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79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20" y="-2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幻灯片图像占位符 64513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39763" y="384175"/>
            <a:ext cx="5583237" cy="41878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4515" name="文本占位符 64514"/>
          <p:cNvSpPr>
            <a:spLocks noGrp="1"/>
          </p:cNvSpPr>
          <p:nvPr>
            <p:ph type="body" idx="1"/>
          </p:nvPr>
        </p:nvSpPr>
        <p:spPr>
          <a:xfrm>
            <a:off x="463550" y="4921250"/>
            <a:ext cx="5722938" cy="3536950"/>
          </a:xfrm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5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幻灯片图像占位符 87041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7043" name="文本占位符 8704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18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幻灯片图像占位符 89089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9091" name="文本占位符 8909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19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幻灯片图像占位符 91137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1139" name="文本占位符 9113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20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幻灯片图像占位符 93185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3187" name="文本占位符 9318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23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幻灯片图像占位符 57345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39763" y="384175"/>
            <a:ext cx="5583237" cy="41878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7347" name="文本占位符 57346"/>
          <p:cNvSpPr>
            <a:spLocks noGrp="1"/>
          </p:cNvSpPr>
          <p:nvPr>
            <p:ph type="body" idx="1"/>
          </p:nvPr>
        </p:nvSpPr>
        <p:spPr>
          <a:xfrm>
            <a:off x="463550" y="4921250"/>
            <a:ext cx="5722938" cy="3536950"/>
          </a:xfrm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7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幻灯片图像占位符 6144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39763" y="384175"/>
            <a:ext cx="5583237" cy="41878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1443" name="文本占位符 61442"/>
          <p:cNvSpPr>
            <a:spLocks noGrp="1"/>
          </p:cNvSpPr>
          <p:nvPr>
            <p:ph type="body" idx="1"/>
          </p:nvPr>
        </p:nvSpPr>
        <p:spPr>
          <a:xfrm>
            <a:off x="463550" y="4921250"/>
            <a:ext cx="5722938" cy="3536950"/>
          </a:xfrm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9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幻灯片图像占位符 70657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0659" name="文本占位符 7065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12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幻灯片图像占位符 76801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6803" name="文本占位符 7680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13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幻灯片图像占位符 78849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8851" name="文本占位符 7885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14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幻灯片图像占位符 80897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0899" name="文本占位符 8089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15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幻灯片图像占位符 82945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2947" name="文本占位符 8294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16</a:t>
            </a:fld>
            <a:endParaRPr lang="zh-CN" sz="1200" b="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幻灯片图像占位符 84993"/>
          <p:cNvSpPr>
            <a:spLocks noGrp="1" noRot="1" noChangeAspect="1" noTextEdit="1"/>
          </p:cNvSpPr>
          <p:nvPr>
            <p:ph type="sldImg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4995" name="文本占位符 8499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b="0" dirty="0"/>
              <a:pPr lvl="0" algn="r"/>
              <a:t>17</a:t>
            </a:fld>
            <a:endParaRPr lang="zh-CN" sz="1200" b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pPr/>
              <a:t>2016-3-3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2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unit/&#24517;&#20462;3/&#31532;&#19968;&#31456;%20&#31639;&#27861;&#21021;&#27493;/1.1&#31639;&#27861;&#19982;&#31243;&#24207;&#26694;&#22270;/&#31639;&#27861;&#30340;&#27010;&#24565;/&#22825;&#24179;.gsp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矩形 32769"/>
          <p:cNvSpPr/>
          <p:nvPr/>
        </p:nvSpPr>
        <p:spPr>
          <a:xfrm>
            <a:off x="2279650" y="2420938"/>
            <a:ext cx="7543800" cy="1714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zh-CN" altLang="en-US" sz="3600" b="1" dirty="0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A603AB">
                        <a:alpha val="100000"/>
                      </a:srgbClr>
                    </a:gs>
                    <a:gs pos="6000">
                      <a:srgbClr val="E81766">
                        <a:alpha val="100000"/>
                      </a:srgbClr>
                    </a:gs>
                    <a:gs pos="13500">
                      <a:srgbClr val="EE3F17">
                        <a:alpha val="100000"/>
                      </a:srgbClr>
                    </a:gs>
                    <a:gs pos="24000">
                      <a:srgbClr val="FFFF00">
                        <a:alpha val="100000"/>
                      </a:srgbClr>
                    </a:gs>
                    <a:gs pos="32500">
                      <a:srgbClr val="1A8D48">
                        <a:alpha val="100000"/>
                      </a:srgbClr>
                    </a:gs>
                    <a:gs pos="39500">
                      <a:srgbClr val="0819FB">
                        <a:alpha val="100000"/>
                      </a:srgbClr>
                    </a:gs>
                    <a:gs pos="50000">
                      <a:srgbClr val="A603AB">
                        <a:alpha val="100000"/>
                      </a:srgbClr>
                    </a:gs>
                    <a:gs pos="60500">
                      <a:srgbClr val="0819FB">
                        <a:alpha val="100000"/>
                      </a:srgbClr>
                    </a:gs>
                    <a:gs pos="67500">
                      <a:srgbClr val="1A8D48">
                        <a:alpha val="100000"/>
                      </a:srgbClr>
                    </a:gs>
                    <a:gs pos="76000">
                      <a:srgbClr val="FFFF00">
                        <a:alpha val="100000"/>
                      </a:srgbClr>
                    </a:gs>
                    <a:gs pos="86500">
                      <a:srgbClr val="EE3F17">
                        <a:alpha val="100000"/>
                      </a:srgbClr>
                    </a:gs>
                    <a:gs pos="94000">
                      <a:srgbClr val="E81766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/>
                  </a:outerShdw>
                </a:effectLst>
                <a:latin typeface="华文中宋" charset="0"/>
                <a:ea typeface="华文中宋" charset="0"/>
              </a:rPr>
              <a:t>1.1.1 算法的概念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文本框 62466"/>
          <p:cNvSpPr txBox="1"/>
          <p:nvPr/>
        </p:nvSpPr>
        <p:spPr>
          <a:xfrm>
            <a:off x="2495550" y="620713"/>
            <a:ext cx="5616575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200" b="1" dirty="0">
                <a:solidFill>
                  <a:srgbClr val="FF3300"/>
                </a:solidFill>
                <a:latin typeface="Arial" pitchFamily="34" charset="0"/>
                <a:ea typeface="宋体" pitchFamily="2" charset="-122"/>
              </a:rPr>
              <a:t>第一步：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给定大于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2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的整数</a:t>
            </a:r>
            <a:r>
              <a:rPr lang="en-US" altLang="zh-CN" sz="32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n.</a:t>
            </a:r>
            <a:endParaRPr lang="en-US" altLang="zh-CN" sz="3200" b="0">
              <a:solidFill>
                <a:srgbClr val="010103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62468" name="文本框 62467"/>
          <p:cNvSpPr txBox="1"/>
          <p:nvPr/>
        </p:nvSpPr>
        <p:spPr>
          <a:xfrm>
            <a:off x="2424113" y="1196975"/>
            <a:ext cx="5148262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200" b="1" dirty="0">
                <a:solidFill>
                  <a:srgbClr val="FF3300"/>
                </a:solidFill>
                <a:latin typeface="Arial" pitchFamily="34" charset="0"/>
                <a:ea typeface="宋体" pitchFamily="2" charset="-122"/>
              </a:rPr>
              <a:t>第二步：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令</a:t>
            </a:r>
            <a:r>
              <a:rPr lang="en-US" altLang="zh-CN" sz="32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i=2</a:t>
            </a:r>
            <a:endParaRPr lang="en-US" altLang="zh-CN" sz="3200" b="0">
              <a:solidFill>
                <a:srgbClr val="010103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62469" name="文本框 62468"/>
          <p:cNvSpPr txBox="1"/>
          <p:nvPr/>
        </p:nvSpPr>
        <p:spPr>
          <a:xfrm>
            <a:off x="2351088" y="1844675"/>
            <a:ext cx="5867400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200" b="1" dirty="0">
                <a:solidFill>
                  <a:srgbClr val="FF3300"/>
                </a:solidFill>
                <a:latin typeface="Arial" pitchFamily="34" charset="0"/>
                <a:ea typeface="宋体" pitchFamily="2" charset="-122"/>
              </a:rPr>
              <a:t>第三步：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用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i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除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n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，得到余数</a:t>
            </a:r>
            <a:r>
              <a:rPr lang="en-US" altLang="zh-CN" sz="32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r.</a:t>
            </a:r>
            <a:endParaRPr lang="en-US" altLang="zh-CN" sz="3200" b="0">
              <a:solidFill>
                <a:srgbClr val="010103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62470" name="文本框 62469"/>
          <p:cNvSpPr txBox="1"/>
          <p:nvPr/>
        </p:nvSpPr>
        <p:spPr>
          <a:xfrm>
            <a:off x="2351088" y="2565400"/>
            <a:ext cx="7416800" cy="15544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200" b="1" dirty="0">
                <a:solidFill>
                  <a:srgbClr val="FF3300"/>
                </a:solidFill>
                <a:latin typeface="Arial" pitchFamily="34" charset="0"/>
                <a:ea typeface="宋体" pitchFamily="2" charset="-122"/>
              </a:rPr>
              <a:t>第四步：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判断”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r=0”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是否成立，若是，则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n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不是质数，结束算法；否则，将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i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的值增加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1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，仍用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i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表示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,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即：</a:t>
            </a:r>
            <a:r>
              <a:rPr lang="en-US" altLang="zh-CN" sz="32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i=i+1.</a:t>
            </a:r>
            <a:endParaRPr lang="en-US" altLang="zh-CN" sz="3200" b="0">
              <a:solidFill>
                <a:srgbClr val="010103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62471" name="文本框 62470"/>
          <p:cNvSpPr txBox="1"/>
          <p:nvPr/>
        </p:nvSpPr>
        <p:spPr>
          <a:xfrm>
            <a:off x="2351088" y="4292600"/>
            <a:ext cx="7343775" cy="15544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200" b="1" dirty="0">
                <a:solidFill>
                  <a:srgbClr val="FF3300"/>
                </a:solidFill>
                <a:latin typeface="Arial" pitchFamily="34" charset="0"/>
                <a:ea typeface="宋体" pitchFamily="2" charset="-122"/>
              </a:rPr>
              <a:t>第五步：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判断”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i&gt;(n-1)”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是否成立，若是，则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n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是质数，结束算法；否则，将返回第</a:t>
            </a:r>
            <a:r>
              <a:rPr lang="en-US" altLang="zh-CN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3</a:t>
            </a:r>
            <a:r>
              <a:rPr lang="zh-CN" altLang="en-US" sz="32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步</a:t>
            </a:r>
            <a:r>
              <a:rPr lang="en-US" altLang="zh-CN" sz="32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.</a:t>
            </a:r>
            <a:endParaRPr lang="en-US" altLang="zh-CN" sz="3200" b="0">
              <a:solidFill>
                <a:srgbClr val="010103"/>
              </a:solidFill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/>
      <p:bldP spid="62468" grpId="0"/>
      <p:bldP spid="62469" grpId="0"/>
      <p:bldP spid="62470" grpId="0"/>
      <p:bldP spid="624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文本框 52227"/>
          <p:cNvSpPr txBox="1"/>
          <p:nvPr/>
        </p:nvSpPr>
        <p:spPr>
          <a:xfrm>
            <a:off x="1992313" y="765175"/>
            <a:ext cx="7920037" cy="13589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srgbClr val="FF3300"/>
                </a:solidFill>
                <a:latin typeface="Tahoma" pitchFamily="34" charset="0"/>
                <a:ea typeface="宋体" pitchFamily="2" charset="-122"/>
              </a:rPr>
              <a:t>     </a:t>
            </a:r>
            <a:r>
              <a:rPr lang="en-US" altLang="zh-CN" sz="3200" b="1">
                <a:solidFill>
                  <a:srgbClr val="FF3300"/>
                </a:solidFill>
                <a:latin typeface="Tahoma" pitchFamily="34" charset="0"/>
                <a:ea typeface="宋体" pitchFamily="2" charset="-122"/>
              </a:rPr>
              <a:t>1.</a:t>
            </a:r>
            <a:r>
              <a:rPr lang="zh-CN" altLang="en-US" sz="32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任意给定一个正实数</a:t>
            </a:r>
            <a:r>
              <a:rPr lang="en-US" altLang="zh-CN" sz="3200" b="1" i="1">
                <a:solidFill>
                  <a:srgbClr val="010103"/>
                </a:solidFill>
                <a:latin typeface="Times New Roman" pitchFamily="18" charset="0"/>
                <a:ea typeface="宋体" pitchFamily="2" charset="-122"/>
              </a:rPr>
              <a:t>a</a:t>
            </a:r>
            <a:r>
              <a:rPr lang="zh-CN" altLang="en-US" sz="32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，试设计一个算法求以</a:t>
            </a:r>
            <a:r>
              <a:rPr lang="en-US" altLang="zh-CN" sz="3200" b="1" i="1">
                <a:solidFill>
                  <a:srgbClr val="010103"/>
                </a:solidFill>
                <a:latin typeface="Times New Roman" pitchFamily="18" charset="0"/>
                <a:ea typeface="宋体" pitchFamily="2" charset="-122"/>
              </a:rPr>
              <a:t>a</a:t>
            </a:r>
            <a:r>
              <a:rPr lang="zh-CN" altLang="en-US" sz="32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为直径的圆的面积</a:t>
            </a:r>
            <a:r>
              <a:rPr lang="en-US" altLang="zh-CN" sz="3200" b="1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.</a:t>
            </a:r>
          </a:p>
        </p:txBody>
      </p:sp>
      <p:sp>
        <p:nvSpPr>
          <p:cNvPr id="52230" name="文本框 52229"/>
          <p:cNvSpPr txBox="1"/>
          <p:nvPr/>
        </p:nvSpPr>
        <p:spPr>
          <a:xfrm>
            <a:off x="2855913" y="2276475"/>
            <a:ext cx="3316605" cy="521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第一步：输入</a:t>
            </a:r>
            <a:r>
              <a:rPr lang="en-US" altLang="zh-CN" sz="2800" b="1" i="1">
                <a:solidFill>
                  <a:srgbClr val="010103"/>
                </a:solidFill>
                <a:latin typeface="Times New Roman" pitchFamily="18" charset="0"/>
                <a:ea typeface="宋体" pitchFamily="2" charset="-122"/>
              </a:rPr>
              <a:t>a</a:t>
            </a: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的值</a:t>
            </a:r>
            <a:r>
              <a:rPr lang="en-US" altLang="zh-CN" sz="2800" b="1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.</a:t>
            </a:r>
          </a:p>
        </p:txBody>
      </p:sp>
      <p:sp>
        <p:nvSpPr>
          <p:cNvPr id="52231" name="文本框 52230"/>
          <p:cNvSpPr txBox="1"/>
          <p:nvPr/>
        </p:nvSpPr>
        <p:spPr>
          <a:xfrm>
            <a:off x="2811463" y="2492375"/>
            <a:ext cx="7157085" cy="22669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第二步：</a:t>
            </a:r>
            <a:r>
              <a:rPr lang="en-US" altLang="zh-CN" sz="2800" b="1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________________________.</a:t>
            </a:r>
          </a:p>
          <a:p>
            <a:pPr lvl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第三步：</a:t>
            </a:r>
            <a:r>
              <a:rPr lang="en-US" altLang="zh-CN" sz="2800" b="1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________________________.</a:t>
            </a:r>
          </a:p>
          <a:p>
            <a:pPr lvl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第四步：输出圆的面积的值</a:t>
            </a:r>
            <a:r>
              <a:rPr lang="en-US" altLang="zh-CN" sz="2800" b="1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.</a:t>
            </a:r>
          </a:p>
        </p:txBody>
      </p:sp>
      <p:sp>
        <p:nvSpPr>
          <p:cNvPr id="52232" name="文本框 52231"/>
          <p:cNvSpPr txBox="1"/>
          <p:nvPr/>
        </p:nvSpPr>
        <p:spPr>
          <a:xfrm>
            <a:off x="2063750" y="2205038"/>
            <a:ext cx="995680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latin typeface="Tahoma" pitchFamily="34" charset="0"/>
                <a:ea typeface="宋体" pitchFamily="2" charset="-122"/>
              </a:rPr>
              <a:t>解：</a:t>
            </a:r>
          </a:p>
        </p:txBody>
      </p:sp>
      <p:grpSp>
        <p:nvGrpSpPr>
          <p:cNvPr id="52236" name="组合 52235"/>
          <p:cNvGrpSpPr/>
          <p:nvPr/>
        </p:nvGrpSpPr>
        <p:grpSpPr>
          <a:xfrm>
            <a:off x="1524000" y="0"/>
            <a:ext cx="1835150" cy="609600"/>
            <a:chOff x="0" y="10"/>
            <a:chExt cx="1156" cy="384"/>
          </a:xfrm>
        </p:grpSpPr>
        <p:sp>
          <p:nvSpPr>
            <p:cNvPr id="52237" name="矩形 52236"/>
            <p:cNvSpPr/>
            <p:nvPr/>
          </p:nvSpPr>
          <p:spPr>
            <a:xfrm>
              <a:off x="28" y="10"/>
              <a:ext cx="1128" cy="384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100000">
                  <a:srgbClr val="FFFFFF"/>
                </a:gs>
              </a:gsLst>
              <a:lin ang="5400000" scaled="1"/>
              <a:tileRect/>
            </a:gradFill>
            <a:ln w="38100" cap="flat" cmpd="sng">
              <a:solidFill>
                <a:srgbClr val="00FF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lvl="0" algn="ctr" ea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800" b="1" dirty="0">
                  <a:solidFill>
                    <a:srgbClr val="FC2A1A"/>
                  </a:solidFill>
                  <a:latin typeface="Times New Roman" pitchFamily="18" charset="0"/>
                  <a:ea typeface="隶书" pitchFamily="49" charset="-122"/>
                </a:rPr>
                <a:t>    </a:t>
              </a:r>
              <a:r>
                <a:rPr lang="zh-CN" altLang="en-US" sz="3400" b="1" dirty="0">
                  <a:solidFill>
                    <a:srgbClr val="FC2A1A"/>
                  </a:solidFill>
                  <a:latin typeface="Times New Roman" pitchFamily="18" charset="0"/>
                  <a:ea typeface="隶书" pitchFamily="49" charset="-122"/>
                </a:rPr>
                <a:t>练习</a:t>
              </a:r>
            </a:p>
          </p:txBody>
        </p:sp>
        <p:pic>
          <p:nvPicPr>
            <p:cNvPr id="52238" name="图片 52237" descr="gif003[1]">
              <a:hlinkClick r:id="" action="ppaction://hlinkshowjump?jump=lastslide"/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0" y="55"/>
              <a:ext cx="336" cy="336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  <p:graphicFrame>
        <p:nvGraphicFramePr>
          <p:cNvPr id="52240" name="对象 52239"/>
          <p:cNvGraphicFramePr>
            <a:graphicFrameLocks/>
          </p:cNvGraphicFramePr>
          <p:nvPr/>
        </p:nvGraphicFramePr>
        <p:xfrm>
          <a:off x="5403850" y="2276475"/>
          <a:ext cx="1439863" cy="1152525"/>
        </p:xfrm>
        <a:graphic>
          <a:graphicData uri="http://schemas.openxmlformats.org/presentationml/2006/ole">
            <p:oleObj spid="_x0000_s20482" r:id="rId4" imgW="368140" imgH="393529" progId="Equation.DSMT4">
              <p:embed/>
            </p:oleObj>
          </a:graphicData>
        </a:graphic>
      </p:graphicFrame>
      <p:sp>
        <p:nvSpPr>
          <p:cNvPr id="52241" name="文本框 52240"/>
          <p:cNvSpPr txBox="1"/>
          <p:nvPr/>
        </p:nvSpPr>
        <p:spPr>
          <a:xfrm>
            <a:off x="4324350" y="2635250"/>
            <a:ext cx="1150938" cy="51943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计算</a:t>
            </a:r>
            <a:r>
              <a:rPr lang="zh-CN" altLang="en-US" sz="2800" b="0" dirty="0">
                <a:latin typeface="Tahoma" pitchFamily="34" charset="0"/>
                <a:ea typeface="宋体" pitchFamily="2" charset="-122"/>
              </a:rPr>
              <a:t>          </a:t>
            </a:r>
          </a:p>
        </p:txBody>
      </p:sp>
      <p:sp>
        <p:nvSpPr>
          <p:cNvPr id="52242" name="文本框 52241"/>
          <p:cNvSpPr txBox="1"/>
          <p:nvPr/>
        </p:nvSpPr>
        <p:spPr>
          <a:xfrm>
            <a:off x="4395788" y="3427413"/>
            <a:ext cx="3167062" cy="51943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</a:pP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计算</a:t>
            </a:r>
            <a:r>
              <a:rPr lang="zh-CN" altLang="en-US" sz="2800" b="1" dirty="0">
                <a:latin typeface="Tahoma" pitchFamily="34" charset="0"/>
                <a:ea typeface="宋体" pitchFamily="2" charset="-122"/>
              </a:rPr>
              <a:t>            </a:t>
            </a:r>
          </a:p>
        </p:txBody>
      </p:sp>
      <p:graphicFrame>
        <p:nvGraphicFramePr>
          <p:cNvPr id="52243" name="对象 52242"/>
          <p:cNvGraphicFramePr>
            <a:graphicFrameLocks/>
          </p:cNvGraphicFramePr>
          <p:nvPr/>
        </p:nvGraphicFramePr>
        <p:xfrm>
          <a:off x="5403850" y="3355975"/>
          <a:ext cx="1728788" cy="603250"/>
        </p:xfrm>
        <a:graphic>
          <a:graphicData uri="http://schemas.openxmlformats.org/presentationml/2006/ole">
            <p:oleObj spid="_x0000_s20481" r:id="rId5" imgW="583693" imgH="203024" progId="Equation.DSMT4">
              <p:embed/>
            </p:oleObj>
          </a:graphicData>
        </a:graphic>
      </p:graphicFrame>
      <p:sp>
        <p:nvSpPr>
          <p:cNvPr id="52244" name="文本框 52243"/>
          <p:cNvSpPr txBox="1"/>
          <p:nvPr/>
        </p:nvSpPr>
        <p:spPr>
          <a:xfrm>
            <a:off x="1992313" y="4724400"/>
            <a:ext cx="7161212" cy="13716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>
                <a:solidFill>
                  <a:srgbClr val="FF3300"/>
                </a:solidFill>
                <a:latin typeface="Tahoma" pitchFamily="34" charset="0"/>
                <a:ea typeface="宋体" pitchFamily="2" charset="-122"/>
              </a:rPr>
              <a:t>2. </a:t>
            </a: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已知平面直角坐标系的两点</a:t>
            </a:r>
            <a:r>
              <a:rPr lang="en-US" altLang="zh-CN" sz="2800" b="1" i="1">
                <a:solidFill>
                  <a:srgbClr val="010103"/>
                </a:solidFill>
                <a:latin typeface="Times New Roman" pitchFamily="18" charset="0"/>
                <a:ea typeface="宋体" pitchFamily="2" charset="-122"/>
              </a:rPr>
              <a:t>A</a:t>
            </a:r>
            <a:r>
              <a:rPr lang="en-US" altLang="zh-CN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(</a:t>
            </a: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－</a:t>
            </a:r>
            <a:r>
              <a:rPr lang="en-US" altLang="zh-CN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1</a:t>
            </a: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，</a:t>
            </a:r>
            <a:r>
              <a:rPr lang="en-US" altLang="zh-CN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0)</a:t>
            </a: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，</a:t>
            </a:r>
          </a:p>
          <a:p>
            <a:pPr lvl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   </a:t>
            </a:r>
            <a:r>
              <a:rPr lang="en-US" altLang="zh-CN" sz="2800" b="1" i="1">
                <a:solidFill>
                  <a:srgbClr val="010103"/>
                </a:solidFill>
                <a:latin typeface="Times New Roman" pitchFamily="18" charset="0"/>
                <a:ea typeface="宋体" pitchFamily="2" charset="-122"/>
              </a:rPr>
              <a:t>B</a:t>
            </a:r>
            <a:r>
              <a:rPr lang="en-US" altLang="zh-CN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(3</a:t>
            </a: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，</a:t>
            </a:r>
            <a:r>
              <a:rPr lang="en-US" altLang="zh-CN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2)</a:t>
            </a: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，写出求直线</a:t>
            </a:r>
            <a:r>
              <a:rPr lang="en-US" altLang="zh-CN" sz="2800" b="1" i="1">
                <a:solidFill>
                  <a:srgbClr val="010103"/>
                </a:solidFill>
                <a:latin typeface="Times New Roman" pitchFamily="18" charset="0"/>
                <a:ea typeface="宋体" pitchFamily="2" charset="-122"/>
              </a:rPr>
              <a:t>AB</a:t>
            </a:r>
            <a:r>
              <a:rPr lang="zh-CN" altLang="en-US" sz="2800" b="1" dirty="0">
                <a:solidFill>
                  <a:srgbClr val="010103"/>
                </a:solidFill>
                <a:latin typeface="Times New Roman" pitchFamily="18" charset="0"/>
                <a:ea typeface="宋体" pitchFamily="2" charset="-122"/>
              </a:rPr>
              <a:t>斜率</a:t>
            </a:r>
            <a:r>
              <a:rPr lang="zh-CN" altLang="en-US" sz="2800" b="1" dirty="0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的一个算法</a:t>
            </a:r>
            <a:r>
              <a:rPr lang="en-US" altLang="zh-CN" sz="2800" b="1">
                <a:solidFill>
                  <a:srgbClr val="010103"/>
                </a:solidFill>
                <a:latin typeface="Tahoma" pitchFamily="34" charset="0"/>
                <a:ea typeface="宋体" pitchFamily="2" charset="-122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22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22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22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2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52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52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52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2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0" grpId="0"/>
      <p:bldP spid="52231" grpId="0" build="allAtOnce"/>
      <p:bldP spid="52232" grpId="0"/>
      <p:bldP spid="52241" grpId="0"/>
      <p:bldP spid="52242" grpId="0"/>
      <p:bldP spid="522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9634" name="组合 69633"/>
          <p:cNvGrpSpPr/>
          <p:nvPr/>
        </p:nvGrpSpPr>
        <p:grpSpPr>
          <a:xfrm>
            <a:off x="1703388" y="836613"/>
            <a:ext cx="6486525" cy="5775325"/>
            <a:chOff x="1447" y="699"/>
            <a:chExt cx="4086" cy="3638"/>
          </a:xfrm>
        </p:grpSpPr>
        <p:grpSp>
          <p:nvGrpSpPr>
            <p:cNvPr id="69635" name="组合 69634"/>
            <p:cNvGrpSpPr/>
            <p:nvPr/>
          </p:nvGrpSpPr>
          <p:grpSpPr>
            <a:xfrm>
              <a:off x="2336" y="699"/>
              <a:ext cx="499" cy="240"/>
              <a:chOff x="3334" y="689"/>
              <a:chExt cx="499" cy="240"/>
            </a:xfrm>
          </p:grpSpPr>
          <p:sp>
            <p:nvSpPr>
              <p:cNvPr id="69636" name="圆角矩形 69635"/>
              <p:cNvSpPr/>
              <p:nvPr/>
            </p:nvSpPr>
            <p:spPr>
              <a:xfrm>
                <a:off x="3334" y="709"/>
                <a:ext cx="499" cy="220"/>
              </a:xfrm>
              <a:prstGeom prst="roundRect">
                <a:avLst>
                  <a:gd name="adj" fmla="val 16667"/>
                </a:avLst>
              </a:prstGeom>
              <a:noFill/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9637" name="文本框 69636"/>
              <p:cNvSpPr txBox="1"/>
              <p:nvPr/>
            </p:nvSpPr>
            <p:spPr>
              <a:xfrm>
                <a:off x="3358" y="689"/>
                <a:ext cx="457" cy="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开始</a:t>
                </a:r>
                <a:endParaRPr lang="zh-CN" altLang="en-US" sz="2000" b="1" dirty="0">
                  <a:latin typeface="Arial" pitchFamily="34" charset="0"/>
                  <a:ea typeface="宋体" pitchFamily="2" charset="-122"/>
                </a:endParaRPr>
              </a:p>
            </p:txBody>
          </p:sp>
        </p:grpSp>
        <p:grpSp>
          <p:nvGrpSpPr>
            <p:cNvPr id="69638" name="组合 69637"/>
            <p:cNvGrpSpPr/>
            <p:nvPr/>
          </p:nvGrpSpPr>
          <p:grpSpPr>
            <a:xfrm>
              <a:off x="2046" y="3195"/>
              <a:ext cx="1019" cy="272"/>
              <a:chOff x="2109" y="3022"/>
              <a:chExt cx="1019" cy="272"/>
            </a:xfrm>
          </p:grpSpPr>
          <p:sp>
            <p:nvSpPr>
              <p:cNvPr id="69639" name="菱形 69638"/>
              <p:cNvSpPr/>
              <p:nvPr/>
            </p:nvSpPr>
            <p:spPr>
              <a:xfrm>
                <a:off x="2109" y="3022"/>
                <a:ext cx="1014" cy="272"/>
              </a:xfrm>
              <a:prstGeom prst="diamond">
                <a:avLst/>
              </a:prstGeom>
              <a:noFill/>
              <a:ln w="28575" cap="flat" cmpd="sng">
                <a:solidFill>
                  <a:schemeClr val="hlink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9640" name="文本框 69639"/>
              <p:cNvSpPr txBox="1"/>
              <p:nvPr/>
            </p:nvSpPr>
            <p:spPr>
              <a:xfrm>
                <a:off x="2402" y="3032"/>
                <a:ext cx="726" cy="163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US" altLang="zh-CN" sz="2000" b="1" dirty="0">
                    <a:latin typeface="Times New Roman" pitchFamily="18" charset="0"/>
                    <a:ea typeface="宋体" pitchFamily="2" charset="-122"/>
                  </a:rPr>
                  <a:t>r=0</a:t>
                </a: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？</a:t>
                </a:r>
                <a:endParaRPr lang="zh-CN" altLang="en-US" sz="2000" b="1" dirty="0">
                  <a:latin typeface="Arial" pitchFamily="34" charset="0"/>
                  <a:ea typeface="宋体" pitchFamily="2" charset="-122"/>
                </a:endParaRPr>
              </a:p>
            </p:txBody>
          </p:sp>
        </p:grpSp>
        <p:grpSp>
          <p:nvGrpSpPr>
            <p:cNvPr id="69641" name="组合 69640"/>
            <p:cNvGrpSpPr/>
            <p:nvPr/>
          </p:nvGrpSpPr>
          <p:grpSpPr>
            <a:xfrm>
              <a:off x="1490" y="3629"/>
              <a:ext cx="2042" cy="317"/>
              <a:chOff x="1292" y="3294"/>
              <a:chExt cx="2042" cy="317"/>
            </a:xfrm>
          </p:grpSpPr>
          <p:sp>
            <p:nvSpPr>
              <p:cNvPr id="69642" name="平行四边形 69641"/>
              <p:cNvSpPr/>
              <p:nvPr/>
            </p:nvSpPr>
            <p:spPr>
              <a:xfrm>
                <a:off x="1292" y="3294"/>
                <a:ext cx="2042" cy="317"/>
              </a:xfrm>
              <a:prstGeom prst="parallelogram">
                <a:avLst>
                  <a:gd name="adj" fmla="val 161041"/>
                </a:avLst>
              </a:prstGeom>
              <a:noFill/>
              <a:ln w="28575" cap="flat" cmpd="sng">
                <a:solidFill>
                  <a:srgbClr val="66FF33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9643" name="文本框 69642"/>
              <p:cNvSpPr txBox="1"/>
              <p:nvPr/>
            </p:nvSpPr>
            <p:spPr>
              <a:xfrm>
                <a:off x="1618" y="3339"/>
                <a:ext cx="1618" cy="239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输出“</a:t>
                </a:r>
                <a:r>
                  <a:rPr lang="en-US" altLang="zh-CN" sz="2000" b="1" dirty="0">
                    <a:latin typeface="Times New Roman" pitchFamily="18" charset="0"/>
                    <a:ea typeface="宋体" pitchFamily="2" charset="-122"/>
                  </a:rPr>
                  <a:t>n</a:t>
                </a: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不是质数”</a:t>
                </a:r>
                <a:endParaRPr lang="zh-CN" altLang="en-US" sz="2000" b="1" dirty="0">
                  <a:latin typeface="Arial" pitchFamily="34" charset="0"/>
                  <a:ea typeface="宋体" pitchFamily="2" charset="-122"/>
                </a:endParaRPr>
              </a:p>
            </p:txBody>
          </p:sp>
        </p:grpSp>
        <p:grpSp>
          <p:nvGrpSpPr>
            <p:cNvPr id="69644" name="组合 69643"/>
            <p:cNvGrpSpPr/>
            <p:nvPr/>
          </p:nvGrpSpPr>
          <p:grpSpPr>
            <a:xfrm>
              <a:off x="1881" y="1643"/>
              <a:ext cx="1407" cy="384"/>
              <a:chOff x="1881" y="1335"/>
              <a:chExt cx="1407" cy="384"/>
            </a:xfrm>
          </p:grpSpPr>
          <p:grpSp>
            <p:nvGrpSpPr>
              <p:cNvPr id="69645" name="组合 69644"/>
              <p:cNvGrpSpPr/>
              <p:nvPr/>
            </p:nvGrpSpPr>
            <p:grpSpPr>
              <a:xfrm>
                <a:off x="1881" y="1480"/>
                <a:ext cx="1407" cy="239"/>
                <a:chOff x="4195" y="2750"/>
                <a:chExt cx="1361" cy="239"/>
              </a:xfrm>
            </p:grpSpPr>
            <p:sp>
              <p:nvSpPr>
                <p:cNvPr id="69646" name="矩形 69645"/>
                <p:cNvSpPr/>
                <p:nvPr/>
              </p:nvSpPr>
              <p:spPr>
                <a:xfrm>
                  <a:off x="4195" y="2750"/>
                  <a:ext cx="1361" cy="239"/>
                </a:xfrm>
                <a:prstGeom prst="rect">
                  <a:avLst/>
                </a:prstGeom>
                <a:noFill/>
                <a:ln w="28575" cap="flat" cmpd="sng">
                  <a:solidFill>
                    <a:srgbClr val="FF33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9647" name="文本框 69646"/>
                <p:cNvSpPr txBox="1"/>
                <p:nvPr/>
              </p:nvSpPr>
              <p:spPr>
                <a:xfrm>
                  <a:off x="4231" y="2750"/>
                  <a:ext cx="1234" cy="239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求</a:t>
                  </a:r>
                  <a:r>
                    <a:rPr lang="en-US" altLang="zh-CN" sz="2000" b="1" dirty="0">
                      <a:latin typeface="Times New Roman" pitchFamily="18" charset="0"/>
                      <a:ea typeface="宋体" pitchFamily="2" charset="-122"/>
                    </a:rPr>
                    <a:t>n</a:t>
                  </a: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除以</a:t>
                  </a:r>
                  <a:r>
                    <a:rPr lang="en-US" altLang="zh-CN" sz="2000" b="1" dirty="0">
                      <a:latin typeface="Times New Roman" pitchFamily="18" charset="0"/>
                      <a:ea typeface="宋体" pitchFamily="2" charset="-122"/>
                    </a:rPr>
                    <a:t>i</a:t>
                  </a: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的余数</a:t>
                  </a:r>
                  <a:endParaRPr lang="zh-CN" altLang="en-US" sz="2000" b="1" dirty="0">
                    <a:latin typeface="Arial" pitchFamily="34" charset="0"/>
                    <a:ea typeface="宋体" pitchFamily="2" charset="-122"/>
                  </a:endParaRPr>
                </a:p>
              </p:txBody>
            </p:sp>
          </p:grpSp>
          <p:sp>
            <p:nvSpPr>
              <p:cNvPr id="69648" name="直接连接符 69647"/>
              <p:cNvSpPr/>
              <p:nvPr/>
            </p:nvSpPr>
            <p:spPr>
              <a:xfrm>
                <a:off x="2589" y="1335"/>
                <a:ext cx="0" cy="13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9649" name="组合 69648"/>
            <p:cNvGrpSpPr/>
            <p:nvPr/>
          </p:nvGrpSpPr>
          <p:grpSpPr>
            <a:xfrm>
              <a:off x="2336" y="1316"/>
              <a:ext cx="499" cy="317"/>
              <a:chOff x="2336" y="1008"/>
              <a:chExt cx="499" cy="317"/>
            </a:xfrm>
          </p:grpSpPr>
          <p:grpSp>
            <p:nvGrpSpPr>
              <p:cNvPr id="69650" name="组合 69649"/>
              <p:cNvGrpSpPr/>
              <p:nvPr/>
            </p:nvGrpSpPr>
            <p:grpSpPr>
              <a:xfrm>
                <a:off x="2336" y="1108"/>
                <a:ext cx="499" cy="217"/>
                <a:chOff x="2290" y="1580"/>
                <a:chExt cx="499" cy="217"/>
              </a:xfrm>
            </p:grpSpPr>
            <p:sp>
              <p:nvSpPr>
                <p:cNvPr id="69651" name="矩形 69650"/>
                <p:cNvSpPr/>
                <p:nvPr/>
              </p:nvSpPr>
              <p:spPr>
                <a:xfrm>
                  <a:off x="2290" y="1623"/>
                  <a:ext cx="499" cy="174"/>
                </a:xfrm>
                <a:prstGeom prst="rect">
                  <a:avLst/>
                </a:prstGeom>
                <a:noFill/>
                <a:ln w="28575" cap="flat" cmpd="sng">
                  <a:solidFill>
                    <a:srgbClr val="FF33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9652" name="文本框 69651"/>
                <p:cNvSpPr txBox="1"/>
                <p:nvPr/>
              </p:nvSpPr>
              <p:spPr>
                <a:xfrm>
                  <a:off x="2389" y="1580"/>
                  <a:ext cx="381" cy="174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US" altLang="zh-CN" sz="2000" b="1">
                      <a:latin typeface="Times New Roman" pitchFamily="18" charset="0"/>
                      <a:ea typeface="宋体" pitchFamily="2" charset="-122"/>
                    </a:rPr>
                    <a:t>i=2</a:t>
                  </a:r>
                  <a:endParaRPr lang="en-US" altLang="zh-CN" sz="2000" b="1">
                    <a:latin typeface="Arial" pitchFamily="34" charset="0"/>
                    <a:ea typeface="宋体" pitchFamily="2" charset="-122"/>
                  </a:endParaRPr>
                </a:p>
              </p:txBody>
            </p:sp>
          </p:grpSp>
          <p:sp>
            <p:nvSpPr>
              <p:cNvPr id="69653" name="直接连接符 69652"/>
              <p:cNvSpPr/>
              <p:nvPr/>
            </p:nvSpPr>
            <p:spPr>
              <a:xfrm>
                <a:off x="2589" y="1008"/>
                <a:ext cx="0" cy="13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9654" name="组合 69653"/>
            <p:cNvGrpSpPr/>
            <p:nvPr/>
          </p:nvGrpSpPr>
          <p:grpSpPr>
            <a:xfrm>
              <a:off x="2109" y="935"/>
              <a:ext cx="907" cy="363"/>
              <a:chOff x="2109" y="627"/>
              <a:chExt cx="907" cy="363"/>
            </a:xfrm>
          </p:grpSpPr>
          <p:grpSp>
            <p:nvGrpSpPr>
              <p:cNvPr id="69655" name="组合 69654"/>
              <p:cNvGrpSpPr/>
              <p:nvPr/>
            </p:nvGrpSpPr>
            <p:grpSpPr>
              <a:xfrm>
                <a:off x="2109" y="763"/>
                <a:ext cx="907" cy="227"/>
                <a:chOff x="4500" y="12204"/>
                <a:chExt cx="1440" cy="468"/>
              </a:xfrm>
            </p:grpSpPr>
            <p:sp>
              <p:nvSpPr>
                <p:cNvPr id="69656" name="平行四边形 69655"/>
                <p:cNvSpPr/>
                <p:nvPr/>
              </p:nvSpPr>
              <p:spPr>
                <a:xfrm>
                  <a:off x="4500" y="12204"/>
                  <a:ext cx="1440" cy="468"/>
                </a:xfrm>
                <a:prstGeom prst="parallelogram">
                  <a:avLst>
                    <a:gd name="adj" fmla="val 76923"/>
                  </a:avLst>
                </a:prstGeom>
                <a:noFill/>
                <a:ln w="28575" cap="flat" cmpd="sng">
                  <a:solidFill>
                    <a:srgbClr val="66FF33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9657" name="文本框 69656"/>
                <p:cNvSpPr txBox="1"/>
                <p:nvPr/>
              </p:nvSpPr>
              <p:spPr>
                <a:xfrm>
                  <a:off x="4770" y="12204"/>
                  <a:ext cx="1080" cy="468"/>
                </a:xfrm>
                <a:prstGeom prst="rect">
                  <a:avLst/>
                </a:prstGeom>
                <a:noFill/>
                <a:ln w="2857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输入</a:t>
                  </a:r>
                  <a:r>
                    <a:rPr lang="en-US" altLang="zh-CN" sz="2000" b="1">
                      <a:latin typeface="Times New Roman" pitchFamily="18" charset="0"/>
                      <a:ea typeface="宋体" pitchFamily="2" charset="-122"/>
                    </a:rPr>
                    <a:t>n</a:t>
                  </a:r>
                  <a:endParaRPr lang="en-US" altLang="zh-CN" sz="2000" b="1">
                    <a:latin typeface="Arial" pitchFamily="34" charset="0"/>
                    <a:ea typeface="宋体" pitchFamily="2" charset="-122"/>
                  </a:endParaRPr>
                </a:p>
              </p:txBody>
            </p:sp>
          </p:grpSp>
          <p:sp>
            <p:nvSpPr>
              <p:cNvPr id="69658" name="直接连接符 69657"/>
              <p:cNvSpPr/>
              <p:nvPr/>
            </p:nvSpPr>
            <p:spPr>
              <a:xfrm>
                <a:off x="2608" y="627"/>
                <a:ext cx="0" cy="13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9659" name="组合 69658"/>
            <p:cNvGrpSpPr/>
            <p:nvPr/>
          </p:nvGrpSpPr>
          <p:grpSpPr>
            <a:xfrm>
              <a:off x="1447" y="2014"/>
              <a:ext cx="2223" cy="409"/>
              <a:chOff x="1447" y="1706"/>
              <a:chExt cx="2223" cy="409"/>
            </a:xfrm>
          </p:grpSpPr>
          <p:grpSp>
            <p:nvGrpSpPr>
              <p:cNvPr id="69660" name="组合 69659"/>
              <p:cNvGrpSpPr/>
              <p:nvPr/>
            </p:nvGrpSpPr>
            <p:grpSpPr>
              <a:xfrm>
                <a:off x="1447" y="1842"/>
                <a:ext cx="2223" cy="273"/>
                <a:chOff x="4114" y="2432"/>
                <a:chExt cx="1270" cy="464"/>
              </a:xfrm>
            </p:grpSpPr>
            <p:sp>
              <p:nvSpPr>
                <p:cNvPr id="69661" name="文本框 69660"/>
                <p:cNvSpPr txBox="1"/>
                <p:nvPr/>
              </p:nvSpPr>
              <p:spPr>
                <a:xfrm>
                  <a:off x="4203" y="2432"/>
                  <a:ext cx="1081" cy="399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US" altLang="zh-CN" sz="2000" b="1" dirty="0">
                      <a:latin typeface="Times New Roman" pitchFamily="18" charset="0"/>
                      <a:ea typeface="宋体" pitchFamily="2" charset="-122"/>
                    </a:rPr>
                    <a:t>i</a:t>
                  </a: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的值增加</a:t>
                  </a:r>
                  <a:r>
                    <a:rPr lang="en-US" altLang="zh-CN" sz="2000" b="1" dirty="0">
                      <a:latin typeface="Times New Roman" pitchFamily="18" charset="0"/>
                      <a:ea typeface="宋体" pitchFamily="2" charset="-122"/>
                    </a:rPr>
                    <a:t>1</a:t>
                  </a: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，仍用</a:t>
                  </a:r>
                  <a:r>
                    <a:rPr lang="en-US" altLang="zh-CN" sz="2000" b="1" dirty="0">
                      <a:latin typeface="Times New Roman" pitchFamily="18" charset="0"/>
                      <a:ea typeface="宋体" pitchFamily="2" charset="-122"/>
                    </a:rPr>
                    <a:t>i</a:t>
                  </a: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表示</a:t>
                  </a:r>
                  <a:endParaRPr lang="zh-CN" altLang="en-US" sz="2000" b="1" dirty="0">
                    <a:latin typeface="Arial" pitchFamily="34" charset="0"/>
                    <a:ea typeface="宋体" pitchFamily="2" charset="-122"/>
                  </a:endParaRPr>
                </a:p>
              </p:txBody>
            </p:sp>
            <p:sp>
              <p:nvSpPr>
                <p:cNvPr id="69662" name="矩形 69661"/>
                <p:cNvSpPr/>
                <p:nvPr/>
              </p:nvSpPr>
              <p:spPr>
                <a:xfrm>
                  <a:off x="4114" y="2442"/>
                  <a:ext cx="1270" cy="454"/>
                </a:xfrm>
                <a:prstGeom prst="rect">
                  <a:avLst/>
                </a:prstGeom>
                <a:noFill/>
                <a:ln w="28575" cap="flat" cmpd="sng">
                  <a:solidFill>
                    <a:srgbClr val="FF33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69663" name="直接连接符 69662"/>
              <p:cNvSpPr/>
              <p:nvPr/>
            </p:nvSpPr>
            <p:spPr>
              <a:xfrm>
                <a:off x="2562" y="1706"/>
                <a:ext cx="0" cy="13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9664" name="组合 69663"/>
            <p:cNvGrpSpPr/>
            <p:nvPr/>
          </p:nvGrpSpPr>
          <p:grpSpPr>
            <a:xfrm>
              <a:off x="1809" y="2432"/>
              <a:ext cx="1497" cy="599"/>
              <a:chOff x="1809" y="2124"/>
              <a:chExt cx="1497" cy="599"/>
            </a:xfrm>
          </p:grpSpPr>
          <p:grpSp>
            <p:nvGrpSpPr>
              <p:cNvPr id="69665" name="组合 69664"/>
              <p:cNvGrpSpPr/>
              <p:nvPr/>
            </p:nvGrpSpPr>
            <p:grpSpPr>
              <a:xfrm>
                <a:off x="1809" y="2269"/>
                <a:ext cx="1497" cy="454"/>
                <a:chOff x="0" y="1162"/>
                <a:chExt cx="1633" cy="771"/>
              </a:xfrm>
            </p:grpSpPr>
            <p:sp>
              <p:nvSpPr>
                <p:cNvPr id="69666" name="菱形 69665"/>
                <p:cNvSpPr/>
                <p:nvPr/>
              </p:nvSpPr>
              <p:spPr>
                <a:xfrm>
                  <a:off x="0" y="1162"/>
                  <a:ext cx="1633" cy="771"/>
                </a:xfrm>
                <a:prstGeom prst="diamond">
                  <a:avLst/>
                </a:prstGeom>
                <a:noFill/>
                <a:ln w="28575" cap="flat" cmpd="sng">
                  <a:solidFill>
                    <a:schemeClr val="hlink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9667" name="文本框 69666"/>
                <p:cNvSpPr txBox="1"/>
                <p:nvPr/>
              </p:nvSpPr>
              <p:spPr>
                <a:xfrm>
                  <a:off x="204" y="1389"/>
                  <a:ext cx="1315" cy="239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US" altLang="zh-CN" sz="2000" b="1">
                      <a:latin typeface="宋体" pitchFamily="2" charset="-122"/>
                      <a:ea typeface="宋体" pitchFamily="2" charset="-122"/>
                    </a:rPr>
                    <a:t>i</a:t>
                  </a:r>
                  <a:r>
                    <a:rPr lang="en-US" altLang="zh-CN" sz="2000" b="1">
                      <a:latin typeface="Times New Roman" pitchFamily="18" charset="0"/>
                      <a:ea typeface="宋体" pitchFamily="2" charset="-122"/>
                    </a:rPr>
                    <a:t>&gt;</a:t>
                  </a:r>
                  <a:r>
                    <a:rPr lang="en-US" altLang="zh-CN" sz="2000" b="1" dirty="0">
                      <a:latin typeface="宋体" pitchFamily="2" charset="-122"/>
                      <a:ea typeface="宋体" pitchFamily="2" charset="-122"/>
                    </a:rPr>
                    <a:t>n-1</a:t>
                  </a:r>
                  <a:r>
                    <a:rPr lang="zh-CN" altLang="en-US" sz="2000" b="1" dirty="0">
                      <a:latin typeface="宋体" pitchFamily="2" charset="-122"/>
                      <a:ea typeface="宋体" pitchFamily="2" charset="-122"/>
                    </a:rPr>
                    <a:t>或</a:t>
                  </a:r>
                  <a:r>
                    <a:rPr lang="en-US" altLang="zh-CN" sz="2000" b="1" dirty="0">
                      <a:latin typeface="宋体" pitchFamily="2" charset="-122"/>
                      <a:ea typeface="宋体" pitchFamily="2" charset="-122"/>
                    </a:rPr>
                    <a:t>r=0</a:t>
                  </a:r>
                  <a:r>
                    <a:rPr lang="zh-CN" altLang="en-US" sz="2000" b="1" dirty="0">
                      <a:latin typeface="宋体" pitchFamily="2" charset="-122"/>
                      <a:ea typeface="宋体" pitchFamily="2" charset="-122"/>
                    </a:rPr>
                    <a:t>？</a:t>
                  </a:r>
                </a:p>
              </p:txBody>
            </p:sp>
          </p:grpSp>
          <p:sp>
            <p:nvSpPr>
              <p:cNvPr id="69668" name="直接连接符 69667"/>
              <p:cNvSpPr/>
              <p:nvPr/>
            </p:nvSpPr>
            <p:spPr>
              <a:xfrm>
                <a:off x="2562" y="2124"/>
                <a:ext cx="0" cy="13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9669" name="组合 69668"/>
            <p:cNvGrpSpPr/>
            <p:nvPr/>
          </p:nvGrpSpPr>
          <p:grpSpPr>
            <a:xfrm>
              <a:off x="2562" y="2967"/>
              <a:ext cx="277" cy="240"/>
              <a:chOff x="2562" y="2659"/>
              <a:chExt cx="277" cy="240"/>
            </a:xfrm>
          </p:grpSpPr>
          <p:sp>
            <p:nvSpPr>
              <p:cNvPr id="69670" name="文本框 69669"/>
              <p:cNvSpPr txBox="1"/>
              <p:nvPr/>
            </p:nvSpPr>
            <p:spPr>
              <a:xfrm>
                <a:off x="2562" y="2659"/>
                <a:ext cx="277" cy="24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是</a:t>
                </a:r>
                <a:endParaRPr lang="zh-CN" altLang="en-US" sz="2000" b="1" dirty="0">
                  <a:latin typeface="Arial" pitchFamily="34" charset="0"/>
                  <a:ea typeface="宋体" pitchFamily="2" charset="-122"/>
                </a:endParaRPr>
              </a:p>
            </p:txBody>
          </p:sp>
          <p:sp>
            <p:nvSpPr>
              <p:cNvPr id="69671" name="直接连接符 69670"/>
              <p:cNvSpPr/>
              <p:nvPr/>
            </p:nvSpPr>
            <p:spPr>
              <a:xfrm>
                <a:off x="2562" y="2750"/>
                <a:ext cx="0" cy="13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9672" name="组合 69671"/>
            <p:cNvGrpSpPr/>
            <p:nvPr/>
          </p:nvGrpSpPr>
          <p:grpSpPr>
            <a:xfrm>
              <a:off x="2544" y="3358"/>
              <a:ext cx="304" cy="271"/>
              <a:chOff x="2544" y="3050"/>
              <a:chExt cx="304" cy="271"/>
            </a:xfrm>
          </p:grpSpPr>
          <p:sp>
            <p:nvSpPr>
              <p:cNvPr id="69673" name="文本框 69672"/>
              <p:cNvSpPr txBox="1"/>
              <p:nvPr/>
            </p:nvSpPr>
            <p:spPr>
              <a:xfrm>
                <a:off x="2571" y="3050"/>
                <a:ext cx="277" cy="239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400" b="1" dirty="0">
                    <a:latin typeface="Times New Roman" pitchFamily="18" charset="0"/>
                    <a:ea typeface="宋体" pitchFamily="2" charset="-122"/>
                  </a:rPr>
                  <a:t>是</a:t>
                </a:r>
                <a:endParaRPr lang="zh-CN" altLang="en-US" sz="2400" b="1" dirty="0">
                  <a:latin typeface="Arial" pitchFamily="34" charset="0"/>
                  <a:ea typeface="宋体" pitchFamily="2" charset="-122"/>
                </a:endParaRPr>
              </a:p>
            </p:txBody>
          </p:sp>
          <p:sp>
            <p:nvSpPr>
              <p:cNvPr id="69674" name="直接连接符 69673"/>
              <p:cNvSpPr/>
              <p:nvPr/>
            </p:nvSpPr>
            <p:spPr>
              <a:xfrm>
                <a:off x="2544" y="3185"/>
                <a:ext cx="0" cy="13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9675" name="组合 69674"/>
            <p:cNvGrpSpPr/>
            <p:nvPr/>
          </p:nvGrpSpPr>
          <p:grpSpPr>
            <a:xfrm>
              <a:off x="2281" y="3965"/>
              <a:ext cx="635" cy="372"/>
              <a:chOff x="2281" y="3657"/>
              <a:chExt cx="635" cy="372"/>
            </a:xfrm>
          </p:grpSpPr>
          <p:grpSp>
            <p:nvGrpSpPr>
              <p:cNvPr id="69676" name="组合 69675"/>
              <p:cNvGrpSpPr/>
              <p:nvPr/>
            </p:nvGrpSpPr>
            <p:grpSpPr>
              <a:xfrm>
                <a:off x="2281" y="3784"/>
                <a:ext cx="635" cy="245"/>
                <a:chOff x="2245" y="3793"/>
                <a:chExt cx="635" cy="245"/>
              </a:xfrm>
            </p:grpSpPr>
            <p:sp>
              <p:nvSpPr>
                <p:cNvPr id="69677" name="圆角矩形 69676"/>
                <p:cNvSpPr/>
                <p:nvPr/>
              </p:nvSpPr>
              <p:spPr>
                <a:xfrm>
                  <a:off x="2245" y="3811"/>
                  <a:ext cx="499" cy="227"/>
                </a:xfrm>
                <a:prstGeom prst="roundRect">
                  <a:avLst>
                    <a:gd name="adj" fmla="val 16667"/>
                  </a:avLst>
                </a:prstGeom>
                <a:noFill/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9678" name="文本框 69677"/>
                <p:cNvSpPr txBox="1"/>
                <p:nvPr/>
              </p:nvSpPr>
              <p:spPr>
                <a:xfrm>
                  <a:off x="2245" y="3793"/>
                  <a:ext cx="635" cy="239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结束</a:t>
                  </a:r>
                  <a:endParaRPr lang="zh-CN" altLang="en-US" sz="2000" b="1" dirty="0">
                    <a:latin typeface="Arial" pitchFamily="34" charset="0"/>
                    <a:ea typeface="宋体" pitchFamily="2" charset="-122"/>
                  </a:endParaRPr>
                </a:p>
              </p:txBody>
            </p:sp>
          </p:grpSp>
          <p:sp>
            <p:nvSpPr>
              <p:cNvPr id="69679" name="直接连接符 69678"/>
              <p:cNvSpPr/>
              <p:nvPr/>
            </p:nvSpPr>
            <p:spPr>
              <a:xfrm>
                <a:off x="2517" y="3657"/>
                <a:ext cx="0" cy="13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9680" name="组合 69679"/>
            <p:cNvGrpSpPr/>
            <p:nvPr/>
          </p:nvGrpSpPr>
          <p:grpSpPr>
            <a:xfrm>
              <a:off x="2608" y="1679"/>
              <a:ext cx="1688" cy="1134"/>
              <a:chOff x="2608" y="1371"/>
              <a:chExt cx="1688" cy="1134"/>
            </a:xfrm>
          </p:grpSpPr>
          <p:sp>
            <p:nvSpPr>
              <p:cNvPr id="69681" name="文本框 69680"/>
              <p:cNvSpPr txBox="1"/>
              <p:nvPr/>
            </p:nvSpPr>
            <p:spPr>
              <a:xfrm>
                <a:off x="3470" y="2224"/>
                <a:ext cx="276" cy="239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400" b="1" dirty="0">
                    <a:latin typeface="Times New Roman" pitchFamily="18" charset="0"/>
                    <a:ea typeface="宋体" pitchFamily="2" charset="-122"/>
                  </a:rPr>
                  <a:t>否</a:t>
                </a:r>
                <a:endParaRPr lang="zh-CN" altLang="en-US" sz="2400" b="1" dirty="0">
                  <a:latin typeface="Arial" pitchFamily="34" charset="0"/>
                  <a:ea typeface="宋体" pitchFamily="2" charset="-122"/>
                </a:endParaRPr>
              </a:p>
            </p:txBody>
          </p:sp>
          <p:grpSp>
            <p:nvGrpSpPr>
              <p:cNvPr id="69682" name="组合 69681"/>
              <p:cNvGrpSpPr/>
              <p:nvPr/>
            </p:nvGrpSpPr>
            <p:grpSpPr>
              <a:xfrm>
                <a:off x="2608" y="1371"/>
                <a:ext cx="1688" cy="1134"/>
                <a:chOff x="2608" y="1371"/>
                <a:chExt cx="1688" cy="1134"/>
              </a:xfrm>
            </p:grpSpPr>
            <p:sp>
              <p:nvSpPr>
                <p:cNvPr id="69683" name="直接连接符 69682"/>
                <p:cNvSpPr/>
                <p:nvPr/>
              </p:nvSpPr>
              <p:spPr>
                <a:xfrm>
                  <a:off x="3298" y="2505"/>
                  <a:ext cx="998" cy="0"/>
                </a:xfrm>
                <a:prstGeom prst="line">
                  <a:avLst/>
                </a:prstGeom>
                <a:ln w="254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9684" name="直接连接符 69683"/>
                <p:cNvSpPr/>
                <p:nvPr/>
              </p:nvSpPr>
              <p:spPr>
                <a:xfrm flipV="1">
                  <a:off x="4286" y="1371"/>
                  <a:ext cx="0" cy="1125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9685" name="直接连接符 69684"/>
                <p:cNvSpPr/>
                <p:nvPr/>
              </p:nvSpPr>
              <p:spPr>
                <a:xfrm>
                  <a:off x="2608" y="1389"/>
                  <a:ext cx="1678" cy="0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arrow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69686" name="组合 69685"/>
            <p:cNvGrpSpPr/>
            <p:nvPr/>
          </p:nvGrpSpPr>
          <p:grpSpPr>
            <a:xfrm>
              <a:off x="3061" y="3067"/>
              <a:ext cx="1633" cy="535"/>
              <a:chOff x="3061" y="2759"/>
              <a:chExt cx="1633" cy="535"/>
            </a:xfrm>
          </p:grpSpPr>
          <p:sp>
            <p:nvSpPr>
              <p:cNvPr id="69687" name="文本框 69686"/>
              <p:cNvSpPr txBox="1"/>
              <p:nvPr/>
            </p:nvSpPr>
            <p:spPr>
              <a:xfrm>
                <a:off x="3486" y="2759"/>
                <a:ext cx="276" cy="24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400" b="1" dirty="0">
                    <a:latin typeface="Times New Roman" pitchFamily="18" charset="0"/>
                    <a:ea typeface="宋体" pitchFamily="2" charset="-122"/>
                  </a:rPr>
                  <a:t>否</a:t>
                </a:r>
                <a:endParaRPr lang="zh-CN" altLang="en-US" sz="2400" b="1" dirty="0">
                  <a:latin typeface="Arial" pitchFamily="34" charset="0"/>
                  <a:ea typeface="宋体" pitchFamily="2" charset="-122"/>
                </a:endParaRPr>
              </a:p>
            </p:txBody>
          </p:sp>
          <p:grpSp>
            <p:nvGrpSpPr>
              <p:cNvPr id="69688" name="组合 69687"/>
              <p:cNvGrpSpPr/>
              <p:nvPr/>
            </p:nvGrpSpPr>
            <p:grpSpPr>
              <a:xfrm>
                <a:off x="3061" y="3022"/>
                <a:ext cx="1633" cy="272"/>
                <a:chOff x="3061" y="3022"/>
                <a:chExt cx="1633" cy="272"/>
              </a:xfrm>
            </p:grpSpPr>
            <p:sp>
              <p:nvSpPr>
                <p:cNvPr id="69689" name="直接连接符 69688"/>
                <p:cNvSpPr/>
                <p:nvPr/>
              </p:nvSpPr>
              <p:spPr>
                <a:xfrm>
                  <a:off x="3061" y="3022"/>
                  <a:ext cx="1633" cy="0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69690" name="直接连接符 69689"/>
                <p:cNvSpPr/>
                <p:nvPr/>
              </p:nvSpPr>
              <p:spPr>
                <a:xfrm>
                  <a:off x="4694" y="3022"/>
                  <a:ext cx="0" cy="272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arrow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69691" name="组合 69690"/>
            <p:cNvGrpSpPr/>
            <p:nvPr/>
          </p:nvGrpSpPr>
          <p:grpSpPr>
            <a:xfrm>
              <a:off x="2517" y="3920"/>
              <a:ext cx="2177" cy="136"/>
              <a:chOff x="2517" y="3612"/>
              <a:chExt cx="2177" cy="136"/>
            </a:xfrm>
          </p:grpSpPr>
          <p:sp>
            <p:nvSpPr>
              <p:cNvPr id="69692" name="直接连接符 69691"/>
              <p:cNvSpPr/>
              <p:nvPr/>
            </p:nvSpPr>
            <p:spPr>
              <a:xfrm>
                <a:off x="4694" y="3612"/>
                <a:ext cx="0" cy="136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9693" name="直接连接符 69692"/>
              <p:cNvSpPr/>
              <p:nvPr/>
            </p:nvSpPr>
            <p:spPr>
              <a:xfrm>
                <a:off x="2517" y="3748"/>
                <a:ext cx="2177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arrow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69694" name="组合 69693"/>
            <p:cNvGrpSpPr/>
            <p:nvPr/>
          </p:nvGrpSpPr>
          <p:grpSpPr>
            <a:xfrm>
              <a:off x="3606" y="3612"/>
              <a:ext cx="1927" cy="317"/>
              <a:chOff x="3606" y="3385"/>
              <a:chExt cx="1927" cy="317"/>
            </a:xfrm>
          </p:grpSpPr>
          <p:sp>
            <p:nvSpPr>
              <p:cNvPr id="69695" name="平行四边形 69694"/>
              <p:cNvSpPr/>
              <p:nvPr/>
            </p:nvSpPr>
            <p:spPr>
              <a:xfrm>
                <a:off x="3606" y="3385"/>
                <a:ext cx="1927" cy="317"/>
              </a:xfrm>
              <a:prstGeom prst="parallelogram">
                <a:avLst>
                  <a:gd name="adj" fmla="val 151971"/>
                </a:avLst>
              </a:prstGeom>
              <a:noFill/>
              <a:ln w="28575" cap="flat" cmpd="sng">
                <a:solidFill>
                  <a:srgbClr val="66FF33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69696" name="文本框 69695"/>
              <p:cNvSpPr txBox="1"/>
              <p:nvPr/>
            </p:nvSpPr>
            <p:spPr>
              <a:xfrm>
                <a:off x="3923" y="3430"/>
                <a:ext cx="1270" cy="24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输出“</a:t>
                </a:r>
                <a:r>
                  <a:rPr lang="en-US" altLang="zh-CN" sz="2000" b="1" dirty="0">
                    <a:latin typeface="Times New Roman" pitchFamily="18" charset="0"/>
                    <a:ea typeface="宋体" pitchFamily="2" charset="-122"/>
                  </a:rPr>
                  <a:t>n</a:t>
                </a: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是质数”</a:t>
                </a:r>
                <a:endParaRPr lang="zh-CN" altLang="en-US" sz="2000" b="1" dirty="0">
                  <a:latin typeface="Arial" pitchFamily="34" charset="0"/>
                  <a:ea typeface="宋体" pitchFamily="2" charset="-122"/>
                </a:endParaRPr>
              </a:p>
            </p:txBody>
          </p:sp>
        </p:grpSp>
      </p:grpSp>
      <p:sp>
        <p:nvSpPr>
          <p:cNvPr id="69697" name="文本框 69696"/>
          <p:cNvSpPr txBox="1"/>
          <p:nvPr/>
        </p:nvSpPr>
        <p:spPr>
          <a:xfrm>
            <a:off x="1524000" y="0"/>
            <a:ext cx="8316913" cy="5181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我们将上述算法用下面的图形表示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</a:rPr>
              <a:t>：</a:t>
            </a:r>
          </a:p>
        </p:txBody>
      </p:sp>
      <p:sp>
        <p:nvSpPr>
          <p:cNvPr id="69698" name="文本框 69697"/>
          <p:cNvSpPr txBox="1"/>
          <p:nvPr/>
        </p:nvSpPr>
        <p:spPr>
          <a:xfrm>
            <a:off x="7824788" y="260350"/>
            <a:ext cx="2447925" cy="57607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3200" b="1" dirty="0">
                <a:latin typeface="Arial" pitchFamily="34" charset="0"/>
                <a:ea typeface="宋体" pitchFamily="2" charset="-122"/>
              </a:rPr>
              <a:t>     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上述表示算法的图形称为算法的</a:t>
            </a:r>
            <a:r>
              <a:rPr lang="zh-CN" altLang="en-US" sz="24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程序框图，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又称</a:t>
            </a:r>
            <a:r>
              <a:rPr lang="zh-CN" altLang="en-US" sz="24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流程图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，其中的多边形叫做</a:t>
            </a:r>
            <a:r>
              <a:rPr lang="zh-CN" altLang="en-US" sz="24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程序框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，带方向箭头的线叫做</a:t>
            </a:r>
            <a:r>
              <a:rPr lang="zh-CN" altLang="en-US" sz="24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流程线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你能指出程序框图的含义吗？</a:t>
            </a:r>
          </a:p>
        </p:txBody>
      </p:sp>
      <p:sp>
        <p:nvSpPr>
          <p:cNvPr id="69699" name="文本框 69698"/>
          <p:cNvSpPr txBox="1"/>
          <p:nvPr/>
        </p:nvSpPr>
        <p:spPr>
          <a:xfrm>
            <a:off x="1524000" y="0"/>
            <a:ext cx="7019925" cy="701040"/>
          </a:xfrm>
          <a:prstGeom prst="rect">
            <a:avLst/>
          </a:prstGeom>
          <a:solidFill>
            <a:srgbClr val="CC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4000" b="0" dirty="0">
                <a:latin typeface="Arial" pitchFamily="34" charset="0"/>
                <a:ea typeface="宋体" pitchFamily="2" charset="-122"/>
              </a:rPr>
              <a:t> </a:t>
            </a:r>
            <a:r>
              <a:rPr lang="zh-CN" altLang="en-US" sz="2400" b="1" dirty="0">
                <a:solidFill>
                  <a:schemeClr val="tx2"/>
                </a:solidFill>
                <a:latin typeface="Arial" pitchFamily="34" charset="0"/>
                <a:ea typeface="宋体" pitchFamily="2" charset="-122"/>
              </a:rPr>
              <a:t>用程序框、流程线及文字说明来表示算法的图形</a:t>
            </a:r>
            <a:r>
              <a:rPr lang="en-US" altLang="zh-CN" sz="2400" b="1">
                <a:solidFill>
                  <a:schemeClr val="tx2"/>
                </a:solidFill>
                <a:latin typeface="Arial" pitchFamily="34" charset="0"/>
                <a:ea typeface="宋体" pitchFamily="2" charset="-122"/>
              </a:rPr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696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98" grpId="0"/>
      <p:bldP spid="69699" grpId="0" bldLvl="0" animBg="1"/>
      <p:bldP spid="69699" grpId="1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圆角矩形 75777"/>
          <p:cNvSpPr/>
          <p:nvPr/>
        </p:nvSpPr>
        <p:spPr>
          <a:xfrm>
            <a:off x="2424113" y="1125538"/>
            <a:ext cx="863600" cy="43180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5779" name="矩形 75778"/>
          <p:cNvSpPr/>
          <p:nvPr/>
        </p:nvSpPr>
        <p:spPr>
          <a:xfrm>
            <a:off x="2279650" y="3500438"/>
            <a:ext cx="1152525" cy="4318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5780" name="平行四边形 75779"/>
          <p:cNvSpPr/>
          <p:nvPr/>
        </p:nvSpPr>
        <p:spPr>
          <a:xfrm>
            <a:off x="1992313" y="2349500"/>
            <a:ext cx="1655762" cy="431800"/>
          </a:xfrm>
          <a:prstGeom prst="parallelogram">
            <a:avLst>
              <a:gd name="adj" fmla="val 95863"/>
            </a:avLst>
          </a:prstGeom>
          <a:noFill/>
          <a:ln w="28575" cap="flat" cmpd="sng">
            <a:solidFill>
              <a:srgbClr val="66FF33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5781" name="菱形 75780"/>
          <p:cNvSpPr/>
          <p:nvPr/>
        </p:nvSpPr>
        <p:spPr>
          <a:xfrm>
            <a:off x="2208213" y="4581525"/>
            <a:ext cx="1296987" cy="576263"/>
          </a:xfrm>
          <a:prstGeom prst="diamond">
            <a:avLst/>
          </a:prstGeom>
          <a:noFill/>
          <a:ln w="28575" cap="flat" cmpd="sng">
            <a:solidFill>
              <a:schemeClr val="hlink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75782" name="组合 75781"/>
          <p:cNvGrpSpPr/>
          <p:nvPr/>
        </p:nvGrpSpPr>
        <p:grpSpPr>
          <a:xfrm>
            <a:off x="2424113" y="5734050"/>
            <a:ext cx="833437" cy="574675"/>
            <a:chOff x="567" y="3748"/>
            <a:chExt cx="525" cy="362"/>
          </a:xfrm>
        </p:grpSpPr>
        <p:sp>
          <p:nvSpPr>
            <p:cNvPr id="75783" name="直接连接符 75782"/>
            <p:cNvSpPr/>
            <p:nvPr/>
          </p:nvSpPr>
          <p:spPr>
            <a:xfrm flipH="1">
              <a:off x="567" y="3748"/>
              <a:ext cx="0" cy="362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75784" name="组合 75783"/>
            <p:cNvGrpSpPr/>
            <p:nvPr/>
          </p:nvGrpSpPr>
          <p:grpSpPr>
            <a:xfrm>
              <a:off x="748" y="3820"/>
              <a:ext cx="344" cy="272"/>
              <a:chOff x="2700" y="14544"/>
              <a:chExt cx="542" cy="473"/>
            </a:xfrm>
          </p:grpSpPr>
          <p:sp>
            <p:nvSpPr>
              <p:cNvPr id="75785" name="直接连接符 75784"/>
              <p:cNvSpPr/>
              <p:nvPr/>
            </p:nvSpPr>
            <p:spPr>
              <a:xfrm>
                <a:off x="2700" y="14544"/>
                <a:ext cx="540" cy="0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5786" name="直接连接符 75785"/>
              <p:cNvSpPr/>
              <p:nvPr/>
            </p:nvSpPr>
            <p:spPr>
              <a:xfrm>
                <a:off x="3242" y="14549"/>
                <a:ext cx="0" cy="468"/>
              </a:xfrm>
              <a:prstGeom prst="line">
                <a:avLst/>
              </a:prstGeom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grpSp>
        <p:nvGrpSpPr>
          <p:cNvPr id="75787" name="组合 75786"/>
          <p:cNvGrpSpPr/>
          <p:nvPr/>
        </p:nvGrpSpPr>
        <p:grpSpPr>
          <a:xfrm>
            <a:off x="1774825" y="260350"/>
            <a:ext cx="8640763" cy="6308725"/>
            <a:chOff x="86" y="1134"/>
            <a:chExt cx="5398" cy="3158"/>
          </a:xfrm>
        </p:grpSpPr>
        <p:sp>
          <p:nvSpPr>
            <p:cNvPr id="75788" name="直接连接符 75787"/>
            <p:cNvSpPr/>
            <p:nvPr/>
          </p:nvSpPr>
          <p:spPr>
            <a:xfrm>
              <a:off x="86" y="1134"/>
              <a:ext cx="5398" cy="0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89" name="直接连接符 75788"/>
            <p:cNvSpPr/>
            <p:nvPr/>
          </p:nvSpPr>
          <p:spPr>
            <a:xfrm>
              <a:off x="86" y="4292"/>
              <a:ext cx="5398" cy="0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90" name="直接连接符 75789"/>
            <p:cNvSpPr/>
            <p:nvPr/>
          </p:nvSpPr>
          <p:spPr>
            <a:xfrm>
              <a:off x="86" y="1134"/>
              <a:ext cx="0" cy="3158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91" name="直接连接符 75790"/>
            <p:cNvSpPr/>
            <p:nvPr/>
          </p:nvSpPr>
          <p:spPr>
            <a:xfrm>
              <a:off x="5484" y="1134"/>
              <a:ext cx="0" cy="3158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92" name="直接连接符 75791"/>
            <p:cNvSpPr/>
            <p:nvPr/>
          </p:nvSpPr>
          <p:spPr>
            <a:xfrm>
              <a:off x="86" y="1402"/>
              <a:ext cx="5398" cy="0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93" name="直接连接符 75792"/>
            <p:cNvSpPr/>
            <p:nvPr/>
          </p:nvSpPr>
          <p:spPr>
            <a:xfrm>
              <a:off x="1454" y="1134"/>
              <a:ext cx="0" cy="3158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94" name="直接连接符 75793"/>
            <p:cNvSpPr/>
            <p:nvPr/>
          </p:nvSpPr>
          <p:spPr>
            <a:xfrm>
              <a:off x="2729" y="1134"/>
              <a:ext cx="0" cy="3158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95" name="直接连接符 75794"/>
            <p:cNvSpPr/>
            <p:nvPr/>
          </p:nvSpPr>
          <p:spPr>
            <a:xfrm>
              <a:off x="86" y="1991"/>
              <a:ext cx="5398" cy="0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96" name="直接连接符 75795"/>
            <p:cNvSpPr/>
            <p:nvPr/>
          </p:nvSpPr>
          <p:spPr>
            <a:xfrm>
              <a:off x="86" y="2559"/>
              <a:ext cx="5398" cy="0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97" name="直接连接符 75796"/>
            <p:cNvSpPr/>
            <p:nvPr/>
          </p:nvSpPr>
          <p:spPr>
            <a:xfrm>
              <a:off x="86" y="3125"/>
              <a:ext cx="5398" cy="0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98" name="直接连接符 75797"/>
            <p:cNvSpPr/>
            <p:nvPr/>
          </p:nvSpPr>
          <p:spPr>
            <a:xfrm>
              <a:off x="86" y="3725"/>
              <a:ext cx="5398" cy="0"/>
            </a:xfrm>
            <a:prstGeom prst="line">
              <a:avLst/>
            </a:prstGeom>
            <a:ln w="12700" cap="rnd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5799" name="文本框 75798"/>
            <p:cNvSpPr txBox="1"/>
            <p:nvPr/>
          </p:nvSpPr>
          <p:spPr>
            <a:xfrm>
              <a:off x="295" y="1143"/>
              <a:ext cx="907" cy="19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000" b="1" dirty="0">
                  <a:latin typeface="Arial" pitchFamily="34" charset="0"/>
                  <a:ea typeface="宋体" pitchFamily="2" charset="-122"/>
                </a:rPr>
                <a:t>图形符号</a:t>
              </a:r>
              <a:r>
                <a:rPr lang="zh-CN" altLang="en-US" sz="2000" b="0" dirty="0">
                  <a:latin typeface="Arial" pitchFamily="34" charset="0"/>
                  <a:ea typeface="宋体" pitchFamily="2" charset="-122"/>
                </a:rPr>
                <a:t> </a:t>
              </a:r>
            </a:p>
          </p:txBody>
        </p:sp>
        <p:sp>
          <p:nvSpPr>
            <p:cNvPr id="75800" name="文本框 75799"/>
            <p:cNvSpPr txBox="1"/>
            <p:nvPr/>
          </p:nvSpPr>
          <p:spPr>
            <a:xfrm>
              <a:off x="1727" y="1144"/>
              <a:ext cx="635" cy="19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000" b="1" dirty="0">
                  <a:latin typeface="Arial" pitchFamily="34" charset="0"/>
                  <a:ea typeface="宋体" pitchFamily="2" charset="-122"/>
                </a:rPr>
                <a:t>名  称</a:t>
              </a:r>
              <a:r>
                <a:rPr lang="zh-CN" altLang="en-US" sz="2000" b="0" dirty="0">
                  <a:latin typeface="Arial" pitchFamily="34" charset="0"/>
                  <a:ea typeface="宋体" pitchFamily="2" charset="-122"/>
                </a:rPr>
                <a:t> </a:t>
              </a:r>
            </a:p>
          </p:txBody>
        </p:sp>
        <p:sp>
          <p:nvSpPr>
            <p:cNvPr id="75801" name="文本框 75800"/>
            <p:cNvSpPr txBox="1"/>
            <p:nvPr/>
          </p:nvSpPr>
          <p:spPr>
            <a:xfrm>
              <a:off x="3651" y="1144"/>
              <a:ext cx="680" cy="198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000" b="1" dirty="0">
                  <a:latin typeface="Arial" pitchFamily="34" charset="0"/>
                  <a:ea typeface="宋体" pitchFamily="2" charset="-122"/>
                </a:rPr>
                <a:t>功   能 </a:t>
              </a:r>
            </a:p>
          </p:txBody>
        </p:sp>
      </p:grpSp>
      <p:sp>
        <p:nvSpPr>
          <p:cNvPr id="75802" name="文本框 75801"/>
          <p:cNvSpPr txBox="1"/>
          <p:nvPr/>
        </p:nvSpPr>
        <p:spPr>
          <a:xfrm>
            <a:off x="4151313" y="981075"/>
            <a:ext cx="1873250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2000" b="1" dirty="0">
                <a:latin typeface="Arial" pitchFamily="34" charset="0"/>
                <a:ea typeface="宋体" pitchFamily="2" charset="-122"/>
              </a:rPr>
              <a:t>   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终端框             （起止框）</a:t>
            </a:r>
            <a:r>
              <a:rPr lang="zh-CN" altLang="en-US" sz="2000" b="1" dirty="0">
                <a:latin typeface="Arial" pitchFamily="34" charset="0"/>
                <a:ea typeface="宋体" pitchFamily="2" charset="-122"/>
              </a:rPr>
              <a:t> </a:t>
            </a:r>
          </a:p>
        </p:txBody>
      </p:sp>
      <p:sp>
        <p:nvSpPr>
          <p:cNvPr id="75803" name="文本框 75802"/>
          <p:cNvSpPr txBox="1"/>
          <p:nvPr/>
        </p:nvSpPr>
        <p:spPr>
          <a:xfrm>
            <a:off x="4151313" y="2276475"/>
            <a:ext cx="1800225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输入、输出框</a:t>
            </a:r>
            <a:r>
              <a:rPr lang="zh-CN" altLang="en-US" sz="2000" b="1" dirty="0">
                <a:latin typeface="Arial" pitchFamily="34" charset="0"/>
                <a:ea typeface="宋体" pitchFamily="2" charset="-122"/>
              </a:rPr>
              <a:t> </a:t>
            </a:r>
          </a:p>
        </p:txBody>
      </p:sp>
      <p:sp>
        <p:nvSpPr>
          <p:cNvPr id="75804" name="文本框 75803"/>
          <p:cNvSpPr txBox="1"/>
          <p:nvPr/>
        </p:nvSpPr>
        <p:spPr>
          <a:xfrm>
            <a:off x="4151313" y="3357563"/>
            <a:ext cx="1800225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2000" b="1" dirty="0">
                <a:latin typeface="Arial" pitchFamily="34" charset="0"/>
                <a:ea typeface="宋体" pitchFamily="2" charset="-122"/>
              </a:rPr>
              <a:t>   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处理框 （执行框）</a:t>
            </a:r>
            <a:r>
              <a:rPr lang="zh-CN" altLang="en-US" sz="2000" b="1" dirty="0">
                <a:latin typeface="Arial" pitchFamily="34" charset="0"/>
                <a:ea typeface="宋体" pitchFamily="2" charset="-122"/>
              </a:rPr>
              <a:t> </a:t>
            </a:r>
          </a:p>
        </p:txBody>
      </p:sp>
      <p:sp>
        <p:nvSpPr>
          <p:cNvPr id="75805" name="文本框 75804"/>
          <p:cNvSpPr txBox="1"/>
          <p:nvPr/>
        </p:nvSpPr>
        <p:spPr>
          <a:xfrm>
            <a:off x="4440238" y="4652963"/>
            <a:ext cx="1223962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判断框</a:t>
            </a:r>
            <a:r>
              <a:rPr lang="zh-CN" altLang="en-US" sz="2400" b="0" dirty="0">
                <a:latin typeface="Arial" pitchFamily="34" charset="0"/>
                <a:ea typeface="宋体" pitchFamily="2" charset="-122"/>
              </a:rPr>
              <a:t> </a:t>
            </a:r>
          </a:p>
        </p:txBody>
      </p:sp>
      <p:sp>
        <p:nvSpPr>
          <p:cNvPr id="75806" name="文本框 75805"/>
          <p:cNvSpPr txBox="1"/>
          <p:nvPr/>
        </p:nvSpPr>
        <p:spPr>
          <a:xfrm>
            <a:off x="4410075" y="5848350"/>
            <a:ext cx="1512888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流程线 </a:t>
            </a:r>
          </a:p>
        </p:txBody>
      </p:sp>
      <p:sp>
        <p:nvSpPr>
          <p:cNvPr id="75807" name="文本框 75806"/>
          <p:cNvSpPr txBox="1"/>
          <p:nvPr/>
        </p:nvSpPr>
        <p:spPr>
          <a:xfrm>
            <a:off x="6167438" y="1125538"/>
            <a:ext cx="403225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表示一个算法的起始和结束 </a:t>
            </a:r>
          </a:p>
        </p:txBody>
      </p:sp>
      <p:sp>
        <p:nvSpPr>
          <p:cNvPr id="75808" name="文本框 75807"/>
          <p:cNvSpPr txBox="1"/>
          <p:nvPr/>
        </p:nvSpPr>
        <p:spPr>
          <a:xfrm>
            <a:off x="6240463" y="2133600"/>
            <a:ext cx="3959225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表示一个算法输入和输出的信息</a:t>
            </a:r>
            <a:r>
              <a:rPr lang="zh-CN" altLang="en-US" sz="2400" b="0" dirty="0">
                <a:latin typeface="Arial" pitchFamily="34" charset="0"/>
                <a:ea typeface="宋体" pitchFamily="2" charset="-122"/>
              </a:rPr>
              <a:t> </a:t>
            </a:r>
          </a:p>
        </p:txBody>
      </p:sp>
      <p:sp>
        <p:nvSpPr>
          <p:cNvPr id="75809" name="文本框 75808"/>
          <p:cNvSpPr txBox="1"/>
          <p:nvPr/>
        </p:nvSpPr>
        <p:spPr>
          <a:xfrm>
            <a:off x="6240463" y="3429000"/>
            <a:ext cx="2808287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赋值、计算 </a:t>
            </a:r>
          </a:p>
        </p:txBody>
      </p:sp>
      <p:sp>
        <p:nvSpPr>
          <p:cNvPr id="75810" name="文本框 75809"/>
          <p:cNvSpPr txBox="1"/>
          <p:nvPr/>
        </p:nvSpPr>
        <p:spPr>
          <a:xfrm>
            <a:off x="6167438" y="4365625"/>
            <a:ext cx="4176712" cy="100584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000" b="1" dirty="0">
                <a:latin typeface="Arial" pitchFamily="34" charset="0"/>
                <a:ea typeface="宋体" pitchFamily="2" charset="-122"/>
              </a:rPr>
              <a:t>判断某一条件是否成立，成立时在出口处标明“是”或</a:t>
            </a:r>
            <a:r>
              <a:rPr lang="zh-CN" altLang="en-US" sz="2000" b="1" dirty="0">
                <a:latin typeface="宋体" pitchFamily="2" charset="-122"/>
                <a:ea typeface="宋体" pitchFamily="2" charset="-122"/>
              </a:rPr>
              <a:t>“</a:t>
            </a:r>
            <a:r>
              <a:rPr lang="en-US" altLang="zh-CN" sz="2000" b="1" dirty="0">
                <a:latin typeface="宋体" pitchFamily="2" charset="-122"/>
                <a:ea typeface="宋体" pitchFamily="2" charset="-122"/>
              </a:rPr>
              <a:t>Y”</a:t>
            </a:r>
            <a:r>
              <a:rPr lang="zh-CN" altLang="en-US" sz="2000" b="1" dirty="0">
                <a:latin typeface="宋体" pitchFamily="2" charset="-122"/>
                <a:ea typeface="宋体" pitchFamily="2" charset="-122"/>
              </a:rPr>
              <a:t>；不成立时标明“否”或“</a:t>
            </a:r>
            <a:r>
              <a:rPr lang="en-US" altLang="zh-CN" sz="2000" b="1">
                <a:latin typeface="宋体" pitchFamily="2" charset="-122"/>
                <a:ea typeface="宋体" pitchFamily="2" charset="-122"/>
              </a:rPr>
              <a:t>N” </a:t>
            </a:r>
          </a:p>
        </p:txBody>
      </p:sp>
      <p:sp>
        <p:nvSpPr>
          <p:cNvPr id="75811" name="文本框 75810"/>
          <p:cNvSpPr txBox="1"/>
          <p:nvPr/>
        </p:nvSpPr>
        <p:spPr>
          <a:xfrm>
            <a:off x="6096000" y="5589588"/>
            <a:ext cx="4175125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连接程序框，表示算法步骤的执行顺序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5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758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758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758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5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7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758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758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75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758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758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758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2000"/>
                                        <p:tgtEl>
                                          <p:spTgt spid="75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0" dur="2000"/>
                                        <p:tgtEl>
                                          <p:spTgt spid="75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758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758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758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02" grpId="0"/>
      <p:bldP spid="75803" grpId="0"/>
      <p:bldP spid="75804" grpId="0"/>
      <p:bldP spid="75805" grpId="0"/>
      <p:bldP spid="75806" grpId="0"/>
      <p:bldP spid="75807" grpId="0"/>
      <p:bldP spid="75808" grpId="0"/>
      <p:bldP spid="75809" grpId="0"/>
      <p:bldP spid="75810" grpId="0"/>
      <p:bldP spid="758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文本框 77825"/>
          <p:cNvSpPr txBox="1"/>
          <p:nvPr/>
        </p:nvSpPr>
        <p:spPr>
          <a:xfrm>
            <a:off x="1524000" y="0"/>
            <a:ext cx="9144000" cy="106680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2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思考</a:t>
            </a:r>
            <a:r>
              <a:rPr lang="en-US" altLang="zh-CN" sz="3200" b="1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: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在逻辑结构上，“判断整数</a:t>
            </a:r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n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（</a:t>
            </a:r>
            <a:r>
              <a:rPr lang="en-US" altLang="zh-CN" sz="3200" b="1">
                <a:latin typeface="宋体" pitchFamily="2" charset="-122"/>
                <a:ea typeface="宋体" pitchFamily="2" charset="-122"/>
              </a:rPr>
              <a:t>n</a:t>
            </a:r>
            <a:r>
              <a:rPr lang="en-US" altLang="zh-CN" sz="3200" b="1">
                <a:latin typeface="Times New Roman" pitchFamily="18" charset="0"/>
                <a:ea typeface="宋体" pitchFamily="2" charset="-122"/>
              </a:rPr>
              <a:t>&gt;</a:t>
            </a:r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2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）是否为质数”的程序框图由几部分组成？</a:t>
            </a:r>
          </a:p>
        </p:txBody>
      </p:sp>
      <p:grpSp>
        <p:nvGrpSpPr>
          <p:cNvPr id="77827" name="组合 77826"/>
          <p:cNvGrpSpPr/>
          <p:nvPr/>
        </p:nvGrpSpPr>
        <p:grpSpPr>
          <a:xfrm>
            <a:off x="3317875" y="1052513"/>
            <a:ext cx="6486525" cy="5775325"/>
            <a:chOff x="1447" y="699"/>
            <a:chExt cx="4086" cy="3638"/>
          </a:xfrm>
        </p:grpSpPr>
        <p:grpSp>
          <p:nvGrpSpPr>
            <p:cNvPr id="77828" name="组合 77827"/>
            <p:cNvGrpSpPr/>
            <p:nvPr/>
          </p:nvGrpSpPr>
          <p:grpSpPr>
            <a:xfrm>
              <a:off x="2336" y="699"/>
              <a:ext cx="499" cy="240"/>
              <a:chOff x="3334" y="689"/>
              <a:chExt cx="499" cy="240"/>
            </a:xfrm>
          </p:grpSpPr>
          <p:sp>
            <p:nvSpPr>
              <p:cNvPr id="77829" name="圆角矩形 77828"/>
              <p:cNvSpPr/>
              <p:nvPr/>
            </p:nvSpPr>
            <p:spPr>
              <a:xfrm>
                <a:off x="3334" y="709"/>
                <a:ext cx="499" cy="220"/>
              </a:xfrm>
              <a:prstGeom prst="roundRect">
                <a:avLst>
                  <a:gd name="adj" fmla="val 16667"/>
                </a:avLst>
              </a:prstGeom>
              <a:noFill/>
              <a:ln w="2857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830" name="文本框 77829"/>
              <p:cNvSpPr txBox="1"/>
              <p:nvPr/>
            </p:nvSpPr>
            <p:spPr>
              <a:xfrm>
                <a:off x="3358" y="689"/>
                <a:ext cx="457" cy="22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开始</a:t>
                </a:r>
                <a:endParaRPr lang="zh-CN" altLang="en-US" sz="2000" b="1" dirty="0">
                  <a:latin typeface="Arial" pitchFamily="34" charset="0"/>
                  <a:ea typeface="宋体" pitchFamily="2" charset="-122"/>
                </a:endParaRPr>
              </a:p>
            </p:txBody>
          </p:sp>
        </p:grpSp>
        <p:grpSp>
          <p:nvGrpSpPr>
            <p:cNvPr id="77831" name="组合 77830"/>
            <p:cNvGrpSpPr/>
            <p:nvPr/>
          </p:nvGrpSpPr>
          <p:grpSpPr>
            <a:xfrm>
              <a:off x="2046" y="3195"/>
              <a:ext cx="1019" cy="272"/>
              <a:chOff x="2109" y="3022"/>
              <a:chExt cx="1019" cy="272"/>
            </a:xfrm>
          </p:grpSpPr>
          <p:sp>
            <p:nvSpPr>
              <p:cNvPr id="77832" name="菱形 77831"/>
              <p:cNvSpPr/>
              <p:nvPr/>
            </p:nvSpPr>
            <p:spPr>
              <a:xfrm>
                <a:off x="2109" y="3022"/>
                <a:ext cx="1014" cy="272"/>
              </a:xfrm>
              <a:prstGeom prst="diamond">
                <a:avLst/>
              </a:prstGeom>
              <a:noFill/>
              <a:ln w="28575" cap="flat" cmpd="sng">
                <a:solidFill>
                  <a:schemeClr val="hlink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833" name="文本框 77832"/>
              <p:cNvSpPr txBox="1"/>
              <p:nvPr/>
            </p:nvSpPr>
            <p:spPr>
              <a:xfrm>
                <a:off x="2402" y="3032"/>
                <a:ext cx="726" cy="163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en-US" altLang="zh-CN" sz="2000" b="1" dirty="0">
                    <a:latin typeface="Times New Roman" pitchFamily="18" charset="0"/>
                    <a:ea typeface="宋体" pitchFamily="2" charset="-122"/>
                  </a:rPr>
                  <a:t>r=0</a:t>
                </a: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？</a:t>
                </a:r>
                <a:endParaRPr lang="zh-CN" altLang="en-US" sz="2000" b="1" dirty="0">
                  <a:latin typeface="Arial" pitchFamily="34" charset="0"/>
                  <a:ea typeface="宋体" pitchFamily="2" charset="-122"/>
                </a:endParaRPr>
              </a:p>
            </p:txBody>
          </p:sp>
        </p:grpSp>
        <p:grpSp>
          <p:nvGrpSpPr>
            <p:cNvPr id="77834" name="组合 77833"/>
            <p:cNvGrpSpPr/>
            <p:nvPr/>
          </p:nvGrpSpPr>
          <p:grpSpPr>
            <a:xfrm>
              <a:off x="1490" y="3629"/>
              <a:ext cx="2042" cy="317"/>
              <a:chOff x="1292" y="3294"/>
              <a:chExt cx="2042" cy="317"/>
            </a:xfrm>
          </p:grpSpPr>
          <p:sp>
            <p:nvSpPr>
              <p:cNvPr id="77835" name="平行四边形 77834"/>
              <p:cNvSpPr/>
              <p:nvPr/>
            </p:nvSpPr>
            <p:spPr>
              <a:xfrm>
                <a:off x="1292" y="3294"/>
                <a:ext cx="2042" cy="317"/>
              </a:xfrm>
              <a:prstGeom prst="parallelogram">
                <a:avLst>
                  <a:gd name="adj" fmla="val 161041"/>
                </a:avLst>
              </a:prstGeom>
              <a:noFill/>
              <a:ln w="28575" cap="flat" cmpd="sng">
                <a:solidFill>
                  <a:srgbClr val="66FF33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836" name="文本框 77835"/>
              <p:cNvSpPr txBox="1"/>
              <p:nvPr/>
            </p:nvSpPr>
            <p:spPr>
              <a:xfrm>
                <a:off x="1618" y="3339"/>
                <a:ext cx="1618" cy="239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输出“</a:t>
                </a:r>
                <a:r>
                  <a:rPr lang="en-US" altLang="zh-CN" sz="2000" b="1" dirty="0">
                    <a:latin typeface="Times New Roman" pitchFamily="18" charset="0"/>
                    <a:ea typeface="宋体" pitchFamily="2" charset="-122"/>
                  </a:rPr>
                  <a:t>n</a:t>
                </a: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不是质数”</a:t>
                </a:r>
                <a:endParaRPr lang="zh-CN" altLang="en-US" sz="2000" b="1" dirty="0">
                  <a:latin typeface="Arial" pitchFamily="34" charset="0"/>
                  <a:ea typeface="宋体" pitchFamily="2" charset="-122"/>
                </a:endParaRPr>
              </a:p>
            </p:txBody>
          </p:sp>
        </p:grpSp>
        <p:grpSp>
          <p:nvGrpSpPr>
            <p:cNvPr id="77837" name="组合 77836"/>
            <p:cNvGrpSpPr/>
            <p:nvPr/>
          </p:nvGrpSpPr>
          <p:grpSpPr>
            <a:xfrm>
              <a:off x="1881" y="1643"/>
              <a:ext cx="1407" cy="384"/>
              <a:chOff x="1881" y="1335"/>
              <a:chExt cx="1407" cy="384"/>
            </a:xfrm>
          </p:grpSpPr>
          <p:grpSp>
            <p:nvGrpSpPr>
              <p:cNvPr id="77838" name="组合 77837"/>
              <p:cNvGrpSpPr/>
              <p:nvPr/>
            </p:nvGrpSpPr>
            <p:grpSpPr>
              <a:xfrm>
                <a:off x="1881" y="1480"/>
                <a:ext cx="1407" cy="239"/>
                <a:chOff x="4195" y="2750"/>
                <a:chExt cx="1361" cy="239"/>
              </a:xfrm>
            </p:grpSpPr>
            <p:sp>
              <p:nvSpPr>
                <p:cNvPr id="77839" name="矩形 77838"/>
                <p:cNvSpPr/>
                <p:nvPr/>
              </p:nvSpPr>
              <p:spPr>
                <a:xfrm>
                  <a:off x="4195" y="2750"/>
                  <a:ext cx="1361" cy="239"/>
                </a:xfrm>
                <a:prstGeom prst="rect">
                  <a:avLst/>
                </a:prstGeom>
                <a:noFill/>
                <a:ln w="28575" cap="flat" cmpd="sng">
                  <a:solidFill>
                    <a:srgbClr val="FF33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7840" name="文本框 77839"/>
                <p:cNvSpPr txBox="1"/>
                <p:nvPr/>
              </p:nvSpPr>
              <p:spPr>
                <a:xfrm>
                  <a:off x="4231" y="2750"/>
                  <a:ext cx="1234" cy="239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求</a:t>
                  </a:r>
                  <a:r>
                    <a:rPr lang="en-US" altLang="zh-CN" sz="2000" b="1" dirty="0">
                      <a:latin typeface="Times New Roman" pitchFamily="18" charset="0"/>
                      <a:ea typeface="宋体" pitchFamily="2" charset="-122"/>
                    </a:rPr>
                    <a:t>n</a:t>
                  </a: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除以</a:t>
                  </a:r>
                  <a:r>
                    <a:rPr lang="en-US" altLang="zh-CN" sz="2000" b="1" dirty="0">
                      <a:latin typeface="Times New Roman" pitchFamily="18" charset="0"/>
                      <a:ea typeface="宋体" pitchFamily="2" charset="-122"/>
                    </a:rPr>
                    <a:t>i</a:t>
                  </a: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的余数</a:t>
                  </a:r>
                  <a:endParaRPr lang="zh-CN" altLang="en-US" sz="2000" b="1" dirty="0">
                    <a:latin typeface="Arial" pitchFamily="34" charset="0"/>
                    <a:ea typeface="宋体" pitchFamily="2" charset="-122"/>
                  </a:endParaRPr>
                </a:p>
              </p:txBody>
            </p:sp>
          </p:grpSp>
          <p:sp>
            <p:nvSpPr>
              <p:cNvPr id="77841" name="直接连接符 77840"/>
              <p:cNvSpPr/>
              <p:nvPr/>
            </p:nvSpPr>
            <p:spPr>
              <a:xfrm>
                <a:off x="2589" y="1335"/>
                <a:ext cx="0" cy="136"/>
              </a:xfrm>
              <a:prstGeom prst="line">
                <a:avLst/>
              </a:prstGeom>
              <a:ln w="28575" cap="flat" cmpd="sng">
                <a:solidFill>
                  <a:srgbClr val="FFFF00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7842" name="组合 77841"/>
            <p:cNvGrpSpPr/>
            <p:nvPr/>
          </p:nvGrpSpPr>
          <p:grpSpPr>
            <a:xfrm>
              <a:off x="2336" y="1316"/>
              <a:ext cx="499" cy="317"/>
              <a:chOff x="2336" y="1008"/>
              <a:chExt cx="499" cy="317"/>
            </a:xfrm>
          </p:grpSpPr>
          <p:grpSp>
            <p:nvGrpSpPr>
              <p:cNvPr id="77843" name="组合 77842"/>
              <p:cNvGrpSpPr/>
              <p:nvPr/>
            </p:nvGrpSpPr>
            <p:grpSpPr>
              <a:xfrm>
                <a:off x="2336" y="1108"/>
                <a:ext cx="499" cy="217"/>
                <a:chOff x="2290" y="1580"/>
                <a:chExt cx="499" cy="217"/>
              </a:xfrm>
            </p:grpSpPr>
            <p:sp>
              <p:nvSpPr>
                <p:cNvPr id="77844" name="矩形 77843"/>
                <p:cNvSpPr/>
                <p:nvPr/>
              </p:nvSpPr>
              <p:spPr>
                <a:xfrm>
                  <a:off x="2290" y="1623"/>
                  <a:ext cx="499" cy="174"/>
                </a:xfrm>
                <a:prstGeom prst="rect">
                  <a:avLst/>
                </a:prstGeom>
                <a:noFill/>
                <a:ln w="28575" cap="flat" cmpd="sng">
                  <a:solidFill>
                    <a:srgbClr val="FF33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7845" name="文本框 77844"/>
                <p:cNvSpPr txBox="1"/>
                <p:nvPr/>
              </p:nvSpPr>
              <p:spPr>
                <a:xfrm>
                  <a:off x="2389" y="1580"/>
                  <a:ext cx="381" cy="174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US" altLang="zh-CN" sz="2000" b="1">
                      <a:latin typeface="Times New Roman" pitchFamily="18" charset="0"/>
                      <a:ea typeface="宋体" pitchFamily="2" charset="-122"/>
                    </a:rPr>
                    <a:t>i=2</a:t>
                  </a:r>
                  <a:endParaRPr lang="en-US" altLang="zh-CN" sz="2000" b="1">
                    <a:latin typeface="Arial" pitchFamily="34" charset="0"/>
                    <a:ea typeface="宋体" pitchFamily="2" charset="-122"/>
                  </a:endParaRPr>
                </a:p>
              </p:txBody>
            </p:sp>
          </p:grpSp>
          <p:sp>
            <p:nvSpPr>
              <p:cNvPr id="77846" name="直接连接符 77845"/>
              <p:cNvSpPr/>
              <p:nvPr/>
            </p:nvSpPr>
            <p:spPr>
              <a:xfrm>
                <a:off x="2589" y="1008"/>
                <a:ext cx="0" cy="136"/>
              </a:xfrm>
              <a:prstGeom prst="line">
                <a:avLst/>
              </a:prstGeom>
              <a:ln w="28575" cap="flat" cmpd="sng">
                <a:solidFill>
                  <a:srgbClr val="FFFF00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7847" name="组合 77846"/>
            <p:cNvGrpSpPr/>
            <p:nvPr/>
          </p:nvGrpSpPr>
          <p:grpSpPr>
            <a:xfrm>
              <a:off x="2109" y="935"/>
              <a:ext cx="907" cy="363"/>
              <a:chOff x="2109" y="627"/>
              <a:chExt cx="907" cy="363"/>
            </a:xfrm>
          </p:grpSpPr>
          <p:grpSp>
            <p:nvGrpSpPr>
              <p:cNvPr id="77848" name="组合 77847"/>
              <p:cNvGrpSpPr/>
              <p:nvPr/>
            </p:nvGrpSpPr>
            <p:grpSpPr>
              <a:xfrm>
                <a:off x="2109" y="763"/>
                <a:ext cx="907" cy="227"/>
                <a:chOff x="4500" y="12204"/>
                <a:chExt cx="1440" cy="468"/>
              </a:xfrm>
            </p:grpSpPr>
            <p:sp>
              <p:nvSpPr>
                <p:cNvPr id="77849" name="平行四边形 77848"/>
                <p:cNvSpPr/>
                <p:nvPr/>
              </p:nvSpPr>
              <p:spPr>
                <a:xfrm>
                  <a:off x="4500" y="12204"/>
                  <a:ext cx="1440" cy="468"/>
                </a:xfrm>
                <a:prstGeom prst="parallelogram">
                  <a:avLst>
                    <a:gd name="adj" fmla="val 76923"/>
                  </a:avLst>
                </a:prstGeom>
                <a:noFill/>
                <a:ln w="28575" cap="flat" cmpd="sng">
                  <a:solidFill>
                    <a:srgbClr val="66FF33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7850" name="文本框 77849"/>
                <p:cNvSpPr txBox="1"/>
                <p:nvPr/>
              </p:nvSpPr>
              <p:spPr>
                <a:xfrm>
                  <a:off x="4770" y="12204"/>
                  <a:ext cx="1080" cy="468"/>
                </a:xfrm>
                <a:prstGeom prst="rect">
                  <a:avLst/>
                </a:prstGeom>
                <a:noFill/>
                <a:ln w="2857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输入</a:t>
                  </a:r>
                  <a:r>
                    <a:rPr lang="en-US" altLang="zh-CN" sz="2000" b="1">
                      <a:latin typeface="Times New Roman" pitchFamily="18" charset="0"/>
                      <a:ea typeface="宋体" pitchFamily="2" charset="-122"/>
                    </a:rPr>
                    <a:t>n</a:t>
                  </a:r>
                  <a:endParaRPr lang="en-US" altLang="zh-CN" sz="2000" b="1">
                    <a:latin typeface="Arial" pitchFamily="34" charset="0"/>
                    <a:ea typeface="宋体" pitchFamily="2" charset="-122"/>
                  </a:endParaRPr>
                </a:p>
              </p:txBody>
            </p:sp>
          </p:grpSp>
          <p:sp>
            <p:nvSpPr>
              <p:cNvPr id="77851" name="直接连接符 77850"/>
              <p:cNvSpPr/>
              <p:nvPr/>
            </p:nvSpPr>
            <p:spPr>
              <a:xfrm>
                <a:off x="2608" y="627"/>
                <a:ext cx="0" cy="136"/>
              </a:xfrm>
              <a:prstGeom prst="line">
                <a:avLst/>
              </a:prstGeom>
              <a:ln w="28575" cap="flat" cmpd="sng">
                <a:solidFill>
                  <a:srgbClr val="FFFF00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7852" name="组合 77851"/>
            <p:cNvGrpSpPr/>
            <p:nvPr/>
          </p:nvGrpSpPr>
          <p:grpSpPr>
            <a:xfrm>
              <a:off x="1447" y="2014"/>
              <a:ext cx="2223" cy="409"/>
              <a:chOff x="1447" y="1706"/>
              <a:chExt cx="2223" cy="409"/>
            </a:xfrm>
          </p:grpSpPr>
          <p:grpSp>
            <p:nvGrpSpPr>
              <p:cNvPr id="77853" name="组合 77852"/>
              <p:cNvGrpSpPr/>
              <p:nvPr/>
            </p:nvGrpSpPr>
            <p:grpSpPr>
              <a:xfrm>
                <a:off x="1447" y="1842"/>
                <a:ext cx="2223" cy="273"/>
                <a:chOff x="4114" y="2432"/>
                <a:chExt cx="1270" cy="464"/>
              </a:xfrm>
            </p:grpSpPr>
            <p:sp>
              <p:nvSpPr>
                <p:cNvPr id="77854" name="文本框 77853"/>
                <p:cNvSpPr txBox="1"/>
                <p:nvPr/>
              </p:nvSpPr>
              <p:spPr>
                <a:xfrm>
                  <a:off x="4203" y="2432"/>
                  <a:ext cx="1081" cy="399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US" altLang="zh-CN" sz="2000" b="1" dirty="0">
                      <a:latin typeface="Times New Roman" pitchFamily="18" charset="0"/>
                      <a:ea typeface="宋体" pitchFamily="2" charset="-122"/>
                    </a:rPr>
                    <a:t>i</a:t>
                  </a: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的值增加</a:t>
                  </a:r>
                  <a:r>
                    <a:rPr lang="en-US" altLang="zh-CN" sz="2000" b="1" dirty="0">
                      <a:latin typeface="Times New Roman" pitchFamily="18" charset="0"/>
                      <a:ea typeface="宋体" pitchFamily="2" charset="-122"/>
                    </a:rPr>
                    <a:t>1</a:t>
                  </a: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，仍用</a:t>
                  </a:r>
                  <a:r>
                    <a:rPr lang="en-US" altLang="zh-CN" sz="2000" b="1" dirty="0">
                      <a:latin typeface="Times New Roman" pitchFamily="18" charset="0"/>
                      <a:ea typeface="宋体" pitchFamily="2" charset="-122"/>
                    </a:rPr>
                    <a:t>i</a:t>
                  </a: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表示</a:t>
                  </a:r>
                  <a:endParaRPr lang="zh-CN" altLang="en-US" sz="2000" b="1" dirty="0">
                    <a:latin typeface="Arial" pitchFamily="34" charset="0"/>
                    <a:ea typeface="宋体" pitchFamily="2" charset="-122"/>
                  </a:endParaRPr>
                </a:p>
              </p:txBody>
            </p:sp>
            <p:sp>
              <p:nvSpPr>
                <p:cNvPr id="77855" name="矩形 77854"/>
                <p:cNvSpPr/>
                <p:nvPr/>
              </p:nvSpPr>
              <p:spPr>
                <a:xfrm>
                  <a:off x="4114" y="2442"/>
                  <a:ext cx="1270" cy="454"/>
                </a:xfrm>
                <a:prstGeom prst="rect">
                  <a:avLst/>
                </a:prstGeom>
                <a:noFill/>
                <a:ln w="28575" cap="flat" cmpd="sng">
                  <a:solidFill>
                    <a:srgbClr val="FF33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  <p:sp>
            <p:nvSpPr>
              <p:cNvPr id="77856" name="直接连接符 77855"/>
              <p:cNvSpPr/>
              <p:nvPr/>
            </p:nvSpPr>
            <p:spPr>
              <a:xfrm>
                <a:off x="2562" y="1706"/>
                <a:ext cx="0" cy="136"/>
              </a:xfrm>
              <a:prstGeom prst="line">
                <a:avLst/>
              </a:prstGeom>
              <a:ln w="28575" cap="flat" cmpd="sng">
                <a:solidFill>
                  <a:srgbClr val="FFFF00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7857" name="组合 77856"/>
            <p:cNvGrpSpPr/>
            <p:nvPr/>
          </p:nvGrpSpPr>
          <p:grpSpPr>
            <a:xfrm>
              <a:off x="1809" y="2432"/>
              <a:ext cx="1497" cy="599"/>
              <a:chOff x="1809" y="2124"/>
              <a:chExt cx="1497" cy="599"/>
            </a:xfrm>
          </p:grpSpPr>
          <p:grpSp>
            <p:nvGrpSpPr>
              <p:cNvPr id="77858" name="组合 77857"/>
              <p:cNvGrpSpPr/>
              <p:nvPr/>
            </p:nvGrpSpPr>
            <p:grpSpPr>
              <a:xfrm>
                <a:off x="1809" y="2269"/>
                <a:ext cx="1497" cy="454"/>
                <a:chOff x="0" y="1162"/>
                <a:chExt cx="1633" cy="771"/>
              </a:xfrm>
            </p:grpSpPr>
            <p:sp>
              <p:nvSpPr>
                <p:cNvPr id="77859" name="菱形 77858"/>
                <p:cNvSpPr/>
                <p:nvPr/>
              </p:nvSpPr>
              <p:spPr>
                <a:xfrm>
                  <a:off x="0" y="1162"/>
                  <a:ext cx="1633" cy="771"/>
                </a:xfrm>
                <a:prstGeom prst="diamond">
                  <a:avLst/>
                </a:prstGeom>
                <a:noFill/>
                <a:ln w="28575" cap="flat" cmpd="sng">
                  <a:solidFill>
                    <a:schemeClr val="hlink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7860" name="文本框 77859"/>
                <p:cNvSpPr txBox="1"/>
                <p:nvPr/>
              </p:nvSpPr>
              <p:spPr>
                <a:xfrm>
                  <a:off x="204" y="1389"/>
                  <a:ext cx="1315" cy="239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en-US" altLang="zh-CN" sz="2000" b="1">
                      <a:latin typeface="宋体" pitchFamily="2" charset="-122"/>
                      <a:ea typeface="宋体" pitchFamily="2" charset="-122"/>
                    </a:rPr>
                    <a:t>i</a:t>
                  </a:r>
                  <a:r>
                    <a:rPr lang="en-US" altLang="zh-CN" sz="2000" b="1">
                      <a:latin typeface="Times New Roman" pitchFamily="18" charset="0"/>
                      <a:ea typeface="宋体" pitchFamily="2" charset="-122"/>
                    </a:rPr>
                    <a:t>&gt;</a:t>
                  </a:r>
                  <a:r>
                    <a:rPr lang="en-US" altLang="zh-CN" sz="2000" b="1" dirty="0">
                      <a:latin typeface="宋体" pitchFamily="2" charset="-122"/>
                      <a:ea typeface="宋体" pitchFamily="2" charset="-122"/>
                    </a:rPr>
                    <a:t>n-1</a:t>
                  </a:r>
                  <a:r>
                    <a:rPr lang="zh-CN" altLang="en-US" sz="2000" b="1" dirty="0">
                      <a:latin typeface="宋体" pitchFamily="2" charset="-122"/>
                      <a:ea typeface="宋体" pitchFamily="2" charset="-122"/>
                    </a:rPr>
                    <a:t>或</a:t>
                  </a:r>
                  <a:r>
                    <a:rPr lang="en-US" altLang="zh-CN" sz="2000" b="1" dirty="0">
                      <a:latin typeface="宋体" pitchFamily="2" charset="-122"/>
                      <a:ea typeface="宋体" pitchFamily="2" charset="-122"/>
                    </a:rPr>
                    <a:t>r=0</a:t>
                  </a:r>
                  <a:r>
                    <a:rPr lang="zh-CN" altLang="en-US" sz="2000" b="1" dirty="0">
                      <a:latin typeface="宋体" pitchFamily="2" charset="-122"/>
                      <a:ea typeface="宋体" pitchFamily="2" charset="-122"/>
                    </a:rPr>
                    <a:t>？</a:t>
                  </a:r>
                </a:p>
              </p:txBody>
            </p:sp>
          </p:grpSp>
          <p:sp>
            <p:nvSpPr>
              <p:cNvPr id="77861" name="直接连接符 77860"/>
              <p:cNvSpPr/>
              <p:nvPr/>
            </p:nvSpPr>
            <p:spPr>
              <a:xfrm>
                <a:off x="2562" y="2124"/>
                <a:ext cx="0" cy="136"/>
              </a:xfrm>
              <a:prstGeom prst="line">
                <a:avLst/>
              </a:prstGeom>
              <a:ln w="28575" cap="flat" cmpd="sng">
                <a:solidFill>
                  <a:srgbClr val="FFFF00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7862" name="组合 77861"/>
            <p:cNvGrpSpPr/>
            <p:nvPr/>
          </p:nvGrpSpPr>
          <p:grpSpPr>
            <a:xfrm>
              <a:off x="2562" y="2967"/>
              <a:ext cx="277" cy="240"/>
              <a:chOff x="2562" y="2659"/>
              <a:chExt cx="277" cy="240"/>
            </a:xfrm>
          </p:grpSpPr>
          <p:sp>
            <p:nvSpPr>
              <p:cNvPr id="77863" name="文本框 77862"/>
              <p:cNvSpPr txBox="1"/>
              <p:nvPr/>
            </p:nvSpPr>
            <p:spPr>
              <a:xfrm>
                <a:off x="2562" y="2659"/>
                <a:ext cx="277" cy="24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是</a:t>
                </a:r>
                <a:endParaRPr lang="zh-CN" altLang="en-US" sz="2000" b="1" dirty="0">
                  <a:latin typeface="Arial" pitchFamily="34" charset="0"/>
                  <a:ea typeface="宋体" pitchFamily="2" charset="-122"/>
                </a:endParaRPr>
              </a:p>
            </p:txBody>
          </p:sp>
          <p:sp>
            <p:nvSpPr>
              <p:cNvPr id="77864" name="直接连接符 77863"/>
              <p:cNvSpPr/>
              <p:nvPr/>
            </p:nvSpPr>
            <p:spPr>
              <a:xfrm>
                <a:off x="2562" y="2750"/>
                <a:ext cx="0" cy="136"/>
              </a:xfrm>
              <a:prstGeom prst="line">
                <a:avLst/>
              </a:prstGeom>
              <a:ln w="28575" cap="flat" cmpd="sng">
                <a:solidFill>
                  <a:srgbClr val="FFFF00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7865" name="组合 77864"/>
            <p:cNvGrpSpPr/>
            <p:nvPr/>
          </p:nvGrpSpPr>
          <p:grpSpPr>
            <a:xfrm>
              <a:off x="2544" y="3358"/>
              <a:ext cx="304" cy="271"/>
              <a:chOff x="2544" y="3050"/>
              <a:chExt cx="304" cy="271"/>
            </a:xfrm>
          </p:grpSpPr>
          <p:sp>
            <p:nvSpPr>
              <p:cNvPr id="77866" name="文本框 77865"/>
              <p:cNvSpPr txBox="1"/>
              <p:nvPr/>
            </p:nvSpPr>
            <p:spPr>
              <a:xfrm>
                <a:off x="2571" y="3050"/>
                <a:ext cx="277" cy="239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400" b="1" dirty="0">
                    <a:latin typeface="Times New Roman" pitchFamily="18" charset="0"/>
                    <a:ea typeface="宋体" pitchFamily="2" charset="-122"/>
                  </a:rPr>
                  <a:t>是</a:t>
                </a:r>
                <a:endParaRPr lang="zh-CN" altLang="en-US" sz="2400" b="1" dirty="0">
                  <a:latin typeface="Arial" pitchFamily="34" charset="0"/>
                  <a:ea typeface="宋体" pitchFamily="2" charset="-122"/>
                </a:endParaRPr>
              </a:p>
            </p:txBody>
          </p:sp>
          <p:sp>
            <p:nvSpPr>
              <p:cNvPr id="77867" name="直接连接符 77866"/>
              <p:cNvSpPr/>
              <p:nvPr/>
            </p:nvSpPr>
            <p:spPr>
              <a:xfrm>
                <a:off x="2544" y="3185"/>
                <a:ext cx="0" cy="136"/>
              </a:xfrm>
              <a:prstGeom prst="line">
                <a:avLst/>
              </a:prstGeom>
              <a:ln w="28575" cap="flat" cmpd="sng">
                <a:solidFill>
                  <a:srgbClr val="FFFF00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7868" name="组合 77867"/>
            <p:cNvGrpSpPr/>
            <p:nvPr/>
          </p:nvGrpSpPr>
          <p:grpSpPr>
            <a:xfrm>
              <a:off x="2281" y="3965"/>
              <a:ext cx="635" cy="372"/>
              <a:chOff x="2281" y="3657"/>
              <a:chExt cx="635" cy="372"/>
            </a:xfrm>
          </p:grpSpPr>
          <p:grpSp>
            <p:nvGrpSpPr>
              <p:cNvPr id="77869" name="组合 77868"/>
              <p:cNvGrpSpPr/>
              <p:nvPr/>
            </p:nvGrpSpPr>
            <p:grpSpPr>
              <a:xfrm>
                <a:off x="2281" y="3784"/>
                <a:ext cx="635" cy="245"/>
                <a:chOff x="2245" y="3793"/>
                <a:chExt cx="635" cy="245"/>
              </a:xfrm>
            </p:grpSpPr>
            <p:sp>
              <p:nvSpPr>
                <p:cNvPr id="77870" name="圆角矩形 77869"/>
                <p:cNvSpPr/>
                <p:nvPr/>
              </p:nvSpPr>
              <p:spPr>
                <a:xfrm>
                  <a:off x="2245" y="3811"/>
                  <a:ext cx="499" cy="227"/>
                </a:xfrm>
                <a:prstGeom prst="roundRect">
                  <a:avLst>
                    <a:gd name="adj" fmla="val 16667"/>
                  </a:avLst>
                </a:prstGeom>
                <a:noFill/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7871" name="文本框 77870"/>
                <p:cNvSpPr txBox="1"/>
                <p:nvPr/>
              </p:nvSpPr>
              <p:spPr>
                <a:xfrm>
                  <a:off x="2245" y="3793"/>
                  <a:ext cx="635" cy="239"/>
                </a:xfrm>
                <a:prstGeom prst="rect">
                  <a:avLst/>
                </a:prstGeom>
                <a:noFill/>
                <a:ln w="9525">
                  <a:noFill/>
                  <a:miter/>
                </a:ln>
              </p:spPr>
              <p:txBody>
                <a:bodyPr/>
                <a:lstStyle/>
                <a:p>
                  <a:pPr lvl="0" algn="just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</a:pPr>
                  <a:r>
                    <a:rPr lang="zh-CN" altLang="en-US" sz="2000" b="1" dirty="0">
                      <a:latin typeface="Times New Roman" pitchFamily="18" charset="0"/>
                      <a:ea typeface="宋体" pitchFamily="2" charset="-122"/>
                    </a:rPr>
                    <a:t>结束</a:t>
                  </a:r>
                  <a:endParaRPr lang="zh-CN" altLang="en-US" sz="2000" b="1" dirty="0">
                    <a:latin typeface="Arial" pitchFamily="34" charset="0"/>
                    <a:ea typeface="宋体" pitchFamily="2" charset="-122"/>
                  </a:endParaRPr>
                </a:p>
              </p:txBody>
            </p:sp>
          </p:grpSp>
          <p:sp>
            <p:nvSpPr>
              <p:cNvPr id="77872" name="直接连接符 77871"/>
              <p:cNvSpPr/>
              <p:nvPr/>
            </p:nvSpPr>
            <p:spPr>
              <a:xfrm>
                <a:off x="2517" y="3657"/>
                <a:ext cx="0" cy="136"/>
              </a:xfrm>
              <a:prstGeom prst="line">
                <a:avLst/>
              </a:prstGeom>
              <a:ln w="28575" cap="flat" cmpd="sng">
                <a:solidFill>
                  <a:srgbClr val="FFFF00"/>
                </a:solidFill>
                <a:prstDash val="solid"/>
                <a:headEnd type="none" w="med" len="med"/>
                <a:tailEnd type="arrow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7873" name="组合 77872"/>
            <p:cNvGrpSpPr/>
            <p:nvPr/>
          </p:nvGrpSpPr>
          <p:grpSpPr>
            <a:xfrm>
              <a:off x="2608" y="1679"/>
              <a:ext cx="1688" cy="1134"/>
              <a:chOff x="2608" y="1371"/>
              <a:chExt cx="1688" cy="1134"/>
            </a:xfrm>
          </p:grpSpPr>
          <p:sp>
            <p:nvSpPr>
              <p:cNvPr id="77874" name="文本框 77873"/>
              <p:cNvSpPr txBox="1"/>
              <p:nvPr/>
            </p:nvSpPr>
            <p:spPr>
              <a:xfrm>
                <a:off x="3470" y="2224"/>
                <a:ext cx="276" cy="239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400" b="1" dirty="0">
                    <a:latin typeface="Times New Roman" pitchFamily="18" charset="0"/>
                    <a:ea typeface="宋体" pitchFamily="2" charset="-122"/>
                  </a:rPr>
                  <a:t>否</a:t>
                </a:r>
                <a:endParaRPr lang="zh-CN" altLang="en-US" sz="2400" b="1" dirty="0">
                  <a:latin typeface="Arial" pitchFamily="34" charset="0"/>
                  <a:ea typeface="宋体" pitchFamily="2" charset="-122"/>
                </a:endParaRPr>
              </a:p>
            </p:txBody>
          </p:sp>
          <p:grpSp>
            <p:nvGrpSpPr>
              <p:cNvPr id="77875" name="组合 77874"/>
              <p:cNvGrpSpPr/>
              <p:nvPr/>
            </p:nvGrpSpPr>
            <p:grpSpPr>
              <a:xfrm>
                <a:off x="2608" y="1371"/>
                <a:ext cx="1688" cy="1134"/>
                <a:chOff x="2608" y="1371"/>
                <a:chExt cx="1688" cy="1134"/>
              </a:xfrm>
            </p:grpSpPr>
            <p:sp>
              <p:nvSpPr>
                <p:cNvPr id="77876" name="直接连接符 77875"/>
                <p:cNvSpPr/>
                <p:nvPr/>
              </p:nvSpPr>
              <p:spPr>
                <a:xfrm>
                  <a:off x="3298" y="2505"/>
                  <a:ext cx="998" cy="0"/>
                </a:xfrm>
                <a:prstGeom prst="line">
                  <a:avLst/>
                </a:prstGeom>
                <a:ln w="9525" cap="flat" cmpd="sng">
                  <a:solidFill>
                    <a:srgbClr val="FFFF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7877" name="直接连接符 77876"/>
                <p:cNvSpPr/>
                <p:nvPr/>
              </p:nvSpPr>
              <p:spPr>
                <a:xfrm flipV="1">
                  <a:off x="4286" y="1371"/>
                  <a:ext cx="0" cy="1125"/>
                </a:xfrm>
                <a:prstGeom prst="line">
                  <a:avLst/>
                </a:prstGeom>
                <a:ln w="28575" cap="flat" cmpd="sng">
                  <a:solidFill>
                    <a:srgbClr val="FFFF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7878" name="直接连接符 77877"/>
                <p:cNvSpPr/>
                <p:nvPr/>
              </p:nvSpPr>
              <p:spPr>
                <a:xfrm>
                  <a:off x="2608" y="1389"/>
                  <a:ext cx="1678" cy="0"/>
                </a:xfrm>
                <a:prstGeom prst="line">
                  <a:avLst/>
                </a:prstGeom>
                <a:ln w="28575" cap="flat" cmpd="sng">
                  <a:solidFill>
                    <a:srgbClr val="FFFF00"/>
                  </a:solidFill>
                  <a:prstDash val="solid"/>
                  <a:headEnd type="arrow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77879" name="组合 77878"/>
            <p:cNvGrpSpPr/>
            <p:nvPr/>
          </p:nvGrpSpPr>
          <p:grpSpPr>
            <a:xfrm>
              <a:off x="3061" y="3067"/>
              <a:ext cx="1633" cy="535"/>
              <a:chOff x="3061" y="2759"/>
              <a:chExt cx="1633" cy="535"/>
            </a:xfrm>
          </p:grpSpPr>
          <p:sp>
            <p:nvSpPr>
              <p:cNvPr id="77880" name="文本框 77879"/>
              <p:cNvSpPr txBox="1"/>
              <p:nvPr/>
            </p:nvSpPr>
            <p:spPr>
              <a:xfrm>
                <a:off x="3486" y="2759"/>
                <a:ext cx="276" cy="24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400" b="1" dirty="0">
                    <a:latin typeface="Times New Roman" pitchFamily="18" charset="0"/>
                    <a:ea typeface="宋体" pitchFamily="2" charset="-122"/>
                  </a:rPr>
                  <a:t>否</a:t>
                </a:r>
                <a:endParaRPr lang="zh-CN" altLang="en-US" sz="2400" b="1" dirty="0">
                  <a:latin typeface="Arial" pitchFamily="34" charset="0"/>
                  <a:ea typeface="宋体" pitchFamily="2" charset="-122"/>
                </a:endParaRPr>
              </a:p>
            </p:txBody>
          </p:sp>
          <p:grpSp>
            <p:nvGrpSpPr>
              <p:cNvPr id="77881" name="组合 77880"/>
              <p:cNvGrpSpPr/>
              <p:nvPr/>
            </p:nvGrpSpPr>
            <p:grpSpPr>
              <a:xfrm>
                <a:off x="3061" y="3022"/>
                <a:ext cx="1633" cy="272"/>
                <a:chOff x="3061" y="3022"/>
                <a:chExt cx="1633" cy="272"/>
              </a:xfrm>
            </p:grpSpPr>
            <p:sp>
              <p:nvSpPr>
                <p:cNvPr id="77882" name="直接连接符 77881"/>
                <p:cNvSpPr/>
                <p:nvPr/>
              </p:nvSpPr>
              <p:spPr>
                <a:xfrm>
                  <a:off x="3061" y="3022"/>
                  <a:ext cx="1633" cy="0"/>
                </a:xfrm>
                <a:prstGeom prst="line">
                  <a:avLst/>
                </a:prstGeom>
                <a:ln w="28575" cap="flat" cmpd="sng">
                  <a:solidFill>
                    <a:srgbClr val="FFFF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77883" name="直接连接符 77882"/>
                <p:cNvSpPr/>
                <p:nvPr/>
              </p:nvSpPr>
              <p:spPr>
                <a:xfrm>
                  <a:off x="4694" y="3022"/>
                  <a:ext cx="0" cy="272"/>
                </a:xfrm>
                <a:prstGeom prst="line">
                  <a:avLst/>
                </a:prstGeom>
                <a:ln w="28575" cap="flat" cmpd="sng">
                  <a:solidFill>
                    <a:srgbClr val="FFFF00"/>
                  </a:solidFill>
                  <a:prstDash val="solid"/>
                  <a:headEnd type="none" w="med" len="med"/>
                  <a:tailEnd type="arrow" w="med" len="med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</p:grpSp>
        </p:grpSp>
        <p:grpSp>
          <p:nvGrpSpPr>
            <p:cNvPr id="77884" name="组合 77883"/>
            <p:cNvGrpSpPr/>
            <p:nvPr/>
          </p:nvGrpSpPr>
          <p:grpSpPr>
            <a:xfrm>
              <a:off x="2517" y="3920"/>
              <a:ext cx="2177" cy="136"/>
              <a:chOff x="2517" y="3612"/>
              <a:chExt cx="2177" cy="136"/>
            </a:xfrm>
          </p:grpSpPr>
          <p:sp>
            <p:nvSpPr>
              <p:cNvPr id="77885" name="直接连接符 77884"/>
              <p:cNvSpPr/>
              <p:nvPr/>
            </p:nvSpPr>
            <p:spPr>
              <a:xfrm>
                <a:off x="4694" y="3612"/>
                <a:ext cx="0" cy="136"/>
              </a:xfrm>
              <a:prstGeom prst="line">
                <a:avLst/>
              </a:prstGeom>
              <a:ln w="28575" cap="flat" cmpd="sng">
                <a:solidFill>
                  <a:srgbClr val="FFFF00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886" name="直接连接符 77885"/>
              <p:cNvSpPr/>
              <p:nvPr/>
            </p:nvSpPr>
            <p:spPr>
              <a:xfrm>
                <a:off x="2517" y="3748"/>
                <a:ext cx="2177" cy="0"/>
              </a:xfrm>
              <a:prstGeom prst="line">
                <a:avLst/>
              </a:prstGeom>
              <a:ln w="28575" cap="flat" cmpd="sng">
                <a:solidFill>
                  <a:srgbClr val="FFFF00"/>
                </a:solidFill>
                <a:prstDash val="solid"/>
                <a:headEnd type="arrow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77887" name="组合 77886"/>
            <p:cNvGrpSpPr/>
            <p:nvPr/>
          </p:nvGrpSpPr>
          <p:grpSpPr>
            <a:xfrm>
              <a:off x="3606" y="3612"/>
              <a:ext cx="1927" cy="317"/>
              <a:chOff x="3606" y="3385"/>
              <a:chExt cx="1927" cy="317"/>
            </a:xfrm>
          </p:grpSpPr>
          <p:sp>
            <p:nvSpPr>
              <p:cNvPr id="77888" name="平行四边形 77887"/>
              <p:cNvSpPr/>
              <p:nvPr/>
            </p:nvSpPr>
            <p:spPr>
              <a:xfrm>
                <a:off x="3606" y="3385"/>
                <a:ext cx="1927" cy="317"/>
              </a:xfrm>
              <a:prstGeom prst="parallelogram">
                <a:avLst>
                  <a:gd name="adj" fmla="val 151971"/>
                </a:avLst>
              </a:prstGeom>
              <a:noFill/>
              <a:ln w="28575" cap="flat" cmpd="sng">
                <a:solidFill>
                  <a:srgbClr val="66FF33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7889" name="文本框 77888"/>
              <p:cNvSpPr txBox="1"/>
              <p:nvPr/>
            </p:nvSpPr>
            <p:spPr>
              <a:xfrm>
                <a:off x="3923" y="3430"/>
                <a:ext cx="1270" cy="240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输出“</a:t>
                </a:r>
                <a:r>
                  <a:rPr lang="en-US" altLang="zh-CN" sz="2000" b="1" dirty="0">
                    <a:latin typeface="Times New Roman" pitchFamily="18" charset="0"/>
                    <a:ea typeface="宋体" pitchFamily="2" charset="-122"/>
                  </a:rPr>
                  <a:t>n</a:t>
                </a:r>
                <a:r>
                  <a:rPr lang="zh-CN" altLang="en-US" sz="2000" b="1" dirty="0">
                    <a:latin typeface="Times New Roman" pitchFamily="18" charset="0"/>
                    <a:ea typeface="宋体" pitchFamily="2" charset="-122"/>
                  </a:rPr>
                  <a:t>是质数”</a:t>
                </a:r>
                <a:endParaRPr lang="zh-CN" altLang="en-US" sz="2000" b="1" dirty="0">
                  <a:latin typeface="Arial" pitchFamily="34" charset="0"/>
                  <a:ea typeface="宋体" pitchFamily="2" charset="-122"/>
                </a:endParaRPr>
              </a:p>
            </p:txBody>
          </p:sp>
        </p:grpSp>
      </p:grpSp>
      <p:sp>
        <p:nvSpPr>
          <p:cNvPr id="77890" name="矩形 77889"/>
          <p:cNvSpPr/>
          <p:nvPr/>
        </p:nvSpPr>
        <p:spPr>
          <a:xfrm>
            <a:off x="3648075" y="1500188"/>
            <a:ext cx="3529013" cy="10795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dash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7891" name="矩形 77890"/>
          <p:cNvSpPr/>
          <p:nvPr/>
        </p:nvSpPr>
        <p:spPr>
          <a:xfrm>
            <a:off x="3000375" y="2579688"/>
            <a:ext cx="5256213" cy="2376487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dash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7892" name="矩形 77891"/>
          <p:cNvSpPr/>
          <p:nvPr/>
        </p:nvSpPr>
        <p:spPr>
          <a:xfrm>
            <a:off x="2855913" y="5027613"/>
            <a:ext cx="7308850" cy="136842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dash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7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文本框 79873"/>
          <p:cNvSpPr txBox="1"/>
          <p:nvPr/>
        </p:nvSpPr>
        <p:spPr>
          <a:xfrm>
            <a:off x="3216275" y="0"/>
            <a:ext cx="4224338" cy="6400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solidFill>
                  <a:srgbClr val="FF3300"/>
                </a:solidFill>
                <a:latin typeface="Arial" pitchFamily="34" charset="0"/>
                <a:ea typeface="宋体" pitchFamily="2" charset="-122"/>
              </a:rPr>
              <a:t>算法的顺序结构</a:t>
            </a:r>
          </a:p>
        </p:txBody>
      </p:sp>
      <p:sp>
        <p:nvSpPr>
          <p:cNvPr id="79875" name="文本框 79874"/>
          <p:cNvSpPr txBox="1"/>
          <p:nvPr/>
        </p:nvSpPr>
        <p:spPr>
          <a:xfrm>
            <a:off x="1524000" y="692150"/>
            <a:ext cx="9144000" cy="21031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3600" b="1" dirty="0">
                <a:latin typeface="宋体" pitchFamily="2" charset="-122"/>
                <a:ea typeface="宋体" pitchFamily="2" charset="-122"/>
              </a:rPr>
              <a:t>   </a:t>
            </a:r>
            <a:r>
              <a:rPr lang="zh-CN" altLang="en-US" sz="32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任何一个算法各步骤之间都有明确的顺序性，在算法的程序框图中，由若干个依次执行的步骤组成的逻辑结构，称为</a:t>
            </a:r>
            <a:r>
              <a:rPr lang="zh-CN" altLang="en-US" sz="3200" b="1" dirty="0">
                <a:solidFill>
                  <a:srgbClr val="FF3300"/>
                </a:solidFill>
                <a:latin typeface="宋体" pitchFamily="2" charset="-122"/>
                <a:ea typeface="宋体" pitchFamily="2" charset="-122"/>
              </a:rPr>
              <a:t>顺序结构</a:t>
            </a:r>
            <a:r>
              <a:rPr lang="zh-CN" altLang="en-US" sz="32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，用程序框图可以表示为：</a:t>
            </a:r>
          </a:p>
        </p:txBody>
      </p:sp>
      <p:grpSp>
        <p:nvGrpSpPr>
          <p:cNvPr id="79876" name="组合 79875"/>
          <p:cNvGrpSpPr/>
          <p:nvPr/>
        </p:nvGrpSpPr>
        <p:grpSpPr>
          <a:xfrm>
            <a:off x="2351088" y="2997200"/>
            <a:ext cx="2808287" cy="3168650"/>
            <a:chOff x="1882" y="2024"/>
            <a:chExt cx="1769" cy="1996"/>
          </a:xfrm>
        </p:grpSpPr>
        <p:grpSp>
          <p:nvGrpSpPr>
            <p:cNvPr id="79877" name="组合 79876"/>
            <p:cNvGrpSpPr/>
            <p:nvPr/>
          </p:nvGrpSpPr>
          <p:grpSpPr>
            <a:xfrm>
              <a:off x="2363" y="2423"/>
              <a:ext cx="816" cy="399"/>
              <a:chOff x="5040" y="2532"/>
              <a:chExt cx="1260" cy="468"/>
            </a:xfrm>
          </p:grpSpPr>
          <p:sp>
            <p:nvSpPr>
              <p:cNvPr id="79878" name="矩形 79877"/>
              <p:cNvSpPr/>
              <p:nvPr/>
            </p:nvSpPr>
            <p:spPr>
              <a:xfrm>
                <a:off x="5040" y="2532"/>
                <a:ext cx="1260" cy="468"/>
              </a:xfrm>
              <a:prstGeom prst="rect">
                <a:avLst/>
              </a:prstGeom>
              <a:noFill/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9879" name="文本框 79878"/>
              <p:cNvSpPr txBox="1"/>
              <p:nvPr/>
            </p:nvSpPr>
            <p:spPr>
              <a:xfrm>
                <a:off x="5220" y="2532"/>
                <a:ext cx="1080" cy="468"/>
              </a:xfrm>
              <a:prstGeom prst="rect">
                <a:avLst/>
              </a:prstGeom>
              <a:noFill/>
              <a:ln w="2857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400" b="1" dirty="0">
                    <a:latin typeface="Times New Roman" pitchFamily="18" charset="0"/>
                    <a:ea typeface="宋体" pitchFamily="2" charset="-122"/>
                  </a:rPr>
                  <a:t>步骤</a:t>
                </a:r>
                <a:r>
                  <a:rPr lang="en-US" altLang="zh-CN" sz="2400" b="1">
                    <a:latin typeface="Times New Roman" pitchFamily="18" charset="0"/>
                    <a:ea typeface="宋体" pitchFamily="2" charset="-122"/>
                  </a:rPr>
                  <a:t>n</a:t>
                </a:r>
                <a:endParaRPr lang="en-US" altLang="zh-CN" sz="2400" b="1">
                  <a:latin typeface="Arial" pitchFamily="34" charset="0"/>
                  <a:ea typeface="宋体" pitchFamily="2" charset="-122"/>
                </a:endParaRPr>
              </a:p>
            </p:txBody>
          </p:sp>
        </p:grpSp>
        <p:grpSp>
          <p:nvGrpSpPr>
            <p:cNvPr id="79880" name="组合 79879"/>
            <p:cNvGrpSpPr/>
            <p:nvPr/>
          </p:nvGrpSpPr>
          <p:grpSpPr>
            <a:xfrm>
              <a:off x="2255" y="3203"/>
              <a:ext cx="1044" cy="399"/>
              <a:chOff x="5040" y="2532"/>
              <a:chExt cx="1260" cy="468"/>
            </a:xfrm>
          </p:grpSpPr>
          <p:sp>
            <p:nvSpPr>
              <p:cNvPr id="79881" name="矩形 79880"/>
              <p:cNvSpPr/>
              <p:nvPr/>
            </p:nvSpPr>
            <p:spPr>
              <a:xfrm>
                <a:off x="5040" y="2532"/>
                <a:ext cx="1260" cy="468"/>
              </a:xfrm>
              <a:prstGeom prst="rect">
                <a:avLst/>
              </a:prstGeom>
              <a:noFill/>
              <a:ln w="2857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79882" name="文本框 79881"/>
              <p:cNvSpPr txBox="1"/>
              <p:nvPr/>
            </p:nvSpPr>
            <p:spPr>
              <a:xfrm>
                <a:off x="5220" y="2532"/>
                <a:ext cx="1080" cy="468"/>
              </a:xfrm>
              <a:prstGeom prst="rect">
                <a:avLst/>
              </a:prstGeom>
              <a:noFill/>
              <a:ln w="28575">
                <a:noFill/>
                <a:miter/>
              </a:ln>
            </p:spPr>
            <p:txBody>
              <a:bodyPr/>
              <a:lstStyle/>
              <a:p>
                <a:pPr lvl="0" algn="just">
                  <a:spcBef>
                    <a:spcPct val="0"/>
                  </a:spcBef>
                  <a:spcAft>
                    <a:spcPct val="0"/>
                  </a:spcAft>
                  <a:buClr>
                    <a:srgbClr val="000000"/>
                  </a:buClr>
                </a:pPr>
                <a:r>
                  <a:rPr lang="zh-CN" altLang="en-US" sz="2400" b="1" dirty="0">
                    <a:latin typeface="Times New Roman" pitchFamily="18" charset="0"/>
                    <a:ea typeface="宋体" pitchFamily="2" charset="-122"/>
                  </a:rPr>
                  <a:t>步骤</a:t>
                </a:r>
                <a:r>
                  <a:rPr lang="en-US" altLang="zh-CN" sz="2400" b="1">
                    <a:latin typeface="Times New Roman" pitchFamily="18" charset="0"/>
                    <a:ea typeface="宋体" pitchFamily="2" charset="-122"/>
                  </a:rPr>
                  <a:t>n+1</a:t>
                </a:r>
                <a:endParaRPr lang="en-US" altLang="zh-CN" sz="2400" b="1">
                  <a:latin typeface="Arial" pitchFamily="34" charset="0"/>
                  <a:ea typeface="宋体" pitchFamily="2" charset="-122"/>
                </a:endParaRPr>
              </a:p>
            </p:txBody>
          </p:sp>
        </p:grpSp>
        <p:sp>
          <p:nvSpPr>
            <p:cNvPr id="79883" name="直接连接符 79882"/>
            <p:cNvSpPr/>
            <p:nvPr/>
          </p:nvSpPr>
          <p:spPr>
            <a:xfrm>
              <a:off x="2767" y="2024"/>
              <a:ext cx="0" cy="399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9884" name="直接连接符 79883"/>
            <p:cNvSpPr/>
            <p:nvPr/>
          </p:nvSpPr>
          <p:spPr>
            <a:xfrm>
              <a:off x="2774" y="3621"/>
              <a:ext cx="0" cy="399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9885" name="直接连接符 79884"/>
            <p:cNvSpPr/>
            <p:nvPr/>
          </p:nvSpPr>
          <p:spPr>
            <a:xfrm>
              <a:off x="2774" y="2822"/>
              <a:ext cx="0" cy="400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79886" name="矩形 79885"/>
            <p:cNvSpPr/>
            <p:nvPr/>
          </p:nvSpPr>
          <p:spPr>
            <a:xfrm>
              <a:off x="1882" y="2195"/>
              <a:ext cx="1769" cy="1597"/>
            </a:xfrm>
            <a:prstGeom prst="rect">
              <a:avLst/>
            </a:prstGeom>
            <a:noFill/>
            <a:ln w="28575" cap="flat" cmpd="sng">
              <a:solidFill>
                <a:schemeClr val="tx1"/>
              </a:solidFill>
              <a:prstDash val="dash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79887" name="组合 79886"/>
          <p:cNvGrpSpPr/>
          <p:nvPr/>
        </p:nvGrpSpPr>
        <p:grpSpPr>
          <a:xfrm>
            <a:off x="5880100" y="2997200"/>
            <a:ext cx="4141788" cy="3248025"/>
            <a:chOff x="2744" y="1888"/>
            <a:chExt cx="2609" cy="2046"/>
          </a:xfrm>
        </p:grpSpPr>
        <p:sp>
          <p:nvSpPr>
            <p:cNvPr id="79888" name="文本框 79887"/>
            <p:cNvSpPr txBox="1"/>
            <p:nvPr/>
          </p:nvSpPr>
          <p:spPr>
            <a:xfrm>
              <a:off x="2744" y="2840"/>
              <a:ext cx="2609" cy="1094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3600" b="1" dirty="0">
                  <a:latin typeface="Arial" pitchFamily="34" charset="0"/>
                  <a:ea typeface="宋体" pitchFamily="2" charset="-122"/>
                </a:rPr>
                <a:t>在顺序结构中可能会用到哪几种程序框和流程线？</a:t>
              </a:r>
            </a:p>
          </p:txBody>
        </p:sp>
        <p:sp>
          <p:nvSpPr>
            <p:cNvPr id="79889" name="椭圆形标注 79888"/>
            <p:cNvSpPr/>
            <p:nvPr/>
          </p:nvSpPr>
          <p:spPr>
            <a:xfrm>
              <a:off x="3923" y="1888"/>
              <a:ext cx="1044" cy="635"/>
            </a:xfrm>
            <a:prstGeom prst="wedgeEllipseCallout">
              <a:avLst>
                <a:gd name="adj1" fmla="val -65519"/>
                <a:gd name="adj2" fmla="val 91417"/>
              </a:avLst>
            </a:prstGeom>
            <a:solidFill>
              <a:srgbClr val="FFFF00"/>
            </a:solidFill>
            <a:ln w="9525" cap="flat" cmpd="sng">
              <a:solidFill>
                <a:srgbClr val="FFFF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pPr lvl="0" algn="ct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zh-CN" sz="5400" b="0">
                  <a:solidFill>
                    <a:srgbClr val="FF0000"/>
                  </a:solidFill>
                  <a:latin typeface="宋体" pitchFamily="2" charset="-122"/>
                  <a:ea typeface="宋体" pitchFamily="2" charset="-122"/>
                </a:rPr>
                <a:t>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9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35" name="组合 81934"/>
          <p:cNvGrpSpPr/>
          <p:nvPr/>
        </p:nvGrpSpPr>
        <p:grpSpPr>
          <a:xfrm>
            <a:off x="1703388" y="333375"/>
            <a:ext cx="8353425" cy="2733675"/>
            <a:chOff x="113" y="210"/>
            <a:chExt cx="5262" cy="1722"/>
          </a:xfrm>
        </p:grpSpPr>
        <p:sp>
          <p:nvSpPr>
            <p:cNvPr id="81923" name="文本框 81922"/>
            <p:cNvSpPr txBox="1"/>
            <p:nvPr/>
          </p:nvSpPr>
          <p:spPr>
            <a:xfrm>
              <a:off x="113" y="300"/>
              <a:ext cx="5262" cy="163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3600" b="1" dirty="0">
                  <a:solidFill>
                    <a:srgbClr val="FF3300"/>
                  </a:solidFill>
                  <a:latin typeface="宋体" pitchFamily="2" charset="-122"/>
                  <a:ea typeface="宋体" pitchFamily="2" charset="-122"/>
                </a:rPr>
                <a:t>例</a:t>
              </a:r>
              <a:r>
                <a:rPr lang="en-US" altLang="zh-CN" sz="3600" b="1" dirty="0">
                  <a:solidFill>
                    <a:srgbClr val="FF3300"/>
                  </a:solidFill>
                  <a:latin typeface="宋体" pitchFamily="2" charset="-122"/>
                  <a:ea typeface="宋体" pitchFamily="2" charset="-122"/>
                </a:rPr>
                <a:t>3</a:t>
              </a:r>
              <a:r>
                <a:rPr lang="zh-CN" altLang="en-US" sz="3600" b="1" dirty="0">
                  <a:solidFill>
                    <a:srgbClr val="FF3300"/>
                  </a:solidFill>
                  <a:latin typeface="宋体" pitchFamily="2" charset="-122"/>
                  <a:ea typeface="宋体" pitchFamily="2" charset="-122"/>
                </a:rPr>
                <a:t>：</a:t>
              </a:r>
              <a:r>
                <a:rPr lang="zh-CN" altLang="en-US" sz="3200" b="1" dirty="0">
                  <a:solidFill>
                    <a:srgbClr val="010103"/>
                  </a:solidFill>
                  <a:latin typeface="宋体" pitchFamily="2" charset="-122"/>
                  <a:ea typeface="宋体" pitchFamily="2" charset="-122"/>
                </a:rPr>
                <a:t>若一个三角形的三条边长分别为</a:t>
              </a:r>
              <a:r>
                <a:rPr lang="en-US" altLang="zh-CN" sz="3200" b="1" i="1">
                  <a:solidFill>
                    <a:srgbClr val="010103"/>
                  </a:solidFill>
                  <a:latin typeface="宋体" pitchFamily="2" charset="-122"/>
                  <a:ea typeface="宋体" pitchFamily="2" charset="-122"/>
                </a:rPr>
                <a:t>a</a:t>
              </a:r>
              <a:r>
                <a:rPr lang="zh-CN" altLang="en-US" sz="3200" b="1" dirty="0">
                  <a:solidFill>
                    <a:srgbClr val="010103"/>
                  </a:solidFill>
                  <a:latin typeface="宋体" pitchFamily="2" charset="-122"/>
                  <a:ea typeface="宋体" pitchFamily="2" charset="-122"/>
                </a:rPr>
                <a:t>，</a:t>
              </a:r>
              <a:r>
                <a:rPr lang="en-US" altLang="zh-CN" sz="3200" b="1" dirty="0">
                  <a:solidFill>
                    <a:srgbClr val="010103"/>
                  </a:solidFill>
                  <a:latin typeface="宋体" pitchFamily="2" charset="-122"/>
                  <a:ea typeface="宋体" pitchFamily="2" charset="-122"/>
                </a:rPr>
                <a:t>b</a:t>
              </a:r>
              <a:r>
                <a:rPr lang="zh-CN" altLang="en-US" sz="3200" b="1" dirty="0">
                  <a:solidFill>
                    <a:srgbClr val="010103"/>
                  </a:solidFill>
                  <a:latin typeface="宋体" pitchFamily="2" charset="-122"/>
                  <a:ea typeface="宋体" pitchFamily="2" charset="-122"/>
                </a:rPr>
                <a:t>，</a:t>
              </a:r>
              <a:r>
                <a:rPr lang="en-US" altLang="zh-CN" sz="3200" b="1" dirty="0">
                  <a:solidFill>
                    <a:srgbClr val="010103"/>
                  </a:solidFill>
                  <a:latin typeface="宋体" pitchFamily="2" charset="-122"/>
                  <a:ea typeface="宋体" pitchFamily="2" charset="-122"/>
                </a:rPr>
                <a:t>c</a:t>
              </a:r>
              <a:r>
                <a:rPr lang="zh-CN" altLang="en-US" sz="3200" b="1" dirty="0">
                  <a:solidFill>
                    <a:srgbClr val="010103"/>
                  </a:solidFill>
                  <a:latin typeface="宋体" pitchFamily="2" charset="-122"/>
                  <a:ea typeface="宋体" pitchFamily="2" charset="-122"/>
                </a:rPr>
                <a:t>，令             ，则三角形的面积</a:t>
              </a:r>
            </a:p>
            <a:p>
              <a:pPr lvl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lang="zh-CN" altLang="en-US" sz="32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endParaRPr>
            </a:p>
            <a:p>
              <a:pPr lvl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3200" b="1" dirty="0">
                  <a:solidFill>
                    <a:srgbClr val="010103"/>
                  </a:solidFill>
                  <a:latin typeface="宋体" pitchFamily="2" charset="-122"/>
                  <a:ea typeface="宋体" pitchFamily="2" charset="-122"/>
                </a:rPr>
                <a:t>                      </a:t>
              </a:r>
              <a:r>
                <a:rPr lang="en-US" altLang="zh-CN" sz="3200" b="1" dirty="0">
                  <a:solidFill>
                    <a:srgbClr val="010103"/>
                  </a:solidFill>
                  <a:latin typeface="宋体" pitchFamily="2" charset="-122"/>
                  <a:ea typeface="宋体" pitchFamily="2" charset="-122"/>
                </a:rPr>
                <a:t>.</a:t>
              </a:r>
              <a:r>
                <a:rPr lang="zh-CN" altLang="en-US" sz="3200" b="1" dirty="0">
                  <a:solidFill>
                    <a:srgbClr val="010103"/>
                  </a:solidFill>
                  <a:latin typeface="宋体" pitchFamily="2" charset="-122"/>
                  <a:ea typeface="宋体" pitchFamily="2" charset="-122"/>
                </a:rPr>
                <a:t>你能利用这个公式设计一个计算三角形面积的算法步骤吗？</a:t>
              </a:r>
            </a:p>
          </p:txBody>
        </p:sp>
        <p:graphicFrame>
          <p:nvGraphicFramePr>
            <p:cNvPr id="81924" name="对象 81923"/>
            <p:cNvGraphicFramePr>
              <a:graphicFrameLocks/>
            </p:cNvGraphicFramePr>
            <p:nvPr/>
          </p:nvGraphicFramePr>
          <p:xfrm>
            <a:off x="748" y="618"/>
            <a:ext cx="1723" cy="551"/>
          </p:xfrm>
          <a:graphic>
            <a:graphicData uri="http://schemas.openxmlformats.org/presentationml/2006/ole">
              <p:oleObj spid="_x0000_s30725" r:id="rId4" imgW="939392" imgH="380835" progId="Equation.DSMT4">
                <p:embed/>
              </p:oleObj>
            </a:graphicData>
          </a:graphic>
        </p:graphicFrame>
        <p:graphicFrame>
          <p:nvGraphicFramePr>
            <p:cNvPr id="81925" name="对象 81924"/>
            <p:cNvGraphicFramePr>
              <a:graphicFrameLocks/>
            </p:cNvGraphicFramePr>
            <p:nvPr/>
          </p:nvGraphicFramePr>
          <p:xfrm>
            <a:off x="561" y="210"/>
            <a:ext cx="56" cy="81"/>
          </p:xfrm>
          <a:graphic>
            <a:graphicData uri="http://schemas.openxmlformats.org/presentationml/2006/ole">
              <p:oleObj spid="_x0000_s30724" r:id="rId5" imgW="88554" imgH="126506" progId="Equation.DSMT4">
                <p:embed/>
              </p:oleObj>
            </a:graphicData>
          </a:graphic>
        </p:graphicFrame>
        <p:graphicFrame>
          <p:nvGraphicFramePr>
            <p:cNvPr id="81926" name="对象 81925"/>
            <p:cNvGraphicFramePr>
              <a:graphicFrameLocks/>
            </p:cNvGraphicFramePr>
            <p:nvPr/>
          </p:nvGraphicFramePr>
          <p:xfrm>
            <a:off x="113" y="1207"/>
            <a:ext cx="2952" cy="406"/>
          </p:xfrm>
          <a:graphic>
            <a:graphicData uri="http://schemas.openxmlformats.org/presentationml/2006/ole">
              <p:oleObj spid="_x0000_s30723" r:id="rId6" imgW="1865281" imgH="253780" progId="Equation.DSMT4">
                <p:embed/>
              </p:oleObj>
            </a:graphicData>
          </a:graphic>
        </p:graphicFrame>
      </p:grpSp>
      <p:sp>
        <p:nvSpPr>
          <p:cNvPr id="81927" name="文本框 81926"/>
          <p:cNvSpPr txBox="1"/>
          <p:nvPr/>
        </p:nvSpPr>
        <p:spPr>
          <a:xfrm>
            <a:off x="1524000" y="2997200"/>
            <a:ext cx="8964613" cy="11887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第一步，输入三角形三条边的边长           	    </a:t>
            </a:r>
            <a:r>
              <a:rPr lang="en-US" altLang="zh-CN" sz="3600" b="1">
                <a:latin typeface="楷体_GB2312" pitchFamily="49" charset="-122"/>
                <a:ea typeface="楷体_GB2312" pitchFamily="49" charset="-122"/>
              </a:rPr>
              <a:t>a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b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en-US" altLang="zh-CN" sz="3600" b="1">
                <a:latin typeface="楷体_GB2312" pitchFamily="49" charset="-122"/>
                <a:ea typeface="楷体_GB2312" pitchFamily="49" charset="-122"/>
              </a:rPr>
              <a:t>c.</a:t>
            </a:r>
            <a:r>
              <a:rPr lang="en-US" altLang="zh-CN" sz="3600" b="1">
                <a:latin typeface="宋体" pitchFamily="2" charset="-122"/>
                <a:ea typeface="宋体" pitchFamily="2" charset="-122"/>
              </a:rPr>
              <a:t> </a:t>
            </a:r>
          </a:p>
        </p:txBody>
      </p:sp>
      <p:grpSp>
        <p:nvGrpSpPr>
          <p:cNvPr id="81928" name="组合 81927"/>
          <p:cNvGrpSpPr/>
          <p:nvPr/>
        </p:nvGrpSpPr>
        <p:grpSpPr>
          <a:xfrm>
            <a:off x="1524000" y="4076700"/>
            <a:ext cx="9144000" cy="906463"/>
            <a:chOff x="0" y="1155"/>
            <a:chExt cx="5760" cy="571"/>
          </a:xfrm>
        </p:grpSpPr>
        <p:sp>
          <p:nvSpPr>
            <p:cNvPr id="81929" name="文本框 81928"/>
            <p:cNvSpPr txBox="1"/>
            <p:nvPr/>
          </p:nvSpPr>
          <p:spPr>
            <a:xfrm>
              <a:off x="0" y="1191"/>
              <a:ext cx="5760" cy="44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3600" b="1" dirty="0">
                  <a:latin typeface="楷体_GB2312" pitchFamily="49" charset="-122"/>
                  <a:ea typeface="楷体_GB2312" pitchFamily="49" charset="-122"/>
                </a:rPr>
                <a:t>第二步，计算</a:t>
              </a:r>
              <a:r>
                <a:rPr lang="zh-CN" altLang="en-US" sz="4000" b="1" dirty="0">
                  <a:solidFill>
                    <a:srgbClr val="FFFF00"/>
                  </a:solidFill>
                  <a:latin typeface="楷体_GB2312" pitchFamily="49" charset="-122"/>
                  <a:ea typeface="楷体_GB2312" pitchFamily="49" charset="-122"/>
                </a:rPr>
                <a:t>             </a:t>
              </a:r>
              <a:r>
                <a:rPr lang="en-US" altLang="zh-CN" sz="4000" b="1">
                  <a:solidFill>
                    <a:srgbClr val="FFFF00"/>
                  </a:solidFill>
                  <a:latin typeface="楷体_GB2312" pitchFamily="49" charset="-122"/>
                  <a:ea typeface="楷体_GB2312" pitchFamily="49" charset="-122"/>
                </a:rPr>
                <a:t>. </a:t>
              </a:r>
            </a:p>
          </p:txBody>
        </p:sp>
        <p:graphicFrame>
          <p:nvGraphicFramePr>
            <p:cNvPr id="81930" name="对象 81929"/>
            <p:cNvGraphicFramePr>
              <a:graphicFrameLocks/>
            </p:cNvGraphicFramePr>
            <p:nvPr/>
          </p:nvGraphicFramePr>
          <p:xfrm>
            <a:off x="1991" y="1155"/>
            <a:ext cx="1769" cy="571"/>
          </p:xfrm>
          <a:graphic>
            <a:graphicData uri="http://schemas.openxmlformats.org/presentationml/2006/ole">
              <p:oleObj spid="_x0000_s30722" r:id="rId7" imgW="939392" imgH="380835" progId="Equation.DSMT4">
                <p:embed/>
              </p:oleObj>
            </a:graphicData>
          </a:graphic>
        </p:graphicFrame>
      </p:grpSp>
      <p:grpSp>
        <p:nvGrpSpPr>
          <p:cNvPr id="81931" name="组合 81930"/>
          <p:cNvGrpSpPr/>
          <p:nvPr/>
        </p:nvGrpSpPr>
        <p:grpSpPr>
          <a:xfrm>
            <a:off x="1524000" y="5084763"/>
            <a:ext cx="9144000" cy="817562"/>
            <a:chOff x="0" y="1933"/>
            <a:chExt cx="5760" cy="515"/>
          </a:xfrm>
        </p:grpSpPr>
        <p:sp>
          <p:nvSpPr>
            <p:cNvPr id="81932" name="文本框 81931"/>
            <p:cNvSpPr txBox="1"/>
            <p:nvPr/>
          </p:nvSpPr>
          <p:spPr>
            <a:xfrm>
              <a:off x="0" y="1933"/>
              <a:ext cx="5760" cy="442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3600" b="1" dirty="0">
                  <a:latin typeface="楷体_GB2312" pitchFamily="49" charset="-122"/>
                  <a:ea typeface="楷体_GB2312" pitchFamily="49" charset="-122"/>
                </a:rPr>
                <a:t>第三步，计算</a:t>
              </a:r>
              <a:r>
                <a:rPr lang="zh-CN" altLang="en-US" sz="4000" b="1" dirty="0">
                  <a:latin typeface="宋体" pitchFamily="2" charset="-122"/>
                  <a:ea typeface="宋体" pitchFamily="2" charset="-122"/>
                </a:rPr>
                <a:t>                    </a:t>
              </a:r>
              <a:r>
                <a:rPr lang="en-US" altLang="zh-CN" sz="4000" b="1">
                  <a:latin typeface="宋体" pitchFamily="2" charset="-122"/>
                  <a:ea typeface="宋体" pitchFamily="2" charset="-122"/>
                </a:rPr>
                <a:t>.</a:t>
              </a:r>
            </a:p>
          </p:txBody>
        </p:sp>
        <p:graphicFrame>
          <p:nvGraphicFramePr>
            <p:cNvPr id="81933" name="对象 81932"/>
            <p:cNvGraphicFramePr>
              <a:graphicFrameLocks/>
            </p:cNvGraphicFramePr>
            <p:nvPr/>
          </p:nvGraphicFramePr>
          <p:xfrm>
            <a:off x="2017" y="1951"/>
            <a:ext cx="2951" cy="497"/>
          </p:xfrm>
          <a:graphic>
            <a:graphicData uri="http://schemas.openxmlformats.org/presentationml/2006/ole">
              <p:oleObj spid="_x0000_s30721" r:id="rId8" imgW="1865281" imgH="253780" progId="Equation.DSMT4">
                <p:embed/>
              </p:oleObj>
            </a:graphicData>
          </a:graphic>
        </p:graphicFrame>
      </p:grpSp>
      <p:sp>
        <p:nvSpPr>
          <p:cNvPr id="81934" name="文本框 81933"/>
          <p:cNvSpPr txBox="1"/>
          <p:nvPr/>
        </p:nvSpPr>
        <p:spPr>
          <a:xfrm>
            <a:off x="1524000" y="6021388"/>
            <a:ext cx="7451725" cy="6400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第四步，输出</a:t>
            </a:r>
            <a:r>
              <a:rPr lang="en-US" altLang="zh-CN" sz="3600" b="1">
                <a:latin typeface="楷体_GB2312" pitchFamily="49" charset="-122"/>
                <a:ea typeface="楷体_GB2312" pitchFamily="49" charset="-122"/>
              </a:rPr>
              <a:t>S. </a:t>
            </a:r>
          </a:p>
        </p:txBody>
      </p:sp>
      <p:grpSp>
        <p:nvGrpSpPr>
          <p:cNvPr id="81936" name="组合 81935"/>
          <p:cNvGrpSpPr/>
          <p:nvPr/>
        </p:nvGrpSpPr>
        <p:grpSpPr>
          <a:xfrm>
            <a:off x="1558925" y="-171450"/>
            <a:ext cx="2449513" cy="863600"/>
            <a:chOff x="22" y="-63"/>
            <a:chExt cx="1543" cy="544"/>
          </a:xfrm>
        </p:grpSpPr>
        <p:sp>
          <p:nvSpPr>
            <p:cNvPr id="81937" name="文本框 81936"/>
            <p:cNvSpPr txBox="1"/>
            <p:nvPr/>
          </p:nvSpPr>
          <p:spPr>
            <a:xfrm>
              <a:off x="22" y="28"/>
              <a:ext cx="1543" cy="44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 dirty="0">
                  <a:solidFill>
                    <a:schemeClr val="hlink"/>
                  </a:solidFill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4000" b="1" dirty="0">
                  <a:latin typeface="黑体" pitchFamily="2" charset="-122"/>
                  <a:ea typeface="黑体" pitchFamily="2" charset="-122"/>
                </a:rPr>
                <a:t>例题</a:t>
              </a:r>
              <a:endParaRPr lang="zh-CN" altLang="en-US" sz="4000" b="1">
                <a:latin typeface="黑体" pitchFamily="2" charset="-122"/>
                <a:ea typeface="黑体" pitchFamily="2" charset="-122"/>
              </a:endParaRPr>
            </a:p>
          </p:txBody>
        </p:sp>
        <p:pic>
          <p:nvPicPr>
            <p:cNvPr id="81938" name="图片 81937" descr="81"/>
            <p:cNvPicPr>
              <a:picLocks noChangeAspect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>
            <a:xfrm>
              <a:off x="67" y="-63"/>
              <a:ext cx="453" cy="544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1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1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1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7" grpId="0"/>
      <p:bldP spid="819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文本框 83969"/>
          <p:cNvSpPr txBox="1"/>
          <p:nvPr/>
        </p:nvSpPr>
        <p:spPr>
          <a:xfrm>
            <a:off x="1524000" y="260350"/>
            <a:ext cx="9144000" cy="70104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4000" b="1" dirty="0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思考</a:t>
            </a:r>
            <a:r>
              <a:rPr lang="en-US" altLang="zh-CN" sz="4000" b="1">
                <a:solidFill>
                  <a:srgbClr val="FF0000"/>
                </a:solidFill>
                <a:latin typeface="宋体" pitchFamily="2" charset="-122"/>
                <a:ea typeface="宋体" pitchFamily="2" charset="-122"/>
              </a:rPr>
              <a:t>:</a:t>
            </a:r>
            <a:r>
              <a:rPr lang="zh-CN" altLang="en-US" sz="4000" b="1" dirty="0">
                <a:latin typeface="宋体" pitchFamily="2" charset="-122"/>
                <a:ea typeface="宋体" pitchFamily="2" charset="-122"/>
              </a:rPr>
              <a:t>上述算法的程序框图如何表示？</a:t>
            </a:r>
          </a:p>
        </p:txBody>
      </p:sp>
      <p:grpSp>
        <p:nvGrpSpPr>
          <p:cNvPr id="83971" name="组合 83970"/>
          <p:cNvGrpSpPr/>
          <p:nvPr/>
        </p:nvGrpSpPr>
        <p:grpSpPr>
          <a:xfrm>
            <a:off x="5481638" y="1412875"/>
            <a:ext cx="1096962" cy="488950"/>
            <a:chOff x="2493" y="890"/>
            <a:chExt cx="691" cy="308"/>
          </a:xfrm>
        </p:grpSpPr>
        <p:sp>
          <p:nvSpPr>
            <p:cNvPr id="83972" name="圆角矩形 83971"/>
            <p:cNvSpPr/>
            <p:nvPr/>
          </p:nvSpPr>
          <p:spPr>
            <a:xfrm>
              <a:off x="2493" y="890"/>
              <a:ext cx="638" cy="308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973" name="文本框 83972"/>
            <p:cNvSpPr txBox="1"/>
            <p:nvPr/>
          </p:nvSpPr>
          <p:spPr>
            <a:xfrm>
              <a:off x="2546" y="890"/>
              <a:ext cx="638" cy="308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000" b="1" dirty="0">
                  <a:latin typeface="Times New Roman" pitchFamily="18" charset="0"/>
                  <a:ea typeface="宋体" pitchFamily="2" charset="-122"/>
                </a:rPr>
                <a:t>开始</a:t>
              </a:r>
              <a:endParaRPr lang="zh-CN" altLang="en-US" sz="2000" b="1" dirty="0">
                <a:latin typeface="Arial" pitchFamily="34" charset="0"/>
                <a:ea typeface="宋体" pitchFamily="2" charset="-122"/>
              </a:endParaRPr>
            </a:p>
          </p:txBody>
        </p:sp>
      </p:grpSp>
      <p:grpSp>
        <p:nvGrpSpPr>
          <p:cNvPr id="83974" name="组合 83973"/>
          <p:cNvGrpSpPr/>
          <p:nvPr/>
        </p:nvGrpSpPr>
        <p:grpSpPr>
          <a:xfrm>
            <a:off x="5514975" y="5648325"/>
            <a:ext cx="1114425" cy="876300"/>
            <a:chOff x="2514" y="3558"/>
            <a:chExt cx="702" cy="552"/>
          </a:xfrm>
        </p:grpSpPr>
        <p:sp>
          <p:nvSpPr>
            <p:cNvPr id="83975" name="文本框 83974"/>
            <p:cNvSpPr txBox="1"/>
            <p:nvPr/>
          </p:nvSpPr>
          <p:spPr>
            <a:xfrm>
              <a:off x="2578" y="3802"/>
              <a:ext cx="638" cy="308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000" b="1" dirty="0">
                  <a:latin typeface="Times New Roman" pitchFamily="18" charset="0"/>
                  <a:ea typeface="宋体" pitchFamily="2" charset="-122"/>
                </a:rPr>
                <a:t>结束</a:t>
              </a:r>
              <a:endParaRPr lang="zh-CN" altLang="en-US" sz="2000" b="1" dirty="0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83976" name="圆角矩形 83975"/>
            <p:cNvSpPr/>
            <p:nvPr/>
          </p:nvSpPr>
          <p:spPr>
            <a:xfrm>
              <a:off x="2514" y="3792"/>
              <a:ext cx="638" cy="308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977" name="直接连接符 83976"/>
            <p:cNvSpPr/>
            <p:nvPr/>
          </p:nvSpPr>
          <p:spPr>
            <a:xfrm>
              <a:off x="2833" y="3558"/>
              <a:ext cx="2" cy="238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3978" name="组合 83977"/>
          <p:cNvGrpSpPr/>
          <p:nvPr/>
        </p:nvGrpSpPr>
        <p:grpSpPr>
          <a:xfrm>
            <a:off x="4872038" y="4797425"/>
            <a:ext cx="2228850" cy="877888"/>
            <a:chOff x="2110" y="3005"/>
            <a:chExt cx="1404" cy="553"/>
          </a:xfrm>
        </p:grpSpPr>
        <p:sp>
          <p:nvSpPr>
            <p:cNvPr id="83979" name="平行四边形 83978"/>
            <p:cNvSpPr/>
            <p:nvPr/>
          </p:nvSpPr>
          <p:spPr>
            <a:xfrm>
              <a:off x="2110" y="3250"/>
              <a:ext cx="1404" cy="308"/>
            </a:xfrm>
            <a:prstGeom prst="parallelogram">
              <a:avLst>
                <a:gd name="adj" fmla="val 113961"/>
              </a:avLst>
            </a:prstGeom>
            <a:noFill/>
            <a:ln w="28575" cap="flat" cmpd="sng">
              <a:solidFill>
                <a:srgbClr val="66FF33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980" name="文本框 83979"/>
            <p:cNvSpPr txBox="1"/>
            <p:nvPr/>
          </p:nvSpPr>
          <p:spPr>
            <a:xfrm>
              <a:off x="2567" y="3250"/>
              <a:ext cx="639" cy="308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000" b="1" dirty="0">
                  <a:latin typeface="Times New Roman" pitchFamily="18" charset="0"/>
                  <a:ea typeface="宋体" pitchFamily="2" charset="-122"/>
                </a:rPr>
                <a:t>输出</a:t>
              </a:r>
              <a:r>
                <a:rPr lang="en-US" altLang="zh-CN" sz="2000" b="1">
                  <a:latin typeface="Times New Roman" pitchFamily="18" charset="0"/>
                  <a:ea typeface="宋体" pitchFamily="2" charset="-122"/>
                </a:rPr>
                <a:t>S</a:t>
              </a:r>
              <a:endParaRPr lang="en-US" altLang="zh-CN" sz="2000" b="1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83981" name="直接连接符 83980"/>
            <p:cNvSpPr/>
            <p:nvPr/>
          </p:nvSpPr>
          <p:spPr>
            <a:xfrm>
              <a:off x="2823" y="3005"/>
              <a:ext cx="1" cy="238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3982" name="组合 83981"/>
          <p:cNvGrpSpPr/>
          <p:nvPr/>
        </p:nvGrpSpPr>
        <p:grpSpPr>
          <a:xfrm>
            <a:off x="4727575" y="1916113"/>
            <a:ext cx="2419350" cy="871537"/>
            <a:chOff x="2009" y="1198"/>
            <a:chExt cx="1524" cy="549"/>
          </a:xfrm>
        </p:grpSpPr>
        <p:sp>
          <p:nvSpPr>
            <p:cNvPr id="83983" name="文本框 83982"/>
            <p:cNvSpPr txBox="1"/>
            <p:nvPr/>
          </p:nvSpPr>
          <p:spPr>
            <a:xfrm>
              <a:off x="2238" y="1439"/>
              <a:ext cx="1148" cy="308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000" b="1" dirty="0">
                  <a:latin typeface="Times New Roman" pitchFamily="18" charset="0"/>
                  <a:ea typeface="宋体" pitchFamily="2" charset="-122"/>
                </a:rPr>
                <a:t>输入</a:t>
              </a:r>
              <a:r>
                <a:rPr lang="en-US" altLang="zh-CN" sz="2000" b="1" i="1">
                  <a:latin typeface="Times New Roman" pitchFamily="18" charset="0"/>
                  <a:ea typeface="宋体" pitchFamily="2" charset="-122"/>
                </a:rPr>
                <a:t>a</a:t>
              </a:r>
              <a:r>
                <a:rPr lang="zh-CN" altLang="en-US" sz="2000" b="1" dirty="0">
                  <a:latin typeface="Times New Roman" pitchFamily="18" charset="0"/>
                  <a:ea typeface="宋体" pitchFamily="2" charset="-122"/>
                </a:rPr>
                <a:t>，</a:t>
              </a:r>
              <a:r>
                <a:rPr lang="en-US" altLang="zh-CN" sz="2000" b="1" dirty="0">
                  <a:latin typeface="Times New Roman" pitchFamily="18" charset="0"/>
                  <a:ea typeface="宋体" pitchFamily="2" charset="-122"/>
                </a:rPr>
                <a:t>b</a:t>
              </a:r>
              <a:r>
                <a:rPr lang="zh-CN" altLang="en-US" sz="2000" b="1" dirty="0">
                  <a:latin typeface="Times New Roman" pitchFamily="18" charset="0"/>
                  <a:ea typeface="宋体" pitchFamily="2" charset="-122"/>
                </a:rPr>
                <a:t>，</a:t>
              </a:r>
              <a:r>
                <a:rPr lang="en-US" altLang="zh-CN" sz="2000" b="1">
                  <a:latin typeface="Times New Roman" pitchFamily="18" charset="0"/>
                  <a:ea typeface="宋体" pitchFamily="2" charset="-122"/>
                </a:rPr>
                <a:t>c</a:t>
              </a:r>
              <a:endParaRPr lang="en-US" altLang="zh-CN" sz="2000" b="1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83984" name="平行四边形 83983"/>
            <p:cNvSpPr/>
            <p:nvPr/>
          </p:nvSpPr>
          <p:spPr>
            <a:xfrm>
              <a:off x="2009" y="1433"/>
              <a:ext cx="1524" cy="273"/>
            </a:xfrm>
            <a:prstGeom prst="parallelogram">
              <a:avLst>
                <a:gd name="adj" fmla="val 139560"/>
              </a:avLst>
            </a:prstGeom>
            <a:noFill/>
            <a:ln w="28575" cap="flat" cmpd="sng">
              <a:solidFill>
                <a:srgbClr val="66FF33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985" name="直接连接符 83984"/>
            <p:cNvSpPr/>
            <p:nvPr/>
          </p:nvSpPr>
          <p:spPr>
            <a:xfrm>
              <a:off x="2812" y="1198"/>
              <a:ext cx="1" cy="238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3986" name="组合 83985"/>
          <p:cNvGrpSpPr/>
          <p:nvPr/>
        </p:nvGrpSpPr>
        <p:grpSpPr>
          <a:xfrm>
            <a:off x="4856163" y="2716213"/>
            <a:ext cx="2228850" cy="1117600"/>
            <a:chOff x="2099" y="1711"/>
            <a:chExt cx="1404" cy="704"/>
          </a:xfrm>
        </p:grpSpPr>
        <p:sp>
          <p:nvSpPr>
            <p:cNvPr id="83987" name="直接连接符 83986"/>
            <p:cNvSpPr/>
            <p:nvPr/>
          </p:nvSpPr>
          <p:spPr>
            <a:xfrm>
              <a:off x="2801" y="1711"/>
              <a:ext cx="2" cy="238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988" name="矩形 83987"/>
            <p:cNvSpPr/>
            <p:nvPr/>
          </p:nvSpPr>
          <p:spPr>
            <a:xfrm>
              <a:off x="2099" y="1946"/>
              <a:ext cx="1404" cy="410"/>
            </a:xfrm>
            <a:prstGeom prst="rect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989" name="文本框 83988"/>
            <p:cNvSpPr txBox="1"/>
            <p:nvPr/>
          </p:nvSpPr>
          <p:spPr>
            <a:xfrm>
              <a:off x="2131" y="1902"/>
              <a:ext cx="1277" cy="513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endParaRPr sz="2000" b="1" dirty="0">
                <a:latin typeface="Arial" pitchFamily="34" charset="0"/>
                <a:ea typeface="宋体" pitchFamily="2" charset="-122"/>
              </a:endParaRPr>
            </a:p>
          </p:txBody>
        </p:sp>
        <p:graphicFrame>
          <p:nvGraphicFramePr>
            <p:cNvPr id="83990" name="对象 83989"/>
            <p:cNvGraphicFramePr>
              <a:graphicFrameLocks/>
            </p:cNvGraphicFramePr>
            <p:nvPr/>
          </p:nvGraphicFramePr>
          <p:xfrm>
            <a:off x="2200" y="1933"/>
            <a:ext cx="1088" cy="424"/>
          </p:xfrm>
          <a:graphic>
            <a:graphicData uri="http://schemas.openxmlformats.org/presentationml/2006/ole">
              <p:oleObj spid="_x0000_s39938" r:id="rId4" imgW="939392" imgH="380835" progId="Equation.DSMT4">
                <p:embed/>
              </p:oleObj>
            </a:graphicData>
          </a:graphic>
        </p:graphicFrame>
      </p:grpSp>
      <p:grpSp>
        <p:nvGrpSpPr>
          <p:cNvPr id="83991" name="组合 83990"/>
          <p:cNvGrpSpPr/>
          <p:nvPr/>
        </p:nvGrpSpPr>
        <p:grpSpPr>
          <a:xfrm>
            <a:off x="3648075" y="3716338"/>
            <a:ext cx="4681538" cy="1095375"/>
            <a:chOff x="1350" y="2360"/>
            <a:chExt cx="2949" cy="690"/>
          </a:xfrm>
        </p:grpSpPr>
        <p:sp>
          <p:nvSpPr>
            <p:cNvPr id="83992" name="矩形 83991"/>
            <p:cNvSpPr/>
            <p:nvPr/>
          </p:nvSpPr>
          <p:spPr>
            <a:xfrm>
              <a:off x="1350" y="2595"/>
              <a:ext cx="2949" cy="410"/>
            </a:xfrm>
            <a:prstGeom prst="rect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3993" name="直接连接符 83992"/>
            <p:cNvSpPr/>
            <p:nvPr/>
          </p:nvSpPr>
          <p:spPr>
            <a:xfrm>
              <a:off x="2812" y="2360"/>
              <a:ext cx="1" cy="238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83994" name="对象 83993"/>
            <p:cNvGraphicFramePr>
              <a:graphicFrameLocks/>
            </p:cNvGraphicFramePr>
            <p:nvPr/>
          </p:nvGraphicFramePr>
          <p:xfrm>
            <a:off x="1519" y="2614"/>
            <a:ext cx="2586" cy="436"/>
          </p:xfrm>
          <a:graphic>
            <a:graphicData uri="http://schemas.openxmlformats.org/presentationml/2006/ole">
              <p:oleObj spid="_x0000_s39937" r:id="rId5" imgW="1866090" imgH="253890" progId="Equation.DSMT4">
                <p:embed/>
              </p:oleObj>
            </a:graphicData>
          </a:graphic>
        </p:graphicFrame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3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3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83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83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文本框 86017"/>
          <p:cNvSpPr txBox="1"/>
          <p:nvPr/>
        </p:nvSpPr>
        <p:spPr>
          <a:xfrm>
            <a:off x="1524000" y="765175"/>
            <a:ext cx="9144000" cy="17373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3600" b="1" dirty="0">
                <a:latin typeface="宋体" pitchFamily="2" charset="-122"/>
                <a:ea typeface="宋体" pitchFamily="2" charset="-122"/>
              </a:rPr>
              <a:t>    </a:t>
            </a:r>
            <a:r>
              <a:rPr lang="zh-CN" altLang="en-US" sz="3600" b="1" dirty="0">
                <a:solidFill>
                  <a:srgbClr val="FF3300"/>
                </a:solidFill>
                <a:latin typeface="宋体" pitchFamily="2" charset="-122"/>
                <a:ea typeface="宋体" pitchFamily="2" charset="-122"/>
              </a:rPr>
              <a:t>例</a:t>
            </a:r>
            <a:r>
              <a:rPr lang="en-US" altLang="zh-CN" sz="3600" b="1" dirty="0">
                <a:solidFill>
                  <a:srgbClr val="FF3300"/>
                </a:solidFill>
                <a:latin typeface="宋体" pitchFamily="2" charset="-122"/>
                <a:ea typeface="宋体" pitchFamily="2" charset="-122"/>
              </a:rPr>
              <a:t>4</a:t>
            </a:r>
            <a:r>
              <a:rPr lang="zh-CN" altLang="en-US" sz="3600" b="1" dirty="0">
                <a:solidFill>
                  <a:srgbClr val="FF3300"/>
                </a:solidFill>
                <a:latin typeface="宋体" pitchFamily="2" charset="-122"/>
                <a:ea typeface="宋体" pitchFamily="2" charset="-122"/>
              </a:rPr>
              <a:t>：</a:t>
            </a:r>
            <a:r>
              <a:rPr lang="zh-CN" altLang="en-US" sz="36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一个笼子里装有鸡和兔共</a:t>
            </a:r>
            <a:r>
              <a:rPr lang="en-US" altLang="zh-CN" sz="36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m</a:t>
            </a:r>
            <a:r>
              <a:rPr lang="zh-CN" altLang="en-US" sz="36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只，且鸡和兔共</a:t>
            </a:r>
            <a:r>
              <a:rPr lang="en-US" altLang="zh-CN" sz="36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n</a:t>
            </a:r>
            <a:r>
              <a:rPr lang="zh-CN" altLang="en-US" sz="36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只脚，设计一个计算鸡和兔各有多少只的算法，并画出程序框图表示</a:t>
            </a:r>
            <a:r>
              <a:rPr lang="en-US" altLang="zh-CN" sz="3600" b="1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.</a:t>
            </a:r>
          </a:p>
        </p:txBody>
      </p:sp>
      <p:sp>
        <p:nvSpPr>
          <p:cNvPr id="86020" name="文本框 86019"/>
          <p:cNvSpPr txBox="1"/>
          <p:nvPr/>
        </p:nvSpPr>
        <p:spPr>
          <a:xfrm>
            <a:off x="1703388" y="2636838"/>
            <a:ext cx="2592387" cy="6400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算法分析：</a:t>
            </a:r>
            <a:r>
              <a:rPr lang="zh-CN" altLang="en-US" sz="3600" b="0" dirty="0">
                <a:latin typeface="Arial" pitchFamily="34" charset="0"/>
                <a:ea typeface="宋体" pitchFamily="2" charset="-122"/>
              </a:rPr>
              <a:t> </a:t>
            </a:r>
          </a:p>
        </p:txBody>
      </p:sp>
      <p:sp>
        <p:nvSpPr>
          <p:cNvPr id="86021" name="文本框 86020"/>
          <p:cNvSpPr txBox="1"/>
          <p:nvPr/>
        </p:nvSpPr>
        <p:spPr>
          <a:xfrm>
            <a:off x="1774825" y="3357563"/>
            <a:ext cx="5832475" cy="6400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latin typeface="宋体" pitchFamily="2" charset="-122"/>
                <a:ea typeface="宋体" pitchFamily="2" charset="-122"/>
              </a:rPr>
              <a:t>第一步，输入</a:t>
            </a:r>
            <a:r>
              <a:rPr lang="en-US" altLang="zh-CN" sz="3600" b="1" dirty="0">
                <a:latin typeface="宋体" pitchFamily="2" charset="-122"/>
                <a:ea typeface="宋体" pitchFamily="2" charset="-122"/>
              </a:rPr>
              <a:t>m</a:t>
            </a:r>
            <a:r>
              <a:rPr lang="zh-CN" altLang="en-US" sz="3600" b="1" dirty="0"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sz="3600" b="1">
                <a:latin typeface="宋体" pitchFamily="2" charset="-122"/>
                <a:ea typeface="宋体" pitchFamily="2" charset="-122"/>
              </a:rPr>
              <a:t>n.</a:t>
            </a:r>
          </a:p>
        </p:txBody>
      </p:sp>
      <p:grpSp>
        <p:nvGrpSpPr>
          <p:cNvPr id="86022" name="组合 86021"/>
          <p:cNvGrpSpPr/>
          <p:nvPr/>
        </p:nvGrpSpPr>
        <p:grpSpPr>
          <a:xfrm>
            <a:off x="1774825" y="4105275"/>
            <a:ext cx="7273925" cy="860425"/>
            <a:chOff x="158" y="2586"/>
            <a:chExt cx="4582" cy="542"/>
          </a:xfrm>
        </p:grpSpPr>
        <p:sp>
          <p:nvSpPr>
            <p:cNvPr id="86023" name="文本框 86022"/>
            <p:cNvSpPr txBox="1"/>
            <p:nvPr/>
          </p:nvSpPr>
          <p:spPr>
            <a:xfrm>
              <a:off x="158" y="2614"/>
              <a:ext cx="4582" cy="403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3600" b="1" dirty="0">
                  <a:latin typeface="宋体" pitchFamily="2" charset="-122"/>
                  <a:ea typeface="宋体" pitchFamily="2" charset="-122"/>
                </a:rPr>
                <a:t>第二步，计算鸡的只数        </a:t>
              </a:r>
              <a:r>
                <a:rPr lang="en-US" altLang="zh-CN" sz="3600" b="1">
                  <a:latin typeface="宋体" pitchFamily="2" charset="-122"/>
                  <a:ea typeface="宋体" pitchFamily="2" charset="-122"/>
                </a:rPr>
                <a:t>.</a:t>
              </a:r>
            </a:p>
          </p:txBody>
        </p:sp>
        <p:graphicFrame>
          <p:nvGraphicFramePr>
            <p:cNvPr id="86024" name="对象 86023"/>
            <p:cNvGraphicFramePr>
              <a:graphicFrameLocks/>
            </p:cNvGraphicFramePr>
            <p:nvPr/>
          </p:nvGraphicFramePr>
          <p:xfrm>
            <a:off x="3106" y="2586"/>
            <a:ext cx="1179" cy="542"/>
          </p:xfrm>
          <a:graphic>
            <a:graphicData uri="http://schemas.openxmlformats.org/presentationml/2006/ole">
              <p:oleObj spid="_x0000_s41985" r:id="rId4" imgW="825500" imgH="381000" progId="Equation.DSMT4">
                <p:embed/>
              </p:oleObj>
            </a:graphicData>
          </a:graphic>
        </p:graphicFrame>
      </p:grpSp>
      <p:sp>
        <p:nvSpPr>
          <p:cNvPr id="86025" name="文本框 86024"/>
          <p:cNvSpPr txBox="1"/>
          <p:nvPr/>
        </p:nvSpPr>
        <p:spPr>
          <a:xfrm>
            <a:off x="1774825" y="4999038"/>
            <a:ext cx="6913563" cy="6400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latin typeface="宋体" pitchFamily="2" charset="-122"/>
                <a:ea typeface="宋体" pitchFamily="2" charset="-122"/>
              </a:rPr>
              <a:t>第三步，计算兔的只数</a:t>
            </a:r>
            <a:r>
              <a:rPr lang="en-US" altLang="zh-CN" sz="3600" b="1" err="1">
                <a:latin typeface="宋体" pitchFamily="2" charset="-122"/>
                <a:ea typeface="宋体" pitchFamily="2" charset="-122"/>
              </a:rPr>
              <a:t>y=m-x</a:t>
            </a:r>
            <a:r>
              <a:rPr lang="en-US" altLang="zh-CN" sz="3600" b="1">
                <a:latin typeface="宋体" pitchFamily="2" charset="-122"/>
                <a:ea typeface="宋体" pitchFamily="2" charset="-122"/>
              </a:rPr>
              <a:t>.</a:t>
            </a:r>
          </a:p>
        </p:txBody>
      </p:sp>
      <p:sp>
        <p:nvSpPr>
          <p:cNvPr id="86026" name="文本框 86025"/>
          <p:cNvSpPr txBox="1"/>
          <p:nvPr/>
        </p:nvSpPr>
        <p:spPr>
          <a:xfrm>
            <a:off x="1782763" y="5805488"/>
            <a:ext cx="6877050" cy="6400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latin typeface="宋体" pitchFamily="2" charset="-122"/>
                <a:ea typeface="宋体" pitchFamily="2" charset="-122"/>
              </a:rPr>
              <a:t>第四步，输出</a:t>
            </a:r>
            <a:r>
              <a:rPr lang="en-US" altLang="zh-CN" sz="3600" b="1" dirty="0">
                <a:latin typeface="宋体" pitchFamily="2" charset="-122"/>
                <a:ea typeface="宋体" pitchFamily="2" charset="-122"/>
              </a:rPr>
              <a:t>x</a:t>
            </a:r>
            <a:r>
              <a:rPr lang="zh-CN" altLang="en-US" sz="3600" b="1" dirty="0">
                <a:latin typeface="宋体" pitchFamily="2" charset="-122"/>
                <a:ea typeface="宋体" pitchFamily="2" charset="-122"/>
              </a:rPr>
              <a:t>，</a:t>
            </a:r>
            <a:r>
              <a:rPr lang="en-US" altLang="zh-CN" sz="3600" b="1">
                <a:latin typeface="宋体" pitchFamily="2" charset="-122"/>
                <a:ea typeface="宋体" pitchFamily="2" charset="-122"/>
              </a:rPr>
              <a:t>y.</a:t>
            </a:r>
          </a:p>
        </p:txBody>
      </p:sp>
      <p:grpSp>
        <p:nvGrpSpPr>
          <p:cNvPr id="86027" name="组合 86026"/>
          <p:cNvGrpSpPr/>
          <p:nvPr/>
        </p:nvGrpSpPr>
        <p:grpSpPr>
          <a:xfrm>
            <a:off x="1558925" y="-171450"/>
            <a:ext cx="2449513" cy="863600"/>
            <a:chOff x="22" y="-63"/>
            <a:chExt cx="1543" cy="544"/>
          </a:xfrm>
        </p:grpSpPr>
        <p:sp>
          <p:nvSpPr>
            <p:cNvPr id="86028" name="文本框 86027"/>
            <p:cNvSpPr txBox="1"/>
            <p:nvPr/>
          </p:nvSpPr>
          <p:spPr>
            <a:xfrm>
              <a:off x="22" y="28"/>
              <a:ext cx="1543" cy="44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 dirty="0">
                  <a:solidFill>
                    <a:schemeClr val="hlink"/>
                  </a:solidFill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4000" b="1" dirty="0">
                  <a:latin typeface="黑体" pitchFamily="2" charset="-122"/>
                  <a:ea typeface="黑体" pitchFamily="2" charset="-122"/>
                </a:rPr>
                <a:t>例题</a:t>
              </a:r>
              <a:endParaRPr lang="zh-CN" altLang="en-US" sz="4000" b="1">
                <a:latin typeface="黑体" pitchFamily="2" charset="-122"/>
                <a:ea typeface="黑体" pitchFamily="2" charset="-122"/>
              </a:endParaRPr>
            </a:p>
          </p:txBody>
        </p:sp>
        <p:pic>
          <p:nvPicPr>
            <p:cNvPr id="86029" name="图片 86028" descr="81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67" y="-63"/>
              <a:ext cx="453" cy="544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6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/>
      <p:bldP spid="86021" grpId="0"/>
      <p:bldP spid="86025" grpId="0"/>
      <p:bldP spid="8602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066" name="组合 88065"/>
          <p:cNvGrpSpPr/>
          <p:nvPr/>
        </p:nvGrpSpPr>
        <p:grpSpPr>
          <a:xfrm>
            <a:off x="5648325" y="620713"/>
            <a:ext cx="1584325" cy="574675"/>
            <a:chOff x="2598" y="391"/>
            <a:chExt cx="998" cy="362"/>
          </a:xfrm>
        </p:grpSpPr>
        <p:sp>
          <p:nvSpPr>
            <p:cNvPr id="88067" name="圆角矩形 88066"/>
            <p:cNvSpPr/>
            <p:nvPr/>
          </p:nvSpPr>
          <p:spPr>
            <a:xfrm>
              <a:off x="2598" y="391"/>
              <a:ext cx="998" cy="362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8068" name="文本框 88067"/>
            <p:cNvSpPr txBox="1"/>
            <p:nvPr/>
          </p:nvSpPr>
          <p:spPr>
            <a:xfrm>
              <a:off x="2816" y="391"/>
              <a:ext cx="743" cy="362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400" b="1" dirty="0">
                  <a:latin typeface="Times New Roman" pitchFamily="18" charset="0"/>
                  <a:ea typeface="宋体" pitchFamily="2" charset="-122"/>
                </a:rPr>
                <a:t>开始</a:t>
              </a:r>
              <a:endParaRPr lang="zh-CN" altLang="en-US" sz="2400" b="1" dirty="0">
                <a:latin typeface="Arial" pitchFamily="34" charset="0"/>
                <a:ea typeface="宋体" pitchFamily="2" charset="-122"/>
              </a:endParaRPr>
            </a:p>
          </p:txBody>
        </p:sp>
      </p:grpSp>
      <p:grpSp>
        <p:nvGrpSpPr>
          <p:cNvPr id="88069" name="组合 88068"/>
          <p:cNvGrpSpPr/>
          <p:nvPr/>
        </p:nvGrpSpPr>
        <p:grpSpPr>
          <a:xfrm>
            <a:off x="5673725" y="5275263"/>
            <a:ext cx="1585913" cy="1033462"/>
            <a:chOff x="2614" y="3323"/>
            <a:chExt cx="999" cy="651"/>
          </a:xfrm>
        </p:grpSpPr>
        <p:sp>
          <p:nvSpPr>
            <p:cNvPr id="88070" name="文本框 88069"/>
            <p:cNvSpPr txBox="1"/>
            <p:nvPr/>
          </p:nvSpPr>
          <p:spPr>
            <a:xfrm>
              <a:off x="2795" y="3612"/>
              <a:ext cx="710" cy="362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400" b="1" dirty="0">
                  <a:latin typeface="Times New Roman" pitchFamily="18" charset="0"/>
                  <a:ea typeface="宋体" pitchFamily="2" charset="-122"/>
                </a:rPr>
                <a:t>结束</a:t>
              </a:r>
              <a:endParaRPr lang="zh-CN" altLang="en-US" sz="2400" b="1" dirty="0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88071" name="圆角矩形 88070"/>
            <p:cNvSpPr/>
            <p:nvPr/>
          </p:nvSpPr>
          <p:spPr>
            <a:xfrm>
              <a:off x="2614" y="3600"/>
              <a:ext cx="999" cy="362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8072" name="直接连接符 88071"/>
            <p:cNvSpPr/>
            <p:nvPr/>
          </p:nvSpPr>
          <p:spPr>
            <a:xfrm>
              <a:off x="3113" y="3323"/>
              <a:ext cx="3" cy="281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8073" name="组合 88072"/>
          <p:cNvGrpSpPr/>
          <p:nvPr/>
        </p:nvGrpSpPr>
        <p:grpSpPr>
          <a:xfrm>
            <a:off x="4695825" y="4265613"/>
            <a:ext cx="3487738" cy="1031875"/>
            <a:chOff x="1998" y="2687"/>
            <a:chExt cx="2197" cy="650"/>
          </a:xfrm>
        </p:grpSpPr>
        <p:sp>
          <p:nvSpPr>
            <p:cNvPr id="88074" name="平行四边形 88073"/>
            <p:cNvSpPr/>
            <p:nvPr/>
          </p:nvSpPr>
          <p:spPr>
            <a:xfrm>
              <a:off x="1998" y="2968"/>
              <a:ext cx="2197" cy="362"/>
            </a:xfrm>
            <a:prstGeom prst="parallelogram">
              <a:avLst>
                <a:gd name="adj" fmla="val 151726"/>
              </a:avLst>
            </a:prstGeom>
            <a:noFill/>
            <a:ln w="28575" cap="flat" cmpd="sng">
              <a:solidFill>
                <a:srgbClr val="66FF33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8075" name="文本框 88074"/>
            <p:cNvSpPr txBox="1"/>
            <p:nvPr/>
          </p:nvSpPr>
          <p:spPr>
            <a:xfrm>
              <a:off x="2556" y="2975"/>
              <a:ext cx="1140" cy="362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400" b="1" dirty="0">
                  <a:latin typeface="Times New Roman" pitchFamily="18" charset="0"/>
                  <a:ea typeface="宋体" pitchFamily="2" charset="-122"/>
                </a:rPr>
                <a:t>输出</a:t>
              </a:r>
              <a:r>
                <a:rPr lang="en-US" altLang="zh-CN" sz="2400" b="1" dirty="0">
                  <a:latin typeface="Times New Roman" pitchFamily="18" charset="0"/>
                  <a:ea typeface="宋体" pitchFamily="2" charset="-122"/>
                </a:rPr>
                <a:t>x</a:t>
              </a:r>
              <a:r>
                <a:rPr lang="zh-CN" altLang="en-US" sz="2400" b="1" dirty="0">
                  <a:latin typeface="Times New Roman" pitchFamily="18" charset="0"/>
                  <a:ea typeface="宋体" pitchFamily="2" charset="-122"/>
                </a:rPr>
                <a:t>，</a:t>
              </a:r>
              <a:r>
                <a:rPr lang="en-US" altLang="zh-CN" sz="2400" b="1">
                  <a:latin typeface="Times New Roman" pitchFamily="18" charset="0"/>
                  <a:ea typeface="宋体" pitchFamily="2" charset="-122"/>
                </a:rPr>
                <a:t>y</a:t>
              </a:r>
              <a:endParaRPr lang="en-US" altLang="zh-CN" sz="2400" b="1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88076" name="直接连接符 88075"/>
            <p:cNvSpPr/>
            <p:nvPr/>
          </p:nvSpPr>
          <p:spPr>
            <a:xfrm>
              <a:off x="3097" y="2687"/>
              <a:ext cx="2" cy="28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8077" name="组合 88076"/>
          <p:cNvGrpSpPr/>
          <p:nvPr/>
        </p:nvGrpSpPr>
        <p:grpSpPr>
          <a:xfrm>
            <a:off x="4511675" y="1195388"/>
            <a:ext cx="3513138" cy="1003300"/>
            <a:chOff x="1882" y="753"/>
            <a:chExt cx="2213" cy="632"/>
          </a:xfrm>
        </p:grpSpPr>
        <p:sp>
          <p:nvSpPr>
            <p:cNvPr id="88078" name="文本框 88077"/>
            <p:cNvSpPr txBox="1"/>
            <p:nvPr/>
          </p:nvSpPr>
          <p:spPr>
            <a:xfrm>
              <a:off x="2490" y="1022"/>
              <a:ext cx="1341" cy="363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400" b="1" dirty="0">
                  <a:latin typeface="Times New Roman" pitchFamily="18" charset="0"/>
                  <a:ea typeface="宋体" pitchFamily="2" charset="-122"/>
                </a:rPr>
                <a:t>输入</a:t>
              </a:r>
              <a:r>
                <a:rPr lang="en-US" altLang="zh-CN" sz="2400" b="1" i="1">
                  <a:latin typeface="Times New Roman" pitchFamily="18" charset="0"/>
                  <a:ea typeface="宋体" pitchFamily="2" charset="-122"/>
                </a:rPr>
                <a:t>m</a:t>
              </a:r>
              <a:r>
                <a:rPr lang="zh-CN" altLang="en-US" sz="2400" b="1" dirty="0">
                  <a:latin typeface="Times New Roman" pitchFamily="18" charset="0"/>
                  <a:ea typeface="宋体" pitchFamily="2" charset="-122"/>
                </a:rPr>
                <a:t>，</a:t>
              </a:r>
              <a:r>
                <a:rPr lang="en-US" altLang="zh-CN" sz="2400" b="1">
                  <a:latin typeface="Times New Roman" pitchFamily="18" charset="0"/>
                  <a:ea typeface="宋体" pitchFamily="2" charset="-122"/>
                </a:rPr>
                <a:t>n</a:t>
              </a:r>
              <a:endParaRPr lang="en-US" altLang="zh-CN" sz="2400" b="1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88079" name="平行四边形 88078"/>
            <p:cNvSpPr/>
            <p:nvPr/>
          </p:nvSpPr>
          <p:spPr>
            <a:xfrm>
              <a:off x="1882" y="1030"/>
              <a:ext cx="2213" cy="328"/>
            </a:xfrm>
            <a:prstGeom prst="parallelogram">
              <a:avLst>
                <a:gd name="adj" fmla="val 168673"/>
              </a:avLst>
            </a:prstGeom>
            <a:noFill/>
            <a:ln w="28575" cap="flat" cmpd="sng">
              <a:solidFill>
                <a:srgbClr val="66FF33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8080" name="直接连接符 88079"/>
            <p:cNvSpPr/>
            <p:nvPr/>
          </p:nvSpPr>
          <p:spPr>
            <a:xfrm>
              <a:off x="3097" y="753"/>
              <a:ext cx="2" cy="281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8081" name="组合 88080"/>
          <p:cNvGrpSpPr/>
          <p:nvPr/>
        </p:nvGrpSpPr>
        <p:grpSpPr>
          <a:xfrm>
            <a:off x="4656138" y="2133600"/>
            <a:ext cx="3486150" cy="1204913"/>
            <a:chOff x="1982" y="1358"/>
            <a:chExt cx="2196" cy="759"/>
          </a:xfrm>
        </p:grpSpPr>
        <p:sp>
          <p:nvSpPr>
            <p:cNvPr id="88082" name="直接连接符 88081"/>
            <p:cNvSpPr/>
            <p:nvPr/>
          </p:nvSpPr>
          <p:spPr>
            <a:xfrm>
              <a:off x="3080" y="1358"/>
              <a:ext cx="2" cy="28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8083" name="矩形 88082"/>
            <p:cNvSpPr/>
            <p:nvPr/>
          </p:nvSpPr>
          <p:spPr>
            <a:xfrm>
              <a:off x="1982" y="1634"/>
              <a:ext cx="2196" cy="483"/>
            </a:xfrm>
            <a:prstGeom prst="rect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88084" name="对象 88083"/>
            <p:cNvGraphicFramePr>
              <a:graphicFrameLocks/>
            </p:cNvGraphicFramePr>
            <p:nvPr/>
          </p:nvGraphicFramePr>
          <p:xfrm>
            <a:off x="2426" y="1625"/>
            <a:ext cx="1179" cy="478"/>
          </p:xfrm>
          <a:graphic>
            <a:graphicData uri="http://schemas.openxmlformats.org/presentationml/2006/ole">
              <p:oleObj spid="_x0000_s44033" r:id="rId4" imgW="825500" imgH="381000" progId="Equation.DSMT4">
                <p:embed/>
              </p:oleObj>
            </a:graphicData>
          </a:graphic>
        </p:graphicFrame>
      </p:grpSp>
      <p:grpSp>
        <p:nvGrpSpPr>
          <p:cNvPr id="88085" name="组合 88084"/>
          <p:cNvGrpSpPr/>
          <p:nvPr/>
        </p:nvGrpSpPr>
        <p:grpSpPr>
          <a:xfrm>
            <a:off x="5172075" y="3368675"/>
            <a:ext cx="2535238" cy="896938"/>
            <a:chOff x="2298" y="2122"/>
            <a:chExt cx="1597" cy="565"/>
          </a:xfrm>
        </p:grpSpPr>
        <p:sp>
          <p:nvSpPr>
            <p:cNvPr id="88086" name="矩形 88085"/>
            <p:cNvSpPr/>
            <p:nvPr/>
          </p:nvSpPr>
          <p:spPr>
            <a:xfrm>
              <a:off x="2298" y="2399"/>
              <a:ext cx="1597" cy="288"/>
            </a:xfrm>
            <a:prstGeom prst="rect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8087" name="直接连接符 88086"/>
            <p:cNvSpPr/>
            <p:nvPr/>
          </p:nvSpPr>
          <p:spPr>
            <a:xfrm>
              <a:off x="3097" y="2122"/>
              <a:ext cx="2" cy="280"/>
            </a:xfrm>
            <a:prstGeom prst="line">
              <a:avLst/>
            </a:prstGeom>
            <a:ln w="28575" cap="flat" cmpd="sng">
              <a:solidFill>
                <a:schemeClr val="tx1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88088" name="文本框 88087"/>
            <p:cNvSpPr txBox="1"/>
            <p:nvPr/>
          </p:nvSpPr>
          <p:spPr>
            <a:xfrm>
              <a:off x="2653" y="2341"/>
              <a:ext cx="1134" cy="326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5000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zh-CN" sz="2800" b="1">
                  <a:latin typeface="宋体" pitchFamily="2" charset="-122"/>
                  <a:ea typeface="宋体" pitchFamily="2" charset="-122"/>
                </a:rPr>
                <a:t>y</a:t>
              </a:r>
              <a:r>
                <a:rPr lang="en-US" altLang="zh-CN" sz="2800" b="1">
                  <a:latin typeface="Times New Roman" pitchFamily="18" charset="0"/>
                  <a:ea typeface="宋体" pitchFamily="2" charset="-122"/>
                </a:rPr>
                <a:t>= </a:t>
              </a:r>
              <a:r>
                <a:rPr lang="en-US" altLang="zh-CN" sz="2800" b="1" err="1">
                  <a:latin typeface="宋体" pitchFamily="2" charset="-122"/>
                  <a:ea typeface="宋体" pitchFamily="2" charset="-122"/>
                </a:rPr>
                <a:t>m-x</a:t>
              </a:r>
              <a:endParaRPr lang="en-US" altLang="zh-CN" sz="2800" b="1">
                <a:latin typeface="宋体" pitchFamily="2" charset="-122"/>
                <a:ea typeface="宋体" pitchFamily="2" charset="-122"/>
              </a:endParaRPr>
            </a:p>
          </p:txBody>
        </p:sp>
      </p:grpSp>
      <p:sp>
        <p:nvSpPr>
          <p:cNvPr id="88089" name="文本框 88088"/>
          <p:cNvSpPr txBox="1"/>
          <p:nvPr/>
        </p:nvSpPr>
        <p:spPr>
          <a:xfrm>
            <a:off x="1847850" y="476250"/>
            <a:ext cx="2592388" cy="6400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solidFill>
                  <a:srgbClr val="FF0000"/>
                </a:solidFill>
                <a:latin typeface="Arial" pitchFamily="34" charset="0"/>
                <a:ea typeface="宋体" pitchFamily="2" charset="-122"/>
              </a:rPr>
              <a:t>程序框图：</a:t>
            </a:r>
            <a:r>
              <a:rPr lang="zh-CN" altLang="en-US" sz="3600" b="0" dirty="0">
                <a:latin typeface="Arial" pitchFamily="34" charset="0"/>
                <a:ea typeface="宋体" pitchFamily="2" charset="-122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8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8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88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文本框 54273"/>
          <p:cNvSpPr txBox="1"/>
          <p:nvPr/>
        </p:nvSpPr>
        <p:spPr>
          <a:xfrm>
            <a:off x="1992313" y="1052513"/>
            <a:ext cx="8382000" cy="26517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2800" b="1" dirty="0">
                <a:latin typeface="宋体" pitchFamily="2" charset="-122"/>
                <a:ea typeface="宋体" pitchFamily="2" charset="-122"/>
              </a:rPr>
              <a:t>  </a:t>
            </a:r>
            <a:r>
              <a:rPr lang="zh-CN" altLang="en-US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假设家中生火泡茶有以下几个步骤：     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a.</a:t>
            </a:r>
            <a:r>
              <a:rPr lang="zh-CN" altLang="en-US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生火    </a:t>
            </a:r>
            <a:r>
              <a:rPr lang="en-US" altLang="zh-CN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b.</a:t>
            </a:r>
            <a:r>
              <a:rPr lang="zh-CN" altLang="en-US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将水倒入锅中    </a:t>
            </a:r>
            <a:r>
              <a:rPr lang="en-US" altLang="zh-CN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c.</a:t>
            </a:r>
            <a:r>
              <a:rPr lang="zh-CN" altLang="en-US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找茶叶     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d.</a:t>
            </a:r>
            <a:r>
              <a:rPr lang="zh-CN" altLang="en-US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洗茶壶茶碗            </a:t>
            </a:r>
            <a:r>
              <a:rPr lang="en-US" altLang="zh-CN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e.</a:t>
            </a:r>
            <a:r>
              <a:rPr lang="zh-CN" altLang="en-US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用开水冲茶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800" b="1" dirty="0">
                <a:solidFill>
                  <a:srgbClr val="010103"/>
                </a:solidFill>
                <a:latin typeface="宋体" pitchFamily="2" charset="-122"/>
                <a:ea typeface="宋体" pitchFamily="2" charset="-122"/>
              </a:rPr>
              <a:t>请选出一个最优方案（  ）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zh-CN" altLang="en-US" sz="2800" b="1" dirty="0">
              <a:solidFill>
                <a:srgbClr val="010103"/>
              </a:solidFill>
              <a:latin typeface="Verdana" pitchFamily="34" charset="0"/>
              <a:ea typeface="宋体" pitchFamily="2" charset="-122"/>
            </a:endParaRP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2800" b="1" err="1">
                <a:solidFill>
                  <a:srgbClr val="010103"/>
                </a:solidFill>
                <a:latin typeface="Verdana" pitchFamily="34" charset="0"/>
                <a:ea typeface="宋体" pitchFamily="2" charset="-122"/>
              </a:rPr>
              <a:t>A.abcde    B.bacde      C.cadbe     D.dcabe</a:t>
            </a:r>
            <a:endParaRPr lang="en-US" altLang="zh-CN" sz="2800" b="1">
              <a:solidFill>
                <a:srgbClr val="010103"/>
              </a:solidFill>
              <a:latin typeface="Verdana" pitchFamily="34" charset="0"/>
              <a:ea typeface="宋体" pitchFamily="2" charset="-122"/>
            </a:endParaRPr>
          </a:p>
        </p:txBody>
      </p:sp>
      <p:grpSp>
        <p:nvGrpSpPr>
          <p:cNvPr id="54275" name="组合 54274"/>
          <p:cNvGrpSpPr/>
          <p:nvPr/>
        </p:nvGrpSpPr>
        <p:grpSpPr>
          <a:xfrm>
            <a:off x="1558925" y="-171450"/>
            <a:ext cx="2449513" cy="863600"/>
            <a:chOff x="22" y="-63"/>
            <a:chExt cx="1543" cy="544"/>
          </a:xfrm>
        </p:grpSpPr>
        <p:sp>
          <p:nvSpPr>
            <p:cNvPr id="54276" name="文本框 54275"/>
            <p:cNvSpPr txBox="1"/>
            <p:nvPr/>
          </p:nvSpPr>
          <p:spPr>
            <a:xfrm>
              <a:off x="22" y="28"/>
              <a:ext cx="1543" cy="44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 dirty="0">
                  <a:solidFill>
                    <a:schemeClr val="hlink"/>
                  </a:solidFill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4000" b="1" dirty="0">
                  <a:latin typeface="黑体" pitchFamily="2" charset="-122"/>
                  <a:ea typeface="黑体" pitchFamily="2" charset="-122"/>
                </a:rPr>
                <a:t>背景</a:t>
              </a:r>
              <a:endParaRPr lang="zh-CN" altLang="en-US" sz="4000" b="1">
                <a:latin typeface="黑体" pitchFamily="2" charset="-122"/>
                <a:ea typeface="黑体" pitchFamily="2" charset="-122"/>
              </a:endParaRPr>
            </a:p>
          </p:txBody>
        </p:sp>
        <p:pic>
          <p:nvPicPr>
            <p:cNvPr id="54277" name="图片 54276" descr="81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7" y="-63"/>
              <a:ext cx="453" cy="544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  <p:sp>
        <p:nvSpPr>
          <p:cNvPr id="54278" name="文本框 54277"/>
          <p:cNvSpPr txBox="1"/>
          <p:nvPr/>
        </p:nvSpPr>
        <p:spPr>
          <a:xfrm>
            <a:off x="1919288" y="3860800"/>
            <a:ext cx="7993062" cy="20116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lnSpc>
                <a:spcPct val="150000"/>
              </a:lnSpc>
              <a:spcBef>
                <a:spcPct val="5000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800" b="1" dirty="0">
                <a:solidFill>
                  <a:srgbClr val="FF3300"/>
                </a:solidFill>
                <a:latin typeface="Arial" pitchFamily="34" charset="0"/>
                <a:ea typeface="宋体" pitchFamily="2" charset="-122"/>
              </a:rPr>
              <a:t>广义的算法</a:t>
            </a:r>
            <a:r>
              <a:rPr lang="zh-CN" altLang="en-US" sz="28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是指完成某项工作的</a:t>
            </a:r>
            <a:r>
              <a:rPr lang="zh-CN" altLang="en-US" sz="2800" b="1" dirty="0">
                <a:solidFill>
                  <a:srgbClr val="FF3300"/>
                </a:solidFill>
                <a:latin typeface="Arial" pitchFamily="34" charset="0"/>
                <a:ea typeface="宋体" pitchFamily="2" charset="-122"/>
              </a:rPr>
              <a:t>方法</a:t>
            </a:r>
            <a:r>
              <a:rPr lang="zh-CN" altLang="en-US" sz="28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和</a:t>
            </a:r>
            <a:r>
              <a:rPr lang="zh-CN" altLang="en-US" sz="2800" b="1" dirty="0">
                <a:solidFill>
                  <a:srgbClr val="FF3300"/>
                </a:solidFill>
                <a:latin typeface="Arial" pitchFamily="34" charset="0"/>
                <a:ea typeface="宋体" pitchFamily="2" charset="-122"/>
              </a:rPr>
              <a:t>步骤</a:t>
            </a:r>
            <a:r>
              <a:rPr lang="zh-CN" altLang="en-US" sz="28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，那么我们可以说洗衣机的使用说明书是操作洗衣机的算法，菜谱是做菜的算法等等</a:t>
            </a:r>
            <a:r>
              <a:rPr lang="en-US" altLang="zh-CN" sz="28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4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文本框 90113"/>
          <p:cNvSpPr txBox="1"/>
          <p:nvPr/>
        </p:nvSpPr>
        <p:spPr>
          <a:xfrm>
            <a:off x="1524000" y="0"/>
            <a:ext cx="8388350" cy="161544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3600" b="1" dirty="0">
                <a:latin typeface="宋体" pitchFamily="2" charset="-122"/>
                <a:ea typeface="宋体" pitchFamily="2" charset="-122"/>
              </a:rPr>
              <a:t>    </a:t>
            </a:r>
            <a:r>
              <a:rPr lang="zh-CN" altLang="en-US" sz="3200" b="1" dirty="0">
                <a:solidFill>
                  <a:srgbClr val="FF3300"/>
                </a:solidFill>
                <a:latin typeface="宋体" pitchFamily="2" charset="-122"/>
                <a:ea typeface="宋体" pitchFamily="2" charset="-122"/>
              </a:rPr>
              <a:t>例</a:t>
            </a:r>
            <a:r>
              <a:rPr lang="en-US" altLang="zh-CN" sz="3200" b="1" dirty="0">
                <a:solidFill>
                  <a:srgbClr val="FF3300"/>
                </a:solidFill>
                <a:latin typeface="宋体" pitchFamily="2" charset="-122"/>
                <a:ea typeface="宋体" pitchFamily="2" charset="-122"/>
              </a:rPr>
              <a:t>5</a:t>
            </a:r>
            <a:r>
              <a:rPr lang="zh-CN" altLang="en-US" sz="3200" b="1" dirty="0">
                <a:solidFill>
                  <a:srgbClr val="FF3300"/>
                </a:solidFill>
                <a:latin typeface="宋体" pitchFamily="2" charset="-122"/>
                <a:ea typeface="宋体" pitchFamily="2" charset="-122"/>
              </a:rPr>
              <a:t>：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已知下图是“求一个正奇数的平方加</a:t>
            </a:r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5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的值”的程序框图，若输出的数是</a:t>
            </a:r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30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，求输入的数</a:t>
            </a:r>
            <a:r>
              <a:rPr lang="en-US" altLang="zh-CN" sz="3200" b="1" dirty="0">
                <a:latin typeface="宋体" pitchFamily="2" charset="-122"/>
                <a:ea typeface="宋体" pitchFamily="2" charset="-122"/>
              </a:rPr>
              <a:t>n</a:t>
            </a:r>
            <a:r>
              <a:rPr lang="zh-CN" altLang="en-US" sz="3200" b="1" dirty="0">
                <a:latin typeface="宋体" pitchFamily="2" charset="-122"/>
                <a:ea typeface="宋体" pitchFamily="2" charset="-122"/>
              </a:rPr>
              <a:t>的值</a:t>
            </a:r>
            <a:r>
              <a:rPr lang="en-US" altLang="zh-CN" sz="3200" b="1">
                <a:latin typeface="宋体" pitchFamily="2" charset="-122"/>
                <a:ea typeface="宋体" pitchFamily="2" charset="-122"/>
              </a:rPr>
              <a:t>.</a:t>
            </a:r>
          </a:p>
        </p:txBody>
      </p:sp>
      <p:grpSp>
        <p:nvGrpSpPr>
          <p:cNvPr id="90115" name="组合 90114"/>
          <p:cNvGrpSpPr/>
          <p:nvPr/>
        </p:nvGrpSpPr>
        <p:grpSpPr>
          <a:xfrm>
            <a:off x="4511675" y="1327150"/>
            <a:ext cx="3687763" cy="5445125"/>
            <a:chOff x="1872" y="890"/>
            <a:chExt cx="2323" cy="3430"/>
          </a:xfrm>
        </p:grpSpPr>
        <p:sp>
          <p:nvSpPr>
            <p:cNvPr id="90116" name="圆角矩形 90115"/>
            <p:cNvSpPr/>
            <p:nvPr/>
          </p:nvSpPr>
          <p:spPr>
            <a:xfrm>
              <a:off x="2591" y="890"/>
              <a:ext cx="1002" cy="364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17" name="平行四边形 90116"/>
            <p:cNvSpPr/>
            <p:nvPr/>
          </p:nvSpPr>
          <p:spPr>
            <a:xfrm>
              <a:off x="1989" y="3315"/>
              <a:ext cx="2206" cy="364"/>
            </a:xfrm>
            <a:prstGeom prst="parallelogram">
              <a:avLst>
                <a:gd name="adj" fmla="val 151510"/>
              </a:avLst>
            </a:prstGeom>
            <a:noFill/>
            <a:ln w="28575" cap="flat" cmpd="sng">
              <a:solidFill>
                <a:srgbClr val="66FF33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18" name="矩形 90117"/>
            <p:cNvSpPr/>
            <p:nvPr/>
          </p:nvSpPr>
          <p:spPr>
            <a:xfrm>
              <a:off x="2290" y="2742"/>
              <a:ext cx="1604" cy="289"/>
            </a:xfrm>
            <a:prstGeom prst="rect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19" name="直接连接符 90118"/>
            <p:cNvSpPr/>
            <p:nvPr/>
          </p:nvSpPr>
          <p:spPr>
            <a:xfrm>
              <a:off x="3075" y="1860"/>
              <a:ext cx="3" cy="281"/>
            </a:xfrm>
            <a:prstGeom prst="line">
              <a:avLst/>
            </a:prstGeom>
            <a:ln w="28575" cap="flat" cmpd="sng">
              <a:solidFill>
                <a:srgbClr val="010103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20" name="文本框 90119"/>
            <p:cNvSpPr txBox="1"/>
            <p:nvPr/>
          </p:nvSpPr>
          <p:spPr>
            <a:xfrm>
              <a:off x="2810" y="890"/>
              <a:ext cx="750" cy="364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400" b="1" dirty="0">
                  <a:latin typeface="Times New Roman" pitchFamily="18" charset="0"/>
                  <a:ea typeface="宋体" pitchFamily="2" charset="-122"/>
                </a:rPr>
                <a:t>开始</a:t>
              </a:r>
              <a:endParaRPr lang="zh-CN" altLang="en-US" sz="2400" b="1" dirty="0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90121" name="文本框 90120"/>
            <p:cNvSpPr txBox="1"/>
            <p:nvPr/>
          </p:nvSpPr>
          <p:spPr>
            <a:xfrm>
              <a:off x="2853" y="3956"/>
              <a:ext cx="680" cy="364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400" b="1" dirty="0">
                  <a:latin typeface="Times New Roman" pitchFamily="18" charset="0"/>
                  <a:ea typeface="宋体" pitchFamily="2" charset="-122"/>
                </a:rPr>
                <a:t>结束</a:t>
              </a:r>
              <a:endParaRPr lang="zh-CN" altLang="en-US" sz="2400" b="1" dirty="0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90122" name="文本框 90121"/>
            <p:cNvSpPr txBox="1"/>
            <p:nvPr/>
          </p:nvSpPr>
          <p:spPr>
            <a:xfrm>
              <a:off x="2290" y="1525"/>
              <a:ext cx="1543" cy="364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400" b="1" dirty="0">
                  <a:latin typeface="Times New Roman" pitchFamily="18" charset="0"/>
                  <a:ea typeface="宋体" pitchFamily="2" charset="-122"/>
                </a:rPr>
                <a:t>输入正整数</a:t>
              </a:r>
              <a:r>
                <a:rPr lang="en-US" altLang="zh-CN" sz="2400" b="1">
                  <a:latin typeface="Times New Roman" pitchFamily="18" charset="0"/>
                  <a:ea typeface="宋体" pitchFamily="2" charset="-122"/>
                </a:rPr>
                <a:t>n</a:t>
              </a:r>
              <a:endParaRPr lang="en-US" altLang="zh-CN" sz="2400" b="1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90123" name="文本框 90122"/>
            <p:cNvSpPr txBox="1"/>
            <p:nvPr/>
          </p:nvSpPr>
          <p:spPr>
            <a:xfrm>
              <a:off x="2744" y="3339"/>
              <a:ext cx="984" cy="364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zh-CN" altLang="en-US" sz="2400" b="1" dirty="0">
                  <a:latin typeface="Times New Roman" pitchFamily="18" charset="0"/>
                  <a:ea typeface="宋体" pitchFamily="2" charset="-122"/>
                </a:rPr>
                <a:t>输出</a:t>
              </a:r>
              <a:r>
                <a:rPr lang="en-US" altLang="zh-CN" sz="2400" b="1">
                  <a:latin typeface="Times New Roman" pitchFamily="18" charset="0"/>
                  <a:ea typeface="宋体" pitchFamily="2" charset="-122"/>
                </a:rPr>
                <a:t>y</a:t>
              </a:r>
              <a:endParaRPr lang="en-US" altLang="zh-CN" sz="2400" b="1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90124" name="圆角矩形 90123"/>
            <p:cNvSpPr/>
            <p:nvPr/>
          </p:nvSpPr>
          <p:spPr>
            <a:xfrm>
              <a:off x="2607" y="3950"/>
              <a:ext cx="1003" cy="363"/>
            </a:xfrm>
            <a:prstGeom prst="roundRect">
              <a:avLst>
                <a:gd name="adj" fmla="val 16667"/>
              </a:avLst>
            </a:prstGeom>
            <a:noFill/>
            <a:ln w="2857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25" name="平行四边形 90124"/>
            <p:cNvSpPr/>
            <p:nvPr/>
          </p:nvSpPr>
          <p:spPr>
            <a:xfrm>
              <a:off x="1872" y="1531"/>
              <a:ext cx="2223" cy="329"/>
            </a:xfrm>
            <a:prstGeom prst="parallelogram">
              <a:avLst>
                <a:gd name="adj" fmla="val 168920"/>
              </a:avLst>
            </a:prstGeom>
            <a:noFill/>
            <a:ln w="28575" cap="flat" cmpd="sng">
              <a:solidFill>
                <a:srgbClr val="66FF33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26" name="矩形 90125"/>
            <p:cNvSpPr/>
            <p:nvPr/>
          </p:nvSpPr>
          <p:spPr>
            <a:xfrm>
              <a:off x="2223" y="2138"/>
              <a:ext cx="1705" cy="328"/>
            </a:xfrm>
            <a:prstGeom prst="rect">
              <a:avLst/>
            </a:prstGeom>
            <a:noFill/>
            <a:ln w="28575" cap="flat" cmpd="sng">
              <a:solidFill>
                <a:srgbClr val="FF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27" name="直接连接符 90126"/>
            <p:cNvSpPr/>
            <p:nvPr/>
          </p:nvSpPr>
          <p:spPr>
            <a:xfrm>
              <a:off x="3109" y="3672"/>
              <a:ext cx="2" cy="281"/>
            </a:xfrm>
            <a:prstGeom prst="line">
              <a:avLst/>
            </a:prstGeom>
            <a:ln w="28575" cap="flat" cmpd="sng">
              <a:solidFill>
                <a:srgbClr val="010103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28" name="直接连接符 90127"/>
            <p:cNvSpPr/>
            <p:nvPr/>
          </p:nvSpPr>
          <p:spPr>
            <a:xfrm>
              <a:off x="3092" y="3031"/>
              <a:ext cx="2" cy="281"/>
            </a:xfrm>
            <a:prstGeom prst="line">
              <a:avLst/>
            </a:prstGeom>
            <a:ln w="28575" cap="flat" cmpd="sng">
              <a:solidFill>
                <a:srgbClr val="010103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29" name="直接连接符 90128"/>
            <p:cNvSpPr/>
            <p:nvPr/>
          </p:nvSpPr>
          <p:spPr>
            <a:xfrm>
              <a:off x="3092" y="2464"/>
              <a:ext cx="2" cy="281"/>
            </a:xfrm>
            <a:prstGeom prst="line">
              <a:avLst/>
            </a:prstGeom>
            <a:ln w="28575" cap="flat" cmpd="sng">
              <a:solidFill>
                <a:srgbClr val="010103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30" name="直接连接符 90129"/>
            <p:cNvSpPr/>
            <p:nvPr/>
          </p:nvSpPr>
          <p:spPr>
            <a:xfrm>
              <a:off x="3092" y="1254"/>
              <a:ext cx="2" cy="281"/>
            </a:xfrm>
            <a:prstGeom prst="line">
              <a:avLst/>
            </a:prstGeom>
            <a:ln w="28575" cap="flat" cmpd="sng">
              <a:solidFill>
                <a:srgbClr val="010103"/>
              </a:solidFill>
              <a:prstDash val="solid"/>
              <a:headEnd type="none" w="med" len="med"/>
              <a:tailEnd type="arrow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0131" name="文本框 90130"/>
            <p:cNvSpPr txBox="1"/>
            <p:nvPr/>
          </p:nvSpPr>
          <p:spPr>
            <a:xfrm>
              <a:off x="2653" y="2750"/>
              <a:ext cx="1089" cy="364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zh-CN" sz="2400" b="1">
                  <a:latin typeface="Times New Roman" pitchFamily="18" charset="0"/>
                  <a:ea typeface="宋体" pitchFamily="2" charset="-122"/>
                </a:rPr>
                <a:t>y=x</a:t>
              </a:r>
              <a:r>
                <a:rPr lang="en-US" altLang="zh-CN" sz="2400" b="1" baseline="30000">
                  <a:latin typeface="Times New Roman" pitchFamily="18" charset="0"/>
                  <a:ea typeface="宋体" pitchFamily="2" charset="-122"/>
                </a:rPr>
                <a:t>2</a:t>
              </a:r>
              <a:r>
                <a:rPr lang="en-US" altLang="zh-CN" sz="2400" b="1">
                  <a:latin typeface="Times New Roman" pitchFamily="18" charset="0"/>
                  <a:ea typeface="宋体" pitchFamily="2" charset="-122"/>
                </a:rPr>
                <a:t>+5</a:t>
              </a:r>
              <a:endParaRPr lang="en-US" altLang="zh-CN" sz="2400" b="1">
                <a:latin typeface="Arial" pitchFamily="34" charset="0"/>
                <a:ea typeface="宋体" pitchFamily="2" charset="-122"/>
              </a:endParaRPr>
            </a:p>
          </p:txBody>
        </p:sp>
        <p:sp>
          <p:nvSpPr>
            <p:cNvPr id="90132" name="文本框 90131"/>
            <p:cNvSpPr txBox="1"/>
            <p:nvPr/>
          </p:nvSpPr>
          <p:spPr>
            <a:xfrm>
              <a:off x="2653" y="2160"/>
              <a:ext cx="998" cy="363"/>
            </a:xfrm>
            <a:prstGeom prst="rect">
              <a:avLst/>
            </a:prstGeom>
            <a:noFill/>
            <a:ln w="28575">
              <a:noFill/>
              <a:miter/>
            </a:ln>
          </p:spPr>
          <p:txBody>
            <a:bodyPr/>
            <a:lstStyle/>
            <a:p>
              <a:pPr lvl="0" algn="just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US" altLang="zh-CN" sz="2400" b="1">
                  <a:latin typeface="Times New Roman" pitchFamily="18" charset="0"/>
                  <a:ea typeface="宋体" pitchFamily="2" charset="-122"/>
                </a:rPr>
                <a:t>x=2n</a:t>
              </a:r>
              <a:r>
                <a:rPr lang="en-US" altLang="zh-CN" sz="2400" b="1">
                  <a:latin typeface="宋体" pitchFamily="2" charset="-122"/>
                  <a:ea typeface="宋体" pitchFamily="2" charset="-122"/>
                </a:rPr>
                <a:t>-</a:t>
              </a:r>
              <a:r>
                <a:rPr lang="en-US" altLang="zh-CN" sz="2400" b="1">
                  <a:latin typeface="Times New Roman" pitchFamily="18" charset="0"/>
                  <a:ea typeface="宋体" pitchFamily="2" charset="-122"/>
                </a:rPr>
                <a:t>1</a:t>
              </a:r>
              <a:endParaRPr lang="en-US" altLang="zh-CN" sz="2400" b="1">
                <a:latin typeface="Arial" pitchFamily="34" charset="0"/>
                <a:ea typeface="宋体" pitchFamily="2" charset="-122"/>
              </a:endParaRPr>
            </a:p>
          </p:txBody>
        </p:sp>
      </p:grp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2" name="组合 94211"/>
          <p:cNvGrpSpPr/>
          <p:nvPr/>
        </p:nvGrpSpPr>
        <p:grpSpPr>
          <a:xfrm>
            <a:off x="1558925" y="-171450"/>
            <a:ext cx="2449513" cy="863600"/>
            <a:chOff x="22" y="-63"/>
            <a:chExt cx="1543" cy="544"/>
          </a:xfrm>
        </p:grpSpPr>
        <p:sp>
          <p:nvSpPr>
            <p:cNvPr id="94213" name="文本框 94212"/>
            <p:cNvSpPr txBox="1"/>
            <p:nvPr/>
          </p:nvSpPr>
          <p:spPr>
            <a:xfrm>
              <a:off x="22" y="28"/>
              <a:ext cx="1543" cy="44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 dirty="0">
                  <a:solidFill>
                    <a:schemeClr val="hlink"/>
                  </a:solidFill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4000" b="1" dirty="0">
                  <a:solidFill>
                    <a:schemeClr val="hlink"/>
                  </a:solidFill>
                  <a:latin typeface="黑体" pitchFamily="2" charset="-122"/>
                  <a:ea typeface="黑体" pitchFamily="2" charset="-122"/>
                </a:rPr>
                <a:t>练习</a:t>
              </a:r>
              <a:endParaRPr lang="zh-CN" altLang="en-US" sz="4000" b="1">
                <a:latin typeface="黑体" pitchFamily="2" charset="-122"/>
                <a:ea typeface="黑体" pitchFamily="2" charset="-122"/>
              </a:endParaRPr>
            </a:p>
          </p:txBody>
        </p:sp>
        <p:pic>
          <p:nvPicPr>
            <p:cNvPr id="94214" name="图片 94213" descr="81"/>
            <p:cNvPicPr>
              <a:picLocks noChangeAspect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7" y="-63"/>
              <a:ext cx="453" cy="544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  <p:sp>
        <p:nvSpPr>
          <p:cNvPr id="94217" name="圆角矩形 94216"/>
          <p:cNvSpPr/>
          <p:nvPr/>
        </p:nvSpPr>
        <p:spPr>
          <a:xfrm>
            <a:off x="5076825" y="765175"/>
            <a:ext cx="1590675" cy="577850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218" name="平行四边形 94217"/>
          <p:cNvSpPr/>
          <p:nvPr/>
        </p:nvSpPr>
        <p:spPr>
          <a:xfrm>
            <a:off x="4121150" y="4614863"/>
            <a:ext cx="3502025" cy="577850"/>
          </a:xfrm>
          <a:prstGeom prst="parallelogram">
            <a:avLst>
              <a:gd name="adj" fmla="val 151510"/>
            </a:avLst>
          </a:prstGeom>
          <a:noFill/>
          <a:ln w="28575" cap="flat" cmpd="sng">
            <a:solidFill>
              <a:srgbClr val="66FF33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219" name="矩形 94218"/>
          <p:cNvSpPr/>
          <p:nvPr/>
        </p:nvSpPr>
        <p:spPr>
          <a:xfrm>
            <a:off x="4598988" y="3705225"/>
            <a:ext cx="2546350" cy="458788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220" name="直接连接符 94219"/>
          <p:cNvSpPr/>
          <p:nvPr/>
        </p:nvSpPr>
        <p:spPr>
          <a:xfrm>
            <a:off x="5845175" y="2305050"/>
            <a:ext cx="4763" cy="446088"/>
          </a:xfrm>
          <a:prstGeom prst="line">
            <a:avLst/>
          </a:prstGeom>
          <a:ln w="28575" cap="flat" cmpd="sng">
            <a:solidFill>
              <a:srgbClr val="010103"/>
            </a:solidFill>
            <a:prstDash val="solid"/>
            <a:headEnd type="none" w="med" len="med"/>
            <a:tailEnd type="arrow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221" name="文本框 94220"/>
          <p:cNvSpPr txBox="1"/>
          <p:nvPr/>
        </p:nvSpPr>
        <p:spPr>
          <a:xfrm>
            <a:off x="5424488" y="765175"/>
            <a:ext cx="1190625" cy="577850"/>
          </a:xfrm>
          <a:prstGeom prst="rect">
            <a:avLst/>
          </a:prstGeom>
          <a:noFill/>
          <a:ln w="28575">
            <a:noFill/>
            <a:miter/>
          </a:ln>
        </p:spPr>
        <p:txBody>
          <a:bodyPr/>
          <a:lstStyle/>
          <a:p>
            <a:pPr lvl="0" algn="just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Times New Roman" pitchFamily="18" charset="0"/>
                <a:ea typeface="宋体" pitchFamily="2" charset="-122"/>
              </a:rPr>
              <a:t>开始</a:t>
            </a:r>
            <a:endParaRPr lang="zh-CN" altLang="en-US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94222" name="文本框 94221"/>
          <p:cNvSpPr txBox="1"/>
          <p:nvPr/>
        </p:nvSpPr>
        <p:spPr>
          <a:xfrm>
            <a:off x="5492750" y="5632450"/>
            <a:ext cx="1079500" cy="577850"/>
          </a:xfrm>
          <a:prstGeom prst="rect">
            <a:avLst/>
          </a:prstGeom>
          <a:noFill/>
          <a:ln w="28575">
            <a:noFill/>
            <a:miter/>
          </a:ln>
        </p:spPr>
        <p:txBody>
          <a:bodyPr/>
          <a:lstStyle/>
          <a:p>
            <a:pPr lvl="0" algn="just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Times New Roman" pitchFamily="18" charset="0"/>
                <a:ea typeface="宋体" pitchFamily="2" charset="-122"/>
              </a:rPr>
              <a:t>结束</a:t>
            </a:r>
            <a:endParaRPr lang="zh-CN" altLang="en-US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94224" name="文本框 94223"/>
          <p:cNvSpPr txBox="1"/>
          <p:nvPr/>
        </p:nvSpPr>
        <p:spPr>
          <a:xfrm>
            <a:off x="5319713" y="4652963"/>
            <a:ext cx="1562100" cy="577850"/>
          </a:xfrm>
          <a:prstGeom prst="rect">
            <a:avLst/>
          </a:prstGeom>
          <a:noFill/>
          <a:ln w="28575">
            <a:noFill/>
            <a:miter/>
          </a:ln>
        </p:spPr>
        <p:txBody>
          <a:bodyPr/>
          <a:lstStyle/>
          <a:p>
            <a:pPr lvl="0" algn="just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Times New Roman" pitchFamily="18" charset="0"/>
                <a:ea typeface="宋体" pitchFamily="2" charset="-122"/>
              </a:rPr>
              <a:t>输出</a:t>
            </a:r>
            <a:r>
              <a:rPr lang="en-US" altLang="zh-CN" sz="2400" b="1" err="1">
                <a:latin typeface="Times New Roman" pitchFamily="18" charset="0"/>
                <a:ea typeface="宋体" pitchFamily="2" charset="-122"/>
              </a:rPr>
              <a:t>x,y</a:t>
            </a:r>
            <a:endParaRPr lang="en-US" altLang="zh-CN" sz="2400" b="1">
              <a:latin typeface="Arial" pitchFamily="34" charset="0"/>
              <a:ea typeface="宋体" pitchFamily="2" charset="-122"/>
            </a:endParaRPr>
          </a:p>
        </p:txBody>
      </p:sp>
      <p:sp>
        <p:nvSpPr>
          <p:cNvPr id="94225" name="圆角矩形 94224"/>
          <p:cNvSpPr/>
          <p:nvPr/>
        </p:nvSpPr>
        <p:spPr>
          <a:xfrm>
            <a:off x="5102225" y="5622925"/>
            <a:ext cx="1592263" cy="576263"/>
          </a:xfrm>
          <a:prstGeom prst="roundRect">
            <a:avLst>
              <a:gd name="adj" fmla="val 16667"/>
            </a:avLst>
          </a:prstGeom>
          <a:noFill/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227" name="矩形 94226"/>
          <p:cNvSpPr/>
          <p:nvPr/>
        </p:nvSpPr>
        <p:spPr>
          <a:xfrm>
            <a:off x="4492625" y="2746375"/>
            <a:ext cx="2706688" cy="520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228" name="直接连接符 94227"/>
          <p:cNvSpPr/>
          <p:nvPr/>
        </p:nvSpPr>
        <p:spPr>
          <a:xfrm>
            <a:off x="5899150" y="5181600"/>
            <a:ext cx="3175" cy="446088"/>
          </a:xfrm>
          <a:prstGeom prst="line">
            <a:avLst/>
          </a:prstGeom>
          <a:ln w="28575" cap="flat" cmpd="sng">
            <a:solidFill>
              <a:srgbClr val="010103"/>
            </a:solidFill>
            <a:prstDash val="solid"/>
            <a:headEnd type="none" w="med" len="med"/>
            <a:tailEnd type="arrow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229" name="直接连接符 94228"/>
          <p:cNvSpPr/>
          <p:nvPr/>
        </p:nvSpPr>
        <p:spPr>
          <a:xfrm>
            <a:off x="5872163" y="4164013"/>
            <a:ext cx="3175" cy="446087"/>
          </a:xfrm>
          <a:prstGeom prst="line">
            <a:avLst/>
          </a:prstGeom>
          <a:ln w="28575" cap="flat" cmpd="sng">
            <a:solidFill>
              <a:srgbClr val="010103"/>
            </a:solidFill>
            <a:prstDash val="solid"/>
            <a:headEnd type="none" w="med" len="med"/>
            <a:tailEnd type="arrow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230" name="直接连接符 94229"/>
          <p:cNvSpPr/>
          <p:nvPr/>
        </p:nvSpPr>
        <p:spPr>
          <a:xfrm>
            <a:off x="5872163" y="3263900"/>
            <a:ext cx="3175" cy="446088"/>
          </a:xfrm>
          <a:prstGeom prst="line">
            <a:avLst/>
          </a:prstGeom>
          <a:ln w="28575" cap="flat" cmpd="sng">
            <a:solidFill>
              <a:srgbClr val="010103"/>
            </a:solidFill>
            <a:prstDash val="solid"/>
            <a:headEnd type="none" w="med" len="med"/>
            <a:tailEnd type="arrow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231" name="直接连接符 94230"/>
          <p:cNvSpPr/>
          <p:nvPr/>
        </p:nvSpPr>
        <p:spPr>
          <a:xfrm>
            <a:off x="5872163" y="1343025"/>
            <a:ext cx="3175" cy="446088"/>
          </a:xfrm>
          <a:prstGeom prst="line">
            <a:avLst/>
          </a:prstGeom>
          <a:ln w="28575" cap="flat" cmpd="sng">
            <a:solidFill>
              <a:srgbClr val="010103"/>
            </a:solidFill>
            <a:prstDash val="solid"/>
            <a:headEnd type="none" w="med" len="med"/>
            <a:tailEnd type="arrow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4233" name="文本框 94232"/>
          <p:cNvSpPr txBox="1"/>
          <p:nvPr/>
        </p:nvSpPr>
        <p:spPr>
          <a:xfrm>
            <a:off x="5303838" y="2708275"/>
            <a:ext cx="1136650" cy="576263"/>
          </a:xfrm>
          <a:prstGeom prst="rect">
            <a:avLst/>
          </a:prstGeom>
          <a:noFill/>
          <a:ln w="28575">
            <a:noFill/>
            <a:miter/>
          </a:ln>
        </p:spPr>
        <p:txBody>
          <a:bodyPr/>
          <a:lstStyle/>
          <a:p>
            <a:pPr lvl="0" algn="just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3200" b="1">
                <a:latin typeface="Times New Roman" pitchFamily="18" charset="0"/>
                <a:ea typeface="宋体" pitchFamily="2" charset="-122"/>
              </a:rPr>
              <a:t>x= y</a:t>
            </a:r>
            <a:endParaRPr lang="en-US" altLang="zh-CN" sz="3200" b="1">
              <a:latin typeface="Arial" pitchFamily="34" charset="0"/>
              <a:ea typeface="宋体" pitchFamily="2" charset="-122"/>
            </a:endParaRPr>
          </a:p>
        </p:txBody>
      </p:sp>
      <p:sp>
        <p:nvSpPr>
          <p:cNvPr id="94234" name="矩形 94233"/>
          <p:cNvSpPr/>
          <p:nvPr/>
        </p:nvSpPr>
        <p:spPr>
          <a:xfrm>
            <a:off x="4656138" y="1773238"/>
            <a:ext cx="2706687" cy="520700"/>
          </a:xfrm>
          <a:prstGeom prst="rect">
            <a:avLst/>
          </a:prstGeom>
          <a:noFill/>
          <a:ln w="2857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/>
          <a:p>
            <a:pPr marL="273050" lvl="0" indent="-273050" algn="ctr">
              <a:spcBef>
                <a:spcPct val="20000"/>
              </a:spcBef>
              <a:spcAft>
                <a:spcPct val="300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endParaRPr sz="3600" b="1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94235" name="文本框 94234"/>
          <p:cNvSpPr txBox="1"/>
          <p:nvPr/>
        </p:nvSpPr>
        <p:spPr>
          <a:xfrm>
            <a:off x="5303838" y="1773238"/>
            <a:ext cx="1136650" cy="576262"/>
          </a:xfrm>
          <a:prstGeom prst="rect">
            <a:avLst/>
          </a:prstGeom>
          <a:noFill/>
          <a:ln w="28575">
            <a:noFill/>
            <a:miter/>
          </a:ln>
        </p:spPr>
        <p:txBody>
          <a:bodyPr/>
          <a:lstStyle/>
          <a:p>
            <a:pPr lvl="0" algn="just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3200" b="1">
                <a:latin typeface="Times New Roman" pitchFamily="18" charset="0"/>
                <a:ea typeface="宋体" pitchFamily="2" charset="-122"/>
              </a:rPr>
              <a:t>z = x</a:t>
            </a:r>
            <a:endParaRPr lang="en-US" altLang="zh-CN" sz="3200" b="1">
              <a:latin typeface="Arial" pitchFamily="34" charset="0"/>
              <a:ea typeface="宋体" pitchFamily="2" charset="-122"/>
            </a:endParaRPr>
          </a:p>
        </p:txBody>
      </p:sp>
      <p:sp>
        <p:nvSpPr>
          <p:cNvPr id="94236" name="文本框 94235"/>
          <p:cNvSpPr txBox="1"/>
          <p:nvPr/>
        </p:nvSpPr>
        <p:spPr>
          <a:xfrm>
            <a:off x="5375275" y="3573463"/>
            <a:ext cx="1136650" cy="576262"/>
          </a:xfrm>
          <a:prstGeom prst="rect">
            <a:avLst/>
          </a:prstGeom>
          <a:noFill/>
          <a:ln w="28575">
            <a:noFill/>
            <a:miter/>
          </a:ln>
        </p:spPr>
        <p:txBody>
          <a:bodyPr/>
          <a:lstStyle/>
          <a:p>
            <a:pPr lvl="0" algn="just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3200" b="1">
                <a:latin typeface="Times New Roman" pitchFamily="18" charset="0"/>
                <a:ea typeface="宋体" pitchFamily="2" charset="-122"/>
              </a:rPr>
              <a:t>y= z</a:t>
            </a:r>
            <a:endParaRPr lang="en-US" altLang="zh-CN" sz="3200" b="1">
              <a:latin typeface="Arial" pitchFamily="34" charset="0"/>
              <a:ea typeface="宋体" pitchFamily="2" charset="-122"/>
            </a:endParaRPr>
          </a:p>
        </p:txBody>
      </p:sp>
      <p:sp>
        <p:nvSpPr>
          <p:cNvPr id="94237" name="文本框 94236"/>
          <p:cNvSpPr txBox="1"/>
          <p:nvPr/>
        </p:nvSpPr>
        <p:spPr>
          <a:xfrm>
            <a:off x="2063750" y="1412875"/>
            <a:ext cx="2016125" cy="283464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marL="273050" lvl="0" indent="-273050">
              <a:spcBef>
                <a:spcPct val="50000"/>
              </a:spcBef>
              <a:spcAft>
                <a:spcPct val="30000"/>
              </a:spcAft>
              <a:buClr>
                <a:schemeClr val="hlink"/>
              </a:buClr>
              <a:buSzPct val="110000"/>
              <a:buFont typeface="Wingdings" pitchFamily="2" charset="2"/>
              <a:buChar char="Ø"/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若</a:t>
            </a:r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x=1,y=2,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输出结果是什么？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文本占位符 35842"/>
          <p:cNvSpPr>
            <a:spLocks noGrp="1"/>
          </p:cNvSpPr>
          <p:nvPr>
            <p:ph type="body" idx="1"/>
          </p:nvPr>
        </p:nvSpPr>
        <p:spPr>
          <a:xfrm>
            <a:off x="2506663" y="3573463"/>
            <a:ext cx="6110287" cy="947737"/>
          </a:xfr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r>
              <a:rPr lang="zh-CN" altLang="en-US" sz="3600" b="1" dirty="0">
                <a:solidFill>
                  <a:srgbClr val="FF3300"/>
                </a:solidFill>
              </a:rPr>
              <a:t>算法的特征是什么？</a:t>
            </a:r>
          </a:p>
        </p:txBody>
      </p:sp>
      <p:sp>
        <p:nvSpPr>
          <p:cNvPr id="35844" name="矩形 35843"/>
          <p:cNvSpPr/>
          <p:nvPr/>
        </p:nvSpPr>
        <p:spPr>
          <a:xfrm>
            <a:off x="2208213" y="5084763"/>
            <a:ext cx="2039620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zh-CN" altLang="en-US" sz="3200" b="1" dirty="0">
                <a:solidFill>
                  <a:srgbClr val="FF3300"/>
                </a:solidFill>
                <a:latin typeface="Tahoma" pitchFamily="34" charset="0"/>
                <a:ea typeface="宋体" pitchFamily="2" charset="-122"/>
              </a:rPr>
              <a:t>明确性</a:t>
            </a:r>
          </a:p>
        </p:txBody>
      </p:sp>
      <p:sp>
        <p:nvSpPr>
          <p:cNvPr id="35845" name="矩形 35844"/>
          <p:cNvSpPr/>
          <p:nvPr/>
        </p:nvSpPr>
        <p:spPr>
          <a:xfrm>
            <a:off x="4440238" y="5084763"/>
            <a:ext cx="2039620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zh-CN" altLang="en-US" sz="3200" b="1" dirty="0">
                <a:solidFill>
                  <a:srgbClr val="FF3300"/>
                </a:solidFill>
                <a:latin typeface="Tahoma" pitchFamily="34" charset="0"/>
                <a:ea typeface="宋体" pitchFamily="2" charset="-122"/>
              </a:rPr>
              <a:t>有效性</a:t>
            </a:r>
          </a:p>
        </p:txBody>
      </p:sp>
      <p:sp>
        <p:nvSpPr>
          <p:cNvPr id="35847" name="矩形 35846"/>
          <p:cNvSpPr/>
          <p:nvPr/>
        </p:nvSpPr>
        <p:spPr>
          <a:xfrm>
            <a:off x="6745288" y="5084763"/>
            <a:ext cx="2039620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zh-CN" altLang="en-US" sz="3200" b="1" dirty="0">
                <a:solidFill>
                  <a:srgbClr val="FF3300"/>
                </a:solidFill>
                <a:latin typeface="Tahoma" pitchFamily="34" charset="0"/>
                <a:ea typeface="宋体" pitchFamily="2" charset="-122"/>
              </a:rPr>
              <a:t>有限性</a:t>
            </a:r>
          </a:p>
        </p:txBody>
      </p:sp>
      <p:sp>
        <p:nvSpPr>
          <p:cNvPr id="35849" name="文本框 35848"/>
          <p:cNvSpPr txBox="1"/>
          <p:nvPr/>
        </p:nvSpPr>
        <p:spPr>
          <a:xfrm>
            <a:off x="2063750" y="1052513"/>
            <a:ext cx="8137525" cy="2052955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lnSpc>
                <a:spcPct val="14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itchFamily="2" charset="2"/>
              <a:buBlip>
                <a:blip r:embed="rId2"/>
              </a:buBlip>
            </a:pPr>
            <a:r>
              <a:rPr lang="zh-CN" altLang="en-US" sz="3600" b="1" dirty="0">
                <a:solidFill>
                  <a:srgbClr val="FF3300"/>
                </a:solidFill>
                <a:latin typeface="Tahoma" pitchFamily="34" charset="0"/>
                <a:ea typeface="宋体" pitchFamily="2" charset="-122"/>
              </a:rPr>
              <a:t>算法的概念：</a:t>
            </a:r>
            <a:r>
              <a:rPr lang="zh-CN" altLang="en-US" sz="2800" b="1" dirty="0">
                <a:latin typeface="Tahoma" pitchFamily="34" charset="0"/>
                <a:ea typeface="宋体" pitchFamily="2" charset="-122"/>
              </a:rPr>
              <a:t>算法通常指可以用来解决的某一类问题的步骤或程序，这些步骤或程序必须是明确的和有效的，而且能够在有限步之内完成的</a:t>
            </a:r>
            <a:r>
              <a:rPr lang="en-US" altLang="zh-CN" sz="2800" b="1">
                <a:latin typeface="Tahoma" pitchFamily="34" charset="0"/>
                <a:ea typeface="宋体" pitchFamily="2" charset="-122"/>
              </a:rPr>
              <a:t>.</a:t>
            </a:r>
          </a:p>
        </p:txBody>
      </p:sp>
      <p:grpSp>
        <p:nvGrpSpPr>
          <p:cNvPr id="35850" name="组合 35849"/>
          <p:cNvGrpSpPr/>
          <p:nvPr/>
        </p:nvGrpSpPr>
        <p:grpSpPr>
          <a:xfrm>
            <a:off x="1524000" y="15875"/>
            <a:ext cx="1835150" cy="609600"/>
            <a:chOff x="0" y="10"/>
            <a:chExt cx="1156" cy="384"/>
          </a:xfrm>
        </p:grpSpPr>
        <p:sp>
          <p:nvSpPr>
            <p:cNvPr id="35851" name="矩形 35850"/>
            <p:cNvSpPr/>
            <p:nvPr/>
          </p:nvSpPr>
          <p:spPr>
            <a:xfrm>
              <a:off x="28" y="10"/>
              <a:ext cx="1128" cy="384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100000">
                  <a:srgbClr val="FFFFFF"/>
                </a:gs>
              </a:gsLst>
              <a:lin ang="5400000" scaled="1"/>
              <a:tileRect/>
            </a:gradFill>
            <a:ln w="38100" cap="flat" cmpd="sng">
              <a:solidFill>
                <a:srgbClr val="00FF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lvl="0" algn="ctr" ea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800" b="1" dirty="0">
                  <a:solidFill>
                    <a:srgbClr val="FC2A1A"/>
                  </a:solidFill>
                  <a:latin typeface="Times New Roman" pitchFamily="18" charset="0"/>
                  <a:ea typeface="隶书" pitchFamily="49" charset="-122"/>
                </a:rPr>
                <a:t>    </a:t>
              </a:r>
              <a:r>
                <a:rPr lang="zh-CN" altLang="en-US" sz="3400" b="1" dirty="0">
                  <a:solidFill>
                    <a:srgbClr val="FC2A1A"/>
                  </a:solidFill>
                  <a:latin typeface="Times New Roman" pitchFamily="18" charset="0"/>
                  <a:ea typeface="隶书" pitchFamily="49" charset="-122"/>
                </a:rPr>
                <a:t>小结</a:t>
              </a:r>
            </a:p>
          </p:txBody>
        </p:sp>
        <p:pic>
          <p:nvPicPr>
            <p:cNvPr id="35852" name="图片 35851" descr="gif003[1]">
              <a:hlinkClick r:id="" action="ppaction://hlinkshowjump?jump=lastslide"/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0" y="55"/>
              <a:ext cx="336" cy="336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nimBg="1"/>
      <p:bldP spid="35844" grpId="0"/>
      <p:bldP spid="35845" grpId="0"/>
      <p:bldP spid="35847" grpId="0"/>
      <p:bldP spid="3584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文本框 92161"/>
          <p:cNvSpPr txBox="1"/>
          <p:nvPr/>
        </p:nvSpPr>
        <p:spPr>
          <a:xfrm>
            <a:off x="2135188" y="981075"/>
            <a:ext cx="8027987" cy="6400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顺序结构的程序框图的基本特征：</a:t>
            </a:r>
          </a:p>
        </p:txBody>
      </p:sp>
      <p:sp>
        <p:nvSpPr>
          <p:cNvPr id="92164" name="文本框 92163"/>
          <p:cNvSpPr txBox="1"/>
          <p:nvPr/>
        </p:nvSpPr>
        <p:spPr>
          <a:xfrm>
            <a:off x="1703388" y="3284538"/>
            <a:ext cx="8964612" cy="64008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）各程序框从上到下用流程线依次连接</a:t>
            </a:r>
            <a:r>
              <a:rPr lang="en-US" altLang="zh-CN" sz="3600" b="1">
                <a:latin typeface="楷体_GB2312" pitchFamily="49" charset="-122"/>
                <a:ea typeface="楷体_GB2312" pitchFamily="49" charset="-122"/>
              </a:rPr>
              <a:t>.</a:t>
            </a:r>
          </a:p>
        </p:txBody>
      </p:sp>
      <p:sp>
        <p:nvSpPr>
          <p:cNvPr id="92165" name="矩形 92164"/>
          <p:cNvSpPr/>
          <p:nvPr/>
        </p:nvSpPr>
        <p:spPr>
          <a:xfrm>
            <a:off x="1992313" y="1844675"/>
            <a:ext cx="8675687" cy="11887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   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1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）必须有两个起止框，穿插输入、   输出框和处理框，没有判断框</a:t>
            </a:r>
            <a:r>
              <a:rPr lang="en-US" altLang="zh-CN" sz="3600" b="1">
                <a:latin typeface="楷体_GB2312" pitchFamily="49" charset="-122"/>
                <a:ea typeface="楷体_GB2312" pitchFamily="49" charset="-122"/>
              </a:rPr>
              <a:t>.</a:t>
            </a:r>
          </a:p>
        </p:txBody>
      </p:sp>
      <p:sp>
        <p:nvSpPr>
          <p:cNvPr id="92166" name="矩形 92165"/>
          <p:cNvSpPr/>
          <p:nvPr/>
        </p:nvSpPr>
        <p:spPr>
          <a:xfrm>
            <a:off x="1847850" y="4076700"/>
            <a:ext cx="8101013" cy="11887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（</a:t>
            </a:r>
            <a:r>
              <a:rPr lang="en-US" altLang="zh-CN" sz="3600" b="1" dirty="0">
                <a:latin typeface="楷体_GB2312" pitchFamily="49" charset="-122"/>
                <a:ea typeface="楷体_GB2312" pitchFamily="49" charset="-122"/>
              </a:rPr>
              <a:t>3</a:t>
            </a:r>
            <a:r>
              <a:rPr lang="zh-CN" altLang="en-US" sz="3600" b="1" dirty="0">
                <a:latin typeface="楷体_GB2312" pitchFamily="49" charset="-122"/>
                <a:ea typeface="楷体_GB2312" pitchFamily="49" charset="-122"/>
              </a:rPr>
              <a:t>）处理框按计算机执行顺序沿流程线依次排列</a:t>
            </a:r>
            <a:r>
              <a:rPr lang="en-US" altLang="zh-CN" sz="3600" b="1">
                <a:latin typeface="楷体_GB2312" pitchFamily="49" charset="-122"/>
                <a:ea typeface="楷体_GB2312" pitchFamily="49" charset="-122"/>
              </a:rPr>
              <a:t>.</a:t>
            </a:r>
          </a:p>
        </p:txBody>
      </p:sp>
      <p:grpSp>
        <p:nvGrpSpPr>
          <p:cNvPr id="92167" name="组合 92166"/>
          <p:cNvGrpSpPr/>
          <p:nvPr/>
        </p:nvGrpSpPr>
        <p:grpSpPr>
          <a:xfrm>
            <a:off x="1524000" y="15875"/>
            <a:ext cx="1835150" cy="609600"/>
            <a:chOff x="0" y="10"/>
            <a:chExt cx="1156" cy="384"/>
          </a:xfrm>
        </p:grpSpPr>
        <p:sp>
          <p:nvSpPr>
            <p:cNvPr id="92168" name="矩形 92167"/>
            <p:cNvSpPr/>
            <p:nvPr/>
          </p:nvSpPr>
          <p:spPr>
            <a:xfrm>
              <a:off x="28" y="10"/>
              <a:ext cx="1128" cy="384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100000">
                  <a:srgbClr val="FFFFFF"/>
                </a:gs>
              </a:gsLst>
              <a:lin ang="5400000" scaled="1"/>
              <a:tileRect/>
            </a:gradFill>
            <a:ln w="38100" cap="flat" cmpd="sng">
              <a:solidFill>
                <a:srgbClr val="00FF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lvl="0" algn="ctr" ea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800" b="1" dirty="0">
                  <a:solidFill>
                    <a:srgbClr val="FC2A1A"/>
                  </a:solidFill>
                  <a:latin typeface="Times New Roman" pitchFamily="18" charset="0"/>
                  <a:ea typeface="隶书" pitchFamily="49" charset="-122"/>
                </a:rPr>
                <a:t>    </a:t>
              </a:r>
              <a:r>
                <a:rPr lang="zh-CN" altLang="en-US" sz="3400" b="1" dirty="0">
                  <a:solidFill>
                    <a:srgbClr val="FC2A1A"/>
                  </a:solidFill>
                  <a:latin typeface="Times New Roman" pitchFamily="18" charset="0"/>
                  <a:ea typeface="隶书" pitchFamily="49" charset="-122"/>
                </a:rPr>
                <a:t>小结</a:t>
              </a:r>
            </a:p>
          </p:txBody>
        </p:sp>
        <p:pic>
          <p:nvPicPr>
            <p:cNvPr id="92169" name="图片 92168" descr="gif003[1]">
              <a:hlinkClick r:id="" action="ppaction://hlinkshowjump?jump=lastslide"/>
            </p:cNvPr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0" y="55"/>
              <a:ext cx="336" cy="336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2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  <p:bldP spid="92165" grpId="0"/>
      <p:bldP spid="9216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0" y="47626"/>
            <a:ext cx="274947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4000">
                <a:solidFill>
                  <a:srgbClr val="FF0000"/>
                </a:solidFill>
                <a:ea typeface="华文新魏" pitchFamily="2" charset="-122"/>
              </a:rPr>
              <a:t>问题的提出</a:t>
            </a: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431801" y="765175"/>
            <a:ext cx="10657417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3600" dirty="0">
                <a:latin typeface="华文新魏" pitchFamily="2" charset="-122"/>
                <a:ea typeface="华文新魏" pitchFamily="2" charset="-122"/>
              </a:rPr>
              <a:t>      </a:t>
            </a:r>
            <a:r>
              <a:rPr lang="zh-CN" altLang="en-US" sz="3600" dirty="0">
                <a:latin typeface="华文新魏" pitchFamily="2" charset="-122"/>
                <a:ea typeface="华文新魏" pitchFamily="2" charset="-122"/>
              </a:rPr>
              <a:t>有一个农夫带一条狼狗、一只羊和一筐白菜过河。如果没有农夫看管，则狼狗要吃羊，羊要吃白菜。但是船很小，只够农夫带一样东西过河。问农夫该如何解此难题？ 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334434" y="3573463"/>
            <a:ext cx="295465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3600" dirty="0">
                <a:solidFill>
                  <a:schemeClr val="tx2"/>
                </a:solidFill>
                <a:ea typeface="华文新魏" pitchFamily="2" charset="-122"/>
              </a:rPr>
              <a:t>方法和过程</a:t>
            </a:r>
            <a:r>
              <a:rPr lang="zh-CN" altLang="en-US" sz="3600" dirty="0">
                <a:ea typeface="华文新魏" pitchFamily="2" charset="-122"/>
              </a:rPr>
              <a:t>：</a:t>
            </a: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2446867" y="4005263"/>
            <a:ext cx="503535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600">
                <a:ea typeface="华文新魏" pitchFamily="2" charset="-122"/>
              </a:rPr>
              <a:t>1</a:t>
            </a:r>
            <a:r>
              <a:rPr lang="zh-CN" altLang="en-US" sz="3600">
                <a:ea typeface="华文新魏" pitchFamily="2" charset="-122"/>
              </a:rPr>
              <a:t>、</a:t>
            </a:r>
            <a:r>
              <a:rPr lang="zh-CN" altLang="en-US" sz="3600">
                <a:solidFill>
                  <a:srgbClr val="0000CC"/>
                </a:solidFill>
                <a:ea typeface="华文新魏" pitchFamily="2" charset="-122"/>
              </a:rPr>
              <a:t>带羊到对岸，返回；</a:t>
            </a:r>
          </a:p>
        </p:txBody>
      </p:sp>
      <p:sp>
        <p:nvSpPr>
          <p:cNvPr id="76806" name="Text Box 6"/>
          <p:cNvSpPr txBox="1">
            <a:spLocks noChangeArrowheads="1"/>
          </p:cNvSpPr>
          <p:nvPr/>
        </p:nvSpPr>
        <p:spPr bwMode="auto">
          <a:xfrm>
            <a:off x="2482851" y="4652963"/>
            <a:ext cx="642034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600">
                <a:ea typeface="华文新魏" pitchFamily="2" charset="-122"/>
              </a:rPr>
              <a:t>2</a:t>
            </a:r>
            <a:r>
              <a:rPr lang="zh-CN" altLang="en-US" sz="3600">
                <a:ea typeface="华文新魏" pitchFamily="2" charset="-122"/>
              </a:rPr>
              <a:t>、</a:t>
            </a:r>
            <a:r>
              <a:rPr lang="zh-CN" altLang="en-US" sz="3600">
                <a:solidFill>
                  <a:srgbClr val="0000CC"/>
                </a:solidFill>
                <a:ea typeface="华文新魏" pitchFamily="2" charset="-122"/>
              </a:rPr>
              <a:t>带菜到对岸，并把羊带回；</a:t>
            </a:r>
          </a:p>
        </p:txBody>
      </p:sp>
      <p:sp>
        <p:nvSpPr>
          <p:cNvPr id="76807" name="Text Box 7"/>
          <p:cNvSpPr txBox="1">
            <a:spLocks noChangeArrowheads="1"/>
          </p:cNvSpPr>
          <p:nvPr/>
        </p:nvSpPr>
        <p:spPr bwMode="auto">
          <a:xfrm>
            <a:off x="2446867" y="5229225"/>
            <a:ext cx="54970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600">
                <a:ea typeface="华文新魏" pitchFamily="2" charset="-122"/>
              </a:rPr>
              <a:t>3</a:t>
            </a:r>
            <a:r>
              <a:rPr lang="zh-CN" altLang="en-US" sz="3600">
                <a:ea typeface="华文新魏" pitchFamily="2" charset="-122"/>
              </a:rPr>
              <a:t>、</a:t>
            </a:r>
            <a:r>
              <a:rPr lang="zh-CN" altLang="en-US" sz="3600">
                <a:solidFill>
                  <a:srgbClr val="0000CC"/>
                </a:solidFill>
                <a:ea typeface="华文新魏" pitchFamily="2" charset="-122"/>
              </a:rPr>
              <a:t>带狼狗到对岸，返回；</a:t>
            </a:r>
          </a:p>
        </p:txBody>
      </p:sp>
      <p:sp>
        <p:nvSpPr>
          <p:cNvPr id="76808" name="Text Box 8"/>
          <p:cNvSpPr txBox="1">
            <a:spLocks noChangeArrowheads="1"/>
          </p:cNvSpPr>
          <p:nvPr/>
        </p:nvSpPr>
        <p:spPr bwMode="auto">
          <a:xfrm>
            <a:off x="2544233" y="5805488"/>
            <a:ext cx="36503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zh-CN" sz="3600">
                <a:ea typeface="华文新魏" pitchFamily="2" charset="-122"/>
              </a:rPr>
              <a:t>4</a:t>
            </a:r>
            <a:r>
              <a:rPr lang="zh-CN" altLang="en-US" sz="3600">
                <a:ea typeface="华文新魏" pitchFamily="2" charset="-122"/>
              </a:rPr>
              <a:t>、</a:t>
            </a:r>
            <a:r>
              <a:rPr lang="zh-CN" altLang="en-US" sz="3600">
                <a:solidFill>
                  <a:srgbClr val="0000CC"/>
                </a:solidFill>
                <a:ea typeface="华文新魏" pitchFamily="2" charset="-122"/>
              </a:rPr>
              <a:t>带羊到对岸。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500"/>
                                        <p:tgtEl>
                                          <p:spTgt spid="76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3" grpId="0"/>
      <p:bldP spid="76804" grpId="0"/>
      <p:bldP spid="76805" grpId="0"/>
      <p:bldP spid="76806" grpId="0"/>
      <p:bldP spid="76807" grpId="0"/>
      <p:bldP spid="768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8" name="对象 47107"/>
          <p:cNvGraphicFramePr>
            <a:graphicFrameLocks/>
          </p:cNvGraphicFramePr>
          <p:nvPr/>
        </p:nvGraphicFramePr>
        <p:xfrm>
          <a:off x="2495550" y="963613"/>
          <a:ext cx="6253163" cy="1989137"/>
        </p:xfrm>
        <a:graphic>
          <a:graphicData uri="http://schemas.openxmlformats.org/presentationml/2006/ole">
            <p:oleObj spid="_x0000_s3076" r:id="rId3" imgW="2081896" imgH="710891" progId="Equation.DSMT4">
              <p:embed/>
            </p:oleObj>
          </a:graphicData>
        </a:graphic>
      </p:graphicFrame>
      <p:graphicFrame>
        <p:nvGraphicFramePr>
          <p:cNvPr id="47109" name="对象 47108"/>
          <p:cNvGraphicFramePr>
            <a:graphicFrameLocks/>
          </p:cNvGraphicFramePr>
          <p:nvPr/>
        </p:nvGraphicFramePr>
        <p:xfrm>
          <a:off x="2605088" y="3429000"/>
          <a:ext cx="6424612" cy="1987550"/>
        </p:xfrm>
        <a:graphic>
          <a:graphicData uri="http://schemas.openxmlformats.org/presentationml/2006/ole">
            <p:oleObj spid="_x0000_s3077" r:id="rId4" imgW="2297703" imgH="710891" progId="Equation.DSMT4">
              <p:embed/>
            </p:oleObj>
          </a:graphicData>
        </a:graphic>
      </p:graphicFrame>
      <p:grpSp>
        <p:nvGrpSpPr>
          <p:cNvPr id="47113" name="组合 47112"/>
          <p:cNvGrpSpPr/>
          <p:nvPr/>
        </p:nvGrpSpPr>
        <p:grpSpPr>
          <a:xfrm>
            <a:off x="1524000" y="15875"/>
            <a:ext cx="1835150" cy="609600"/>
            <a:chOff x="0" y="10"/>
            <a:chExt cx="1156" cy="384"/>
          </a:xfrm>
        </p:grpSpPr>
        <p:sp>
          <p:nvSpPr>
            <p:cNvPr id="47114" name="矩形 47113"/>
            <p:cNvSpPr/>
            <p:nvPr/>
          </p:nvSpPr>
          <p:spPr>
            <a:xfrm>
              <a:off x="28" y="10"/>
              <a:ext cx="1128" cy="384"/>
            </a:xfrm>
            <a:prstGeom prst="rect">
              <a:avLst/>
            </a:prstGeom>
            <a:gradFill rotWithShape="1">
              <a:gsLst>
                <a:gs pos="0">
                  <a:srgbClr val="CCFFCC"/>
                </a:gs>
                <a:gs pos="100000">
                  <a:srgbClr val="FFFFFF"/>
                </a:gs>
              </a:gsLst>
              <a:lin ang="5400000" scaled="1"/>
              <a:tileRect/>
            </a:gradFill>
            <a:ln w="38100" cap="flat" cmpd="sng">
              <a:solidFill>
                <a:srgbClr val="00FF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>
              <a:spAutoFit/>
            </a:bodyPr>
            <a:lstStyle/>
            <a:p>
              <a:pPr lvl="0" algn="ctr" ea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2800" b="1" dirty="0">
                  <a:solidFill>
                    <a:srgbClr val="FC2A1A"/>
                  </a:solidFill>
                  <a:latin typeface="Times New Roman" pitchFamily="18" charset="0"/>
                  <a:ea typeface="隶书" pitchFamily="49" charset="-122"/>
                </a:rPr>
                <a:t>    </a:t>
              </a:r>
              <a:r>
                <a:rPr lang="zh-CN" altLang="en-US" sz="3400" b="1" dirty="0">
                  <a:solidFill>
                    <a:srgbClr val="FC2A1A"/>
                  </a:solidFill>
                  <a:latin typeface="Times New Roman" pitchFamily="18" charset="0"/>
                  <a:ea typeface="隶书" pitchFamily="49" charset="-122"/>
                </a:rPr>
                <a:t>讨论</a:t>
              </a:r>
            </a:p>
          </p:txBody>
        </p:sp>
        <p:pic>
          <p:nvPicPr>
            <p:cNvPr id="47115" name="图片 47114" descr="gif003[1]">
              <a:hlinkClick r:id="" action="ppaction://hlinkshowjump?jump=lastslide"/>
            </p:cNvPr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0" y="55"/>
              <a:ext cx="336" cy="336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横卷形 63490"/>
          <p:cNvSpPr/>
          <p:nvPr/>
        </p:nvSpPr>
        <p:spPr>
          <a:xfrm>
            <a:off x="1524000" y="404813"/>
            <a:ext cx="7669213" cy="4968875"/>
          </a:xfrm>
          <a:prstGeom prst="horizontalScroll">
            <a:avLst>
              <a:gd name="adj" fmla="val 5755"/>
            </a:avLst>
          </a:prstGeom>
          <a:gradFill rotWithShape="1">
            <a:gsLst>
              <a:gs pos="0">
                <a:srgbClr val="ECD0E2"/>
              </a:gs>
              <a:gs pos="100000">
                <a:srgbClr val="ECD0E2">
                  <a:gamma/>
                  <a:tint val="18039"/>
                  <a:invGamma/>
                </a:srgbClr>
              </a:gs>
            </a:gsLst>
            <a:lin ang="2700000" scaled="1"/>
            <a:tileRect/>
          </a:gradFill>
          <a:ln w="9525" cap="flat" cmpd="sng">
            <a:solidFill>
              <a:schemeClr val="bg2"/>
            </a:solidFill>
            <a:prstDash val="solid"/>
            <a:headEnd type="none" w="med" len="med"/>
            <a:tailEnd type="none" w="med" len="med"/>
          </a:ln>
        </p:spPr>
        <p:txBody>
          <a:bodyPr anchor="ctr"/>
          <a:lstStyle/>
          <a:p>
            <a:pPr lvl="0" eaLnBrk="0" hangingPunct="0">
              <a:lnSpc>
                <a:spcPct val="85000"/>
              </a:lnSpc>
              <a:spcBef>
                <a:spcPct val="35000"/>
              </a:spcBef>
              <a:spcAft>
                <a:spcPct val="0"/>
              </a:spcAft>
              <a:buClr>
                <a:schemeClr val="accent1"/>
              </a:buClr>
              <a:buFont typeface="FuturaA Bk BT" pitchFamily="34" charset="0"/>
              <a:buNone/>
            </a:pPr>
            <a:endParaRPr lang="zh-CN" altLang="fr-FR" sz="2800" b="1" i="1" dirty="0">
              <a:latin typeface="华文新魏" pitchFamily="2" charset="-122"/>
              <a:ea typeface="华文新魏" pitchFamily="2" charset="-122"/>
            </a:endParaRPr>
          </a:p>
          <a:p>
            <a:pPr lvl="0" eaLnBrk="0" hangingPunct="0">
              <a:lnSpc>
                <a:spcPct val="85000"/>
              </a:lnSpc>
              <a:spcBef>
                <a:spcPct val="35000"/>
              </a:spcBef>
              <a:spcAft>
                <a:spcPct val="0"/>
              </a:spcAft>
              <a:buClr>
                <a:schemeClr val="accent1"/>
              </a:buClr>
              <a:buFont typeface="FuturaA Bk BT" pitchFamily="34" charset="0"/>
              <a:buNone/>
            </a:pPr>
            <a:endParaRPr lang="zh-CN" altLang="fr-FR" sz="2800" b="1" i="1" dirty="0">
              <a:latin typeface="华文新魏" pitchFamily="2" charset="-122"/>
              <a:ea typeface="华文新魏" pitchFamily="2" charset="-122"/>
            </a:endParaRPr>
          </a:p>
          <a:p>
            <a:pPr lvl="0" eaLnBrk="0" hangingPunct="0">
              <a:lnSpc>
                <a:spcPct val="85000"/>
              </a:lnSpc>
              <a:spcBef>
                <a:spcPct val="35000"/>
              </a:spcBef>
              <a:spcAft>
                <a:spcPct val="0"/>
              </a:spcAft>
              <a:buClr>
                <a:schemeClr val="accent1"/>
              </a:buClr>
              <a:buFont typeface="FuturaA Bk BT" pitchFamily="34" charset="0"/>
              <a:buNone/>
            </a:pPr>
            <a:endParaRPr lang="zh-CN" altLang="fr-FR" sz="2800" b="1" i="1" dirty="0">
              <a:latin typeface="华文新魏" pitchFamily="2" charset="-122"/>
              <a:ea typeface="华文新魏" pitchFamily="2" charset="-122"/>
            </a:endParaRPr>
          </a:p>
          <a:p>
            <a:pPr lvl="0" eaLnBrk="0" hangingPunct="0">
              <a:lnSpc>
                <a:spcPct val="85000"/>
              </a:lnSpc>
              <a:spcBef>
                <a:spcPct val="35000"/>
              </a:spcBef>
              <a:spcAft>
                <a:spcPct val="0"/>
              </a:spcAft>
              <a:buClr>
                <a:schemeClr val="accent1"/>
              </a:buClr>
              <a:buFont typeface="FuturaA Bk BT" pitchFamily="34" charset="0"/>
              <a:buNone/>
            </a:pPr>
            <a:endParaRPr lang="zh-CN" altLang="fr-FR" sz="2800" b="1" i="1" dirty="0">
              <a:latin typeface="华文新魏" pitchFamily="2" charset="-122"/>
              <a:ea typeface="华文新魏" pitchFamily="2" charset="-122"/>
            </a:endParaRPr>
          </a:p>
          <a:p>
            <a:pPr lvl="0" eaLnBrk="0" hangingPunct="0">
              <a:lnSpc>
                <a:spcPct val="85000"/>
              </a:lnSpc>
              <a:spcBef>
                <a:spcPct val="35000"/>
              </a:spcBef>
              <a:spcAft>
                <a:spcPct val="0"/>
              </a:spcAft>
              <a:buClr>
                <a:schemeClr val="accent1"/>
              </a:buClr>
              <a:buFont typeface="FuturaA Bk BT" pitchFamily="34" charset="0"/>
              <a:buNone/>
            </a:pPr>
            <a:r>
              <a:rPr lang="zh-CN" altLang="fr-FR" sz="2800" b="1" i="1" dirty="0">
                <a:latin typeface="华文新魏" pitchFamily="2" charset="-122"/>
                <a:ea typeface="华文新魏" pitchFamily="2" charset="-122"/>
              </a:rPr>
              <a:t>算法（</a:t>
            </a:r>
            <a:r>
              <a:rPr lang="fr-FR" altLang="zh-CN" sz="2800" b="1" i="1" dirty="0">
                <a:latin typeface="华文新魏" pitchFamily="2" charset="-122"/>
                <a:ea typeface="华文新魏" pitchFamily="2" charset="-122"/>
              </a:rPr>
              <a:t>algorithm</a:t>
            </a:r>
            <a:r>
              <a:rPr lang="zh-CN" altLang="fr-FR" sz="2800" b="1" i="1" dirty="0">
                <a:latin typeface="华文新魏" pitchFamily="2" charset="-122"/>
                <a:ea typeface="华文新魏" pitchFamily="2" charset="-122"/>
              </a:rPr>
              <a:t>）</a:t>
            </a:r>
            <a:r>
              <a:rPr lang="zh-CN" altLang="fr-FR" sz="2800" b="1" dirty="0">
                <a:latin typeface="华文新魏" pitchFamily="2" charset="-122"/>
                <a:ea typeface="华文新魏" pitchFamily="2" charset="-122"/>
              </a:rPr>
              <a:t>这个词出现于</a:t>
            </a:r>
            <a:r>
              <a:rPr lang="fr-FR" altLang="zh-CN" sz="2800" b="1" dirty="0">
                <a:latin typeface="华文新魏" pitchFamily="2" charset="-122"/>
                <a:ea typeface="华文新魏" pitchFamily="2" charset="-122"/>
              </a:rPr>
              <a:t>12</a:t>
            </a:r>
            <a:r>
              <a:rPr lang="zh-CN" altLang="fr-FR" sz="2800" b="1" dirty="0">
                <a:latin typeface="华文新魏" pitchFamily="2" charset="-122"/>
                <a:ea typeface="华文新魏" pitchFamily="2" charset="-122"/>
              </a:rPr>
              <a:t>世纪，指的是用阿拉伯数字进行算术运算的过程。在数学中， “算法”通常是</a:t>
            </a:r>
            <a:r>
              <a:rPr lang="zh-CN" altLang="fr-FR" sz="2800" b="1" dirty="0">
                <a:solidFill>
                  <a:srgbClr val="FF3300"/>
                </a:solidFill>
                <a:latin typeface="华文新魏" pitchFamily="2" charset="-122"/>
                <a:ea typeface="华文新魏" pitchFamily="2" charset="-122"/>
              </a:rPr>
              <a:t>指按照一定规则解决某一类问题的明确的和有限的步骤</a:t>
            </a:r>
            <a:r>
              <a:rPr lang="fr-FR" altLang="zh-CN" sz="2800" b="1" dirty="0">
                <a:solidFill>
                  <a:srgbClr val="FF3300"/>
                </a:solidFill>
                <a:latin typeface="华文新魏" pitchFamily="2" charset="-122"/>
                <a:ea typeface="华文新魏" pitchFamily="2" charset="-122"/>
              </a:rPr>
              <a:t>.</a:t>
            </a:r>
            <a:r>
              <a:rPr lang="zh-CN" altLang="fr-FR" sz="2800" b="1" dirty="0">
                <a:latin typeface="华文新魏" pitchFamily="2" charset="-122"/>
                <a:ea typeface="华文新魏" pitchFamily="2" charset="-122"/>
              </a:rPr>
              <a:t>现在，算法通常可以变成计算机程序，让计算机执行并解决问题</a:t>
            </a:r>
            <a:r>
              <a:rPr lang="fr-FR" altLang="zh-CN" sz="2800" b="1" dirty="0">
                <a:latin typeface="华文新魏" pitchFamily="2" charset="-122"/>
                <a:ea typeface="华文新魏" pitchFamily="2" charset="-122"/>
              </a:rPr>
              <a:t>.</a:t>
            </a:r>
            <a:endParaRPr lang="zh-CN" altLang="fr-FR" sz="2800" b="0" dirty="0"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63492" name="椭圆形标注 63491"/>
          <p:cNvSpPr/>
          <p:nvPr/>
        </p:nvSpPr>
        <p:spPr>
          <a:xfrm>
            <a:off x="2566988" y="765175"/>
            <a:ext cx="6264275" cy="1512888"/>
          </a:xfrm>
          <a:prstGeom prst="wedgeEllipseCallout">
            <a:avLst>
              <a:gd name="adj1" fmla="val -39787"/>
              <a:gd name="adj2" fmla="val 90819"/>
            </a:avLst>
          </a:prstGeom>
          <a:solidFill>
            <a:srgbClr val="00FF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/>
          <a:lstStyle/>
          <a:p>
            <a:pPr lvl="0" algn="ctr" eaLnBrk="0" hangingPunct="0">
              <a:spcBef>
                <a:spcPct val="0"/>
              </a:spcBef>
              <a:spcAft>
                <a:spcPct val="0"/>
              </a:spcAft>
            </a:pPr>
            <a:endParaRPr sz="1600" b="0" dirty="0">
              <a:latin typeface="FuturaA Bk BT" pitchFamily="34" charset="0"/>
              <a:ea typeface="宋体" pitchFamily="2" charset="-122"/>
            </a:endParaRPr>
          </a:p>
        </p:txBody>
      </p:sp>
      <p:sp>
        <p:nvSpPr>
          <p:cNvPr id="63493" name="文本框 63492"/>
          <p:cNvSpPr txBox="1"/>
          <p:nvPr/>
        </p:nvSpPr>
        <p:spPr>
          <a:xfrm>
            <a:off x="3216275" y="1052513"/>
            <a:ext cx="4751388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 eaLnBrk="0" hangingPunct="0">
              <a:spcBef>
                <a:spcPct val="50000"/>
              </a:spcBef>
              <a:spcAft>
                <a:spcPct val="0"/>
              </a:spcAft>
            </a:pPr>
            <a:r>
              <a:rPr lang="zh-CN" altLang="en-US" sz="2400" b="0" dirty="0">
                <a:latin typeface="华文行楷" pitchFamily="2" charset="-122"/>
                <a:ea typeface="华文行楷" pitchFamily="2" charset="-122"/>
              </a:rPr>
              <a:t>据说英文</a:t>
            </a:r>
            <a:r>
              <a:rPr lang="en-US" altLang="zh-CN" sz="2400" b="0" dirty="0">
                <a:latin typeface="华文行楷" pitchFamily="2" charset="-122"/>
                <a:ea typeface="华文行楷" pitchFamily="2" charset="-122"/>
              </a:rPr>
              <a:t>algorithm</a:t>
            </a:r>
            <a:r>
              <a:rPr lang="zh-CN" altLang="en-US" sz="2400" b="0" dirty="0">
                <a:latin typeface="华文行楷" pitchFamily="2" charset="-122"/>
                <a:ea typeface="华文行楷" pitchFamily="2" charset="-122"/>
              </a:rPr>
              <a:t>来源于阿拉伯数学家花拉子米的拉丁译名</a:t>
            </a:r>
            <a:r>
              <a:rPr lang="en-US" altLang="zh-CN" sz="2400" b="0" dirty="0" err="1">
                <a:latin typeface="华文行楷" pitchFamily="2" charset="-122"/>
                <a:ea typeface="华文行楷" pitchFamily="2" charset="-122"/>
              </a:rPr>
              <a:t>Algoritmi</a:t>
            </a:r>
            <a:endParaRPr lang="en-US" altLang="zh-CN" sz="2400" b="0">
              <a:latin typeface="华文行楷" pitchFamily="2" charset="-122"/>
              <a:ea typeface="华文行楷" pitchFamily="2" charset="-122"/>
            </a:endParaRPr>
          </a:p>
        </p:txBody>
      </p:sp>
      <p:grpSp>
        <p:nvGrpSpPr>
          <p:cNvPr id="63494" name="组合 63493"/>
          <p:cNvGrpSpPr/>
          <p:nvPr/>
        </p:nvGrpSpPr>
        <p:grpSpPr>
          <a:xfrm>
            <a:off x="1558925" y="-171450"/>
            <a:ext cx="3313113" cy="863600"/>
            <a:chOff x="22" y="-63"/>
            <a:chExt cx="1543" cy="544"/>
          </a:xfrm>
        </p:grpSpPr>
        <p:sp>
          <p:nvSpPr>
            <p:cNvPr id="63495" name="文本框 63494"/>
            <p:cNvSpPr txBox="1"/>
            <p:nvPr/>
          </p:nvSpPr>
          <p:spPr>
            <a:xfrm>
              <a:off x="22" y="28"/>
              <a:ext cx="1543" cy="44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 dirty="0">
                  <a:solidFill>
                    <a:schemeClr val="hlink"/>
                  </a:solidFill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2800" b="1" dirty="0">
                  <a:solidFill>
                    <a:srgbClr val="FF3300"/>
                  </a:solidFill>
                  <a:latin typeface="黑体" pitchFamily="2" charset="-122"/>
                  <a:ea typeface="黑体" pitchFamily="2" charset="-122"/>
                </a:rPr>
                <a:t>算法的概念</a:t>
              </a:r>
              <a:endParaRPr lang="zh-CN" altLang="en-US" sz="2800" b="1">
                <a:solidFill>
                  <a:srgbClr val="FF3300"/>
                </a:solidFill>
                <a:latin typeface="黑体" pitchFamily="2" charset="-122"/>
                <a:ea typeface="黑体" pitchFamily="2" charset="-122"/>
              </a:endParaRPr>
            </a:p>
          </p:txBody>
        </p:sp>
        <p:pic>
          <p:nvPicPr>
            <p:cNvPr id="63496" name="图片 63495" descr="81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67" y="-63"/>
              <a:ext cx="453" cy="544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  <p:sp>
        <p:nvSpPr>
          <p:cNvPr id="63498" name="矩形 63497"/>
          <p:cNvSpPr/>
          <p:nvPr/>
        </p:nvSpPr>
        <p:spPr>
          <a:xfrm>
            <a:off x="1992313" y="5589588"/>
            <a:ext cx="2039620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zh-CN" altLang="en-US" sz="3200" b="1" dirty="0">
                <a:solidFill>
                  <a:srgbClr val="FF3300"/>
                </a:solidFill>
                <a:latin typeface="Tahoma" pitchFamily="34" charset="0"/>
                <a:ea typeface="宋体" pitchFamily="2" charset="-122"/>
              </a:rPr>
              <a:t>明确性</a:t>
            </a:r>
          </a:p>
        </p:txBody>
      </p:sp>
      <p:sp>
        <p:nvSpPr>
          <p:cNvPr id="63499" name="矩形 63498"/>
          <p:cNvSpPr/>
          <p:nvPr/>
        </p:nvSpPr>
        <p:spPr>
          <a:xfrm>
            <a:off x="4224338" y="5589588"/>
            <a:ext cx="2039620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zh-CN" altLang="en-US" sz="3200" b="1" dirty="0">
                <a:solidFill>
                  <a:srgbClr val="FF3300"/>
                </a:solidFill>
                <a:latin typeface="Tahoma" pitchFamily="34" charset="0"/>
                <a:ea typeface="宋体" pitchFamily="2" charset="-122"/>
              </a:rPr>
              <a:t>有效性</a:t>
            </a:r>
          </a:p>
        </p:txBody>
      </p:sp>
      <p:sp>
        <p:nvSpPr>
          <p:cNvPr id="63500" name="矩形 63499"/>
          <p:cNvSpPr/>
          <p:nvPr/>
        </p:nvSpPr>
        <p:spPr>
          <a:xfrm>
            <a:off x="6529388" y="5589588"/>
            <a:ext cx="2039620" cy="5791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lvl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itchFamily="2" charset="2"/>
              <a:buChar char="n"/>
            </a:pPr>
            <a:r>
              <a:rPr lang="zh-CN" altLang="en-US" sz="3200" b="1" dirty="0">
                <a:solidFill>
                  <a:srgbClr val="FF3300"/>
                </a:solidFill>
                <a:latin typeface="Tahoma" pitchFamily="34" charset="0"/>
                <a:ea typeface="宋体" pitchFamily="2" charset="-122"/>
              </a:rPr>
              <a:t>有限性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8" grpId="0"/>
      <p:bldP spid="63499" grpId="0"/>
      <p:bldP spid="635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标题 29697"/>
          <p:cNvSpPr>
            <a:spLocks noGrp="1"/>
          </p:cNvSpPr>
          <p:nvPr>
            <p:ph type="ctrTitle"/>
          </p:nvPr>
        </p:nvSpPr>
        <p:spPr>
          <a:xfrm>
            <a:off x="2063750" y="1196975"/>
            <a:ext cx="8204200" cy="2582863"/>
          </a:xfrm>
        </p:spPr>
        <p:txBody>
          <a:bodyPr anchor="b">
            <a:normAutofit fontScale="90000"/>
          </a:bodyPr>
          <a:lstStyle>
            <a:lvl1pPr lvl="0">
              <a:defRPr kern="1200"/>
            </a:lvl1pPr>
          </a:lstStyle>
          <a:p>
            <a:pPr lvl="0">
              <a:lnSpc>
                <a:spcPct val="160000"/>
              </a:lnSpc>
            </a:pPr>
            <a:r>
              <a:rPr lang="en-US" altLang="zh-CN" sz="3600" b="1" dirty="0">
                <a:solidFill>
                  <a:srgbClr val="FF3300"/>
                </a:solidFill>
              </a:rPr>
              <a:t>      </a:t>
            </a:r>
            <a:r>
              <a:rPr lang="zh-CN" altLang="en-US" sz="3600" b="1" dirty="0">
                <a:solidFill>
                  <a:srgbClr val="FF3300"/>
                </a:solidFill>
              </a:rPr>
              <a:t>例</a:t>
            </a:r>
            <a:r>
              <a:rPr lang="en-US" altLang="zh-CN" sz="3600" b="1" dirty="0">
                <a:solidFill>
                  <a:srgbClr val="FF3300"/>
                </a:solidFill>
              </a:rPr>
              <a:t>1</a:t>
            </a:r>
            <a:r>
              <a:rPr lang="zh-CN" altLang="en-US" sz="3600" b="1" dirty="0">
                <a:solidFill>
                  <a:srgbClr val="FF3300"/>
                </a:solidFill>
              </a:rPr>
              <a:t>：</a:t>
            </a:r>
            <a:r>
              <a:rPr lang="zh-CN" altLang="en-US" sz="3600" b="1" dirty="0">
                <a:solidFill>
                  <a:srgbClr val="010103"/>
                </a:solidFill>
              </a:rPr>
              <a:t>一位商人有</a:t>
            </a:r>
            <a:r>
              <a:rPr lang="en-US" altLang="zh-CN" sz="3600" b="1" dirty="0">
                <a:solidFill>
                  <a:srgbClr val="010103"/>
                </a:solidFill>
              </a:rPr>
              <a:t>9</a:t>
            </a:r>
            <a:r>
              <a:rPr lang="zh-CN" altLang="en-US" sz="3600" b="1" dirty="0">
                <a:solidFill>
                  <a:srgbClr val="010103"/>
                </a:solidFill>
              </a:rPr>
              <a:t>枚银元，其中有</a:t>
            </a:r>
            <a:r>
              <a:rPr lang="en-US" altLang="zh-CN" sz="3600" b="1" dirty="0">
                <a:solidFill>
                  <a:srgbClr val="010103"/>
                </a:solidFill>
              </a:rPr>
              <a:t>1</a:t>
            </a:r>
            <a:r>
              <a:rPr lang="zh-CN" altLang="en-US" sz="3600" b="1" dirty="0">
                <a:solidFill>
                  <a:srgbClr val="010103"/>
                </a:solidFill>
              </a:rPr>
              <a:t>枚略轻的是假银元</a:t>
            </a:r>
            <a:r>
              <a:rPr lang="en-US" altLang="zh-CN" sz="3600" b="1" dirty="0">
                <a:solidFill>
                  <a:srgbClr val="010103"/>
                </a:solidFill>
              </a:rPr>
              <a:t>.</a:t>
            </a:r>
            <a:r>
              <a:rPr lang="zh-CN" altLang="en-US" sz="3600" b="1" dirty="0">
                <a:solidFill>
                  <a:srgbClr val="010103"/>
                </a:solidFill>
              </a:rPr>
              <a:t>你能用天平（不用砝码）将假银元找出来吗？说出算法</a:t>
            </a:r>
            <a:r>
              <a:rPr lang="en-US" altLang="zh-CN" sz="3600" b="1">
                <a:solidFill>
                  <a:srgbClr val="010103"/>
                </a:solidFill>
              </a:rPr>
              <a:t>.</a:t>
            </a:r>
          </a:p>
        </p:txBody>
      </p:sp>
      <p:pic>
        <p:nvPicPr>
          <p:cNvPr id="29702" name="图片 29701" descr="358">
            <a:hlinkClick r:id="rId2" action="ppaction://hlinkfile"/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751763" y="4152900"/>
            <a:ext cx="2233612" cy="2200275"/>
          </a:xfrm>
          <a:prstGeom prst="rect">
            <a:avLst/>
          </a:prstGeom>
          <a:noFill/>
          <a:ln w="9525">
            <a:noFill/>
            <a:miter/>
          </a:ln>
        </p:spPr>
      </p:pic>
      <p:grpSp>
        <p:nvGrpSpPr>
          <p:cNvPr id="29709" name="组合 29708"/>
          <p:cNvGrpSpPr/>
          <p:nvPr/>
        </p:nvGrpSpPr>
        <p:grpSpPr>
          <a:xfrm>
            <a:off x="1524000" y="-100012"/>
            <a:ext cx="2449513" cy="863600"/>
            <a:chOff x="22" y="-63"/>
            <a:chExt cx="1543" cy="544"/>
          </a:xfrm>
        </p:grpSpPr>
        <p:sp>
          <p:nvSpPr>
            <p:cNvPr id="29710" name="文本框 29709"/>
            <p:cNvSpPr txBox="1"/>
            <p:nvPr/>
          </p:nvSpPr>
          <p:spPr>
            <a:xfrm>
              <a:off x="22" y="28"/>
              <a:ext cx="1543" cy="44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 dirty="0">
                  <a:solidFill>
                    <a:schemeClr val="hlink"/>
                  </a:solidFill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4000" b="1" dirty="0">
                  <a:latin typeface="黑体" pitchFamily="2" charset="-122"/>
                  <a:ea typeface="黑体" pitchFamily="2" charset="-122"/>
                </a:rPr>
                <a:t>例题</a:t>
              </a:r>
              <a:endParaRPr lang="zh-CN" altLang="en-US" sz="4000" b="1">
                <a:latin typeface="黑体" pitchFamily="2" charset="-122"/>
                <a:ea typeface="黑体" pitchFamily="2" charset="-122"/>
              </a:endParaRPr>
            </a:p>
          </p:txBody>
        </p:sp>
        <p:pic>
          <p:nvPicPr>
            <p:cNvPr id="29711" name="图片 29710" descr="81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67" y="-63"/>
              <a:ext cx="453" cy="544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矩形 55298"/>
          <p:cNvSpPr>
            <a:spLocks noChangeAspect="1"/>
          </p:cNvSpPr>
          <p:nvPr/>
        </p:nvSpPr>
        <p:spPr>
          <a:xfrm>
            <a:off x="5943600" y="3276600"/>
            <a:ext cx="304800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5300" name="矩形 55299"/>
          <p:cNvSpPr>
            <a:spLocks noChangeAspect="1"/>
          </p:cNvSpPr>
          <p:nvPr/>
        </p:nvSpPr>
        <p:spPr>
          <a:xfrm>
            <a:off x="5943600" y="3276600"/>
            <a:ext cx="304800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55302" name="组合 55301"/>
          <p:cNvGrpSpPr/>
          <p:nvPr/>
        </p:nvGrpSpPr>
        <p:grpSpPr>
          <a:xfrm>
            <a:off x="1558925" y="-171450"/>
            <a:ext cx="2449513" cy="863600"/>
            <a:chOff x="22" y="-63"/>
            <a:chExt cx="1543" cy="544"/>
          </a:xfrm>
        </p:grpSpPr>
        <p:sp>
          <p:nvSpPr>
            <p:cNvPr id="55303" name="文本框 55302"/>
            <p:cNvSpPr txBox="1"/>
            <p:nvPr/>
          </p:nvSpPr>
          <p:spPr>
            <a:xfrm>
              <a:off x="22" y="28"/>
              <a:ext cx="1543" cy="44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 dirty="0">
                  <a:solidFill>
                    <a:schemeClr val="hlink"/>
                  </a:solidFill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4000" b="1" dirty="0">
                  <a:latin typeface="黑体" pitchFamily="2" charset="-122"/>
                  <a:ea typeface="黑体" pitchFamily="2" charset="-122"/>
                </a:rPr>
                <a:t>例题</a:t>
              </a:r>
              <a:endParaRPr lang="zh-CN" altLang="en-US" sz="4000" b="1">
                <a:latin typeface="黑体" pitchFamily="2" charset="-122"/>
                <a:ea typeface="黑体" pitchFamily="2" charset="-122"/>
              </a:endParaRPr>
            </a:p>
          </p:txBody>
        </p:sp>
        <p:pic>
          <p:nvPicPr>
            <p:cNvPr id="55304" name="图片 55303" descr="81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67" y="-63"/>
              <a:ext cx="453" cy="544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  <p:sp>
        <p:nvSpPr>
          <p:cNvPr id="55306" name="文本框 55305"/>
          <p:cNvSpPr txBox="1"/>
          <p:nvPr/>
        </p:nvSpPr>
        <p:spPr>
          <a:xfrm>
            <a:off x="1703388" y="692150"/>
            <a:ext cx="8640762" cy="118872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marL="273050" lvl="0" indent="-273050">
              <a:spcBef>
                <a:spcPct val="20000"/>
              </a:spcBef>
              <a:spcAft>
                <a:spcPct val="30000"/>
              </a:spcAft>
              <a:buClr>
                <a:schemeClr val="hlink"/>
              </a:buClr>
              <a:buSzPct val="110000"/>
              <a:buFont typeface="Wingdings" pitchFamily="2" charset="2"/>
              <a:buChar char="Ø"/>
            </a:pPr>
            <a:r>
              <a:rPr lang="zh-CN" altLang="en-US" sz="3600" b="1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例 </a:t>
            </a:r>
            <a:r>
              <a:rPr lang="en-US" altLang="zh-CN" sz="3600" b="1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2:</a:t>
            </a:r>
            <a:r>
              <a:rPr lang="en-US" altLang="zh-CN" sz="3600" b="1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  <a:sym typeface="Wingdings" pitchFamily="2" charset="2"/>
              </a:rPr>
              <a:t>(1)</a:t>
            </a:r>
            <a:r>
              <a:rPr lang="zh-CN" altLang="en-US" sz="3600" b="1" dirty="0">
                <a:solidFill>
                  <a:srgbClr val="010103"/>
                </a:solidFill>
                <a:latin typeface="楷体_GB2312" pitchFamily="49" charset="-122"/>
                <a:ea typeface="楷体_GB2312" pitchFamily="49" charset="-122"/>
              </a:rPr>
              <a:t>设计一个算法，判断</a:t>
            </a:r>
            <a:r>
              <a:rPr lang="en-US" altLang="zh-CN" sz="3600" b="1" dirty="0">
                <a:solidFill>
                  <a:srgbClr val="010103"/>
                </a:solidFill>
                <a:latin typeface="楷体_GB2312" pitchFamily="49" charset="-122"/>
                <a:ea typeface="楷体_GB2312" pitchFamily="49" charset="-122"/>
              </a:rPr>
              <a:t>7</a:t>
            </a:r>
            <a:r>
              <a:rPr lang="zh-CN" altLang="en-US" sz="3600" b="1" dirty="0">
                <a:solidFill>
                  <a:srgbClr val="010103"/>
                </a:solidFill>
                <a:latin typeface="楷体_GB2312" pitchFamily="49" charset="-122"/>
                <a:ea typeface="楷体_GB2312" pitchFamily="49" charset="-122"/>
              </a:rPr>
              <a:t>是否为质数。</a:t>
            </a:r>
          </a:p>
        </p:txBody>
      </p:sp>
      <p:sp>
        <p:nvSpPr>
          <p:cNvPr id="55308" name="矩形 55307"/>
          <p:cNvSpPr/>
          <p:nvPr/>
        </p:nvSpPr>
        <p:spPr>
          <a:xfrm>
            <a:off x="1847850" y="2205038"/>
            <a:ext cx="8424863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第一步，用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2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除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7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，得余数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1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，因为余数不是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0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，所以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2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不能除</a:t>
            </a:r>
            <a:r>
              <a:rPr lang="en-US" altLang="zh-CN" sz="24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7.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zh-CN" sz="2400" b="1" dirty="0">
              <a:solidFill>
                <a:srgbClr val="010103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5309" name="矩形 55308"/>
          <p:cNvSpPr/>
          <p:nvPr/>
        </p:nvSpPr>
        <p:spPr>
          <a:xfrm>
            <a:off x="1774825" y="2997200"/>
            <a:ext cx="8424863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第二步，用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3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除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7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，得余数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1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，因为余数不是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0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，所以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3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不能除</a:t>
            </a:r>
            <a:r>
              <a:rPr lang="en-US" altLang="zh-CN" sz="24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7.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zh-CN" sz="2400" b="1" dirty="0">
              <a:solidFill>
                <a:srgbClr val="010103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5310" name="矩形 55309"/>
          <p:cNvSpPr/>
          <p:nvPr/>
        </p:nvSpPr>
        <p:spPr>
          <a:xfrm>
            <a:off x="1774825" y="3789363"/>
            <a:ext cx="8496300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第三步，用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4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除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7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，得余数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3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，因为余数不是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0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，所以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4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不能除</a:t>
            </a:r>
            <a:r>
              <a:rPr lang="en-US" altLang="zh-CN" sz="24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7.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zh-CN" sz="2400" b="1" dirty="0">
              <a:solidFill>
                <a:srgbClr val="010103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5311" name="矩形 55310"/>
          <p:cNvSpPr/>
          <p:nvPr/>
        </p:nvSpPr>
        <p:spPr>
          <a:xfrm>
            <a:off x="1774825" y="4652963"/>
            <a:ext cx="8424863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第四步，用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5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除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7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，得余数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2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，因为余数不是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0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，所以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5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不能除</a:t>
            </a:r>
            <a:r>
              <a:rPr lang="en-US" altLang="zh-CN" sz="24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7</a:t>
            </a:r>
            <a:r>
              <a:rPr lang="en-US" altLang="zh-CN" sz="2400" b="1">
                <a:latin typeface="Arial" pitchFamily="34" charset="0"/>
                <a:ea typeface="宋体" pitchFamily="2" charset="-122"/>
              </a:rPr>
              <a:t>.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55312" name="矩形 55311"/>
          <p:cNvSpPr/>
          <p:nvPr/>
        </p:nvSpPr>
        <p:spPr>
          <a:xfrm>
            <a:off x="1703388" y="5445125"/>
            <a:ext cx="8748712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第五步，用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6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除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7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，得余数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1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，因为余数不是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0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，所以</a:t>
            </a:r>
            <a:r>
              <a:rPr lang="en-US" altLang="zh-CN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6</a:t>
            </a:r>
            <a:r>
              <a:rPr lang="zh-CN" altLang="en-US" sz="2400" b="1" dirty="0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不能除</a:t>
            </a:r>
            <a:r>
              <a:rPr lang="en-US" altLang="zh-CN" sz="2400" b="1">
                <a:solidFill>
                  <a:srgbClr val="010103"/>
                </a:solidFill>
                <a:latin typeface="Arial" pitchFamily="34" charset="0"/>
                <a:ea typeface="宋体" pitchFamily="2" charset="-122"/>
              </a:rPr>
              <a:t>7.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zh-CN" sz="2400" b="1" dirty="0">
              <a:solidFill>
                <a:srgbClr val="010103"/>
              </a:solidFill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5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5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5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5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5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8" grpId="0"/>
      <p:bldP spid="55309" grpId="0"/>
      <p:bldP spid="55310" grpId="0"/>
      <p:bldP spid="55311" grpId="0"/>
      <p:bldP spid="553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8" name="矩形 97287"/>
          <p:cNvSpPr/>
          <p:nvPr/>
        </p:nvSpPr>
        <p:spPr>
          <a:xfrm>
            <a:off x="1765300" y="620713"/>
            <a:ext cx="8869680" cy="6400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none" anchor="t">
            <a:spAutoFit/>
          </a:bodyPr>
          <a:lstStyle/>
          <a:p>
            <a:pPr marL="273050" lvl="0" indent="-273050">
              <a:spcBef>
                <a:spcPct val="20000"/>
              </a:spcBef>
              <a:spcAft>
                <a:spcPct val="30000"/>
              </a:spcAft>
              <a:buClr>
                <a:schemeClr val="hlink"/>
              </a:buClr>
              <a:buSzPct val="110000"/>
              <a:buFont typeface="Wingdings" pitchFamily="2" charset="2"/>
              <a:buNone/>
            </a:pPr>
            <a:r>
              <a:rPr lang="zh-CN" altLang="en-US" sz="3600" b="1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变式：设计一个算法，判断</a:t>
            </a:r>
            <a:r>
              <a:rPr lang="en-US" altLang="zh-CN" sz="3600" b="1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35</a:t>
            </a:r>
            <a:r>
              <a:rPr lang="zh-CN" altLang="en-US" sz="3600" b="1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是否为质数。</a:t>
            </a:r>
          </a:p>
        </p:txBody>
      </p:sp>
      <p:sp>
        <p:nvSpPr>
          <p:cNvPr id="97289" name="矩形 97288"/>
          <p:cNvSpPr/>
          <p:nvPr/>
        </p:nvSpPr>
        <p:spPr>
          <a:xfrm>
            <a:off x="1774825" y="1341438"/>
            <a:ext cx="8642350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第一步，用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2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除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35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，得余数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1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，因为余数不是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0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，所以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2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不能除</a:t>
            </a:r>
            <a:r>
              <a:rPr lang="en-US" altLang="zh-CN" sz="2400" b="1">
                <a:latin typeface="Arial" pitchFamily="34" charset="0"/>
                <a:ea typeface="宋体" pitchFamily="2" charset="-122"/>
              </a:rPr>
              <a:t>35.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97290" name="矩形 97289"/>
          <p:cNvSpPr/>
          <p:nvPr/>
        </p:nvSpPr>
        <p:spPr>
          <a:xfrm>
            <a:off x="1847850" y="2422525"/>
            <a:ext cx="8640763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第二步，用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3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除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35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，得余数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2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，因为余数不是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0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，所以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3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不能除</a:t>
            </a:r>
            <a:r>
              <a:rPr lang="en-US" altLang="zh-CN" sz="2400" b="1">
                <a:latin typeface="Arial" pitchFamily="34" charset="0"/>
                <a:ea typeface="宋体" pitchFamily="2" charset="-122"/>
              </a:rPr>
              <a:t>35.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97291" name="矩形 97290"/>
          <p:cNvSpPr/>
          <p:nvPr/>
        </p:nvSpPr>
        <p:spPr>
          <a:xfrm>
            <a:off x="1992313" y="3573463"/>
            <a:ext cx="8675687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第三步，用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4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除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35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，得余数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3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，因为余数不是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0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，所以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4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不能除</a:t>
            </a:r>
            <a:r>
              <a:rPr lang="en-US" altLang="zh-CN" sz="2400" b="1">
                <a:latin typeface="Arial" pitchFamily="34" charset="0"/>
                <a:ea typeface="宋体" pitchFamily="2" charset="-122"/>
              </a:rPr>
              <a:t>35.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97292" name="矩形 97291"/>
          <p:cNvSpPr/>
          <p:nvPr/>
        </p:nvSpPr>
        <p:spPr>
          <a:xfrm>
            <a:off x="1992313" y="4438650"/>
            <a:ext cx="8567737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第四步，用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5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除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35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，得余数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0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，因为余数是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0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，所以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5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能除</a:t>
            </a:r>
            <a:r>
              <a:rPr lang="en-US" altLang="zh-CN" sz="2400" b="1">
                <a:latin typeface="Arial" pitchFamily="34" charset="0"/>
                <a:ea typeface="宋体" pitchFamily="2" charset="-122"/>
              </a:rPr>
              <a:t>35.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  <p:sp>
        <p:nvSpPr>
          <p:cNvPr id="97293" name="矩形 97292"/>
          <p:cNvSpPr/>
          <p:nvPr/>
        </p:nvSpPr>
        <p:spPr>
          <a:xfrm>
            <a:off x="1919288" y="5373688"/>
            <a:ext cx="7416800" cy="822960"/>
          </a:xfrm>
          <a:prstGeom prst="rect">
            <a:avLst/>
          </a:prstGeom>
          <a:noFill/>
          <a:ln w="9525">
            <a:noFill/>
            <a:miter/>
          </a:ln>
        </p:spPr>
        <p:txBody>
          <a:bodyPr>
            <a:spAutoFit/>
          </a:bodyPr>
          <a:lstStyle/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因此，</a:t>
            </a:r>
            <a:r>
              <a:rPr lang="en-US" altLang="zh-CN" sz="2400" b="1" dirty="0">
                <a:latin typeface="Arial" pitchFamily="34" charset="0"/>
                <a:ea typeface="宋体" pitchFamily="2" charset="-122"/>
              </a:rPr>
              <a:t>35</a:t>
            </a:r>
            <a:r>
              <a:rPr lang="zh-CN" altLang="en-US" sz="2400" b="1" dirty="0">
                <a:latin typeface="Arial" pitchFamily="34" charset="0"/>
                <a:ea typeface="宋体" pitchFamily="2" charset="-122"/>
              </a:rPr>
              <a:t>不是质数</a:t>
            </a:r>
            <a:r>
              <a:rPr lang="en-US" altLang="zh-CN" sz="2400" b="1">
                <a:latin typeface="Arial" pitchFamily="34" charset="0"/>
                <a:ea typeface="宋体" pitchFamily="2" charset="-122"/>
              </a:rPr>
              <a:t>.</a:t>
            </a:r>
          </a:p>
          <a:p>
            <a:pPr lvl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zh-CN" sz="2400" b="1" dirty="0"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7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7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7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7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9" grpId="0"/>
      <p:bldP spid="97290" grpId="0"/>
      <p:bldP spid="97291" grpId="0"/>
      <p:bldP spid="97292" grpId="0"/>
      <p:bldP spid="9729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文本占位符 60417"/>
          <p:cNvSpPr>
            <a:spLocks noGrp="1"/>
          </p:cNvSpPr>
          <p:nvPr>
            <p:ph type="body" idx="1"/>
          </p:nvPr>
        </p:nvSpPr>
        <p:spPr>
          <a:xfrm>
            <a:off x="1703388" y="1844675"/>
            <a:ext cx="8353425" cy="1873250"/>
          </a:xfr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  <p:txBody>
          <a:bodyPr/>
          <a:lstStyle/>
          <a:p>
            <a:pPr marL="273050" indent="-273050">
              <a:spcAft>
                <a:spcPct val="30000"/>
              </a:spcAft>
              <a:buFont typeface="Wingdings" pitchFamily="2" charset="2"/>
              <a:buChar char="Ø"/>
            </a:pPr>
            <a:r>
              <a:rPr lang="zh-CN" altLang="en-US" sz="3600" b="1" dirty="0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变式</a:t>
            </a:r>
            <a:r>
              <a:rPr lang="en-US" altLang="zh-CN" sz="3600" b="1">
                <a:solidFill>
                  <a:srgbClr val="FF3300"/>
                </a:solidFill>
                <a:latin typeface="楷体_GB2312" pitchFamily="49" charset="-122"/>
                <a:ea typeface="楷体_GB2312" pitchFamily="49" charset="-122"/>
              </a:rPr>
              <a:t>:</a:t>
            </a:r>
            <a:r>
              <a:rPr lang="en-US" altLang="zh-CN" sz="3600" b="1"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zh-CN" altLang="en-US" sz="3600" b="1" dirty="0">
                <a:solidFill>
                  <a:srgbClr val="010103"/>
                </a:solidFill>
                <a:latin typeface="楷体_GB2312" pitchFamily="49" charset="-122"/>
                <a:ea typeface="楷体_GB2312" pitchFamily="49" charset="-122"/>
              </a:rPr>
              <a:t>任意给定一个大于</a:t>
            </a:r>
            <a:r>
              <a:rPr lang="en-US" altLang="zh-CN" sz="3600" b="1" dirty="0">
                <a:solidFill>
                  <a:srgbClr val="010103"/>
                </a:solidFill>
                <a:latin typeface="楷体_GB2312" pitchFamily="49" charset="-122"/>
                <a:ea typeface="楷体_GB2312" pitchFamily="49" charset="-122"/>
              </a:rPr>
              <a:t>2</a:t>
            </a:r>
            <a:r>
              <a:rPr lang="zh-CN" altLang="en-US" sz="3600" b="1" dirty="0">
                <a:solidFill>
                  <a:srgbClr val="010103"/>
                </a:solidFill>
                <a:latin typeface="楷体_GB2312" pitchFamily="49" charset="-122"/>
                <a:ea typeface="楷体_GB2312" pitchFamily="49" charset="-122"/>
              </a:rPr>
              <a:t>的整数</a:t>
            </a:r>
            <a:r>
              <a:rPr lang="en-US" altLang="zh-CN" sz="3600" b="1" dirty="0">
                <a:solidFill>
                  <a:srgbClr val="010103"/>
                </a:solidFill>
                <a:latin typeface="楷体_GB2312" pitchFamily="49" charset="-122"/>
                <a:ea typeface="楷体_GB2312" pitchFamily="49" charset="-122"/>
              </a:rPr>
              <a:t>n,</a:t>
            </a:r>
            <a:r>
              <a:rPr lang="zh-CN" altLang="en-US" sz="3600" b="1" dirty="0">
                <a:solidFill>
                  <a:srgbClr val="010103"/>
                </a:solidFill>
                <a:latin typeface="楷体_GB2312" pitchFamily="49" charset="-122"/>
                <a:ea typeface="楷体_GB2312" pitchFamily="49" charset="-122"/>
              </a:rPr>
              <a:t>试设计一个程序或步骤对</a:t>
            </a:r>
            <a:r>
              <a:rPr lang="en-US" altLang="zh-CN" sz="3600" b="1" dirty="0">
                <a:solidFill>
                  <a:srgbClr val="010103"/>
                </a:solidFill>
                <a:latin typeface="楷体_GB2312" pitchFamily="49" charset="-122"/>
                <a:ea typeface="楷体_GB2312" pitchFamily="49" charset="-122"/>
              </a:rPr>
              <a:t>n</a:t>
            </a:r>
            <a:r>
              <a:rPr lang="zh-CN" altLang="en-US" sz="3600" b="1" dirty="0">
                <a:solidFill>
                  <a:srgbClr val="010103"/>
                </a:solidFill>
                <a:latin typeface="楷体_GB2312" pitchFamily="49" charset="-122"/>
                <a:ea typeface="楷体_GB2312" pitchFamily="49" charset="-122"/>
              </a:rPr>
              <a:t>是否为质数做出判断。</a:t>
            </a:r>
          </a:p>
        </p:txBody>
      </p:sp>
      <p:sp>
        <p:nvSpPr>
          <p:cNvPr id="60419" name="矩形 60418"/>
          <p:cNvSpPr>
            <a:spLocks noChangeAspect="1"/>
          </p:cNvSpPr>
          <p:nvPr/>
        </p:nvSpPr>
        <p:spPr>
          <a:xfrm>
            <a:off x="5943600" y="3276600"/>
            <a:ext cx="304800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0420" name="矩形 60419"/>
          <p:cNvSpPr>
            <a:spLocks noChangeAspect="1"/>
          </p:cNvSpPr>
          <p:nvPr/>
        </p:nvSpPr>
        <p:spPr>
          <a:xfrm>
            <a:off x="5943600" y="3276600"/>
            <a:ext cx="304800" cy="3048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60421" name="图片 60420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688388" y="0"/>
            <a:ext cx="1152525" cy="1101725"/>
          </a:xfrm>
          <a:prstGeom prst="rect">
            <a:avLst/>
          </a:prstGeom>
          <a:noFill/>
          <a:ln w="9525">
            <a:noFill/>
            <a:miter/>
          </a:ln>
        </p:spPr>
      </p:pic>
      <p:grpSp>
        <p:nvGrpSpPr>
          <p:cNvPr id="60422" name="组合 60421"/>
          <p:cNvGrpSpPr/>
          <p:nvPr/>
        </p:nvGrpSpPr>
        <p:grpSpPr>
          <a:xfrm>
            <a:off x="1558925" y="-171450"/>
            <a:ext cx="2449513" cy="863600"/>
            <a:chOff x="22" y="-63"/>
            <a:chExt cx="1543" cy="544"/>
          </a:xfrm>
        </p:grpSpPr>
        <p:sp>
          <p:nvSpPr>
            <p:cNvPr id="60423" name="文本框 60422"/>
            <p:cNvSpPr txBox="1"/>
            <p:nvPr/>
          </p:nvSpPr>
          <p:spPr>
            <a:xfrm>
              <a:off x="22" y="28"/>
              <a:ext cx="1543" cy="442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  <a:tileRect/>
            </a:gradFill>
            <a:ln w="9525">
              <a:noFill/>
              <a:miter/>
            </a:ln>
          </p:spPr>
          <p:txBody>
            <a:bodyPr>
              <a:spAutoFit/>
            </a:bodyPr>
            <a:lstStyle/>
            <a:p>
              <a:pPr lvl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4000" b="1" dirty="0">
                  <a:solidFill>
                    <a:schemeClr val="hlink"/>
                  </a:solidFill>
                  <a:latin typeface="黑体" pitchFamily="2" charset="-122"/>
                  <a:ea typeface="黑体" pitchFamily="2" charset="-122"/>
                </a:rPr>
                <a:t>    </a:t>
              </a:r>
              <a:r>
                <a:rPr lang="zh-CN" altLang="en-US" sz="4000" b="1" dirty="0">
                  <a:latin typeface="黑体" pitchFamily="2" charset="-122"/>
                  <a:ea typeface="黑体" pitchFamily="2" charset="-122"/>
                </a:rPr>
                <a:t>例题</a:t>
              </a:r>
              <a:endParaRPr lang="zh-CN" altLang="en-US" sz="4000" b="1">
                <a:latin typeface="黑体" pitchFamily="2" charset="-122"/>
                <a:ea typeface="黑体" pitchFamily="2" charset="-122"/>
              </a:endParaRPr>
            </a:p>
          </p:txBody>
        </p:sp>
        <p:pic>
          <p:nvPicPr>
            <p:cNvPr id="60424" name="图片 60423" descr="81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67" y="-63"/>
              <a:ext cx="453" cy="544"/>
            </a:xfrm>
            <a:prstGeom prst="rect">
              <a:avLst/>
            </a:prstGeom>
            <a:noFill/>
            <a:ln w="9525">
              <a:noFill/>
              <a:miter/>
            </a:ln>
          </p:spPr>
        </p:pic>
      </p:grp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1488</Words>
  <Application>Kingsoft Office WPP</Application>
  <PresentationFormat>自定义</PresentationFormat>
  <Paragraphs>176</Paragraphs>
  <Slides>23</Slides>
  <Notes>13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25" baseType="lpstr">
      <vt:lpstr>Office 主题</vt:lpstr>
      <vt:lpstr>MathType 6.0 Equation</vt:lpstr>
      <vt:lpstr>幻灯片 1</vt:lpstr>
      <vt:lpstr>幻灯片 2</vt:lpstr>
      <vt:lpstr>幻灯片 3</vt:lpstr>
      <vt:lpstr>幻灯片 4</vt:lpstr>
      <vt:lpstr>幻灯片 5</vt:lpstr>
      <vt:lpstr>      例1：一位商人有9枚银元，其中有1枚略轻的是假银元.你能用天平（不用砝码）将假银元找出来吗？说出算法.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</cp:revision>
  <dcterms:created xsi:type="dcterms:W3CDTF">2015-12-24T01:40:40Z</dcterms:created>
  <dcterms:modified xsi:type="dcterms:W3CDTF">2016-03-03T01:24:50Z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2052-10.1.0.5399</vt:lpwstr>
  </property>
</Properties>
</file>