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312" r:id="rId4"/>
    <p:sldId id="313" r:id="rId5"/>
    <p:sldId id="314" r:id="rId6"/>
    <p:sldId id="278" r:id="rId7"/>
    <p:sldId id="259" r:id="rId8"/>
    <p:sldId id="260" r:id="rId9"/>
    <p:sldId id="261" r:id="rId10"/>
    <p:sldId id="301" r:id="rId11"/>
    <p:sldId id="262" r:id="rId12"/>
    <p:sldId id="263" r:id="rId13"/>
    <p:sldId id="302" r:id="rId14"/>
    <p:sldId id="304" r:id="rId15"/>
    <p:sldId id="316" r:id="rId16"/>
    <p:sldId id="315" r:id="rId17"/>
    <p:sldId id="271" r:id="rId18"/>
    <p:sldId id="280" r:id="rId19"/>
    <p:sldId id="281" r:id="rId20"/>
    <p:sldId id="317" r:id="rId21"/>
    <p:sldId id="310" r:id="rId22"/>
    <p:sldId id="275" r:id="rId23"/>
    <p:sldId id="318" r:id="rId24"/>
    <p:sldId id="319" r:id="rId25"/>
    <p:sldId id="320" r:id="rId26"/>
  </p:sldIdLst>
  <p:sldSz cx="9144000" cy="6858000" type="screen4x3"/>
  <p:notesSz cx="6858000" cy="9144000"/>
  <p:defaultTextStyle>
    <a:defPPr>
      <a:defRPr lang="zh-CN"/>
    </a:defPPr>
    <a:lvl1pPr marL="0" lvl="0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sng" kern="1200" baseline="0">
        <a:solidFill>
          <a:srgbClr val="000000"/>
        </a:solidFill>
        <a:latin typeface="Times New Roman" panose="02020603050405020304" pitchFamily="18" charset="0"/>
        <a:ea typeface="宋体" panose="02010600030101010101" pitchFamily="2" charset="-122"/>
      </a:defRPr>
    </a:lvl1pPr>
    <a:lvl2pPr marL="457200" lvl="1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sng" kern="1200" baseline="0">
        <a:solidFill>
          <a:srgbClr val="000000"/>
        </a:solidFill>
        <a:latin typeface="Times New Roman" panose="02020603050405020304" pitchFamily="18" charset="0"/>
        <a:ea typeface="宋体" panose="02010600030101010101" pitchFamily="2" charset="-122"/>
      </a:defRPr>
    </a:lvl2pPr>
    <a:lvl3pPr marL="914400" lvl="2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sng" kern="1200" baseline="0">
        <a:solidFill>
          <a:srgbClr val="000000"/>
        </a:solidFill>
        <a:latin typeface="Times New Roman" panose="02020603050405020304" pitchFamily="18" charset="0"/>
        <a:ea typeface="宋体" panose="02010600030101010101" pitchFamily="2" charset="-122"/>
      </a:defRPr>
    </a:lvl3pPr>
    <a:lvl4pPr marL="1371600" lvl="3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sng" kern="1200" baseline="0">
        <a:solidFill>
          <a:srgbClr val="000000"/>
        </a:solidFill>
        <a:latin typeface="Times New Roman" panose="02020603050405020304" pitchFamily="18" charset="0"/>
        <a:ea typeface="宋体" panose="02010600030101010101" pitchFamily="2" charset="-122"/>
      </a:defRPr>
    </a:lvl4pPr>
    <a:lvl5pPr marL="1828800" lvl="4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sng" kern="1200" baseline="0">
        <a:solidFill>
          <a:srgbClr val="000000"/>
        </a:solidFill>
        <a:latin typeface="Times New Roman" panose="02020603050405020304" pitchFamily="18" charset="0"/>
        <a:ea typeface="宋体" panose="02010600030101010101" pitchFamily="2" charset="-122"/>
      </a:defRPr>
    </a:lvl5pPr>
    <a:lvl6pPr marL="2286000" lvl="5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sng" kern="1200" baseline="0">
        <a:solidFill>
          <a:srgbClr val="000000"/>
        </a:solidFill>
        <a:latin typeface="Times New Roman" panose="02020603050405020304" pitchFamily="18" charset="0"/>
        <a:ea typeface="宋体" panose="02010600030101010101" pitchFamily="2" charset="-122"/>
      </a:defRPr>
    </a:lvl6pPr>
    <a:lvl7pPr marL="2743200" lvl="6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sng" kern="1200" baseline="0">
        <a:solidFill>
          <a:srgbClr val="000000"/>
        </a:solidFill>
        <a:latin typeface="Times New Roman" panose="02020603050405020304" pitchFamily="18" charset="0"/>
        <a:ea typeface="宋体" panose="02010600030101010101" pitchFamily="2" charset="-122"/>
      </a:defRPr>
    </a:lvl7pPr>
    <a:lvl8pPr marL="3200400" lvl="7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sng" kern="1200" baseline="0">
        <a:solidFill>
          <a:srgbClr val="000000"/>
        </a:solidFill>
        <a:latin typeface="Times New Roman" panose="02020603050405020304" pitchFamily="18" charset="0"/>
        <a:ea typeface="宋体" panose="02010600030101010101" pitchFamily="2" charset="-122"/>
      </a:defRPr>
    </a:lvl8pPr>
    <a:lvl9pPr marL="3657600" lvl="8" indent="0" algn="l" defTabSz="914400" eaLnBrk="1" fontAlgn="base" latinLnBrk="0" hangingPunct="1">
      <a:lnSpc>
        <a:spcPct val="100000"/>
      </a:lnSpc>
      <a:spcBef>
        <a:spcPct val="0"/>
      </a:spcBef>
      <a:spcAft>
        <a:spcPct val="0"/>
      </a:spcAft>
      <a:buNone/>
      <a:defRPr sz="1800" b="0" i="0" u="sng" kern="1200" baseline="0">
        <a:solidFill>
          <a:srgbClr val="000000"/>
        </a:solidFill>
        <a:latin typeface="Times New Roman" panose="02020603050405020304" pitchFamily="18" charset="0"/>
        <a:ea typeface="宋体" panose="02010600030101010101" pitchFamily="2" charset="-122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clrMru>
    <a:srgbClr val="006600"/>
    <a:srgbClr val="000000"/>
    <a:srgbClr val="FF0000"/>
    <a:srgbClr val="FF33CC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 showGuides="1">
      <p:cViewPr varScale="1">
        <p:scale>
          <a:sx n="48" d="100"/>
          <a:sy n="48" d="100"/>
        </p:scale>
        <p:origin x="-11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7.xml"/><Relationship Id="rId8" Type="http://schemas.openxmlformats.org/officeDocument/2006/relationships/slide" Target="slides/slide6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9" Type="http://schemas.openxmlformats.org/officeDocument/2006/relationships/tableStyles" Target="tableStyles.xml"/><Relationship Id="rId28" Type="http://schemas.openxmlformats.org/officeDocument/2006/relationships/viewProps" Target="viewProps.xml"/><Relationship Id="rId27" Type="http://schemas.openxmlformats.org/officeDocument/2006/relationships/presProps" Target="presProps.xml"/><Relationship Id="rId26" Type="http://schemas.openxmlformats.org/officeDocument/2006/relationships/slide" Target="slides/slide24.xml"/><Relationship Id="rId25" Type="http://schemas.openxmlformats.org/officeDocument/2006/relationships/slide" Target="slides/slide23.xml"/><Relationship Id="rId24" Type="http://schemas.openxmlformats.org/officeDocument/2006/relationships/slide" Target="slides/slide22.xml"/><Relationship Id="rId23" Type="http://schemas.openxmlformats.org/officeDocument/2006/relationships/slide" Target="slides/slide21.xml"/><Relationship Id="rId22" Type="http://schemas.openxmlformats.org/officeDocument/2006/relationships/slide" Target="slides/slide20.xml"/><Relationship Id="rId21" Type="http://schemas.openxmlformats.org/officeDocument/2006/relationships/slide" Target="slides/slide19.xml"/><Relationship Id="rId20" Type="http://schemas.openxmlformats.org/officeDocument/2006/relationships/slide" Target="slides/slide18.xml"/><Relationship Id="rId2" Type="http://schemas.openxmlformats.org/officeDocument/2006/relationships/theme" Target="theme/theme1.xml"/><Relationship Id="rId19" Type="http://schemas.openxmlformats.org/officeDocument/2006/relationships/slide" Target="slides/slide17.xml"/><Relationship Id="rId18" Type="http://schemas.openxmlformats.org/officeDocument/2006/relationships/slide" Target="slides/slide16.xml"/><Relationship Id="rId17" Type="http://schemas.openxmlformats.org/officeDocument/2006/relationships/slide" Target="slides/slide15.xml"/><Relationship Id="rId16" Type="http://schemas.openxmlformats.org/officeDocument/2006/relationships/slide" Target="slides/slide14.xml"/><Relationship Id="rId15" Type="http://schemas.openxmlformats.org/officeDocument/2006/relationships/slide" Target="slides/slide13.xml"/><Relationship Id="rId14" Type="http://schemas.openxmlformats.org/officeDocument/2006/relationships/slide" Target="slides/slide12.xml"/><Relationship Id="rId13" Type="http://schemas.openxmlformats.org/officeDocument/2006/relationships/slide" Target="slides/slide11.xml"/><Relationship Id="rId12" Type="http://schemas.openxmlformats.org/officeDocument/2006/relationships/slide" Target="slides/slide10.xml"/><Relationship Id="rId11" Type="http://schemas.openxmlformats.org/officeDocument/2006/relationships/slide" Target="slides/slide9.xml"/><Relationship Id="rId10" Type="http://schemas.openxmlformats.org/officeDocument/2006/relationships/slide" Target="slides/slide8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竖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5293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54296" y="1600200"/>
            <a:ext cx="4032504" cy="4525963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365125"/>
            <a:ext cx="7886700" cy="1325563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890081" y="1778438"/>
            <a:ext cx="3655181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890081" y="2665379"/>
            <a:ext cx="3655181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92704" y="1778438"/>
            <a:ext cx="3673182" cy="823912"/>
          </a:xfrm>
        </p:spPr>
        <p:txBody>
          <a:bodyPr anchor="ctr" anchorCtr="0"/>
          <a:lstStyle>
            <a:lvl1pPr marL="0" indent="0">
              <a:buNone/>
              <a:defRPr sz="2100"/>
            </a:lvl1pPr>
            <a:lvl2pPr marL="342900" indent="0">
              <a:buNone/>
              <a:defRPr sz="1800"/>
            </a:lvl2pPr>
            <a:lvl3pPr marL="685800" indent="0">
              <a:buNone/>
              <a:defRPr sz="1500"/>
            </a:lvl3pPr>
            <a:lvl4pPr marL="1028700" indent="0">
              <a:buNone/>
              <a:defRPr sz="1350"/>
            </a:lvl4pPr>
            <a:lvl5pPr marL="1371600" indent="0">
              <a:buNone/>
              <a:defRPr sz="1350"/>
            </a:lvl5pPr>
            <a:lvl6pPr marL="1714500" indent="0">
              <a:buNone/>
              <a:defRPr sz="1350"/>
            </a:lvl6pPr>
            <a:lvl7pPr marL="2057400" indent="0">
              <a:buNone/>
              <a:defRPr sz="1350"/>
            </a:lvl7pPr>
            <a:lvl8pPr marL="2400300" indent="0">
              <a:buNone/>
              <a:defRPr sz="1350"/>
            </a:lvl8pPr>
            <a:lvl9pPr marL="2743200" indent="0">
              <a:buNone/>
              <a:defRPr sz="13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92704" y="2665379"/>
            <a:ext cx="3673182" cy="3524284"/>
          </a:xfrm>
        </p:spPr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887391" y="987425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  <a:p>
            <a:pPr lvl="1"/>
            <a:r>
              <a:rPr lang="zh-CN" altLang="en-US" smtClean="0"/>
              <a:t>第二级</a:t>
            </a:r>
            <a:endParaRPr lang="zh-CN" altLang="en-US" smtClean="0"/>
          </a:p>
          <a:p>
            <a:pPr lvl="2"/>
            <a:r>
              <a:rPr lang="zh-CN" altLang="en-US" smtClean="0"/>
              <a:t>第三级</a:t>
            </a:r>
            <a:endParaRPr lang="zh-CN" altLang="en-US" smtClean="0"/>
          </a:p>
          <a:p>
            <a:pPr lvl="3"/>
            <a:r>
              <a:rPr lang="zh-CN" altLang="en-US" smtClean="0"/>
              <a:t>第四级</a:t>
            </a:r>
            <a:endParaRPr lang="zh-CN" altLang="en-US" smtClean="0"/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3124012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3887391" y="457201"/>
            <a:ext cx="4629150" cy="540385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3124012" cy="3811588"/>
          </a:xfrm>
        </p:spPr>
        <p:txBody>
          <a:bodyPr/>
          <a:lstStyle>
            <a:lvl1pPr marL="0" indent="0">
              <a:buNone/>
              <a:defRPr sz="1500"/>
            </a:lvl1pPr>
            <a:lvl2pPr marL="342900" indent="0">
              <a:buNone/>
              <a:defRPr sz="1350"/>
            </a:lvl2pPr>
            <a:lvl3pPr marL="685800" indent="0">
              <a:buNone/>
              <a:defRPr sz="1200"/>
            </a:lvl3pPr>
            <a:lvl4pPr marL="1028700" indent="0">
              <a:buNone/>
              <a:defRPr sz="1050"/>
            </a:lvl4pPr>
            <a:lvl5pPr marL="1371600" indent="0">
              <a:buNone/>
              <a:defRPr sz="1050"/>
            </a:lvl5pPr>
            <a:lvl6pPr marL="1714500" indent="0">
              <a:buNone/>
              <a:defRPr sz="1050"/>
            </a:lvl6pPr>
            <a:lvl7pPr marL="2057400" indent="0">
              <a:buNone/>
              <a:defRPr sz="1050"/>
            </a:lvl7pPr>
            <a:lvl8pPr marL="2400300" indent="0">
              <a:buNone/>
              <a:defRPr sz="1050"/>
            </a:lvl8pPr>
            <a:lvl9pPr marL="2743200" indent="0">
              <a:buNone/>
              <a:defRPr sz="1050"/>
            </a:lvl9pPr>
          </a:lstStyle>
          <a:p>
            <a:pPr lvl="0"/>
            <a:r>
              <a:rPr lang="zh-CN" altLang="en-US" smtClean="0"/>
              <a:t>单击此处编辑母版文本样式</a:t>
            </a:r>
            <a:endParaRPr lang="zh-CN" altLang="en-US" smtClean="0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lvl="0"/>
            <a:endParaRPr lang="zh-CN" altLang="en-US" dirty="0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2" Type="http://schemas.openxmlformats.org/officeDocument/2006/relationships/theme" Target="../theme/theme1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1026" name="标题 1025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zh-CN" altLang="en-US"/>
              <a:t>单击此处编辑母版标题样式</a:t>
            </a:r>
            <a:endParaRPr lang="zh-CN" altLang="en-US"/>
          </a:p>
        </p:txBody>
      </p:sp>
      <p:sp>
        <p:nvSpPr>
          <p:cNvPr id="1027" name="文本占位符 10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/>
              <a:t>单击此处编辑母版文本样式</a:t>
            </a:r>
            <a:endParaRPr lang="zh-CN" altLang="en-US"/>
          </a:p>
          <a:p>
            <a:pPr lvl="1"/>
            <a:r>
              <a:rPr lang="zh-CN" altLang="en-US"/>
              <a:t>第二级</a:t>
            </a:r>
            <a:endParaRPr lang="zh-CN" altLang="en-US"/>
          </a:p>
          <a:p>
            <a:pPr lvl="2"/>
            <a:r>
              <a:rPr lang="zh-CN" altLang="en-US"/>
              <a:t>第三级</a:t>
            </a:r>
            <a:endParaRPr lang="zh-CN" altLang="en-US"/>
          </a:p>
          <a:p>
            <a:pPr lvl="3"/>
            <a:r>
              <a:rPr lang="zh-CN" altLang="en-US"/>
              <a:t>第四级</a:t>
            </a:r>
            <a:endParaRPr lang="zh-CN" altLang="en-US"/>
          </a:p>
          <a:p>
            <a:pPr lvl="4"/>
            <a:r>
              <a:rPr lang="zh-CN" altLang="en-US"/>
              <a:t>第五级</a:t>
            </a:r>
            <a:endParaRPr lang="zh-CN" altLang="en-US"/>
          </a:p>
        </p:txBody>
      </p:sp>
      <p:sp>
        <p:nvSpPr>
          <p:cNvPr id="1028" name="日期占位符 1027"/>
          <p:cNvSpPr>
            <a:spLocks noGrp="1"/>
          </p:cNvSpPr>
          <p:nvPr>
            <p:ph type="dt" sz="half" idx="2"/>
          </p:nvPr>
        </p:nvSpPr>
        <p:spPr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>
              <a:defRPr sz="1400">
                <a:latin typeface="Arial" panose="020B0604020202020204" pitchFamily="34" charset="0"/>
              </a:defRPr>
            </a:lvl1pPr>
          </a:lstStyle>
          <a:p>
            <a:pPr lvl="0"/>
            <a:fld id="{BB962C8B-B14F-4D97-AF65-F5344CB8AC3E}" type="datetime1">
              <a:rPr lang="zh-CN" altLang="en-US" dirty="0"/>
            </a:fld>
            <a:endParaRPr lang="zh-CN" altLang="en-US" dirty="0"/>
          </a:p>
        </p:txBody>
      </p:sp>
      <p:sp>
        <p:nvSpPr>
          <p:cNvPr id="1029" name="页脚占位符 1028"/>
          <p:cNvSpPr>
            <a:spLocks noGrp="1"/>
          </p:cNvSpPr>
          <p:nvPr>
            <p:ph type="ftr" sz="quarter" idx="3"/>
          </p:nvPr>
        </p:nvSpPr>
        <p:spPr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ctr">
              <a:defRPr sz="1400">
                <a:latin typeface="Arial" panose="020B0604020202020204" pitchFamily="34" charset="0"/>
              </a:defRPr>
            </a:lvl1pPr>
          </a:lstStyle>
          <a:p>
            <a:pPr lvl="0"/>
            <a:endParaRPr lang="zh-CN" altLang="en-US" dirty="0"/>
          </a:p>
        </p:txBody>
      </p:sp>
      <p:sp>
        <p:nvSpPr>
          <p:cNvPr id="1030" name="灯片编号占位符 1029"/>
          <p:cNvSpPr>
            <a:spLocks noGrp="1"/>
          </p:cNvSpPr>
          <p:nvPr>
            <p:ph type="sldNum" sz="quarter" idx="4"/>
          </p:nvPr>
        </p:nvSpPr>
        <p:spPr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</a:ln>
        </p:spPr>
        <p:txBody>
          <a:bodyPr/>
          <a:lstStyle>
            <a:lvl1pPr algn="r">
              <a:defRPr sz="1400">
                <a:latin typeface="Arial" panose="020B0604020202020204" pitchFamily="34" charset="0"/>
              </a:defRPr>
            </a:lvl1pPr>
          </a:lstStyle>
          <a:p>
            <a:pPr lvl="0"/>
            <a:fld id="{9A0DB2DC-4C9A-4742-B13C-FB6460FD3503}" type="slidenum">
              <a:rPr lang="zh-CN" altLang="en-US" dirty="0"/>
            </a:fld>
            <a:endParaRPr lang="zh-CN" alt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marL="0" lvl="0" indent="0" algn="ctr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Clr>
          <a:srgbClr val="000000"/>
        </a:buClr>
        <a:buNone/>
        <a:defRPr sz="4400" b="0" i="0" u="none" kern="1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342900" lvl="0" indent="-3429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32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742950" lvl="1" indent="-28575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8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2pPr>
      <a:lvl3pPr marL="1143000" lvl="2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•"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3pPr>
      <a:lvl4pPr marL="1600200" lvl="3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–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4pPr>
      <a:lvl5pPr marL="2057400" lvl="4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5pPr>
      <a:lvl6pPr marL="2514600" lvl="5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2971800" lvl="6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3429000" lvl="7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3886200" lvl="8" indent="-228600" algn="l" defTabSz="914400" eaLnBrk="1" fontAlgn="base" latinLnBrk="0" hangingPunct="1">
        <a:lnSpc>
          <a:spcPct val="100000"/>
        </a:lnSpc>
        <a:spcBef>
          <a:spcPct val="20000"/>
        </a:spcBef>
        <a:spcAft>
          <a:spcPct val="0"/>
        </a:spcAft>
        <a:buChar char="»"/>
        <a:defRPr sz="20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lvl="0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2400" b="0" i="0" u="none" kern="120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lvl="1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sng" kern="1200" baseline="0">
          <a:solidFill>
            <a:srgbClr val="000000"/>
          </a:solidFill>
          <a:latin typeface="+mn-lt"/>
          <a:ea typeface="+mn-ea"/>
          <a:cs typeface="+mn-cs"/>
        </a:defRPr>
      </a:lvl2pPr>
      <a:lvl3pPr marL="914400" lvl="2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sng" kern="1200" baseline="0">
          <a:solidFill>
            <a:srgbClr val="000000"/>
          </a:solidFill>
          <a:latin typeface="+mn-lt"/>
          <a:ea typeface="+mn-ea"/>
          <a:cs typeface="+mn-cs"/>
        </a:defRPr>
      </a:lvl3pPr>
      <a:lvl4pPr marL="1371600" lvl="3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sng" kern="1200" baseline="0">
          <a:solidFill>
            <a:srgbClr val="000000"/>
          </a:solidFill>
          <a:latin typeface="+mn-lt"/>
          <a:ea typeface="+mn-ea"/>
          <a:cs typeface="+mn-cs"/>
        </a:defRPr>
      </a:lvl4pPr>
      <a:lvl5pPr marL="1828800" lvl="4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sng" kern="1200" baseline="0">
          <a:solidFill>
            <a:srgbClr val="000000"/>
          </a:solidFill>
          <a:latin typeface="+mn-lt"/>
          <a:ea typeface="+mn-ea"/>
          <a:cs typeface="+mn-cs"/>
        </a:defRPr>
      </a:lvl5pPr>
      <a:lvl6pPr marL="2286000" lvl="5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sng" kern="1200" baseline="0">
          <a:solidFill>
            <a:srgbClr val="000000"/>
          </a:solidFill>
          <a:latin typeface="+mn-lt"/>
          <a:ea typeface="+mn-ea"/>
          <a:cs typeface="+mn-cs"/>
        </a:defRPr>
      </a:lvl6pPr>
      <a:lvl7pPr marL="2743200" lvl="6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sng" kern="1200" baseline="0">
          <a:solidFill>
            <a:srgbClr val="000000"/>
          </a:solidFill>
          <a:latin typeface="+mn-lt"/>
          <a:ea typeface="+mn-ea"/>
          <a:cs typeface="+mn-cs"/>
        </a:defRPr>
      </a:lvl7pPr>
      <a:lvl8pPr marL="3200400" lvl="7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sng" kern="1200" baseline="0">
          <a:solidFill>
            <a:srgbClr val="000000"/>
          </a:solidFill>
          <a:latin typeface="+mn-lt"/>
          <a:ea typeface="+mn-ea"/>
          <a:cs typeface="+mn-cs"/>
        </a:defRPr>
      </a:lvl8pPr>
      <a:lvl9pPr marL="3657600" lvl="8" indent="0" algn="l" defTabSz="914400" eaLnBrk="1" fontAlgn="base" latinLnBrk="0" hangingPunct="1">
        <a:lnSpc>
          <a:spcPct val="100000"/>
        </a:lnSpc>
        <a:spcBef>
          <a:spcPct val="0"/>
        </a:spcBef>
        <a:spcAft>
          <a:spcPct val="0"/>
        </a:spcAft>
        <a:buNone/>
        <a:defRPr sz="1800" b="0" i="0" u="sng" kern="1200" baseline="0">
          <a:solidFill>
            <a:srgbClr val="000000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slide" Target="slide17.xml"/><Relationship Id="rId1" Type="http://schemas.openxmlformats.org/officeDocument/2006/relationships/slide" Target="slide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slide" Target="slide16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7.xml"/><Relationship Id="rId1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074" name="矩形 3073"/>
          <p:cNvSpPr/>
          <p:nvPr/>
        </p:nvSpPr>
        <p:spPr>
          <a:xfrm rot="5400000">
            <a:off x="5435600" y="1700213"/>
            <a:ext cx="4752975" cy="1871662"/>
          </a:xfrm>
          <a:prstGeom prst="rect">
            <a:avLst/>
          </a:prstGeom>
        </p:spPr>
        <p:txBody>
          <a:bodyPr vert="eaVert" wrap="none" fromWordArt="1">
            <a:prstTxWarp prst="textPlain">
              <a:avLst>
                <a:gd name="adj" fmla="val 50000"/>
              </a:avLst>
            </a:prstTxWarp>
            <a:normAutofit/>
          </a:bodyPr>
          <a:p>
            <a:pPr algn="ctr"/>
            <a:r>
              <a:rPr lang="zh-CN" altLang="en-US" sz="3600" i="1">
                <a:ln w="9525" cap="flat" cmpd="sng">
                  <a:solidFill>
                    <a:srgbClr val="800000"/>
                  </a:solidFill>
                  <a:prstDash val="solid"/>
                  <a:headEnd type="none" w="med" len="med"/>
                  <a:tailEnd type="none" w="med" len="med"/>
                </a:ln>
                <a:solidFill>
                  <a:srgbClr val="800000"/>
                </a:solidFill>
                <a:effectLst>
                  <a:outerShdw dist="35921" dir="2699999" algn="ctr" rotWithShape="0">
                    <a:srgbClr val="C0C0C0"/>
                  </a:outerShdw>
                </a:effectLst>
                <a:latin typeface="宋体" panose="02010600030101010101" pitchFamily="2" charset="-122"/>
                <a:ea typeface="宋体" panose="02010600030101010101" pitchFamily="2" charset="-122"/>
              </a:rPr>
              <a:t>大铁椎传</a:t>
            </a:r>
            <a:endParaRPr lang="zh-CN" altLang="en-US" sz="3600" i="1">
              <a:ln w="9525" cap="flat" cmpd="sng">
                <a:solidFill>
                  <a:srgbClr val="800000"/>
                </a:solidFill>
                <a:prstDash val="solid"/>
                <a:headEnd type="none" w="med" len="med"/>
                <a:tailEnd type="none" w="med" len="med"/>
              </a:ln>
              <a:solidFill>
                <a:srgbClr val="800000"/>
              </a:solidFill>
              <a:effectLst>
                <a:outerShdw dist="35921" dir="2699999" algn="ctr" rotWithShape="0">
                  <a:srgbClr val="C0C0C0"/>
                </a:outerShdw>
              </a:effectLst>
              <a:latin typeface="宋体" panose="02010600030101010101" pitchFamily="2" charset="-122"/>
              <a:ea typeface="宋体" panose="02010600030101010101" pitchFamily="2" charset="-122"/>
            </a:endParaRPr>
          </a:p>
        </p:txBody>
      </p:sp>
      <p:sp>
        <p:nvSpPr>
          <p:cNvPr id="3075" name="文本框 3074"/>
          <p:cNvSpPr txBox="1"/>
          <p:nvPr/>
        </p:nvSpPr>
        <p:spPr>
          <a:xfrm>
            <a:off x="5435600" y="5300663"/>
            <a:ext cx="3708400" cy="914400"/>
          </a:xfrm>
          <a:prstGeom prst="rect">
            <a:avLst/>
          </a:prstGeom>
          <a:solidFill>
            <a:schemeClr val="accent1"/>
          </a:solidFill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5400" b="1" u="none">
                <a:solidFill>
                  <a:schemeClr val="tx1"/>
                </a:solidFill>
                <a:latin typeface="Times New Roman" panose="02020603050405020304" pitchFamily="18" charset="0"/>
                <a:ea typeface="华文彩云" pitchFamily="2" charset="-122"/>
              </a:rPr>
              <a:t>（清）魏禧</a:t>
            </a:r>
            <a:endParaRPr lang="zh-CN" altLang="en-US" sz="5400" b="1" u="none">
              <a:solidFill>
                <a:schemeClr val="tx1"/>
              </a:solidFill>
              <a:latin typeface="Times New Roman" panose="02020603050405020304" pitchFamily="18" charset="0"/>
              <a:ea typeface="华文彩云" pitchFamily="2" charset="-122"/>
            </a:endParaRPr>
          </a:p>
        </p:txBody>
      </p:sp>
      <p:pic>
        <p:nvPicPr>
          <p:cNvPr id="3076" name="图片 3075" descr="1642392"/>
          <p:cNvPicPr>
            <a:picLocks noChangeAspect="1"/>
          </p:cNvPicPr>
          <p:nvPr/>
        </p:nvPicPr>
        <p:blipFill>
          <a:blip r:embed="rId1"/>
          <a:srcRect b="8009"/>
          <a:stretch>
            <a:fillRect/>
          </a:stretch>
        </p:blipFill>
        <p:spPr>
          <a:xfrm>
            <a:off x="0" y="0"/>
            <a:ext cx="5724525" cy="68580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3314" name="文本框 13313"/>
          <p:cNvSpPr txBox="1"/>
          <p:nvPr/>
        </p:nvSpPr>
        <p:spPr>
          <a:xfrm>
            <a:off x="34925" y="260350"/>
            <a:ext cx="3657600" cy="62992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400" b="1" u="none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4.一日，辞宋将军曰：“</a:t>
            </a:r>
            <a:r>
              <a:rPr lang="zh-CN" altLang="en-US" sz="2400" b="1" u="sng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吾始闻汝名，以为豪，然皆不足用。</a:t>
            </a:r>
            <a:r>
              <a:rPr lang="zh-CN" altLang="en-US" sz="2400" b="1" u="none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吾去矣！”将军</a:t>
            </a:r>
            <a:r>
              <a:rPr lang="zh-CN" altLang="en-US" sz="2400" b="1" u="none" dirty="0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强</a:t>
            </a:r>
            <a:r>
              <a:rPr lang="zh-CN" altLang="en-US" sz="2400" b="1" u="none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留之，乃曰：“吾数</a:t>
            </a:r>
            <a:r>
              <a:rPr lang="zh-CN" altLang="en-US" sz="1800" b="1" u="none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[shu</a:t>
            </a:r>
            <a:r>
              <a:rPr lang="en-US" altLang="x-none" sz="1800" b="1" u="none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ò</a:t>
            </a:r>
            <a:r>
              <a:rPr lang="zh-CN" altLang="en-US" sz="1800" b="1" u="none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]</a:t>
            </a:r>
            <a:r>
              <a:rPr lang="zh-CN" altLang="en-US" sz="2400" b="1" u="none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击杀响马贼，夺其物，故</a:t>
            </a:r>
            <a:r>
              <a:rPr lang="zh-CN" altLang="en-US" sz="2400" b="1" u="none" dirty="0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仇</a:t>
            </a:r>
            <a:r>
              <a:rPr lang="zh-CN" altLang="en-US" sz="2400" b="1" u="none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我。久居，祸且及汝。今夜半，方期我决斗某所。”宋将军欣然曰：“吾骑马挟矢以助战。”客曰：“止！贼能且众，吾欲护汝，则不</a:t>
            </a:r>
            <a:r>
              <a:rPr lang="zh-CN" altLang="en-US" sz="2400" b="1" u="none" dirty="0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快</a:t>
            </a:r>
            <a:r>
              <a:rPr lang="zh-CN" altLang="en-US" sz="2400" b="1" u="none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吾意。”宋将军</a:t>
            </a:r>
            <a:r>
              <a:rPr lang="zh-CN" altLang="en-US" sz="2400" b="1" u="none" dirty="0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故</a:t>
            </a:r>
            <a:r>
              <a:rPr lang="zh-CN" altLang="en-US" sz="2400" b="1" u="none" dirty="0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自负，且欲观客所为，力请客。客不得已，与（之）偕行。将至斗处，送将军登空堡上，曰：“但观之，慎弗声，令贼知也。”</a:t>
            </a:r>
            <a:endParaRPr lang="zh-CN" altLang="en-US" sz="2400" b="1" u="none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3315" name="直接连接符 13314"/>
          <p:cNvSpPr/>
          <p:nvPr/>
        </p:nvSpPr>
        <p:spPr>
          <a:xfrm>
            <a:off x="3708400" y="0"/>
            <a:ext cx="0" cy="6858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3316" name="文本框 13315"/>
          <p:cNvSpPr txBox="1"/>
          <p:nvPr/>
        </p:nvSpPr>
        <p:spPr>
          <a:xfrm>
            <a:off x="3635375" y="260350"/>
            <a:ext cx="5508625" cy="137318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800" b="1" i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第二部分（</a:t>
            </a:r>
            <a:r>
              <a:rPr lang="en-US" altLang="zh-CN" sz="2800" b="1" i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2800" b="1" i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）：写大铁椎辞别宋将军，并同意宋将军看他与仇者决斗。</a:t>
            </a:r>
            <a:endParaRPr lang="zh-CN" altLang="en-US" sz="2800" b="1" i="1" u="none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317" name="矩形 13316"/>
          <p:cNvSpPr/>
          <p:nvPr/>
        </p:nvSpPr>
        <p:spPr>
          <a:xfrm>
            <a:off x="3851275" y="1916113"/>
            <a:ext cx="5292725" cy="1552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强：尽力，极力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仇：以</a:t>
            </a:r>
            <a:r>
              <a:rPr lang="en-US" altLang="zh-CN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……</a:t>
            </a:r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为仇   形容词的意动用法。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快：使</a:t>
            </a:r>
            <a:r>
              <a:rPr lang="en-US" altLang="zh-CN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……</a:t>
            </a:r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痛快   形容词的使动用法。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故：本来，向来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318" name="矩形 13317"/>
          <p:cNvSpPr/>
          <p:nvPr/>
        </p:nvSpPr>
        <p:spPr>
          <a:xfrm>
            <a:off x="3779838" y="3716338"/>
            <a:ext cx="5364162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4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重点句子：</a:t>
            </a:r>
            <a:r>
              <a:rPr lang="zh-CN" altLang="en-US" sz="2400" b="1" u="sng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吾始闻汝名，</a:t>
            </a:r>
            <a:r>
              <a:rPr lang="zh-CN" altLang="en-US" sz="2400" b="1" u="sng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以为</a:t>
            </a:r>
            <a:r>
              <a:rPr lang="zh-CN" altLang="en-US" sz="2400" b="1" u="sng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豪，然皆不</a:t>
            </a:r>
            <a:r>
              <a:rPr lang="zh-CN" altLang="en-US" sz="2400" b="1" u="sng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足</a:t>
            </a:r>
            <a:r>
              <a:rPr lang="zh-CN" altLang="en-US" sz="2400" b="1" u="sng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用。</a:t>
            </a:r>
            <a:endParaRPr lang="zh-CN" altLang="en-US" sz="2400" b="1" u="sng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3319" name="矩形 13318"/>
          <p:cNvSpPr/>
          <p:nvPr/>
        </p:nvSpPr>
        <p:spPr>
          <a:xfrm>
            <a:off x="3779838" y="4508500"/>
            <a:ext cx="5113337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翻译：我当初听说你的名声时，把你当作英雄豪杰，但是（现在看来你们）都不值得委以重任。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33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33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33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33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14" grpId="0"/>
      <p:bldP spid="13316" grpId="0"/>
      <p:bldP spid="13317" grpId="0"/>
      <p:bldP spid="13318" grpId="0"/>
      <p:bldP spid="13319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4338" name="文本框 14337"/>
          <p:cNvSpPr txBox="1"/>
          <p:nvPr/>
        </p:nvSpPr>
        <p:spPr>
          <a:xfrm>
            <a:off x="3708400" y="260350"/>
            <a:ext cx="5256213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800" b="1" i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第三部分（</a:t>
            </a:r>
            <a:r>
              <a:rPr lang="en-US" altLang="zh-CN" sz="2800" b="1" i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5</a:t>
            </a:r>
            <a:r>
              <a:rPr lang="zh-CN" altLang="en-US" sz="2800" b="1" i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）：写大铁椎决斗时从容挥椎，所向披靡。</a:t>
            </a:r>
            <a:endParaRPr lang="zh-CN" altLang="en-US" sz="2800" b="1" i="1" u="none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339" name="直接连接符 14338"/>
          <p:cNvSpPr/>
          <p:nvPr/>
        </p:nvSpPr>
        <p:spPr>
          <a:xfrm>
            <a:off x="3492500" y="26988"/>
            <a:ext cx="0" cy="6858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4340" name="文本框 14339"/>
          <p:cNvSpPr txBox="1"/>
          <p:nvPr/>
        </p:nvSpPr>
        <p:spPr>
          <a:xfrm>
            <a:off x="179388" y="333375"/>
            <a:ext cx="3505200" cy="55689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en-US" altLang="zh-CN" sz="24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5.</a:t>
            </a:r>
            <a:r>
              <a:rPr lang="zh-CN" altLang="en-US" sz="24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时鸡鸣月落，星光照旷野，百步见人。客驰下，吹觱篥数声。顷之，贼二十余</a:t>
            </a:r>
            <a:r>
              <a:rPr lang="zh-CN" altLang="en-US" sz="24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骑</a:t>
            </a:r>
            <a:r>
              <a:rPr lang="en-US" altLang="zh-CN" sz="1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[</a:t>
            </a:r>
            <a:r>
              <a:rPr lang="en-US" altLang="zh-CN" sz="24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j</a:t>
            </a:r>
            <a:r>
              <a:rPr lang="en-US" altLang="zh-CN" sz="1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ì]</a:t>
            </a:r>
            <a:r>
              <a:rPr lang="zh-CN" altLang="en-US" sz="24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四面集，步行负弓矢从者百</a:t>
            </a:r>
            <a:r>
              <a:rPr lang="zh-CN" altLang="en-US" sz="24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许</a:t>
            </a:r>
            <a:r>
              <a:rPr lang="zh-CN" altLang="en-US" sz="24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人。一贼提刀突奔客，客大呼挥椎，贼应声落马，马首裂。众贼</a:t>
            </a:r>
            <a:r>
              <a:rPr lang="zh-CN" altLang="en-US" sz="24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环</a:t>
            </a:r>
            <a:r>
              <a:rPr lang="zh-CN" altLang="en-US" sz="24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而进，客奋椎左右击，人马仆地，杀三十许人。</a:t>
            </a:r>
            <a:r>
              <a:rPr lang="zh-CN" altLang="en-US" sz="2400" b="1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宋将军屏息观之，股栗欲堕</a:t>
            </a:r>
            <a:r>
              <a:rPr lang="zh-CN" altLang="en-US" sz="24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。忽闻客大呼曰：“吾去矣。”尘滚滚东向驰去。后遂不复至。</a:t>
            </a:r>
            <a:endParaRPr lang="zh-CN" altLang="en-US" sz="2400" b="1" u="none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4341" name="矩形 14340"/>
          <p:cNvSpPr/>
          <p:nvPr/>
        </p:nvSpPr>
        <p:spPr>
          <a:xfrm>
            <a:off x="3779838" y="1666875"/>
            <a:ext cx="4572000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骑：骑马的人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许：多  表示约数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环：包围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342" name="矩形 14341"/>
          <p:cNvSpPr/>
          <p:nvPr/>
        </p:nvSpPr>
        <p:spPr>
          <a:xfrm>
            <a:off x="3803650" y="3395663"/>
            <a:ext cx="534035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4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重点句子：</a:t>
            </a:r>
            <a:r>
              <a:rPr lang="zh-CN" altLang="en-US" sz="2400" b="1" u="sng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宋将军屏息观之，股栗欲堕</a:t>
            </a:r>
            <a:r>
              <a:rPr lang="zh-CN" altLang="en-US" sz="24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。</a:t>
            </a:r>
            <a:endParaRPr lang="zh-CN" altLang="en-US" sz="2400" b="1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4343" name="矩形 14342"/>
          <p:cNvSpPr/>
          <p:nvPr/>
        </p:nvSpPr>
        <p:spPr>
          <a:xfrm>
            <a:off x="3851275" y="4186238"/>
            <a:ext cx="5113338" cy="11874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翻译：宋将军屏住呼吸观看这场恶战，（吓得）两腿发抖，几乎（从堡垒上）掉下来。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43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43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143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43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8" grpId="0"/>
      <p:bldP spid="14340" grpId="0"/>
      <p:bldP spid="14341" grpId="0"/>
      <p:bldP spid="14342" grpId="0"/>
      <p:bldP spid="14343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5362" name="文本框 15361"/>
          <p:cNvSpPr txBox="1"/>
          <p:nvPr/>
        </p:nvSpPr>
        <p:spPr>
          <a:xfrm>
            <a:off x="746125" y="536575"/>
            <a:ext cx="4906963" cy="5367338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66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且</a:t>
            </a:r>
            <a:endParaRPr lang="zh-CN" altLang="en-US" sz="66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endParaRPr lang="zh-CN" altLang="en-US" sz="40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48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48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、祸且及汝</a:t>
            </a:r>
            <a:endParaRPr lang="zh-CN" altLang="en-US" sz="48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endParaRPr lang="zh-CN" altLang="en-US" sz="48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48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48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、贼能且众</a:t>
            </a:r>
            <a:endParaRPr lang="zh-CN" altLang="en-US" sz="48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endParaRPr lang="zh-CN" altLang="en-US" sz="48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r>
              <a:rPr lang="en-US" altLang="zh-CN" sz="48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48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、且欲观客所为</a:t>
            </a:r>
            <a:endParaRPr lang="zh-CN" altLang="en-US" sz="48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363" name="文本框 15362"/>
          <p:cNvSpPr txBox="1"/>
          <p:nvPr/>
        </p:nvSpPr>
        <p:spPr>
          <a:xfrm>
            <a:off x="5867400" y="1989138"/>
            <a:ext cx="1304925" cy="76200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4400" b="1" u="none">
                <a:solidFill>
                  <a:srgbClr val="FF0B0B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将会</a:t>
            </a:r>
            <a:endParaRPr lang="zh-CN" altLang="en-US" sz="4400" b="1" u="none">
              <a:solidFill>
                <a:srgbClr val="FF0B0B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364" name="文本框 15363"/>
          <p:cNvSpPr txBox="1"/>
          <p:nvPr/>
        </p:nvSpPr>
        <p:spPr>
          <a:xfrm>
            <a:off x="5795963" y="3500438"/>
            <a:ext cx="1409700" cy="8239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4800" b="1" u="none">
                <a:solidFill>
                  <a:srgbClr val="FF0B0B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而且</a:t>
            </a:r>
            <a:endParaRPr lang="zh-CN" altLang="en-US" sz="4800" b="1" u="none">
              <a:solidFill>
                <a:srgbClr val="FF0B0B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5365" name="文本框 15364"/>
          <p:cNvSpPr txBox="1"/>
          <p:nvPr/>
        </p:nvSpPr>
        <p:spPr>
          <a:xfrm>
            <a:off x="5867400" y="5013325"/>
            <a:ext cx="1409700" cy="8239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4800" b="1" u="none">
                <a:solidFill>
                  <a:srgbClr val="FF0B0B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并且</a:t>
            </a:r>
            <a:endParaRPr lang="zh-CN" altLang="en-US" sz="4800" b="1" u="none">
              <a:solidFill>
                <a:srgbClr val="FF0B0B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53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536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536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536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362" grpId="0"/>
      <p:bldP spid="15363" grpId="0"/>
      <p:bldP spid="15364" grpId="0"/>
      <p:bldP spid="1536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7410" name="文本框 17409"/>
          <p:cNvSpPr txBox="1"/>
          <p:nvPr/>
        </p:nvSpPr>
        <p:spPr>
          <a:xfrm>
            <a:off x="517525" y="630238"/>
            <a:ext cx="7635875" cy="47863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4400" b="1" u="none">
                <a:solidFill>
                  <a:srgbClr val="FF0B0B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小序</a:t>
            </a:r>
            <a:endParaRPr lang="zh-CN" altLang="en-US" sz="4400" b="1" u="none">
              <a:solidFill>
                <a:srgbClr val="FF0B0B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800" b="1" u="none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</a:t>
            </a:r>
            <a:r>
              <a:rPr lang="zh-CN" altLang="en-US" sz="4400" b="1" u="none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庚戌十一月，予自广陵归，与陈子灿同舟。子灿年二十八，好武事，予授以左氏兵谋兵法，因问：“数游南北，逢异人乎？”子灿为述大铁椎，作</a:t>
            </a:r>
            <a:r>
              <a:rPr lang="en-US" altLang="zh-CN" sz="4400" b="1" u="none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《</a:t>
            </a:r>
            <a:r>
              <a:rPr lang="zh-CN" altLang="en-US" sz="4400" b="1" u="none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大铁椎传</a:t>
            </a:r>
            <a:r>
              <a:rPr lang="en-US" altLang="zh-CN" sz="4400" b="1" u="none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》</a:t>
            </a:r>
            <a:r>
              <a:rPr lang="zh-CN" altLang="en-US" sz="4400" b="1" u="none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。</a:t>
            </a:r>
            <a:r>
              <a:rPr lang="zh-CN" altLang="en-US" sz="28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 </a:t>
            </a:r>
            <a:endParaRPr lang="zh-CN" altLang="en-US" sz="28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62" name="文本框 40961"/>
          <p:cNvSpPr txBox="1"/>
          <p:nvPr/>
        </p:nvSpPr>
        <p:spPr>
          <a:xfrm>
            <a:off x="457200" y="990600"/>
            <a:ext cx="8686800" cy="11906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600" b="1" u="none" dirty="0">
                <a:solidFill>
                  <a:srgbClr val="FF0000"/>
                </a:solidFill>
                <a:latin typeface="Times New Roman" panose="02020603050405020304" pitchFamily="18" charset="0"/>
                <a:ea typeface="华文行楷" pitchFamily="2" charset="-122"/>
              </a:rPr>
              <a:t>本文运用了哪些手法刻画大铁椎的形象？他给你怎样的印象 ？</a:t>
            </a:r>
            <a:endParaRPr lang="zh-CN" altLang="en-US" sz="3600" b="1" u="none">
              <a:solidFill>
                <a:srgbClr val="FF0000"/>
              </a:solidFill>
              <a:latin typeface="Times New Roman" panose="02020603050405020304" pitchFamily="18" charset="0"/>
              <a:ea typeface="华文行楷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6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62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9938" name="文本框 39937"/>
          <p:cNvSpPr txBox="1"/>
          <p:nvPr/>
        </p:nvSpPr>
        <p:spPr>
          <a:xfrm>
            <a:off x="539750" y="1628775"/>
            <a:ext cx="5365750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3200" b="1" u="none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1.不冠不袜/蓝手巾裹头/足缠白布/腰多白金</a:t>
            </a:r>
            <a:r>
              <a:rPr lang="zh-CN" altLang="en-US" sz="2800" b="1" u="none" dirty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 </a:t>
            </a:r>
            <a:r>
              <a:rPr lang="en-US" altLang="x-none" sz="3200" b="1" u="none" err="1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皆不答</a:t>
            </a:r>
            <a:endParaRPr lang="zh-CN" altLang="en-US" sz="3200" b="1" u="none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939" name="文本框 39938"/>
          <p:cNvSpPr txBox="1"/>
          <p:nvPr/>
        </p:nvSpPr>
        <p:spPr>
          <a:xfrm>
            <a:off x="468313" y="4292600"/>
            <a:ext cx="5472112" cy="15541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4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en-US" altLang="zh-CN" sz="32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3.</a:t>
            </a:r>
            <a:r>
              <a:rPr lang="zh-CN" altLang="en-US" sz="32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大呼奋椎，贼应声落马，马首裂 </a:t>
            </a:r>
            <a:r>
              <a:rPr lang="en-US" altLang="zh-CN" sz="32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 </a:t>
            </a:r>
            <a:r>
              <a:rPr lang="zh-CN" altLang="en-US" sz="3200" b="1" u="none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奋椎左右击，人马仆地，杀三十许人    </a:t>
            </a:r>
            <a:r>
              <a:rPr lang="en-US" altLang="zh-CN" sz="24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… …</a:t>
            </a:r>
            <a:endParaRPr lang="en-US" altLang="zh-CN" sz="2400" b="1" u="none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940" name="右大括号 39939"/>
          <p:cNvSpPr/>
          <p:nvPr/>
        </p:nvSpPr>
        <p:spPr>
          <a:xfrm>
            <a:off x="5940425" y="3357563"/>
            <a:ext cx="225425" cy="1270000"/>
          </a:xfrm>
          <a:prstGeom prst="rightBrace">
            <a:avLst>
              <a:gd name="adj1" fmla="val 46948"/>
              <a:gd name="adj2" fmla="val 50000"/>
            </a:avLst>
          </a:prstGeom>
          <a:noFill/>
          <a:ln w="50800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39941" name="文本框 39940"/>
          <p:cNvSpPr txBox="1"/>
          <p:nvPr/>
        </p:nvSpPr>
        <p:spPr>
          <a:xfrm>
            <a:off x="6227763" y="2781300"/>
            <a:ext cx="2916237" cy="22891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600" b="1" u="none" dirty="0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豪爽、简朴、沉</a:t>
            </a:r>
            <a:r>
              <a:rPr lang="zh-CN" altLang="en-US" sz="36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静、直率、英勇、武艺高强</a:t>
            </a:r>
            <a:r>
              <a:rPr lang="en-US" altLang="zh-CN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… …</a:t>
            </a:r>
            <a:endParaRPr lang="en-US" altLang="zh-CN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942" name="文本框 39941"/>
          <p:cNvSpPr txBox="1"/>
          <p:nvPr/>
        </p:nvSpPr>
        <p:spPr>
          <a:xfrm>
            <a:off x="2268538" y="981075"/>
            <a:ext cx="453548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8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外貌、语言、动作行为描写</a:t>
            </a:r>
            <a:endParaRPr lang="zh-CN" altLang="en-US" sz="2800" b="1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39944" name="矩形 39943"/>
          <p:cNvSpPr/>
          <p:nvPr/>
        </p:nvSpPr>
        <p:spPr>
          <a:xfrm>
            <a:off x="539750" y="2924175"/>
            <a:ext cx="5329238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32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2.“</a:t>
            </a:r>
            <a:r>
              <a:rPr lang="zh-CN" altLang="en-US" sz="32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吾去矣” </a:t>
            </a:r>
            <a:r>
              <a:rPr lang="en-US" altLang="zh-CN" sz="32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/“</a:t>
            </a:r>
            <a:r>
              <a:rPr lang="zh-CN" altLang="en-US" sz="32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但观之，慎弗声，令贼知也。”      </a:t>
            </a:r>
            <a:r>
              <a:rPr lang="en-US" altLang="zh-CN" sz="32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… …</a:t>
            </a:r>
            <a:endParaRPr lang="en-US" altLang="zh-CN" sz="3200" b="1" u="none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994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993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399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000"/>
                            </p:stCondLst>
                            <p:childTnLst>
                              <p:par>
                                <p:cTn id="20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993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500"/>
                            </p:stCondLst>
                            <p:childTnLst>
                              <p:par>
                                <p:cTn id="25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994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2000"/>
                            </p:stCondLst>
                            <p:childTnLst>
                              <p:par>
                                <p:cTn id="3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9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994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9938" grpId="0"/>
      <p:bldP spid="39939" grpId="0"/>
      <p:bldP spid="39941" grpId="0"/>
      <p:bldP spid="39942" grpId="0"/>
      <p:bldP spid="39944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3554" name="文本框 23553"/>
          <p:cNvSpPr txBox="1"/>
          <p:nvPr/>
        </p:nvSpPr>
        <p:spPr>
          <a:xfrm>
            <a:off x="827088" y="620713"/>
            <a:ext cx="6762750" cy="701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 algn="ctr">
              <a:spcBef>
                <a:spcPct val="50000"/>
              </a:spcBef>
            </a:pPr>
            <a:r>
              <a:rPr lang="zh-CN" altLang="en-US" sz="36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  </a:t>
            </a:r>
            <a:r>
              <a:rPr lang="zh-CN" altLang="en-US" sz="4000" b="1" u="none">
                <a:solidFill>
                  <a:srgbClr val="CC3300"/>
                </a:solidFill>
                <a:latin typeface="Times New Roman" panose="02020603050405020304" pitchFamily="18" charset="0"/>
                <a:ea typeface="黑体" panose="02010609060101010101" pitchFamily="2" charset="-122"/>
              </a:rPr>
              <a:t>思考、讨论</a:t>
            </a:r>
            <a:endParaRPr lang="zh-CN" altLang="en-US" sz="4000" b="1" u="none">
              <a:solidFill>
                <a:srgbClr val="CC3300"/>
              </a:solidFill>
              <a:latin typeface="Times New Roman" panose="02020603050405020304" pitchFamily="18" charset="0"/>
              <a:ea typeface="黑体" panose="02010609060101010101" pitchFamily="2" charset="-122"/>
            </a:endParaRPr>
          </a:p>
        </p:txBody>
      </p:sp>
      <p:sp>
        <p:nvSpPr>
          <p:cNvPr id="23555" name="矩形 23554"/>
          <p:cNvSpPr/>
          <p:nvPr/>
        </p:nvSpPr>
        <p:spPr>
          <a:xfrm>
            <a:off x="611188" y="2997200"/>
            <a:ext cx="7854950" cy="78581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zh-CN" altLang="en-US" sz="3600" b="1" u="none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556" name="矩形 23555"/>
          <p:cNvSpPr/>
          <p:nvPr/>
        </p:nvSpPr>
        <p:spPr>
          <a:xfrm>
            <a:off x="684213" y="4005263"/>
            <a:ext cx="7997825" cy="936625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endParaRPr lang="zh-CN" altLang="en-US" sz="3600" b="1" u="none" dirty="0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557" name="矩形 23556"/>
          <p:cNvSpPr/>
          <p:nvPr/>
        </p:nvSpPr>
        <p:spPr>
          <a:xfrm>
            <a:off x="682625" y="3717925"/>
            <a:ext cx="7850188" cy="1223963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r>
              <a:rPr lang="en-US" altLang="zh-CN" sz="36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</a:t>
            </a:r>
            <a:r>
              <a:rPr lang="zh-CN" altLang="en-US" sz="36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课文描写宋将军这个人物，对表现大铁椎起到了什么作用？</a:t>
            </a:r>
            <a:r>
              <a:rPr lang="zh-CN" altLang="en-US" sz="3600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 </a:t>
            </a:r>
            <a:endParaRPr lang="zh-CN" altLang="en-US" sz="3600" u="none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3558" name="燕尾形 23557">
            <a:hlinkClick r:id="rId1" action="ppaction://hlinksldjump"/>
          </p:cNvPr>
          <p:cNvSpPr/>
          <p:nvPr/>
        </p:nvSpPr>
        <p:spPr>
          <a:xfrm>
            <a:off x="6443663" y="5302250"/>
            <a:ext cx="1066800" cy="609600"/>
          </a:xfrm>
          <a:prstGeom prst="chevron">
            <a:avLst>
              <a:gd name="adj" fmla="val 43750"/>
            </a:avLst>
          </a:prstGeom>
          <a:solidFill>
            <a:srgbClr val="0000FF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  <p:sp>
        <p:nvSpPr>
          <p:cNvPr id="23559" name="矩形 23558"/>
          <p:cNvSpPr/>
          <p:nvPr/>
        </p:nvSpPr>
        <p:spPr>
          <a:xfrm>
            <a:off x="682625" y="1628775"/>
            <a:ext cx="7489825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36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1.</a:t>
            </a:r>
            <a:r>
              <a:rPr lang="zh-CN" altLang="en-US" sz="36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大铁椎说了三次“吾去矣”，讨论这句话与大铁椎的性格有什么关系？</a:t>
            </a:r>
            <a:endParaRPr lang="zh-CN" altLang="en-US" sz="3600" b="1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3560" name="燕尾形 23559">
            <a:hlinkClick r:id="rId2" action="ppaction://hlinksldjump"/>
          </p:cNvPr>
          <p:cNvSpPr/>
          <p:nvPr/>
        </p:nvSpPr>
        <p:spPr>
          <a:xfrm>
            <a:off x="4860925" y="2854325"/>
            <a:ext cx="1152525" cy="504825"/>
          </a:xfrm>
          <a:prstGeom prst="chevron">
            <a:avLst>
              <a:gd name="adj" fmla="val 57075"/>
            </a:avLst>
          </a:prstGeom>
          <a:solidFill>
            <a:srgbClr val="0000FF"/>
          </a:solidFill>
          <a:ln w="9525" cap="flat" cmpd="sng">
            <a:solidFill>
              <a:srgbClr val="000080"/>
            </a:solidFill>
            <a:prstDash val="solid"/>
            <a:miter/>
            <a:headEnd type="none" w="med" len="med"/>
            <a:tailEnd type="none" w="med" len="med"/>
          </a:ln>
        </p:spPr>
        <p:txBody>
          <a:bodyPr wrap="none" anchor="ctr"/>
          <a:p>
            <a:pPr lvl="0" algn="ctr"/>
            <a:endParaRPr lang="zh-CN" altLang="en-US" sz="1800" u="none" dirty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5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235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" presetClass="entr" presetSubtype="8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1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35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35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35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5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355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3554" grpId="0"/>
      <p:bldP spid="23555" grpId="0"/>
      <p:bldP spid="23557" grpId="0"/>
      <p:bldP spid="23560" grpId="0" bldLvl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4578" name="矩形 24577"/>
          <p:cNvSpPr/>
          <p:nvPr/>
        </p:nvSpPr>
        <p:spPr>
          <a:xfrm>
            <a:off x="466725" y="1270000"/>
            <a:ext cx="7993063" cy="39925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en-US" altLang="zh-CN" sz="3200" u="none">
                <a:solidFill>
                  <a:schemeClr val="tx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1.   </a:t>
            </a:r>
            <a:r>
              <a:rPr lang="zh-CN" altLang="en-US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一次“吾去矣”</a:t>
            </a:r>
            <a:r>
              <a:rPr lang="en-US" altLang="zh-CN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,</a:t>
            </a:r>
            <a:r>
              <a:rPr lang="zh-CN" altLang="en-US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意在突出大铁椎武艺惊人</a:t>
            </a:r>
            <a:r>
              <a:rPr lang="en-US" altLang="zh-CN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,</a:t>
            </a:r>
            <a:r>
              <a:rPr lang="zh-CN" altLang="en-US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迅若飞仙 。第二次“吾去矣”</a:t>
            </a:r>
            <a:r>
              <a:rPr lang="en-US" altLang="zh-CN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,</a:t>
            </a:r>
            <a:r>
              <a:rPr lang="zh-CN" altLang="en-US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点明大铁椎志向是远大的</a:t>
            </a:r>
            <a:r>
              <a:rPr lang="en-US" altLang="zh-CN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,</a:t>
            </a:r>
            <a:r>
              <a:rPr lang="zh-CN" altLang="en-US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且鄙视宋将军。第三次“吾去矣”</a:t>
            </a:r>
            <a:r>
              <a:rPr lang="en-US" altLang="zh-CN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,</a:t>
            </a:r>
            <a:r>
              <a:rPr lang="zh-CN" altLang="en-US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说明大铁椎威猛十足</a:t>
            </a:r>
            <a:r>
              <a:rPr lang="en-US" altLang="zh-CN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,</a:t>
            </a:r>
            <a:r>
              <a:rPr lang="zh-CN" altLang="en-US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实战骤捷 ，而且这一次他走后“不复至”，有一种浪迹天涯的意味。</a:t>
            </a:r>
            <a:endParaRPr lang="zh-CN" altLang="en-US" sz="3200" b="1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三次“吾去矣”刻画出大铁椎鲜明的性格特点，皆有画龙点睛之妙。</a:t>
            </a:r>
            <a:endParaRPr lang="zh-CN" altLang="en-US" sz="3200" b="1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4579" name="右弧形箭头 24578">
            <a:hlinkClick r:id="rId1" action="ppaction://hlinksldjump"/>
          </p:cNvPr>
          <p:cNvSpPr/>
          <p:nvPr/>
        </p:nvSpPr>
        <p:spPr>
          <a:xfrm>
            <a:off x="7620000" y="5943600"/>
            <a:ext cx="838200" cy="685800"/>
          </a:xfrm>
          <a:prstGeom prst="curvedLeftArrow">
            <a:avLst>
              <a:gd name="adj1" fmla="val 28231"/>
              <a:gd name="adj2" fmla="val 48231"/>
              <a:gd name="adj3" fmla="val 40740"/>
            </a:avLst>
          </a:prstGeom>
          <a:solidFill>
            <a:srgbClr val="000080"/>
          </a:solidFill>
          <a:ln w="9525" cap="flat" cmpd="sng">
            <a:solidFill>
              <a:schemeClr val="tx1"/>
            </a:solidFill>
            <a:prstDash val="solid"/>
            <a:miter/>
            <a:headEnd type="none" w="med" len="med"/>
            <a:tailEnd type="none" w="med" len="med"/>
          </a:ln>
        </p:spPr>
        <p:txBody>
          <a:bodyPr/>
          <a:p>
            <a:endParaRPr lang="zh-CN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70" decel="100000"/>
                                        <p:tgtEl>
                                          <p:spTgt spid="24578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8" dur="770" decel="100000"/>
                                        <p:tgtEl>
                                          <p:spTgt spid="24578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9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10" dur="77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11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12" dur="770" fill="hold"/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13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245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57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5602" name="矩形 25601"/>
          <p:cNvSpPr/>
          <p:nvPr/>
        </p:nvSpPr>
        <p:spPr>
          <a:xfrm>
            <a:off x="755650" y="3500438"/>
            <a:ext cx="7416800" cy="12128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lnSpc>
                <a:spcPct val="115000"/>
              </a:lnSpc>
            </a:pPr>
            <a:r>
              <a:rPr lang="en-US" altLang="zh-CN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2.</a:t>
            </a:r>
            <a:r>
              <a:rPr lang="zh-CN" altLang="en-US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目的是为了</a:t>
            </a:r>
            <a:r>
              <a:rPr lang="zh-CN" altLang="en-US" sz="32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衬托</a:t>
            </a:r>
            <a:r>
              <a:rPr lang="zh-CN" altLang="en-US" sz="32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出大铁椎的“技击”更高超，更具英雄本色。</a:t>
            </a:r>
            <a:endParaRPr lang="zh-CN" altLang="en-US" sz="3200" b="1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5603" name="文本框 25602"/>
          <p:cNvSpPr txBox="1"/>
          <p:nvPr/>
        </p:nvSpPr>
        <p:spPr>
          <a:xfrm>
            <a:off x="1835150" y="1052513"/>
            <a:ext cx="6049963" cy="2581275"/>
          </a:xfrm>
          <a:prstGeom prst="rect">
            <a:avLst/>
          </a:prstGeom>
          <a:solidFill>
            <a:schemeClr val="bg1"/>
          </a:solidFill>
          <a:ln w="9525">
            <a:noFill/>
          </a:ln>
        </p:spPr>
        <p:txBody>
          <a:bodyPr>
            <a:spAutoFit/>
          </a:bodyPr>
          <a:p>
            <a:pPr lvl="0">
              <a:lnSpc>
                <a:spcPct val="120000"/>
              </a:lnSpc>
            </a:pPr>
            <a:r>
              <a:rPr lang="zh-CN" altLang="en-US" sz="3600" b="1" u="none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工技击  不足用 </a:t>
            </a:r>
            <a:endParaRPr lang="zh-CN" altLang="en-US" sz="3600" b="1" u="none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lvl="0">
              <a:lnSpc>
                <a:spcPct val="120000"/>
              </a:lnSpc>
            </a:pPr>
            <a:r>
              <a:rPr lang="zh-CN" altLang="en-US" sz="3600" b="1" u="none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皆来学  屏息观</a:t>
            </a:r>
            <a:endParaRPr lang="zh-CN" altLang="en-US" sz="3600" b="1" u="none" dirty="0">
              <a:solidFill>
                <a:srgbClr val="FF00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lvl="0">
              <a:lnSpc>
                <a:spcPct val="120000"/>
              </a:lnSpc>
            </a:pPr>
            <a:r>
              <a:rPr lang="zh-CN" altLang="en-US" sz="3600" b="1" u="none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雄健   股栗欲堕</a:t>
            </a:r>
            <a:r>
              <a:rPr lang="zh-CN" altLang="en-US" sz="2800" b="1" u="none" dirty="0">
                <a:solidFill>
                  <a:srgbClr val="FFFF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</a:t>
            </a:r>
            <a:endParaRPr lang="zh-CN" altLang="en-US" sz="2800" b="1" u="none" dirty="0">
              <a:solidFill>
                <a:srgbClr val="FFFF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lvl="0">
              <a:lnSpc>
                <a:spcPct val="120000"/>
              </a:lnSpc>
            </a:pPr>
            <a:endParaRPr lang="zh-CN" altLang="en-US" sz="2800" b="1" u="none" dirty="0">
              <a:solidFill>
                <a:srgbClr val="FFFF00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256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5" presetClass="entr" presetSubtype="0" fill="hold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2000"/>
                                        <p:tgtEl>
                                          <p:spTgt spid="25603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25603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2000" fill="hold"/>
                                        <p:tgtEl>
                                          <p:spTgt spid="25603">
                                            <p:txEl>
                                              <p:charRg st="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1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25603">
                                            <p:txEl>
                                              <p:charRg st="10" end="1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25603">
                                            <p:txEl>
                                              <p:charRg st="1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25603">
                                            <p:txEl>
                                              <p:charRg st="10" end="19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45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603">
                                            <p:txEl>
                                              <p:charRg st="19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2000"/>
                                        <p:tgtEl>
                                          <p:spTgt spid="25603">
                                            <p:txEl>
                                              <p:charRg st="19" end="3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2000" fill="hold"/>
                                        <p:tgtEl>
                                          <p:spTgt spid="25603">
                                            <p:txEl>
                                              <p:charRg st="19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.000000"/>
                                          </p:val>
                                        </p:tav>
                                        <p:tav tm="100000">
                                          <p:val>
                                            <p:fltVal val="1.00000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2000" fill="hold"/>
                                        <p:tgtEl>
                                          <p:spTgt spid="25603">
                                            <p:txEl>
                                              <p:charRg st="19" end="3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60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3010" name="文本框 43009"/>
          <p:cNvSpPr txBox="1"/>
          <p:nvPr/>
        </p:nvSpPr>
        <p:spPr>
          <a:xfrm>
            <a:off x="304800" y="1268413"/>
            <a:ext cx="8839200" cy="22891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3600" b="1" u="none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正面描写：肖像、语言、动作</a:t>
            </a:r>
            <a:r>
              <a:rPr lang="zh-CN" altLang="en-US" sz="36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        </a:t>
            </a:r>
            <a:endParaRPr lang="zh-CN" altLang="en-US" sz="36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6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     </a:t>
            </a:r>
            <a:endParaRPr lang="zh-CN" altLang="en-US" sz="36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600" b="1" u="none">
                <a:solidFill>
                  <a:schemeClr val="tx1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侧面描写：通过宋将军来衬托</a:t>
            </a:r>
            <a:r>
              <a:rPr lang="zh-CN" altLang="en-US" sz="36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    </a:t>
            </a:r>
            <a:endParaRPr lang="zh-CN" altLang="en-US" sz="36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36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    </a:t>
            </a:r>
            <a:r>
              <a:rPr lang="zh-CN" altLang="en-US" sz="32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      </a:t>
            </a:r>
            <a:endParaRPr lang="zh-CN" altLang="en-US" sz="32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3011" name="文本框 43010"/>
          <p:cNvSpPr txBox="1"/>
          <p:nvPr/>
        </p:nvSpPr>
        <p:spPr>
          <a:xfrm>
            <a:off x="539750" y="404813"/>
            <a:ext cx="1408113" cy="579437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32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总结：</a:t>
            </a:r>
            <a:endParaRPr lang="zh-CN" altLang="en-US" sz="32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3012" name="矩形 43011"/>
          <p:cNvSpPr/>
          <p:nvPr/>
        </p:nvSpPr>
        <p:spPr>
          <a:xfrm>
            <a:off x="2268538" y="3284538"/>
            <a:ext cx="53784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36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豪爽深沉         粗犷威严   </a:t>
            </a:r>
            <a:endParaRPr lang="zh-CN" altLang="en-US" sz="3600" b="1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3013" name="矩形 43012"/>
          <p:cNvSpPr/>
          <p:nvPr/>
        </p:nvSpPr>
        <p:spPr>
          <a:xfrm>
            <a:off x="2195513" y="4508500"/>
            <a:ext cx="5903912" cy="6413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36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武艺高强          胆识过人  </a:t>
            </a:r>
            <a:endParaRPr lang="zh-CN" altLang="en-US" sz="3600" b="1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3014" name="矩形 43013"/>
          <p:cNvSpPr/>
          <p:nvPr/>
        </p:nvSpPr>
        <p:spPr>
          <a:xfrm>
            <a:off x="900113" y="3789363"/>
            <a:ext cx="744537" cy="1431925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44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奇</a:t>
            </a:r>
            <a:br>
              <a:rPr lang="zh-CN" altLang="en-US" sz="44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</a:br>
            <a:endParaRPr lang="zh-CN" altLang="en-US" sz="4400" b="1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43016" name="矩形 43015"/>
          <p:cNvSpPr/>
          <p:nvPr/>
        </p:nvSpPr>
        <p:spPr>
          <a:xfrm>
            <a:off x="3851275" y="5445125"/>
            <a:ext cx="2012950" cy="641350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3600" b="1" u="none" dirty="0">
                <a:solidFill>
                  <a:srgbClr val="FF0000"/>
                </a:solidFill>
                <a:latin typeface="Arial" panose="020B0604020202020204" pitchFamily="34" charset="0"/>
                <a:ea typeface="华文隶书" pitchFamily="2" charset="-122"/>
              </a:rPr>
              <a:t>侠士形象</a:t>
            </a:r>
            <a:endParaRPr lang="zh-CN" altLang="en-US" sz="3600" b="1" u="none" dirty="0">
              <a:solidFill>
                <a:srgbClr val="FF0000"/>
              </a:solidFill>
              <a:latin typeface="Arial" panose="020B0604020202020204" pitchFamily="34" charset="0"/>
              <a:ea typeface="华文隶书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30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30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43014">
                                            <p:txEl>
                                              <p:charRg st="0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2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43012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013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9" dur="500"/>
                                        <p:tgtEl>
                                          <p:spTgt spid="43013">
                                            <p:txEl>
                                              <p:charRg st="0" end="2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3010" grpId="0"/>
      <p:bldP spid="430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098" name="文本框 4097"/>
          <p:cNvSpPr txBox="1"/>
          <p:nvPr/>
        </p:nvSpPr>
        <p:spPr>
          <a:xfrm>
            <a:off x="1042988" y="1125538"/>
            <a:ext cx="7416800" cy="39370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3600" b="1" u="none">
                <a:solidFill>
                  <a:srgbClr val="0000A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    良尝学礼淮阳。东见仓海君。得力士，为铁椎重百二十斤。秦皇帝东游，良与客狙击秦皇帝博浪沙中，误中副车。秦皇帝大怒，大索天下，求贼甚急，为张良故也。良乃更名姓，亡匿下邳</a:t>
            </a:r>
            <a:r>
              <a:rPr lang="en-US" altLang="zh-CN" sz="3200" b="1" u="none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pī</a:t>
            </a:r>
            <a:r>
              <a:rPr lang="en-US" altLang="zh-CN" sz="1800" u="none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3600" b="1" u="none">
                <a:solidFill>
                  <a:srgbClr val="0000A0"/>
                </a:solidFill>
                <a:latin typeface="宋体" panose="02010600030101010101" pitchFamily="2" charset="-122"/>
                <a:ea typeface="宋体" panose="02010600030101010101" pitchFamily="2" charset="-122"/>
              </a:rPr>
              <a:t>。</a:t>
            </a:r>
            <a:endParaRPr lang="zh-CN" altLang="en-US" sz="3600" b="1" u="none">
              <a:solidFill>
                <a:srgbClr val="0080C0"/>
              </a:solidFill>
              <a:latin typeface="宋体" panose="02010600030101010101" pitchFamily="2" charset="-122"/>
              <a:ea typeface="宋体" panose="02010600030101010101" pitchFamily="2" charset="-122"/>
            </a:endParaRPr>
          </a:p>
          <a:p>
            <a:pPr lvl="0"/>
            <a:endParaRPr lang="zh-CN" altLang="en-US" sz="36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4099" name="文本框 4098"/>
          <p:cNvSpPr txBox="1"/>
          <p:nvPr/>
        </p:nvSpPr>
        <p:spPr>
          <a:xfrm>
            <a:off x="2771775" y="0"/>
            <a:ext cx="4679950" cy="11890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7200" b="1" u="none" dirty="0">
                <a:solidFill>
                  <a:schemeClr val="folHlink"/>
                </a:solidFill>
                <a:latin typeface="Verdana" panose="020B0604030504040204" pitchFamily="34" charset="0"/>
                <a:ea typeface="隶书" pitchFamily="49" charset="-122"/>
              </a:rPr>
              <a:t>博浪</a:t>
            </a:r>
            <a:r>
              <a:rPr lang="zh-CN" altLang="en-US" sz="7200" b="1" u="none">
                <a:solidFill>
                  <a:schemeClr val="folHlink"/>
                </a:solidFill>
                <a:latin typeface="Verdana" panose="020B0604030504040204" pitchFamily="34" charset="0"/>
                <a:ea typeface="隶书" pitchFamily="49" charset="-122"/>
              </a:rPr>
              <a:t>飞棰</a:t>
            </a:r>
            <a:endParaRPr lang="zh-CN" altLang="en-US" sz="7200" b="1" u="none">
              <a:solidFill>
                <a:schemeClr val="folHlink"/>
              </a:solidFill>
              <a:latin typeface="Verdana" panose="020B0604030504040204" pitchFamily="34" charset="0"/>
              <a:ea typeface="隶书" pitchFamily="49" charset="-122"/>
            </a:endParaRPr>
          </a:p>
        </p:txBody>
      </p:sp>
      <p:sp>
        <p:nvSpPr>
          <p:cNvPr id="4100" name="文本框 4099"/>
          <p:cNvSpPr txBox="1"/>
          <p:nvPr/>
        </p:nvSpPr>
        <p:spPr>
          <a:xfrm>
            <a:off x="533400" y="5029200"/>
            <a:ext cx="7639050" cy="1431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4400" b="1" u="none">
                <a:solidFill>
                  <a:srgbClr val="000000"/>
                </a:solidFill>
                <a:latin typeface="Verdana" panose="020B0604030504040204" pitchFamily="34" charset="0"/>
                <a:ea typeface="华文新魏" pitchFamily="2" charset="-122"/>
              </a:rPr>
              <a:t>李白有诗云：</a:t>
            </a:r>
            <a:endParaRPr lang="zh-CN" altLang="en-US" sz="4400" b="1" u="none">
              <a:solidFill>
                <a:srgbClr val="000000"/>
              </a:solidFill>
              <a:latin typeface="Verdana" panose="020B0604030504040204" pitchFamily="34" charset="0"/>
              <a:ea typeface="华文新魏" pitchFamily="2" charset="-122"/>
            </a:endParaRPr>
          </a:p>
          <a:p>
            <a:pPr lvl="0"/>
            <a:r>
              <a:rPr lang="zh-CN" altLang="en-US" sz="4400" b="1" u="none">
                <a:solidFill>
                  <a:srgbClr val="000000"/>
                </a:solidFill>
                <a:latin typeface="Verdana" panose="020B0604030504040204" pitchFamily="34" charset="0"/>
                <a:ea typeface="华文新魏" pitchFamily="2" charset="-122"/>
              </a:rPr>
              <a:t>“沧海得壮士，椎秦博浪沙。”</a:t>
            </a:r>
            <a:endParaRPr lang="zh-CN" altLang="en-US" sz="4400" b="1" u="none">
              <a:solidFill>
                <a:srgbClr val="000000"/>
              </a:solidFill>
              <a:latin typeface="Verdana" panose="020B0604030504040204" pitchFamily="34" charset="0"/>
              <a:ea typeface="华文新魏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409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10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98" grpId="0"/>
      <p:bldP spid="4099" grpId="0"/>
      <p:bldP spid="4100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7650" name="文本框 27649"/>
          <p:cNvSpPr txBox="1"/>
          <p:nvPr/>
        </p:nvSpPr>
        <p:spPr>
          <a:xfrm>
            <a:off x="323850" y="404813"/>
            <a:ext cx="8459788" cy="18605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2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衬托：</a:t>
            </a:r>
            <a:r>
              <a:rPr lang="zh-CN" altLang="en-US" sz="28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为了突出主要事物，用类似的事物或反面的、有差别的事物作陪衬，这种“烘云托月”的修辞手法叫衬托。运用衬托手法，能突出主体，或渲染主体，使之形象鲜明，给人以深刻的感受。</a:t>
            </a:r>
            <a:r>
              <a:rPr lang="zh-CN" altLang="en-US" sz="2800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800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7651" name="文本框 27650"/>
          <p:cNvSpPr txBox="1"/>
          <p:nvPr/>
        </p:nvSpPr>
        <p:spPr>
          <a:xfrm>
            <a:off x="611188" y="3573463"/>
            <a:ext cx="7812087" cy="10668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200" b="1" u="none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响马贼：贼二十余骑四面集，步行负弓矢从者百许人。</a:t>
            </a:r>
            <a:endParaRPr lang="zh-CN" altLang="en-US" sz="3200" b="1" u="none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7652" name="直接连接符 27651"/>
          <p:cNvSpPr/>
          <p:nvPr/>
        </p:nvSpPr>
        <p:spPr>
          <a:xfrm>
            <a:off x="3419475" y="4652963"/>
            <a:ext cx="1371600" cy="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stealth" w="lg" len="lg"/>
          </a:ln>
        </p:spPr>
      </p:sp>
      <p:sp>
        <p:nvSpPr>
          <p:cNvPr id="27653" name="文本框 27652"/>
          <p:cNvSpPr txBox="1"/>
          <p:nvPr/>
        </p:nvSpPr>
        <p:spPr>
          <a:xfrm>
            <a:off x="4787900" y="4365625"/>
            <a:ext cx="40386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2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人多势众，攻势凶猛</a:t>
            </a:r>
            <a:endParaRPr lang="zh-CN" altLang="en-US" sz="3200" b="1" u="none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7654" name="文本框 27653"/>
          <p:cNvSpPr txBox="1"/>
          <p:nvPr/>
        </p:nvSpPr>
        <p:spPr>
          <a:xfrm>
            <a:off x="539750" y="2420938"/>
            <a:ext cx="7416800" cy="5794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200" b="1" u="none">
                <a:solidFill>
                  <a:schemeClr val="accent2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宋将军：屏息观之，股栗欲堕    </a:t>
            </a:r>
            <a:r>
              <a:rPr lang="en-US" altLang="zh-CN" sz="32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… …</a:t>
            </a:r>
            <a:endParaRPr lang="en-US" altLang="zh-CN" sz="3200" b="1" u="none">
              <a:solidFill>
                <a:schemeClr val="accent2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7655" name="直接连接符 27654"/>
          <p:cNvSpPr/>
          <p:nvPr/>
        </p:nvSpPr>
        <p:spPr>
          <a:xfrm>
            <a:off x="3563938" y="3213100"/>
            <a:ext cx="1295400" cy="0"/>
          </a:xfrm>
          <a:prstGeom prst="line">
            <a:avLst/>
          </a:prstGeom>
          <a:ln w="22225" cap="flat" cmpd="sng">
            <a:solidFill>
              <a:schemeClr val="tx1"/>
            </a:solidFill>
            <a:prstDash val="solid"/>
            <a:headEnd type="none" w="med" len="med"/>
            <a:tailEnd type="stealth" w="lg" len="lg"/>
          </a:ln>
        </p:spPr>
      </p:sp>
      <p:sp>
        <p:nvSpPr>
          <p:cNvPr id="27656" name="文本框 27655"/>
          <p:cNvSpPr txBox="1"/>
          <p:nvPr/>
        </p:nvSpPr>
        <p:spPr>
          <a:xfrm>
            <a:off x="5076825" y="2997200"/>
            <a:ext cx="2590800" cy="5794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2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战斗激烈</a:t>
            </a:r>
            <a:endParaRPr lang="zh-CN" altLang="en-US" sz="3200" b="1" u="none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27657" name="文本框 27656"/>
          <p:cNvSpPr txBox="1"/>
          <p:nvPr/>
        </p:nvSpPr>
        <p:spPr>
          <a:xfrm>
            <a:off x="1258888" y="5084763"/>
            <a:ext cx="7010400" cy="14319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44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衬托出大铁椎的英勇无畏，所向披靡</a:t>
            </a:r>
            <a:endParaRPr lang="zh-CN" altLang="en-US" sz="4400" b="1" u="none">
              <a:solidFill>
                <a:srgbClr val="CC3300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765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765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765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276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276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765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276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1500"/>
                            </p:stCondLst>
                            <p:childTnLst>
                              <p:par>
                                <p:cTn id="42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6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765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650" grpId="0"/>
      <p:bldP spid="27651" grpId="0"/>
      <p:bldP spid="27653" grpId="0"/>
      <p:bldP spid="27654" grpId="0"/>
      <p:bldP spid="27656" grpId="0"/>
      <p:bldP spid="27657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8674" name="标题 28673"/>
          <p:cNvSpPr>
            <a:spLocks noGrp="1"/>
          </p:cNvSpPr>
          <p:nvPr>
            <p:ph type="ctrTitle"/>
          </p:nvPr>
        </p:nvSpPr>
        <p:spPr>
          <a:xfrm>
            <a:off x="0" y="404813"/>
            <a:ext cx="8748713" cy="2808287"/>
          </a:xfrm>
          <a:ln/>
        </p:spPr>
        <p:txBody>
          <a:bodyPr anchor="ctr"/>
          <a:p>
            <a:pPr algn="l" defTabSz="914400"/>
            <a:r>
              <a:rPr lang="zh-CN" altLang="en-US" sz="2400" b="1" kern="1200" baseline="0">
                <a:solidFill>
                  <a:srgbClr val="CC33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                             </a:t>
            </a:r>
            <a:r>
              <a:rPr lang="zh-CN" altLang="en-US" sz="3200" b="1" kern="1200" baseline="0">
                <a:solidFill>
                  <a:srgbClr val="CC3300"/>
                </a:solidFill>
                <a:latin typeface="Arial" panose="020B0604020202020204" pitchFamily="34" charset="0"/>
                <a:ea typeface="黑体" panose="02010609060101010101" pitchFamily="2" charset="-122"/>
              </a:rPr>
              <a:t>衬托手法</a:t>
            </a:r>
            <a:r>
              <a:rPr lang="zh-CN" altLang="en-US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           </a:t>
            </a:r>
            <a:br>
              <a:rPr lang="zh-CN" altLang="en-US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</a:br>
            <a:br>
              <a:rPr lang="zh-CN" altLang="en-US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lang="en-US" altLang="zh-CN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1. </a:t>
            </a:r>
            <a:r>
              <a:rPr lang="zh-CN" altLang="en-US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赏析乐府诗</a:t>
            </a:r>
            <a:r>
              <a:rPr lang="en-US" altLang="zh-CN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《</a:t>
            </a:r>
            <a:r>
              <a:rPr lang="zh-CN" altLang="en-US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陌上桑</a:t>
            </a:r>
            <a:r>
              <a:rPr lang="en-US" altLang="zh-CN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》</a:t>
            </a:r>
            <a:r>
              <a:rPr lang="zh-CN" altLang="en-US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中的衬托手法。 </a:t>
            </a:r>
            <a:br>
              <a:rPr lang="zh-CN" altLang="en-US" sz="2000" b="1" kern="1200" baseline="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</a:br>
            <a:br>
              <a:rPr lang="zh-CN" altLang="en-US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lang="zh-CN" altLang="en-US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r>
              <a:rPr lang="zh-CN" altLang="en-US" sz="2000" b="1" kern="1200" baseline="0" dirty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</a:t>
            </a:r>
            <a:r>
              <a:rPr lang="en-US" altLang="zh-CN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… … </a:t>
            </a:r>
            <a:r>
              <a:rPr lang="zh-CN" altLang="en-US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行者见罗敷，下担捋髭须。少年见罗敷，脱帽着帩头。                      </a:t>
            </a:r>
            <a:br>
              <a:rPr lang="zh-CN" altLang="en-US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lang="zh-CN" altLang="en-US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耕者忘其犁，锄者忘其锄。 来归相怒怨，但坐看罗敷。</a:t>
            </a:r>
            <a:r>
              <a:rPr lang="en-US" altLang="zh-CN" sz="2000" b="1" kern="1200" baseline="0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… …</a:t>
            </a:r>
            <a:br>
              <a:rPr lang="en-US" altLang="zh-CN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</a:br>
            <a:r>
              <a:rPr lang="en-US" altLang="zh-CN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[</a:t>
            </a:r>
            <a:r>
              <a:rPr lang="zh-CN" altLang="en-US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注解</a:t>
            </a:r>
            <a:r>
              <a:rPr lang="en-US" altLang="zh-CN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]    </a:t>
            </a:r>
            <a:r>
              <a:rPr lang="zh-CN" altLang="en-US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捋</a:t>
            </a:r>
            <a:r>
              <a:rPr lang="en-US" altLang="zh-CN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(lǚ)      </a:t>
            </a:r>
            <a:r>
              <a:rPr lang="zh-CN" altLang="en-US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髭</a:t>
            </a:r>
            <a:r>
              <a:rPr lang="en-US" altLang="zh-CN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(zī)     </a:t>
            </a:r>
            <a:r>
              <a:rPr lang="zh-CN" altLang="en-US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帩</a:t>
            </a:r>
            <a:r>
              <a:rPr lang="en-US" altLang="zh-CN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(qiào)</a:t>
            </a:r>
            <a:r>
              <a:rPr lang="zh-CN" altLang="en-US" sz="2000" b="1" kern="1200" baseline="0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头：古代男子束发用的头巾。 坐：因为</a:t>
            </a:r>
            <a:endParaRPr lang="zh-CN" altLang="en-US" sz="2000" b="1" kern="1200" baseline="0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8675" name="副标题 28674"/>
          <p:cNvSpPr>
            <a:spLocks noGrp="1"/>
          </p:cNvSpPr>
          <p:nvPr>
            <p:ph type="subTitle" idx="1"/>
          </p:nvPr>
        </p:nvSpPr>
        <p:spPr>
          <a:xfrm>
            <a:off x="107950" y="5013325"/>
            <a:ext cx="8532813" cy="1752600"/>
          </a:xfrm>
          <a:ln/>
        </p:spPr>
        <p:txBody>
          <a:bodyPr/>
          <a:p>
            <a:pPr algn="l" defTabSz="914400"/>
            <a:r>
              <a:rPr lang="en-US" altLang="zh-CN" sz="2400" kern="1200" baseline="0">
                <a:latin typeface="Arial" panose="020B0604020202020204" pitchFamily="34" charset="0"/>
                <a:ea typeface="PMingLiU" panose="02020500000000000000" pitchFamily="18" charset="-120"/>
              </a:rPr>
              <a:t>2.</a:t>
            </a:r>
            <a:r>
              <a:rPr lang="zh-CN" altLang="en-US" sz="2400" b="1" kern="1200" baseline="0">
                <a:latin typeface="Arial" panose="020B0604020202020204" pitchFamily="34" charset="0"/>
                <a:ea typeface="宋体" panose="02010600030101010101" pitchFamily="2" charset="-122"/>
              </a:rPr>
              <a:t>课下阅读赏析</a:t>
            </a:r>
            <a:r>
              <a:rPr lang="en-US" altLang="zh-CN" sz="2400" b="1" kern="1200" baseline="0">
                <a:latin typeface="Arial" panose="020B0604020202020204" pitchFamily="34" charset="0"/>
                <a:ea typeface="宋体" panose="02010600030101010101" pitchFamily="2" charset="-122"/>
              </a:rPr>
              <a:t>《</a:t>
            </a:r>
            <a:r>
              <a:rPr lang="zh-CN" altLang="en-US" sz="2400" b="1" kern="1200" baseline="0">
                <a:latin typeface="Arial" panose="020B0604020202020204" pitchFamily="34" charset="0"/>
                <a:ea typeface="宋体" panose="02010600030101010101" pitchFamily="2" charset="-122"/>
              </a:rPr>
              <a:t>三国演义</a:t>
            </a:r>
            <a:r>
              <a:rPr lang="en-US" altLang="zh-CN" sz="2400" b="1" kern="1200" baseline="0">
                <a:latin typeface="Arial" panose="020B0604020202020204" pitchFamily="34" charset="0"/>
                <a:ea typeface="宋体" panose="02010600030101010101" pitchFamily="2" charset="-122"/>
              </a:rPr>
              <a:t>》</a:t>
            </a:r>
            <a:r>
              <a:rPr lang="zh-CN" altLang="en-US" sz="2400" b="1" kern="1200" baseline="0">
                <a:latin typeface="Arial" panose="020B0604020202020204" pitchFamily="34" charset="0"/>
                <a:ea typeface="宋体" panose="02010600030101010101" pitchFamily="2" charset="-122"/>
              </a:rPr>
              <a:t>第五回“关云长温酒斩华雄”的情      节，进一步体会衬托手法的运用。 </a:t>
            </a:r>
            <a:endParaRPr lang="zh-CN" altLang="en-US" sz="2400" b="1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algn="l" defTabSz="914400"/>
            <a:r>
              <a:rPr lang="zh-CN" altLang="en-US" sz="2400" b="1" kern="1200" baseline="0">
                <a:latin typeface="Arial" panose="020B0604020202020204" pitchFamily="34" charset="0"/>
                <a:ea typeface="宋体" panose="02010600030101010101" pitchFamily="2" charset="-122"/>
              </a:rPr>
              <a:t>   </a:t>
            </a:r>
            <a:endParaRPr lang="zh-CN" altLang="en-US" sz="2400" b="1" kern="1200" baseline="0"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8676" name="文本框 28675"/>
          <p:cNvSpPr txBox="1"/>
          <p:nvPr/>
        </p:nvSpPr>
        <p:spPr>
          <a:xfrm>
            <a:off x="2051050" y="333375"/>
            <a:ext cx="4464050" cy="3667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endParaRPr lang="zh-CN" altLang="en-US" sz="1800" u="none" dirty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8677" name="文本框 28676"/>
          <p:cNvSpPr txBox="1"/>
          <p:nvPr/>
        </p:nvSpPr>
        <p:spPr>
          <a:xfrm>
            <a:off x="4551363" y="266700"/>
            <a:ext cx="184150" cy="3667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endParaRPr lang="zh-CN" altLang="en-US" sz="1800" u="none" dirty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8678" name="文本框 28677"/>
          <p:cNvSpPr txBox="1"/>
          <p:nvPr/>
        </p:nvSpPr>
        <p:spPr>
          <a:xfrm>
            <a:off x="2051050" y="1125538"/>
            <a:ext cx="4826000" cy="3667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endParaRPr lang="zh-CN" altLang="en-US" sz="1800" u="none" dirty="0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28679" name="矩形 28678"/>
          <p:cNvSpPr/>
          <p:nvPr/>
        </p:nvSpPr>
        <p:spPr>
          <a:xfrm>
            <a:off x="323850" y="3213100"/>
            <a:ext cx="8064500" cy="15525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400" b="1" u="none" dirty="0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赏析：</a:t>
            </a:r>
            <a:r>
              <a:rPr lang="" altLang="en-US" sz="2400" b="1" u="none" dirty="0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作者在诗句里没有一个字提到罗敷的美，可是读者却能够感觉出罗敷美若天仙，因为</a:t>
            </a:r>
            <a:r>
              <a:rPr lang="zh-CN" altLang="en-US" sz="2400" b="1" u="none" dirty="0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诗</a:t>
            </a:r>
            <a:r>
              <a:rPr lang="" altLang="en-US" sz="2400" b="1" u="none" dirty="0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中所有的男人都为罗敷的美貌而倾倒。这正体现了诗中</a:t>
            </a:r>
            <a:r>
              <a:rPr lang="zh-CN" altLang="en-US" sz="2400" b="1" u="none" dirty="0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所</a:t>
            </a:r>
            <a:r>
              <a:rPr lang="" altLang="en-US" sz="2400" b="1" u="none" dirty="0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运用的</a:t>
            </a:r>
            <a:r>
              <a:rPr lang="zh-CN" altLang="en-US" sz="2400" b="1" u="none" dirty="0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衬托手法</a:t>
            </a:r>
            <a:r>
              <a:rPr lang="" altLang="en-US" sz="2400" b="1" u="none" dirty="0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是非常成功的 。 </a:t>
            </a:r>
            <a:endParaRPr lang="zh-CN" altLang="en-US" sz="2400" b="1" u="none" dirty="0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286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675">
                                            <p:txEl>
                                              <p:charRg st="0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8675">
                                            <p:txEl>
                                              <p:charRg st="0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8675">
                                            <p:txEl>
                                              <p:charRg st="0" end="5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675" grpId="0" uiExpand="1" build="p"/>
      <p:bldP spid="28679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8130" name="文本框 48129"/>
          <p:cNvSpPr txBox="1"/>
          <p:nvPr/>
        </p:nvSpPr>
        <p:spPr>
          <a:xfrm>
            <a:off x="395288" y="692150"/>
            <a:ext cx="8137525" cy="39909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3200" b="1" u="none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武林中人物，在中国古代常活跃在民间，有些人对他们也感兴趣，为他们立传。本文写的“大铁椎”，就是一个身怀绝技，行踪飘忽的侠士一类的人物，他重情义、武艺高强。大铁椎的武艺高强，但他经常抢夺响马贼的财物，似乎也不是个走正道的人，作者为什么对他怀有浓厚的兴趣，并为他作传？其中有没有更深的用意？</a:t>
            </a:r>
            <a:endParaRPr lang="zh-CN" altLang="en-US" sz="3200" b="1" u="none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49154" name="矩形 49153"/>
          <p:cNvSpPr/>
          <p:nvPr/>
        </p:nvSpPr>
        <p:spPr>
          <a:xfrm>
            <a:off x="323850" y="765175"/>
            <a:ext cx="8569325" cy="45751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lnSpc>
                <a:spcPct val="115000"/>
              </a:lnSpc>
            </a:pPr>
            <a:r>
              <a:rPr lang="zh-CN" altLang="en-US" sz="3200" b="1" u="none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原文后面还有一段评论：“魏禧论曰：子房得力士，椎秦黄帝博浪沙中。大铁椎，其人欤？天生异人，必有所用之</a:t>
            </a:r>
            <a:r>
              <a:rPr lang="en-US" altLang="zh-CN" sz="3200" b="1" u="none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……”</a:t>
            </a:r>
            <a:r>
              <a:rPr lang="zh-CN" altLang="en-US" sz="3200" b="1" u="none" dirty="0">
                <a:solidFill>
                  <a:srgbClr val="0000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作者是明末遗民，具有民族气节。原来他意图反清复明，由大铁椎联想到秦始皇博浪沙遭刺客椎击的故事，把希望寄托在这样的英雄人物身上，以期有朝一日真正发挥他的作用。因此，本文有所寄托，是很显然的。</a:t>
            </a:r>
            <a:endParaRPr lang="zh-CN" altLang="en-US" sz="3200" b="1" u="none" dirty="0">
              <a:solidFill>
                <a:srgbClr val="0000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50178" name="文本占位符 50177"/>
          <p:cNvSpPr>
            <a:spLocks noGrp="1"/>
          </p:cNvSpPr>
          <p:nvPr>
            <p:ph type="body" idx="1"/>
          </p:nvPr>
        </p:nvSpPr>
        <p:spPr>
          <a:xfrm>
            <a:off x="457200" y="692150"/>
            <a:ext cx="8229600" cy="5434013"/>
          </a:xfrm>
          <a:ln/>
        </p:spPr>
        <p:txBody>
          <a:bodyPr/>
          <a:p>
            <a:pPr>
              <a:lnSpc>
                <a:spcPct val="90000"/>
              </a:lnSpc>
            </a:pPr>
            <a:r>
              <a:rPr lang="zh-CN" altLang="en-US" dirty="0"/>
              <a:t>大铁椎是他心目中的“力士”，是能干大事的真正英雄，他极为敬佩。然而由大铁椎身怀绝技而终不能为世所用，沦落街头靠“写市物贴子”为生的不幸遭遇，回头来看自己的蹉跎人生，难免心生哀戚。 </a:t>
            </a:r>
            <a:endParaRPr lang="zh-CN" altLang="en-US" dirty="0"/>
          </a:p>
          <a:p>
            <a:pPr>
              <a:lnSpc>
                <a:spcPct val="90000"/>
              </a:lnSpc>
            </a:pPr>
            <a:r>
              <a:rPr lang="zh-CN" altLang="en-US" dirty="0"/>
              <a:t>作者借评论大铁椎而在抒发自己的真挚情怀。作者神化大铁椎，美化大铁椎，以极大的赞赏热情淋漓尽致地</a:t>
            </a:r>
            <a:r>
              <a:rPr lang="zh-CN" altLang="en-US" b="1" dirty="0"/>
              <a:t>刻划大铁椎胆识过人、豪放坦诚、威武深沉的形象</a:t>
            </a:r>
            <a:r>
              <a:rPr lang="zh-CN" altLang="en-US" dirty="0"/>
              <a:t>，就是要在大铁椎这个终生蹉跎、难酬报国之志的人物身上</a:t>
            </a:r>
            <a:r>
              <a:rPr lang="zh-CN" altLang="en-US" b="1" dirty="0"/>
              <a:t>寄寓自己真挚深沉的人生感慨</a:t>
            </a:r>
            <a:r>
              <a:rPr lang="zh-CN" altLang="en-US" dirty="0"/>
              <a:t>。</a:t>
            </a:r>
            <a:endParaRPr lang="zh-CN" alt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37890" name="图片 37889" descr="normal_abc0006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23850" y="1052513"/>
            <a:ext cx="2879725" cy="48641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37892" name="文本框 37891"/>
          <p:cNvSpPr txBox="1"/>
          <p:nvPr/>
        </p:nvSpPr>
        <p:spPr>
          <a:xfrm>
            <a:off x="3527425" y="1125538"/>
            <a:ext cx="5616575" cy="49212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lnSpc>
                <a:spcPct val="110000"/>
              </a:lnSpc>
            </a:pPr>
            <a:r>
              <a:rPr lang="zh-CN" altLang="en-US" sz="4800" b="1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魏禧（</a:t>
            </a:r>
            <a:r>
              <a:rPr lang="en-US" altLang="zh-CN" sz="4800" b="1" u="none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1624</a:t>
            </a:r>
            <a:r>
              <a:rPr lang="zh-CN" altLang="en-US" sz="4800" b="1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年－    </a:t>
            </a:r>
            <a:r>
              <a:rPr lang="en-US" altLang="zh-CN" sz="4800" b="1" u="none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1681</a:t>
            </a:r>
            <a:r>
              <a:rPr lang="zh-CN" altLang="en-US" sz="4800" b="1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年），字</a:t>
            </a:r>
            <a:r>
              <a:rPr lang="zh-CN" altLang="en-US" sz="4800" b="1" u="none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叔子</a:t>
            </a:r>
            <a:r>
              <a:rPr lang="zh-CN" altLang="en-US" sz="4800" b="1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，一字冰叔，号</a:t>
            </a:r>
            <a:r>
              <a:rPr lang="zh-CN" altLang="en-US" sz="4800" b="1" u="none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裕斋</a:t>
            </a:r>
            <a:r>
              <a:rPr lang="zh-CN" altLang="en-US" sz="4800" b="1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，亦号勺庭先生。</a:t>
            </a:r>
            <a:r>
              <a:rPr lang="zh-CN" altLang="en-US" sz="4800" b="1" u="none" dirty="0">
                <a:solidFill>
                  <a:srgbClr val="FF0000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明末清初著名的散文家</a:t>
            </a:r>
            <a:r>
              <a:rPr lang="zh-CN" altLang="en-US" sz="4800" b="1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。</a:t>
            </a:r>
            <a:endParaRPr lang="zh-CN" altLang="en-US" sz="4800" b="1" u="none" dirty="0">
              <a:solidFill>
                <a:srgbClr val="000099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8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500"/>
                                        <p:tgtEl>
                                          <p:spTgt spid="378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789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38917" name="矩形 38916"/>
          <p:cNvSpPr/>
          <p:nvPr/>
        </p:nvSpPr>
        <p:spPr>
          <a:xfrm>
            <a:off x="395288" y="404813"/>
            <a:ext cx="8280400" cy="61849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4800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</a:t>
            </a:r>
            <a:r>
              <a:rPr lang="zh-CN" altLang="en-US" sz="3200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他早年举家迁居宁都县西北的翠微峰，起先是为逃避明末战乱，求得一方净土，后来则为反清复明。隐居期间，专攻经史，著述颇丰，尤以古文成就最高，“文风凌厉雄健”，“慷慨激昂”。</a:t>
            </a:r>
            <a:endParaRPr lang="zh-CN" altLang="en-US" sz="3200" u="none" dirty="0">
              <a:solidFill>
                <a:srgbClr val="000099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  <a:p>
            <a:pPr lvl="0"/>
            <a:r>
              <a:rPr lang="zh-CN" altLang="en-US" sz="3200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    魏禧以写人物传记见长，他曾为众多的侠客、高士、君子、烈妇纵情放歌过，他笔下的人物“个个呼之欲出，赫然如立眼前”。（徐起云语）</a:t>
            </a:r>
            <a:r>
              <a:rPr lang="en-US" altLang="zh-CN" sz="3200" u="none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3200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大铁椎传</a:t>
            </a:r>
            <a:r>
              <a:rPr lang="en-US" altLang="zh-CN" sz="3200" u="none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r>
              <a:rPr lang="zh-CN" altLang="en-US" sz="3200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是魏禧传记文中独具特色的一篇，他将自身的追求与感慨寄寓文中，让人“观其文，想其人德。”（钟嵘</a:t>
            </a:r>
            <a:r>
              <a:rPr lang="en-US" altLang="zh-CN" sz="3200" u="none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《</a:t>
            </a:r>
            <a:r>
              <a:rPr lang="zh-CN" altLang="en-US" sz="3200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诗味</a:t>
            </a:r>
            <a:r>
              <a:rPr lang="en-US" altLang="zh-CN" sz="3200" u="none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》</a:t>
            </a:r>
            <a:r>
              <a:rPr lang="zh-CN" altLang="en-US" sz="3200" u="none" dirty="0">
                <a:solidFill>
                  <a:srgbClr val="000099"/>
                </a:solidFill>
                <a:latin typeface="黑体" panose="02010609060101010101" pitchFamily="2" charset="-122"/>
                <a:ea typeface="黑体" panose="02010609060101010101" pitchFamily="2" charset="-122"/>
              </a:rPr>
              <a:t>） </a:t>
            </a:r>
            <a:endParaRPr lang="en-US" altLang="zh-CN" sz="3200" u="none">
              <a:solidFill>
                <a:srgbClr val="000099"/>
              </a:solidFill>
              <a:latin typeface="黑体" panose="02010609060101010101" pitchFamily="2" charset="-122"/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7170" name="标题 7169"/>
          <p:cNvSpPr>
            <a:spLocks noGrp="1"/>
          </p:cNvSpPr>
          <p:nvPr>
            <p:ph type="title"/>
          </p:nvPr>
        </p:nvSpPr>
        <p:spPr>
          <a:xfrm>
            <a:off x="539750" y="2781300"/>
            <a:ext cx="8229600" cy="1143000"/>
          </a:xfrm>
          <a:ln/>
        </p:spPr>
        <p:txBody>
          <a:bodyPr anchor="ctr"/>
          <a:p>
            <a:r>
              <a:rPr lang="zh-CN" altLang="en-US" b="1">
                <a:solidFill>
                  <a:srgbClr val="CC3300"/>
                </a:solidFill>
                <a:ea typeface="黑体" panose="02010609060101010101" pitchFamily="2" charset="-122"/>
              </a:rPr>
              <a:t>理解重点词句，理清文章结构</a:t>
            </a:r>
            <a:endParaRPr lang="zh-CN" altLang="en-US" b="1">
              <a:solidFill>
                <a:srgbClr val="CC3300"/>
              </a:solidFill>
              <a:ea typeface="黑体" panose="02010609060101010101" pitchFamily="2" charset="-122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8194" name="文本框 8193"/>
          <p:cNvSpPr txBox="1"/>
          <p:nvPr/>
        </p:nvSpPr>
        <p:spPr>
          <a:xfrm>
            <a:off x="250825" y="476250"/>
            <a:ext cx="3352800" cy="564356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en-US" altLang="zh-CN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1.</a:t>
            </a:r>
            <a:r>
              <a:rPr lang="zh-CN" altLang="en-US" sz="2800" b="1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大铁椎，不知何许人。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北平陈子灿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省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兄河南，与（之）遇宋将军家。宋，怀庆青华镇人，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工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技击，七省好事者皆来学，人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以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其雄健，呼宋将军云。宋弟子高信之，亦怀庆人，多力善射，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长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子灿七岁，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少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同学，故尝与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过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宋将军。</a:t>
            </a:r>
            <a:endParaRPr lang="zh-CN" altLang="en-US" sz="2800" b="1" u="none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8195" name="文本框 8194"/>
          <p:cNvSpPr txBox="1"/>
          <p:nvPr/>
        </p:nvSpPr>
        <p:spPr>
          <a:xfrm>
            <a:off x="3924300" y="188913"/>
            <a:ext cx="4800600" cy="1801812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endParaRPr lang="zh-CN" altLang="en-US" sz="2800" b="1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spcBef>
                <a:spcPct val="50000"/>
              </a:spcBef>
            </a:pPr>
            <a:r>
              <a:rPr lang="zh-CN" altLang="en-US" sz="28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</a:t>
            </a: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>
              <a:spcBef>
                <a:spcPct val="50000"/>
              </a:spcBef>
            </a:pP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6" name="直接连接符 8195"/>
          <p:cNvSpPr/>
          <p:nvPr/>
        </p:nvSpPr>
        <p:spPr>
          <a:xfrm>
            <a:off x="3708400" y="44450"/>
            <a:ext cx="0" cy="6858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8197" name="矩形 8196"/>
          <p:cNvSpPr/>
          <p:nvPr/>
        </p:nvSpPr>
        <p:spPr>
          <a:xfrm>
            <a:off x="3924300" y="549275"/>
            <a:ext cx="4572000" cy="26511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省：探望</a:t>
            </a: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工：擅长</a:t>
            </a: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以：介词   因为</a:t>
            </a: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长：比</a:t>
            </a:r>
            <a:r>
              <a:rPr lang="en-US" altLang="zh-CN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…</a:t>
            </a:r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年长</a:t>
            </a: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少：小时候，少年时代</a:t>
            </a: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过：访问</a:t>
            </a: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8198" name="矩形 8197"/>
          <p:cNvSpPr/>
          <p:nvPr/>
        </p:nvSpPr>
        <p:spPr>
          <a:xfrm>
            <a:off x="3852863" y="3429000"/>
            <a:ext cx="5113337" cy="5191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4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重点句子：</a:t>
            </a:r>
            <a:r>
              <a:rPr lang="zh-CN" altLang="en-US" sz="2400" b="1" u="sng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大铁椎，不知何许人</a:t>
            </a:r>
            <a:r>
              <a:rPr lang="zh-CN" altLang="en-US" sz="28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。</a:t>
            </a:r>
            <a:endParaRPr lang="zh-CN" altLang="en-US" sz="2800" b="1" u="none">
              <a:solidFill>
                <a:schemeClr val="tx1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grpSp>
        <p:nvGrpSpPr>
          <p:cNvPr id="8199" name="组合 8198"/>
          <p:cNvGrpSpPr/>
          <p:nvPr/>
        </p:nvGrpSpPr>
        <p:grpSpPr>
          <a:xfrm>
            <a:off x="3708400" y="4221163"/>
            <a:ext cx="5184775" cy="1450975"/>
            <a:chOff x="0" y="0"/>
            <a:chExt cx="3266" cy="914"/>
          </a:xfrm>
        </p:grpSpPr>
        <p:sp>
          <p:nvSpPr>
            <p:cNvPr id="8200" name="矩形 8199"/>
            <p:cNvSpPr/>
            <p:nvPr/>
          </p:nvSpPr>
          <p:spPr>
            <a:xfrm>
              <a:off x="0" y="318"/>
              <a:ext cx="3266" cy="596"/>
            </a:xfrm>
            <a:prstGeom prst="rect">
              <a:avLst/>
            </a:prstGeom>
            <a:noFill/>
            <a:ln w="9525">
              <a:noFill/>
            </a:ln>
          </p:spPr>
          <p:txBody>
            <a:bodyPr wrap="none" anchor="t">
              <a:spAutoFit/>
            </a:bodyPr>
            <a:p>
              <a:pPr lvl="0"/>
              <a:r>
                <a:rPr lang="zh-CN" altLang="en-US" sz="2800" b="1" u="none">
                  <a:solidFill>
                    <a:schemeClr val="tx1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翻译：</a:t>
              </a:r>
              <a:r>
                <a:rPr lang="zh-CN" altLang="en-US" sz="2800" b="1" u="none">
                  <a:solidFill>
                    <a:srgbClr val="CC33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大铁椎，不知</a:t>
              </a:r>
              <a:r>
                <a:rPr lang="zh-CN" altLang="en-US" sz="2800" b="1" i="1" u="none">
                  <a:solidFill>
                    <a:schemeClr val="accent2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是</a:t>
              </a:r>
              <a:r>
                <a:rPr lang="zh-CN" altLang="en-US" sz="2800" b="1" u="none">
                  <a:solidFill>
                    <a:srgbClr val="CC33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什么</a:t>
              </a:r>
              <a:r>
                <a:rPr lang="zh-CN" altLang="en-US" sz="2800" b="1" u="none" dirty="0">
                  <a:solidFill>
                    <a:srgbClr val="CC33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地方</a:t>
              </a:r>
              <a:endParaRPr lang="zh-CN" altLang="en-US" sz="2800" b="1" u="none" dirty="0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  <a:p>
              <a:pPr lvl="0"/>
              <a:r>
                <a:rPr lang="zh-CN" altLang="en-US" sz="2800" b="1" u="none" dirty="0">
                  <a:solidFill>
                    <a:srgbClr val="CC33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的</a:t>
              </a:r>
              <a:r>
                <a:rPr lang="zh-CN" altLang="en-US" sz="2800" b="1" u="none">
                  <a:solidFill>
                    <a:srgbClr val="CC33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人。</a:t>
              </a:r>
              <a:endPara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  <p:sp>
          <p:nvSpPr>
            <p:cNvPr id="8201" name="文本框 8200"/>
            <p:cNvSpPr txBox="1"/>
            <p:nvPr/>
          </p:nvSpPr>
          <p:spPr>
            <a:xfrm>
              <a:off x="1723" y="0"/>
              <a:ext cx="1088" cy="28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p>
              <a:pPr lvl="0">
                <a:spcBef>
                  <a:spcPct val="50000"/>
                </a:spcBef>
              </a:pPr>
              <a:r>
                <a:rPr lang="en-US" altLang="zh-CN" sz="2400" b="1" u="none">
                  <a:solidFill>
                    <a:srgbClr val="CC33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------</a:t>
              </a:r>
              <a:r>
                <a:rPr lang="zh-CN" altLang="en-US" sz="2400" b="1" u="none">
                  <a:solidFill>
                    <a:srgbClr val="CC3300"/>
                  </a:solidFill>
                  <a:latin typeface="Arial" panose="020B0604020202020204" pitchFamily="34" charset="0"/>
                  <a:ea typeface="宋体" panose="02010600030101010101" pitchFamily="2" charset="-122"/>
                </a:rPr>
                <a:t>判断句</a:t>
              </a:r>
              <a:endPara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81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81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8" dur="500"/>
                                        <p:tgtEl>
                                          <p:spTgt spid="81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500"/>
                            </p:stCondLst>
                            <p:childTnLst>
                              <p:par>
                                <p:cTn id="20" presetID="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81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81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4" grpId="0"/>
      <p:bldP spid="8195" grpId="0"/>
      <p:bldP spid="8197" grpId="0"/>
      <p:bldP spid="819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9218" name="文本框 9217"/>
          <p:cNvSpPr txBox="1"/>
          <p:nvPr/>
        </p:nvSpPr>
        <p:spPr>
          <a:xfrm>
            <a:off x="539750" y="692150"/>
            <a:ext cx="2936875" cy="54308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en-US" altLang="zh-CN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2.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时座上有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健啖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客，貌甚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寝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    </a:t>
            </a:r>
            <a:r>
              <a:rPr lang="zh-CN" altLang="en-US" sz="2800" b="1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右胁夹大铁椎，重四五十斤，饮食拱揖不暂去。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柄铁折叠环复，如锁上练，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引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之长丈许。与人罕言语，语类楚声。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扣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其乡及姓字，皆不答。</a:t>
            </a:r>
            <a:endParaRPr lang="zh-CN" altLang="en-US" sz="2800" b="1" u="none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  <a:p>
            <a:pPr lvl="0">
              <a:spcBef>
                <a:spcPct val="50000"/>
              </a:spcBef>
            </a:pPr>
            <a:endParaRPr lang="zh-CN" altLang="en-US" sz="2800" b="1" u="none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9219" name="直接连接符 9218"/>
          <p:cNvSpPr/>
          <p:nvPr/>
        </p:nvSpPr>
        <p:spPr>
          <a:xfrm>
            <a:off x="3733800" y="0"/>
            <a:ext cx="0" cy="6858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0" name="文本框 9219"/>
          <p:cNvSpPr txBox="1"/>
          <p:nvPr/>
        </p:nvSpPr>
        <p:spPr>
          <a:xfrm>
            <a:off x="4068763" y="2781300"/>
            <a:ext cx="4681537" cy="13716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8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重点句子：</a:t>
            </a:r>
            <a:r>
              <a:rPr lang="zh-CN" altLang="en-US" sz="2800" b="1" u="sng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右胁夹大铁椎，重四五十斤，饮食拱揖</a:t>
            </a:r>
            <a:r>
              <a:rPr lang="zh-CN" altLang="en-US" sz="2800" b="1" u="sng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不暂去。</a:t>
            </a:r>
            <a:endParaRPr lang="zh-CN" altLang="en-US" sz="2800" b="1" u="sng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1" name="矩形 9220"/>
          <p:cNvSpPr/>
          <p:nvPr/>
        </p:nvSpPr>
        <p:spPr>
          <a:xfrm>
            <a:off x="4067175" y="692150"/>
            <a:ext cx="4572000" cy="1798638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健啖：饭量很大</a:t>
            </a: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寝：丑陋</a:t>
            </a: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引：拉开</a:t>
            </a: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扣：通“叩”，询问</a:t>
            </a:r>
            <a:endParaRPr lang="zh-CN" altLang="en-US" sz="28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9222" name="矩形 9221"/>
          <p:cNvSpPr/>
          <p:nvPr/>
        </p:nvSpPr>
        <p:spPr>
          <a:xfrm>
            <a:off x="3995738" y="4510088"/>
            <a:ext cx="4465637" cy="17986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8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翻译：</a:t>
            </a:r>
            <a:r>
              <a:rPr lang="zh-CN" altLang="en-US" sz="28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右腋下夹着个大铁椎，有四五十斤重，吃饭以及拱手行礼时，</a:t>
            </a:r>
            <a:r>
              <a:rPr lang="zh-CN" altLang="en-US" sz="2800" b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一刻也不离开（它）。</a:t>
            </a:r>
            <a:endParaRPr lang="zh-CN" altLang="en-US" sz="2800" b="1" u="none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92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3" dur="500"/>
                                        <p:tgtEl>
                                          <p:spTgt spid="92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2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3" dur="500"/>
                                        <p:tgtEl>
                                          <p:spTgt spid="92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18" grpId="0"/>
      <p:bldP spid="9220" grpId="0"/>
      <p:bldP spid="9221" grpId="0"/>
      <p:bldP spid="9222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0242" name="文本框 10241"/>
          <p:cNvSpPr txBox="1"/>
          <p:nvPr/>
        </p:nvSpPr>
        <p:spPr>
          <a:xfrm>
            <a:off x="3995738" y="404813"/>
            <a:ext cx="4679950" cy="94615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zh-CN" altLang="en-US" sz="2800" b="1" i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第一部分（</a:t>
            </a:r>
            <a:r>
              <a:rPr lang="en-US" altLang="zh-CN" sz="2800" b="1" i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1—3</a:t>
            </a:r>
            <a:r>
              <a:rPr lang="zh-CN" altLang="en-US" sz="2800" b="1" i="1" u="none">
                <a:solidFill>
                  <a:schemeClr val="accent2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）：写大铁椎在宋将军家做客。</a:t>
            </a:r>
            <a:endParaRPr lang="zh-CN" altLang="en-US" sz="2800" b="1" i="1" u="none">
              <a:solidFill>
                <a:schemeClr val="accent2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3" name="直接连接符 10242"/>
          <p:cNvSpPr/>
          <p:nvPr/>
        </p:nvSpPr>
        <p:spPr>
          <a:xfrm>
            <a:off x="3581400" y="0"/>
            <a:ext cx="0" cy="68580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244" name="文本框 10243"/>
          <p:cNvSpPr txBox="1"/>
          <p:nvPr/>
        </p:nvSpPr>
        <p:spPr>
          <a:xfrm>
            <a:off x="395288" y="188913"/>
            <a:ext cx="2895600" cy="6497637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>
              <a:spcBef>
                <a:spcPct val="50000"/>
              </a:spcBef>
            </a:pPr>
            <a:r>
              <a:rPr lang="en-US" altLang="zh-CN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3.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既同寝，夜半，客曰：“吾去矣！”言讫不见。子灿见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窗户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皆闭，惊问信之。信之曰：“客初至，不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冠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不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袜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，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以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蓝手巾裹头，足缠白布，大铁椎外，一物无所持，而腰多</a:t>
            </a:r>
            <a:r>
              <a:rPr lang="zh-CN" altLang="en-US" sz="2800" b="1" u="none">
                <a:solidFill>
                  <a:srgbClr val="CC3300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白金</a:t>
            </a:r>
            <a:r>
              <a:rPr lang="zh-CN" altLang="en-US" sz="2800" b="1" u="none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。吾与将军俱不敢问也。”</a:t>
            </a:r>
            <a:r>
              <a:rPr lang="zh-CN" altLang="en-US" sz="2800" b="1" u="sng">
                <a:solidFill>
                  <a:schemeClr val="tx1"/>
                </a:solidFill>
                <a:latin typeface="Times New Roman" panose="02020603050405020304" pitchFamily="18" charset="0"/>
                <a:ea typeface="宋体" panose="02010600030101010101" pitchFamily="2" charset="-122"/>
              </a:rPr>
              <a:t>子灿寐而醒，客则鼾睡炕上矣。</a:t>
            </a:r>
            <a:endParaRPr lang="zh-CN" altLang="en-US" sz="2800" b="1" u="sng">
              <a:solidFill>
                <a:schemeClr val="tx1"/>
              </a:solidFill>
              <a:latin typeface="Times New Roman" panose="02020603050405020304" pitchFamily="18" charset="0"/>
              <a:ea typeface="宋体" panose="02010600030101010101" pitchFamily="2" charset="-122"/>
            </a:endParaRPr>
          </a:p>
        </p:txBody>
      </p:sp>
      <p:sp>
        <p:nvSpPr>
          <p:cNvPr id="10245" name="矩形 10244"/>
          <p:cNvSpPr/>
          <p:nvPr/>
        </p:nvSpPr>
        <p:spPr>
          <a:xfrm>
            <a:off x="3924300" y="1773238"/>
            <a:ext cx="4662488" cy="19177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窗    户  ：窗子和门  古今异义词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不</a:t>
            </a:r>
            <a:r>
              <a:rPr lang="zh-CN" altLang="en-US" sz="24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冠</a:t>
            </a:r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不</a:t>
            </a:r>
            <a:r>
              <a:rPr lang="zh-CN" altLang="en-US" sz="24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袜</a:t>
            </a:r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：戴帽子，穿袜子  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          名词用作动词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      以   ：介词，用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  白   金  ：银子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6" name="矩形 10245"/>
          <p:cNvSpPr/>
          <p:nvPr/>
        </p:nvSpPr>
        <p:spPr>
          <a:xfrm>
            <a:off x="3852863" y="4005263"/>
            <a:ext cx="4679950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4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重点句子：</a:t>
            </a:r>
            <a:r>
              <a:rPr lang="zh-CN" altLang="en-US" sz="2400" b="1" u="sng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子灿寐而醒，客则鼾睡炕上矣。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  <p:sp>
        <p:nvSpPr>
          <p:cNvPr id="10247" name="矩形 10246"/>
          <p:cNvSpPr/>
          <p:nvPr/>
        </p:nvSpPr>
        <p:spPr>
          <a:xfrm>
            <a:off x="3924300" y="5086350"/>
            <a:ext cx="4573588" cy="82232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2400" b="1" u="none">
                <a:solidFill>
                  <a:schemeClr val="tx1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翻译：</a:t>
            </a:r>
            <a:r>
              <a:rPr lang="zh-CN" altLang="en-US" sz="2400" b="1" u="none">
                <a:solidFill>
                  <a:srgbClr val="CC3300"/>
                </a:solidFill>
                <a:latin typeface="Arial" panose="020B0604020202020204" pitchFamily="34" charset="0"/>
                <a:ea typeface="宋体" panose="02010600030101010101" pitchFamily="2" charset="-122"/>
              </a:rPr>
              <a:t>陈子灿小睡片刻醒来，客人却已在床上打着呼噜睡了。</a:t>
            </a:r>
            <a:endParaRPr lang="zh-CN" altLang="en-US" sz="2400" b="1" u="none">
              <a:solidFill>
                <a:srgbClr val="CC3300"/>
              </a:solidFill>
              <a:latin typeface="Arial" panose="020B060402020202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024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102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10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102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102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242" grpId="0"/>
      <p:bldP spid="10244" grpId="0"/>
      <p:bldP spid="10245" grpId="0"/>
      <p:bldP spid="10246" grpId="0"/>
      <p:bldP spid="1024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12290" name="文本框 12289"/>
          <p:cNvSpPr txBox="1"/>
          <p:nvPr/>
        </p:nvSpPr>
        <p:spPr>
          <a:xfrm>
            <a:off x="250825" y="1052513"/>
            <a:ext cx="6797675" cy="37496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p>
            <a:pPr lvl="0"/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许：</a:t>
            </a:r>
            <a:r>
              <a:rPr lang="en-US" altLang="zh-CN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1</a:t>
            </a:r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、不知何许人。</a:t>
            </a:r>
            <a:endParaRPr lang="zh-CN" altLang="en-US" sz="40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      </a:t>
            </a:r>
            <a:r>
              <a:rPr lang="en-US" altLang="zh-CN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2</a:t>
            </a:r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、杀三十许人。</a:t>
            </a:r>
            <a:endParaRPr lang="zh-CN" altLang="en-US" sz="40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      </a:t>
            </a:r>
            <a:r>
              <a:rPr lang="en-US" altLang="zh-CN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3</a:t>
            </a:r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、秦王怒，不许。</a:t>
            </a:r>
            <a:endParaRPr lang="zh-CN" altLang="en-US" sz="40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      </a:t>
            </a:r>
            <a:r>
              <a:rPr lang="en-US" altLang="zh-CN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4</a:t>
            </a:r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、时人莫之许也。</a:t>
            </a:r>
            <a:endParaRPr lang="zh-CN" altLang="en-US" sz="40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      </a:t>
            </a:r>
            <a:r>
              <a:rPr lang="en-US" altLang="zh-CN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5</a:t>
            </a:r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、谭中鱼可百许头。</a:t>
            </a:r>
            <a:endParaRPr lang="zh-CN" altLang="en-US" sz="40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  <a:p>
            <a:pPr lvl="0"/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      </a:t>
            </a:r>
            <a:r>
              <a:rPr lang="en-US" altLang="zh-CN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6</a:t>
            </a:r>
            <a:r>
              <a:rPr lang="zh-CN" altLang="en-US" sz="4000" b="1" u="none">
                <a:solidFill>
                  <a:schemeClr val="tx1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、问渠那得清如许。</a:t>
            </a:r>
            <a:endParaRPr lang="zh-CN" altLang="en-US" sz="4000" b="1" u="none">
              <a:solidFill>
                <a:schemeClr val="tx1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2291" name="文本框 12290"/>
          <p:cNvSpPr txBox="1"/>
          <p:nvPr/>
        </p:nvSpPr>
        <p:spPr>
          <a:xfrm>
            <a:off x="5940425" y="1773238"/>
            <a:ext cx="1612900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2800" b="1" u="none">
                <a:solidFill>
                  <a:srgbClr val="FF0B0B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大约数量</a:t>
            </a:r>
            <a:endParaRPr lang="zh-CN" altLang="en-US" sz="2800" b="1" u="none">
              <a:solidFill>
                <a:srgbClr val="FF0B0B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2292" name="文本框 12291"/>
          <p:cNvSpPr txBox="1"/>
          <p:nvPr/>
        </p:nvSpPr>
        <p:spPr>
          <a:xfrm>
            <a:off x="5724525" y="1052513"/>
            <a:ext cx="1970088" cy="519112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2800" b="1" u="none">
                <a:solidFill>
                  <a:srgbClr val="FF0B0B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地方、处所</a:t>
            </a:r>
            <a:endParaRPr lang="zh-CN" altLang="en-US" sz="2800" b="1" u="none">
              <a:solidFill>
                <a:srgbClr val="FF0B0B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2293" name="文本框 12292"/>
          <p:cNvSpPr txBox="1"/>
          <p:nvPr/>
        </p:nvSpPr>
        <p:spPr>
          <a:xfrm>
            <a:off x="5867400" y="2349500"/>
            <a:ext cx="197008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2800" b="1" u="none">
                <a:solidFill>
                  <a:srgbClr val="FF0B0B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答应、允许</a:t>
            </a:r>
            <a:endParaRPr lang="zh-CN" altLang="en-US" sz="2800" b="1" u="none">
              <a:solidFill>
                <a:srgbClr val="FF0B0B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2294" name="文本框 12293"/>
          <p:cNvSpPr txBox="1"/>
          <p:nvPr/>
        </p:nvSpPr>
        <p:spPr>
          <a:xfrm>
            <a:off x="5867400" y="2997200"/>
            <a:ext cx="1970088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2800" b="1" u="none">
                <a:solidFill>
                  <a:srgbClr val="FF0B0B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赞成、同意</a:t>
            </a:r>
            <a:endParaRPr lang="zh-CN" altLang="en-US" sz="2800" b="1" u="none">
              <a:solidFill>
                <a:srgbClr val="FF0B0B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2295" name="文本框 12294"/>
          <p:cNvSpPr txBox="1"/>
          <p:nvPr/>
        </p:nvSpPr>
        <p:spPr>
          <a:xfrm>
            <a:off x="6227763" y="4149725"/>
            <a:ext cx="898525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2800" b="1" u="none">
                <a:solidFill>
                  <a:srgbClr val="FF0B0B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这样</a:t>
            </a:r>
            <a:endParaRPr lang="zh-CN" altLang="en-US" sz="2800" b="1" u="none">
              <a:solidFill>
                <a:srgbClr val="FF0B0B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  <p:sp>
        <p:nvSpPr>
          <p:cNvPr id="12296" name="文本框 12295"/>
          <p:cNvSpPr txBox="1"/>
          <p:nvPr/>
        </p:nvSpPr>
        <p:spPr>
          <a:xfrm>
            <a:off x="6227763" y="3644900"/>
            <a:ext cx="1612900" cy="519113"/>
          </a:xfrm>
          <a:prstGeom prst="rect">
            <a:avLst/>
          </a:prstGeom>
          <a:noFill/>
          <a:ln w="9525">
            <a:noFill/>
          </a:ln>
        </p:spPr>
        <p:txBody>
          <a:bodyPr wrap="none" anchor="t">
            <a:spAutoFit/>
          </a:bodyPr>
          <a:p>
            <a:pPr lvl="0"/>
            <a:r>
              <a:rPr lang="zh-CN" altLang="en-US" sz="2800" b="1" u="none">
                <a:solidFill>
                  <a:srgbClr val="FF0B0B"/>
                </a:solidFill>
                <a:latin typeface="Verdana" panose="020B0604030504040204" pitchFamily="34" charset="0"/>
                <a:ea typeface="宋体" panose="02010600030101010101" pitchFamily="2" charset="-122"/>
              </a:rPr>
              <a:t>大约数量</a:t>
            </a:r>
            <a:endParaRPr lang="zh-CN" altLang="en-US" sz="2800" b="1" u="none">
              <a:solidFill>
                <a:srgbClr val="FF0B0B"/>
              </a:solidFill>
              <a:latin typeface="Verdana" panose="020B0604030504040204" pitchFamily="34" charset="0"/>
              <a:ea typeface="宋体" panose="02010600030101010101" pitchFamily="2" charset="-122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1229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1229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1229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229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22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29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229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0" grpId="0"/>
      <p:bldP spid="12291" grpId="0"/>
      <p:bldP spid="12292" grpId="0"/>
      <p:bldP spid="12293" grpId="0"/>
      <p:bldP spid="12294" grpId="0"/>
      <p:bldP spid="12295" grpId="0"/>
      <p:bldP spid="12296" grpId="0"/>
    </p:bldLst>
  </p:timing>
</p:sld>
</file>

<file path=ppt/theme/theme1.xml><?xml version="1.0" encoding="utf-8"?>
<a:theme xmlns:a="http://schemas.openxmlformats.org/drawingml/2006/main" name="1_默认设计模板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9EDEE"/>
      </a:accent5>
      <a:accent6>
        <a:srgbClr val="2D2D89"/>
      </a:accent6>
      <a:hlink>
        <a:srgbClr val="009999"/>
      </a:hlink>
      <a:folHlink>
        <a:srgbClr val="99CC00"/>
      </a:folHlink>
    </a:clrScheme>
    <a:fontScheme name="">
      <a:majorFont>
        <a:latin typeface="Arial"/>
        <a:ea typeface="宋体"/>
        <a:cs typeface=""/>
      </a:majorFont>
      <a:minorFont>
        <a:latin typeface="Arial"/>
        <a:ea typeface="宋体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9EDEE"/>
        </a:accent5>
        <a:accent6>
          <a:srgbClr val="2D2D89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4"/>
        </a:accent5>
        <a:accent6>
          <a:srgbClr val="E5895B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7B7E5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BFAF7"/>
        </a:accent3>
        <a:accent4>
          <a:srgbClr val="000000"/>
        </a:accent4>
        <a:accent5>
          <a:srgbClr val="FFFFFF"/>
        </a:accent5>
        <a:accent6>
          <a:srgbClr val="7EB1E5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7B7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8080"/>
        </a:lt1>
        <a:dk2>
          <a:srgbClr val="FFFF99"/>
        </a:dk2>
        <a:lt2>
          <a:srgbClr val="005A58"/>
        </a:lt2>
        <a:accent1>
          <a:srgbClr val="006462"/>
        </a:accent1>
        <a:accent2>
          <a:srgbClr val="6D6FC7"/>
        </a:accent2>
        <a:accent3>
          <a:srgbClr val="AAC1C1"/>
        </a:accent3>
        <a:accent4>
          <a:srgbClr val="DCDCDC"/>
        </a:accent4>
        <a:accent5>
          <a:srgbClr val="AAB8B8"/>
        </a:accent5>
        <a:accent6>
          <a:srgbClr val="6163B2"/>
        </a:accent6>
        <a:hlink>
          <a:srgbClr val="00FFFF"/>
        </a:hlink>
        <a:folHlink>
          <a:srgbClr val="00FF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800000"/>
        </a:lt1>
        <a:dk2>
          <a:srgbClr val="DFD293"/>
        </a:dk2>
        <a:lt2>
          <a:srgbClr val="5C1F00"/>
        </a:lt2>
        <a:accent1>
          <a:srgbClr val="CC3300"/>
        </a:accent1>
        <a:accent2>
          <a:srgbClr val="BE7960"/>
        </a:accent2>
        <a:accent3>
          <a:srgbClr val="C1AAAA"/>
        </a:accent3>
        <a:accent4>
          <a:srgbClr val="DCDCDC"/>
        </a:accent4>
        <a:accent5>
          <a:srgbClr val="E2ADAA"/>
        </a:accent5>
        <a:accent6>
          <a:srgbClr val="AA6C55"/>
        </a:accent6>
        <a:hlink>
          <a:srgbClr val="FFFF99"/>
        </a:hlink>
        <a:folHlink>
          <a:srgbClr val="D3A21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99"/>
        </a:lt1>
        <a:dk2>
          <a:srgbClr val="CCFFFF"/>
        </a:dk2>
        <a:lt2>
          <a:srgbClr val="003366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CDCDC"/>
        </a:accent4>
        <a:accent5>
          <a:srgbClr val="ADB9E2"/>
        </a:accent5>
        <a:accent6>
          <a:srgbClr val="009D00"/>
        </a:accent6>
        <a:hlink>
          <a:srgbClr val="66CCFF"/>
        </a:hlink>
        <a:folHlink>
          <a:srgbClr val="FFE701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000000"/>
        </a:lt1>
        <a:dk2>
          <a:srgbClr val="E3EBF1"/>
        </a:dk2>
        <a:lt2>
          <a:srgbClr val="336699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CDCDC"/>
        </a:accent4>
        <a:accent5>
          <a:srgbClr val="AAADCA"/>
        </a:accent5>
        <a:accent6>
          <a:srgbClr val="3E7B43"/>
        </a:accent6>
        <a:hlink>
          <a:srgbClr val="66CCFF"/>
        </a:hlink>
        <a:folHlink>
          <a:srgbClr val="F0E5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86B5D"/>
        </a:lt1>
        <a:dk2>
          <a:srgbClr val="D1D1CB"/>
        </a:dk2>
        <a:lt2>
          <a:srgbClr val="777777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CDCDC"/>
        </a:accent4>
        <a:accent5>
          <a:srgbClr val="C7C7C1"/>
        </a:accent5>
        <a:accent6>
          <a:srgbClr val="728D96"/>
        </a:accent6>
        <a:hlink>
          <a:srgbClr val="FFCC66"/>
        </a:hlink>
        <a:folHlink>
          <a:srgbClr val="E9DCB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666699"/>
        </a:lt1>
        <a:dk2>
          <a:srgbClr val="FFFFFF"/>
        </a:dk2>
        <a:lt2>
          <a:srgbClr val="3E3E5C"/>
        </a:lt2>
        <a:accent1>
          <a:srgbClr val="60597B"/>
        </a:accent1>
        <a:accent2>
          <a:srgbClr val="6666FF"/>
        </a:accent2>
        <a:accent3>
          <a:srgbClr val="B9B9CA"/>
        </a:accent3>
        <a:accent4>
          <a:srgbClr val="DCDCDC"/>
        </a:accent4>
        <a:accent5>
          <a:srgbClr val="B7B5BF"/>
        </a:accent5>
        <a:accent6>
          <a:srgbClr val="5B5BE5"/>
        </a:accent6>
        <a:hlink>
          <a:srgbClr val="99CCFF"/>
        </a:hlink>
        <a:folHlink>
          <a:srgbClr val="FFFF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">
        <a:dk1>
          <a:srgbClr val="FFFFFF"/>
        </a:dk1>
        <a:lt1>
          <a:srgbClr val="523E26"/>
        </a:lt1>
        <a:dk2>
          <a:srgbClr val="DFC08D"/>
        </a:dk2>
        <a:lt2>
          <a:srgbClr val="2D2015"/>
        </a:lt2>
        <a:accent1>
          <a:srgbClr val="8C7B70"/>
        </a:accent1>
        <a:accent2>
          <a:srgbClr val="8F5F2F"/>
        </a:accent2>
        <a:accent3>
          <a:srgbClr val="B3AFAB"/>
        </a:accent3>
        <a:accent4>
          <a:srgbClr val="DCDCDC"/>
        </a:accent4>
        <a:accent5>
          <a:srgbClr val="C5BFBC"/>
        </a:accent5>
        <a:accent6>
          <a:srgbClr val="805529"/>
        </a:accent6>
        <a:hlink>
          <a:srgbClr val="CCB400"/>
        </a:hlink>
        <a:folHlink>
          <a:srgbClr val="8C9EA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3362</Words>
  <Application>WPS 演示</Application>
  <PresentationFormat>在屏幕上显示</PresentationFormat>
  <Paragraphs>194</Paragraphs>
  <Slides>24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14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24</vt:i4>
      </vt:variant>
    </vt:vector>
  </HeadingPairs>
  <TitlesOfParts>
    <vt:vector size="39" baseType="lpstr">
      <vt:lpstr>Arial</vt:lpstr>
      <vt:lpstr>宋体</vt:lpstr>
      <vt:lpstr>Wingdings</vt:lpstr>
      <vt:lpstr>Times New Roman</vt:lpstr>
      <vt:lpstr>华文彩云</vt:lpstr>
      <vt:lpstr>Verdana</vt:lpstr>
      <vt:lpstr>隶书</vt:lpstr>
      <vt:lpstr>华文新魏</vt:lpstr>
      <vt:lpstr>黑体</vt:lpstr>
      <vt:lpstr>华文行楷</vt:lpstr>
      <vt:lpstr>华文隶书</vt:lpstr>
      <vt:lpstr>PMingLiU</vt:lpstr>
      <vt:lpstr>微软雅黑</vt:lpstr>
      <vt:lpstr>Calibri</vt:lpstr>
      <vt:lpstr>1_默认设计模板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Company>shanghai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zhangpin</dc:creator>
  <cp:lastModifiedBy>Administrator</cp:lastModifiedBy>
  <cp:revision>319</cp:revision>
  <dcterms:created xsi:type="dcterms:W3CDTF">2003-03-16T13:09:52Z</dcterms:created>
  <dcterms:modified xsi:type="dcterms:W3CDTF">2017-02-27T08:22:53Z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2052-10.1.0.6135</vt:lpwstr>
  </property>
</Properties>
</file>