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6" r:id="rId4"/>
    <p:sldId id="287" r:id="rId5"/>
    <p:sldId id="265" r:id="rId6"/>
    <p:sldId id="333" r:id="rId7"/>
    <p:sldId id="288" r:id="rId8"/>
    <p:sldId id="289" r:id="rId9"/>
    <p:sldId id="263" r:id="rId10"/>
    <p:sldId id="292" r:id="rId11"/>
    <p:sldId id="273" r:id="rId12"/>
    <p:sldId id="274" r:id="rId13"/>
    <p:sldId id="312" r:id="rId14"/>
    <p:sldId id="294" r:id="rId15"/>
    <p:sldId id="295" r:id="rId16"/>
    <p:sldId id="296" r:id="rId17"/>
    <p:sldId id="313" r:id="rId18"/>
    <p:sldId id="298" r:id="rId19"/>
    <p:sldId id="283" r:id="rId20"/>
    <p:sldId id="284" r:id="rId21"/>
    <p:sldId id="314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A50021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00"/>
    <p:restoredTop sz="93000"/>
  </p:normalViewPr>
  <p:slideViewPr>
    <p:cSldViewPr showGuides="1">
      <p:cViewPr>
        <p:scale>
          <a:sx n="60" d="100"/>
          <a:sy n="60" d="100"/>
        </p:scale>
        <p:origin x="-144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 showMasterSp="0">
  <p:cSld name="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png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1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1027" name="Picture 7" descr="2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05400" y="6316663"/>
            <a:ext cx="719138" cy="5413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5486400" y="6402388"/>
            <a:ext cx="3406775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</a:rPr>
              <a:t>湖南省长沙市一中卫星远程学校</a:t>
            </a: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pitchFamily="49" charset="-122"/>
              <a:cs typeface="+mn-cs"/>
            </a:endParaRPr>
          </a:p>
        </p:txBody>
      </p:sp>
      <p:sp>
        <p:nvSpPr>
          <p:cNvPr id="1034" name="WordArt 10"/>
          <p:cNvSpPr>
            <a:spLocks noChangeArrowheads="1" noChangeShapeType="1" noTextEdit="1"/>
          </p:cNvSpPr>
          <p:nvPr/>
        </p:nvSpPr>
        <p:spPr bwMode="auto">
          <a:xfrm>
            <a:off x="6943725" y="180975"/>
            <a:ext cx="2047875" cy="428625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0" cap="none" spc="0" normalizeH="0" baseline="0" noProof="0">
                <a:ln w="9525">
                  <a:noFill/>
                  <a:rou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《</a:t>
            </a:r>
            <a:r>
              <a:rPr kumimoji="0" lang="zh-CN" altLang="en-US" sz="3200" b="1" i="0" u="none" strike="noStrike" kern="10" cap="none" spc="0" normalizeH="0" baseline="0" noProof="0">
                <a:ln w="9525">
                  <a:noFill/>
                  <a:rou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陈情表</a:t>
            </a:r>
            <a:r>
              <a:rPr kumimoji="0" lang="en-US" altLang="zh-CN" sz="3200" b="1" i="0" u="none" strike="noStrike" kern="10" cap="none" spc="0" normalizeH="0" baseline="0" noProof="0">
                <a:ln w="9525">
                  <a:noFill/>
                  <a:rou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》</a:t>
            </a:r>
            <a:endParaRPr kumimoji="0" lang="zh-CN" altLang="en-US" sz="3200" b="1" i="0" u="none" strike="noStrike" kern="10" cap="none" spc="0" normalizeH="0" baseline="0" noProof="0">
              <a:ln w="9525">
                <a:noFill/>
                <a:round/>
              </a:ln>
              <a:solidFill>
                <a:srgbClr val="80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050" name="Picture 4" descr="老人儿童古画"/>
          <p:cNvPicPr>
            <a:picLocks noChangeAspect="1"/>
          </p:cNvPicPr>
          <p:nvPr/>
        </p:nvPicPr>
        <p:blipFill>
          <a:blip r:embed="rId1">
            <a:lum bright="17999"/>
          </a:blip>
          <a:stretch>
            <a:fillRect/>
          </a:stretch>
        </p:blipFill>
        <p:spPr>
          <a:xfrm>
            <a:off x="152400" y="0"/>
            <a:ext cx="4017963" cy="6324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AutoShape 7"/>
          <p:cNvSpPr/>
          <p:nvPr/>
        </p:nvSpPr>
        <p:spPr>
          <a:xfrm>
            <a:off x="4724400" y="228600"/>
            <a:ext cx="1828800" cy="5029200"/>
          </a:xfrm>
          <a:prstGeom prst="flowChartProcess">
            <a:avLst/>
          </a:prstGeom>
          <a:noFill/>
          <a:ln w="9525" cap="flat" cmpd="sng">
            <a:solidFill>
              <a:srgbClr val="A5002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2" name="Text Box 9"/>
          <p:cNvSpPr txBox="1"/>
          <p:nvPr/>
        </p:nvSpPr>
        <p:spPr>
          <a:xfrm>
            <a:off x="4953000" y="381000"/>
            <a:ext cx="1631950" cy="4483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9600" dirty="0">
                <a:solidFill>
                  <a:srgbClr val="A5002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陈</a:t>
            </a:r>
            <a:endParaRPr lang="zh-CN" altLang="en-US" sz="9600" dirty="0">
              <a:solidFill>
                <a:srgbClr val="A5002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r>
              <a:rPr lang="zh-CN" altLang="en-US" sz="9600" dirty="0">
                <a:solidFill>
                  <a:srgbClr val="A5002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情</a:t>
            </a:r>
            <a:endParaRPr lang="zh-CN" altLang="en-US" sz="9600" dirty="0">
              <a:solidFill>
                <a:srgbClr val="A5002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r>
              <a:rPr lang="zh-CN" altLang="en-US" sz="9600" dirty="0">
                <a:solidFill>
                  <a:srgbClr val="A50021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表</a:t>
            </a:r>
            <a:endParaRPr lang="zh-CN" altLang="en-US" sz="9600" dirty="0">
              <a:solidFill>
                <a:srgbClr val="A50021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2053" name="AutoShape 10"/>
          <p:cNvSpPr/>
          <p:nvPr/>
        </p:nvSpPr>
        <p:spPr>
          <a:xfrm>
            <a:off x="6553200" y="228600"/>
            <a:ext cx="1828800" cy="5029200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Text Box 11"/>
          <p:cNvSpPr txBox="1"/>
          <p:nvPr/>
        </p:nvSpPr>
        <p:spPr>
          <a:xfrm>
            <a:off x="7010400" y="1447800"/>
            <a:ext cx="8477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dirty="0">
                <a:latin typeface="Arial" panose="020B0604020202020204" pitchFamily="34" charset="0"/>
                <a:ea typeface="华文彩云" panose="02010800040101010101" pitchFamily="2" charset="-122"/>
              </a:rPr>
              <a:t>晋</a:t>
            </a:r>
            <a:endParaRPr lang="zh-CN" altLang="en-US" sz="4400" dirty="0">
              <a:latin typeface="Arial" panose="020B0604020202020204" pitchFamily="34" charset="0"/>
              <a:ea typeface="华文彩云" panose="02010800040101010101" pitchFamily="2" charset="-122"/>
            </a:endParaRPr>
          </a:p>
        </p:txBody>
      </p:sp>
      <p:sp>
        <p:nvSpPr>
          <p:cNvPr id="2055" name="Oval 12"/>
          <p:cNvSpPr/>
          <p:nvPr/>
        </p:nvSpPr>
        <p:spPr>
          <a:xfrm>
            <a:off x="7391400" y="2438400"/>
            <a:ext cx="76200" cy="762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6" name="Text Box 13"/>
          <p:cNvSpPr txBox="1"/>
          <p:nvPr/>
        </p:nvSpPr>
        <p:spPr>
          <a:xfrm>
            <a:off x="7042150" y="2743200"/>
            <a:ext cx="1187450" cy="1431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dirty="0">
                <a:latin typeface="Arial" panose="020B0604020202020204" pitchFamily="34" charset="0"/>
                <a:ea typeface="华文彩云" panose="02010800040101010101" pitchFamily="2" charset="-122"/>
              </a:rPr>
              <a:t>李</a:t>
            </a:r>
            <a:endParaRPr lang="zh-CN" altLang="en-US" sz="4400" dirty="0">
              <a:latin typeface="Arial" panose="020B0604020202020204" pitchFamily="34" charset="0"/>
              <a:ea typeface="华文彩云" panose="02010800040101010101" pitchFamily="2" charset="-122"/>
            </a:endParaRPr>
          </a:p>
          <a:p>
            <a:r>
              <a:rPr lang="zh-CN" altLang="en-US" sz="4400" dirty="0">
                <a:latin typeface="Arial" panose="020B0604020202020204" pitchFamily="34" charset="0"/>
                <a:ea typeface="华文彩云" panose="02010800040101010101" pitchFamily="2" charset="-122"/>
              </a:rPr>
              <a:t>密</a:t>
            </a:r>
            <a:endParaRPr lang="zh-CN" altLang="en-US" sz="4400" dirty="0">
              <a:latin typeface="Arial" panose="020B0604020202020204" pitchFamily="34" charset="0"/>
              <a:ea typeface="华文彩云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5362" name="Rectangle 2"/>
          <p:cNvSpPr/>
          <p:nvPr/>
        </p:nvSpPr>
        <p:spPr>
          <a:xfrm>
            <a:off x="125413" y="798513"/>
            <a:ext cx="8866187" cy="194468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40000"/>
              </a:spcBef>
            </a:pPr>
            <a:r>
              <a:rPr lang="en-US" altLang="zh-CN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    </a:t>
            </a:r>
            <a:r>
              <a:rPr lang="en-US" altLang="zh-CN" sz="3200" b="1" dirty="0">
                <a:solidFill>
                  <a:srgbClr val="000099"/>
                </a:solidFill>
                <a:latin typeface="华文中宋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生孩六月，慈父见背，行年四岁，舅夺</a:t>
            </a:r>
            <a:endParaRPr lang="zh-CN" altLang="en-US" sz="3200" b="1" dirty="0">
              <a:solidFill>
                <a:srgbClr val="000099"/>
              </a:solidFill>
              <a:latin typeface="黑体" panose="02010609060101010101" pitchFamily="49" charset="-122"/>
            </a:endParaRPr>
          </a:p>
          <a:p>
            <a:pPr>
              <a:spcBef>
                <a:spcPct val="40000"/>
              </a:spcBef>
            </a:pPr>
            <a:r>
              <a:rPr lang="zh-CN" altLang="en-US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母志。祖母刘悯臣孤弱，躬亲抚养。臣少多疾</a:t>
            </a:r>
            <a:endParaRPr lang="zh-CN" altLang="en-US" sz="3200" b="1" dirty="0">
              <a:solidFill>
                <a:srgbClr val="000099"/>
              </a:solidFill>
              <a:latin typeface="黑体" panose="02010609060101010101" pitchFamily="49" charset="-122"/>
            </a:endParaRPr>
          </a:p>
          <a:p>
            <a:pPr>
              <a:spcBef>
                <a:spcPct val="40000"/>
              </a:spcBef>
            </a:pPr>
            <a:r>
              <a:rPr lang="zh-CN" altLang="en-US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病，九岁不行，零丁孤苦，至于成立。</a:t>
            </a:r>
            <a:r>
              <a:rPr lang="en-US" altLang="zh-CN" sz="3200" b="1" dirty="0">
                <a:solidFill>
                  <a:srgbClr val="000099"/>
                </a:solidFill>
                <a:latin typeface="华文中宋" panose="02010600040101010101" pitchFamily="2" charset="-122"/>
              </a:rPr>
              <a:t>……”</a:t>
            </a:r>
            <a:r>
              <a:rPr lang="en-US" altLang="zh-CN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 </a:t>
            </a:r>
            <a:endParaRPr lang="en-US" altLang="zh-CN" sz="3200" b="1" dirty="0">
              <a:solidFill>
                <a:srgbClr val="000099"/>
              </a:solidFill>
              <a:latin typeface="黑体" panose="02010609060101010101" pitchFamily="49" charset="-122"/>
            </a:endParaRPr>
          </a:p>
        </p:txBody>
      </p:sp>
      <p:sp>
        <p:nvSpPr>
          <p:cNvPr id="55299" name="Rectangle 3"/>
          <p:cNvSpPr/>
          <p:nvPr/>
        </p:nvSpPr>
        <p:spPr>
          <a:xfrm>
            <a:off x="98425" y="3386138"/>
            <a:ext cx="8893175" cy="126206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40000"/>
              </a:spcBef>
            </a:pPr>
            <a:r>
              <a:rPr lang="en-US" altLang="zh-CN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    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四字骈句，语势连贯、紧凑，让人感到灾祸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  <a:p>
            <a:pPr>
              <a:spcBef>
                <a:spcPct val="40000"/>
              </a:spcBef>
            </a:pP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接踵而来，以情动人，</a:t>
            </a:r>
            <a:r>
              <a:rPr lang="zh-CN" altLang="en-US" sz="3200" b="1" dirty="0">
                <a:latin typeface="黑体" panose="02010609060101010101" pitchFamily="49" charset="-122"/>
              </a:rPr>
              <a:t>让晋武帝化严为慈。 </a:t>
            </a:r>
            <a:endParaRPr lang="zh-CN" altLang="en-US" sz="3200" b="1" dirty="0">
              <a:latin typeface="黑体" panose="02010609060101010101" pitchFamily="49" charset="-122"/>
            </a:endParaRPr>
          </a:p>
        </p:txBody>
      </p:sp>
      <p:sp>
        <p:nvSpPr>
          <p:cNvPr id="15364" name="Rectangle 4"/>
          <p:cNvSpPr/>
          <p:nvPr/>
        </p:nvSpPr>
        <p:spPr>
          <a:xfrm>
            <a:off x="38100" y="3276600"/>
            <a:ext cx="9067800" cy="1600200"/>
          </a:xfrm>
          <a:prstGeom prst="rect">
            <a:avLst/>
          </a:prstGeom>
          <a:noFill/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6322" name="Rectangle 2"/>
          <p:cNvSpPr/>
          <p:nvPr/>
        </p:nvSpPr>
        <p:spPr>
          <a:xfrm>
            <a:off x="304800" y="914400"/>
            <a:ext cx="8610600" cy="5794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200" dirty="0">
                <a:solidFill>
                  <a:srgbClr val="000099"/>
                </a:solidFill>
                <a:latin typeface="华文中宋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外无期功强近之亲，内无应门五尺之僮。</a:t>
            </a:r>
            <a:r>
              <a:rPr lang="zh-CN" altLang="en-US" sz="3200" b="1" dirty="0">
                <a:solidFill>
                  <a:srgbClr val="000099"/>
                </a:solidFill>
                <a:latin typeface="华文中宋" panose="02010600040101010101" pitchFamily="2" charset="-122"/>
              </a:rPr>
              <a:t>”</a:t>
            </a:r>
            <a:endParaRPr lang="zh-CN" altLang="en-US" sz="3200" dirty="0">
              <a:solidFill>
                <a:srgbClr val="000099"/>
              </a:solidFill>
              <a:latin typeface="黑体" panose="02010609060101010101" pitchFamily="49" charset="-122"/>
            </a:endParaRPr>
          </a:p>
        </p:txBody>
      </p:sp>
      <p:sp>
        <p:nvSpPr>
          <p:cNvPr id="56323" name="Rectangle 3"/>
          <p:cNvSpPr/>
          <p:nvPr/>
        </p:nvSpPr>
        <p:spPr>
          <a:xfrm>
            <a:off x="152400" y="1819275"/>
            <a:ext cx="8991600" cy="1865313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30000"/>
              </a:spcBef>
            </a:pPr>
            <a:r>
              <a:rPr lang="en-US" altLang="zh-CN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    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一外一内都强调一个</a:t>
            </a:r>
            <a:r>
              <a:rPr lang="zh-CN" altLang="en-US" sz="3200" b="1" dirty="0">
                <a:solidFill>
                  <a:srgbClr val="A50021"/>
                </a:solidFill>
                <a:latin typeface="华文中宋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无</a:t>
            </a:r>
            <a:r>
              <a:rPr lang="zh-CN" altLang="en-US" sz="3200" b="1" dirty="0">
                <a:solidFill>
                  <a:srgbClr val="A50021"/>
                </a:solidFill>
                <a:latin typeface="华文中宋" panose="02010600040101010101" pitchFamily="2" charset="-122"/>
              </a:rPr>
              <a:t>”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字，将自己举目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  <a:p>
            <a:pPr>
              <a:spcBef>
                <a:spcPct val="30000"/>
              </a:spcBef>
            </a:pP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无亲，后代尚小，无人终养祖母的困苦境地，形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  <a:p>
            <a:pPr>
              <a:spcBef>
                <a:spcPct val="30000"/>
              </a:spcBef>
            </a:pP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象生动地表现了出来。 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</p:txBody>
      </p:sp>
      <p:sp>
        <p:nvSpPr>
          <p:cNvPr id="16388" name="Rectangle 4"/>
          <p:cNvSpPr/>
          <p:nvPr/>
        </p:nvSpPr>
        <p:spPr>
          <a:xfrm>
            <a:off x="38100" y="1752600"/>
            <a:ext cx="9067800" cy="2057400"/>
          </a:xfrm>
          <a:prstGeom prst="rect">
            <a:avLst/>
          </a:prstGeom>
          <a:noFill/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6325" name="Rectangle 5"/>
          <p:cNvSpPr/>
          <p:nvPr/>
        </p:nvSpPr>
        <p:spPr>
          <a:xfrm>
            <a:off x="187325" y="5078413"/>
            <a:ext cx="8428038" cy="1176337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spcBef>
                <a:spcPct val="20000"/>
              </a:spcBef>
            </a:pPr>
            <a:r>
              <a:rPr lang="en-US" altLang="zh-CN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    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用白描的手法，把自己形只影单，孤独寂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寥，无人援手的形象表现了出来。 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</p:txBody>
      </p:sp>
      <p:sp>
        <p:nvSpPr>
          <p:cNvPr id="56326" name="Rectangle 6"/>
          <p:cNvSpPr/>
          <p:nvPr/>
        </p:nvSpPr>
        <p:spPr>
          <a:xfrm>
            <a:off x="228600" y="4144963"/>
            <a:ext cx="86106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/>
            <a:r>
              <a:rPr lang="en-US" altLang="zh-CN" sz="3200" dirty="0">
                <a:solidFill>
                  <a:srgbClr val="000099"/>
                </a:solidFill>
                <a:latin typeface="华文中宋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茕茕孑立，形影相吊。</a:t>
            </a:r>
            <a:r>
              <a:rPr lang="zh-CN" altLang="en-US" sz="3200" b="1" dirty="0">
                <a:solidFill>
                  <a:srgbClr val="000099"/>
                </a:solidFill>
                <a:latin typeface="华文中宋" panose="02010600040101010101" pitchFamily="2" charset="-122"/>
              </a:rPr>
              <a:t>”</a:t>
            </a:r>
            <a:endParaRPr lang="zh-CN" altLang="en-US" sz="3200" b="1" dirty="0">
              <a:solidFill>
                <a:srgbClr val="000099"/>
              </a:solidFill>
              <a:latin typeface="黑体" panose="02010609060101010101" pitchFamily="49" charset="-122"/>
            </a:endParaRPr>
          </a:p>
        </p:txBody>
      </p:sp>
      <p:sp>
        <p:nvSpPr>
          <p:cNvPr id="16391" name="Rectangle 7"/>
          <p:cNvSpPr/>
          <p:nvPr/>
        </p:nvSpPr>
        <p:spPr>
          <a:xfrm>
            <a:off x="152400" y="5029200"/>
            <a:ext cx="8839200" cy="1371600"/>
          </a:xfrm>
          <a:prstGeom prst="rect">
            <a:avLst/>
          </a:prstGeom>
          <a:noFill/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/>
      <p:bldP spid="56325" grpId="0"/>
      <p:bldP spid="563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7410" name="Oval 2"/>
          <p:cNvSpPr/>
          <p:nvPr/>
        </p:nvSpPr>
        <p:spPr>
          <a:xfrm>
            <a:off x="34925" y="730250"/>
            <a:ext cx="2087563" cy="79375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300" dirty="0">
                <a:solidFill>
                  <a:srgbClr val="FF0000"/>
                </a:solidFill>
                <a:latin typeface="Arial" panose="020B0604020202020204" pitchFamily="34" charset="0"/>
                <a:ea typeface="华文琥珀" pitchFamily="2" charset="-122"/>
              </a:rPr>
              <a:t>课文第一段分析</a:t>
            </a:r>
            <a:endParaRPr lang="zh-CN" altLang="en-US" sz="2300" dirty="0">
              <a:solidFill>
                <a:srgbClr val="FF0000"/>
              </a:solidFill>
              <a:latin typeface="Arial" panose="020B0604020202020204" pitchFamily="34" charset="0"/>
              <a:ea typeface="华文琥珀" pitchFamily="2" charset="-122"/>
            </a:endParaRPr>
          </a:p>
        </p:txBody>
      </p:sp>
      <p:sp>
        <p:nvSpPr>
          <p:cNvPr id="97283" name="AutoShape 3"/>
          <p:cNvSpPr/>
          <p:nvPr/>
        </p:nvSpPr>
        <p:spPr>
          <a:xfrm>
            <a:off x="2413000" y="549275"/>
            <a:ext cx="6553200" cy="576263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dirty="0">
                <a:latin typeface="Arial" panose="020B0604020202020204" pitchFamily="34" charset="0"/>
                <a:ea typeface="华文新魏" panose="02010800040101010101" pitchFamily="2" charset="-122"/>
              </a:rPr>
              <a:t>陈以往之情</a:t>
            </a:r>
            <a:r>
              <a:rPr lang="zh-CN" altLang="en-US" sz="3200" dirty="0">
                <a:latin typeface="Arial" panose="020B0604020202020204" pitchFamily="34" charset="0"/>
              </a:rPr>
              <a:t>：</a:t>
            </a:r>
            <a:r>
              <a:rPr lang="zh-CN" altLang="en-US" sz="3200" dirty="0">
                <a:latin typeface="Arial" panose="020B0604020202020204" pitchFamily="34" charset="0"/>
                <a:ea typeface="隶书" panose="02010509060101010101" pitchFamily="49" charset="-122"/>
              </a:rPr>
              <a:t>臣以险衅，夙遭闵凶</a:t>
            </a:r>
            <a:endParaRPr lang="zh-CN" altLang="en-US" sz="3200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97284" name="AutoShape 4"/>
          <p:cNvSpPr/>
          <p:nvPr/>
        </p:nvSpPr>
        <p:spPr>
          <a:xfrm>
            <a:off x="2124075" y="2565400"/>
            <a:ext cx="1511300" cy="647700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父死母嫁</a:t>
            </a:r>
            <a:endParaRPr lang="zh-CN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7285" name="AutoShape 5"/>
          <p:cNvSpPr/>
          <p:nvPr/>
        </p:nvSpPr>
        <p:spPr>
          <a:xfrm>
            <a:off x="2124075" y="3500438"/>
            <a:ext cx="1511300" cy="574675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少年多病</a:t>
            </a:r>
            <a:endParaRPr lang="zh-CN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7286" name="AutoShape 6"/>
          <p:cNvSpPr/>
          <p:nvPr/>
        </p:nvSpPr>
        <p:spPr>
          <a:xfrm>
            <a:off x="2124075" y="4437063"/>
            <a:ext cx="1511300" cy="576262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无亲无戚</a:t>
            </a:r>
            <a:endParaRPr lang="zh-CN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7287" name="AutoShape 7"/>
          <p:cNvSpPr/>
          <p:nvPr/>
        </p:nvSpPr>
        <p:spPr>
          <a:xfrm>
            <a:off x="2124075" y="5373688"/>
            <a:ext cx="1511300" cy="576262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祖母病卧</a:t>
            </a:r>
            <a:endParaRPr lang="zh-CN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7288" name="AutoShape 8"/>
          <p:cNvSpPr/>
          <p:nvPr/>
        </p:nvSpPr>
        <p:spPr>
          <a:xfrm>
            <a:off x="3924300" y="2781300"/>
            <a:ext cx="215900" cy="2951163"/>
          </a:xfrm>
          <a:prstGeom prst="rightBrace">
            <a:avLst>
              <a:gd name="adj1" fmla="val 113909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7289" name="AutoShape 9"/>
          <p:cNvSpPr/>
          <p:nvPr/>
        </p:nvSpPr>
        <p:spPr>
          <a:xfrm>
            <a:off x="4356100" y="2997200"/>
            <a:ext cx="3600450" cy="1008063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rgbClr val="761704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300" b="1" dirty="0">
                <a:solidFill>
                  <a:schemeClr val="tx2"/>
                </a:solidFill>
                <a:latin typeface="Arial" panose="020B0604020202020204" pitchFamily="34" charset="0"/>
              </a:rPr>
              <a:t>作用：博得晋武帝同情，</a:t>
            </a:r>
            <a:endParaRPr lang="zh-CN" altLang="en-US" sz="23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zh-CN" altLang="en-US" sz="2300" b="1" dirty="0">
                <a:solidFill>
                  <a:schemeClr val="tx2"/>
                </a:solidFill>
                <a:latin typeface="Arial" panose="020B0604020202020204" pitchFamily="34" charset="0"/>
              </a:rPr>
              <a:t>    为下文做铺垫</a:t>
            </a:r>
            <a:endParaRPr lang="zh-CN" altLang="en-US" sz="23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7290" name="AutoShape 10"/>
          <p:cNvSpPr/>
          <p:nvPr/>
        </p:nvSpPr>
        <p:spPr>
          <a:xfrm>
            <a:off x="4427538" y="4508500"/>
            <a:ext cx="3600450" cy="1081088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rgbClr val="761704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感情基调：沉重、凄苦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1" name="AutoShape 11"/>
          <p:cNvSpPr/>
          <p:nvPr/>
        </p:nvSpPr>
        <p:spPr>
          <a:xfrm>
            <a:off x="1619250" y="2708275"/>
            <a:ext cx="217488" cy="3095625"/>
          </a:xfrm>
          <a:prstGeom prst="leftBrace">
            <a:avLst>
              <a:gd name="adj1" fmla="val 118612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7292" name="AutoShape 12"/>
          <p:cNvSpPr/>
          <p:nvPr/>
        </p:nvSpPr>
        <p:spPr>
          <a:xfrm>
            <a:off x="827088" y="2565400"/>
            <a:ext cx="431800" cy="3167063"/>
          </a:xfrm>
          <a:prstGeom prst="flowChartAlternateProcess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>
              <a:spcBef>
                <a:spcPct val="50000"/>
              </a:spcBef>
            </a:pPr>
            <a:r>
              <a:rPr lang="zh-CN" altLang="en-US" sz="2400" dirty="0">
                <a:solidFill>
                  <a:srgbClr val="FF3300"/>
                </a:solidFill>
                <a:latin typeface="Arial" panose="020B0604020202020204" pitchFamily="34" charset="0"/>
              </a:rPr>
              <a:t>夙</a:t>
            </a:r>
            <a:endParaRPr lang="zh-CN" altLang="en-US" sz="2400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2400" dirty="0">
                <a:solidFill>
                  <a:srgbClr val="FF3300"/>
                </a:solidFill>
                <a:latin typeface="Arial" panose="020B0604020202020204" pitchFamily="34" charset="0"/>
              </a:rPr>
              <a:t>遭</a:t>
            </a:r>
            <a:endParaRPr lang="zh-CN" altLang="en-US" sz="2400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2400" dirty="0">
                <a:solidFill>
                  <a:srgbClr val="FF3300"/>
                </a:solidFill>
                <a:latin typeface="Arial" panose="020B0604020202020204" pitchFamily="34" charset="0"/>
              </a:rPr>
              <a:t>闵</a:t>
            </a:r>
            <a:endParaRPr lang="zh-CN" altLang="en-US" sz="2400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2400" dirty="0">
                <a:solidFill>
                  <a:srgbClr val="FF3300"/>
                </a:solidFill>
                <a:latin typeface="Arial" panose="020B0604020202020204" pitchFamily="34" charset="0"/>
              </a:rPr>
              <a:t>凶</a:t>
            </a:r>
            <a:endParaRPr lang="zh-CN" altLang="en-US" sz="24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97293" name="AutoShape 13"/>
          <p:cNvSpPr/>
          <p:nvPr/>
        </p:nvSpPr>
        <p:spPr>
          <a:xfrm>
            <a:off x="2124075" y="1412875"/>
            <a:ext cx="1511300" cy="433388"/>
          </a:xfrm>
          <a:prstGeom prst="flowChartAlternateProcess">
            <a:avLst/>
          </a:prstGeom>
          <a:solidFill>
            <a:srgbClr val="CCCCFF"/>
          </a:solidFill>
          <a:ln w="9525" cap="flat" cmpd="sng">
            <a:solidFill>
              <a:srgbClr val="761704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悲惨遭遇</a:t>
            </a:r>
            <a:endParaRPr lang="zh-CN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7294" name="AutoShape 14"/>
          <p:cNvSpPr/>
          <p:nvPr/>
        </p:nvSpPr>
        <p:spPr>
          <a:xfrm>
            <a:off x="2627313" y="1916113"/>
            <a:ext cx="503237" cy="43338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23" name="Rectangle 15"/>
          <p:cNvSpPr/>
          <p:nvPr/>
        </p:nvSpPr>
        <p:spPr>
          <a:xfrm>
            <a:off x="6646863" y="3671888"/>
            <a:ext cx="184150" cy="244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sz="1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ldLvl="0" animBg="1"/>
      <p:bldP spid="97284" grpId="0" bldLvl="0" animBg="1"/>
      <p:bldP spid="97285" grpId="0" bldLvl="0" animBg="1"/>
      <p:bldP spid="97286" grpId="0" bldLvl="0" animBg="1"/>
      <p:bldP spid="97287" grpId="0" bldLvl="0" animBg="1"/>
      <p:bldP spid="97288" grpId="0" animBg="1"/>
      <p:bldP spid="97289" grpId="0" bldLvl="0" animBg="1"/>
      <p:bldP spid="97290" grpId="0" bldLvl="0" animBg="1"/>
      <p:bldP spid="97291" grpId="0" animBg="1"/>
      <p:bldP spid="97292" grpId="0" bldLvl="0" animBg="1"/>
      <p:bldP spid="97293" grpId="0" bldLvl="0" animBg="1"/>
      <p:bldP spid="9729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8434" name="Rectangle 2"/>
          <p:cNvSpPr/>
          <p:nvPr>
            <p:ph type="title"/>
          </p:nvPr>
        </p:nvSpPr>
        <p:spPr>
          <a:xfrm>
            <a:off x="2667000" y="260350"/>
            <a:ext cx="3352800" cy="11430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b="1" dirty="0"/>
              <a:t>第二段：</a:t>
            </a:r>
            <a:endParaRPr lang="zh-CN" altLang="en-US" b="1" dirty="0"/>
          </a:p>
        </p:txBody>
      </p:sp>
      <p:sp>
        <p:nvSpPr>
          <p:cNvPr id="18435" name="Rectangle 3"/>
          <p:cNvSpPr/>
          <p:nvPr>
            <p:ph idx="1"/>
          </p:nvPr>
        </p:nvSpPr>
        <p:spPr>
          <a:xfrm>
            <a:off x="395288" y="1268413"/>
            <a:ext cx="8353425" cy="5113337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FF0000"/>
                </a:solidFill>
              </a:rPr>
              <a:t>逮奉</a:t>
            </a:r>
            <a:r>
              <a:rPr lang="zh-CN" altLang="en-US" b="1" dirty="0"/>
              <a:t>圣朝，</a:t>
            </a:r>
            <a:r>
              <a:rPr lang="zh-CN" altLang="en-US" b="1" dirty="0">
                <a:solidFill>
                  <a:srgbClr val="FF0000"/>
                </a:solidFill>
              </a:rPr>
              <a:t>沐浴清化</a:t>
            </a:r>
            <a:r>
              <a:rPr lang="zh-CN" altLang="en-US" b="1" dirty="0"/>
              <a:t>。前太守臣逵</a:t>
            </a:r>
            <a:r>
              <a:rPr lang="zh-CN" altLang="en-US" b="1" dirty="0">
                <a:solidFill>
                  <a:srgbClr val="FF0000"/>
                </a:solidFill>
              </a:rPr>
              <a:t>察</a:t>
            </a:r>
            <a:r>
              <a:rPr lang="zh-CN" altLang="en-US" b="1" dirty="0"/>
              <a:t>臣孝廉；后刺史臣荣</a:t>
            </a:r>
            <a:r>
              <a:rPr lang="zh-CN" altLang="en-US" b="1" dirty="0">
                <a:solidFill>
                  <a:srgbClr val="FF0000"/>
                </a:solidFill>
              </a:rPr>
              <a:t>举</a:t>
            </a:r>
            <a:r>
              <a:rPr lang="zh-CN" altLang="en-US" b="1" dirty="0"/>
              <a:t>臣</a:t>
            </a:r>
            <a:r>
              <a:rPr lang="zh-CN" altLang="en-US" b="1" dirty="0">
                <a:solidFill>
                  <a:srgbClr val="FF0000"/>
                </a:solidFill>
              </a:rPr>
              <a:t>秀才</a:t>
            </a:r>
            <a:r>
              <a:rPr lang="zh-CN" altLang="en-US" b="1" dirty="0"/>
              <a:t>。臣</a:t>
            </a:r>
            <a:r>
              <a:rPr lang="zh-CN" altLang="en-US" b="1" dirty="0">
                <a:solidFill>
                  <a:srgbClr val="FF0000"/>
                </a:solidFill>
              </a:rPr>
              <a:t>以</a:t>
            </a:r>
            <a:r>
              <a:rPr lang="zh-CN" altLang="en-US" b="1" dirty="0"/>
              <a:t>供养</a:t>
            </a:r>
            <a:r>
              <a:rPr lang="zh-CN" altLang="en-US" b="1" dirty="0">
                <a:solidFill>
                  <a:schemeClr val="tx2"/>
                </a:solidFill>
              </a:rPr>
              <a:t>无主</a:t>
            </a:r>
            <a:r>
              <a:rPr lang="zh-CN" altLang="en-US" b="1" dirty="0"/>
              <a:t>，辞不赴命。诏书特下，</a:t>
            </a:r>
            <a:r>
              <a:rPr lang="zh-CN" altLang="en-US" b="1" dirty="0">
                <a:solidFill>
                  <a:srgbClr val="FF0000"/>
                </a:solidFill>
              </a:rPr>
              <a:t>拜</a:t>
            </a:r>
            <a:r>
              <a:rPr lang="zh-CN" altLang="en-US" b="1" dirty="0"/>
              <a:t>臣郎中，</a:t>
            </a:r>
            <a:r>
              <a:rPr lang="zh-CN" altLang="en-US" b="1" dirty="0">
                <a:solidFill>
                  <a:srgbClr val="FF0000"/>
                </a:solidFill>
              </a:rPr>
              <a:t>寻</a:t>
            </a:r>
            <a:r>
              <a:rPr lang="zh-CN" altLang="en-US" b="1" dirty="0"/>
              <a:t>蒙国恩，</a:t>
            </a:r>
            <a:r>
              <a:rPr lang="zh-CN" altLang="en-US" b="1" dirty="0">
                <a:solidFill>
                  <a:srgbClr val="FF0000"/>
                </a:solidFill>
              </a:rPr>
              <a:t>除</a:t>
            </a:r>
            <a:r>
              <a:rPr lang="zh-CN" altLang="en-US" b="1" dirty="0"/>
              <a:t>臣洗马。</a:t>
            </a:r>
            <a:r>
              <a:rPr lang="zh-CN" altLang="en-US" b="1" dirty="0">
                <a:solidFill>
                  <a:srgbClr val="FF0000"/>
                </a:solidFill>
              </a:rPr>
              <a:t>猥</a:t>
            </a:r>
            <a:r>
              <a:rPr lang="zh-CN" altLang="en-US" b="1" dirty="0"/>
              <a:t>以</a:t>
            </a:r>
            <a:r>
              <a:rPr lang="zh-CN" altLang="en-US" b="1" dirty="0">
                <a:solidFill>
                  <a:srgbClr val="FF0000"/>
                </a:solidFill>
              </a:rPr>
              <a:t>微贱</a:t>
            </a:r>
            <a:r>
              <a:rPr lang="zh-CN" altLang="en-US" b="1" dirty="0"/>
              <a:t>，当侍东宫，非臣</a:t>
            </a:r>
            <a:r>
              <a:rPr lang="zh-CN" altLang="en-US" b="1" dirty="0">
                <a:solidFill>
                  <a:srgbClr val="FF0000"/>
                </a:solidFill>
              </a:rPr>
              <a:t>陨首</a:t>
            </a:r>
            <a:r>
              <a:rPr lang="zh-CN" altLang="en-US" b="1" dirty="0"/>
              <a:t>所能</a:t>
            </a:r>
            <a:r>
              <a:rPr lang="zh-CN" altLang="en-US" b="1" dirty="0">
                <a:solidFill>
                  <a:srgbClr val="FF0000"/>
                </a:solidFill>
              </a:rPr>
              <a:t>上报</a:t>
            </a:r>
            <a:r>
              <a:rPr lang="zh-CN" altLang="en-US" b="1" dirty="0"/>
              <a:t>。臣</a:t>
            </a:r>
            <a:r>
              <a:rPr lang="zh-CN" altLang="en-US" b="1" dirty="0">
                <a:solidFill>
                  <a:srgbClr val="FF0000"/>
                </a:solidFill>
              </a:rPr>
              <a:t>具</a:t>
            </a:r>
            <a:r>
              <a:rPr lang="zh-CN" altLang="en-US" b="1" dirty="0"/>
              <a:t>以表</a:t>
            </a:r>
            <a:r>
              <a:rPr lang="zh-CN" altLang="en-US" b="1" dirty="0">
                <a:solidFill>
                  <a:srgbClr val="FF0000"/>
                </a:solidFill>
              </a:rPr>
              <a:t>闻</a:t>
            </a:r>
            <a:r>
              <a:rPr lang="zh-CN" altLang="en-US" b="1" dirty="0"/>
              <a:t>，辞不就职。诏书</a:t>
            </a:r>
            <a:r>
              <a:rPr lang="zh-CN" altLang="en-US" b="1" dirty="0">
                <a:solidFill>
                  <a:srgbClr val="FF0000"/>
                </a:solidFill>
              </a:rPr>
              <a:t>切峻</a:t>
            </a:r>
            <a:r>
              <a:rPr lang="zh-CN" altLang="en-US" b="1" dirty="0"/>
              <a:t>，责臣</a:t>
            </a:r>
            <a:r>
              <a:rPr lang="zh-CN" altLang="en-US" b="1" dirty="0">
                <a:solidFill>
                  <a:srgbClr val="FF0000"/>
                </a:solidFill>
              </a:rPr>
              <a:t>逋慢</a:t>
            </a:r>
            <a:r>
              <a:rPr lang="zh-CN" altLang="en-US" b="1" dirty="0"/>
              <a:t>；郡县逼迫，催臣上道；州司临门，急于星火。臣欲奉诏</a:t>
            </a:r>
            <a:r>
              <a:rPr lang="zh-CN" altLang="en-US" b="1" dirty="0">
                <a:solidFill>
                  <a:srgbClr val="FF0000"/>
                </a:solidFill>
              </a:rPr>
              <a:t>奔驰</a:t>
            </a:r>
            <a:r>
              <a:rPr lang="zh-CN" altLang="en-US" b="1" dirty="0"/>
              <a:t>，则刘病</a:t>
            </a:r>
            <a:r>
              <a:rPr lang="zh-CN" altLang="en-US" b="1" dirty="0">
                <a:solidFill>
                  <a:srgbClr val="FF0000"/>
                </a:solidFill>
              </a:rPr>
              <a:t>日笃</a:t>
            </a:r>
            <a:r>
              <a:rPr lang="zh-CN" altLang="en-US" b="1" dirty="0"/>
              <a:t>，欲苟顺私情，则</a:t>
            </a:r>
            <a:r>
              <a:rPr lang="zh-CN" altLang="en-US" b="1" dirty="0">
                <a:solidFill>
                  <a:srgbClr val="FF0000"/>
                </a:solidFill>
              </a:rPr>
              <a:t>告诉</a:t>
            </a:r>
            <a:r>
              <a:rPr lang="zh-CN" altLang="en-US" b="1" dirty="0"/>
              <a:t>不许。臣</a:t>
            </a:r>
            <a:r>
              <a:rPr lang="zh-CN" altLang="en-US" b="1" dirty="0">
                <a:solidFill>
                  <a:srgbClr val="FF0000"/>
                </a:solidFill>
              </a:rPr>
              <a:t>之</a:t>
            </a:r>
            <a:r>
              <a:rPr lang="zh-CN" altLang="en-US" b="1" dirty="0"/>
              <a:t>进退，实为狼狈。 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79874" name="Text Box 2"/>
          <p:cNvSpPr txBox="1"/>
          <p:nvPr/>
        </p:nvSpPr>
        <p:spPr>
          <a:xfrm>
            <a:off x="323850" y="549275"/>
            <a:ext cx="8569325" cy="2287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dirty="0">
                <a:latin typeface="Times New Roman" panose="02020603050405020304" pitchFamily="18" charset="0"/>
              </a:rPr>
              <a:t>先郡，次州，后朝廷，可见</a:t>
            </a:r>
            <a:r>
              <a:rPr lang="zh-CN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征召级别越来越高，表达作者的感恩戴德之情。</a:t>
            </a:r>
            <a:endParaRPr lang="zh-CN" altLang="en-US" sz="4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875" name="Text Box 3"/>
          <p:cNvSpPr txBox="1"/>
          <p:nvPr/>
        </p:nvSpPr>
        <p:spPr>
          <a:xfrm>
            <a:off x="250825" y="3141663"/>
            <a:ext cx="8591550" cy="22875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dirty="0">
                <a:latin typeface="Times New Roman" panose="02020603050405020304" pitchFamily="18" charset="0"/>
              </a:rPr>
              <a:t>推辞理由：</a:t>
            </a:r>
            <a:r>
              <a:rPr lang="zh-CN" altLang="en-US" sz="4800" dirty="0">
                <a:solidFill>
                  <a:srgbClr val="FF0000"/>
                </a:solidFill>
                <a:latin typeface="Times New Roman" panose="02020603050405020304" pitchFamily="18" charset="0"/>
              </a:rPr>
              <a:t>供养无主，刘病日笃</a:t>
            </a:r>
            <a:r>
              <a:rPr lang="zh-CN" altLang="en-US" sz="4800" dirty="0">
                <a:latin typeface="Times New Roman" panose="02020603050405020304" pitchFamily="18" charset="0"/>
              </a:rPr>
              <a:t>（承上文“夙婴疾病”，张下文“日薄西山”）</a:t>
            </a:r>
            <a:endParaRPr lang="zh-CN" altLang="en-US" sz="4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0898" name="Rectangle 2"/>
          <p:cNvSpPr/>
          <p:nvPr/>
        </p:nvSpPr>
        <p:spPr>
          <a:xfrm>
            <a:off x="395288" y="981075"/>
            <a:ext cx="816133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事态严重：</a:t>
            </a: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诏、责、逼、催等，含蓄地表明了强己所难之窘迫。</a:t>
            </a:r>
            <a:endParaRPr lang="zh-CN" altLang="en-US" sz="32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899" name="Rectangle 3"/>
          <p:cNvSpPr/>
          <p:nvPr/>
        </p:nvSpPr>
        <p:spPr>
          <a:xfrm>
            <a:off x="395288" y="2349500"/>
            <a:ext cx="8208962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处境狼狈：</a:t>
            </a: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“非臣陨首所能上报”，可是“供养无主”“欲奉诏奔驰”，“刘病日笃”；“欲苟顺私情，则告诉不许”。</a:t>
            </a:r>
            <a:endParaRPr lang="zh-CN" altLang="en-US" sz="32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900" name="Rectangle 4"/>
          <p:cNvSpPr/>
          <p:nvPr/>
        </p:nvSpPr>
        <p:spPr>
          <a:xfrm>
            <a:off x="419100" y="4221163"/>
            <a:ext cx="8401050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品析：</a:t>
            </a: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诉说自己辞不就职的矛盾心理（狼狈处境），“臣之进退，实为狼狈”，情辞悲切，动人心肺。“奉”“沐浴”，称颂朝廷，并表感恩之情，可见语言的得体和机智。</a:t>
            </a:r>
            <a:endParaRPr lang="zh-CN" altLang="en-US" sz="32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/>
      <p:bldP spid="8090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1506" name="Text Box 2"/>
          <p:cNvSpPr txBox="1"/>
          <p:nvPr/>
        </p:nvSpPr>
        <p:spPr>
          <a:xfrm>
            <a:off x="612775" y="1052513"/>
            <a:ext cx="8153400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华文新魏" panose="02010800040101010101" pitchFamily="2" charset="-122"/>
              </a:rPr>
              <a:t>本段分几个层次？各自的重点是什么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？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2700338" y="1773238"/>
            <a:ext cx="792162" cy="3816350"/>
            <a:chOff x="0" y="0"/>
            <a:chExt cx="1248" cy="6010"/>
          </a:xfrm>
        </p:grpSpPr>
        <p:sp>
          <p:nvSpPr>
            <p:cNvPr id="21528" name="Oval 4"/>
            <p:cNvSpPr/>
            <p:nvPr/>
          </p:nvSpPr>
          <p:spPr>
            <a:xfrm>
              <a:off x="0" y="0"/>
              <a:ext cx="1248" cy="601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1529" name="Text Box 5"/>
            <p:cNvSpPr txBox="1"/>
            <p:nvPr/>
          </p:nvSpPr>
          <p:spPr>
            <a:xfrm>
              <a:off x="112" y="226"/>
              <a:ext cx="1038" cy="55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200" b="1" dirty="0">
                  <a:latin typeface="Arial" panose="020B0604020202020204" pitchFamily="34" charset="0"/>
                  <a:sym typeface="Arial" panose="020B0604020202020204" pitchFamily="34" charset="0"/>
                </a:rPr>
                <a:t>叙</a:t>
              </a:r>
              <a:endParaRPr lang="zh-CN" altLang="en-US" sz="3200" b="1" dirty="0">
                <a:latin typeface="Arial" panose="020B0604020202020204" pitchFamily="34" charset="0"/>
                <a:sym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  <a:sym typeface="Arial" panose="020B0604020202020204" pitchFamily="34" charset="0"/>
                </a:rPr>
                <a:t>朝</a:t>
              </a:r>
              <a:endParaRPr lang="zh-CN" altLang="en-US" sz="3200" b="1" dirty="0">
                <a:latin typeface="Arial" panose="020B0604020202020204" pitchFamily="34" charset="0"/>
                <a:sym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  <a:sym typeface="Arial" panose="020B0604020202020204" pitchFamily="34" charset="0"/>
                </a:rPr>
                <a:t>廷</a:t>
              </a:r>
              <a:endParaRPr lang="zh-CN" altLang="en-US" sz="3200" b="1" dirty="0">
                <a:latin typeface="Arial" panose="020B0604020202020204" pitchFamily="34" charset="0"/>
                <a:sym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  <a:sym typeface="Arial" panose="020B0604020202020204" pitchFamily="34" charset="0"/>
                </a:rPr>
                <a:t>步步紧逼</a:t>
              </a:r>
              <a:endParaRPr lang="zh-CN" altLang="en-US" sz="3200" b="1" dirty="0">
                <a:latin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6"/>
          <p:cNvGrpSpPr/>
          <p:nvPr/>
        </p:nvGrpSpPr>
        <p:grpSpPr>
          <a:xfrm>
            <a:off x="3997325" y="1557338"/>
            <a:ext cx="792163" cy="4103687"/>
            <a:chOff x="0" y="0"/>
            <a:chExt cx="1248" cy="6464"/>
          </a:xfrm>
        </p:grpSpPr>
        <p:sp>
          <p:nvSpPr>
            <p:cNvPr id="21526" name="Oval 7"/>
            <p:cNvSpPr/>
            <p:nvPr/>
          </p:nvSpPr>
          <p:spPr>
            <a:xfrm>
              <a:off x="0" y="454"/>
              <a:ext cx="1248" cy="601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1527" name="Rectangle 8"/>
            <p:cNvSpPr/>
            <p:nvPr/>
          </p:nvSpPr>
          <p:spPr>
            <a:xfrm>
              <a:off x="113" y="0"/>
              <a:ext cx="1020" cy="6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endParaRPr lang="en-US" altLang="zh-CN" sz="3200" b="1" dirty="0">
                <a:latin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</a:rPr>
                <a:t>进</a:t>
              </a:r>
              <a:endParaRPr lang="zh-CN" altLang="en-US" sz="3200" b="1" dirty="0">
                <a:latin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</a:rPr>
                <a:t>退</a:t>
              </a:r>
              <a:endParaRPr lang="zh-CN" altLang="en-US" sz="3200" b="1" dirty="0">
                <a:latin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</a:rPr>
                <a:t>两</a:t>
              </a:r>
              <a:endParaRPr lang="zh-CN" altLang="en-US" sz="3200" b="1" dirty="0">
                <a:latin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</a:rPr>
                <a:t>难</a:t>
              </a:r>
              <a:endParaRPr lang="zh-CN" altLang="en-US" sz="3200" b="1" dirty="0">
                <a:latin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</a:rPr>
                <a:t>的</a:t>
              </a:r>
              <a:endParaRPr lang="zh-CN" altLang="en-US" sz="3200" b="1" dirty="0">
                <a:latin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</a:rPr>
                <a:t>境</a:t>
              </a:r>
              <a:endParaRPr lang="zh-CN" altLang="en-US" sz="3200" b="1" dirty="0">
                <a:latin typeface="Arial" panose="020B0604020202020204" pitchFamily="34" charset="0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</a:rPr>
                <a:t>地</a:t>
              </a:r>
              <a:endParaRPr lang="zh-CN" altLang="en-US" sz="32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21509" name="Oval 9"/>
          <p:cNvSpPr/>
          <p:nvPr/>
        </p:nvSpPr>
        <p:spPr>
          <a:xfrm>
            <a:off x="4572000" y="1989138"/>
            <a:ext cx="863600" cy="4681537"/>
          </a:xfrm>
          <a:prstGeom prst="ellipse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8314" name="Text Box 10"/>
          <p:cNvSpPr txBox="1"/>
          <p:nvPr/>
        </p:nvSpPr>
        <p:spPr>
          <a:xfrm>
            <a:off x="539750" y="2133600"/>
            <a:ext cx="1606550" cy="3162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诏书切峻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责臣逋慢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郡县逼迫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催臣上道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州司临门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急于星火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4" name="Group 11"/>
          <p:cNvGrpSpPr/>
          <p:nvPr/>
        </p:nvGrpSpPr>
        <p:grpSpPr>
          <a:xfrm>
            <a:off x="5437188" y="2492375"/>
            <a:ext cx="3027362" cy="1009650"/>
            <a:chOff x="0" y="0"/>
            <a:chExt cx="4768" cy="1588"/>
          </a:xfrm>
        </p:grpSpPr>
        <p:sp>
          <p:nvSpPr>
            <p:cNvPr id="21524" name="AutoShape 12"/>
            <p:cNvSpPr/>
            <p:nvPr/>
          </p:nvSpPr>
          <p:spPr>
            <a:xfrm>
              <a:off x="0" y="0"/>
              <a:ext cx="4762" cy="1588"/>
            </a:xfrm>
            <a:prstGeom prst="roundRect">
              <a:avLst>
                <a:gd name="adj" fmla="val 16667"/>
              </a:avLst>
            </a:prstGeom>
            <a:solidFill>
              <a:srgbClr val="6699FF"/>
            </a:solidFill>
            <a:ln w="9525">
              <a:noFill/>
            </a:ln>
          </p:spPr>
          <p:txBody>
            <a:bodyPr anchor="ctr">
              <a:spAutoFit/>
            </a:bodyPr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1525" name="Text Box 13"/>
            <p:cNvSpPr txBox="1"/>
            <p:nvPr/>
          </p:nvSpPr>
          <p:spPr>
            <a:xfrm>
              <a:off x="0" y="0"/>
              <a:ext cx="4768" cy="14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800" b="1" dirty="0">
                  <a:latin typeface="Arial" panose="020B0604020202020204" pitchFamily="34" charset="0"/>
                  <a:ea typeface="宋体" panose="02010600030101010101" pitchFamily="2" charset="-122"/>
                </a:rPr>
                <a:t>进则无以报答祖母</a:t>
              </a:r>
              <a:endPara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2800" b="1" dirty="0">
                  <a:latin typeface="Arial" panose="020B0604020202020204" pitchFamily="34" charset="0"/>
                  <a:ea typeface="宋体" panose="02010600030101010101" pitchFamily="2" charset="-122"/>
                </a:rPr>
                <a:t>的养育之恩</a:t>
              </a:r>
              <a:endPara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" name="Group 14"/>
          <p:cNvGrpSpPr/>
          <p:nvPr/>
        </p:nvGrpSpPr>
        <p:grpSpPr>
          <a:xfrm>
            <a:off x="5437188" y="3860800"/>
            <a:ext cx="3027362" cy="1009650"/>
            <a:chOff x="0" y="0"/>
            <a:chExt cx="4768" cy="1588"/>
          </a:xfrm>
        </p:grpSpPr>
        <p:sp>
          <p:nvSpPr>
            <p:cNvPr id="21522" name="AutoShape 15"/>
            <p:cNvSpPr/>
            <p:nvPr/>
          </p:nvSpPr>
          <p:spPr>
            <a:xfrm>
              <a:off x="0" y="0"/>
              <a:ext cx="4762" cy="1588"/>
            </a:xfrm>
            <a:prstGeom prst="roundRect">
              <a:avLst>
                <a:gd name="adj" fmla="val 16667"/>
              </a:avLst>
            </a:prstGeom>
            <a:solidFill>
              <a:srgbClr val="6699FF"/>
            </a:solidFill>
            <a:ln w="9525">
              <a:noFill/>
            </a:ln>
          </p:spPr>
          <p:txBody>
            <a:bodyPr anchor="ctr">
              <a:spAutoFit/>
            </a:bodyPr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1523" name="Text Box 16"/>
            <p:cNvSpPr txBox="1"/>
            <p:nvPr/>
          </p:nvSpPr>
          <p:spPr>
            <a:xfrm>
              <a:off x="0" y="0"/>
              <a:ext cx="4768" cy="14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800" b="1" dirty="0">
                  <a:latin typeface="Arial" panose="020B0604020202020204" pitchFamily="34" charset="0"/>
                  <a:ea typeface="宋体" panose="02010600030101010101" pitchFamily="2" charset="-122"/>
                </a:rPr>
                <a:t>退则不能回报朝廷</a:t>
              </a:r>
              <a:endPara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2800" b="1" dirty="0">
                  <a:latin typeface="Arial" panose="020B0604020202020204" pitchFamily="34" charset="0"/>
                  <a:ea typeface="宋体" panose="02010600030101010101" pitchFamily="2" charset="-122"/>
                </a:rPr>
                <a:t>的知遇之恩</a:t>
              </a:r>
              <a:endPara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1513" name="AutoShape 17"/>
          <p:cNvSpPr/>
          <p:nvPr/>
        </p:nvSpPr>
        <p:spPr>
          <a:xfrm>
            <a:off x="5364163" y="2781300"/>
            <a:ext cx="3024187" cy="936625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8322" name="AutoShape 18"/>
          <p:cNvSpPr/>
          <p:nvPr/>
        </p:nvSpPr>
        <p:spPr>
          <a:xfrm>
            <a:off x="4860925" y="2709863"/>
            <a:ext cx="576263" cy="6477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99FF"/>
          </a:solidFill>
          <a:ln w="9525">
            <a:noFill/>
          </a:ln>
        </p:spPr>
        <p:txBody>
          <a:bodyPr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1515" name="AutoShape 19"/>
          <p:cNvSpPr/>
          <p:nvPr/>
        </p:nvSpPr>
        <p:spPr>
          <a:xfrm>
            <a:off x="5148263" y="3502025"/>
            <a:ext cx="76200" cy="74613"/>
          </a:xfrm>
          <a:prstGeom prst="rightArrow">
            <a:avLst>
              <a:gd name="adj1" fmla="val 50000"/>
              <a:gd name="adj2" fmla="val 25531"/>
            </a:avLst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8324" name="AutoShape 20"/>
          <p:cNvSpPr/>
          <p:nvPr/>
        </p:nvSpPr>
        <p:spPr>
          <a:xfrm>
            <a:off x="4860925" y="4005263"/>
            <a:ext cx="576263" cy="64928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99FF"/>
          </a:solidFill>
          <a:ln w="9525">
            <a:noFill/>
          </a:ln>
        </p:spPr>
        <p:txBody>
          <a:bodyPr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1517" name="AutoShape 21"/>
          <p:cNvSpPr/>
          <p:nvPr/>
        </p:nvSpPr>
        <p:spPr>
          <a:xfrm>
            <a:off x="2339975" y="2420938"/>
            <a:ext cx="288925" cy="2808287"/>
          </a:xfrm>
          <a:prstGeom prst="rightBrace">
            <a:avLst>
              <a:gd name="adj1" fmla="val 80998"/>
              <a:gd name="adj2" fmla="val 50000"/>
            </a:avLst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algn="ctr"/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8326" name="AutoShape 22"/>
          <p:cNvSpPr/>
          <p:nvPr/>
        </p:nvSpPr>
        <p:spPr>
          <a:xfrm>
            <a:off x="2124075" y="2349500"/>
            <a:ext cx="431800" cy="2879725"/>
          </a:xfrm>
          <a:prstGeom prst="rightBrace">
            <a:avLst>
              <a:gd name="adj1" fmla="val 55575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1519" name="Oval 23"/>
          <p:cNvSpPr/>
          <p:nvPr/>
        </p:nvSpPr>
        <p:spPr>
          <a:xfrm>
            <a:off x="3094038" y="188913"/>
            <a:ext cx="2087562" cy="79375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300" dirty="0">
                <a:solidFill>
                  <a:srgbClr val="FF0000"/>
                </a:solidFill>
                <a:latin typeface="Arial" panose="020B0604020202020204" pitchFamily="34" charset="0"/>
                <a:ea typeface="华文琥珀" pitchFamily="2" charset="-122"/>
              </a:rPr>
              <a:t>课文第二段分析</a:t>
            </a:r>
            <a:endParaRPr lang="zh-CN" altLang="en-US" sz="2300" dirty="0">
              <a:solidFill>
                <a:srgbClr val="FF0000"/>
              </a:solidFill>
              <a:latin typeface="Arial" panose="020B0604020202020204" pitchFamily="34" charset="0"/>
              <a:ea typeface="华文琥珀" pitchFamily="2" charset="-122"/>
            </a:endParaRPr>
          </a:p>
        </p:txBody>
      </p:sp>
      <p:sp>
        <p:nvSpPr>
          <p:cNvPr id="98328" name="Text Box 24"/>
          <p:cNvSpPr txBox="1"/>
          <p:nvPr/>
        </p:nvSpPr>
        <p:spPr>
          <a:xfrm>
            <a:off x="179388" y="5805488"/>
            <a:ext cx="232727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李密的态度：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8329" name="Text Box 25"/>
          <p:cNvSpPr txBox="1"/>
          <p:nvPr/>
        </p:nvSpPr>
        <p:spPr>
          <a:xfrm>
            <a:off x="1908175" y="5734050"/>
            <a:ext cx="8188325" cy="792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r>
              <a:rPr lang="zh-CN" altLang="en-US" sz="2300" b="1" dirty="0">
                <a:latin typeface="Arial" panose="020B0604020202020204" pitchFamily="34" charset="0"/>
                <a:ea typeface="宋体" panose="02010600030101010101" pitchFamily="2" charset="-122"/>
              </a:rPr>
              <a:t>外表像俯首乞怜,令人同情。</a:t>
            </a:r>
            <a:endParaRPr lang="zh-CN" altLang="en-US" sz="23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3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实质是态度坚决,不去应征。</a:t>
            </a:r>
            <a:endParaRPr lang="zh-CN" altLang="en-US" sz="23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bldLvl="0"/>
      <p:bldP spid="98322" grpId="0" animBg="1"/>
      <p:bldP spid="98324" grpId="0" animBg="1"/>
      <p:bldP spid="98326" grpId="0" animBg="1"/>
      <p:bldP spid="98328" grpId="0" bldLvl="0"/>
      <p:bldP spid="98329" grpId="0" bldLvl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2530" name="Rectangle 2"/>
          <p:cNvSpPr/>
          <p:nvPr>
            <p:ph type="title"/>
          </p:nvPr>
        </p:nvSpPr>
        <p:spPr>
          <a:xfrm>
            <a:off x="533400" y="0"/>
            <a:ext cx="7772400" cy="11430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b="1" dirty="0"/>
              <a:t>第三段：</a:t>
            </a:r>
            <a:endParaRPr lang="zh-CN" altLang="en-US" b="1" dirty="0"/>
          </a:p>
        </p:txBody>
      </p:sp>
      <p:sp>
        <p:nvSpPr>
          <p:cNvPr id="22531" name="Rectangle 3"/>
          <p:cNvSpPr/>
          <p:nvPr>
            <p:ph idx="1"/>
          </p:nvPr>
        </p:nvSpPr>
        <p:spPr>
          <a:xfrm>
            <a:off x="323850" y="1125538"/>
            <a:ext cx="8497888" cy="5256212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FF0000"/>
                </a:solidFill>
              </a:rPr>
              <a:t>伏惟</a:t>
            </a:r>
            <a:r>
              <a:rPr lang="zh-CN" altLang="en-US" b="1" dirty="0"/>
              <a:t>圣朝以孝治天下，凡在</a:t>
            </a:r>
            <a:r>
              <a:rPr lang="zh-CN" altLang="en-US" b="1" dirty="0">
                <a:solidFill>
                  <a:srgbClr val="FF0000"/>
                </a:solidFill>
              </a:rPr>
              <a:t>故老</a:t>
            </a:r>
            <a:r>
              <a:rPr lang="zh-CN" altLang="en-US" b="1" dirty="0"/>
              <a:t>，犹蒙</a:t>
            </a:r>
            <a:r>
              <a:rPr lang="zh-CN" altLang="en-US" b="1" dirty="0">
                <a:solidFill>
                  <a:srgbClr val="FF0000"/>
                </a:solidFill>
              </a:rPr>
              <a:t>矜育</a:t>
            </a:r>
            <a:r>
              <a:rPr lang="zh-CN" altLang="en-US" b="1" dirty="0"/>
              <a:t>，况臣孤苦，特为尤甚。且臣少</a:t>
            </a:r>
            <a:r>
              <a:rPr lang="zh-CN" altLang="en-US" b="1" dirty="0">
                <a:solidFill>
                  <a:srgbClr val="FF0000"/>
                </a:solidFill>
              </a:rPr>
              <a:t>仕</a:t>
            </a:r>
            <a:r>
              <a:rPr lang="zh-CN" altLang="en-US" b="1" dirty="0"/>
              <a:t>伪朝，历</a:t>
            </a:r>
            <a:r>
              <a:rPr lang="zh-CN" altLang="en-US" b="1" dirty="0">
                <a:solidFill>
                  <a:srgbClr val="FF0000"/>
                </a:solidFill>
              </a:rPr>
              <a:t>职</a:t>
            </a:r>
            <a:r>
              <a:rPr lang="zh-CN" altLang="en-US" b="1" dirty="0"/>
              <a:t>郎署，本图宦达，不</a:t>
            </a:r>
            <a:r>
              <a:rPr lang="zh-CN" altLang="en-US" b="1" dirty="0">
                <a:solidFill>
                  <a:srgbClr val="FF0000"/>
                </a:solidFill>
              </a:rPr>
              <a:t>矜</a:t>
            </a:r>
            <a:r>
              <a:rPr lang="zh-CN" altLang="en-US" b="1" dirty="0"/>
              <a:t>名节。今臣亡国贱俘，至微至陋，过蒙</a:t>
            </a:r>
            <a:r>
              <a:rPr lang="zh-CN" altLang="en-US" b="1" dirty="0">
                <a:solidFill>
                  <a:srgbClr val="FF0000"/>
                </a:solidFill>
              </a:rPr>
              <a:t>拔擢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rgbClr val="FF0000"/>
                </a:solidFill>
              </a:rPr>
              <a:t>宠命优渥</a:t>
            </a:r>
            <a:r>
              <a:rPr lang="zh-CN" altLang="en-US" b="1" dirty="0"/>
              <a:t>，岂敢</a:t>
            </a:r>
            <a:r>
              <a:rPr lang="zh-CN" altLang="en-US" b="1" dirty="0">
                <a:solidFill>
                  <a:srgbClr val="FF0000"/>
                </a:solidFill>
              </a:rPr>
              <a:t>盘桓</a:t>
            </a:r>
            <a:r>
              <a:rPr lang="zh-CN" altLang="en-US" b="1" dirty="0"/>
              <a:t>，有所希冀。但</a:t>
            </a:r>
            <a:r>
              <a:rPr lang="zh-CN" altLang="en-US" b="1" dirty="0">
                <a:solidFill>
                  <a:srgbClr val="FF0000"/>
                </a:solidFill>
              </a:rPr>
              <a:t>以</a:t>
            </a:r>
            <a:r>
              <a:rPr lang="zh-CN" altLang="en-US" b="1" dirty="0"/>
              <a:t>刘</a:t>
            </a:r>
            <a:r>
              <a:rPr lang="zh-CN" altLang="en-US" b="1" dirty="0">
                <a:solidFill>
                  <a:srgbClr val="FF0000"/>
                </a:solidFill>
              </a:rPr>
              <a:t>日薄西山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rgbClr val="FF0000"/>
                </a:solidFill>
              </a:rPr>
              <a:t>气息奄奄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rgbClr val="FF0000"/>
                </a:solidFill>
              </a:rPr>
              <a:t>人命危浅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rgbClr val="FF0000"/>
                </a:solidFill>
              </a:rPr>
              <a:t>朝不虑夕</a:t>
            </a:r>
            <a:r>
              <a:rPr lang="zh-CN" altLang="en-US" b="1" dirty="0"/>
              <a:t>。臣无祖母，无以至今日，祖母无臣，无以</a:t>
            </a:r>
            <a:r>
              <a:rPr lang="zh-CN" altLang="en-US" b="1" dirty="0">
                <a:solidFill>
                  <a:srgbClr val="FF0000"/>
                </a:solidFill>
              </a:rPr>
              <a:t>终</a:t>
            </a:r>
            <a:r>
              <a:rPr lang="zh-CN" altLang="en-US" b="1" dirty="0"/>
              <a:t>余年。母孙二人，</a:t>
            </a:r>
            <a:r>
              <a:rPr lang="zh-CN" altLang="en-US" b="1" dirty="0">
                <a:solidFill>
                  <a:srgbClr val="FF0000"/>
                </a:solidFill>
              </a:rPr>
              <a:t>更相</a:t>
            </a:r>
            <a:r>
              <a:rPr lang="zh-CN" altLang="en-US" b="1" dirty="0"/>
              <a:t>为命，是以</a:t>
            </a:r>
            <a:r>
              <a:rPr lang="zh-CN" altLang="en-US" b="1" dirty="0">
                <a:solidFill>
                  <a:srgbClr val="FF0000"/>
                </a:solidFill>
              </a:rPr>
              <a:t>区区</a:t>
            </a:r>
            <a:r>
              <a:rPr lang="zh-CN" altLang="en-US" b="1" dirty="0"/>
              <a:t>不能废</a:t>
            </a:r>
            <a:r>
              <a:rPr lang="zh-CN" altLang="en-US" b="1" dirty="0">
                <a:solidFill>
                  <a:srgbClr val="FF0000"/>
                </a:solidFill>
              </a:rPr>
              <a:t>远</a:t>
            </a:r>
            <a:r>
              <a:rPr lang="zh-CN" altLang="en-US" b="1" dirty="0"/>
              <a:t>。</a:t>
            </a:r>
            <a:endParaRPr lang="zh-CN" altLang="en-US" b="1" dirty="0"/>
          </a:p>
        </p:txBody>
      </p:sp>
      <p:sp>
        <p:nvSpPr>
          <p:cNvPr id="82948" name="AutoShape 4"/>
          <p:cNvSpPr/>
          <p:nvPr/>
        </p:nvSpPr>
        <p:spPr>
          <a:xfrm>
            <a:off x="457200" y="0"/>
            <a:ext cx="5791200" cy="1219200"/>
          </a:xfrm>
          <a:prstGeom prst="wedgeEllipseCallout">
            <a:avLst>
              <a:gd name="adj1" fmla="val -30755"/>
              <a:gd name="adj2" fmla="val 66278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旧时奏疏、书信中下级对上级常用的敬语。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49" name="AutoShape 5"/>
          <p:cNvSpPr/>
          <p:nvPr/>
        </p:nvSpPr>
        <p:spPr>
          <a:xfrm>
            <a:off x="5715000" y="0"/>
            <a:ext cx="2362200" cy="990600"/>
          </a:xfrm>
          <a:prstGeom prst="wedgeEllipseCallout">
            <a:avLst>
              <a:gd name="adj1" fmla="val -14718"/>
              <a:gd name="adj2" fmla="val 100801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故旧老人。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0" name="AutoShape 6"/>
          <p:cNvSpPr/>
          <p:nvPr/>
        </p:nvSpPr>
        <p:spPr>
          <a:xfrm>
            <a:off x="4800600" y="0"/>
            <a:ext cx="3276600" cy="1219200"/>
          </a:xfrm>
          <a:prstGeom prst="wedgeEllipseCallout">
            <a:avLst>
              <a:gd name="adj1" fmla="val 51843"/>
              <a:gd name="adj2" fmla="val 51565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怜悯抚育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1" name="AutoShape 7"/>
          <p:cNvSpPr/>
          <p:nvPr/>
        </p:nvSpPr>
        <p:spPr>
          <a:xfrm>
            <a:off x="3505200" y="381000"/>
            <a:ext cx="2819400" cy="1295400"/>
          </a:xfrm>
          <a:prstGeom prst="wedgeEllipseCallout">
            <a:avLst>
              <a:gd name="adj1" fmla="val 51352"/>
              <a:gd name="adj2" fmla="val 54532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名词作动词，做官。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2" name="AutoShape 8"/>
          <p:cNvSpPr/>
          <p:nvPr/>
        </p:nvSpPr>
        <p:spPr>
          <a:xfrm>
            <a:off x="4953000" y="609600"/>
            <a:ext cx="3352800" cy="1143000"/>
          </a:xfrm>
          <a:prstGeom prst="wedgeEllipseCallout">
            <a:avLst>
              <a:gd name="adj1" fmla="val 51894"/>
              <a:gd name="adj2" fmla="val 48194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名词作动词，任职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3" name="AutoShape 9"/>
          <p:cNvSpPr/>
          <p:nvPr/>
        </p:nvSpPr>
        <p:spPr>
          <a:xfrm>
            <a:off x="2209800" y="1066800"/>
            <a:ext cx="2514600" cy="1066800"/>
          </a:xfrm>
          <a:prstGeom prst="wedgeEllipseCallout">
            <a:avLst>
              <a:gd name="adj1" fmla="val 48926"/>
              <a:gd name="adj2" fmla="val 6041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自尊，自夸。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4" name="AutoShape 10"/>
          <p:cNvSpPr/>
          <p:nvPr/>
        </p:nvSpPr>
        <p:spPr>
          <a:xfrm>
            <a:off x="1676400" y="1524000"/>
            <a:ext cx="2438400" cy="1066800"/>
          </a:xfrm>
          <a:prstGeom prst="wedgeEllipseCallout">
            <a:avLst>
              <a:gd name="adj1" fmla="val 46157"/>
              <a:gd name="adj2" fmla="val 55954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提拔</a:t>
            </a:r>
            <a:endParaRPr lang="zh-CN" altLang="en-US" sz="32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5" name="AutoShape 11"/>
          <p:cNvSpPr/>
          <p:nvPr/>
        </p:nvSpPr>
        <p:spPr>
          <a:xfrm>
            <a:off x="4800600" y="1600200"/>
            <a:ext cx="3505200" cy="1066800"/>
          </a:xfrm>
          <a:prstGeom prst="wedgeEllipseCallout">
            <a:avLst>
              <a:gd name="adj1" fmla="val -28532"/>
              <a:gd name="adj2" fmla="val 81398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恩命十分优厚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6" name="AutoShape 12"/>
          <p:cNvSpPr/>
          <p:nvPr/>
        </p:nvSpPr>
        <p:spPr>
          <a:xfrm>
            <a:off x="5105400" y="1219200"/>
            <a:ext cx="3048000" cy="1447800"/>
          </a:xfrm>
          <a:prstGeom prst="wedgeEllipseCallout">
            <a:avLst>
              <a:gd name="adj1" fmla="val 42968"/>
              <a:gd name="adj2" fmla="val 48356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徘徊不进的样子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7" name="AutoShape 13"/>
          <p:cNvSpPr/>
          <p:nvPr/>
        </p:nvSpPr>
        <p:spPr>
          <a:xfrm>
            <a:off x="1905000" y="1676400"/>
            <a:ext cx="2819400" cy="914400"/>
          </a:xfrm>
          <a:prstGeom prst="wedgeEllipseCallout">
            <a:avLst>
              <a:gd name="adj1" fmla="val 4898"/>
              <a:gd name="adj2" fmla="val 12500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因为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8" name="AutoShape 14"/>
          <p:cNvSpPr/>
          <p:nvPr/>
        </p:nvSpPr>
        <p:spPr>
          <a:xfrm>
            <a:off x="3505200" y="1447800"/>
            <a:ext cx="4114800" cy="1447800"/>
          </a:xfrm>
          <a:prstGeom prst="wedgeEllipseCallout">
            <a:avLst>
              <a:gd name="adj1" fmla="val -22917"/>
              <a:gd name="adj2" fmla="val 69958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太阳接近西山，比喻人临近死亡。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59" name="AutoShape 15"/>
          <p:cNvSpPr/>
          <p:nvPr/>
        </p:nvSpPr>
        <p:spPr>
          <a:xfrm>
            <a:off x="4038600" y="1524000"/>
            <a:ext cx="3048000" cy="1676400"/>
          </a:xfrm>
          <a:prstGeom prst="wedgeEllipseCallout">
            <a:avLst>
              <a:gd name="adj1" fmla="val 50782"/>
              <a:gd name="adj2" fmla="val 46875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气息微弱，奄奄一息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60" name="AutoShape 16"/>
          <p:cNvSpPr/>
          <p:nvPr/>
        </p:nvSpPr>
        <p:spPr>
          <a:xfrm>
            <a:off x="2133600" y="2209800"/>
            <a:ext cx="3352800" cy="1371600"/>
          </a:xfrm>
          <a:prstGeom prst="wedgeEllipseCallout">
            <a:avLst>
              <a:gd name="adj1" fmla="val -48625"/>
              <a:gd name="adj2" fmla="val 61690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生命危弱，朝不夕保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61" name="AutoShape 17"/>
          <p:cNvSpPr/>
          <p:nvPr/>
        </p:nvSpPr>
        <p:spPr>
          <a:xfrm>
            <a:off x="1524000" y="2514600"/>
            <a:ext cx="4191000" cy="1219200"/>
          </a:xfrm>
          <a:prstGeom prst="wedgeEllipseCallout">
            <a:avLst>
              <a:gd name="adj1" fmla="val 4546"/>
              <a:gd name="adj2" fmla="val 86329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使动用法，使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……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终了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62" name="AutoShape 18"/>
          <p:cNvSpPr/>
          <p:nvPr/>
        </p:nvSpPr>
        <p:spPr>
          <a:xfrm>
            <a:off x="5943600" y="2895600"/>
            <a:ext cx="1828800" cy="1295400"/>
          </a:xfrm>
          <a:prstGeom prst="wedgeEllipseCallout">
            <a:avLst>
              <a:gd name="adj1" fmla="val 48699"/>
              <a:gd name="adj2" fmla="val 50736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互相依靠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63" name="AutoShape 19"/>
          <p:cNvSpPr/>
          <p:nvPr/>
        </p:nvSpPr>
        <p:spPr>
          <a:xfrm>
            <a:off x="1981200" y="5334000"/>
            <a:ext cx="5029200" cy="1219200"/>
          </a:xfrm>
          <a:prstGeom prst="wedgeEllipseCallout">
            <a:avLst>
              <a:gd name="adj1" fmla="val -36046"/>
              <a:gd name="adj2" fmla="val -69662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谦词，私爱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964" name="AutoShape 20"/>
          <p:cNvSpPr/>
          <p:nvPr/>
        </p:nvSpPr>
        <p:spPr>
          <a:xfrm>
            <a:off x="5029200" y="4343400"/>
            <a:ext cx="2133600" cy="990600"/>
          </a:xfrm>
          <a:prstGeom prst="wedgeEllipseCallout">
            <a:avLst>
              <a:gd name="adj1" fmla="val -62130"/>
              <a:gd name="adj2" fmla="val 7694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远离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/>
      <p:bldP spid="82949" grpId="0" animBg="1"/>
      <p:bldP spid="82950" grpId="0" animBg="1"/>
      <p:bldP spid="82951" grpId="0" animBg="1"/>
      <p:bldP spid="82952" grpId="0" animBg="1"/>
      <p:bldP spid="82953" grpId="0" animBg="1"/>
      <p:bldP spid="82954" grpId="0" animBg="1"/>
      <p:bldP spid="82955" grpId="0" animBg="1"/>
      <p:bldP spid="82956" grpId="0" animBg="1"/>
      <p:bldP spid="82957" grpId="0" animBg="1"/>
      <p:bldP spid="82958" grpId="0" animBg="1"/>
      <p:bldP spid="82959" grpId="0" animBg="1"/>
      <p:bldP spid="82960" grpId="0" animBg="1"/>
      <p:bldP spid="82961" grpId="0" animBg="1"/>
      <p:bldP spid="82962" grpId="0" animBg="1"/>
      <p:bldP spid="82963" grpId="0" animBg="1"/>
      <p:bldP spid="829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3554" name="Rectangle 2"/>
          <p:cNvSpPr/>
          <p:nvPr/>
        </p:nvSpPr>
        <p:spPr>
          <a:xfrm>
            <a:off x="76200" y="492125"/>
            <a:ext cx="7010400" cy="6477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3600" b="1" dirty="0">
                <a:latin typeface="Arial" panose="020B0604020202020204" pitchFamily="34" charset="0"/>
                <a:ea typeface="楷体_GB2312" pitchFamily="49" charset="-122"/>
              </a:rPr>
              <a:t>李密是怎样打消武帝疑虑的？</a:t>
            </a:r>
            <a:endParaRPr lang="zh-CN" altLang="en-US" sz="36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66563" name="Rectangle 3"/>
          <p:cNvSpPr/>
          <p:nvPr/>
        </p:nvSpPr>
        <p:spPr>
          <a:xfrm>
            <a:off x="76200" y="1477963"/>
            <a:ext cx="25908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</a:rPr>
              <a:t>不矜名节 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66564" name="Rectangle 4"/>
          <p:cNvSpPr/>
          <p:nvPr/>
        </p:nvSpPr>
        <p:spPr>
          <a:xfrm>
            <a:off x="76200" y="2392363"/>
            <a:ext cx="54864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过蒙拔擢，宠命优渥</a:t>
            </a:r>
            <a:endParaRPr lang="zh-CN" altLang="en-US" sz="3200" dirty="0">
              <a:solidFill>
                <a:srgbClr val="000099"/>
              </a:solidFill>
              <a:latin typeface="黑体" panose="02010609060101010101" pitchFamily="49" charset="-122"/>
            </a:endParaRPr>
          </a:p>
        </p:txBody>
      </p:sp>
      <p:sp>
        <p:nvSpPr>
          <p:cNvPr id="66565" name="Rectangle 5"/>
          <p:cNvSpPr/>
          <p:nvPr/>
        </p:nvSpPr>
        <p:spPr>
          <a:xfrm>
            <a:off x="4267200" y="2360613"/>
            <a:ext cx="32004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200" b="1" dirty="0">
                <a:solidFill>
                  <a:srgbClr val="A50021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感恩戴德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</p:txBody>
      </p:sp>
      <p:sp>
        <p:nvSpPr>
          <p:cNvPr id="66566" name="Rectangle 6"/>
          <p:cNvSpPr/>
          <p:nvPr/>
        </p:nvSpPr>
        <p:spPr>
          <a:xfrm>
            <a:off x="4267200" y="1325563"/>
            <a:ext cx="40386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200" b="1" dirty="0">
                <a:solidFill>
                  <a:srgbClr val="A50021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并非自命清高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</p:txBody>
      </p:sp>
      <p:sp>
        <p:nvSpPr>
          <p:cNvPr id="66567" name="Rectangle 7"/>
          <p:cNvSpPr/>
          <p:nvPr/>
        </p:nvSpPr>
        <p:spPr>
          <a:xfrm>
            <a:off x="0" y="3611563"/>
            <a:ext cx="51816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3200" b="1" dirty="0">
                <a:solidFill>
                  <a:srgbClr val="000099"/>
                </a:solidFill>
                <a:latin typeface="黑体" panose="02010609060101010101" pitchFamily="49" charset="-122"/>
              </a:rPr>
              <a:t>岂敢盘桓，有所希冀</a:t>
            </a:r>
            <a:endParaRPr lang="zh-CN" altLang="en-US" sz="3200" b="1" dirty="0">
              <a:solidFill>
                <a:srgbClr val="000099"/>
              </a:solidFill>
              <a:latin typeface="黑体" panose="02010609060101010101" pitchFamily="49" charset="-122"/>
            </a:endParaRPr>
          </a:p>
        </p:txBody>
      </p:sp>
      <p:sp>
        <p:nvSpPr>
          <p:cNvPr id="66568" name="Rectangle 8"/>
          <p:cNvSpPr/>
          <p:nvPr/>
        </p:nvSpPr>
        <p:spPr>
          <a:xfrm>
            <a:off x="4267200" y="3611563"/>
            <a:ext cx="45720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200" b="1" dirty="0">
                <a:solidFill>
                  <a:srgbClr val="A50021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卑微，不敢有二心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/>
      <p:bldP spid="66564" grpId="0"/>
      <p:bldP spid="66565" grpId="0"/>
      <p:bldP spid="66566" grpId="0"/>
      <p:bldP spid="66567" grpId="0"/>
      <p:bldP spid="665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4578" name="Rectangle 2"/>
          <p:cNvSpPr/>
          <p:nvPr/>
        </p:nvSpPr>
        <p:spPr>
          <a:xfrm>
            <a:off x="76200" y="989013"/>
            <a:ext cx="9067800" cy="6413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600" b="1" dirty="0">
                <a:latin typeface="Arial" panose="020B0604020202020204" pitchFamily="34" charset="0"/>
                <a:ea typeface="楷体_GB2312" pitchFamily="49" charset="-122"/>
              </a:rPr>
              <a:t>       </a:t>
            </a:r>
            <a:endParaRPr lang="en-US" altLang="zh-CN" sz="36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67587" name="Rectangle 3"/>
          <p:cNvSpPr/>
          <p:nvPr/>
        </p:nvSpPr>
        <p:spPr>
          <a:xfrm>
            <a:off x="152400" y="3402013"/>
            <a:ext cx="8991600" cy="186531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30000"/>
              </a:spcBef>
            </a:pPr>
            <a:r>
              <a:rPr lang="en-US" altLang="zh-CN" sz="3200" b="1" dirty="0">
                <a:solidFill>
                  <a:srgbClr val="000066"/>
                </a:solidFill>
                <a:latin typeface="Arial" panose="020B0604020202020204" pitchFamily="34" charset="0"/>
              </a:rPr>
              <a:t>       </a:t>
            </a: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用了比喻和四字骈句，生动形象地描写了风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烛残年，生命垂危的祖母和无人送终的难处，真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挚恳切，情深意长。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67588" name="Rectangle 4"/>
          <p:cNvSpPr/>
          <p:nvPr/>
        </p:nvSpPr>
        <p:spPr>
          <a:xfrm>
            <a:off x="76200" y="714375"/>
            <a:ext cx="9067800" cy="11906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600" b="1" dirty="0">
                <a:latin typeface="Arial" panose="020B0604020202020204" pitchFamily="34" charset="0"/>
                <a:ea typeface="楷体_GB2312" pitchFamily="49" charset="-122"/>
              </a:rPr>
              <a:t>       </a:t>
            </a:r>
            <a:r>
              <a:rPr lang="zh-CN" altLang="en-US" sz="3600" b="1" dirty="0">
                <a:latin typeface="Arial" panose="020B0604020202020204" pitchFamily="34" charset="0"/>
                <a:ea typeface="楷体_GB2312" pitchFamily="49" charset="-122"/>
              </a:rPr>
              <a:t>那么对自己</a:t>
            </a:r>
            <a:r>
              <a:rPr lang="zh-CN" altLang="en-US" sz="3600" b="1" dirty="0">
                <a:latin typeface="华文中宋" panose="02010600040101010101" pitchFamily="2" charset="-122"/>
                <a:ea typeface="楷体_GB2312" pitchFamily="49" charset="-122"/>
              </a:rPr>
              <a:t>“</a:t>
            </a:r>
            <a:r>
              <a:rPr lang="zh-CN" altLang="en-US" sz="3600" b="1" dirty="0">
                <a:latin typeface="Arial" panose="020B0604020202020204" pitchFamily="34" charset="0"/>
                <a:ea typeface="楷体_GB2312" pitchFamily="49" charset="-122"/>
              </a:rPr>
              <a:t>辞不赴命</a:t>
            </a:r>
            <a:r>
              <a:rPr lang="zh-CN" altLang="en-US" sz="3600" b="1" dirty="0">
                <a:latin typeface="华文中宋" panose="02010600040101010101" pitchFamily="2" charset="-122"/>
                <a:ea typeface="楷体_GB2312" pitchFamily="49" charset="-122"/>
              </a:rPr>
              <a:t>”“</a:t>
            </a:r>
            <a:r>
              <a:rPr lang="zh-CN" altLang="en-US" sz="3600" b="1" dirty="0">
                <a:latin typeface="Arial" panose="020B0604020202020204" pitchFamily="34" charset="0"/>
                <a:ea typeface="楷体_GB2312" pitchFamily="49" charset="-122"/>
              </a:rPr>
              <a:t>辞不就职</a:t>
            </a:r>
            <a:r>
              <a:rPr lang="zh-CN" altLang="en-US" sz="3600" b="1" dirty="0">
                <a:latin typeface="华文中宋" panose="02010600040101010101" pitchFamily="2" charset="-122"/>
                <a:ea typeface="楷体_GB2312" pitchFamily="49" charset="-122"/>
              </a:rPr>
              <a:t>”</a:t>
            </a:r>
            <a:endParaRPr lang="zh-CN" altLang="en-US" sz="3600" b="1" dirty="0"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zh-CN" altLang="en-US" sz="3600" b="1" dirty="0">
                <a:latin typeface="Arial" panose="020B0604020202020204" pitchFamily="34" charset="0"/>
                <a:ea typeface="楷体_GB2312" pitchFamily="49" charset="-122"/>
              </a:rPr>
              <a:t>到底该如何解释呢？</a:t>
            </a:r>
            <a:endParaRPr lang="zh-CN" altLang="en-US" sz="36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67589" name="Rectangle 5"/>
          <p:cNvSpPr/>
          <p:nvPr/>
        </p:nvSpPr>
        <p:spPr>
          <a:xfrm>
            <a:off x="76200" y="2316163"/>
            <a:ext cx="9067800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/>
            <a:r>
              <a:rPr lang="zh-CN" altLang="en-US" sz="3200" b="1" dirty="0">
                <a:solidFill>
                  <a:srgbClr val="A50021"/>
                </a:solidFill>
                <a:latin typeface="Arial" panose="020B0604020202020204" pitchFamily="34" charset="0"/>
              </a:rPr>
              <a:t>日薄西山，气息奄奄，人命危浅，朝不虑夕。</a:t>
            </a:r>
            <a:endParaRPr lang="zh-CN" altLang="en-US" sz="3200" b="1" dirty="0">
              <a:solidFill>
                <a:srgbClr val="A5002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/>
      <p:bldP spid="67588" grpId="0"/>
      <p:bldP spid="675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074" name="Picture 2" descr="20049212319387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0" y="2286000"/>
            <a:ext cx="3954463" cy="3989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Text Box 3"/>
          <p:cNvSpPr txBox="1"/>
          <p:nvPr/>
        </p:nvSpPr>
        <p:spPr>
          <a:xfrm>
            <a:off x="4854575" y="785813"/>
            <a:ext cx="2816225" cy="6072187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lnSpc>
                <a:spcPct val="120000"/>
              </a:lnSpc>
            </a:pPr>
            <a:r>
              <a:rPr lang="zh-CN" altLang="en-US" sz="7200" dirty="0">
                <a:solidFill>
                  <a:srgbClr val="CC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忠</a:t>
            </a:r>
            <a:r>
              <a:rPr lang="zh-CN" altLang="en-US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则</a:t>
            </a:r>
            <a:r>
              <a:rPr lang="en-US" altLang="zh-CN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《</a:t>
            </a:r>
            <a:r>
              <a:rPr lang="zh-CN" altLang="en-US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出师</a:t>
            </a:r>
            <a:r>
              <a:rPr lang="en-US" altLang="zh-CN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》</a:t>
            </a:r>
            <a:r>
              <a:rPr lang="zh-CN" altLang="en-US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zh-CN" altLang="en-US" sz="6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7200" dirty="0">
                <a:solidFill>
                  <a:srgbClr val="CC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孝</a:t>
            </a:r>
            <a:r>
              <a:rPr lang="zh-CN" altLang="en-US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则</a:t>
            </a:r>
            <a:r>
              <a:rPr lang="en-US" altLang="zh-CN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《</a:t>
            </a:r>
            <a:r>
              <a:rPr lang="zh-CN" altLang="en-US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陈情</a:t>
            </a:r>
            <a:r>
              <a:rPr lang="en-US" altLang="zh-CN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》</a:t>
            </a:r>
            <a:r>
              <a:rPr lang="zh-CN" altLang="en-US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6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99330" name="Text Box 2"/>
          <p:cNvSpPr txBox="1"/>
          <p:nvPr/>
        </p:nvSpPr>
        <p:spPr>
          <a:xfrm>
            <a:off x="457200" y="1143000"/>
            <a:ext cx="81534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0000FF"/>
                </a:solidFill>
                <a:latin typeface="黑体" panose="02010609060101010101" pitchFamily="49" charset="-122"/>
              </a:rPr>
              <a:t>1</a:t>
            </a: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49" charset="-122"/>
              </a:rPr>
              <a:t>、本段结尾落在辞官养亲上（“是以区区不能废远”），李密是分几层来陈述的？</a:t>
            </a:r>
            <a:endParaRPr lang="zh-CN" altLang="en-US" sz="3200" b="1" dirty="0">
              <a:solidFill>
                <a:srgbClr val="0000FF"/>
              </a:solidFill>
              <a:latin typeface="黑体" panose="02010609060101010101" pitchFamily="49" charset="-122"/>
            </a:endParaRPr>
          </a:p>
        </p:txBody>
      </p:sp>
      <p:sp>
        <p:nvSpPr>
          <p:cNvPr id="99331" name="Text Box 3"/>
          <p:cNvSpPr txBox="1"/>
          <p:nvPr/>
        </p:nvSpPr>
        <p:spPr>
          <a:xfrm>
            <a:off x="323850" y="2276475"/>
            <a:ext cx="8820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</a:rPr>
              <a:t>三层</a:t>
            </a:r>
            <a:r>
              <a:rPr lang="en-US" altLang="zh-CN" sz="3200" b="1" dirty="0">
                <a:latin typeface="黑体" panose="02010609060101010101" pitchFamily="49" charset="-122"/>
              </a:rPr>
              <a:t>,</a:t>
            </a:r>
            <a:r>
              <a:rPr lang="zh-CN" altLang="en-US" sz="3200" b="1" dirty="0">
                <a:latin typeface="黑体" panose="02010609060101010101" pitchFamily="49" charset="-122"/>
              </a:rPr>
              <a:t>分别以</a:t>
            </a:r>
            <a:r>
              <a:rPr lang="zh-CN" altLang="en-US" sz="3200" b="1" dirty="0">
                <a:solidFill>
                  <a:srgbClr val="FF3300"/>
                </a:solidFill>
                <a:latin typeface="黑体" panose="02010609060101010101" pitchFamily="49" charset="-122"/>
              </a:rPr>
              <a:t>“伏惟”“且”“但”</a:t>
            </a:r>
            <a:r>
              <a:rPr lang="zh-CN" altLang="en-US" sz="3200" b="1" dirty="0">
                <a:latin typeface="黑体" panose="02010609060101010101" pitchFamily="49" charset="-122"/>
              </a:rPr>
              <a:t>来转换文意。</a:t>
            </a:r>
            <a:endParaRPr lang="zh-CN" altLang="en-US" sz="3200" b="1" dirty="0">
              <a:latin typeface="黑体" panose="02010609060101010101" pitchFamily="49" charset="-122"/>
            </a:endParaRPr>
          </a:p>
        </p:txBody>
      </p:sp>
      <p:sp>
        <p:nvSpPr>
          <p:cNvPr id="99332" name="Text Box 4"/>
          <p:cNvSpPr txBox="1"/>
          <p:nvPr/>
        </p:nvSpPr>
        <p:spPr>
          <a:xfrm>
            <a:off x="323850" y="3048000"/>
            <a:ext cx="7905750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黑体" panose="02010609060101010101" pitchFamily="49" charset="-122"/>
              </a:rPr>
              <a:t>①</a:t>
            </a:r>
            <a:r>
              <a:rPr lang="zh-CN" altLang="en-US" sz="3600" b="1" dirty="0">
                <a:latin typeface="黑体" panose="02010609060101010101" pitchFamily="49" charset="-122"/>
              </a:rPr>
              <a:t>抓住晋“以孝治天下”的大理，解释自己应得到同情。</a:t>
            </a:r>
            <a:endParaRPr lang="zh-CN" altLang="en-US" sz="3600" b="1" dirty="0">
              <a:latin typeface="黑体" panose="02010609060101010101" pitchFamily="49" charset="-122"/>
            </a:endParaRPr>
          </a:p>
        </p:txBody>
      </p:sp>
      <p:sp>
        <p:nvSpPr>
          <p:cNvPr id="99333" name="Text Box 5"/>
          <p:cNvSpPr txBox="1"/>
          <p:nvPr/>
        </p:nvSpPr>
        <p:spPr>
          <a:xfrm>
            <a:off x="381000" y="4191000"/>
            <a:ext cx="8229600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黑体" panose="02010609060101010101" pitchFamily="49" charset="-122"/>
              </a:rPr>
              <a:t>②</a:t>
            </a:r>
            <a:r>
              <a:rPr lang="zh-CN" altLang="en-US" sz="3600" b="1" dirty="0">
                <a:latin typeface="黑体" panose="02010609060101010101" pitchFamily="49" charset="-122"/>
              </a:rPr>
              <a:t>自陈宦历，称颂君恩，表明辞职与“名节”无关，以求皇帝谅解。</a:t>
            </a:r>
            <a:endParaRPr lang="zh-CN" altLang="en-US" sz="3600" b="1" dirty="0">
              <a:latin typeface="黑体" panose="02010609060101010101" pitchFamily="49" charset="-122"/>
            </a:endParaRPr>
          </a:p>
        </p:txBody>
      </p:sp>
      <p:sp>
        <p:nvSpPr>
          <p:cNvPr id="99334" name="Text Box 6"/>
          <p:cNvSpPr txBox="1"/>
          <p:nvPr/>
        </p:nvSpPr>
        <p:spPr>
          <a:xfrm>
            <a:off x="457200" y="5410200"/>
            <a:ext cx="8305800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黑体" panose="02010609060101010101" pitchFamily="49" charset="-122"/>
              </a:rPr>
              <a:t>③</a:t>
            </a:r>
            <a:r>
              <a:rPr lang="zh-CN" altLang="en-US" sz="3600" b="1" dirty="0">
                <a:latin typeface="黑体" panose="02010609060101010101" pitchFamily="49" charset="-122"/>
              </a:rPr>
              <a:t>正面陈述刘之现状，是“不能废远”的惟一原因。</a:t>
            </a:r>
            <a:endParaRPr lang="zh-CN" altLang="en-US" sz="3600" b="1" dirty="0">
              <a:latin typeface="黑体" panose="02010609060101010101" pitchFamily="49" charset="-122"/>
            </a:endParaRPr>
          </a:p>
        </p:txBody>
      </p:sp>
      <p:sp>
        <p:nvSpPr>
          <p:cNvPr id="25607" name="Oval 7"/>
          <p:cNvSpPr/>
          <p:nvPr/>
        </p:nvSpPr>
        <p:spPr>
          <a:xfrm>
            <a:off x="2941638" y="188913"/>
            <a:ext cx="2087562" cy="79375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300" dirty="0">
                <a:solidFill>
                  <a:srgbClr val="FF0000"/>
                </a:solidFill>
                <a:latin typeface="Arial" panose="020B0604020202020204" pitchFamily="34" charset="0"/>
                <a:ea typeface="华文琥珀" pitchFamily="2" charset="-122"/>
              </a:rPr>
              <a:t>课文第三段分析</a:t>
            </a:r>
            <a:endParaRPr lang="zh-CN" altLang="en-US" sz="2300" dirty="0">
              <a:solidFill>
                <a:srgbClr val="FF0000"/>
              </a:solidFill>
              <a:latin typeface="Arial" panose="020B0604020202020204" pitchFamily="34" charset="0"/>
              <a:ea typeface="华文琥珀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nimBg="1"/>
      <p:bldP spid="99331" grpId="0" animBg="1"/>
      <p:bldP spid="99332" grpId="0" animBg="1"/>
      <p:bldP spid="99333" grpId="0" animBg="1"/>
      <p:bldP spid="993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6626" name="Rectangle 2"/>
          <p:cNvSpPr/>
          <p:nvPr>
            <p:ph type="title"/>
          </p:nvPr>
        </p:nvSpPr>
        <p:spPr>
          <a:xfrm>
            <a:off x="611188" y="260350"/>
            <a:ext cx="7772400" cy="11430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b="1" dirty="0"/>
              <a:t>第四段：</a:t>
            </a:r>
            <a:endParaRPr lang="zh-CN" altLang="en-US" b="1" dirty="0"/>
          </a:p>
        </p:txBody>
      </p:sp>
      <p:sp>
        <p:nvSpPr>
          <p:cNvPr id="26627" name="Rectangle 3"/>
          <p:cNvSpPr/>
          <p:nvPr>
            <p:ph idx="1"/>
          </p:nvPr>
        </p:nvSpPr>
        <p:spPr>
          <a:xfrm>
            <a:off x="228600" y="1371600"/>
            <a:ext cx="8569325" cy="4967288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b="1" dirty="0"/>
              <a:t>臣密今年四十</a:t>
            </a:r>
            <a:r>
              <a:rPr lang="zh-CN" altLang="en-US" b="1" dirty="0">
                <a:solidFill>
                  <a:schemeClr val="tx2"/>
                </a:solidFill>
              </a:rPr>
              <a:t>有</a:t>
            </a:r>
            <a:r>
              <a:rPr lang="zh-CN" altLang="en-US" b="1" dirty="0"/>
              <a:t>四，祖母今年九十有六，是臣尽节于陛下之日长，报养刘之日短也。</a:t>
            </a:r>
            <a:r>
              <a:rPr lang="zh-CN" altLang="en-US" b="1" dirty="0">
                <a:solidFill>
                  <a:srgbClr val="FF0000"/>
                </a:solidFill>
              </a:rPr>
              <a:t>乌鸟私情，愿乞终养</a:t>
            </a:r>
            <a:r>
              <a:rPr lang="zh-CN" altLang="en-US" b="1" dirty="0"/>
              <a:t>。臣之</a:t>
            </a:r>
            <a:r>
              <a:rPr lang="zh-CN" altLang="en-US" b="1" dirty="0">
                <a:solidFill>
                  <a:srgbClr val="FF0000"/>
                </a:solidFill>
              </a:rPr>
              <a:t>辛苦</a:t>
            </a:r>
            <a:r>
              <a:rPr lang="zh-CN" altLang="en-US" b="1" dirty="0"/>
              <a:t>，非独蜀之人士及二州牧伯所见明知，</a:t>
            </a:r>
            <a:r>
              <a:rPr lang="zh-CN" altLang="en-US" b="1" dirty="0">
                <a:solidFill>
                  <a:srgbClr val="FF0000"/>
                </a:solidFill>
              </a:rPr>
              <a:t>皇天后土</a:t>
            </a:r>
            <a:r>
              <a:rPr lang="zh-CN" altLang="en-US" b="1" dirty="0"/>
              <a:t>实所共</a:t>
            </a:r>
            <a:r>
              <a:rPr lang="zh-CN" altLang="en-US" b="1" dirty="0">
                <a:solidFill>
                  <a:srgbClr val="FF0000"/>
                </a:solidFill>
              </a:rPr>
              <a:t>鉴</a:t>
            </a:r>
            <a:r>
              <a:rPr lang="zh-CN" altLang="en-US" b="1" dirty="0"/>
              <a:t>。愿陛下</a:t>
            </a:r>
            <a:r>
              <a:rPr lang="zh-CN" altLang="en-US" b="1" dirty="0">
                <a:solidFill>
                  <a:srgbClr val="FF0000"/>
                </a:solidFill>
              </a:rPr>
              <a:t>矜悯</a:t>
            </a:r>
            <a:r>
              <a:rPr lang="zh-CN" altLang="en-US" b="1" dirty="0"/>
              <a:t>愚诚，</a:t>
            </a:r>
            <a:r>
              <a:rPr lang="zh-CN" altLang="en-US" b="1" dirty="0">
                <a:solidFill>
                  <a:srgbClr val="FF0000"/>
                </a:solidFill>
              </a:rPr>
              <a:t>听</a:t>
            </a:r>
            <a:r>
              <a:rPr lang="zh-CN" altLang="en-US" b="1" dirty="0"/>
              <a:t>臣微志。</a:t>
            </a:r>
            <a:r>
              <a:rPr lang="zh-CN" altLang="en-US" b="1" dirty="0">
                <a:solidFill>
                  <a:srgbClr val="FF0000"/>
                </a:solidFill>
              </a:rPr>
              <a:t>庶</a:t>
            </a:r>
            <a:r>
              <a:rPr lang="zh-CN" altLang="en-US" b="1" dirty="0"/>
              <a:t>刘侥幸，保</a:t>
            </a:r>
            <a:r>
              <a:rPr lang="zh-CN" altLang="en-US" b="1" dirty="0">
                <a:solidFill>
                  <a:srgbClr val="FF0000"/>
                </a:solidFill>
              </a:rPr>
              <a:t>卒</a:t>
            </a:r>
            <a:r>
              <a:rPr lang="zh-CN" altLang="en-US" b="1" dirty="0"/>
              <a:t>余年。臣</a:t>
            </a:r>
            <a:r>
              <a:rPr lang="zh-CN" altLang="en-US" b="1" dirty="0">
                <a:solidFill>
                  <a:srgbClr val="FF0000"/>
                </a:solidFill>
              </a:rPr>
              <a:t>生当陨首，死当结草</a:t>
            </a:r>
            <a:r>
              <a:rPr lang="zh-CN" altLang="en-US" b="1" dirty="0"/>
              <a:t>。臣不胜犬马</a:t>
            </a:r>
            <a:r>
              <a:rPr lang="zh-CN" altLang="en-US" b="1" dirty="0">
                <a:solidFill>
                  <a:srgbClr val="FF0000"/>
                </a:solidFill>
              </a:rPr>
              <a:t>怖惧</a:t>
            </a:r>
            <a:r>
              <a:rPr lang="zh-CN" altLang="en-US" b="1" dirty="0"/>
              <a:t>之情，谨拜</a:t>
            </a:r>
            <a:r>
              <a:rPr lang="zh-CN" altLang="en-US" b="1" dirty="0">
                <a:solidFill>
                  <a:srgbClr val="FF0000"/>
                </a:solidFill>
              </a:rPr>
              <a:t>表</a:t>
            </a:r>
            <a:r>
              <a:rPr lang="zh-CN" altLang="en-US" b="1" dirty="0"/>
              <a:t>以闻。</a:t>
            </a:r>
            <a:r>
              <a:rPr lang="zh-CN" altLang="en-US" dirty="0"/>
              <a:t> </a:t>
            </a:r>
            <a:endParaRPr lang="zh-CN" altLang="en-US" dirty="0"/>
          </a:p>
        </p:txBody>
      </p:sp>
      <p:sp>
        <p:nvSpPr>
          <p:cNvPr id="84996" name="AutoShape 4"/>
          <p:cNvSpPr/>
          <p:nvPr/>
        </p:nvSpPr>
        <p:spPr>
          <a:xfrm>
            <a:off x="1524000" y="304800"/>
            <a:ext cx="6781800" cy="1828800"/>
          </a:xfrm>
          <a:prstGeom prst="wedgeEllipseCallout">
            <a:avLst>
              <a:gd name="adj1" fmla="val -37287"/>
              <a:gd name="adj2" fmla="val 6996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我怀着像乌鸦反哺一样的私情，希望陛下能准许我完成为祖母养老送终的心愿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4997" name="AutoShape 5"/>
          <p:cNvSpPr/>
          <p:nvPr/>
        </p:nvSpPr>
        <p:spPr>
          <a:xfrm>
            <a:off x="2771775" y="765175"/>
            <a:ext cx="4114800" cy="1600200"/>
          </a:xfrm>
          <a:prstGeom prst="wedgeEllipseCallout">
            <a:avLst>
              <a:gd name="adj1" fmla="val -15125"/>
              <a:gd name="adj2" fmla="val 8382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古义：心酸苦楚的处境。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今义：劳累。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4998" name="AutoShape 6"/>
          <p:cNvSpPr/>
          <p:nvPr/>
        </p:nvSpPr>
        <p:spPr>
          <a:xfrm>
            <a:off x="2514600" y="1828800"/>
            <a:ext cx="3962400" cy="1066800"/>
          </a:xfrm>
          <a:prstGeom prst="wedgeEllipseCallout">
            <a:avLst>
              <a:gd name="adj1" fmla="val 46356"/>
              <a:gd name="adj2" fmla="val 5238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指天神、地神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4999" name="AutoShape 7"/>
          <p:cNvSpPr/>
          <p:nvPr/>
        </p:nvSpPr>
        <p:spPr>
          <a:xfrm>
            <a:off x="990600" y="2209800"/>
            <a:ext cx="3200400" cy="1143000"/>
          </a:xfrm>
          <a:prstGeom prst="wedgeEllipseCallout">
            <a:avLst>
              <a:gd name="adj1" fmla="val -45389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审察，识别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5000" name="AutoShape 8"/>
          <p:cNvSpPr/>
          <p:nvPr/>
        </p:nvSpPr>
        <p:spPr>
          <a:xfrm>
            <a:off x="3200400" y="2362200"/>
            <a:ext cx="2743200" cy="990600"/>
          </a:xfrm>
          <a:prstGeom prst="wedgeEllipseCallout">
            <a:avLst>
              <a:gd name="adj1" fmla="val -40333"/>
              <a:gd name="adj2" fmla="val 57852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怜悯体恤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5001" name="AutoShape 9"/>
          <p:cNvSpPr/>
          <p:nvPr/>
        </p:nvSpPr>
        <p:spPr>
          <a:xfrm>
            <a:off x="5105400" y="2362200"/>
            <a:ext cx="2133600" cy="1066800"/>
          </a:xfrm>
          <a:prstGeom prst="wedgeEllipseCallout">
            <a:avLst>
              <a:gd name="adj1" fmla="val -49630"/>
              <a:gd name="adj2" fmla="val 4881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准许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5002" name="AutoShape 10"/>
          <p:cNvSpPr/>
          <p:nvPr/>
        </p:nvSpPr>
        <p:spPr>
          <a:xfrm>
            <a:off x="7092950" y="1844675"/>
            <a:ext cx="1871663" cy="1871663"/>
          </a:xfrm>
          <a:prstGeom prst="wedgeEllipseCallout">
            <a:avLst>
              <a:gd name="adj1" fmla="val -44231"/>
              <a:gd name="adj2" fmla="val 4032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或许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5003" name="AutoShape 11"/>
          <p:cNvSpPr/>
          <p:nvPr/>
        </p:nvSpPr>
        <p:spPr>
          <a:xfrm>
            <a:off x="1371600" y="2895600"/>
            <a:ext cx="1524000" cy="9144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终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5004" name="AutoShape 12"/>
          <p:cNvSpPr/>
          <p:nvPr/>
        </p:nvSpPr>
        <p:spPr>
          <a:xfrm>
            <a:off x="6057900" y="3429000"/>
            <a:ext cx="2906713" cy="3429000"/>
          </a:xfrm>
          <a:prstGeom prst="wedgeEllipseCallout">
            <a:avLst>
              <a:gd name="adj1" fmla="val -119144"/>
              <a:gd name="adj2" fmla="val -2754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我活着的时候愿意牺牲生命，死了也要结草衔环来报答陛下的恩情。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5005" name="AutoShape 13"/>
          <p:cNvSpPr/>
          <p:nvPr/>
        </p:nvSpPr>
        <p:spPr>
          <a:xfrm>
            <a:off x="838200" y="5105400"/>
            <a:ext cx="3124200" cy="914400"/>
          </a:xfrm>
          <a:prstGeom prst="wedgeEllipseCallout">
            <a:avLst>
              <a:gd name="adj1" fmla="val -16819"/>
              <a:gd name="adj2" fmla="val -9027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恐惧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5006" name="AutoShape 14"/>
          <p:cNvSpPr/>
          <p:nvPr/>
        </p:nvSpPr>
        <p:spPr>
          <a:xfrm>
            <a:off x="5029200" y="5105400"/>
            <a:ext cx="2362200" cy="1600200"/>
          </a:xfrm>
          <a:prstGeom prst="wedgeEllipseCallout">
            <a:avLst>
              <a:gd name="adj1" fmla="val -60685"/>
              <a:gd name="adj2" fmla="val -7390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名词作动词，上奏表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  <p:bldP spid="84997" grpId="0" animBg="1"/>
      <p:bldP spid="84998" grpId="0" animBg="1"/>
      <p:bldP spid="84999" grpId="0" animBg="1"/>
      <p:bldP spid="85000" grpId="0" animBg="1"/>
      <p:bldP spid="85001" grpId="0" animBg="1"/>
      <p:bldP spid="85002" grpId="0" animBg="1"/>
      <p:bldP spid="85003" grpId="0" animBg="1"/>
      <p:bldP spid="85004" grpId="0" animBg="1"/>
      <p:bldP spid="85005" grpId="0" animBg="1"/>
      <p:bldP spid="8500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6018" name="Text Box 2"/>
          <p:cNvSpPr txBox="1"/>
          <p:nvPr/>
        </p:nvSpPr>
        <p:spPr>
          <a:xfrm>
            <a:off x="0" y="333375"/>
            <a:ext cx="91440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　　第四段</a:t>
            </a:r>
            <a:endParaRPr lang="zh-CN" altLang="en-US" sz="6000" b="1" dirty="0">
              <a:solidFill>
                <a:srgbClr val="CC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86019" name="Text Box 3"/>
          <p:cNvSpPr txBox="1"/>
          <p:nvPr/>
        </p:nvSpPr>
        <p:spPr>
          <a:xfrm>
            <a:off x="539750" y="2732088"/>
            <a:ext cx="38862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楷体_GB2312" pitchFamily="49" charset="-122"/>
              </a:rPr>
              <a:t>两难的解决</a:t>
            </a:r>
            <a:endParaRPr lang="zh-CN" altLang="en-US" sz="3200" b="1" dirty="0">
              <a:solidFill>
                <a:srgbClr val="0000CC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7652" name="Text Box 4"/>
          <p:cNvSpPr txBox="1"/>
          <p:nvPr/>
        </p:nvSpPr>
        <p:spPr>
          <a:xfrm>
            <a:off x="2444750" y="1665288"/>
            <a:ext cx="549275" cy="2895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endParaRPr lang="zh-CN" altLang="zh-CN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6021" name="AutoShape 5"/>
          <p:cNvSpPr/>
          <p:nvPr/>
        </p:nvSpPr>
        <p:spPr>
          <a:xfrm>
            <a:off x="2749550" y="1970088"/>
            <a:ext cx="76200" cy="2438400"/>
          </a:xfrm>
          <a:prstGeom prst="leftBrace">
            <a:avLst>
              <a:gd name="adj1" fmla="val 266666"/>
              <a:gd name="adj2" fmla="val 50000"/>
            </a:avLst>
          </a:prstGeom>
          <a:noFill/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6022" name="Text Box 6"/>
          <p:cNvSpPr txBox="1"/>
          <p:nvPr/>
        </p:nvSpPr>
        <p:spPr>
          <a:xfrm>
            <a:off x="2825750" y="1970088"/>
            <a:ext cx="35052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尽节于陛下之日长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6023" name="Text Box 7"/>
          <p:cNvSpPr txBox="1"/>
          <p:nvPr/>
        </p:nvSpPr>
        <p:spPr>
          <a:xfrm>
            <a:off x="2901950" y="3790950"/>
            <a:ext cx="3962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报养刘之日短也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6024" name="Text Box 8"/>
          <p:cNvSpPr txBox="1"/>
          <p:nvPr/>
        </p:nvSpPr>
        <p:spPr>
          <a:xfrm>
            <a:off x="2673350" y="2884488"/>
            <a:ext cx="4038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（先孝</a:t>
            </a:r>
            <a:r>
              <a:rPr lang="en-US" altLang="zh-CN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----</a:t>
            </a:r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后忠）</a:t>
            </a:r>
            <a:endParaRPr lang="zh-CN" altLang="en-US" sz="32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86025" name="AutoShape 9"/>
          <p:cNvSpPr/>
          <p:nvPr/>
        </p:nvSpPr>
        <p:spPr>
          <a:xfrm>
            <a:off x="6178550" y="1970088"/>
            <a:ext cx="76200" cy="2438400"/>
          </a:xfrm>
          <a:prstGeom prst="rightBrace">
            <a:avLst>
              <a:gd name="adj1" fmla="val 266666"/>
              <a:gd name="adj2" fmla="val 50000"/>
            </a:avLst>
          </a:prstGeom>
          <a:noFill/>
          <a:ln w="9525" cap="flat" cmpd="sng">
            <a:solidFill>
              <a:srgbClr val="FF9999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6026" name="Text Box 10"/>
          <p:cNvSpPr txBox="1"/>
          <p:nvPr/>
        </p:nvSpPr>
        <p:spPr>
          <a:xfrm>
            <a:off x="6254750" y="2732088"/>
            <a:ext cx="2438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愿乞终养</a:t>
            </a:r>
            <a:endParaRPr lang="zh-CN" altLang="en-US" sz="3600" dirty="0">
              <a:solidFill>
                <a:srgbClr val="0000FF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86027" name="Text Box 11"/>
          <p:cNvSpPr txBox="1"/>
          <p:nvPr/>
        </p:nvSpPr>
        <p:spPr>
          <a:xfrm>
            <a:off x="539750" y="5170488"/>
            <a:ext cx="86042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明确提出陈情的目的“愿乞终养”，先尽孝后尽忠。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7660" name="WordArt 12"/>
          <p:cNvSpPr>
            <a:spLocks noTextEdit="1"/>
          </p:cNvSpPr>
          <p:nvPr/>
        </p:nvSpPr>
        <p:spPr>
          <a:xfrm>
            <a:off x="4724400" y="92075"/>
            <a:ext cx="3714750" cy="12795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24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12700" cap="flat" cmpd="sng">
                  <a:solidFill>
                    <a:srgbClr val="008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80808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以理喻人</a:t>
            </a:r>
            <a:endParaRPr lang="zh-CN" altLang="en-US" sz="3600">
              <a:ln w="12700" cap="flat" cmpd="sng">
                <a:solidFill>
                  <a:srgbClr val="008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8000"/>
              </a:solidFill>
              <a:effectLst>
                <a:outerShdw dist="45791" dir="2021404" algn="ctr" rotWithShape="0">
                  <a:srgbClr val="80808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/>
      <p:bldP spid="86021" grpId="0" animBg="1"/>
      <p:bldP spid="86022" grpId="0"/>
      <p:bldP spid="86023" grpId="0"/>
      <p:bldP spid="86024" grpId="0"/>
      <p:bldP spid="86025" grpId="0" animBg="1"/>
      <p:bldP spid="86026" grpId="0"/>
      <p:bldP spid="860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7042" name="Rectangle 2"/>
          <p:cNvSpPr/>
          <p:nvPr/>
        </p:nvSpPr>
        <p:spPr>
          <a:xfrm>
            <a:off x="755650" y="3068638"/>
            <a:ext cx="7920038" cy="16764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30000"/>
              </a:lnSpc>
            </a:pPr>
            <a:r>
              <a:rPr lang="en-US" altLang="zh-CN" sz="4000" b="1" dirty="0">
                <a:solidFill>
                  <a:srgbClr val="0000CC"/>
                </a:solidFill>
                <a:latin typeface="黑体" panose="02010609060101010101" pitchFamily="49" charset="-122"/>
              </a:rPr>
              <a:t>1</a:t>
            </a:r>
            <a:r>
              <a:rPr lang="zh-CN" altLang="en-US" sz="4000" b="1" dirty="0">
                <a:solidFill>
                  <a:srgbClr val="0000CC"/>
                </a:solidFill>
                <a:latin typeface="黑体" panose="02010609060101010101" pitchFamily="49" charset="-122"/>
              </a:rPr>
              <a:t>、为李密的言辞和情理所动；</a:t>
            </a:r>
            <a:endParaRPr lang="zh-CN" altLang="en-US" sz="4000" b="1" dirty="0">
              <a:solidFill>
                <a:srgbClr val="0000CC"/>
              </a:solidFill>
              <a:latin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4000" b="1" dirty="0">
                <a:solidFill>
                  <a:srgbClr val="0000CC"/>
                </a:solidFill>
                <a:latin typeface="黑体" panose="02010609060101010101" pitchFamily="49" charset="-122"/>
              </a:rPr>
              <a:t>2</a:t>
            </a:r>
            <a:r>
              <a:rPr lang="zh-CN" altLang="en-US" sz="4000" b="1" dirty="0">
                <a:solidFill>
                  <a:srgbClr val="0000CC"/>
                </a:solidFill>
                <a:latin typeface="黑体" panose="02010609060101010101" pitchFamily="49" charset="-122"/>
              </a:rPr>
              <a:t>、彰显孝治天下的恩德。 </a:t>
            </a:r>
            <a:endParaRPr lang="zh-CN" altLang="en-US" sz="4000" b="1" dirty="0">
              <a:solidFill>
                <a:srgbClr val="0000CC"/>
              </a:solidFill>
              <a:latin typeface="黑体" panose="02010609060101010101" pitchFamily="49" charset="-122"/>
            </a:endParaRPr>
          </a:p>
        </p:txBody>
      </p:sp>
      <p:sp>
        <p:nvSpPr>
          <p:cNvPr id="28675" name="Rectangle 3"/>
          <p:cNvSpPr/>
          <p:nvPr/>
        </p:nvSpPr>
        <p:spPr>
          <a:xfrm>
            <a:off x="684213" y="908050"/>
            <a:ext cx="7559675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55000"/>
              </a:spcBef>
            </a:pPr>
            <a:r>
              <a:rPr lang="zh-CN" altLang="en-US" sz="4000" b="1" dirty="0">
                <a:latin typeface="隶书" panose="02010509060101010101" pitchFamily="49" charset="-122"/>
                <a:ea typeface="隶书" panose="02010509060101010101" pitchFamily="49" charset="-122"/>
              </a:rPr>
              <a:t>晋武帝为什么会答应李密终养祖母的请求？	</a:t>
            </a:r>
            <a:endParaRPr lang="zh-CN" altLang="en-US" sz="40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8066" name="Text Box 2"/>
          <p:cNvSpPr txBox="1"/>
          <p:nvPr/>
        </p:nvSpPr>
        <p:spPr>
          <a:xfrm>
            <a:off x="2168525" y="260350"/>
            <a:ext cx="5680075" cy="9239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en-US" altLang="zh-CN" sz="5400" b="1" dirty="0">
                <a:solidFill>
                  <a:srgbClr val="CC0000"/>
                </a:solidFill>
                <a:latin typeface="Times New Roman" panose="02020603050405020304" pitchFamily="18" charset="0"/>
                <a:ea typeface="华文隶书" pitchFamily="2" charset="-122"/>
              </a:rPr>
              <a:t>《</a:t>
            </a:r>
            <a:r>
              <a:rPr lang="zh-CN" altLang="en-US" sz="5400" b="1" dirty="0">
                <a:solidFill>
                  <a:srgbClr val="CC0000"/>
                </a:solidFill>
                <a:latin typeface="Times New Roman" panose="02020603050405020304" pitchFamily="18" charset="0"/>
                <a:ea typeface="华文隶书" pitchFamily="2" charset="-122"/>
              </a:rPr>
              <a:t>陈情表</a:t>
            </a:r>
            <a:r>
              <a:rPr lang="en-US" altLang="zh-CN" sz="5400" b="1" dirty="0">
                <a:solidFill>
                  <a:srgbClr val="CC0000"/>
                </a:solidFill>
                <a:latin typeface="Times New Roman" panose="02020603050405020304" pitchFamily="18" charset="0"/>
                <a:ea typeface="华文隶书" pitchFamily="2" charset="-122"/>
              </a:rPr>
              <a:t>》</a:t>
            </a:r>
            <a:r>
              <a:rPr lang="zh-CN" altLang="en-US" sz="5400" b="1" dirty="0">
                <a:solidFill>
                  <a:srgbClr val="CC0000"/>
                </a:solidFill>
                <a:latin typeface="Times New Roman" panose="02020603050405020304" pitchFamily="18" charset="0"/>
                <a:ea typeface="华文隶书" pitchFamily="2" charset="-122"/>
              </a:rPr>
              <a:t>之布局</a:t>
            </a:r>
            <a:endParaRPr lang="zh-CN" altLang="en-US" sz="5400" b="1" dirty="0">
              <a:solidFill>
                <a:srgbClr val="CC0000"/>
              </a:solidFill>
              <a:latin typeface="Times New Roman" panose="02020603050405020304" pitchFamily="18" charset="0"/>
              <a:ea typeface="华文隶书" pitchFamily="2" charset="-122"/>
            </a:endParaRPr>
          </a:p>
        </p:txBody>
      </p:sp>
      <p:sp>
        <p:nvSpPr>
          <p:cNvPr id="88067" name="Text Box 3"/>
          <p:cNvSpPr txBox="1"/>
          <p:nvPr/>
        </p:nvSpPr>
        <p:spPr>
          <a:xfrm>
            <a:off x="971550" y="1628775"/>
            <a:ext cx="2808288" cy="833438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800" b="1" dirty="0">
                <a:latin typeface="Times New Roman" panose="02020603050405020304" pitchFamily="18" charset="0"/>
              </a:rPr>
              <a:t>先陈苦情</a:t>
            </a:r>
            <a:endParaRPr lang="zh-CN" altLang="en-US" sz="4800" b="1" dirty="0">
              <a:latin typeface="Times New Roman" panose="02020603050405020304" pitchFamily="18" charset="0"/>
            </a:endParaRPr>
          </a:p>
        </p:txBody>
      </p:sp>
      <p:sp>
        <p:nvSpPr>
          <p:cNvPr id="88068" name="Text Box 4"/>
          <p:cNvSpPr txBox="1"/>
          <p:nvPr/>
        </p:nvSpPr>
        <p:spPr>
          <a:xfrm>
            <a:off x="971550" y="2852738"/>
            <a:ext cx="2808288" cy="833437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800" b="1" dirty="0">
                <a:latin typeface="Times New Roman" panose="02020603050405020304" pitchFamily="18" charset="0"/>
              </a:rPr>
              <a:t>后陈孝情</a:t>
            </a:r>
            <a:endParaRPr lang="zh-CN" altLang="en-US" sz="4800" b="1" dirty="0">
              <a:latin typeface="Times New Roman" panose="02020603050405020304" pitchFamily="18" charset="0"/>
            </a:endParaRPr>
          </a:p>
        </p:txBody>
      </p:sp>
      <p:sp>
        <p:nvSpPr>
          <p:cNvPr id="88069" name="Text Box 5"/>
          <p:cNvSpPr txBox="1"/>
          <p:nvPr/>
        </p:nvSpPr>
        <p:spPr>
          <a:xfrm>
            <a:off x="900113" y="4076700"/>
            <a:ext cx="2879725" cy="833438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800" b="1" dirty="0">
                <a:latin typeface="Times New Roman" panose="02020603050405020304" pitchFamily="18" charset="0"/>
              </a:rPr>
              <a:t>再陈忠情</a:t>
            </a:r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8070" name="Text Box 6"/>
          <p:cNvSpPr txBox="1"/>
          <p:nvPr/>
        </p:nvSpPr>
        <p:spPr>
          <a:xfrm>
            <a:off x="4859338" y="1658938"/>
            <a:ext cx="2881312" cy="833437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博得同情</a:t>
            </a:r>
            <a:endParaRPr lang="zh-CN" altLang="en-US" sz="4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071" name="Text Box 7"/>
          <p:cNvSpPr txBox="1"/>
          <p:nvPr/>
        </p:nvSpPr>
        <p:spPr>
          <a:xfrm>
            <a:off x="4806950" y="2852738"/>
            <a:ext cx="2933700" cy="833437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打动真情</a:t>
            </a:r>
            <a:endParaRPr lang="zh-CN" altLang="en-US" sz="4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072" name="Text Box 8"/>
          <p:cNvSpPr txBox="1"/>
          <p:nvPr/>
        </p:nvSpPr>
        <p:spPr>
          <a:xfrm>
            <a:off x="4787900" y="4076700"/>
            <a:ext cx="2952750" cy="833438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消除疑虑</a:t>
            </a:r>
            <a:endParaRPr lang="zh-CN" altLang="en-US" sz="4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5" name="Text Box 9"/>
          <p:cNvSpPr txBox="1"/>
          <p:nvPr/>
        </p:nvSpPr>
        <p:spPr>
          <a:xfrm>
            <a:off x="2967038" y="5084763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6" name="Text Box 10"/>
          <p:cNvSpPr txBox="1"/>
          <p:nvPr/>
        </p:nvSpPr>
        <p:spPr>
          <a:xfrm>
            <a:off x="3040063" y="49403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7" name="Text Box 11"/>
          <p:cNvSpPr txBox="1"/>
          <p:nvPr/>
        </p:nvSpPr>
        <p:spPr>
          <a:xfrm>
            <a:off x="3759200" y="522922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8076" name="AutoShape 12"/>
          <p:cNvSpPr/>
          <p:nvPr/>
        </p:nvSpPr>
        <p:spPr>
          <a:xfrm>
            <a:off x="3779838" y="1844675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8077" name="AutoShape 13"/>
          <p:cNvSpPr/>
          <p:nvPr/>
        </p:nvSpPr>
        <p:spPr>
          <a:xfrm>
            <a:off x="3708400" y="3068638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8078" name="AutoShape 14"/>
          <p:cNvSpPr/>
          <p:nvPr/>
        </p:nvSpPr>
        <p:spPr>
          <a:xfrm>
            <a:off x="3667125" y="4149725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11" name="Text Box 15"/>
          <p:cNvSpPr txBox="1"/>
          <p:nvPr/>
        </p:nvSpPr>
        <p:spPr>
          <a:xfrm>
            <a:off x="457200" y="5373688"/>
            <a:ext cx="7537450" cy="120015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精心布局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,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环环相扣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,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出于情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,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归于理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,</a:t>
            </a:r>
            <a:endParaRPr lang="en-US" altLang="zh-CN" sz="3600" b="1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      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陈情于事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,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寓理于情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</a:rPr>
              <a:t>.</a:t>
            </a:r>
            <a:endParaRPr lang="en-US" altLang="zh-CN" sz="3600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nimBg="1"/>
      <p:bldP spid="88067" grpId="0" animBg="1"/>
      <p:bldP spid="88068" grpId="0" animBg="1"/>
      <p:bldP spid="88069" grpId="0" animBg="1"/>
      <p:bldP spid="88070" grpId="0" animBg="1"/>
      <p:bldP spid="88071" grpId="0" animBg="1"/>
      <p:bldP spid="88072" grpId="0" animBg="1"/>
      <p:bldP spid="88076" grpId="0" animBg="1"/>
      <p:bldP spid="88077" grpId="0" animBg="1"/>
      <p:bldP spid="8807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9090" name="Text Box 2"/>
          <p:cNvSpPr txBox="1"/>
          <p:nvPr/>
        </p:nvSpPr>
        <p:spPr>
          <a:xfrm>
            <a:off x="323850" y="1989138"/>
            <a:ext cx="8351838" cy="24368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</a:rPr>
              <a:t>1</a:t>
            </a:r>
            <a:r>
              <a:rPr lang="en-US" altLang="zh-CN" sz="44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.</a:t>
            </a:r>
            <a:r>
              <a:rPr lang="zh-CN" altLang="en-US" sz="44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融情于事。</a:t>
            </a:r>
            <a:br>
              <a:rPr lang="zh-CN" altLang="en-US" sz="4400" b="1" u="sng" dirty="0">
                <a:solidFill>
                  <a:srgbClr val="FF0000"/>
                </a:solidFill>
                <a:latin typeface="黑体" panose="02010609060101010101" pitchFamily="49" charset="-122"/>
              </a:rPr>
            </a:br>
            <a:endParaRPr lang="zh-CN" altLang="en-US" sz="4400" b="1" u="sng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 </a:t>
            </a:r>
            <a:r>
              <a:rPr lang="en-US" altLang="zh-CN" sz="44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2.</a:t>
            </a:r>
            <a:r>
              <a:rPr lang="zh-CN" altLang="en-US" sz="44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语言形象生动，自然精粹。</a:t>
            </a:r>
            <a:endParaRPr lang="zh-CN" altLang="en-US" sz="4400" b="1" u="sng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30723" name="Rectangle 3"/>
          <p:cNvSpPr/>
          <p:nvPr/>
        </p:nvSpPr>
        <p:spPr>
          <a:xfrm>
            <a:off x="2195513" y="333375"/>
            <a:ext cx="5184775" cy="11890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7200" dirty="0">
                <a:latin typeface="华文行楷" panose="02010800040101010101" pitchFamily="2" charset="-122"/>
                <a:ea typeface="华文行楷" panose="02010800040101010101" pitchFamily="2" charset="-122"/>
              </a:rPr>
              <a:t>艺  术  特  色</a:t>
            </a:r>
            <a:endParaRPr lang="zh-CN" altLang="en-US" sz="7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1746" name="Text Box 2"/>
          <p:cNvSpPr txBox="1"/>
          <p:nvPr/>
        </p:nvSpPr>
        <p:spPr>
          <a:xfrm>
            <a:off x="2700338" y="549275"/>
            <a:ext cx="3754437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CC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赏析语言</a:t>
            </a:r>
            <a:endParaRPr lang="zh-CN" altLang="en-US" sz="6000" b="1" dirty="0">
              <a:solidFill>
                <a:srgbClr val="CC0000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90115" name="Text Box 3"/>
          <p:cNvSpPr txBox="1"/>
          <p:nvPr/>
        </p:nvSpPr>
        <p:spPr>
          <a:xfrm>
            <a:off x="0" y="1700213"/>
            <a:ext cx="8964613" cy="4086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四字骈句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：简洁凝练，语势连贯紧凑，文势如行云流水般通畅。</a:t>
            </a:r>
            <a:endParaRPr lang="zh-CN" altLang="en-US" sz="32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对偶句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：语气铿锵有力，语意简洁凝练，琅琅上口，感情倍感热切，更具说服力。</a:t>
            </a:r>
            <a:endParaRPr lang="zh-CN" altLang="en-US" sz="32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比喻句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：形象生动，感情浓烈，富有感染力。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31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charRg st="31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charRg st="31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7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charRg st="7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charRg st="7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91138" name="Text Box 2"/>
          <p:cNvSpPr txBox="1"/>
          <p:nvPr/>
        </p:nvSpPr>
        <p:spPr>
          <a:xfrm>
            <a:off x="0" y="0"/>
            <a:ext cx="8172450" cy="6915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孤苦伶仃：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茕茕孑立：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形影相吊：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日薄西山：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气息奄奄：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人命危浅：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朝不虑夕：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39" name="Text Box 3"/>
          <p:cNvSpPr txBox="1"/>
          <p:nvPr/>
        </p:nvSpPr>
        <p:spPr>
          <a:xfrm>
            <a:off x="1965325" y="0"/>
            <a:ext cx="7178675" cy="946150"/>
          </a:xfrm>
          <a:prstGeom prst="rect">
            <a:avLst/>
          </a:prstGeom>
          <a:solidFill>
            <a:srgbClr val="F4E8E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形容孤单困苦，无依无靠。孤苦：没有依   靠，生活困苦。伶仃：孤独。</a:t>
            </a:r>
            <a:endParaRPr lang="zh-CN" altLang="en-US" sz="28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0" name="Text Box 4"/>
          <p:cNvSpPr txBox="1"/>
          <p:nvPr/>
        </p:nvSpPr>
        <p:spPr>
          <a:xfrm>
            <a:off x="1981200" y="990600"/>
            <a:ext cx="7162800" cy="94615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形容孤苦伶仃，无依无靠。茕茕：孤独无靠的样子。立：孤单单地呆着。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1" name="Text Box 5"/>
          <p:cNvSpPr txBox="1"/>
          <p:nvPr/>
        </p:nvSpPr>
        <p:spPr>
          <a:xfrm>
            <a:off x="1965325" y="1981200"/>
            <a:ext cx="7178675" cy="946150"/>
          </a:xfrm>
          <a:prstGeom prst="rect">
            <a:avLst/>
          </a:prstGeom>
          <a:solidFill>
            <a:srgbClr val="F4E8E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只有自己的身体和影子互相安慰，形容十分孤单。形：身体。吊：慰问。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2" name="Text Box 6"/>
          <p:cNvSpPr txBox="1"/>
          <p:nvPr/>
        </p:nvSpPr>
        <p:spPr>
          <a:xfrm>
            <a:off x="1981200" y="2994025"/>
            <a:ext cx="7162800" cy="94615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太阳快要落山，比喻人衰老临近残废或事物腐朽即将灭亡。薄：迫近。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3" name="Text Box 7"/>
          <p:cNvSpPr txBox="1"/>
          <p:nvPr/>
        </p:nvSpPr>
        <p:spPr>
          <a:xfrm>
            <a:off x="1965325" y="3984625"/>
            <a:ext cx="7178675" cy="946150"/>
          </a:xfrm>
          <a:prstGeom prst="rect">
            <a:avLst/>
          </a:prstGeom>
          <a:solidFill>
            <a:srgbClr val="F4E8E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气息微弱，形容快要断气的样子。气息：呼吸时进出的气。奄奄：气息微弱的样子。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4" name="Text Box 8"/>
          <p:cNvSpPr txBox="1"/>
          <p:nvPr/>
        </p:nvSpPr>
        <p:spPr>
          <a:xfrm>
            <a:off x="1981200" y="4975225"/>
            <a:ext cx="7162800" cy="946150"/>
          </a:xfrm>
          <a:prstGeom prst="rect">
            <a:avLst/>
          </a:prstGeom>
          <a:solidFill>
            <a:srgbClr val="CCFFC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形容寿命已经不长，即将死亡。人命：寿命。危：危险。浅：不久，时间短。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5" name="Text Box 9"/>
          <p:cNvSpPr txBox="1"/>
          <p:nvPr/>
        </p:nvSpPr>
        <p:spPr>
          <a:xfrm>
            <a:off x="1981200" y="5943600"/>
            <a:ext cx="7162800" cy="946150"/>
          </a:xfrm>
          <a:prstGeom prst="rect">
            <a:avLst/>
          </a:prstGeom>
          <a:solidFill>
            <a:srgbClr val="F4E8EC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早晨不能考虑晚上会怎样，情势危急，随时都可能发生变故。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/>
      <p:bldP spid="91140" grpId="0"/>
      <p:bldP spid="91141" grpId="0"/>
      <p:bldP spid="91142" grpId="0"/>
      <p:bldP spid="91143" grpId="0"/>
      <p:bldP spid="91144" grpId="0"/>
      <p:bldP spid="9114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3794" name="Text Box 2"/>
          <p:cNvSpPr txBox="1"/>
          <p:nvPr/>
        </p:nvSpPr>
        <p:spPr>
          <a:xfrm>
            <a:off x="323850" y="1412875"/>
            <a:ext cx="4787900" cy="421163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</a:rPr>
              <a:t>臣以险衅，夙遭闵凶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</a:rPr>
              <a:t>九岁不行，零丁孤苦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</a:rPr>
              <a:t>夙婴疾病，常在床蓐。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latin typeface="Times New Roman" panose="02020603050405020304" pitchFamily="18" charset="0"/>
              </a:rPr>
              <a:t>臣密今年四十有四。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3795" name="Rectangle 3"/>
          <p:cNvSpPr/>
          <p:nvPr/>
        </p:nvSpPr>
        <p:spPr>
          <a:xfrm>
            <a:off x="971550" y="533400"/>
            <a:ext cx="741680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chemeClr val="accent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复习：</a:t>
            </a:r>
            <a:r>
              <a:rPr lang="zh-CN" altLang="en-US" sz="5400" b="1" dirty="0">
                <a:solidFill>
                  <a:schemeClr val="accent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通   假   字</a:t>
            </a:r>
            <a:endParaRPr lang="zh-CN" altLang="en-US" sz="5400" b="1" dirty="0">
              <a:solidFill>
                <a:schemeClr val="accent2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92164" name="Text Box 4"/>
          <p:cNvSpPr txBox="1"/>
          <p:nvPr/>
        </p:nvSpPr>
        <p:spPr>
          <a:xfrm>
            <a:off x="3060700" y="5661025"/>
            <a:ext cx="34559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有，</a:t>
            </a:r>
            <a:r>
              <a:rPr lang="zh-CN" altLang="en-US" sz="3600" b="1" dirty="0">
                <a:latin typeface="Times New Roman" panose="02020603050405020304" pitchFamily="18" charset="0"/>
              </a:rPr>
              <a:t>通“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又</a:t>
            </a:r>
            <a:r>
              <a:rPr lang="zh-CN" altLang="en-US" sz="3600" b="1" dirty="0">
                <a:latin typeface="Times New Roman" panose="02020603050405020304" pitchFamily="18" charset="0"/>
              </a:rPr>
              <a:t>”。　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92165" name="Rectangle 5"/>
          <p:cNvSpPr/>
          <p:nvPr/>
        </p:nvSpPr>
        <p:spPr>
          <a:xfrm>
            <a:off x="3059113" y="2276475"/>
            <a:ext cx="43116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闵，</a:t>
            </a:r>
            <a:r>
              <a:rPr lang="zh-CN" altLang="en-US" sz="3600" b="1" dirty="0">
                <a:latin typeface="Times New Roman" panose="02020603050405020304" pitchFamily="18" charset="0"/>
              </a:rPr>
              <a:t>通“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悯</a:t>
            </a:r>
            <a:r>
              <a:rPr lang="zh-CN" altLang="en-US" sz="3600" b="1" dirty="0">
                <a:latin typeface="Times New Roman" panose="02020603050405020304" pitchFamily="18" charset="0"/>
              </a:rPr>
              <a:t>”，</a:t>
            </a:r>
            <a:r>
              <a:rPr lang="zh-CN" altLang="en-US" sz="36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忧患</a:t>
            </a:r>
            <a:r>
              <a:rPr lang="zh-CN" altLang="en-US" sz="3600" b="1" dirty="0">
                <a:latin typeface="Times New Roman" panose="02020603050405020304" pitchFamily="18" charset="0"/>
              </a:rPr>
              <a:t>　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92166" name="Rectangle 6"/>
          <p:cNvSpPr/>
          <p:nvPr/>
        </p:nvSpPr>
        <p:spPr>
          <a:xfrm>
            <a:off x="2133600" y="3357563"/>
            <a:ext cx="70008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零丁，</a:t>
            </a:r>
            <a:r>
              <a:rPr lang="zh-CN" altLang="en-US" sz="3600" b="1" dirty="0">
                <a:latin typeface="Times New Roman" panose="02020603050405020304" pitchFamily="18" charset="0"/>
              </a:rPr>
              <a:t>通“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伶仃</a:t>
            </a:r>
            <a:r>
              <a:rPr lang="zh-CN" altLang="en-US" sz="3600" b="1" dirty="0">
                <a:latin typeface="Times New Roman" panose="02020603050405020304" pitchFamily="18" charset="0"/>
              </a:rPr>
              <a:t>”，</a:t>
            </a:r>
            <a:r>
              <a:rPr lang="zh-CN" altLang="en-US" sz="36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孤独的样子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92167" name="Rectangle 7"/>
          <p:cNvSpPr/>
          <p:nvPr/>
        </p:nvSpPr>
        <p:spPr>
          <a:xfrm>
            <a:off x="3059113" y="4437063"/>
            <a:ext cx="43116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蓐，</a:t>
            </a:r>
            <a:r>
              <a:rPr lang="zh-CN" altLang="en-US" sz="3600" b="1" dirty="0">
                <a:latin typeface="Times New Roman" panose="02020603050405020304" pitchFamily="18" charset="0"/>
              </a:rPr>
              <a:t>通“</a:t>
            </a:r>
            <a:r>
              <a:rPr lang="zh-CN" altLang="en-US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褥</a:t>
            </a:r>
            <a:r>
              <a:rPr lang="zh-CN" altLang="en-US" sz="3600" b="1" dirty="0">
                <a:latin typeface="Times New Roman" panose="02020603050405020304" pitchFamily="18" charset="0"/>
              </a:rPr>
              <a:t>”，</a:t>
            </a:r>
            <a:r>
              <a:rPr lang="zh-CN" altLang="en-US" sz="36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草席子</a:t>
            </a:r>
            <a:endParaRPr lang="zh-CN" altLang="en-US" sz="36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5" grpId="0"/>
      <p:bldP spid="92166" grpId="0"/>
      <p:bldP spid="9216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4818" name="Rectangle 2"/>
          <p:cNvSpPr/>
          <p:nvPr/>
        </p:nvSpPr>
        <p:spPr>
          <a:xfrm>
            <a:off x="331788" y="1058863"/>
            <a:ext cx="28829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</a:rPr>
              <a:t>至于</a:t>
            </a:r>
            <a:r>
              <a:rPr lang="zh-CN" altLang="en-US" sz="3600" b="1" dirty="0">
                <a:latin typeface="黑体" panose="02010609060101010101" pitchFamily="49" charset="-122"/>
              </a:rPr>
              <a:t>成立。</a:t>
            </a:r>
            <a:endParaRPr lang="zh-CN" altLang="en-US" sz="3600" b="1" dirty="0">
              <a:latin typeface="黑体" panose="02010609060101010101" pitchFamily="49" charset="-122"/>
            </a:endParaRPr>
          </a:p>
        </p:txBody>
      </p:sp>
      <p:sp>
        <p:nvSpPr>
          <p:cNvPr id="34819" name="Rectangle 3"/>
          <p:cNvSpPr/>
          <p:nvPr/>
        </p:nvSpPr>
        <p:spPr>
          <a:xfrm>
            <a:off x="322263" y="1844675"/>
            <a:ext cx="29241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黑体" panose="02010609060101010101" pitchFamily="49" charset="-122"/>
              </a:rPr>
              <a:t>至于</a:t>
            </a:r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</a:rPr>
              <a:t>成立</a:t>
            </a:r>
            <a:r>
              <a:rPr lang="zh-CN" altLang="en-US" sz="3600" b="1" dirty="0">
                <a:latin typeface="黑体" panose="02010609060101010101" pitchFamily="49" charset="-122"/>
              </a:rPr>
              <a:t>。</a:t>
            </a:r>
            <a:endParaRPr lang="zh-CN" altLang="en-US" sz="3600" b="1" dirty="0">
              <a:latin typeface="黑体" panose="02010609060101010101" pitchFamily="49" charset="-122"/>
            </a:endParaRPr>
          </a:p>
        </p:txBody>
      </p:sp>
      <p:sp>
        <p:nvSpPr>
          <p:cNvPr id="34820" name="Rectangle 4"/>
          <p:cNvSpPr/>
          <p:nvPr/>
        </p:nvSpPr>
        <p:spPr>
          <a:xfrm>
            <a:off x="323850" y="2636838"/>
            <a:ext cx="24241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黑体" panose="02010609060101010101" pitchFamily="49" charset="-122"/>
              </a:rPr>
              <a:t>九岁</a:t>
            </a:r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</a:rPr>
              <a:t>不行</a:t>
            </a:r>
            <a:endParaRPr lang="zh-CN" altLang="en-US" sz="3600" b="1" dirty="0">
              <a:solidFill>
                <a:srgbClr val="FF0066"/>
              </a:solidFill>
              <a:latin typeface="黑体" panose="02010609060101010101" pitchFamily="49" charset="-122"/>
            </a:endParaRPr>
          </a:p>
        </p:txBody>
      </p:sp>
      <p:sp>
        <p:nvSpPr>
          <p:cNvPr id="34821" name="Rectangle 5"/>
          <p:cNvSpPr/>
          <p:nvPr/>
        </p:nvSpPr>
        <p:spPr>
          <a:xfrm>
            <a:off x="250825" y="4803775"/>
            <a:ext cx="406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黑体" panose="02010609060101010101" pitchFamily="49" charset="-122"/>
              </a:rPr>
              <a:t>臣以供养</a:t>
            </a:r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</a:rPr>
              <a:t>无主</a:t>
            </a:r>
            <a:r>
              <a:rPr lang="zh-CN" altLang="en-US" sz="3600" b="1" dirty="0">
                <a:latin typeface="黑体" panose="02010609060101010101" pitchFamily="49" charset="-122"/>
              </a:rPr>
              <a:t> </a:t>
            </a:r>
            <a:endParaRPr lang="zh-CN" altLang="en-US" sz="3600" b="1" dirty="0">
              <a:latin typeface="黑体" panose="02010609060101010101" pitchFamily="49" charset="-122"/>
            </a:endParaRPr>
          </a:p>
        </p:txBody>
      </p:sp>
      <p:sp>
        <p:nvSpPr>
          <p:cNvPr id="34822" name="Rectangle 6"/>
          <p:cNvSpPr/>
          <p:nvPr/>
        </p:nvSpPr>
        <p:spPr>
          <a:xfrm>
            <a:off x="179388" y="3429000"/>
            <a:ext cx="45339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黑体" panose="02010609060101010101" pitchFamily="49" charset="-122"/>
              </a:rPr>
              <a:t>后刺史荣举臣</a:t>
            </a:r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</a:rPr>
              <a:t>秀才</a:t>
            </a:r>
            <a:endParaRPr lang="zh-CN" altLang="en-US" sz="3600" b="1" dirty="0">
              <a:solidFill>
                <a:srgbClr val="FF0066"/>
              </a:solidFill>
              <a:latin typeface="黑体" panose="02010609060101010101" pitchFamily="49" charset="-122"/>
            </a:endParaRPr>
          </a:p>
        </p:txBody>
      </p:sp>
      <p:sp>
        <p:nvSpPr>
          <p:cNvPr id="93191" name="Rectangle 7"/>
          <p:cNvSpPr/>
          <p:nvPr/>
        </p:nvSpPr>
        <p:spPr>
          <a:xfrm>
            <a:off x="3851275" y="987425"/>
            <a:ext cx="34369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CC00FF"/>
                </a:solidFill>
                <a:latin typeface="黑体" panose="02010609060101010101" pitchFamily="49" charset="-122"/>
              </a:rPr>
              <a:t>到</a:t>
            </a:r>
            <a:r>
              <a:rPr lang="en-US" altLang="zh-CN" sz="3600" b="1" dirty="0">
                <a:solidFill>
                  <a:srgbClr val="CC00FF"/>
                </a:solidFill>
                <a:latin typeface="黑体" panose="02010609060101010101" pitchFamily="49" charset="-122"/>
              </a:rPr>
              <a:t>;</a:t>
            </a:r>
            <a:r>
              <a:rPr lang="zh-CN" altLang="en-US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另提一事。</a:t>
            </a:r>
            <a:endParaRPr lang="zh-CN" altLang="en-US" sz="36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93192" name="Rectangle 8"/>
          <p:cNvSpPr/>
          <p:nvPr/>
        </p:nvSpPr>
        <p:spPr>
          <a:xfrm>
            <a:off x="3419475" y="1844675"/>
            <a:ext cx="57245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CC00FF"/>
                </a:solidFill>
                <a:latin typeface="黑体" panose="02010609060101010101" pitchFamily="49" charset="-122"/>
              </a:rPr>
              <a:t>成人自立；</a:t>
            </a:r>
            <a:r>
              <a:rPr lang="en-US" altLang="zh-CN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(</a:t>
            </a:r>
            <a:r>
              <a:rPr lang="zh-CN" altLang="en-US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理论</a:t>
            </a:r>
            <a:r>
              <a:rPr lang="en-US" altLang="zh-CN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)</a:t>
            </a:r>
            <a:r>
              <a:rPr lang="zh-CN" altLang="en-US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站得住。</a:t>
            </a:r>
            <a:endParaRPr lang="zh-CN" altLang="en-US" sz="36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93193" name="Rectangle 9"/>
          <p:cNvSpPr/>
          <p:nvPr/>
        </p:nvSpPr>
        <p:spPr>
          <a:xfrm>
            <a:off x="3708400" y="2636838"/>
            <a:ext cx="46815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CC00FF"/>
                </a:solidFill>
                <a:latin typeface="黑体" panose="02010609060101010101" pitchFamily="49" charset="-122"/>
              </a:rPr>
              <a:t>不能走路；</a:t>
            </a:r>
            <a:r>
              <a:rPr lang="zh-CN" altLang="en-US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不可以。</a:t>
            </a:r>
            <a:endParaRPr lang="zh-CN" altLang="en-US" sz="36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93194" name="Rectangle 10"/>
          <p:cNvSpPr/>
          <p:nvPr/>
        </p:nvSpPr>
        <p:spPr>
          <a:xfrm>
            <a:off x="4284663" y="3429000"/>
            <a:ext cx="446405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CC00FF"/>
                </a:solidFill>
                <a:latin typeface="黑体" panose="02010609060101010101" pitchFamily="49" charset="-122"/>
              </a:rPr>
              <a:t>优秀人才；</a:t>
            </a:r>
            <a:r>
              <a:rPr lang="zh-CN" altLang="en-US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科举中最低级者</a:t>
            </a:r>
            <a:endParaRPr lang="zh-CN" altLang="en-US" sz="36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93195" name="Rectangle 11"/>
          <p:cNvSpPr/>
          <p:nvPr/>
        </p:nvSpPr>
        <p:spPr>
          <a:xfrm>
            <a:off x="3959225" y="4724400"/>
            <a:ext cx="51847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CC00FF"/>
                </a:solidFill>
                <a:latin typeface="黑体" panose="02010609060101010101" pitchFamily="49" charset="-122"/>
              </a:rPr>
              <a:t>无人来做；</a:t>
            </a:r>
            <a:r>
              <a:rPr lang="zh-CN" altLang="en-US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没有主意</a:t>
            </a:r>
            <a:endParaRPr lang="zh-CN" altLang="en-US" sz="36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34828" name="Rectangle 12"/>
          <p:cNvSpPr/>
          <p:nvPr/>
        </p:nvSpPr>
        <p:spPr>
          <a:xfrm>
            <a:off x="2162175" y="23813"/>
            <a:ext cx="507365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5400" b="1" dirty="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古今异义词：</a:t>
            </a:r>
            <a:endParaRPr lang="zh-CN" altLang="en-US" sz="5400" b="1" dirty="0">
              <a:solidFill>
                <a:schemeClr val="accent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93197" name="Text Box 13"/>
          <p:cNvSpPr txBox="1"/>
          <p:nvPr/>
        </p:nvSpPr>
        <p:spPr>
          <a:xfrm>
            <a:off x="3492500" y="5805488"/>
            <a:ext cx="800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CC00FF"/>
                </a:solidFill>
                <a:latin typeface="黑体" panose="02010609060101010101" pitchFamily="49" charset="-122"/>
              </a:rPr>
              <a:t>辛酸苦楚；</a:t>
            </a:r>
            <a:r>
              <a:rPr lang="zh-CN" altLang="en-US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身心劳苦。</a:t>
            </a:r>
            <a:r>
              <a:rPr lang="zh-CN" altLang="en-US" sz="3600" dirty="0">
                <a:solidFill>
                  <a:schemeClr val="accent2"/>
                </a:solidFill>
                <a:latin typeface="黑体" panose="02010609060101010101" pitchFamily="49" charset="-122"/>
              </a:rPr>
              <a:t> </a:t>
            </a:r>
            <a:endParaRPr lang="zh-CN" altLang="en-US" sz="3600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34830" name="Rectangle 14"/>
          <p:cNvSpPr/>
          <p:nvPr/>
        </p:nvSpPr>
        <p:spPr>
          <a:xfrm>
            <a:off x="250825" y="5805488"/>
            <a:ext cx="406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黑体" panose="02010609060101010101" pitchFamily="49" charset="-122"/>
              </a:rPr>
              <a:t>臣之</a:t>
            </a:r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</a:rPr>
              <a:t>辛苦</a:t>
            </a:r>
            <a:r>
              <a:rPr lang="zh-CN" altLang="en-US" sz="3600" b="1" dirty="0">
                <a:latin typeface="黑体" panose="02010609060101010101" pitchFamily="49" charset="-122"/>
              </a:rPr>
              <a:t> </a:t>
            </a:r>
            <a:endParaRPr lang="zh-CN" altLang="en-US" sz="3600" b="1" dirty="0">
              <a:latin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/>
      <p:bldP spid="93192" grpId="0"/>
      <p:bldP spid="93193" grpId="0"/>
      <p:bldP spid="93194" grpId="0"/>
      <p:bldP spid="93195" grpId="0"/>
      <p:bldP spid="931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Text Box 2"/>
          <p:cNvSpPr txBox="1"/>
          <p:nvPr/>
        </p:nvSpPr>
        <p:spPr>
          <a:xfrm>
            <a:off x="1547813" y="981075"/>
            <a:ext cx="6335712" cy="39128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CN" altLang="en-GB" sz="3600" b="1" dirty="0">
                <a:latin typeface="楷体_GB2312" pitchFamily="49" charset="-122"/>
                <a:ea typeface="楷体_GB2312" pitchFamily="49" charset="-122"/>
              </a:rPr>
              <a:t>读《出师表》不下泪者，</a:t>
            </a:r>
            <a:endParaRPr lang="zh-CN" altLang="en-GB" sz="36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GB" sz="3600" b="1" dirty="0">
                <a:latin typeface="楷体_GB2312" pitchFamily="49" charset="-122"/>
                <a:ea typeface="楷体_GB2312" pitchFamily="49" charset="-122"/>
              </a:rPr>
              <a:t>　　其人必不忠；</a:t>
            </a:r>
            <a:endParaRPr lang="zh-CN" altLang="en-GB" sz="36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en-GB" sz="3600" b="1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读《陈情表》不下泪者，</a:t>
            </a:r>
            <a:endParaRPr lang="zh-CN" altLang="en-GB" sz="3600" b="1" dirty="0">
              <a:solidFill>
                <a:srgbClr val="CC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GB" sz="3600" b="1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　　其人必不孝；</a:t>
            </a:r>
            <a:endParaRPr lang="zh-CN" altLang="en-GB" sz="3600" b="1" dirty="0">
              <a:solidFill>
                <a:srgbClr val="CC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en-GB" sz="3600" b="1" dirty="0">
                <a:latin typeface="楷体_GB2312" pitchFamily="49" charset="-122"/>
                <a:ea typeface="楷体_GB2312" pitchFamily="49" charset="-122"/>
              </a:rPr>
              <a:t>读《祭十二郎文》不下泪者，</a:t>
            </a:r>
            <a:endParaRPr lang="zh-CN" altLang="en-GB" sz="36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zh-CN" altLang="en-GB" sz="3600" b="1" dirty="0">
                <a:latin typeface="楷体_GB2312" pitchFamily="49" charset="-122"/>
                <a:ea typeface="楷体_GB2312" pitchFamily="49" charset="-122"/>
              </a:rPr>
              <a:t>　　其人必不友。</a:t>
            </a:r>
            <a:endParaRPr lang="zh-CN" altLang="en-GB" sz="40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5842" name="Rectangle 2"/>
          <p:cNvSpPr/>
          <p:nvPr/>
        </p:nvSpPr>
        <p:spPr>
          <a:xfrm>
            <a:off x="468313" y="2565400"/>
            <a:ext cx="46799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黑体" panose="02010609060101010101" pitchFamily="49" charset="-122"/>
              </a:rPr>
              <a:t>欲苟顺私情，则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49" charset="-122"/>
              </a:rPr>
              <a:t>告诉</a:t>
            </a:r>
            <a:r>
              <a:rPr lang="zh-CN" altLang="en-US" sz="3200" b="1" dirty="0">
                <a:latin typeface="黑体" panose="02010609060101010101" pitchFamily="49" charset="-122"/>
              </a:rPr>
              <a:t>不许 </a:t>
            </a:r>
            <a:endParaRPr lang="zh-CN" altLang="en-US" sz="3200" b="1" dirty="0">
              <a:latin typeface="黑体" panose="02010609060101010101" pitchFamily="49" charset="-122"/>
            </a:endParaRPr>
          </a:p>
        </p:txBody>
      </p:sp>
      <p:sp>
        <p:nvSpPr>
          <p:cNvPr id="35843" name="Text Box 3"/>
          <p:cNvSpPr txBox="1"/>
          <p:nvPr/>
        </p:nvSpPr>
        <p:spPr>
          <a:xfrm>
            <a:off x="579438" y="3933825"/>
            <a:ext cx="47132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</a:rPr>
              <a:t>听臣微志，庶刘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49" charset="-122"/>
              </a:rPr>
              <a:t>侥幸</a:t>
            </a:r>
            <a:endParaRPr lang="zh-CN" altLang="en-US" sz="3200" b="1" dirty="0">
              <a:solidFill>
                <a:srgbClr val="FF0066"/>
              </a:solidFill>
              <a:latin typeface="黑体" panose="02010609060101010101" pitchFamily="49" charset="-122"/>
            </a:endParaRPr>
          </a:p>
        </p:txBody>
      </p:sp>
      <p:sp>
        <p:nvSpPr>
          <p:cNvPr id="35844" name="Text Box 4"/>
          <p:cNvSpPr txBox="1"/>
          <p:nvPr/>
        </p:nvSpPr>
        <p:spPr>
          <a:xfrm>
            <a:off x="468313" y="5441950"/>
            <a:ext cx="40322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</a:rPr>
              <a:t>是以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49" charset="-122"/>
              </a:rPr>
              <a:t>区区</a:t>
            </a:r>
            <a:r>
              <a:rPr lang="zh-CN" altLang="en-US" sz="3200" b="1" dirty="0">
                <a:latin typeface="黑体" panose="02010609060101010101" pitchFamily="49" charset="-122"/>
              </a:rPr>
              <a:t>不能废远</a:t>
            </a:r>
            <a:endParaRPr lang="zh-CN" altLang="en-US" sz="3200" b="1" dirty="0">
              <a:latin typeface="黑体" panose="02010609060101010101" pitchFamily="49" charset="-122"/>
            </a:endParaRPr>
          </a:p>
        </p:txBody>
      </p:sp>
      <p:sp>
        <p:nvSpPr>
          <p:cNvPr id="94213" name="Rectangle 5"/>
          <p:cNvSpPr/>
          <p:nvPr/>
        </p:nvSpPr>
        <p:spPr>
          <a:xfrm>
            <a:off x="3203575" y="3284538"/>
            <a:ext cx="49688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CC00FF"/>
                </a:solidFill>
                <a:latin typeface="黑体" panose="02010609060101010101" pitchFamily="49" charset="-122"/>
              </a:rPr>
              <a:t>申诉</a:t>
            </a:r>
            <a:r>
              <a:rPr lang="en-US" altLang="zh-CN" sz="3200" b="1" dirty="0">
                <a:solidFill>
                  <a:srgbClr val="CC00FF"/>
                </a:solidFill>
                <a:latin typeface="黑体" panose="02010609060101010101" pitchFamily="49" charset="-122"/>
              </a:rPr>
              <a:t>(</a:t>
            </a:r>
            <a:r>
              <a:rPr lang="zh-CN" altLang="en-US" sz="3200" b="1" dirty="0">
                <a:solidFill>
                  <a:srgbClr val="CC00FF"/>
                </a:solidFill>
                <a:latin typeface="黑体" panose="02010609060101010101" pitchFamily="49" charset="-122"/>
              </a:rPr>
              <a:t>苦衷</a:t>
            </a:r>
            <a:r>
              <a:rPr lang="en-US" altLang="zh-CN" sz="3200" b="1" dirty="0">
                <a:solidFill>
                  <a:srgbClr val="CC00FF"/>
                </a:solidFill>
                <a:latin typeface="黑体" panose="02010609060101010101" pitchFamily="49" charset="-122"/>
              </a:rPr>
              <a:t>)</a:t>
            </a:r>
            <a:r>
              <a:rPr lang="zh-CN" altLang="en-US" sz="3200" b="1" dirty="0">
                <a:solidFill>
                  <a:srgbClr val="CC00FF"/>
                </a:solidFill>
                <a:latin typeface="黑体" panose="02010609060101010101" pitchFamily="49" charset="-122"/>
              </a:rPr>
              <a:t>；</a:t>
            </a:r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49" charset="-122"/>
              </a:rPr>
              <a:t>让别人知道</a:t>
            </a:r>
            <a:endParaRPr lang="zh-CN" altLang="en-US" sz="32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94214" name="Text Box 6"/>
          <p:cNvSpPr txBox="1"/>
          <p:nvPr/>
        </p:nvSpPr>
        <p:spPr>
          <a:xfrm>
            <a:off x="2484438" y="4437063"/>
            <a:ext cx="59404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CC00FF"/>
                </a:solidFill>
                <a:latin typeface="黑体" panose="02010609060101010101" pitchFamily="49" charset="-122"/>
              </a:rPr>
              <a:t> </a:t>
            </a:r>
            <a:r>
              <a:rPr lang="zh-CN" altLang="en-US" sz="3200" b="1" dirty="0">
                <a:solidFill>
                  <a:srgbClr val="CC00FF"/>
                </a:solidFill>
                <a:latin typeface="黑体" panose="02010609060101010101" pitchFamily="49" charset="-122"/>
              </a:rPr>
              <a:t>幸运；</a:t>
            </a:r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49" charset="-122"/>
              </a:rPr>
              <a:t>由于偶然的原因而得到成功，或免去灾害。</a:t>
            </a:r>
            <a:endParaRPr lang="zh-CN" altLang="en-US" sz="32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94215" name="Text Box 7"/>
          <p:cNvSpPr txBox="1"/>
          <p:nvPr/>
        </p:nvSpPr>
        <p:spPr>
          <a:xfrm>
            <a:off x="4140200" y="5734050"/>
            <a:ext cx="417671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CC00FF"/>
                </a:solidFill>
                <a:latin typeface="黑体" panose="02010609060101010101" pitchFamily="49" charset="-122"/>
              </a:rPr>
              <a:t>谦言私爱；</a:t>
            </a:r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49" charset="-122"/>
              </a:rPr>
              <a:t>数量少。</a:t>
            </a:r>
            <a:endParaRPr lang="zh-CN" altLang="en-US" sz="32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  <p:sp>
        <p:nvSpPr>
          <p:cNvPr id="35848" name="Rectangle 8"/>
          <p:cNvSpPr/>
          <p:nvPr/>
        </p:nvSpPr>
        <p:spPr>
          <a:xfrm>
            <a:off x="2162175" y="23813"/>
            <a:ext cx="4318000" cy="914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zh-CN" altLang="en-US" sz="5400" b="1" dirty="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古今异义词：</a:t>
            </a:r>
            <a:endParaRPr lang="zh-CN" altLang="en-US" sz="5400" b="1" dirty="0">
              <a:solidFill>
                <a:schemeClr val="accent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35849" name="Text Box 9"/>
          <p:cNvSpPr txBox="1"/>
          <p:nvPr/>
        </p:nvSpPr>
        <p:spPr>
          <a:xfrm>
            <a:off x="395288" y="1196975"/>
            <a:ext cx="47132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黑体" panose="02010609060101010101" pitchFamily="49" charset="-122"/>
              </a:rPr>
              <a:t>非臣殒首所能</a:t>
            </a:r>
            <a:r>
              <a:rPr lang="zh-CN" altLang="en-US" sz="3600" b="1" dirty="0">
                <a:solidFill>
                  <a:srgbClr val="FF0066"/>
                </a:solidFill>
                <a:latin typeface="黑体" panose="02010609060101010101" pitchFamily="49" charset="-122"/>
              </a:rPr>
              <a:t>上报</a:t>
            </a:r>
            <a:endParaRPr lang="zh-CN" altLang="en-US" sz="3600" b="1" dirty="0">
              <a:solidFill>
                <a:srgbClr val="FF0066"/>
              </a:solidFill>
              <a:latin typeface="黑体" panose="02010609060101010101" pitchFamily="49" charset="-122"/>
            </a:endParaRPr>
          </a:p>
        </p:txBody>
      </p:sp>
      <p:sp>
        <p:nvSpPr>
          <p:cNvPr id="94218" name="Text Box 10"/>
          <p:cNvSpPr txBox="1"/>
          <p:nvPr/>
        </p:nvSpPr>
        <p:spPr>
          <a:xfrm>
            <a:off x="3132138" y="1916113"/>
            <a:ext cx="52562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CC00FF"/>
                </a:solidFill>
                <a:latin typeface="黑体" panose="02010609060101010101" pitchFamily="49" charset="-122"/>
              </a:rPr>
              <a:t>报答皇上；</a:t>
            </a:r>
            <a:r>
              <a:rPr lang="zh-CN" altLang="en-US" sz="3600" b="1" dirty="0">
                <a:solidFill>
                  <a:schemeClr val="accent2"/>
                </a:solidFill>
                <a:latin typeface="黑体" panose="02010609060101010101" pitchFamily="49" charset="-122"/>
              </a:rPr>
              <a:t>向上级报告</a:t>
            </a:r>
            <a:endParaRPr lang="zh-CN" altLang="en-US" sz="3600" b="1" dirty="0">
              <a:solidFill>
                <a:schemeClr val="accent2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/>
      <p:bldP spid="94214" grpId="0"/>
      <p:bldP spid="94215" grpId="0"/>
      <p:bldP spid="942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95235" name="Text Box 3"/>
          <p:cNvSpPr txBox="1"/>
          <p:nvPr/>
        </p:nvSpPr>
        <p:spPr>
          <a:xfrm>
            <a:off x="0" y="1333500"/>
            <a:ext cx="62484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而刘夙婴疾病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236" name="Text Box 4"/>
          <p:cNvSpPr txBox="1"/>
          <p:nvPr/>
        </p:nvSpPr>
        <p:spPr>
          <a:xfrm>
            <a:off x="0" y="2606675"/>
            <a:ext cx="2209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告诉不许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238" name="Text Box 6"/>
          <p:cNvSpPr txBox="1"/>
          <p:nvPr/>
        </p:nvSpPr>
        <p:spPr>
          <a:xfrm>
            <a:off x="0" y="3749675"/>
            <a:ext cx="24114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急</a:t>
            </a:r>
            <a:r>
              <a:rPr lang="zh-CN" altLang="en-US" sz="3600" b="1" u="sng" dirty="0">
                <a:latin typeface="宋体" panose="02010600030101010101" pitchFamily="2" charset="-122"/>
                <a:ea typeface="宋体" panose="02010600030101010101" pitchFamily="2" charset="-122"/>
              </a:rPr>
              <a:t>于星火</a:t>
            </a:r>
            <a:endParaRPr lang="zh-CN" altLang="en-US" sz="3600" b="1" u="sng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5239" name="Text Box 7"/>
          <p:cNvSpPr txBox="1"/>
          <p:nvPr/>
        </p:nvSpPr>
        <p:spPr>
          <a:xfrm>
            <a:off x="0" y="4664075"/>
            <a:ext cx="5181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是臣</a:t>
            </a:r>
            <a:r>
              <a:rPr lang="zh-CN" altLang="en-US" sz="3600" b="1" i="1" dirty="0">
                <a:latin typeface="Arial" panose="020B0604020202020204" pitchFamily="34" charset="0"/>
                <a:ea typeface="宋体" panose="02010600030101010101" pitchFamily="2" charset="-122"/>
              </a:rPr>
              <a:t>尽节</a:t>
            </a:r>
            <a:r>
              <a:rPr lang="zh-CN" altLang="en-US" sz="3600" b="1" u="sng" dirty="0">
                <a:latin typeface="Arial" panose="020B0604020202020204" pitchFamily="34" charset="0"/>
                <a:ea typeface="宋体" panose="02010600030101010101" pitchFamily="2" charset="-122"/>
              </a:rPr>
              <a:t>于陛下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之日长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240" name="Text Box 8"/>
          <p:cNvSpPr txBox="1"/>
          <p:nvPr/>
        </p:nvSpPr>
        <p:spPr>
          <a:xfrm>
            <a:off x="2209800" y="3825875"/>
            <a:ext cx="58737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状语后置。</a:t>
            </a:r>
            <a:r>
              <a:rPr lang="zh-CN" altLang="en-US" sz="3200" b="1" u="sng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比流星的坠落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还要急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241" name="Text Box 9"/>
          <p:cNvSpPr txBox="1"/>
          <p:nvPr/>
        </p:nvSpPr>
        <p:spPr>
          <a:xfrm>
            <a:off x="0" y="473075"/>
            <a:ext cx="7772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i="1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特殊句式</a:t>
            </a:r>
            <a:endParaRPr lang="zh-CN" altLang="en-US" sz="4000" b="1" i="1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242" name="Text Box 10"/>
          <p:cNvSpPr txBox="1"/>
          <p:nvPr/>
        </p:nvSpPr>
        <p:spPr>
          <a:xfrm>
            <a:off x="3032125" y="1387475"/>
            <a:ext cx="611187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被动句</a:t>
            </a:r>
            <a:r>
              <a:rPr lang="en-US" altLang="zh-CN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   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婴疾病</a:t>
            </a:r>
            <a:r>
              <a:rPr lang="en-US" altLang="zh-CN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被疾病缠绕，为疾病所困。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243" name="Text Box 11"/>
          <p:cNvSpPr txBox="1"/>
          <p:nvPr/>
        </p:nvSpPr>
        <p:spPr>
          <a:xfrm>
            <a:off x="2346325" y="2546350"/>
            <a:ext cx="6797675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被动句</a:t>
            </a:r>
            <a:r>
              <a:rPr lang="en-US" altLang="zh-CN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     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我申诉苦衷，请求暂 缓赴任，而没有被允许。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3200" b="1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5244" name="Text Box 12"/>
          <p:cNvSpPr txBox="1"/>
          <p:nvPr/>
        </p:nvSpPr>
        <p:spPr>
          <a:xfrm>
            <a:off x="4708525" y="4664075"/>
            <a:ext cx="4435475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状语后置。这样看来，我</a:t>
            </a:r>
            <a:r>
              <a:rPr lang="zh-CN" altLang="en-US" sz="3200" b="1" u="sng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给陛下</a:t>
            </a:r>
            <a:r>
              <a:rPr lang="zh-CN" altLang="en-US" sz="3200" b="1" i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尽职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的时间还很长。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3200" b="1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/>
      <p:bldP spid="95236" grpId="0"/>
      <p:bldP spid="95238" grpId="0"/>
      <p:bldP spid="95239" grpId="0"/>
      <p:bldP spid="95240" grpId="0"/>
      <p:bldP spid="95241" grpId="0"/>
      <p:bldP spid="95242" grpId="0"/>
      <p:bldP spid="95243" grpId="0"/>
      <p:bldP spid="9524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96258" name="Text Box 2"/>
          <p:cNvSpPr txBox="1"/>
          <p:nvPr/>
        </p:nvSpPr>
        <p:spPr>
          <a:xfrm>
            <a:off x="684213" y="1557338"/>
            <a:ext cx="8001000" cy="4359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文章简洁生动、真挚朴实。写自己的遭遇和对祖母，如倾吐肺腑，没有一点藻饰、做作或夸张，于朴实中见至真、至美、至善。语言形式，骈散交用，多用四字短语表情达意。思路清晰，语言机智得体，内涵丰富，惟多读方能体会。</a:t>
            </a:r>
            <a:endParaRPr lang="zh-CN" altLang="en-US" sz="4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WordArt 3"/>
          <p:cNvSpPr>
            <a:spLocks noTextEdit="1"/>
          </p:cNvSpPr>
          <p:nvPr/>
        </p:nvSpPr>
        <p:spPr>
          <a:xfrm>
            <a:off x="2743200" y="228600"/>
            <a:ext cx="3733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6600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课堂小结</a:t>
            </a:r>
            <a:endParaRPr lang="zh-CN" altLang="en-US" sz="6600">
              <a:ln w="12700" cap="flat" cmpd="sng">
                <a:solidFill>
                  <a:srgbClr val="3333CC"/>
                </a:solidFill>
                <a:prstDash val="solid"/>
                <a:headEnd type="none" w="med" len="med"/>
                <a:tailEnd type="none" w="med" len="med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6082" name="Rectangle 2"/>
          <p:cNvSpPr/>
          <p:nvPr/>
        </p:nvSpPr>
        <p:spPr>
          <a:xfrm>
            <a:off x="3124200" y="76200"/>
            <a:ext cx="5486400" cy="6413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600" b="1" dirty="0">
                <a:solidFill>
                  <a:srgbClr val="A50021"/>
                </a:solidFill>
                <a:latin typeface="华文中宋" panose="02010600040101010101" pitchFamily="2" charset="-122"/>
              </a:rPr>
              <a:t>“</a:t>
            </a:r>
            <a:r>
              <a:rPr lang="zh-CN" altLang="en-US" sz="3600" b="1" dirty="0">
                <a:solidFill>
                  <a:srgbClr val="A50021"/>
                </a:solidFill>
                <a:latin typeface="黑体" panose="02010609060101010101" pitchFamily="49" charset="-122"/>
              </a:rPr>
              <a:t>表</a:t>
            </a:r>
            <a:r>
              <a:rPr lang="zh-CN" altLang="en-US" sz="3600" b="1" dirty="0">
                <a:solidFill>
                  <a:srgbClr val="A50021"/>
                </a:solidFill>
                <a:latin typeface="华文中宋" panose="02010600040101010101" pitchFamily="2" charset="-122"/>
              </a:rPr>
              <a:t>”</a:t>
            </a:r>
            <a:r>
              <a:rPr lang="zh-CN" altLang="en-US" sz="3600" b="1" dirty="0">
                <a:solidFill>
                  <a:srgbClr val="A50021"/>
                </a:solidFill>
                <a:latin typeface="黑体" panose="02010609060101010101" pitchFamily="49" charset="-122"/>
              </a:rPr>
              <a:t>的文体特征：</a:t>
            </a:r>
            <a:endParaRPr lang="zh-CN" altLang="en-US" sz="3600" dirty="0">
              <a:solidFill>
                <a:srgbClr val="A50021"/>
              </a:solidFill>
              <a:latin typeface="黑体" panose="02010609060101010101" pitchFamily="49" charset="-122"/>
            </a:endParaRPr>
          </a:p>
        </p:txBody>
      </p:sp>
      <p:sp>
        <p:nvSpPr>
          <p:cNvPr id="46083" name="Rectangle 3"/>
          <p:cNvSpPr/>
          <p:nvPr/>
        </p:nvSpPr>
        <p:spPr>
          <a:xfrm>
            <a:off x="76200" y="1008063"/>
            <a:ext cx="9067800" cy="27257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10000"/>
              </a:spcBef>
            </a:pPr>
            <a:r>
              <a:rPr lang="en-US" altLang="zh-CN" sz="3200" b="1" dirty="0">
                <a:latin typeface="黑体" panose="02010609060101010101" pitchFamily="49" charset="-122"/>
              </a:rPr>
              <a:t>    </a:t>
            </a:r>
            <a:r>
              <a:rPr lang="zh-CN" altLang="en-US" sz="3200" b="1" dirty="0">
                <a:latin typeface="黑体" panose="02010609060101010101" pitchFamily="49" charset="-122"/>
              </a:rPr>
              <a:t>表，是一种文体，一种奏章，是古代臣子呈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pPr>
              <a:spcBef>
                <a:spcPct val="10000"/>
              </a:spcBef>
            </a:pPr>
            <a:r>
              <a:rPr lang="zh-CN" altLang="en-US" sz="3200" b="1" dirty="0">
                <a:latin typeface="黑体" panose="02010609060101010101" pitchFamily="49" charset="-122"/>
              </a:rPr>
              <a:t>给帝王的一种文书</a:t>
            </a:r>
            <a:r>
              <a:rPr lang="zh-CN" altLang="en-US" sz="3200" dirty="0">
                <a:latin typeface="黑体" panose="02010609060101010101" pitchFamily="49" charset="-122"/>
              </a:rPr>
              <a:t>。</a:t>
            </a:r>
            <a:r>
              <a:rPr lang="zh-CN" altLang="en-US" sz="3200" b="1" dirty="0">
                <a:latin typeface="黑体" panose="02010609060101010101" pitchFamily="49" charset="-122"/>
              </a:rPr>
              <a:t>我国古代臣子写给君王的呈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pPr>
              <a:spcBef>
                <a:spcPct val="10000"/>
              </a:spcBef>
            </a:pPr>
            <a:r>
              <a:rPr lang="zh-CN" altLang="en-US" sz="3200" b="1" dirty="0">
                <a:latin typeface="黑体" panose="02010609060101010101" pitchFamily="49" charset="-122"/>
              </a:rPr>
              <a:t>文有各种不同的名称，战国时期称</a:t>
            </a:r>
            <a:r>
              <a:rPr lang="zh-CN" altLang="en-US" sz="3200" b="1" dirty="0">
                <a:latin typeface="华文中宋" panose="02010600040101010101" pitchFamily="2" charset="-122"/>
              </a:rPr>
              <a:t>“</a:t>
            </a:r>
            <a:r>
              <a:rPr lang="zh-CN" altLang="en-US" sz="3200" b="1" dirty="0">
                <a:latin typeface="黑体" panose="02010609060101010101" pitchFamily="49" charset="-122"/>
              </a:rPr>
              <a:t>书</a:t>
            </a:r>
            <a:r>
              <a:rPr lang="zh-CN" altLang="en-US" sz="3200" b="1" dirty="0">
                <a:latin typeface="华文中宋" panose="02010600040101010101" pitchFamily="2" charset="-122"/>
              </a:rPr>
              <a:t>”</a:t>
            </a:r>
            <a:r>
              <a:rPr lang="zh-CN" altLang="en-US" sz="3200" b="1" dirty="0">
                <a:latin typeface="黑体" panose="02010609060101010101" pitchFamily="49" charset="-122"/>
              </a:rPr>
              <a:t>，到了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pPr>
              <a:spcBef>
                <a:spcPct val="10000"/>
              </a:spcBef>
            </a:pPr>
            <a:r>
              <a:rPr lang="zh-CN" altLang="en-US" sz="3200" b="1" dirty="0">
                <a:latin typeface="黑体" panose="02010609060101010101" pitchFamily="49" charset="-122"/>
              </a:rPr>
              <a:t>汉代，则分为：章、奏、表、议四类。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表主要用</a:t>
            </a:r>
            <a:endParaRPr lang="zh-CN" altLang="en-US" sz="3200" b="1" dirty="0">
              <a:solidFill>
                <a:srgbClr val="A50021"/>
              </a:solidFill>
              <a:latin typeface="黑体" panose="02010609060101010101" pitchFamily="49" charset="-122"/>
            </a:endParaRPr>
          </a:p>
          <a:p>
            <a:pPr>
              <a:spcBef>
                <a:spcPct val="10000"/>
              </a:spcBef>
            </a:pP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来</a:t>
            </a:r>
            <a:r>
              <a:rPr lang="zh-CN" altLang="en-US" sz="3200" b="1" dirty="0">
                <a:solidFill>
                  <a:srgbClr val="A50021"/>
                </a:solidFill>
                <a:latin typeface="华文中宋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陈情</a:t>
            </a:r>
            <a:r>
              <a:rPr lang="zh-CN" altLang="en-US" sz="3200" b="1" dirty="0">
                <a:solidFill>
                  <a:srgbClr val="A50021"/>
                </a:solidFill>
                <a:latin typeface="华文中宋" panose="02010600040101010101" pitchFamily="2" charset="-122"/>
              </a:rPr>
              <a:t>”</a:t>
            </a:r>
            <a:r>
              <a:rPr lang="zh-CN" altLang="en-US" sz="3200" b="1" dirty="0">
                <a:solidFill>
                  <a:srgbClr val="A50021"/>
                </a:solidFill>
                <a:latin typeface="黑体" panose="02010609060101010101" pitchFamily="49" charset="-122"/>
              </a:rPr>
              <a:t>。</a:t>
            </a:r>
            <a:endParaRPr lang="zh-CN" altLang="en-US" sz="3200" dirty="0">
              <a:solidFill>
                <a:srgbClr val="A50021"/>
              </a:solidFill>
              <a:latin typeface="黑体" panose="02010609060101010101" pitchFamily="49" charset="-122"/>
            </a:endParaRPr>
          </a:p>
        </p:txBody>
      </p:sp>
      <p:sp>
        <p:nvSpPr>
          <p:cNvPr id="46084" name="Rectangle 4"/>
          <p:cNvSpPr/>
          <p:nvPr/>
        </p:nvSpPr>
        <p:spPr>
          <a:xfrm>
            <a:off x="76200" y="4149725"/>
            <a:ext cx="8305800" cy="2505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30000"/>
              </a:spcBef>
            </a:pPr>
            <a:r>
              <a:rPr lang="zh-CN" altLang="en-US" sz="3200" b="1" dirty="0">
                <a:latin typeface="黑体" panose="02010609060101010101" pitchFamily="49" charset="-122"/>
              </a:rPr>
              <a:t>可陈之情有：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pPr>
              <a:spcBef>
                <a:spcPct val="30000"/>
              </a:spcBef>
            </a:pPr>
            <a:r>
              <a:rPr lang="en-US" altLang="zh-CN" sz="32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32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情况（事实）； </a:t>
            </a:r>
            <a:endParaRPr lang="zh-CN" altLang="en-US" sz="3200" b="1" dirty="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r>
              <a:rPr lang="en-US" altLang="zh-CN" sz="32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32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衷情（孝情、苦情、忠情）； </a:t>
            </a:r>
            <a:endParaRPr lang="zh-CN" altLang="en-US" sz="3200" b="1" dirty="0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r>
              <a:rPr lang="en-US" altLang="zh-CN" sz="32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3.</a:t>
            </a:r>
            <a:r>
              <a:rPr lang="zh-CN" altLang="en-US" sz="32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情理（忠孝之道）。</a:t>
            </a:r>
            <a:r>
              <a:rPr lang="zh-CN" altLang="en-US" sz="32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endParaRPr lang="zh-CN" altLang="en-US" sz="32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5" name="Rectangle 5"/>
          <p:cNvSpPr/>
          <p:nvPr/>
        </p:nvSpPr>
        <p:spPr>
          <a:xfrm>
            <a:off x="76200" y="914400"/>
            <a:ext cx="8839200" cy="28956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/>
          <p:nvPr>
            <p:ph type="title"/>
          </p:nvPr>
        </p:nvSpPr>
        <p:spPr>
          <a:xfrm>
            <a:off x="381000" y="685800"/>
            <a:ext cx="8458200" cy="11430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sz="6000" b="1" dirty="0">
                <a:solidFill>
                  <a:srgbClr val="CC0000"/>
                </a:solidFill>
                <a:ea typeface="黑体" panose="02010609060101010101" pitchFamily="49" charset="-122"/>
              </a:rPr>
              <a:t>由课文标题展开思考：</a:t>
            </a:r>
            <a:endParaRPr lang="zh-CN" altLang="en-US" sz="6000" b="1" dirty="0">
              <a:solidFill>
                <a:srgbClr val="CC0000"/>
              </a:solidFill>
              <a:ea typeface="黑体" panose="02010609060101010101" pitchFamily="49" charset="-122"/>
            </a:endParaRPr>
          </a:p>
        </p:txBody>
      </p:sp>
      <p:sp>
        <p:nvSpPr>
          <p:cNvPr id="9219" name="Rectangle 3"/>
          <p:cNvSpPr/>
          <p:nvPr>
            <p:ph idx="1"/>
          </p:nvPr>
        </p:nvSpPr>
        <p:spPr>
          <a:xfrm>
            <a:off x="1042988" y="2133600"/>
            <a:ext cx="6551612" cy="35814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>
              <a:lnSpc>
                <a:spcPct val="120000"/>
              </a:lnSpc>
            </a:pPr>
            <a:r>
              <a:rPr lang="en-US" altLang="zh-CN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、为什么要</a:t>
            </a:r>
            <a:r>
              <a:rPr lang="zh-CN" altLang="en-US" sz="5400" b="1" dirty="0">
                <a:solidFill>
                  <a:srgbClr val="0000CC"/>
                </a:solidFill>
                <a:ea typeface="楷体_GB2312" pitchFamily="49" charset="-122"/>
              </a:rPr>
              <a:t>“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陈</a:t>
            </a:r>
            <a:r>
              <a:rPr lang="zh-CN" altLang="en-US" sz="5400" b="1" dirty="0">
                <a:solidFill>
                  <a:srgbClr val="0000CC"/>
                </a:solidFill>
                <a:ea typeface="楷体_GB2312" pitchFamily="49" charset="-122"/>
              </a:rPr>
              <a:t>”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？ </a:t>
            </a:r>
            <a:endParaRPr lang="zh-CN" altLang="en-US" sz="5400" b="1" dirty="0">
              <a:solidFill>
                <a:srgbClr val="0000CC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5400" b="1" dirty="0">
                <a:solidFill>
                  <a:srgbClr val="0000CC"/>
                </a:solidFill>
                <a:ea typeface="楷体_GB2312" pitchFamily="49" charset="-122"/>
              </a:rPr>
              <a:t>“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陈</a:t>
            </a:r>
            <a:r>
              <a:rPr lang="zh-CN" altLang="en-US" sz="5400" b="1" dirty="0">
                <a:solidFill>
                  <a:srgbClr val="0000CC"/>
                </a:solidFill>
                <a:ea typeface="楷体_GB2312" pitchFamily="49" charset="-122"/>
              </a:rPr>
              <a:t>”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什么？</a:t>
            </a:r>
            <a:endParaRPr lang="zh-CN" altLang="en-US" sz="5400" b="1" dirty="0">
              <a:solidFill>
                <a:srgbClr val="0000CC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、如何</a:t>
            </a:r>
            <a:r>
              <a:rPr lang="zh-CN" altLang="en-US" sz="5400" b="1" dirty="0">
                <a:solidFill>
                  <a:srgbClr val="0000CC"/>
                </a:solidFill>
                <a:ea typeface="楷体_GB2312" pitchFamily="49" charset="-122"/>
              </a:rPr>
              <a:t>“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陈</a:t>
            </a:r>
            <a:r>
              <a:rPr lang="zh-CN" altLang="en-US" sz="5400" b="1" dirty="0">
                <a:solidFill>
                  <a:srgbClr val="0000CC"/>
                </a:solidFill>
                <a:ea typeface="楷体_GB2312" pitchFamily="49" charset="-122"/>
              </a:rPr>
              <a:t>”</a:t>
            </a:r>
            <a:r>
              <a:rPr lang="zh-CN" altLang="en-US" sz="5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？</a:t>
            </a:r>
            <a:endParaRPr lang="zh-CN" altLang="en-US" sz="5400" b="1" dirty="0">
              <a:solidFill>
                <a:srgbClr val="0000CC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20000"/>
              </a:lnSpc>
            </a:pPr>
            <a:endParaRPr lang="en-US" altLang="zh-CN" sz="5400" dirty="0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146" name="WordArt 2"/>
          <p:cNvSpPr>
            <a:spLocks noTextEdit="1"/>
          </p:cNvSpPr>
          <p:nvPr/>
        </p:nvSpPr>
        <p:spPr>
          <a:xfrm>
            <a:off x="1908175" y="260350"/>
            <a:ext cx="5526088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normAutofit/>
          </a:bodyPr>
          <a:p>
            <a:pPr algn="ctr" eaLnBrk="0" hangingPunct="0"/>
            <a:r>
              <a:rPr lang="zh-CN" altLang="en-US" sz="44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作者及背景简介</a:t>
            </a:r>
            <a:endParaRPr lang="zh-CN" altLang="en-US" sz="44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FF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71683" name="Text Box 3"/>
          <p:cNvSpPr txBox="1"/>
          <p:nvPr/>
        </p:nvSpPr>
        <p:spPr>
          <a:xfrm>
            <a:off x="250825" y="1196975"/>
            <a:ext cx="8496300" cy="5165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李密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224</a:t>
            </a:r>
            <a:r>
              <a:rPr lang="en-US" altLang="zh-CN" sz="3200" b="1" dirty="0">
                <a:latin typeface="Times New Roman" panose="02020603050405020304" pitchFamily="18" charset="0"/>
                <a:ea typeface="楷体_GB2312" pitchFamily="49" charset="-122"/>
              </a:rPr>
              <a:t>—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287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），一名虔，字令伯，武阳（今四川省彭山县东）人，</a:t>
            </a:r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晋初散文家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。幼年丧父，母改嫁，由祖母刘氏亲自抚养，长大后博学善辩。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   公元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263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年，司马昭子</a:t>
            </a:r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司马炎（晋武帝）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废魏帝曹奂，</a:t>
            </a:r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建立了西晋王朝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。当时东吴尚踞江左。晋武帝为了安抚蜀汉旧臣，同时也为使东吴士臣倾心相就，以减少灭吴的阻力，</a:t>
            </a:r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对蜀汉旧臣采取了怀柔政策授予官职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，以示恩宠。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charRg st="0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charRg st="0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charRg st="74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charRg st="74" end="1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7170" name="Text Box 2"/>
          <p:cNvSpPr txBox="1"/>
          <p:nvPr/>
        </p:nvSpPr>
        <p:spPr>
          <a:xfrm>
            <a:off x="539750" y="549275"/>
            <a:ext cx="8153400" cy="555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US" altLang="zh-CN" sz="3200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以文学见称，曾多次出使东吴，历职郎署的李密当然被列为笼络的对象。然而，李密对蜀汉则是念念于怀，更何况司马氏是以屠杀篡夺取得天下，内部矛盾重重。</a:t>
            </a:r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李密以一亡国之臣，对出仕新朝就不能不有所顾虑，而暂存观望之心了。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不幸的是他的这种想法，被晋武帝多少察觉到了，因此</a:t>
            </a:r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诏书切峻，责臣逋慢</a:t>
            </a:r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3314" name="Rectangle 2"/>
          <p:cNvSpPr/>
          <p:nvPr/>
        </p:nvSpPr>
        <p:spPr>
          <a:xfrm>
            <a:off x="76200" y="1136650"/>
            <a:ext cx="8991600" cy="5510213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200" b="1" dirty="0">
                <a:latin typeface="黑体" panose="02010609060101010101" pitchFamily="49" charset="-122"/>
              </a:rPr>
              <a:t>    </a:t>
            </a:r>
            <a:r>
              <a:rPr lang="zh-CN" altLang="en-US" sz="3200" b="1" dirty="0">
                <a:latin typeface="黑体" panose="02010609060101010101" pitchFamily="49" charset="-122"/>
              </a:rPr>
              <a:t>中国魏晋时期</a:t>
            </a:r>
            <a:r>
              <a:rPr lang="en-US" altLang="zh-CN" sz="3200" b="1" dirty="0">
                <a:latin typeface="Times New Roman" panose="02020603050405020304" pitchFamily="18" charset="0"/>
              </a:rPr>
              <a:t>7</a:t>
            </a:r>
            <a:r>
              <a:rPr lang="zh-CN" altLang="en-US" sz="3200" b="1" dirty="0">
                <a:latin typeface="黑体" panose="02010609060101010101" pitchFamily="49" charset="-122"/>
              </a:rPr>
              <a:t>位名士的合称，成名年代较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华文中宋" panose="02010600040101010101" pitchFamily="2" charset="-122"/>
              </a:rPr>
              <a:t>“</a:t>
            </a:r>
            <a:r>
              <a:rPr lang="zh-CN" altLang="en-US" sz="3200" b="1" dirty="0">
                <a:latin typeface="黑体" panose="02010609060101010101" pitchFamily="49" charset="-122"/>
              </a:rPr>
              <a:t>建安七子</a:t>
            </a:r>
            <a:r>
              <a:rPr lang="zh-CN" altLang="en-US" sz="3200" b="1" dirty="0">
                <a:latin typeface="华文中宋" panose="02010600040101010101" pitchFamily="2" charset="-122"/>
              </a:rPr>
              <a:t>”</a:t>
            </a:r>
            <a:r>
              <a:rPr lang="zh-CN" altLang="en-US" sz="3200" b="1" dirty="0">
                <a:latin typeface="黑体" panose="02010609060101010101" pitchFamily="49" charset="-122"/>
              </a:rPr>
              <a:t>晚一些，包括：嵇康、阮籍、山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涛、向秀、刘伶、王戎及阮咸。在政治上，嵇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康、阮籍、刘伶对司马氏集团均持不合作态度，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嵇康的</a:t>
            </a:r>
            <a:r>
              <a:rPr lang="en-US" altLang="zh-CN" sz="3200" b="1" dirty="0">
                <a:latin typeface="黑体" panose="02010609060101010101" pitchFamily="49" charset="-122"/>
              </a:rPr>
              <a:t>《</a:t>
            </a:r>
            <a:r>
              <a:rPr lang="zh-CN" altLang="en-US" sz="3200" b="1" dirty="0">
                <a:latin typeface="黑体" panose="02010609060101010101" pitchFamily="49" charset="-122"/>
              </a:rPr>
              <a:t>与山巨源绝交书</a:t>
            </a:r>
            <a:r>
              <a:rPr lang="en-US" altLang="zh-CN" sz="3200" b="1" dirty="0">
                <a:latin typeface="黑体" panose="02010609060101010101" pitchFamily="49" charset="-122"/>
              </a:rPr>
              <a:t>》</a:t>
            </a:r>
            <a:r>
              <a:rPr lang="zh-CN" altLang="en-US" sz="3200" b="1" dirty="0">
                <a:latin typeface="黑体" panose="02010609060101010101" pitchFamily="49" charset="-122"/>
              </a:rPr>
              <a:t>，以老庄崇尚自然的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论点，说明自己的本性不堪出仕，公开表明了自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己不与司马氏合作的政治态度，最终被司马集团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所杀。山涛、王戎等则是先后投靠司马氏，历任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高官，成为司马氏政权的心腹。向秀在嵇康被害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后被迫出仕。在这个特殊的时代背景下，竹林七</a:t>
            </a:r>
            <a:endParaRPr lang="zh-CN" altLang="en-US" sz="3200" b="1" dirty="0">
              <a:latin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</a:rPr>
              <a:t>贤最后各散西东。 </a:t>
            </a:r>
            <a:endParaRPr lang="zh-CN" altLang="en-US" sz="3200" b="1" dirty="0">
              <a:latin typeface="黑体" panose="02010609060101010101" pitchFamily="49" charset="-122"/>
            </a:endParaRPr>
          </a:p>
        </p:txBody>
      </p:sp>
      <p:sp>
        <p:nvSpPr>
          <p:cNvPr id="13315" name="Rectangle 3"/>
          <p:cNvSpPr/>
          <p:nvPr/>
        </p:nvSpPr>
        <p:spPr>
          <a:xfrm>
            <a:off x="76200" y="533400"/>
            <a:ext cx="38862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A50021"/>
                </a:solidFill>
                <a:latin typeface="Arial" panose="020B0604020202020204" pitchFamily="34" charset="0"/>
              </a:rPr>
              <a:t>竹林七贤：</a:t>
            </a:r>
            <a:endParaRPr lang="zh-CN" altLang="en-US" sz="3600" b="1" dirty="0">
              <a:solidFill>
                <a:srgbClr val="A5002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4338" name="Rectangle 2"/>
          <p:cNvSpPr/>
          <p:nvPr>
            <p:ph type="title"/>
          </p:nvPr>
        </p:nvSpPr>
        <p:spPr>
          <a:xfrm>
            <a:off x="2590800" y="228600"/>
            <a:ext cx="3276600" cy="11430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b="1" dirty="0"/>
              <a:t>第一段：</a:t>
            </a:r>
            <a:endParaRPr lang="zh-CN" altLang="en-US" b="1" dirty="0"/>
          </a:p>
        </p:txBody>
      </p:sp>
      <p:sp>
        <p:nvSpPr>
          <p:cNvPr id="14339" name="Rectangle 3"/>
          <p:cNvSpPr/>
          <p:nvPr>
            <p:ph idx="1"/>
          </p:nvPr>
        </p:nvSpPr>
        <p:spPr>
          <a:xfrm>
            <a:off x="250825" y="1412875"/>
            <a:ext cx="8353425" cy="489585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pPr eaLnBrk="1" hangingPunct="1"/>
            <a:r>
              <a:rPr lang="zh-CN" altLang="en-US" b="1" dirty="0"/>
              <a:t>臣密言：臣</a:t>
            </a:r>
            <a:r>
              <a:rPr lang="zh-CN" altLang="en-US" b="1" dirty="0">
                <a:solidFill>
                  <a:srgbClr val="FF0000"/>
                </a:solidFill>
              </a:rPr>
              <a:t>以</a:t>
            </a:r>
            <a:r>
              <a:rPr lang="zh-CN" altLang="en-US" b="1" dirty="0"/>
              <a:t>险衅，夙遭</a:t>
            </a:r>
            <a:r>
              <a:rPr lang="zh-CN" altLang="en-US" b="1" dirty="0">
                <a:solidFill>
                  <a:srgbClr val="FF0000"/>
                </a:solidFill>
              </a:rPr>
              <a:t>闵</a:t>
            </a:r>
            <a:r>
              <a:rPr lang="zh-CN" altLang="en-US" b="1" dirty="0"/>
              <a:t>凶。生孩六月，慈父见背；行年四岁，舅夺母志。祖母刘悯臣孤弱，</a:t>
            </a:r>
            <a:r>
              <a:rPr lang="zh-CN" altLang="en-US" b="1" dirty="0">
                <a:solidFill>
                  <a:srgbClr val="FF0000"/>
                </a:solidFill>
              </a:rPr>
              <a:t>躬亲</a:t>
            </a:r>
            <a:r>
              <a:rPr lang="zh-CN" altLang="en-US" b="1" dirty="0"/>
              <a:t>抚养。臣少多疾病，九岁</a:t>
            </a:r>
            <a:r>
              <a:rPr lang="zh-CN" altLang="en-US" b="1" dirty="0">
                <a:solidFill>
                  <a:srgbClr val="FF0000"/>
                </a:solidFill>
              </a:rPr>
              <a:t>不行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rgbClr val="FF0000"/>
                </a:solidFill>
              </a:rPr>
              <a:t>零丁</a:t>
            </a:r>
            <a:r>
              <a:rPr lang="zh-CN" altLang="en-US" b="1" dirty="0"/>
              <a:t>孤苦，</a:t>
            </a:r>
            <a:r>
              <a:rPr lang="zh-CN" altLang="en-US" b="1" dirty="0">
                <a:solidFill>
                  <a:srgbClr val="FF0000"/>
                </a:solidFill>
              </a:rPr>
              <a:t>至于成立</a:t>
            </a:r>
            <a:r>
              <a:rPr lang="zh-CN" altLang="en-US" b="1" dirty="0"/>
              <a:t>。既无伯叔，终</a:t>
            </a:r>
            <a:r>
              <a:rPr lang="zh-CN" altLang="en-US" b="1" dirty="0">
                <a:solidFill>
                  <a:srgbClr val="FF0000"/>
                </a:solidFill>
              </a:rPr>
              <a:t>鲜</a:t>
            </a:r>
            <a:r>
              <a:rPr lang="zh-CN" altLang="en-US" b="1" dirty="0"/>
              <a:t>兄弟，</a:t>
            </a:r>
            <a:r>
              <a:rPr lang="zh-CN" altLang="en-US" b="1" dirty="0">
                <a:solidFill>
                  <a:srgbClr val="FF0000"/>
                </a:solidFill>
              </a:rPr>
              <a:t>门衰祚薄</a:t>
            </a:r>
            <a:r>
              <a:rPr lang="zh-CN" altLang="en-US" b="1" dirty="0"/>
              <a:t>，晚有儿息。</a:t>
            </a:r>
            <a:r>
              <a:rPr lang="zh-CN" altLang="en-US" b="1" dirty="0">
                <a:solidFill>
                  <a:srgbClr val="FF0000"/>
                </a:solidFill>
              </a:rPr>
              <a:t>外</a:t>
            </a:r>
            <a:r>
              <a:rPr lang="zh-CN" altLang="en-US" b="1" dirty="0"/>
              <a:t>无期功</a:t>
            </a:r>
            <a:r>
              <a:rPr lang="zh-CN" altLang="en-US" b="1" dirty="0">
                <a:solidFill>
                  <a:srgbClr val="FF0000"/>
                </a:solidFill>
              </a:rPr>
              <a:t>强近</a:t>
            </a:r>
            <a:r>
              <a:rPr lang="zh-CN" altLang="en-US" b="1" dirty="0"/>
              <a:t>之亲，</a:t>
            </a:r>
            <a:r>
              <a:rPr lang="zh-CN" altLang="en-US" b="1" dirty="0">
                <a:solidFill>
                  <a:srgbClr val="FF0000"/>
                </a:solidFill>
              </a:rPr>
              <a:t>内</a:t>
            </a:r>
            <a:r>
              <a:rPr lang="zh-CN" altLang="en-US" b="1" dirty="0"/>
              <a:t>无应门五尺之僮，茕茕孑立，</a:t>
            </a:r>
            <a:r>
              <a:rPr lang="zh-CN" altLang="en-US" b="1" dirty="0">
                <a:solidFill>
                  <a:srgbClr val="FF0000"/>
                </a:solidFill>
              </a:rPr>
              <a:t>形影相吊</a:t>
            </a:r>
            <a:r>
              <a:rPr lang="zh-CN" altLang="en-US" b="1" dirty="0"/>
              <a:t>。而刘夙</a:t>
            </a:r>
            <a:r>
              <a:rPr lang="zh-CN" altLang="en-US" b="1" dirty="0">
                <a:solidFill>
                  <a:srgbClr val="FF0000"/>
                </a:solidFill>
              </a:rPr>
              <a:t>婴</a:t>
            </a:r>
            <a:r>
              <a:rPr lang="zh-CN" altLang="en-US" b="1" dirty="0"/>
              <a:t>疾病，常在床</a:t>
            </a:r>
            <a:r>
              <a:rPr lang="zh-CN" altLang="en-US" b="1" dirty="0">
                <a:solidFill>
                  <a:srgbClr val="FF0000"/>
                </a:solidFill>
              </a:rPr>
              <a:t>蓐</a:t>
            </a:r>
            <a:r>
              <a:rPr lang="zh-CN" altLang="en-US" b="1" dirty="0"/>
              <a:t>，臣侍</a:t>
            </a:r>
            <a:r>
              <a:rPr lang="zh-CN" altLang="en-US" b="1" dirty="0">
                <a:solidFill>
                  <a:srgbClr val="FF0000"/>
                </a:solidFill>
              </a:rPr>
              <a:t>汤药</a:t>
            </a:r>
            <a:r>
              <a:rPr lang="zh-CN" altLang="en-US" b="1" dirty="0"/>
              <a:t>，未曾废离。 </a:t>
            </a:r>
            <a:endParaRPr lang="zh-CN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3717</Words>
  <Application>WPS 演示</Application>
  <PresentationFormat>全屏显示(4:3)</PresentationFormat>
  <Paragraphs>419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52" baseType="lpstr">
      <vt:lpstr>Arial</vt:lpstr>
      <vt:lpstr>宋体</vt:lpstr>
      <vt:lpstr>Wingdings</vt:lpstr>
      <vt:lpstr>黑体</vt:lpstr>
      <vt:lpstr>Calibri</vt:lpstr>
      <vt:lpstr>隶书</vt:lpstr>
      <vt:lpstr>华文彩云</vt:lpstr>
      <vt:lpstr>Times New Roman</vt:lpstr>
      <vt:lpstr>华文行楷</vt:lpstr>
      <vt:lpstr>楷体_GB2312</vt:lpstr>
      <vt:lpstr>仿宋_GB2312</vt:lpstr>
      <vt:lpstr>华文中宋</vt:lpstr>
      <vt:lpstr>华文新魏</vt:lpstr>
      <vt:lpstr>华文琥珀</vt:lpstr>
      <vt:lpstr>华文隶书</vt:lpstr>
      <vt:lpstr>新宋体</vt:lpstr>
      <vt:lpstr>仿宋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由课文标题展开思考：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CH</cp:lastModifiedBy>
  <cp:revision>93</cp:revision>
  <dcterms:created xsi:type="dcterms:W3CDTF">2010-08-22T23:52:40Z</dcterms:created>
  <dcterms:modified xsi:type="dcterms:W3CDTF">2017-09-03T03:10:58Z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2052-10.1.0.6747</vt:lpwstr>
  </property>
</Properties>
</file>