
<file path=[Content_Types].xml><?xml version="1.0" encoding="utf-8"?>
<Types xmlns="http://schemas.openxmlformats.org/package/2006/content-types">
  <Default Extension="jpeg" ContentType="image/jpeg"/>
  <Default Extension="png" ContentType="image/png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86" r:id="rId4"/>
    <p:sldId id="287" r:id="rId5"/>
    <p:sldId id="265" r:id="rId6"/>
    <p:sldId id="333" r:id="rId7"/>
    <p:sldId id="288" r:id="rId8"/>
    <p:sldId id="289" r:id="rId9"/>
    <p:sldId id="263" r:id="rId10"/>
    <p:sldId id="292" r:id="rId11"/>
    <p:sldId id="273" r:id="rId12"/>
    <p:sldId id="274" r:id="rId13"/>
    <p:sldId id="312" r:id="rId14"/>
    <p:sldId id="294" r:id="rId15"/>
    <p:sldId id="295" r:id="rId16"/>
    <p:sldId id="296" r:id="rId17"/>
    <p:sldId id="313" r:id="rId18"/>
    <p:sldId id="298" r:id="rId19"/>
    <p:sldId id="283" r:id="rId20"/>
    <p:sldId id="284" r:id="rId21"/>
    <p:sldId id="314" r:id="rId22"/>
    <p:sldId id="300" r:id="rId23"/>
    <p:sldId id="301" r:id="rId24"/>
    <p:sldId id="302" r:id="rId25"/>
    <p:sldId id="303" r:id="rId26"/>
    <p:sldId id="304" r:id="rId27"/>
    <p:sldId id="305" r:id="rId28"/>
    <p:sldId id="306" r:id="rId29"/>
    <p:sldId id="307" r:id="rId30"/>
    <p:sldId id="308" r:id="rId31"/>
    <p:sldId id="309" r:id="rId32"/>
    <p:sldId id="310" r:id="rId33"/>
    <p:sldId id="311" r:id="rId34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6600"/>
    <a:srgbClr val="A50021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00"/>
    <p:restoredTop sz="93000"/>
  </p:normalViewPr>
  <p:slideViewPr>
    <p:cSldViewPr showGuides="1">
      <p:cViewPr>
        <p:scale>
          <a:sx n="60" d="100"/>
          <a:sy n="60" d="100"/>
        </p:scale>
        <p:origin x="-1440" y="-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25" d="100"/>
        <a:sy n="2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7" Type="http://schemas.openxmlformats.org/officeDocument/2006/relationships/tableStyles" Target="tableStyles.xml"/><Relationship Id="rId36" Type="http://schemas.openxmlformats.org/officeDocument/2006/relationships/viewProps" Target="viewProps.xml"/><Relationship Id="rId35" Type="http://schemas.openxmlformats.org/officeDocument/2006/relationships/presProps" Target="presProps.xml"/><Relationship Id="rId34" Type="http://schemas.openxmlformats.org/officeDocument/2006/relationships/slide" Target="slides/slide32.xml"/><Relationship Id="rId33" Type="http://schemas.openxmlformats.org/officeDocument/2006/relationships/slide" Target="slides/slide31.xml"/><Relationship Id="rId32" Type="http://schemas.openxmlformats.org/officeDocument/2006/relationships/slide" Target="slides/slide30.xml"/><Relationship Id="rId31" Type="http://schemas.openxmlformats.org/officeDocument/2006/relationships/slide" Target="slides/slide29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 showMasterSp="0">
  <p:cSld name="标题和竖排文字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垂直排列标题与文本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 showMasterSp="0">
  <p:cSld name="内容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showMasterSp="0">
  <p:cSld name="标题和内容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节标题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 showMasterSp="0">
  <p:cSld name="两栏内容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showMasterSp="0">
  <p:cSld name="比较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 showMasterSp="0">
  <p:cSld name="仅标题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内容与标题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图片与标题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5" Type="http://schemas.openxmlformats.org/officeDocument/2006/relationships/theme" Target="../theme/theme1.xml"/><Relationship Id="rId14" Type="http://schemas.openxmlformats.org/officeDocument/2006/relationships/image" Target="../media/image2.png"/><Relationship Id="rId13" Type="http://schemas.openxmlformats.org/officeDocument/2006/relationships/image" Target="../media/image1.jpeg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1"/>
            </a:schemeClr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+mn-cs"/>
            </a:endParaRPr>
          </a:p>
        </p:txBody>
      </p:sp>
      <p:pic>
        <p:nvPicPr>
          <p:cNvPr id="1027" name="Picture 7" descr="2"/>
          <p:cNvPicPr>
            <a:picLocks noChangeAspect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105400" y="6316663"/>
            <a:ext cx="719138" cy="54133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5486400" y="6402388"/>
            <a:ext cx="3406775" cy="3667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隶书" panose="02010509060101010101" pitchFamily="49" charset="-122"/>
                <a:cs typeface="+mn-cs"/>
              </a:rPr>
              <a:t>湖南省长沙市一中卫星远程学校</a:t>
            </a: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隶书" panose="02010509060101010101" pitchFamily="49" charset="-122"/>
              <a:cs typeface="+mn-cs"/>
            </a:endParaRPr>
          </a:p>
        </p:txBody>
      </p:sp>
      <p:sp>
        <p:nvSpPr>
          <p:cNvPr id="1034" name="WordArt 10"/>
          <p:cNvSpPr>
            <a:spLocks noChangeArrowheads="1" noChangeShapeType="1" noTextEdit="1"/>
          </p:cNvSpPr>
          <p:nvPr/>
        </p:nvSpPr>
        <p:spPr bwMode="auto">
          <a:xfrm>
            <a:off x="6943725" y="180975"/>
            <a:ext cx="2047875" cy="428625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10" cap="none" spc="0" normalizeH="0" baseline="0" noProof="0">
                <a:ln w="9525">
                  <a:noFill/>
                  <a:round/>
                </a:ln>
                <a:solidFill>
                  <a:srgbClr val="80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uLnTx/>
                <a:uFillTx/>
                <a:latin typeface="华文行楷" panose="02010800040101010101" pitchFamily="2" charset="-122"/>
                <a:ea typeface="华文行楷" panose="02010800040101010101" pitchFamily="2" charset="-122"/>
                <a:cs typeface="+mn-cs"/>
              </a:rPr>
              <a:t>《</a:t>
            </a:r>
            <a:r>
              <a:rPr kumimoji="0" lang="zh-CN" altLang="en-US" sz="3200" b="1" i="0" u="none" strike="noStrike" kern="10" cap="none" spc="0" normalizeH="0" baseline="0" noProof="0">
                <a:ln w="9525">
                  <a:noFill/>
                  <a:round/>
                </a:ln>
                <a:solidFill>
                  <a:srgbClr val="80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uLnTx/>
                <a:uFillTx/>
                <a:latin typeface="华文行楷" panose="02010800040101010101" pitchFamily="2" charset="-122"/>
                <a:ea typeface="华文行楷" panose="02010800040101010101" pitchFamily="2" charset="-122"/>
                <a:cs typeface="+mn-cs"/>
              </a:rPr>
              <a:t>陈情表</a:t>
            </a:r>
            <a:r>
              <a:rPr kumimoji="0" lang="en-US" altLang="zh-CN" sz="3200" b="1" i="0" u="none" strike="noStrike" kern="10" cap="none" spc="0" normalizeH="0" baseline="0" noProof="0">
                <a:ln w="9525">
                  <a:noFill/>
                  <a:round/>
                </a:ln>
                <a:solidFill>
                  <a:srgbClr val="80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uLnTx/>
                <a:uFillTx/>
                <a:latin typeface="华文行楷" panose="02010800040101010101" pitchFamily="2" charset="-122"/>
                <a:ea typeface="华文行楷" panose="02010800040101010101" pitchFamily="2" charset="-122"/>
                <a:cs typeface="+mn-cs"/>
              </a:rPr>
              <a:t>》</a:t>
            </a:r>
            <a:endParaRPr kumimoji="0" lang="zh-CN" altLang="en-US" sz="3200" b="1" i="0" u="none" strike="noStrike" kern="10" cap="none" spc="0" normalizeH="0" baseline="0" noProof="0">
              <a:ln w="9525">
                <a:noFill/>
                <a:round/>
              </a:ln>
              <a:solidFill>
                <a:srgbClr val="800000"/>
              </a:soli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uLnTx/>
              <a:uFillTx/>
              <a:latin typeface="华文行楷" panose="02010800040101010101" pitchFamily="2" charset="-122"/>
              <a:ea typeface="华文行楷" panose="0201080004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GI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pic>
        <p:nvPicPr>
          <p:cNvPr id="2050" name="Picture 4" descr="老人儿童古画"/>
          <p:cNvPicPr>
            <a:picLocks noChangeAspect="1"/>
          </p:cNvPicPr>
          <p:nvPr/>
        </p:nvPicPr>
        <p:blipFill>
          <a:blip r:embed="rId1">
            <a:lum bright="17999"/>
          </a:blip>
          <a:stretch>
            <a:fillRect/>
          </a:stretch>
        </p:blipFill>
        <p:spPr>
          <a:xfrm>
            <a:off x="152400" y="0"/>
            <a:ext cx="4017963" cy="6324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AutoShape 7"/>
          <p:cNvSpPr/>
          <p:nvPr/>
        </p:nvSpPr>
        <p:spPr>
          <a:xfrm>
            <a:off x="4724400" y="228600"/>
            <a:ext cx="1828800" cy="5029200"/>
          </a:xfrm>
          <a:prstGeom prst="flowChartProcess">
            <a:avLst/>
          </a:prstGeom>
          <a:noFill/>
          <a:ln w="9525" cap="flat" cmpd="sng">
            <a:solidFill>
              <a:srgbClr val="A5002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052" name="Text Box 9"/>
          <p:cNvSpPr txBox="1"/>
          <p:nvPr/>
        </p:nvSpPr>
        <p:spPr>
          <a:xfrm>
            <a:off x="4953000" y="381000"/>
            <a:ext cx="1631950" cy="44831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9600" dirty="0">
                <a:solidFill>
                  <a:srgbClr val="A50021"/>
                </a:solidFill>
                <a:latin typeface="Arial" panose="020B0604020202020204" pitchFamily="34" charset="0"/>
                <a:ea typeface="隶书" panose="02010509060101010101" pitchFamily="49" charset="-122"/>
              </a:rPr>
              <a:t>陈</a:t>
            </a:r>
            <a:endParaRPr lang="zh-CN" altLang="en-US" sz="9600" dirty="0">
              <a:solidFill>
                <a:srgbClr val="A50021"/>
              </a:solidFill>
              <a:latin typeface="Arial" panose="020B0604020202020204" pitchFamily="34" charset="0"/>
              <a:ea typeface="隶书" panose="02010509060101010101" pitchFamily="49" charset="-122"/>
            </a:endParaRPr>
          </a:p>
          <a:p>
            <a:r>
              <a:rPr lang="zh-CN" altLang="en-US" sz="9600" dirty="0">
                <a:solidFill>
                  <a:srgbClr val="A50021"/>
                </a:solidFill>
                <a:latin typeface="Arial" panose="020B0604020202020204" pitchFamily="34" charset="0"/>
                <a:ea typeface="隶书" panose="02010509060101010101" pitchFamily="49" charset="-122"/>
              </a:rPr>
              <a:t>情</a:t>
            </a:r>
            <a:endParaRPr lang="zh-CN" altLang="en-US" sz="9600" dirty="0">
              <a:solidFill>
                <a:srgbClr val="A50021"/>
              </a:solidFill>
              <a:latin typeface="Arial" panose="020B0604020202020204" pitchFamily="34" charset="0"/>
              <a:ea typeface="隶书" panose="02010509060101010101" pitchFamily="49" charset="-122"/>
            </a:endParaRPr>
          </a:p>
          <a:p>
            <a:r>
              <a:rPr lang="zh-CN" altLang="en-US" sz="9600" dirty="0">
                <a:solidFill>
                  <a:srgbClr val="A50021"/>
                </a:solidFill>
                <a:latin typeface="Arial" panose="020B0604020202020204" pitchFamily="34" charset="0"/>
                <a:ea typeface="隶书" panose="02010509060101010101" pitchFamily="49" charset="-122"/>
              </a:rPr>
              <a:t>表</a:t>
            </a:r>
            <a:endParaRPr lang="zh-CN" altLang="en-US" sz="9600" dirty="0">
              <a:solidFill>
                <a:srgbClr val="A50021"/>
              </a:solidFill>
              <a:latin typeface="Arial" panose="020B0604020202020204" pitchFamily="34" charset="0"/>
              <a:ea typeface="隶书" panose="02010509060101010101" pitchFamily="49" charset="-122"/>
            </a:endParaRPr>
          </a:p>
        </p:txBody>
      </p:sp>
      <p:sp>
        <p:nvSpPr>
          <p:cNvPr id="2053" name="AutoShape 10"/>
          <p:cNvSpPr/>
          <p:nvPr/>
        </p:nvSpPr>
        <p:spPr>
          <a:xfrm>
            <a:off x="6553200" y="228600"/>
            <a:ext cx="1828800" cy="5029200"/>
          </a:xfrm>
          <a:prstGeom prst="flowChartProcess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054" name="Text Box 11"/>
          <p:cNvSpPr txBox="1"/>
          <p:nvPr/>
        </p:nvSpPr>
        <p:spPr>
          <a:xfrm>
            <a:off x="7010400" y="1447800"/>
            <a:ext cx="847725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4400" dirty="0">
                <a:latin typeface="Arial" panose="020B0604020202020204" pitchFamily="34" charset="0"/>
                <a:ea typeface="华文彩云" panose="02010800040101010101" pitchFamily="2" charset="-122"/>
              </a:rPr>
              <a:t>晋</a:t>
            </a:r>
            <a:endParaRPr lang="zh-CN" altLang="en-US" sz="4400" dirty="0">
              <a:latin typeface="Arial" panose="020B0604020202020204" pitchFamily="34" charset="0"/>
              <a:ea typeface="华文彩云" panose="02010800040101010101" pitchFamily="2" charset="-122"/>
            </a:endParaRPr>
          </a:p>
        </p:txBody>
      </p:sp>
      <p:sp>
        <p:nvSpPr>
          <p:cNvPr id="2055" name="Oval 12"/>
          <p:cNvSpPr/>
          <p:nvPr/>
        </p:nvSpPr>
        <p:spPr>
          <a:xfrm>
            <a:off x="7391400" y="2438400"/>
            <a:ext cx="76200" cy="76200"/>
          </a:xfrm>
          <a:prstGeom prst="ellipse">
            <a:avLst/>
          </a:prstGeom>
          <a:solidFill>
            <a:srgbClr val="0000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056" name="Text Box 13"/>
          <p:cNvSpPr txBox="1"/>
          <p:nvPr/>
        </p:nvSpPr>
        <p:spPr>
          <a:xfrm>
            <a:off x="7042150" y="2743200"/>
            <a:ext cx="1187450" cy="14319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4400" dirty="0">
                <a:latin typeface="Arial" panose="020B0604020202020204" pitchFamily="34" charset="0"/>
                <a:ea typeface="华文彩云" panose="02010800040101010101" pitchFamily="2" charset="-122"/>
              </a:rPr>
              <a:t>李</a:t>
            </a:r>
            <a:endParaRPr lang="zh-CN" altLang="en-US" sz="4400" dirty="0">
              <a:latin typeface="Arial" panose="020B0604020202020204" pitchFamily="34" charset="0"/>
              <a:ea typeface="华文彩云" panose="02010800040101010101" pitchFamily="2" charset="-122"/>
            </a:endParaRPr>
          </a:p>
          <a:p>
            <a:r>
              <a:rPr lang="zh-CN" altLang="en-US" sz="4400" dirty="0">
                <a:latin typeface="Arial" panose="020B0604020202020204" pitchFamily="34" charset="0"/>
                <a:ea typeface="华文彩云" panose="02010800040101010101" pitchFamily="2" charset="-122"/>
              </a:rPr>
              <a:t>密</a:t>
            </a:r>
            <a:endParaRPr lang="zh-CN" altLang="en-US" sz="4400" dirty="0">
              <a:latin typeface="Arial" panose="020B0604020202020204" pitchFamily="34" charset="0"/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15362" name="Rectangle 2"/>
          <p:cNvSpPr/>
          <p:nvPr/>
        </p:nvSpPr>
        <p:spPr>
          <a:xfrm>
            <a:off x="125413" y="798513"/>
            <a:ext cx="8866187" cy="1944687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pPr>
              <a:spcBef>
                <a:spcPct val="40000"/>
              </a:spcBef>
            </a:pPr>
            <a:r>
              <a:rPr lang="en-US" altLang="zh-CN" sz="3200" b="1" dirty="0">
                <a:solidFill>
                  <a:srgbClr val="000099"/>
                </a:solidFill>
                <a:latin typeface="黑体" panose="02010609060101010101" pitchFamily="49" charset="-122"/>
              </a:rPr>
              <a:t>    </a:t>
            </a:r>
            <a:r>
              <a:rPr lang="en-US" altLang="zh-CN" sz="3200" b="1" dirty="0">
                <a:solidFill>
                  <a:srgbClr val="000099"/>
                </a:solidFill>
                <a:latin typeface="华文中宋" panose="02010600040101010101" pitchFamily="2" charset="-122"/>
              </a:rPr>
              <a:t>“</a:t>
            </a:r>
            <a:r>
              <a:rPr lang="zh-CN" altLang="en-US" sz="3200" b="1" dirty="0">
                <a:solidFill>
                  <a:srgbClr val="000099"/>
                </a:solidFill>
                <a:latin typeface="黑体" panose="02010609060101010101" pitchFamily="49" charset="-122"/>
              </a:rPr>
              <a:t>生孩六月，慈父见背，行年四岁，舅夺</a:t>
            </a:r>
            <a:endParaRPr lang="zh-CN" altLang="en-US" sz="3200" b="1" dirty="0">
              <a:solidFill>
                <a:srgbClr val="000099"/>
              </a:solidFill>
              <a:latin typeface="黑体" panose="02010609060101010101" pitchFamily="49" charset="-122"/>
            </a:endParaRPr>
          </a:p>
          <a:p>
            <a:pPr>
              <a:spcBef>
                <a:spcPct val="40000"/>
              </a:spcBef>
            </a:pPr>
            <a:r>
              <a:rPr lang="zh-CN" altLang="en-US" sz="3200" b="1" dirty="0">
                <a:solidFill>
                  <a:srgbClr val="000099"/>
                </a:solidFill>
                <a:latin typeface="黑体" panose="02010609060101010101" pitchFamily="49" charset="-122"/>
              </a:rPr>
              <a:t>母志。祖母刘悯臣孤弱，躬亲抚养。臣少多疾</a:t>
            </a:r>
            <a:endParaRPr lang="zh-CN" altLang="en-US" sz="3200" b="1" dirty="0">
              <a:solidFill>
                <a:srgbClr val="000099"/>
              </a:solidFill>
              <a:latin typeface="黑体" panose="02010609060101010101" pitchFamily="49" charset="-122"/>
            </a:endParaRPr>
          </a:p>
          <a:p>
            <a:pPr>
              <a:spcBef>
                <a:spcPct val="40000"/>
              </a:spcBef>
            </a:pPr>
            <a:r>
              <a:rPr lang="zh-CN" altLang="en-US" sz="3200" b="1" dirty="0">
                <a:solidFill>
                  <a:srgbClr val="000099"/>
                </a:solidFill>
                <a:latin typeface="黑体" panose="02010609060101010101" pitchFamily="49" charset="-122"/>
              </a:rPr>
              <a:t>病，九岁不行，零丁孤苦，至于成立。</a:t>
            </a:r>
            <a:r>
              <a:rPr lang="en-US" altLang="zh-CN" sz="3200" b="1" dirty="0">
                <a:solidFill>
                  <a:srgbClr val="000099"/>
                </a:solidFill>
                <a:latin typeface="华文中宋" panose="02010600040101010101" pitchFamily="2" charset="-122"/>
              </a:rPr>
              <a:t>……”</a:t>
            </a:r>
            <a:r>
              <a:rPr lang="en-US" altLang="zh-CN" sz="3200" b="1" dirty="0">
                <a:solidFill>
                  <a:srgbClr val="000099"/>
                </a:solidFill>
                <a:latin typeface="黑体" panose="02010609060101010101" pitchFamily="49" charset="-122"/>
              </a:rPr>
              <a:t> </a:t>
            </a:r>
            <a:endParaRPr lang="en-US" altLang="zh-CN" sz="3200" b="1" dirty="0">
              <a:solidFill>
                <a:srgbClr val="000099"/>
              </a:solidFill>
              <a:latin typeface="黑体" panose="02010609060101010101" pitchFamily="49" charset="-122"/>
            </a:endParaRPr>
          </a:p>
        </p:txBody>
      </p:sp>
      <p:sp>
        <p:nvSpPr>
          <p:cNvPr id="55299" name="Rectangle 3"/>
          <p:cNvSpPr/>
          <p:nvPr/>
        </p:nvSpPr>
        <p:spPr>
          <a:xfrm>
            <a:off x="98425" y="3386138"/>
            <a:ext cx="8893175" cy="1262062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pPr>
              <a:spcBef>
                <a:spcPct val="40000"/>
              </a:spcBef>
            </a:pPr>
            <a:r>
              <a:rPr lang="en-US" altLang="zh-CN" sz="3200" b="1" dirty="0">
                <a:solidFill>
                  <a:srgbClr val="A50021"/>
                </a:solidFill>
                <a:latin typeface="黑体" panose="02010609060101010101" pitchFamily="49" charset="-122"/>
              </a:rPr>
              <a:t>    </a:t>
            </a:r>
            <a:r>
              <a:rPr lang="zh-CN" altLang="en-US" sz="3200" b="1" dirty="0">
                <a:solidFill>
                  <a:srgbClr val="A50021"/>
                </a:solidFill>
                <a:latin typeface="黑体" panose="02010609060101010101" pitchFamily="49" charset="-122"/>
              </a:rPr>
              <a:t>四字骈句，语势连贯、紧凑，让人感到灾祸</a:t>
            </a:r>
            <a:endParaRPr lang="zh-CN" altLang="en-US" sz="3200" b="1" dirty="0">
              <a:solidFill>
                <a:srgbClr val="A50021"/>
              </a:solidFill>
              <a:latin typeface="黑体" panose="02010609060101010101" pitchFamily="49" charset="-122"/>
            </a:endParaRPr>
          </a:p>
          <a:p>
            <a:pPr>
              <a:spcBef>
                <a:spcPct val="40000"/>
              </a:spcBef>
            </a:pPr>
            <a:r>
              <a:rPr lang="zh-CN" altLang="en-US" sz="3200" b="1" dirty="0">
                <a:solidFill>
                  <a:srgbClr val="A50021"/>
                </a:solidFill>
                <a:latin typeface="黑体" panose="02010609060101010101" pitchFamily="49" charset="-122"/>
              </a:rPr>
              <a:t>接踵而来，以情动人，</a:t>
            </a:r>
            <a:r>
              <a:rPr lang="zh-CN" altLang="en-US" sz="3200" b="1" dirty="0">
                <a:latin typeface="黑体" panose="02010609060101010101" pitchFamily="49" charset="-122"/>
              </a:rPr>
              <a:t>让晋武帝化严为慈。 </a:t>
            </a:r>
            <a:endParaRPr lang="zh-CN" altLang="en-US" sz="3200" b="1" dirty="0">
              <a:latin typeface="黑体" panose="02010609060101010101" pitchFamily="49" charset="-122"/>
            </a:endParaRPr>
          </a:p>
        </p:txBody>
      </p:sp>
      <p:sp>
        <p:nvSpPr>
          <p:cNvPr id="15364" name="Rectangle 4"/>
          <p:cNvSpPr/>
          <p:nvPr/>
        </p:nvSpPr>
        <p:spPr>
          <a:xfrm>
            <a:off x="38100" y="3276600"/>
            <a:ext cx="9067800" cy="1600200"/>
          </a:xfrm>
          <a:prstGeom prst="rect">
            <a:avLst/>
          </a:prstGeom>
          <a:noFill/>
          <a:ln w="9525" cap="flat" cmpd="sng">
            <a:solidFill>
              <a:srgbClr val="8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56322" name="Rectangle 2"/>
          <p:cNvSpPr/>
          <p:nvPr/>
        </p:nvSpPr>
        <p:spPr>
          <a:xfrm>
            <a:off x="304800" y="914400"/>
            <a:ext cx="8610600" cy="579438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r>
              <a:rPr lang="en-US" altLang="zh-CN" sz="3200" dirty="0">
                <a:solidFill>
                  <a:srgbClr val="000099"/>
                </a:solidFill>
                <a:latin typeface="华文中宋" panose="02010600040101010101" pitchFamily="2" charset="-122"/>
              </a:rPr>
              <a:t>“</a:t>
            </a:r>
            <a:r>
              <a:rPr lang="zh-CN" altLang="en-US" sz="3200" b="1" dirty="0">
                <a:solidFill>
                  <a:srgbClr val="000099"/>
                </a:solidFill>
                <a:latin typeface="黑体" panose="02010609060101010101" pitchFamily="49" charset="-122"/>
              </a:rPr>
              <a:t>外无期功强近之亲，内无应门五尺之僮。</a:t>
            </a:r>
            <a:r>
              <a:rPr lang="zh-CN" altLang="en-US" sz="3200" b="1" dirty="0">
                <a:solidFill>
                  <a:srgbClr val="000099"/>
                </a:solidFill>
                <a:latin typeface="华文中宋" panose="02010600040101010101" pitchFamily="2" charset="-122"/>
              </a:rPr>
              <a:t>”</a:t>
            </a:r>
            <a:endParaRPr lang="zh-CN" altLang="en-US" sz="3200" dirty="0">
              <a:solidFill>
                <a:srgbClr val="000099"/>
              </a:solidFill>
              <a:latin typeface="黑体" panose="02010609060101010101" pitchFamily="49" charset="-122"/>
            </a:endParaRPr>
          </a:p>
        </p:txBody>
      </p:sp>
      <p:sp>
        <p:nvSpPr>
          <p:cNvPr id="56323" name="Rectangle 3"/>
          <p:cNvSpPr/>
          <p:nvPr/>
        </p:nvSpPr>
        <p:spPr>
          <a:xfrm>
            <a:off x="152400" y="1819275"/>
            <a:ext cx="8991600" cy="1865313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pPr>
              <a:spcBef>
                <a:spcPct val="30000"/>
              </a:spcBef>
            </a:pPr>
            <a:r>
              <a:rPr lang="en-US" altLang="zh-CN" sz="3200" b="1" dirty="0">
                <a:solidFill>
                  <a:srgbClr val="A50021"/>
                </a:solidFill>
                <a:latin typeface="黑体" panose="02010609060101010101" pitchFamily="49" charset="-122"/>
              </a:rPr>
              <a:t>    </a:t>
            </a:r>
            <a:r>
              <a:rPr lang="zh-CN" altLang="en-US" sz="3200" b="1" dirty="0">
                <a:solidFill>
                  <a:srgbClr val="A50021"/>
                </a:solidFill>
                <a:latin typeface="黑体" panose="02010609060101010101" pitchFamily="49" charset="-122"/>
              </a:rPr>
              <a:t>一外一内都强调一个</a:t>
            </a:r>
            <a:r>
              <a:rPr lang="zh-CN" altLang="en-US" sz="3200" b="1" dirty="0">
                <a:solidFill>
                  <a:srgbClr val="A50021"/>
                </a:solidFill>
                <a:latin typeface="华文中宋" panose="02010600040101010101" pitchFamily="2" charset="-122"/>
              </a:rPr>
              <a:t>“</a:t>
            </a:r>
            <a:r>
              <a:rPr lang="zh-CN" altLang="en-US" sz="3200" b="1" dirty="0">
                <a:solidFill>
                  <a:srgbClr val="A50021"/>
                </a:solidFill>
                <a:latin typeface="黑体" panose="02010609060101010101" pitchFamily="49" charset="-122"/>
              </a:rPr>
              <a:t>无</a:t>
            </a:r>
            <a:r>
              <a:rPr lang="zh-CN" altLang="en-US" sz="3200" b="1" dirty="0">
                <a:solidFill>
                  <a:srgbClr val="A50021"/>
                </a:solidFill>
                <a:latin typeface="华文中宋" panose="02010600040101010101" pitchFamily="2" charset="-122"/>
              </a:rPr>
              <a:t>”</a:t>
            </a:r>
            <a:r>
              <a:rPr lang="zh-CN" altLang="en-US" sz="3200" b="1" dirty="0">
                <a:solidFill>
                  <a:srgbClr val="A50021"/>
                </a:solidFill>
                <a:latin typeface="黑体" panose="02010609060101010101" pitchFamily="49" charset="-122"/>
              </a:rPr>
              <a:t>字，将自己举目</a:t>
            </a:r>
            <a:endParaRPr lang="zh-CN" altLang="en-US" sz="3200" b="1" dirty="0">
              <a:solidFill>
                <a:srgbClr val="A50021"/>
              </a:solidFill>
              <a:latin typeface="黑体" panose="02010609060101010101" pitchFamily="49" charset="-122"/>
            </a:endParaRPr>
          </a:p>
          <a:p>
            <a:pPr>
              <a:spcBef>
                <a:spcPct val="30000"/>
              </a:spcBef>
            </a:pPr>
            <a:r>
              <a:rPr lang="zh-CN" altLang="en-US" sz="3200" b="1" dirty="0">
                <a:solidFill>
                  <a:srgbClr val="A50021"/>
                </a:solidFill>
                <a:latin typeface="黑体" panose="02010609060101010101" pitchFamily="49" charset="-122"/>
              </a:rPr>
              <a:t>无亲，后代尚小，无人终养祖母的困苦境地，形</a:t>
            </a:r>
            <a:endParaRPr lang="zh-CN" altLang="en-US" sz="3200" b="1" dirty="0">
              <a:solidFill>
                <a:srgbClr val="A50021"/>
              </a:solidFill>
              <a:latin typeface="黑体" panose="02010609060101010101" pitchFamily="49" charset="-122"/>
            </a:endParaRPr>
          </a:p>
          <a:p>
            <a:pPr>
              <a:spcBef>
                <a:spcPct val="30000"/>
              </a:spcBef>
            </a:pPr>
            <a:r>
              <a:rPr lang="zh-CN" altLang="en-US" sz="3200" b="1" dirty="0">
                <a:solidFill>
                  <a:srgbClr val="A50021"/>
                </a:solidFill>
                <a:latin typeface="黑体" panose="02010609060101010101" pitchFamily="49" charset="-122"/>
              </a:rPr>
              <a:t>象生动地表现了出来。 </a:t>
            </a:r>
            <a:endParaRPr lang="zh-CN" altLang="en-US" sz="3200" b="1" dirty="0">
              <a:solidFill>
                <a:srgbClr val="A50021"/>
              </a:solidFill>
              <a:latin typeface="黑体" panose="02010609060101010101" pitchFamily="49" charset="-122"/>
            </a:endParaRPr>
          </a:p>
        </p:txBody>
      </p:sp>
      <p:sp>
        <p:nvSpPr>
          <p:cNvPr id="16388" name="Rectangle 4"/>
          <p:cNvSpPr/>
          <p:nvPr/>
        </p:nvSpPr>
        <p:spPr>
          <a:xfrm>
            <a:off x="38100" y="1752600"/>
            <a:ext cx="9067800" cy="2057400"/>
          </a:xfrm>
          <a:prstGeom prst="rect">
            <a:avLst/>
          </a:prstGeom>
          <a:noFill/>
          <a:ln w="9525" cap="flat" cmpd="sng">
            <a:solidFill>
              <a:srgbClr val="8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6325" name="Rectangle 5"/>
          <p:cNvSpPr/>
          <p:nvPr/>
        </p:nvSpPr>
        <p:spPr>
          <a:xfrm>
            <a:off x="187325" y="5078413"/>
            <a:ext cx="8428038" cy="1176337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pPr>
              <a:spcBef>
                <a:spcPct val="20000"/>
              </a:spcBef>
            </a:pPr>
            <a:r>
              <a:rPr lang="en-US" altLang="zh-CN" sz="3200" b="1" dirty="0">
                <a:solidFill>
                  <a:srgbClr val="A50021"/>
                </a:solidFill>
                <a:latin typeface="黑体" panose="02010609060101010101" pitchFamily="49" charset="-122"/>
              </a:rPr>
              <a:t>    </a:t>
            </a:r>
            <a:r>
              <a:rPr lang="zh-CN" altLang="en-US" sz="3200" b="1" dirty="0">
                <a:solidFill>
                  <a:srgbClr val="A50021"/>
                </a:solidFill>
                <a:latin typeface="黑体" panose="02010609060101010101" pitchFamily="49" charset="-122"/>
              </a:rPr>
              <a:t>用白描的手法，把自己形只影单，孤独寂</a:t>
            </a:r>
            <a:endParaRPr lang="zh-CN" altLang="en-US" sz="3200" b="1" dirty="0">
              <a:solidFill>
                <a:srgbClr val="A50021"/>
              </a:solidFill>
              <a:latin typeface="黑体" panose="02010609060101010101" pitchFamily="49" charset="-122"/>
            </a:endParaRPr>
          </a:p>
          <a:p>
            <a:pPr>
              <a:spcBef>
                <a:spcPct val="20000"/>
              </a:spcBef>
            </a:pPr>
            <a:r>
              <a:rPr lang="zh-CN" altLang="en-US" sz="3200" b="1" dirty="0">
                <a:solidFill>
                  <a:srgbClr val="A50021"/>
                </a:solidFill>
                <a:latin typeface="黑体" panose="02010609060101010101" pitchFamily="49" charset="-122"/>
              </a:rPr>
              <a:t>寥，无人援手的形象表现了出来。 </a:t>
            </a:r>
            <a:endParaRPr lang="zh-CN" altLang="en-US" sz="3200" b="1" dirty="0">
              <a:solidFill>
                <a:srgbClr val="A50021"/>
              </a:solidFill>
              <a:latin typeface="黑体" panose="02010609060101010101" pitchFamily="49" charset="-122"/>
            </a:endParaRPr>
          </a:p>
        </p:txBody>
      </p:sp>
      <p:sp>
        <p:nvSpPr>
          <p:cNvPr id="56326" name="Rectangle 6"/>
          <p:cNvSpPr/>
          <p:nvPr/>
        </p:nvSpPr>
        <p:spPr>
          <a:xfrm>
            <a:off x="228600" y="4144963"/>
            <a:ext cx="8610600" cy="579437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pPr algn="ctr"/>
            <a:r>
              <a:rPr lang="en-US" altLang="zh-CN" sz="3200" dirty="0">
                <a:solidFill>
                  <a:srgbClr val="000099"/>
                </a:solidFill>
                <a:latin typeface="华文中宋" panose="02010600040101010101" pitchFamily="2" charset="-122"/>
              </a:rPr>
              <a:t>“</a:t>
            </a:r>
            <a:r>
              <a:rPr lang="zh-CN" altLang="en-US" sz="3200" b="1" dirty="0">
                <a:solidFill>
                  <a:srgbClr val="000099"/>
                </a:solidFill>
                <a:latin typeface="黑体" panose="02010609060101010101" pitchFamily="49" charset="-122"/>
              </a:rPr>
              <a:t>茕茕孑立，形影相吊。</a:t>
            </a:r>
            <a:r>
              <a:rPr lang="zh-CN" altLang="en-US" sz="3200" b="1" dirty="0">
                <a:solidFill>
                  <a:srgbClr val="000099"/>
                </a:solidFill>
                <a:latin typeface="华文中宋" panose="02010600040101010101" pitchFamily="2" charset="-122"/>
              </a:rPr>
              <a:t>”</a:t>
            </a:r>
            <a:endParaRPr lang="zh-CN" altLang="en-US" sz="3200" b="1" dirty="0">
              <a:solidFill>
                <a:srgbClr val="000099"/>
              </a:solidFill>
              <a:latin typeface="黑体" panose="02010609060101010101" pitchFamily="49" charset="-122"/>
            </a:endParaRPr>
          </a:p>
        </p:txBody>
      </p:sp>
      <p:sp>
        <p:nvSpPr>
          <p:cNvPr id="16391" name="Rectangle 7"/>
          <p:cNvSpPr/>
          <p:nvPr/>
        </p:nvSpPr>
        <p:spPr>
          <a:xfrm>
            <a:off x="152400" y="5029200"/>
            <a:ext cx="8839200" cy="1371600"/>
          </a:xfrm>
          <a:prstGeom prst="rect">
            <a:avLst/>
          </a:prstGeom>
          <a:noFill/>
          <a:ln w="9525" cap="flat" cmpd="sng">
            <a:solidFill>
              <a:srgbClr val="8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6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/>
      <p:bldP spid="56325" grpId="0"/>
      <p:bldP spid="563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17410" name="Oval 2"/>
          <p:cNvSpPr/>
          <p:nvPr/>
        </p:nvSpPr>
        <p:spPr>
          <a:xfrm>
            <a:off x="34925" y="730250"/>
            <a:ext cx="2087563" cy="79375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zh-CN" altLang="en-US" sz="2300" dirty="0">
                <a:solidFill>
                  <a:srgbClr val="FF0000"/>
                </a:solidFill>
                <a:latin typeface="Arial" panose="020B0604020202020204" pitchFamily="34" charset="0"/>
                <a:ea typeface="华文琥珀" pitchFamily="2" charset="-122"/>
              </a:rPr>
              <a:t>课文第一段分析</a:t>
            </a:r>
            <a:endParaRPr lang="zh-CN" altLang="en-US" sz="2300" dirty="0">
              <a:solidFill>
                <a:srgbClr val="FF0000"/>
              </a:solidFill>
              <a:latin typeface="Arial" panose="020B0604020202020204" pitchFamily="34" charset="0"/>
              <a:ea typeface="华文琥珀" pitchFamily="2" charset="-122"/>
            </a:endParaRPr>
          </a:p>
        </p:txBody>
      </p:sp>
      <p:sp>
        <p:nvSpPr>
          <p:cNvPr id="97283" name="AutoShape 3"/>
          <p:cNvSpPr/>
          <p:nvPr/>
        </p:nvSpPr>
        <p:spPr>
          <a:xfrm>
            <a:off x="2413000" y="549275"/>
            <a:ext cx="6553200" cy="576263"/>
          </a:xfrm>
          <a:prstGeom prst="flowChartAlternateProcess">
            <a:avLst/>
          </a:prstGeom>
          <a:solidFill>
            <a:schemeClr val="accent1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zh-CN" altLang="en-US" sz="3200" dirty="0">
                <a:latin typeface="Arial" panose="020B0604020202020204" pitchFamily="34" charset="0"/>
                <a:ea typeface="华文新魏" panose="02010800040101010101" pitchFamily="2" charset="-122"/>
              </a:rPr>
              <a:t>陈以往之情</a:t>
            </a:r>
            <a:r>
              <a:rPr lang="zh-CN" altLang="en-US" sz="3200" dirty="0">
                <a:latin typeface="Arial" panose="020B0604020202020204" pitchFamily="34" charset="0"/>
              </a:rPr>
              <a:t>：</a:t>
            </a:r>
            <a:r>
              <a:rPr lang="zh-CN" altLang="en-US" sz="3200" dirty="0">
                <a:latin typeface="Arial" panose="020B0604020202020204" pitchFamily="34" charset="0"/>
                <a:ea typeface="隶书" panose="02010509060101010101" pitchFamily="49" charset="-122"/>
              </a:rPr>
              <a:t>臣以险衅，夙遭闵凶</a:t>
            </a:r>
            <a:endParaRPr lang="zh-CN" altLang="en-US" sz="3200" dirty="0">
              <a:latin typeface="Arial" panose="020B0604020202020204" pitchFamily="34" charset="0"/>
              <a:ea typeface="隶书" panose="02010509060101010101" pitchFamily="49" charset="-122"/>
            </a:endParaRPr>
          </a:p>
        </p:txBody>
      </p:sp>
      <p:sp>
        <p:nvSpPr>
          <p:cNvPr id="97284" name="AutoShape 4"/>
          <p:cNvSpPr/>
          <p:nvPr/>
        </p:nvSpPr>
        <p:spPr>
          <a:xfrm>
            <a:off x="2124075" y="2565400"/>
            <a:ext cx="1511300" cy="647700"/>
          </a:xfrm>
          <a:prstGeom prst="flowChartAlternateProcess">
            <a:avLst/>
          </a:prstGeom>
          <a:solidFill>
            <a:schemeClr val="accent1"/>
          </a:solidFill>
          <a:ln w="9525" cap="flat" cmpd="sng">
            <a:solidFill>
              <a:srgbClr val="FF33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zh-CN" altLang="en-US" sz="2400" b="1" dirty="0">
                <a:solidFill>
                  <a:schemeClr val="tx2"/>
                </a:solidFill>
                <a:latin typeface="Arial" panose="020B0604020202020204" pitchFamily="34" charset="0"/>
              </a:rPr>
              <a:t>父死母嫁</a:t>
            </a:r>
            <a:endParaRPr lang="zh-CN" altLang="en-US" sz="2400" b="1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97285" name="AutoShape 5"/>
          <p:cNvSpPr/>
          <p:nvPr/>
        </p:nvSpPr>
        <p:spPr>
          <a:xfrm>
            <a:off x="2124075" y="3500438"/>
            <a:ext cx="1511300" cy="574675"/>
          </a:xfrm>
          <a:prstGeom prst="flowChartAlternateProcess">
            <a:avLst/>
          </a:prstGeom>
          <a:solidFill>
            <a:schemeClr val="accent1"/>
          </a:solidFill>
          <a:ln w="9525" cap="flat" cmpd="sng">
            <a:solidFill>
              <a:srgbClr val="FF33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zh-CN" altLang="en-US" sz="2400" b="1" dirty="0">
                <a:solidFill>
                  <a:schemeClr val="tx2"/>
                </a:solidFill>
                <a:latin typeface="Arial" panose="020B0604020202020204" pitchFamily="34" charset="0"/>
              </a:rPr>
              <a:t>少年多病</a:t>
            </a:r>
            <a:endParaRPr lang="zh-CN" altLang="en-US" sz="2400" b="1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97286" name="AutoShape 6"/>
          <p:cNvSpPr/>
          <p:nvPr/>
        </p:nvSpPr>
        <p:spPr>
          <a:xfrm>
            <a:off x="2124075" y="4437063"/>
            <a:ext cx="1511300" cy="576262"/>
          </a:xfrm>
          <a:prstGeom prst="flowChartAlternateProcess">
            <a:avLst/>
          </a:prstGeom>
          <a:solidFill>
            <a:schemeClr val="accent1"/>
          </a:solidFill>
          <a:ln w="9525" cap="flat" cmpd="sng">
            <a:solidFill>
              <a:srgbClr val="FF33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zh-CN" altLang="en-US" sz="2400" b="1" dirty="0">
                <a:solidFill>
                  <a:schemeClr val="tx2"/>
                </a:solidFill>
                <a:latin typeface="Arial" panose="020B0604020202020204" pitchFamily="34" charset="0"/>
              </a:rPr>
              <a:t>无亲无戚</a:t>
            </a:r>
            <a:endParaRPr lang="zh-CN" altLang="en-US" sz="2400" b="1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97287" name="AutoShape 7"/>
          <p:cNvSpPr/>
          <p:nvPr/>
        </p:nvSpPr>
        <p:spPr>
          <a:xfrm>
            <a:off x="2124075" y="5373688"/>
            <a:ext cx="1511300" cy="576262"/>
          </a:xfrm>
          <a:prstGeom prst="flowChartAlternateProcess">
            <a:avLst/>
          </a:prstGeom>
          <a:solidFill>
            <a:schemeClr val="accent1"/>
          </a:solidFill>
          <a:ln w="9525" cap="flat" cmpd="sng">
            <a:solidFill>
              <a:srgbClr val="FF33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zh-CN" altLang="en-US" sz="2400" b="1" dirty="0">
                <a:solidFill>
                  <a:schemeClr val="tx2"/>
                </a:solidFill>
                <a:latin typeface="Arial" panose="020B0604020202020204" pitchFamily="34" charset="0"/>
              </a:rPr>
              <a:t>祖母病卧</a:t>
            </a:r>
            <a:endParaRPr lang="zh-CN" altLang="en-US" sz="2400" b="1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97288" name="AutoShape 8"/>
          <p:cNvSpPr/>
          <p:nvPr/>
        </p:nvSpPr>
        <p:spPr>
          <a:xfrm>
            <a:off x="3924300" y="2781300"/>
            <a:ext cx="215900" cy="2951163"/>
          </a:xfrm>
          <a:prstGeom prst="rightBrace">
            <a:avLst>
              <a:gd name="adj1" fmla="val 113909"/>
              <a:gd name="adj2" fmla="val 50000"/>
            </a:avLst>
          </a:prstGeom>
          <a:noFill/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97289" name="AutoShape 9"/>
          <p:cNvSpPr/>
          <p:nvPr/>
        </p:nvSpPr>
        <p:spPr>
          <a:xfrm>
            <a:off x="4356100" y="2997200"/>
            <a:ext cx="3600450" cy="1008063"/>
          </a:xfrm>
          <a:prstGeom prst="flowChartAlternateProcess">
            <a:avLst/>
          </a:prstGeom>
          <a:solidFill>
            <a:schemeClr val="accent1"/>
          </a:solidFill>
          <a:ln w="9525" cap="flat" cmpd="sng">
            <a:solidFill>
              <a:srgbClr val="761704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zh-CN" altLang="en-US" sz="2300" b="1" dirty="0">
                <a:solidFill>
                  <a:schemeClr val="tx2"/>
                </a:solidFill>
                <a:latin typeface="Arial" panose="020B0604020202020204" pitchFamily="34" charset="0"/>
              </a:rPr>
              <a:t>作用：博得晋武帝同情，</a:t>
            </a:r>
            <a:endParaRPr lang="zh-CN" altLang="en-US" sz="2300" b="1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algn="ctr"/>
            <a:r>
              <a:rPr lang="zh-CN" altLang="en-US" sz="2300" b="1" dirty="0">
                <a:solidFill>
                  <a:schemeClr val="tx2"/>
                </a:solidFill>
                <a:latin typeface="Arial" panose="020B0604020202020204" pitchFamily="34" charset="0"/>
              </a:rPr>
              <a:t>    为下文做铺垫</a:t>
            </a:r>
            <a:endParaRPr lang="zh-CN" altLang="en-US" sz="2300" b="1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97290" name="AutoShape 10"/>
          <p:cNvSpPr/>
          <p:nvPr/>
        </p:nvSpPr>
        <p:spPr>
          <a:xfrm>
            <a:off x="4427538" y="4508500"/>
            <a:ext cx="3600450" cy="1081088"/>
          </a:xfrm>
          <a:prstGeom prst="flowChartAlternateProcess">
            <a:avLst/>
          </a:prstGeom>
          <a:solidFill>
            <a:schemeClr val="accent1"/>
          </a:solidFill>
          <a:ln w="9525" cap="flat" cmpd="sng">
            <a:solidFill>
              <a:srgbClr val="761704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zh-CN" altLang="en-US" sz="2400" b="1" dirty="0">
                <a:solidFill>
                  <a:schemeClr val="tx2"/>
                </a:solidFill>
                <a:latin typeface="Arial" panose="020B0604020202020204" pitchFamily="34" charset="0"/>
              </a:rPr>
              <a:t>感情基调：沉重、凄苦</a:t>
            </a:r>
            <a:r>
              <a:rPr lang="zh-CN" altLang="en-US" dirty="0"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7291" name="AutoShape 11"/>
          <p:cNvSpPr/>
          <p:nvPr/>
        </p:nvSpPr>
        <p:spPr>
          <a:xfrm>
            <a:off x="1619250" y="2708275"/>
            <a:ext cx="217488" cy="3095625"/>
          </a:xfrm>
          <a:prstGeom prst="leftBrace">
            <a:avLst>
              <a:gd name="adj1" fmla="val 118612"/>
              <a:gd name="adj2" fmla="val 50000"/>
            </a:avLst>
          </a:prstGeom>
          <a:noFill/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97292" name="AutoShape 12"/>
          <p:cNvSpPr/>
          <p:nvPr/>
        </p:nvSpPr>
        <p:spPr>
          <a:xfrm>
            <a:off x="827088" y="2565400"/>
            <a:ext cx="431800" cy="3167063"/>
          </a:xfrm>
          <a:prstGeom prst="flowChartAlternateProcess">
            <a:avLst/>
          </a:prstGeom>
          <a:solidFill>
            <a:schemeClr val="accent1"/>
          </a:solidFill>
          <a:ln w="952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algn="ctr">
              <a:spcBef>
                <a:spcPct val="50000"/>
              </a:spcBef>
            </a:pPr>
            <a:r>
              <a:rPr lang="zh-CN" altLang="en-US" sz="2400" dirty="0">
                <a:solidFill>
                  <a:srgbClr val="FF3300"/>
                </a:solidFill>
                <a:latin typeface="Arial" panose="020B0604020202020204" pitchFamily="34" charset="0"/>
              </a:rPr>
              <a:t>夙</a:t>
            </a:r>
            <a:endParaRPr lang="zh-CN" altLang="en-US" sz="2400" dirty="0">
              <a:solidFill>
                <a:srgbClr val="FF3300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zh-CN" altLang="en-US" sz="2400" dirty="0">
                <a:solidFill>
                  <a:srgbClr val="FF3300"/>
                </a:solidFill>
                <a:latin typeface="Arial" panose="020B0604020202020204" pitchFamily="34" charset="0"/>
              </a:rPr>
              <a:t>遭</a:t>
            </a:r>
            <a:endParaRPr lang="zh-CN" altLang="en-US" sz="2400" dirty="0">
              <a:solidFill>
                <a:srgbClr val="FF3300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zh-CN" altLang="en-US" sz="2400" dirty="0">
                <a:solidFill>
                  <a:srgbClr val="FF3300"/>
                </a:solidFill>
                <a:latin typeface="Arial" panose="020B0604020202020204" pitchFamily="34" charset="0"/>
              </a:rPr>
              <a:t>闵</a:t>
            </a:r>
            <a:endParaRPr lang="zh-CN" altLang="en-US" sz="2400" dirty="0">
              <a:solidFill>
                <a:srgbClr val="FF3300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zh-CN" altLang="en-US" sz="2400" dirty="0">
                <a:solidFill>
                  <a:srgbClr val="FF3300"/>
                </a:solidFill>
                <a:latin typeface="Arial" panose="020B0604020202020204" pitchFamily="34" charset="0"/>
              </a:rPr>
              <a:t>凶</a:t>
            </a:r>
            <a:endParaRPr lang="zh-CN" altLang="en-US" sz="2400" dirty="0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sp>
        <p:nvSpPr>
          <p:cNvPr id="97293" name="AutoShape 13"/>
          <p:cNvSpPr/>
          <p:nvPr/>
        </p:nvSpPr>
        <p:spPr>
          <a:xfrm>
            <a:off x="2124075" y="1412875"/>
            <a:ext cx="1511300" cy="433388"/>
          </a:xfrm>
          <a:prstGeom prst="flowChartAlternateProcess">
            <a:avLst/>
          </a:prstGeom>
          <a:solidFill>
            <a:srgbClr val="CCCCFF"/>
          </a:solidFill>
          <a:ln w="9525" cap="flat" cmpd="sng">
            <a:solidFill>
              <a:srgbClr val="761704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zh-CN" altLang="en-US" sz="2400" b="1" dirty="0">
                <a:solidFill>
                  <a:schemeClr val="tx2"/>
                </a:solidFill>
                <a:latin typeface="Arial" panose="020B0604020202020204" pitchFamily="34" charset="0"/>
              </a:rPr>
              <a:t>悲惨遭遇</a:t>
            </a:r>
            <a:endParaRPr lang="zh-CN" altLang="en-US" sz="2400" b="1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97294" name="AutoShape 14"/>
          <p:cNvSpPr/>
          <p:nvPr/>
        </p:nvSpPr>
        <p:spPr>
          <a:xfrm>
            <a:off x="2627313" y="1916113"/>
            <a:ext cx="503237" cy="433387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vert="eaVert" wrap="none" anchor="ctr"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7423" name="Rectangle 15"/>
          <p:cNvSpPr/>
          <p:nvPr/>
        </p:nvSpPr>
        <p:spPr>
          <a:xfrm>
            <a:off x="6646863" y="3671888"/>
            <a:ext cx="184150" cy="2444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endParaRPr lang="zh-CN" altLang="zh-CN" sz="1000" b="1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bldLvl="0" animBg="1"/>
      <p:bldP spid="97284" grpId="0" bldLvl="0" animBg="1"/>
      <p:bldP spid="97285" grpId="0" bldLvl="0" animBg="1"/>
      <p:bldP spid="97286" grpId="0" bldLvl="0" animBg="1"/>
      <p:bldP spid="97287" grpId="0" bldLvl="0" animBg="1"/>
      <p:bldP spid="97288" grpId="0" animBg="1"/>
      <p:bldP spid="97289" grpId="0" bldLvl="0" animBg="1"/>
      <p:bldP spid="97290" grpId="0" bldLvl="0" animBg="1"/>
      <p:bldP spid="97291" grpId="0" animBg="1"/>
      <p:bldP spid="97292" grpId="0" bldLvl="0" animBg="1"/>
      <p:bldP spid="97293" grpId="0" bldLvl="0" animBg="1"/>
      <p:bldP spid="9729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18434" name="Rectangle 2"/>
          <p:cNvSpPr/>
          <p:nvPr>
            <p:ph type="title"/>
          </p:nvPr>
        </p:nvSpPr>
        <p:spPr>
          <a:xfrm>
            <a:off x="2667000" y="260350"/>
            <a:ext cx="3352800" cy="1143000"/>
          </a:xfrm>
          <a:solidFill>
            <a:srgbClr val="FFFFFF"/>
          </a:solidFill>
          <a:ln>
            <a:solidFill>
              <a:srgbClr val="000000"/>
            </a:solidFill>
            <a:miter/>
          </a:ln>
        </p:spPr>
        <p:txBody>
          <a:bodyPr/>
          <a:p>
            <a:pPr eaLnBrk="1" hangingPunct="1"/>
            <a:r>
              <a:rPr lang="zh-CN" altLang="en-US" b="1" dirty="0"/>
              <a:t>第二段：</a:t>
            </a:r>
            <a:endParaRPr lang="zh-CN" altLang="en-US" b="1" dirty="0"/>
          </a:p>
        </p:txBody>
      </p:sp>
      <p:sp>
        <p:nvSpPr>
          <p:cNvPr id="18435" name="Rectangle 3"/>
          <p:cNvSpPr/>
          <p:nvPr>
            <p:ph idx="1"/>
          </p:nvPr>
        </p:nvSpPr>
        <p:spPr>
          <a:xfrm>
            <a:off x="395288" y="1268413"/>
            <a:ext cx="8353425" cy="5113337"/>
          </a:xfrm>
          <a:solidFill>
            <a:srgbClr val="FFFFFF"/>
          </a:solidFill>
          <a:ln>
            <a:solidFill>
              <a:srgbClr val="000000"/>
            </a:solidFill>
            <a:miter/>
          </a:ln>
        </p:spPr>
        <p:txBody>
          <a:bodyPr/>
          <a:p>
            <a:pPr eaLnBrk="1" hangingPunct="1"/>
            <a:r>
              <a:rPr lang="zh-CN" altLang="en-US" b="1" dirty="0">
                <a:solidFill>
                  <a:srgbClr val="FF0000"/>
                </a:solidFill>
              </a:rPr>
              <a:t>逮奉</a:t>
            </a:r>
            <a:r>
              <a:rPr lang="zh-CN" altLang="en-US" b="1" dirty="0"/>
              <a:t>圣朝，</a:t>
            </a:r>
            <a:r>
              <a:rPr lang="zh-CN" altLang="en-US" b="1" dirty="0">
                <a:solidFill>
                  <a:srgbClr val="FF0000"/>
                </a:solidFill>
              </a:rPr>
              <a:t>沐浴清化</a:t>
            </a:r>
            <a:r>
              <a:rPr lang="zh-CN" altLang="en-US" b="1" dirty="0"/>
              <a:t>。前太守臣逵</a:t>
            </a:r>
            <a:r>
              <a:rPr lang="zh-CN" altLang="en-US" b="1" dirty="0">
                <a:solidFill>
                  <a:srgbClr val="FF0000"/>
                </a:solidFill>
              </a:rPr>
              <a:t>察</a:t>
            </a:r>
            <a:r>
              <a:rPr lang="zh-CN" altLang="en-US" b="1" dirty="0"/>
              <a:t>臣孝廉；后刺史臣荣</a:t>
            </a:r>
            <a:r>
              <a:rPr lang="zh-CN" altLang="en-US" b="1" dirty="0">
                <a:solidFill>
                  <a:srgbClr val="FF0000"/>
                </a:solidFill>
              </a:rPr>
              <a:t>举</a:t>
            </a:r>
            <a:r>
              <a:rPr lang="zh-CN" altLang="en-US" b="1" dirty="0"/>
              <a:t>臣</a:t>
            </a:r>
            <a:r>
              <a:rPr lang="zh-CN" altLang="en-US" b="1" dirty="0">
                <a:solidFill>
                  <a:srgbClr val="FF0000"/>
                </a:solidFill>
              </a:rPr>
              <a:t>秀才</a:t>
            </a:r>
            <a:r>
              <a:rPr lang="zh-CN" altLang="en-US" b="1" dirty="0"/>
              <a:t>。臣</a:t>
            </a:r>
            <a:r>
              <a:rPr lang="zh-CN" altLang="en-US" b="1" dirty="0">
                <a:solidFill>
                  <a:srgbClr val="FF0000"/>
                </a:solidFill>
              </a:rPr>
              <a:t>以</a:t>
            </a:r>
            <a:r>
              <a:rPr lang="zh-CN" altLang="en-US" b="1" dirty="0"/>
              <a:t>供养</a:t>
            </a:r>
            <a:r>
              <a:rPr lang="zh-CN" altLang="en-US" b="1" dirty="0">
                <a:solidFill>
                  <a:schemeClr val="tx2"/>
                </a:solidFill>
              </a:rPr>
              <a:t>无主</a:t>
            </a:r>
            <a:r>
              <a:rPr lang="zh-CN" altLang="en-US" b="1" dirty="0"/>
              <a:t>，辞不赴命。诏书特下，</a:t>
            </a:r>
            <a:r>
              <a:rPr lang="zh-CN" altLang="en-US" b="1" dirty="0">
                <a:solidFill>
                  <a:srgbClr val="FF0000"/>
                </a:solidFill>
              </a:rPr>
              <a:t>拜</a:t>
            </a:r>
            <a:r>
              <a:rPr lang="zh-CN" altLang="en-US" b="1" dirty="0"/>
              <a:t>臣郎中，</a:t>
            </a:r>
            <a:r>
              <a:rPr lang="zh-CN" altLang="en-US" b="1" dirty="0">
                <a:solidFill>
                  <a:srgbClr val="FF0000"/>
                </a:solidFill>
              </a:rPr>
              <a:t>寻</a:t>
            </a:r>
            <a:r>
              <a:rPr lang="zh-CN" altLang="en-US" b="1" dirty="0"/>
              <a:t>蒙国恩，</a:t>
            </a:r>
            <a:r>
              <a:rPr lang="zh-CN" altLang="en-US" b="1" dirty="0">
                <a:solidFill>
                  <a:srgbClr val="FF0000"/>
                </a:solidFill>
              </a:rPr>
              <a:t>除</a:t>
            </a:r>
            <a:r>
              <a:rPr lang="zh-CN" altLang="en-US" b="1" dirty="0"/>
              <a:t>臣洗马。</a:t>
            </a:r>
            <a:r>
              <a:rPr lang="zh-CN" altLang="en-US" b="1" dirty="0">
                <a:solidFill>
                  <a:srgbClr val="FF0000"/>
                </a:solidFill>
              </a:rPr>
              <a:t>猥</a:t>
            </a:r>
            <a:r>
              <a:rPr lang="zh-CN" altLang="en-US" b="1" dirty="0"/>
              <a:t>以</a:t>
            </a:r>
            <a:r>
              <a:rPr lang="zh-CN" altLang="en-US" b="1" dirty="0">
                <a:solidFill>
                  <a:srgbClr val="FF0000"/>
                </a:solidFill>
              </a:rPr>
              <a:t>微贱</a:t>
            </a:r>
            <a:r>
              <a:rPr lang="zh-CN" altLang="en-US" b="1" dirty="0"/>
              <a:t>，当侍东宫，非臣</a:t>
            </a:r>
            <a:r>
              <a:rPr lang="zh-CN" altLang="en-US" b="1" dirty="0">
                <a:solidFill>
                  <a:srgbClr val="FF0000"/>
                </a:solidFill>
              </a:rPr>
              <a:t>陨首</a:t>
            </a:r>
            <a:r>
              <a:rPr lang="zh-CN" altLang="en-US" b="1" dirty="0"/>
              <a:t>所能</a:t>
            </a:r>
            <a:r>
              <a:rPr lang="zh-CN" altLang="en-US" b="1" dirty="0">
                <a:solidFill>
                  <a:srgbClr val="FF0000"/>
                </a:solidFill>
              </a:rPr>
              <a:t>上报</a:t>
            </a:r>
            <a:r>
              <a:rPr lang="zh-CN" altLang="en-US" b="1" dirty="0"/>
              <a:t>。臣</a:t>
            </a:r>
            <a:r>
              <a:rPr lang="zh-CN" altLang="en-US" b="1" dirty="0">
                <a:solidFill>
                  <a:srgbClr val="FF0000"/>
                </a:solidFill>
              </a:rPr>
              <a:t>具</a:t>
            </a:r>
            <a:r>
              <a:rPr lang="zh-CN" altLang="en-US" b="1" dirty="0"/>
              <a:t>以表</a:t>
            </a:r>
            <a:r>
              <a:rPr lang="zh-CN" altLang="en-US" b="1" dirty="0">
                <a:solidFill>
                  <a:srgbClr val="FF0000"/>
                </a:solidFill>
              </a:rPr>
              <a:t>闻</a:t>
            </a:r>
            <a:r>
              <a:rPr lang="zh-CN" altLang="en-US" b="1" dirty="0"/>
              <a:t>，辞不就职。诏书</a:t>
            </a:r>
            <a:r>
              <a:rPr lang="zh-CN" altLang="en-US" b="1" dirty="0">
                <a:solidFill>
                  <a:srgbClr val="FF0000"/>
                </a:solidFill>
              </a:rPr>
              <a:t>切峻</a:t>
            </a:r>
            <a:r>
              <a:rPr lang="zh-CN" altLang="en-US" b="1" dirty="0"/>
              <a:t>，责臣</a:t>
            </a:r>
            <a:r>
              <a:rPr lang="zh-CN" altLang="en-US" b="1" dirty="0">
                <a:solidFill>
                  <a:srgbClr val="FF0000"/>
                </a:solidFill>
              </a:rPr>
              <a:t>逋慢</a:t>
            </a:r>
            <a:r>
              <a:rPr lang="zh-CN" altLang="en-US" b="1" dirty="0"/>
              <a:t>；郡县逼迫，催臣上道；州司临门，急于星火。臣欲奉诏</a:t>
            </a:r>
            <a:r>
              <a:rPr lang="zh-CN" altLang="en-US" b="1" dirty="0">
                <a:solidFill>
                  <a:srgbClr val="FF0000"/>
                </a:solidFill>
              </a:rPr>
              <a:t>奔驰</a:t>
            </a:r>
            <a:r>
              <a:rPr lang="zh-CN" altLang="en-US" b="1" dirty="0"/>
              <a:t>，则刘病</a:t>
            </a:r>
            <a:r>
              <a:rPr lang="zh-CN" altLang="en-US" b="1" dirty="0">
                <a:solidFill>
                  <a:srgbClr val="FF0000"/>
                </a:solidFill>
              </a:rPr>
              <a:t>日笃</a:t>
            </a:r>
            <a:r>
              <a:rPr lang="zh-CN" altLang="en-US" b="1" dirty="0"/>
              <a:t>，欲苟顺私情，则</a:t>
            </a:r>
            <a:r>
              <a:rPr lang="zh-CN" altLang="en-US" b="1" dirty="0">
                <a:solidFill>
                  <a:srgbClr val="FF0000"/>
                </a:solidFill>
              </a:rPr>
              <a:t>告诉</a:t>
            </a:r>
            <a:r>
              <a:rPr lang="zh-CN" altLang="en-US" b="1" dirty="0"/>
              <a:t>不许。臣</a:t>
            </a:r>
            <a:r>
              <a:rPr lang="zh-CN" altLang="en-US" b="1" dirty="0">
                <a:solidFill>
                  <a:srgbClr val="FF0000"/>
                </a:solidFill>
              </a:rPr>
              <a:t>之</a:t>
            </a:r>
            <a:r>
              <a:rPr lang="zh-CN" altLang="en-US" b="1" dirty="0"/>
              <a:t>进退，实为狼狈。 </a:t>
            </a:r>
            <a:endParaRPr lang="zh-CN" altLang="en-US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79874" name="Text Box 2"/>
          <p:cNvSpPr txBox="1"/>
          <p:nvPr/>
        </p:nvSpPr>
        <p:spPr>
          <a:xfrm>
            <a:off x="323850" y="549275"/>
            <a:ext cx="8569325" cy="22875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4800" dirty="0">
                <a:latin typeface="Times New Roman" panose="02020603050405020304" pitchFamily="18" charset="0"/>
              </a:rPr>
              <a:t>先郡，次州，后朝廷，可见</a:t>
            </a:r>
            <a:r>
              <a:rPr lang="zh-CN" altLang="en-US" sz="4800" dirty="0">
                <a:solidFill>
                  <a:srgbClr val="FF0000"/>
                </a:solidFill>
                <a:latin typeface="Times New Roman" panose="02020603050405020304" pitchFamily="18" charset="0"/>
              </a:rPr>
              <a:t>征召级别越来越高，表达作者的感恩戴德之情。</a:t>
            </a:r>
            <a:endParaRPr lang="zh-CN" altLang="en-US" sz="48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9875" name="Text Box 3"/>
          <p:cNvSpPr txBox="1"/>
          <p:nvPr/>
        </p:nvSpPr>
        <p:spPr>
          <a:xfrm>
            <a:off x="250825" y="3141663"/>
            <a:ext cx="8591550" cy="22875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4800" dirty="0">
                <a:latin typeface="Times New Roman" panose="02020603050405020304" pitchFamily="18" charset="0"/>
              </a:rPr>
              <a:t>推辞理由：</a:t>
            </a:r>
            <a:r>
              <a:rPr lang="zh-CN" altLang="en-US" sz="4800" dirty="0">
                <a:solidFill>
                  <a:srgbClr val="FF0000"/>
                </a:solidFill>
                <a:latin typeface="Times New Roman" panose="02020603050405020304" pitchFamily="18" charset="0"/>
              </a:rPr>
              <a:t>供养无主，刘病日笃</a:t>
            </a:r>
            <a:r>
              <a:rPr lang="zh-CN" altLang="en-US" sz="4800" dirty="0">
                <a:latin typeface="Times New Roman" panose="02020603050405020304" pitchFamily="18" charset="0"/>
              </a:rPr>
              <a:t>（承上文“夙婴疾病”，张下文“日薄西山”）</a:t>
            </a:r>
            <a:endParaRPr lang="zh-CN" altLang="en-US" sz="4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98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98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4" grpId="0"/>
      <p:bldP spid="7987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80898" name="Rectangle 2"/>
          <p:cNvSpPr/>
          <p:nvPr/>
        </p:nvSpPr>
        <p:spPr>
          <a:xfrm>
            <a:off x="395288" y="981075"/>
            <a:ext cx="8161337" cy="1066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事态严重：</a:t>
            </a:r>
            <a:r>
              <a:rPr lang="zh-CN" altLang="en-US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诏、责、逼、催等，含蓄地表明了强己所难之窘迫。</a:t>
            </a:r>
            <a:endParaRPr lang="zh-CN" altLang="en-US" sz="3200" b="1" dirty="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80899" name="Rectangle 3"/>
          <p:cNvSpPr/>
          <p:nvPr/>
        </p:nvSpPr>
        <p:spPr>
          <a:xfrm>
            <a:off x="395288" y="2349500"/>
            <a:ext cx="8208962" cy="15541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处境狼狈：</a:t>
            </a:r>
            <a:r>
              <a:rPr lang="zh-CN" altLang="en-US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“非臣陨首所能上报”，可是“供养无主”“欲奉诏奔驰”，“刘病日笃”；“欲苟顺私情，则告诉不许”。</a:t>
            </a:r>
            <a:endParaRPr lang="zh-CN" altLang="en-US" sz="3200" b="1" dirty="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80900" name="Rectangle 4"/>
          <p:cNvSpPr/>
          <p:nvPr/>
        </p:nvSpPr>
        <p:spPr>
          <a:xfrm>
            <a:off x="419100" y="4221163"/>
            <a:ext cx="8401050" cy="2041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品析：</a:t>
            </a:r>
            <a:r>
              <a:rPr lang="zh-CN" altLang="en-US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诉说自己辞不就职的矛盾心理（狼狈处境），“臣之进退，实为狼狈”，情辞悲切，动人心肺。“奉”“沐浴”，称颂朝廷，并表感恩之情，可见语言的得体和机智。</a:t>
            </a:r>
            <a:endParaRPr lang="zh-CN" altLang="en-US" sz="3200" b="1" dirty="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0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0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8" grpId="0"/>
      <p:bldP spid="80899" grpId="0"/>
      <p:bldP spid="8090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21506" name="Text Box 2"/>
          <p:cNvSpPr txBox="1"/>
          <p:nvPr/>
        </p:nvSpPr>
        <p:spPr>
          <a:xfrm>
            <a:off x="612775" y="1052513"/>
            <a:ext cx="8153400" cy="6397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0000FF"/>
                </a:solidFill>
                <a:latin typeface="华文新魏" panose="02010800040101010101" pitchFamily="2" charset="-122"/>
              </a:rPr>
              <a:t>本段分几个层次？各自的重点是什么</a:t>
            </a:r>
            <a:r>
              <a:rPr lang="zh-CN" altLang="en-US" sz="3600" b="1" dirty="0">
                <a:solidFill>
                  <a:srgbClr val="0000FF"/>
                </a:solidFill>
                <a:latin typeface="Arial" panose="020B0604020202020204" pitchFamily="34" charset="0"/>
              </a:rPr>
              <a:t>？</a:t>
            </a:r>
            <a:endParaRPr lang="zh-CN" altLang="en-US" sz="36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grpSp>
        <p:nvGrpSpPr>
          <p:cNvPr id="2" name="Group 3"/>
          <p:cNvGrpSpPr/>
          <p:nvPr/>
        </p:nvGrpSpPr>
        <p:grpSpPr>
          <a:xfrm>
            <a:off x="2700338" y="1773238"/>
            <a:ext cx="792162" cy="3816350"/>
            <a:chOff x="0" y="0"/>
            <a:chExt cx="1248" cy="6010"/>
          </a:xfrm>
        </p:grpSpPr>
        <p:sp>
          <p:nvSpPr>
            <p:cNvPr id="21528" name="Oval 4"/>
            <p:cNvSpPr/>
            <p:nvPr/>
          </p:nvSpPr>
          <p:spPr>
            <a:xfrm>
              <a:off x="0" y="0"/>
              <a:ext cx="1248" cy="6010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anchor="ctr"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21529" name="Text Box 5"/>
            <p:cNvSpPr txBox="1"/>
            <p:nvPr/>
          </p:nvSpPr>
          <p:spPr>
            <a:xfrm>
              <a:off x="112" y="226"/>
              <a:ext cx="1038" cy="552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lang="zh-CN" altLang="en-US" sz="3200" b="1" dirty="0">
                  <a:latin typeface="Arial" panose="020B0604020202020204" pitchFamily="34" charset="0"/>
                  <a:sym typeface="Arial" panose="020B0604020202020204" pitchFamily="34" charset="0"/>
                </a:rPr>
                <a:t>叙</a:t>
              </a:r>
              <a:endParaRPr lang="zh-CN" altLang="en-US" sz="3200" b="1" dirty="0">
                <a:latin typeface="Arial" panose="020B0604020202020204" pitchFamily="34" charset="0"/>
                <a:sym typeface="Arial" panose="020B0604020202020204" pitchFamily="34" charset="0"/>
              </a:endParaRPr>
            </a:p>
            <a:p>
              <a:r>
                <a:rPr lang="zh-CN" altLang="en-US" sz="3200" b="1" dirty="0">
                  <a:latin typeface="Arial" panose="020B0604020202020204" pitchFamily="34" charset="0"/>
                  <a:sym typeface="Arial" panose="020B0604020202020204" pitchFamily="34" charset="0"/>
                </a:rPr>
                <a:t>朝</a:t>
              </a:r>
              <a:endParaRPr lang="zh-CN" altLang="en-US" sz="3200" b="1" dirty="0">
                <a:latin typeface="Arial" panose="020B0604020202020204" pitchFamily="34" charset="0"/>
                <a:sym typeface="Arial" panose="020B0604020202020204" pitchFamily="34" charset="0"/>
              </a:endParaRPr>
            </a:p>
            <a:p>
              <a:r>
                <a:rPr lang="zh-CN" altLang="en-US" sz="3200" b="1" dirty="0">
                  <a:latin typeface="Arial" panose="020B0604020202020204" pitchFamily="34" charset="0"/>
                  <a:sym typeface="Arial" panose="020B0604020202020204" pitchFamily="34" charset="0"/>
                </a:rPr>
                <a:t>廷</a:t>
              </a:r>
              <a:endParaRPr lang="zh-CN" altLang="en-US" sz="3200" b="1" dirty="0">
                <a:latin typeface="Arial" panose="020B0604020202020204" pitchFamily="34" charset="0"/>
                <a:sym typeface="Arial" panose="020B0604020202020204" pitchFamily="34" charset="0"/>
              </a:endParaRPr>
            </a:p>
            <a:p>
              <a:r>
                <a:rPr lang="zh-CN" altLang="en-US" sz="3200" b="1" dirty="0">
                  <a:latin typeface="Arial" panose="020B0604020202020204" pitchFamily="34" charset="0"/>
                  <a:sym typeface="Arial" panose="020B0604020202020204" pitchFamily="34" charset="0"/>
                </a:rPr>
                <a:t>步步紧逼</a:t>
              </a:r>
              <a:endParaRPr lang="zh-CN" altLang="en-US" sz="3200" b="1" dirty="0">
                <a:latin typeface="Arial" panose="020B0604020202020204" pitchFamily="34" charset="0"/>
                <a:sym typeface="Arial" panose="020B0604020202020204" pitchFamily="34" charset="0"/>
              </a:endParaRPr>
            </a:p>
          </p:txBody>
        </p:sp>
      </p:grpSp>
      <p:grpSp>
        <p:nvGrpSpPr>
          <p:cNvPr id="3" name="Group 6"/>
          <p:cNvGrpSpPr/>
          <p:nvPr/>
        </p:nvGrpSpPr>
        <p:grpSpPr>
          <a:xfrm>
            <a:off x="3997325" y="1557338"/>
            <a:ext cx="792163" cy="4103687"/>
            <a:chOff x="0" y="0"/>
            <a:chExt cx="1248" cy="6464"/>
          </a:xfrm>
        </p:grpSpPr>
        <p:sp>
          <p:nvSpPr>
            <p:cNvPr id="21526" name="Oval 7"/>
            <p:cNvSpPr/>
            <p:nvPr/>
          </p:nvSpPr>
          <p:spPr>
            <a:xfrm>
              <a:off x="0" y="454"/>
              <a:ext cx="1248" cy="6010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anchor="ctr"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21527" name="Rectangle 8"/>
            <p:cNvSpPr/>
            <p:nvPr/>
          </p:nvSpPr>
          <p:spPr>
            <a:xfrm>
              <a:off x="113" y="0"/>
              <a:ext cx="1020" cy="6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endParaRPr lang="en-US" altLang="zh-CN" sz="3200" b="1" dirty="0">
                <a:latin typeface="Arial" panose="020B0604020202020204" pitchFamily="34" charset="0"/>
              </a:endParaRPr>
            </a:p>
            <a:p>
              <a:r>
                <a:rPr lang="zh-CN" altLang="en-US" sz="3200" b="1" dirty="0">
                  <a:latin typeface="Arial" panose="020B0604020202020204" pitchFamily="34" charset="0"/>
                </a:rPr>
                <a:t>进</a:t>
              </a:r>
              <a:endParaRPr lang="zh-CN" altLang="en-US" sz="3200" b="1" dirty="0">
                <a:latin typeface="Arial" panose="020B0604020202020204" pitchFamily="34" charset="0"/>
              </a:endParaRPr>
            </a:p>
            <a:p>
              <a:r>
                <a:rPr lang="zh-CN" altLang="en-US" sz="3200" b="1" dirty="0">
                  <a:latin typeface="Arial" panose="020B0604020202020204" pitchFamily="34" charset="0"/>
                </a:rPr>
                <a:t>退</a:t>
              </a:r>
              <a:endParaRPr lang="zh-CN" altLang="en-US" sz="3200" b="1" dirty="0">
                <a:latin typeface="Arial" panose="020B0604020202020204" pitchFamily="34" charset="0"/>
              </a:endParaRPr>
            </a:p>
            <a:p>
              <a:r>
                <a:rPr lang="zh-CN" altLang="en-US" sz="3200" b="1" dirty="0">
                  <a:latin typeface="Arial" panose="020B0604020202020204" pitchFamily="34" charset="0"/>
                </a:rPr>
                <a:t>两</a:t>
              </a:r>
              <a:endParaRPr lang="zh-CN" altLang="en-US" sz="3200" b="1" dirty="0">
                <a:latin typeface="Arial" panose="020B0604020202020204" pitchFamily="34" charset="0"/>
              </a:endParaRPr>
            </a:p>
            <a:p>
              <a:r>
                <a:rPr lang="zh-CN" altLang="en-US" sz="3200" b="1" dirty="0">
                  <a:latin typeface="Arial" panose="020B0604020202020204" pitchFamily="34" charset="0"/>
                </a:rPr>
                <a:t>难</a:t>
              </a:r>
              <a:endParaRPr lang="zh-CN" altLang="en-US" sz="3200" b="1" dirty="0">
                <a:latin typeface="Arial" panose="020B0604020202020204" pitchFamily="34" charset="0"/>
              </a:endParaRPr>
            </a:p>
            <a:p>
              <a:r>
                <a:rPr lang="zh-CN" altLang="en-US" sz="3200" b="1" dirty="0">
                  <a:latin typeface="Arial" panose="020B0604020202020204" pitchFamily="34" charset="0"/>
                </a:rPr>
                <a:t>的</a:t>
              </a:r>
              <a:endParaRPr lang="zh-CN" altLang="en-US" sz="3200" b="1" dirty="0">
                <a:latin typeface="Arial" panose="020B0604020202020204" pitchFamily="34" charset="0"/>
              </a:endParaRPr>
            </a:p>
            <a:p>
              <a:r>
                <a:rPr lang="zh-CN" altLang="en-US" sz="3200" b="1" dirty="0">
                  <a:latin typeface="Arial" panose="020B0604020202020204" pitchFamily="34" charset="0"/>
                </a:rPr>
                <a:t>境</a:t>
              </a:r>
              <a:endParaRPr lang="zh-CN" altLang="en-US" sz="3200" b="1" dirty="0">
                <a:latin typeface="Arial" panose="020B0604020202020204" pitchFamily="34" charset="0"/>
              </a:endParaRPr>
            </a:p>
            <a:p>
              <a:r>
                <a:rPr lang="zh-CN" altLang="en-US" sz="3200" b="1" dirty="0">
                  <a:latin typeface="Arial" panose="020B0604020202020204" pitchFamily="34" charset="0"/>
                </a:rPr>
                <a:t>地</a:t>
              </a:r>
              <a:endParaRPr lang="zh-CN" altLang="en-US" sz="3200" b="1" dirty="0">
                <a:latin typeface="Arial" panose="020B0604020202020204" pitchFamily="34" charset="0"/>
              </a:endParaRPr>
            </a:p>
          </p:txBody>
        </p:sp>
      </p:grpSp>
      <p:sp>
        <p:nvSpPr>
          <p:cNvPr id="21509" name="Oval 9"/>
          <p:cNvSpPr/>
          <p:nvPr/>
        </p:nvSpPr>
        <p:spPr>
          <a:xfrm>
            <a:off x="4572000" y="1989138"/>
            <a:ext cx="863600" cy="4681537"/>
          </a:xfrm>
          <a:prstGeom prst="ellipse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98314" name="Text Box 10"/>
          <p:cNvSpPr txBox="1"/>
          <p:nvPr/>
        </p:nvSpPr>
        <p:spPr>
          <a:xfrm>
            <a:off x="539750" y="2133600"/>
            <a:ext cx="1606550" cy="31623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lnSpc>
                <a:spcPct val="120000"/>
              </a:lnSpc>
            </a:pP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诏书切峻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责臣逋慢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郡县逼迫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催臣上道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州司临门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急于星火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4" name="Group 11"/>
          <p:cNvGrpSpPr/>
          <p:nvPr/>
        </p:nvGrpSpPr>
        <p:grpSpPr>
          <a:xfrm>
            <a:off x="5437188" y="2492375"/>
            <a:ext cx="3027362" cy="1009650"/>
            <a:chOff x="0" y="0"/>
            <a:chExt cx="4768" cy="1588"/>
          </a:xfrm>
        </p:grpSpPr>
        <p:sp>
          <p:nvSpPr>
            <p:cNvPr id="21524" name="AutoShape 12"/>
            <p:cNvSpPr/>
            <p:nvPr/>
          </p:nvSpPr>
          <p:spPr>
            <a:xfrm>
              <a:off x="0" y="0"/>
              <a:ext cx="4762" cy="1588"/>
            </a:xfrm>
            <a:prstGeom prst="roundRect">
              <a:avLst>
                <a:gd name="adj" fmla="val 16667"/>
              </a:avLst>
            </a:prstGeom>
            <a:solidFill>
              <a:srgbClr val="6699FF"/>
            </a:solidFill>
            <a:ln w="9525">
              <a:noFill/>
            </a:ln>
          </p:spPr>
          <p:txBody>
            <a:bodyPr anchor="ctr">
              <a:spAutoFit/>
            </a:bodyPr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21525" name="Text Box 13"/>
            <p:cNvSpPr txBox="1"/>
            <p:nvPr/>
          </p:nvSpPr>
          <p:spPr>
            <a:xfrm>
              <a:off x="0" y="0"/>
              <a:ext cx="4768" cy="14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r>
                <a:rPr lang="zh-CN" altLang="en-US" sz="2800" b="1" dirty="0">
                  <a:latin typeface="Arial" panose="020B0604020202020204" pitchFamily="34" charset="0"/>
                  <a:ea typeface="宋体" panose="02010600030101010101" pitchFamily="2" charset="-122"/>
                </a:rPr>
                <a:t>进则无以报答祖母</a:t>
              </a:r>
              <a:endPara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endParaRPr>
            </a:p>
            <a:p>
              <a:r>
                <a:rPr lang="zh-CN" altLang="en-US" sz="2800" b="1" dirty="0">
                  <a:latin typeface="Arial" panose="020B0604020202020204" pitchFamily="34" charset="0"/>
                  <a:ea typeface="宋体" panose="02010600030101010101" pitchFamily="2" charset="-122"/>
                </a:rPr>
                <a:t>的养育之恩</a:t>
              </a:r>
              <a:endPara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5" name="Group 14"/>
          <p:cNvGrpSpPr/>
          <p:nvPr/>
        </p:nvGrpSpPr>
        <p:grpSpPr>
          <a:xfrm>
            <a:off x="5437188" y="3860800"/>
            <a:ext cx="3027362" cy="1009650"/>
            <a:chOff x="0" y="0"/>
            <a:chExt cx="4768" cy="1588"/>
          </a:xfrm>
        </p:grpSpPr>
        <p:sp>
          <p:nvSpPr>
            <p:cNvPr id="21522" name="AutoShape 15"/>
            <p:cNvSpPr/>
            <p:nvPr/>
          </p:nvSpPr>
          <p:spPr>
            <a:xfrm>
              <a:off x="0" y="0"/>
              <a:ext cx="4762" cy="1588"/>
            </a:xfrm>
            <a:prstGeom prst="roundRect">
              <a:avLst>
                <a:gd name="adj" fmla="val 16667"/>
              </a:avLst>
            </a:prstGeom>
            <a:solidFill>
              <a:srgbClr val="6699FF"/>
            </a:solidFill>
            <a:ln w="9525">
              <a:noFill/>
            </a:ln>
          </p:spPr>
          <p:txBody>
            <a:bodyPr anchor="ctr">
              <a:spAutoFit/>
            </a:bodyPr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21523" name="Text Box 16"/>
            <p:cNvSpPr txBox="1"/>
            <p:nvPr/>
          </p:nvSpPr>
          <p:spPr>
            <a:xfrm>
              <a:off x="0" y="0"/>
              <a:ext cx="4768" cy="14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r>
                <a:rPr lang="zh-CN" altLang="en-US" sz="2800" b="1" dirty="0">
                  <a:latin typeface="Arial" panose="020B0604020202020204" pitchFamily="34" charset="0"/>
                  <a:ea typeface="宋体" panose="02010600030101010101" pitchFamily="2" charset="-122"/>
                </a:rPr>
                <a:t>退则不能回报朝廷</a:t>
              </a:r>
              <a:endPara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endParaRPr>
            </a:p>
            <a:p>
              <a:r>
                <a:rPr lang="zh-CN" altLang="en-US" sz="2800" b="1" dirty="0">
                  <a:latin typeface="Arial" panose="020B0604020202020204" pitchFamily="34" charset="0"/>
                  <a:ea typeface="宋体" panose="02010600030101010101" pitchFamily="2" charset="-122"/>
                </a:rPr>
                <a:t>的知遇之恩</a:t>
              </a:r>
              <a:endPara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21513" name="AutoShape 17"/>
          <p:cNvSpPr/>
          <p:nvPr/>
        </p:nvSpPr>
        <p:spPr>
          <a:xfrm>
            <a:off x="5364163" y="2781300"/>
            <a:ext cx="3024187" cy="936625"/>
          </a:xfrm>
          <a:prstGeom prst="roundRect">
            <a:avLst>
              <a:gd name="adj" fmla="val 16667"/>
            </a:avLst>
          </a:prstGeom>
          <a:noFill/>
          <a:ln w="9525">
            <a:noFill/>
          </a:ln>
        </p:spPr>
        <p:txBody>
          <a:bodyPr wrap="none" anchor="ctr">
            <a:spAutoFit/>
          </a:bodyPr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98322" name="AutoShape 18"/>
          <p:cNvSpPr/>
          <p:nvPr/>
        </p:nvSpPr>
        <p:spPr>
          <a:xfrm>
            <a:off x="4860925" y="2709863"/>
            <a:ext cx="576263" cy="6477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6699FF"/>
          </a:solidFill>
          <a:ln w="9525">
            <a:noFill/>
          </a:ln>
        </p:spPr>
        <p:txBody>
          <a:bodyPr anchor="ctr">
            <a:spAutoFit/>
          </a:bodyPr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1515" name="AutoShape 19"/>
          <p:cNvSpPr/>
          <p:nvPr/>
        </p:nvSpPr>
        <p:spPr>
          <a:xfrm>
            <a:off x="5148263" y="3502025"/>
            <a:ext cx="76200" cy="74613"/>
          </a:xfrm>
          <a:prstGeom prst="rightArrow">
            <a:avLst>
              <a:gd name="adj1" fmla="val 50000"/>
              <a:gd name="adj2" fmla="val 25531"/>
            </a:avLst>
          </a:prstGeom>
          <a:noFill/>
          <a:ln w="9525">
            <a:noFill/>
          </a:ln>
        </p:spPr>
        <p:txBody>
          <a:bodyPr wrap="none" anchor="ctr">
            <a:spAutoFit/>
          </a:bodyPr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98324" name="AutoShape 20"/>
          <p:cNvSpPr/>
          <p:nvPr/>
        </p:nvSpPr>
        <p:spPr>
          <a:xfrm>
            <a:off x="4860925" y="4005263"/>
            <a:ext cx="576263" cy="649287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6699FF"/>
          </a:solidFill>
          <a:ln w="9525">
            <a:noFill/>
          </a:ln>
        </p:spPr>
        <p:txBody>
          <a:bodyPr anchor="ctr">
            <a:spAutoFit/>
          </a:bodyPr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1517" name="AutoShape 21"/>
          <p:cNvSpPr/>
          <p:nvPr/>
        </p:nvSpPr>
        <p:spPr>
          <a:xfrm>
            <a:off x="2339975" y="2420938"/>
            <a:ext cx="288925" cy="2808287"/>
          </a:xfrm>
          <a:prstGeom prst="rightBrace">
            <a:avLst>
              <a:gd name="adj1" fmla="val 80998"/>
              <a:gd name="adj2" fmla="val 50000"/>
            </a:avLst>
          </a:prstGeom>
          <a:noFill/>
          <a:ln w="9525">
            <a:noFill/>
          </a:ln>
        </p:spPr>
        <p:txBody>
          <a:bodyPr wrap="none" anchor="ctr">
            <a:spAutoFit/>
          </a:bodyPr>
          <a:p>
            <a:pPr algn="ctr"/>
            <a:endParaRPr lang="zh-CN" altLang="zh-CN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8326" name="AutoShape 22"/>
          <p:cNvSpPr/>
          <p:nvPr/>
        </p:nvSpPr>
        <p:spPr>
          <a:xfrm>
            <a:off x="2124075" y="2349500"/>
            <a:ext cx="431800" cy="2879725"/>
          </a:xfrm>
          <a:prstGeom prst="rightBrace">
            <a:avLst>
              <a:gd name="adj1" fmla="val 55575"/>
              <a:gd name="adj2" fmla="val 50000"/>
            </a:avLst>
          </a:prstGeom>
          <a:noFill/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anchor="ctr">
            <a:spAutoFit/>
          </a:bodyPr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1519" name="Oval 23"/>
          <p:cNvSpPr/>
          <p:nvPr/>
        </p:nvSpPr>
        <p:spPr>
          <a:xfrm>
            <a:off x="3094038" y="188913"/>
            <a:ext cx="2087562" cy="79375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zh-CN" altLang="en-US" sz="2300" dirty="0">
                <a:solidFill>
                  <a:srgbClr val="FF0000"/>
                </a:solidFill>
                <a:latin typeface="Arial" panose="020B0604020202020204" pitchFamily="34" charset="0"/>
                <a:ea typeface="华文琥珀" pitchFamily="2" charset="-122"/>
              </a:rPr>
              <a:t>课文第二段分析</a:t>
            </a:r>
            <a:endParaRPr lang="zh-CN" altLang="en-US" sz="2300" dirty="0">
              <a:solidFill>
                <a:srgbClr val="FF0000"/>
              </a:solidFill>
              <a:latin typeface="Arial" panose="020B0604020202020204" pitchFamily="34" charset="0"/>
              <a:ea typeface="华文琥珀" pitchFamily="2" charset="-122"/>
            </a:endParaRPr>
          </a:p>
        </p:txBody>
      </p:sp>
      <p:sp>
        <p:nvSpPr>
          <p:cNvPr id="98328" name="Text Box 24"/>
          <p:cNvSpPr txBox="1"/>
          <p:nvPr/>
        </p:nvSpPr>
        <p:spPr>
          <a:xfrm>
            <a:off x="179388" y="5805488"/>
            <a:ext cx="2327275" cy="519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李密的态度：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8329" name="Text Box 25"/>
          <p:cNvSpPr txBox="1"/>
          <p:nvPr/>
        </p:nvSpPr>
        <p:spPr>
          <a:xfrm>
            <a:off x="1908175" y="5734050"/>
            <a:ext cx="8188325" cy="7921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dirty="0">
                <a:latin typeface="Arial" panose="020B0604020202020204" pitchFamily="34" charset="0"/>
                <a:ea typeface="宋体" panose="02010600030101010101" pitchFamily="2" charset="-122"/>
              </a:rPr>
              <a:t>	</a:t>
            </a:r>
            <a:r>
              <a:rPr lang="zh-CN" altLang="en-US" sz="2300" b="1" dirty="0">
                <a:latin typeface="Arial" panose="020B0604020202020204" pitchFamily="34" charset="0"/>
                <a:ea typeface="宋体" panose="02010600030101010101" pitchFamily="2" charset="-122"/>
              </a:rPr>
              <a:t>外表像俯首乞怜,令人同情。</a:t>
            </a:r>
            <a:endParaRPr lang="zh-CN" altLang="en-US" sz="23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zh-CN" altLang="en-US" sz="2300" b="1" dirty="0">
                <a:latin typeface="Arial" panose="020B0604020202020204" pitchFamily="34" charset="0"/>
                <a:ea typeface="宋体" panose="02010600030101010101" pitchFamily="2" charset="-122"/>
              </a:rPr>
              <a:t>           实质是态度坚决,不去应征。</a:t>
            </a:r>
            <a:endParaRPr lang="zh-CN" altLang="en-US" sz="23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14" grpId="0" bldLvl="0"/>
      <p:bldP spid="98322" grpId="0" animBg="1"/>
      <p:bldP spid="98324" grpId="0" animBg="1"/>
      <p:bldP spid="98326" grpId="0" animBg="1"/>
      <p:bldP spid="98328" grpId="0" bldLvl="0"/>
      <p:bldP spid="98329" grpId="0" bldLvl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22530" name="Rectangle 2"/>
          <p:cNvSpPr/>
          <p:nvPr>
            <p:ph type="title"/>
          </p:nvPr>
        </p:nvSpPr>
        <p:spPr>
          <a:xfrm>
            <a:off x="533400" y="0"/>
            <a:ext cx="7772400" cy="1143000"/>
          </a:xfrm>
          <a:solidFill>
            <a:srgbClr val="FFFFFF"/>
          </a:solidFill>
          <a:ln>
            <a:solidFill>
              <a:srgbClr val="000000"/>
            </a:solidFill>
            <a:miter/>
          </a:ln>
        </p:spPr>
        <p:txBody>
          <a:bodyPr/>
          <a:p>
            <a:pPr eaLnBrk="1" hangingPunct="1"/>
            <a:r>
              <a:rPr lang="zh-CN" altLang="en-US" b="1" dirty="0"/>
              <a:t>第三段：</a:t>
            </a:r>
            <a:endParaRPr lang="zh-CN" altLang="en-US" b="1" dirty="0"/>
          </a:p>
        </p:txBody>
      </p:sp>
      <p:sp>
        <p:nvSpPr>
          <p:cNvPr id="22531" name="Rectangle 3"/>
          <p:cNvSpPr/>
          <p:nvPr>
            <p:ph idx="1"/>
          </p:nvPr>
        </p:nvSpPr>
        <p:spPr>
          <a:xfrm>
            <a:off x="323850" y="1125538"/>
            <a:ext cx="8497888" cy="5256212"/>
          </a:xfrm>
          <a:solidFill>
            <a:srgbClr val="FFFFFF"/>
          </a:solidFill>
          <a:ln>
            <a:solidFill>
              <a:srgbClr val="000000"/>
            </a:solidFill>
            <a:miter/>
          </a:ln>
        </p:spPr>
        <p:txBody>
          <a:bodyPr/>
          <a:p>
            <a:pPr eaLnBrk="1" hangingPunct="1"/>
            <a:r>
              <a:rPr lang="zh-CN" altLang="en-US" b="1" dirty="0">
                <a:solidFill>
                  <a:srgbClr val="FF0000"/>
                </a:solidFill>
              </a:rPr>
              <a:t>伏惟</a:t>
            </a:r>
            <a:r>
              <a:rPr lang="zh-CN" altLang="en-US" b="1" dirty="0"/>
              <a:t>圣朝以孝治天下，凡在</a:t>
            </a:r>
            <a:r>
              <a:rPr lang="zh-CN" altLang="en-US" b="1" dirty="0">
                <a:solidFill>
                  <a:srgbClr val="FF0000"/>
                </a:solidFill>
              </a:rPr>
              <a:t>故老</a:t>
            </a:r>
            <a:r>
              <a:rPr lang="zh-CN" altLang="en-US" b="1" dirty="0"/>
              <a:t>，犹蒙</a:t>
            </a:r>
            <a:r>
              <a:rPr lang="zh-CN" altLang="en-US" b="1" dirty="0">
                <a:solidFill>
                  <a:srgbClr val="FF0000"/>
                </a:solidFill>
              </a:rPr>
              <a:t>矜育</a:t>
            </a:r>
            <a:r>
              <a:rPr lang="zh-CN" altLang="en-US" b="1" dirty="0"/>
              <a:t>，况臣孤苦，特为尤甚。且臣少</a:t>
            </a:r>
            <a:r>
              <a:rPr lang="zh-CN" altLang="en-US" b="1" dirty="0">
                <a:solidFill>
                  <a:srgbClr val="FF0000"/>
                </a:solidFill>
              </a:rPr>
              <a:t>仕</a:t>
            </a:r>
            <a:r>
              <a:rPr lang="zh-CN" altLang="en-US" b="1" dirty="0"/>
              <a:t>伪朝，历</a:t>
            </a:r>
            <a:r>
              <a:rPr lang="zh-CN" altLang="en-US" b="1" dirty="0">
                <a:solidFill>
                  <a:srgbClr val="FF0000"/>
                </a:solidFill>
              </a:rPr>
              <a:t>职</a:t>
            </a:r>
            <a:r>
              <a:rPr lang="zh-CN" altLang="en-US" b="1" dirty="0"/>
              <a:t>郎署，本图宦达，不</a:t>
            </a:r>
            <a:r>
              <a:rPr lang="zh-CN" altLang="en-US" b="1" dirty="0">
                <a:solidFill>
                  <a:srgbClr val="FF0000"/>
                </a:solidFill>
              </a:rPr>
              <a:t>矜</a:t>
            </a:r>
            <a:r>
              <a:rPr lang="zh-CN" altLang="en-US" b="1" dirty="0"/>
              <a:t>名节。今臣亡国贱俘，至微至陋，过蒙</a:t>
            </a:r>
            <a:r>
              <a:rPr lang="zh-CN" altLang="en-US" b="1" dirty="0">
                <a:solidFill>
                  <a:srgbClr val="FF0000"/>
                </a:solidFill>
              </a:rPr>
              <a:t>拔擢</a:t>
            </a:r>
            <a:r>
              <a:rPr lang="zh-CN" altLang="en-US" b="1" dirty="0"/>
              <a:t>，</a:t>
            </a:r>
            <a:r>
              <a:rPr lang="zh-CN" altLang="en-US" b="1" dirty="0">
                <a:solidFill>
                  <a:srgbClr val="FF0000"/>
                </a:solidFill>
              </a:rPr>
              <a:t>宠命优渥</a:t>
            </a:r>
            <a:r>
              <a:rPr lang="zh-CN" altLang="en-US" b="1" dirty="0"/>
              <a:t>，岂敢</a:t>
            </a:r>
            <a:r>
              <a:rPr lang="zh-CN" altLang="en-US" b="1" dirty="0">
                <a:solidFill>
                  <a:srgbClr val="FF0000"/>
                </a:solidFill>
              </a:rPr>
              <a:t>盘桓</a:t>
            </a:r>
            <a:r>
              <a:rPr lang="zh-CN" altLang="en-US" b="1" dirty="0"/>
              <a:t>，有所希冀。但</a:t>
            </a:r>
            <a:r>
              <a:rPr lang="zh-CN" altLang="en-US" b="1" dirty="0">
                <a:solidFill>
                  <a:srgbClr val="FF0000"/>
                </a:solidFill>
              </a:rPr>
              <a:t>以</a:t>
            </a:r>
            <a:r>
              <a:rPr lang="zh-CN" altLang="en-US" b="1" dirty="0"/>
              <a:t>刘</a:t>
            </a:r>
            <a:r>
              <a:rPr lang="zh-CN" altLang="en-US" b="1" dirty="0">
                <a:solidFill>
                  <a:srgbClr val="FF0000"/>
                </a:solidFill>
              </a:rPr>
              <a:t>日薄西山</a:t>
            </a:r>
            <a:r>
              <a:rPr lang="zh-CN" altLang="en-US" b="1" dirty="0"/>
              <a:t>，</a:t>
            </a:r>
            <a:r>
              <a:rPr lang="zh-CN" altLang="en-US" b="1" dirty="0">
                <a:solidFill>
                  <a:srgbClr val="FF0000"/>
                </a:solidFill>
              </a:rPr>
              <a:t>气息奄奄</a:t>
            </a:r>
            <a:r>
              <a:rPr lang="zh-CN" altLang="en-US" b="1" dirty="0"/>
              <a:t>，</a:t>
            </a:r>
            <a:r>
              <a:rPr lang="zh-CN" altLang="en-US" b="1" dirty="0">
                <a:solidFill>
                  <a:srgbClr val="FF0000"/>
                </a:solidFill>
              </a:rPr>
              <a:t>人命危浅</a:t>
            </a:r>
            <a:r>
              <a:rPr lang="zh-CN" altLang="en-US" b="1" dirty="0"/>
              <a:t>，</a:t>
            </a:r>
            <a:r>
              <a:rPr lang="zh-CN" altLang="en-US" b="1" dirty="0">
                <a:solidFill>
                  <a:srgbClr val="FF0000"/>
                </a:solidFill>
              </a:rPr>
              <a:t>朝不虑夕</a:t>
            </a:r>
            <a:r>
              <a:rPr lang="zh-CN" altLang="en-US" b="1" dirty="0"/>
              <a:t>。臣无祖母，无以至今日，祖母无臣，无以</a:t>
            </a:r>
            <a:r>
              <a:rPr lang="zh-CN" altLang="en-US" b="1" dirty="0">
                <a:solidFill>
                  <a:srgbClr val="FF0000"/>
                </a:solidFill>
              </a:rPr>
              <a:t>终</a:t>
            </a:r>
            <a:r>
              <a:rPr lang="zh-CN" altLang="en-US" b="1" dirty="0"/>
              <a:t>余年。母孙二人，</a:t>
            </a:r>
            <a:r>
              <a:rPr lang="zh-CN" altLang="en-US" b="1" dirty="0">
                <a:solidFill>
                  <a:srgbClr val="FF0000"/>
                </a:solidFill>
              </a:rPr>
              <a:t>更相</a:t>
            </a:r>
            <a:r>
              <a:rPr lang="zh-CN" altLang="en-US" b="1" dirty="0"/>
              <a:t>为命，是以</a:t>
            </a:r>
            <a:r>
              <a:rPr lang="zh-CN" altLang="en-US" b="1" dirty="0">
                <a:solidFill>
                  <a:srgbClr val="FF0000"/>
                </a:solidFill>
              </a:rPr>
              <a:t>区区</a:t>
            </a:r>
            <a:r>
              <a:rPr lang="zh-CN" altLang="en-US" b="1" dirty="0"/>
              <a:t>不能废</a:t>
            </a:r>
            <a:r>
              <a:rPr lang="zh-CN" altLang="en-US" b="1" dirty="0">
                <a:solidFill>
                  <a:srgbClr val="FF0000"/>
                </a:solidFill>
              </a:rPr>
              <a:t>远</a:t>
            </a:r>
            <a:r>
              <a:rPr lang="zh-CN" altLang="en-US" b="1" dirty="0"/>
              <a:t>。</a:t>
            </a:r>
            <a:endParaRPr lang="zh-CN" altLang="en-US" b="1" dirty="0"/>
          </a:p>
        </p:txBody>
      </p:sp>
      <p:sp>
        <p:nvSpPr>
          <p:cNvPr id="82948" name="AutoShape 4"/>
          <p:cNvSpPr/>
          <p:nvPr/>
        </p:nvSpPr>
        <p:spPr>
          <a:xfrm>
            <a:off x="457200" y="0"/>
            <a:ext cx="5791200" cy="1219200"/>
          </a:xfrm>
          <a:prstGeom prst="wedgeEllipseCallout">
            <a:avLst>
              <a:gd name="adj1" fmla="val -30755"/>
              <a:gd name="adj2" fmla="val 66278"/>
            </a:avLst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algn="ctr"/>
            <a:r>
              <a:rPr lang="zh-CN" altLang="en-US" sz="2800" b="1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旧时奏疏、书信中下级对上级常用的敬语。</a:t>
            </a:r>
            <a:endParaRPr lang="zh-CN" altLang="en-US" sz="2800" b="1" dirty="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82949" name="AutoShape 5"/>
          <p:cNvSpPr/>
          <p:nvPr/>
        </p:nvSpPr>
        <p:spPr>
          <a:xfrm>
            <a:off x="5715000" y="0"/>
            <a:ext cx="2362200" cy="990600"/>
          </a:xfrm>
          <a:prstGeom prst="wedgeEllipseCallout">
            <a:avLst>
              <a:gd name="adj1" fmla="val -14718"/>
              <a:gd name="adj2" fmla="val 100801"/>
            </a:avLst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algn="ctr"/>
            <a:r>
              <a:rPr lang="zh-CN" altLang="en-US" sz="2800" b="1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故旧老人。</a:t>
            </a:r>
            <a:endParaRPr lang="zh-CN" altLang="en-US" sz="2800" b="1" dirty="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82950" name="AutoShape 6"/>
          <p:cNvSpPr/>
          <p:nvPr/>
        </p:nvSpPr>
        <p:spPr>
          <a:xfrm>
            <a:off x="4800600" y="0"/>
            <a:ext cx="3276600" cy="1219200"/>
          </a:xfrm>
          <a:prstGeom prst="wedgeEllipseCallout">
            <a:avLst>
              <a:gd name="adj1" fmla="val 51843"/>
              <a:gd name="adj2" fmla="val 51565"/>
            </a:avLst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algn="ctr"/>
            <a:r>
              <a:rPr lang="zh-CN" altLang="en-US" sz="2800" b="1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怜悯抚育</a:t>
            </a:r>
            <a:endParaRPr lang="zh-CN" altLang="en-US" sz="2800" b="1" dirty="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82951" name="AutoShape 7"/>
          <p:cNvSpPr/>
          <p:nvPr/>
        </p:nvSpPr>
        <p:spPr>
          <a:xfrm>
            <a:off x="3505200" y="381000"/>
            <a:ext cx="2819400" cy="1295400"/>
          </a:xfrm>
          <a:prstGeom prst="wedgeEllipseCallout">
            <a:avLst>
              <a:gd name="adj1" fmla="val 51352"/>
              <a:gd name="adj2" fmla="val 54532"/>
            </a:avLst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algn="ctr"/>
            <a:r>
              <a:rPr lang="zh-CN" altLang="en-US" sz="2800" b="1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名词作动词，做官。</a:t>
            </a:r>
            <a:endParaRPr lang="zh-CN" altLang="en-US" sz="2800" b="1" dirty="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82952" name="AutoShape 8"/>
          <p:cNvSpPr/>
          <p:nvPr/>
        </p:nvSpPr>
        <p:spPr>
          <a:xfrm>
            <a:off x="4953000" y="609600"/>
            <a:ext cx="3352800" cy="1143000"/>
          </a:xfrm>
          <a:prstGeom prst="wedgeEllipseCallout">
            <a:avLst>
              <a:gd name="adj1" fmla="val 51894"/>
              <a:gd name="adj2" fmla="val 48194"/>
            </a:avLst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algn="ctr"/>
            <a:r>
              <a:rPr lang="zh-CN" altLang="en-US" sz="2800" b="1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名词作动词，任职</a:t>
            </a:r>
            <a:endParaRPr lang="zh-CN" altLang="en-US" sz="2800" b="1" dirty="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82953" name="AutoShape 9"/>
          <p:cNvSpPr/>
          <p:nvPr/>
        </p:nvSpPr>
        <p:spPr>
          <a:xfrm>
            <a:off x="2209800" y="1066800"/>
            <a:ext cx="2514600" cy="1066800"/>
          </a:xfrm>
          <a:prstGeom prst="wedgeEllipseCallout">
            <a:avLst>
              <a:gd name="adj1" fmla="val 48926"/>
              <a:gd name="adj2" fmla="val 60417"/>
            </a:avLst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algn="ctr"/>
            <a:r>
              <a:rPr lang="zh-CN" altLang="en-US" sz="2800" b="1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自尊，自夸。</a:t>
            </a:r>
            <a:endParaRPr lang="zh-CN" altLang="en-US" sz="2800" b="1" dirty="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82954" name="AutoShape 10"/>
          <p:cNvSpPr/>
          <p:nvPr/>
        </p:nvSpPr>
        <p:spPr>
          <a:xfrm>
            <a:off x="1676400" y="1524000"/>
            <a:ext cx="2438400" cy="1066800"/>
          </a:xfrm>
          <a:prstGeom prst="wedgeEllipseCallout">
            <a:avLst>
              <a:gd name="adj1" fmla="val 46157"/>
              <a:gd name="adj2" fmla="val 55954"/>
            </a:avLst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algn="ctr"/>
            <a:r>
              <a:rPr lang="zh-CN" altLang="en-US" sz="3200" b="1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提拔</a:t>
            </a:r>
            <a:endParaRPr lang="zh-CN" altLang="en-US" sz="3200" b="1" dirty="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82955" name="AutoShape 11"/>
          <p:cNvSpPr/>
          <p:nvPr/>
        </p:nvSpPr>
        <p:spPr>
          <a:xfrm>
            <a:off x="4800600" y="1600200"/>
            <a:ext cx="3505200" cy="1066800"/>
          </a:xfrm>
          <a:prstGeom prst="wedgeEllipseCallout">
            <a:avLst>
              <a:gd name="adj1" fmla="val -28532"/>
              <a:gd name="adj2" fmla="val 81398"/>
            </a:avLst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algn="ctr"/>
            <a:r>
              <a:rPr lang="zh-CN" altLang="en-US" sz="2800" b="1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恩命十分优厚</a:t>
            </a:r>
            <a:endParaRPr lang="zh-CN" altLang="en-US" sz="2800" b="1" dirty="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82956" name="AutoShape 12"/>
          <p:cNvSpPr/>
          <p:nvPr/>
        </p:nvSpPr>
        <p:spPr>
          <a:xfrm>
            <a:off x="5105400" y="1219200"/>
            <a:ext cx="3048000" cy="1447800"/>
          </a:xfrm>
          <a:prstGeom prst="wedgeEllipseCallout">
            <a:avLst>
              <a:gd name="adj1" fmla="val 42968"/>
              <a:gd name="adj2" fmla="val 48356"/>
            </a:avLst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algn="ctr"/>
            <a:r>
              <a:rPr lang="zh-CN" altLang="en-US" sz="2800" b="1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徘徊不进的样子</a:t>
            </a:r>
            <a:endParaRPr lang="zh-CN" altLang="en-US" sz="2800" b="1" dirty="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82957" name="AutoShape 13"/>
          <p:cNvSpPr/>
          <p:nvPr/>
        </p:nvSpPr>
        <p:spPr>
          <a:xfrm>
            <a:off x="1905000" y="1676400"/>
            <a:ext cx="2819400" cy="914400"/>
          </a:xfrm>
          <a:prstGeom prst="wedgeEllipseCallout">
            <a:avLst>
              <a:gd name="adj1" fmla="val 4898"/>
              <a:gd name="adj2" fmla="val 125000"/>
            </a:avLst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algn="ctr"/>
            <a:r>
              <a:rPr lang="zh-CN" altLang="en-US" sz="2800" b="1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因为</a:t>
            </a:r>
            <a:endParaRPr lang="zh-CN" altLang="en-US" sz="2800" b="1" dirty="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82958" name="AutoShape 14"/>
          <p:cNvSpPr/>
          <p:nvPr/>
        </p:nvSpPr>
        <p:spPr>
          <a:xfrm>
            <a:off x="3505200" y="1447800"/>
            <a:ext cx="4114800" cy="1447800"/>
          </a:xfrm>
          <a:prstGeom prst="wedgeEllipseCallout">
            <a:avLst>
              <a:gd name="adj1" fmla="val -22917"/>
              <a:gd name="adj2" fmla="val 69958"/>
            </a:avLst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algn="ctr"/>
            <a:r>
              <a:rPr lang="zh-CN" altLang="en-US" sz="2800" b="1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太阳接近西山，比喻人临近死亡。</a:t>
            </a:r>
            <a:endParaRPr lang="zh-CN" altLang="en-US" sz="2800" b="1" dirty="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82959" name="AutoShape 15"/>
          <p:cNvSpPr/>
          <p:nvPr/>
        </p:nvSpPr>
        <p:spPr>
          <a:xfrm>
            <a:off x="4038600" y="1524000"/>
            <a:ext cx="3048000" cy="1676400"/>
          </a:xfrm>
          <a:prstGeom prst="wedgeEllipseCallout">
            <a:avLst>
              <a:gd name="adj1" fmla="val 50782"/>
              <a:gd name="adj2" fmla="val 46875"/>
            </a:avLst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algn="ctr"/>
            <a:r>
              <a:rPr lang="zh-CN" altLang="en-US" sz="2800" b="1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气息微弱，奄奄一息</a:t>
            </a:r>
            <a:endParaRPr lang="zh-CN" altLang="en-US" sz="2800" b="1" dirty="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82960" name="AutoShape 16"/>
          <p:cNvSpPr/>
          <p:nvPr/>
        </p:nvSpPr>
        <p:spPr>
          <a:xfrm>
            <a:off x="2133600" y="2209800"/>
            <a:ext cx="3352800" cy="1371600"/>
          </a:xfrm>
          <a:prstGeom prst="wedgeEllipseCallout">
            <a:avLst>
              <a:gd name="adj1" fmla="val -48625"/>
              <a:gd name="adj2" fmla="val 61690"/>
            </a:avLst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algn="ctr"/>
            <a:r>
              <a:rPr lang="zh-CN" altLang="en-US" sz="2800" b="1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生命危弱，朝不夕保</a:t>
            </a:r>
            <a:endParaRPr lang="zh-CN" altLang="en-US" sz="2800" b="1" dirty="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82961" name="AutoShape 17"/>
          <p:cNvSpPr/>
          <p:nvPr/>
        </p:nvSpPr>
        <p:spPr>
          <a:xfrm>
            <a:off x="1524000" y="2514600"/>
            <a:ext cx="4191000" cy="1219200"/>
          </a:xfrm>
          <a:prstGeom prst="wedgeEllipseCallout">
            <a:avLst>
              <a:gd name="adj1" fmla="val 4546"/>
              <a:gd name="adj2" fmla="val 86329"/>
            </a:avLst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algn="ctr"/>
            <a:r>
              <a:rPr lang="zh-CN" altLang="en-US" sz="2800" b="1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使动用法，使</a:t>
            </a:r>
            <a:r>
              <a:rPr lang="en-US" altLang="zh-CN" sz="2800" b="1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……</a:t>
            </a:r>
            <a:r>
              <a:rPr lang="zh-CN" altLang="en-US" sz="2800" b="1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终了</a:t>
            </a:r>
            <a:endParaRPr lang="zh-CN" altLang="en-US" sz="2800" b="1" dirty="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82962" name="AutoShape 18"/>
          <p:cNvSpPr/>
          <p:nvPr/>
        </p:nvSpPr>
        <p:spPr>
          <a:xfrm>
            <a:off x="5943600" y="2895600"/>
            <a:ext cx="1828800" cy="1295400"/>
          </a:xfrm>
          <a:prstGeom prst="wedgeEllipseCallout">
            <a:avLst>
              <a:gd name="adj1" fmla="val 48699"/>
              <a:gd name="adj2" fmla="val 50736"/>
            </a:avLst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algn="ctr"/>
            <a:r>
              <a:rPr lang="zh-CN" altLang="en-US" sz="2800" b="1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互相依靠</a:t>
            </a:r>
            <a:endParaRPr lang="zh-CN" altLang="en-US" sz="2800" b="1" dirty="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82963" name="AutoShape 19"/>
          <p:cNvSpPr/>
          <p:nvPr/>
        </p:nvSpPr>
        <p:spPr>
          <a:xfrm>
            <a:off x="1981200" y="5334000"/>
            <a:ext cx="5029200" cy="1219200"/>
          </a:xfrm>
          <a:prstGeom prst="wedgeEllipseCallout">
            <a:avLst>
              <a:gd name="adj1" fmla="val -36046"/>
              <a:gd name="adj2" fmla="val -69662"/>
            </a:avLst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algn="ctr"/>
            <a:r>
              <a:rPr lang="zh-CN" altLang="en-US" sz="2800" b="1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谦词，私爱</a:t>
            </a:r>
            <a:endParaRPr lang="zh-CN" altLang="en-US" sz="2800" b="1" dirty="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82964" name="AutoShape 20"/>
          <p:cNvSpPr/>
          <p:nvPr/>
        </p:nvSpPr>
        <p:spPr>
          <a:xfrm>
            <a:off x="5029200" y="4343400"/>
            <a:ext cx="2133600" cy="990600"/>
          </a:xfrm>
          <a:prstGeom prst="wedgeEllipseCallout">
            <a:avLst>
              <a:gd name="adj1" fmla="val -62130"/>
              <a:gd name="adj2" fmla="val 7694"/>
            </a:avLst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algn="ctr"/>
            <a:r>
              <a:rPr lang="zh-CN" altLang="en-US" sz="2800" b="1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远离</a:t>
            </a:r>
            <a:endParaRPr lang="zh-CN" altLang="en-US" sz="2800" b="1" dirty="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9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29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29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29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29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29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29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29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29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29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2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2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29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29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29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29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29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29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29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29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29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29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829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829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829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829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82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82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829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82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82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82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8" grpId="0" animBg="1"/>
      <p:bldP spid="82949" grpId="0" animBg="1"/>
      <p:bldP spid="82950" grpId="0" animBg="1"/>
      <p:bldP spid="82951" grpId="0" animBg="1"/>
      <p:bldP spid="82952" grpId="0" animBg="1"/>
      <p:bldP spid="82953" grpId="0" animBg="1"/>
      <p:bldP spid="82954" grpId="0" animBg="1"/>
      <p:bldP spid="82955" grpId="0" animBg="1"/>
      <p:bldP spid="82956" grpId="0" animBg="1"/>
      <p:bldP spid="82957" grpId="0" animBg="1"/>
      <p:bldP spid="82958" grpId="0" animBg="1"/>
      <p:bldP spid="82959" grpId="0" animBg="1"/>
      <p:bldP spid="82960" grpId="0" animBg="1"/>
      <p:bldP spid="82961" grpId="0" animBg="1"/>
      <p:bldP spid="82962" grpId="0" animBg="1"/>
      <p:bldP spid="82963" grpId="0" animBg="1"/>
      <p:bldP spid="8296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23554" name="Rectangle 2"/>
          <p:cNvSpPr/>
          <p:nvPr/>
        </p:nvSpPr>
        <p:spPr>
          <a:xfrm>
            <a:off x="76200" y="492125"/>
            <a:ext cx="7010400" cy="647700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r>
              <a:rPr lang="zh-CN" altLang="en-US" sz="3600" b="1" dirty="0">
                <a:latin typeface="Arial" panose="020B0604020202020204" pitchFamily="34" charset="0"/>
                <a:ea typeface="楷体_GB2312" pitchFamily="49" charset="-122"/>
              </a:rPr>
              <a:t>李密是怎样打消武帝疑虑的？</a:t>
            </a:r>
            <a:endParaRPr lang="zh-CN" altLang="en-US" sz="3600" b="1" dirty="0"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66563" name="Rectangle 3"/>
          <p:cNvSpPr/>
          <p:nvPr/>
        </p:nvSpPr>
        <p:spPr>
          <a:xfrm>
            <a:off x="76200" y="1477963"/>
            <a:ext cx="2590800" cy="579437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r>
              <a:rPr lang="zh-CN" altLang="en-US" sz="3200" b="1" dirty="0">
                <a:solidFill>
                  <a:srgbClr val="000099"/>
                </a:solidFill>
                <a:latin typeface="Arial" panose="020B0604020202020204" pitchFamily="34" charset="0"/>
              </a:rPr>
              <a:t>不矜名节 </a:t>
            </a:r>
            <a:endParaRPr lang="zh-CN" altLang="en-US" sz="3200" b="1" dirty="0">
              <a:solidFill>
                <a:srgbClr val="000099"/>
              </a:solidFill>
              <a:latin typeface="Arial" panose="020B0604020202020204" pitchFamily="34" charset="0"/>
            </a:endParaRPr>
          </a:p>
        </p:txBody>
      </p:sp>
      <p:sp>
        <p:nvSpPr>
          <p:cNvPr id="66564" name="Rectangle 4"/>
          <p:cNvSpPr/>
          <p:nvPr/>
        </p:nvSpPr>
        <p:spPr>
          <a:xfrm>
            <a:off x="76200" y="2392363"/>
            <a:ext cx="5486400" cy="579437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r>
              <a:rPr lang="zh-CN" altLang="en-US" sz="3200" b="1" dirty="0">
                <a:solidFill>
                  <a:srgbClr val="000099"/>
                </a:solidFill>
                <a:latin typeface="黑体" panose="02010609060101010101" pitchFamily="49" charset="-122"/>
              </a:rPr>
              <a:t>过蒙拔擢，宠命优渥</a:t>
            </a:r>
            <a:endParaRPr lang="zh-CN" altLang="en-US" sz="3200" dirty="0">
              <a:solidFill>
                <a:srgbClr val="000099"/>
              </a:solidFill>
              <a:latin typeface="黑体" panose="02010609060101010101" pitchFamily="49" charset="-122"/>
            </a:endParaRPr>
          </a:p>
        </p:txBody>
      </p:sp>
      <p:sp>
        <p:nvSpPr>
          <p:cNvPr id="66565" name="Rectangle 5"/>
          <p:cNvSpPr/>
          <p:nvPr/>
        </p:nvSpPr>
        <p:spPr>
          <a:xfrm>
            <a:off x="4267200" y="2360613"/>
            <a:ext cx="3200400" cy="579437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r>
              <a:rPr lang="en-US" altLang="zh-CN" sz="3200" b="1" dirty="0">
                <a:solidFill>
                  <a:srgbClr val="A50021"/>
                </a:solidFill>
                <a:latin typeface="Arial" panose="020B0604020202020204" pitchFamily="34" charset="0"/>
              </a:rPr>
              <a:t>——</a:t>
            </a:r>
            <a:r>
              <a:rPr lang="zh-CN" altLang="en-US" sz="3200" b="1" dirty="0">
                <a:solidFill>
                  <a:srgbClr val="A50021"/>
                </a:solidFill>
                <a:latin typeface="黑体" panose="02010609060101010101" pitchFamily="49" charset="-122"/>
              </a:rPr>
              <a:t>感恩戴德</a:t>
            </a:r>
            <a:endParaRPr lang="zh-CN" altLang="en-US" sz="3200" b="1" dirty="0">
              <a:solidFill>
                <a:srgbClr val="A50021"/>
              </a:solidFill>
              <a:latin typeface="黑体" panose="02010609060101010101" pitchFamily="49" charset="-122"/>
            </a:endParaRPr>
          </a:p>
        </p:txBody>
      </p:sp>
      <p:sp>
        <p:nvSpPr>
          <p:cNvPr id="66566" name="Rectangle 6"/>
          <p:cNvSpPr/>
          <p:nvPr/>
        </p:nvSpPr>
        <p:spPr>
          <a:xfrm>
            <a:off x="4267200" y="1325563"/>
            <a:ext cx="4038600" cy="579437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r>
              <a:rPr lang="en-US" altLang="zh-CN" sz="3200" b="1" dirty="0">
                <a:solidFill>
                  <a:srgbClr val="A50021"/>
                </a:solidFill>
                <a:latin typeface="Arial" panose="020B0604020202020204" pitchFamily="34" charset="0"/>
              </a:rPr>
              <a:t>——</a:t>
            </a:r>
            <a:r>
              <a:rPr lang="zh-CN" altLang="en-US" sz="3200" b="1" dirty="0">
                <a:solidFill>
                  <a:srgbClr val="A50021"/>
                </a:solidFill>
                <a:latin typeface="黑体" panose="02010609060101010101" pitchFamily="49" charset="-122"/>
              </a:rPr>
              <a:t>并非自命清高</a:t>
            </a:r>
            <a:endParaRPr lang="zh-CN" altLang="en-US" sz="3200" b="1" dirty="0">
              <a:solidFill>
                <a:srgbClr val="A50021"/>
              </a:solidFill>
              <a:latin typeface="黑体" panose="02010609060101010101" pitchFamily="49" charset="-122"/>
            </a:endParaRPr>
          </a:p>
        </p:txBody>
      </p:sp>
      <p:sp>
        <p:nvSpPr>
          <p:cNvPr id="66567" name="Rectangle 7"/>
          <p:cNvSpPr/>
          <p:nvPr/>
        </p:nvSpPr>
        <p:spPr>
          <a:xfrm>
            <a:off x="0" y="3611563"/>
            <a:ext cx="5181600" cy="579437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r>
              <a:rPr lang="zh-CN" altLang="en-US" sz="3200" b="1" dirty="0">
                <a:solidFill>
                  <a:srgbClr val="000099"/>
                </a:solidFill>
                <a:latin typeface="黑体" panose="02010609060101010101" pitchFamily="49" charset="-122"/>
              </a:rPr>
              <a:t>岂敢盘桓，有所希冀</a:t>
            </a:r>
            <a:endParaRPr lang="zh-CN" altLang="en-US" sz="3200" b="1" dirty="0">
              <a:solidFill>
                <a:srgbClr val="000099"/>
              </a:solidFill>
              <a:latin typeface="黑体" panose="02010609060101010101" pitchFamily="49" charset="-122"/>
            </a:endParaRPr>
          </a:p>
        </p:txBody>
      </p:sp>
      <p:sp>
        <p:nvSpPr>
          <p:cNvPr id="66568" name="Rectangle 8"/>
          <p:cNvSpPr/>
          <p:nvPr/>
        </p:nvSpPr>
        <p:spPr>
          <a:xfrm>
            <a:off x="4267200" y="3611563"/>
            <a:ext cx="4572000" cy="579437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r>
              <a:rPr lang="en-US" altLang="zh-CN" sz="3200" b="1" dirty="0">
                <a:solidFill>
                  <a:srgbClr val="A50021"/>
                </a:solidFill>
                <a:latin typeface="Arial" panose="020B0604020202020204" pitchFamily="34" charset="0"/>
              </a:rPr>
              <a:t>——</a:t>
            </a:r>
            <a:r>
              <a:rPr lang="zh-CN" altLang="en-US" sz="3200" b="1" dirty="0">
                <a:solidFill>
                  <a:srgbClr val="A50021"/>
                </a:solidFill>
                <a:latin typeface="黑体" panose="02010609060101010101" pitchFamily="49" charset="-122"/>
              </a:rPr>
              <a:t>卑微，不敢有二心</a:t>
            </a:r>
            <a:endParaRPr lang="zh-CN" altLang="en-US" sz="3200" b="1" dirty="0">
              <a:solidFill>
                <a:srgbClr val="A50021"/>
              </a:solidFill>
              <a:latin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6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6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66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6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6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/>
      <p:bldP spid="66564" grpId="0"/>
      <p:bldP spid="66565" grpId="0"/>
      <p:bldP spid="66566" grpId="0"/>
      <p:bldP spid="66567" grpId="0"/>
      <p:bldP spid="6656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24578" name="Rectangle 2"/>
          <p:cNvSpPr/>
          <p:nvPr/>
        </p:nvSpPr>
        <p:spPr>
          <a:xfrm>
            <a:off x="76200" y="989013"/>
            <a:ext cx="9067800" cy="641350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r>
              <a:rPr lang="en-US" altLang="zh-CN" sz="3600" b="1" dirty="0">
                <a:latin typeface="Arial" panose="020B0604020202020204" pitchFamily="34" charset="0"/>
                <a:ea typeface="楷体_GB2312" pitchFamily="49" charset="-122"/>
              </a:rPr>
              <a:t>       </a:t>
            </a:r>
            <a:endParaRPr lang="en-US" altLang="zh-CN" sz="3600" b="1" dirty="0"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67587" name="Rectangle 3"/>
          <p:cNvSpPr/>
          <p:nvPr/>
        </p:nvSpPr>
        <p:spPr>
          <a:xfrm>
            <a:off x="152400" y="3402013"/>
            <a:ext cx="8991600" cy="1865312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pPr>
              <a:spcBef>
                <a:spcPct val="30000"/>
              </a:spcBef>
            </a:pPr>
            <a:r>
              <a:rPr lang="en-US" altLang="zh-CN" sz="3200" b="1" dirty="0">
                <a:solidFill>
                  <a:srgbClr val="000066"/>
                </a:solidFill>
                <a:latin typeface="Arial" panose="020B0604020202020204" pitchFamily="34" charset="0"/>
              </a:rPr>
              <a:t>       </a:t>
            </a:r>
            <a:r>
              <a:rPr lang="zh-CN" altLang="en-US" sz="3200" b="1" dirty="0">
                <a:solidFill>
                  <a:srgbClr val="000066"/>
                </a:solidFill>
                <a:latin typeface="Arial" panose="020B0604020202020204" pitchFamily="34" charset="0"/>
              </a:rPr>
              <a:t>用了比喻和四字骈句，生动形象地描写了风</a:t>
            </a:r>
            <a:endParaRPr lang="zh-CN" altLang="en-US" sz="3200" b="1" dirty="0">
              <a:solidFill>
                <a:srgbClr val="000066"/>
              </a:solidFill>
              <a:latin typeface="Arial" panose="020B0604020202020204" pitchFamily="34" charset="0"/>
            </a:endParaRPr>
          </a:p>
          <a:p>
            <a:pPr>
              <a:spcBef>
                <a:spcPct val="30000"/>
              </a:spcBef>
            </a:pPr>
            <a:r>
              <a:rPr lang="zh-CN" altLang="en-US" sz="3200" b="1" dirty="0">
                <a:solidFill>
                  <a:srgbClr val="000066"/>
                </a:solidFill>
                <a:latin typeface="Arial" panose="020B0604020202020204" pitchFamily="34" charset="0"/>
              </a:rPr>
              <a:t>烛残年，生命垂危的祖母和无人送终的难处，真</a:t>
            </a:r>
            <a:endParaRPr lang="zh-CN" altLang="en-US" sz="3200" b="1" dirty="0">
              <a:solidFill>
                <a:srgbClr val="000066"/>
              </a:solidFill>
              <a:latin typeface="Arial" panose="020B0604020202020204" pitchFamily="34" charset="0"/>
            </a:endParaRPr>
          </a:p>
          <a:p>
            <a:pPr>
              <a:spcBef>
                <a:spcPct val="30000"/>
              </a:spcBef>
            </a:pPr>
            <a:r>
              <a:rPr lang="zh-CN" altLang="en-US" sz="3200" b="1" dirty="0">
                <a:solidFill>
                  <a:srgbClr val="000066"/>
                </a:solidFill>
                <a:latin typeface="Arial" panose="020B0604020202020204" pitchFamily="34" charset="0"/>
              </a:rPr>
              <a:t>挚恳切，情深意长。</a:t>
            </a:r>
            <a:endParaRPr lang="zh-CN" altLang="en-US" sz="3200" b="1" dirty="0">
              <a:solidFill>
                <a:srgbClr val="000066"/>
              </a:solidFill>
              <a:latin typeface="Arial" panose="020B0604020202020204" pitchFamily="34" charset="0"/>
            </a:endParaRPr>
          </a:p>
        </p:txBody>
      </p:sp>
      <p:sp>
        <p:nvSpPr>
          <p:cNvPr id="67588" name="Rectangle 4"/>
          <p:cNvSpPr/>
          <p:nvPr/>
        </p:nvSpPr>
        <p:spPr>
          <a:xfrm>
            <a:off x="76200" y="714375"/>
            <a:ext cx="9067800" cy="1190625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r>
              <a:rPr lang="en-US" altLang="zh-CN" sz="3600" b="1" dirty="0">
                <a:latin typeface="Arial" panose="020B0604020202020204" pitchFamily="34" charset="0"/>
                <a:ea typeface="楷体_GB2312" pitchFamily="49" charset="-122"/>
              </a:rPr>
              <a:t>       </a:t>
            </a:r>
            <a:r>
              <a:rPr lang="zh-CN" altLang="en-US" sz="3600" b="1" dirty="0">
                <a:latin typeface="Arial" panose="020B0604020202020204" pitchFamily="34" charset="0"/>
                <a:ea typeface="楷体_GB2312" pitchFamily="49" charset="-122"/>
              </a:rPr>
              <a:t>那么对自己</a:t>
            </a:r>
            <a:r>
              <a:rPr lang="zh-CN" altLang="en-US" sz="3600" b="1" dirty="0">
                <a:latin typeface="华文中宋" panose="02010600040101010101" pitchFamily="2" charset="-122"/>
                <a:ea typeface="楷体_GB2312" pitchFamily="49" charset="-122"/>
              </a:rPr>
              <a:t>“</a:t>
            </a:r>
            <a:r>
              <a:rPr lang="zh-CN" altLang="en-US" sz="3600" b="1" dirty="0">
                <a:latin typeface="Arial" panose="020B0604020202020204" pitchFamily="34" charset="0"/>
                <a:ea typeface="楷体_GB2312" pitchFamily="49" charset="-122"/>
              </a:rPr>
              <a:t>辞不赴命</a:t>
            </a:r>
            <a:r>
              <a:rPr lang="zh-CN" altLang="en-US" sz="3600" b="1" dirty="0">
                <a:latin typeface="华文中宋" panose="02010600040101010101" pitchFamily="2" charset="-122"/>
                <a:ea typeface="楷体_GB2312" pitchFamily="49" charset="-122"/>
              </a:rPr>
              <a:t>”“</a:t>
            </a:r>
            <a:r>
              <a:rPr lang="zh-CN" altLang="en-US" sz="3600" b="1" dirty="0">
                <a:latin typeface="Arial" panose="020B0604020202020204" pitchFamily="34" charset="0"/>
                <a:ea typeface="楷体_GB2312" pitchFamily="49" charset="-122"/>
              </a:rPr>
              <a:t>辞不就职</a:t>
            </a:r>
            <a:r>
              <a:rPr lang="zh-CN" altLang="en-US" sz="3600" b="1" dirty="0">
                <a:latin typeface="华文中宋" panose="02010600040101010101" pitchFamily="2" charset="-122"/>
                <a:ea typeface="楷体_GB2312" pitchFamily="49" charset="-122"/>
              </a:rPr>
              <a:t>”</a:t>
            </a:r>
            <a:endParaRPr lang="zh-CN" altLang="en-US" sz="3600" b="1" dirty="0">
              <a:latin typeface="Arial" panose="020B0604020202020204" pitchFamily="34" charset="0"/>
              <a:ea typeface="楷体_GB2312" pitchFamily="49" charset="-122"/>
            </a:endParaRPr>
          </a:p>
          <a:p>
            <a:r>
              <a:rPr lang="zh-CN" altLang="en-US" sz="3600" b="1" dirty="0">
                <a:latin typeface="Arial" panose="020B0604020202020204" pitchFamily="34" charset="0"/>
                <a:ea typeface="楷体_GB2312" pitchFamily="49" charset="-122"/>
              </a:rPr>
              <a:t>到底该如何解释呢？</a:t>
            </a:r>
            <a:endParaRPr lang="zh-CN" altLang="en-US" sz="3600" b="1" dirty="0"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67589" name="Rectangle 5"/>
          <p:cNvSpPr/>
          <p:nvPr/>
        </p:nvSpPr>
        <p:spPr>
          <a:xfrm>
            <a:off x="76200" y="2316163"/>
            <a:ext cx="9067800" cy="579437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pPr algn="ctr"/>
            <a:r>
              <a:rPr lang="zh-CN" altLang="en-US" sz="3200" b="1" dirty="0">
                <a:solidFill>
                  <a:srgbClr val="A50021"/>
                </a:solidFill>
                <a:latin typeface="Arial" panose="020B0604020202020204" pitchFamily="34" charset="0"/>
              </a:rPr>
              <a:t>日薄西山，气息奄奄，人命危浅，朝不虑夕。</a:t>
            </a:r>
            <a:endParaRPr lang="zh-CN" altLang="en-US" sz="3200" b="1" dirty="0">
              <a:solidFill>
                <a:srgbClr val="A5002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7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7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7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7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/>
      <p:bldP spid="67588" grpId="0"/>
      <p:bldP spid="6758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pic>
        <p:nvPicPr>
          <p:cNvPr id="3074" name="Picture 2" descr="200492123193873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33400" y="2286000"/>
            <a:ext cx="3954463" cy="39893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5" name="Text Box 3"/>
          <p:cNvSpPr txBox="1"/>
          <p:nvPr/>
        </p:nvSpPr>
        <p:spPr>
          <a:xfrm>
            <a:off x="4854575" y="785813"/>
            <a:ext cx="2816225" cy="6072187"/>
          </a:xfrm>
          <a:prstGeom prst="rect">
            <a:avLst/>
          </a:prstGeom>
          <a:noFill/>
          <a:ln w="9525">
            <a:noFill/>
          </a:ln>
        </p:spPr>
        <p:txBody>
          <a:bodyPr vert="eaVert">
            <a:spAutoFit/>
          </a:bodyPr>
          <a:p>
            <a:pPr>
              <a:lnSpc>
                <a:spcPct val="120000"/>
              </a:lnSpc>
            </a:pPr>
            <a:r>
              <a:rPr lang="zh-CN" altLang="en-US" sz="7200" dirty="0">
                <a:solidFill>
                  <a:srgbClr val="CC0000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忠</a:t>
            </a:r>
            <a:r>
              <a:rPr lang="zh-CN" altLang="en-US" sz="60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则</a:t>
            </a:r>
            <a:r>
              <a:rPr lang="en-US" altLang="zh-CN" sz="6000" b="1" dirty="0">
                <a:latin typeface="Times New Roman" panose="02020603050405020304" pitchFamily="18" charset="0"/>
                <a:ea typeface="宋体" panose="02010600030101010101" pitchFamily="2" charset="-122"/>
              </a:rPr>
              <a:t>《</a:t>
            </a:r>
            <a:r>
              <a:rPr lang="zh-CN" altLang="en-US" sz="60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出师</a:t>
            </a:r>
            <a:r>
              <a:rPr lang="en-US" altLang="zh-CN" sz="6000" b="1" dirty="0">
                <a:latin typeface="Times New Roman" panose="02020603050405020304" pitchFamily="18" charset="0"/>
                <a:ea typeface="宋体" panose="02010600030101010101" pitchFamily="2" charset="-122"/>
              </a:rPr>
              <a:t>》</a:t>
            </a:r>
            <a:r>
              <a:rPr lang="zh-CN" altLang="en-US" sz="60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endParaRPr lang="zh-CN" altLang="en-US" sz="60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7200" dirty="0">
                <a:solidFill>
                  <a:srgbClr val="CC0000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孝</a:t>
            </a:r>
            <a:r>
              <a:rPr lang="zh-CN" altLang="en-US" sz="60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则</a:t>
            </a:r>
            <a:r>
              <a:rPr lang="en-US" altLang="zh-CN" sz="6000" b="1" dirty="0">
                <a:latin typeface="Times New Roman" panose="02020603050405020304" pitchFamily="18" charset="0"/>
                <a:ea typeface="宋体" panose="02010600030101010101" pitchFamily="2" charset="-122"/>
              </a:rPr>
              <a:t>《</a:t>
            </a:r>
            <a:r>
              <a:rPr lang="zh-CN" altLang="en-US" sz="6000" b="1" dirty="0">
                <a:latin typeface="Times New Roman" panose="02020603050405020304" pitchFamily="18" charset="0"/>
                <a:ea typeface="宋体" panose="02010600030101010101" pitchFamily="2" charset="-122"/>
              </a:rPr>
              <a:t>陈情</a:t>
            </a:r>
            <a:r>
              <a:rPr lang="en-US" altLang="zh-CN" sz="6000" b="1" dirty="0">
                <a:latin typeface="Times New Roman" panose="02020603050405020304" pitchFamily="18" charset="0"/>
                <a:ea typeface="宋体" panose="02010600030101010101" pitchFamily="2" charset="-122"/>
              </a:rPr>
              <a:t>》</a:t>
            </a:r>
            <a:r>
              <a:rPr lang="zh-CN" altLang="en-US" sz="6000" b="1" dirty="0">
                <a:latin typeface="Times New Roman" panose="02020603050405020304" pitchFamily="18" charset="0"/>
                <a:ea typeface="宋体" panose="02010600030101010101" pitchFamily="2" charset="-122"/>
              </a:rPr>
              <a:t>。</a:t>
            </a:r>
            <a:endParaRPr lang="zh-CN" altLang="en-US" sz="60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99330" name="Text Box 2"/>
          <p:cNvSpPr txBox="1"/>
          <p:nvPr/>
        </p:nvSpPr>
        <p:spPr>
          <a:xfrm>
            <a:off x="457200" y="1143000"/>
            <a:ext cx="8153400" cy="1066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0000FF"/>
                </a:solidFill>
                <a:latin typeface="黑体" panose="02010609060101010101" pitchFamily="49" charset="-122"/>
              </a:rPr>
              <a:t>1</a:t>
            </a:r>
            <a:r>
              <a:rPr lang="zh-CN" altLang="en-US" sz="3200" b="1" dirty="0">
                <a:solidFill>
                  <a:srgbClr val="0000FF"/>
                </a:solidFill>
                <a:latin typeface="黑体" panose="02010609060101010101" pitchFamily="49" charset="-122"/>
              </a:rPr>
              <a:t>、本段结尾落在辞官养亲上（“是以区区不能废远”），李密是分几层来陈述的？</a:t>
            </a:r>
            <a:endParaRPr lang="zh-CN" altLang="en-US" sz="3200" b="1" dirty="0">
              <a:solidFill>
                <a:srgbClr val="0000FF"/>
              </a:solidFill>
              <a:latin typeface="黑体" panose="02010609060101010101" pitchFamily="49" charset="-122"/>
            </a:endParaRPr>
          </a:p>
        </p:txBody>
      </p:sp>
      <p:sp>
        <p:nvSpPr>
          <p:cNvPr id="99331" name="Text Box 3"/>
          <p:cNvSpPr txBox="1"/>
          <p:nvPr/>
        </p:nvSpPr>
        <p:spPr>
          <a:xfrm>
            <a:off x="323850" y="2276475"/>
            <a:ext cx="882015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黑体" panose="02010609060101010101" pitchFamily="49" charset="-122"/>
              </a:rPr>
              <a:t>三层</a:t>
            </a:r>
            <a:r>
              <a:rPr lang="en-US" altLang="zh-CN" sz="3200" b="1" dirty="0">
                <a:latin typeface="黑体" panose="02010609060101010101" pitchFamily="49" charset="-122"/>
              </a:rPr>
              <a:t>,</a:t>
            </a:r>
            <a:r>
              <a:rPr lang="zh-CN" altLang="en-US" sz="3200" b="1" dirty="0">
                <a:latin typeface="黑体" panose="02010609060101010101" pitchFamily="49" charset="-122"/>
              </a:rPr>
              <a:t>分别以</a:t>
            </a:r>
            <a:r>
              <a:rPr lang="zh-CN" altLang="en-US" sz="3200" b="1" dirty="0">
                <a:solidFill>
                  <a:srgbClr val="FF3300"/>
                </a:solidFill>
                <a:latin typeface="黑体" panose="02010609060101010101" pitchFamily="49" charset="-122"/>
              </a:rPr>
              <a:t>“伏惟”“且”“但”</a:t>
            </a:r>
            <a:r>
              <a:rPr lang="zh-CN" altLang="en-US" sz="3200" b="1" dirty="0">
                <a:latin typeface="黑体" panose="02010609060101010101" pitchFamily="49" charset="-122"/>
              </a:rPr>
              <a:t>来转换文意。</a:t>
            </a:r>
            <a:endParaRPr lang="zh-CN" altLang="en-US" sz="3200" b="1" dirty="0">
              <a:latin typeface="黑体" panose="02010609060101010101" pitchFamily="49" charset="-122"/>
            </a:endParaRPr>
          </a:p>
        </p:txBody>
      </p:sp>
      <p:sp>
        <p:nvSpPr>
          <p:cNvPr id="99332" name="Text Box 4"/>
          <p:cNvSpPr txBox="1"/>
          <p:nvPr/>
        </p:nvSpPr>
        <p:spPr>
          <a:xfrm>
            <a:off x="323850" y="3048000"/>
            <a:ext cx="7905750" cy="11890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600" b="1" dirty="0">
                <a:latin typeface="黑体" panose="02010609060101010101" pitchFamily="49" charset="-122"/>
              </a:rPr>
              <a:t>①</a:t>
            </a:r>
            <a:r>
              <a:rPr lang="zh-CN" altLang="en-US" sz="3600" b="1" dirty="0">
                <a:latin typeface="黑体" panose="02010609060101010101" pitchFamily="49" charset="-122"/>
              </a:rPr>
              <a:t>抓住晋“以孝治天下”的大理，解释自己应得到同情。</a:t>
            </a:r>
            <a:endParaRPr lang="zh-CN" altLang="en-US" sz="3600" b="1" dirty="0">
              <a:latin typeface="黑体" panose="02010609060101010101" pitchFamily="49" charset="-122"/>
            </a:endParaRPr>
          </a:p>
        </p:txBody>
      </p:sp>
      <p:sp>
        <p:nvSpPr>
          <p:cNvPr id="99333" name="Text Box 5"/>
          <p:cNvSpPr txBox="1"/>
          <p:nvPr/>
        </p:nvSpPr>
        <p:spPr>
          <a:xfrm>
            <a:off x="381000" y="4191000"/>
            <a:ext cx="8229600" cy="11890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600" b="1" dirty="0">
                <a:latin typeface="黑体" panose="02010609060101010101" pitchFamily="49" charset="-122"/>
              </a:rPr>
              <a:t>②</a:t>
            </a:r>
            <a:r>
              <a:rPr lang="zh-CN" altLang="en-US" sz="3600" b="1" dirty="0">
                <a:latin typeface="黑体" panose="02010609060101010101" pitchFamily="49" charset="-122"/>
              </a:rPr>
              <a:t>自陈宦历，称颂君恩，表明辞职与“名节”无关，以求皇帝谅解。</a:t>
            </a:r>
            <a:endParaRPr lang="zh-CN" altLang="en-US" sz="3600" b="1" dirty="0">
              <a:latin typeface="黑体" panose="02010609060101010101" pitchFamily="49" charset="-122"/>
            </a:endParaRPr>
          </a:p>
        </p:txBody>
      </p:sp>
      <p:sp>
        <p:nvSpPr>
          <p:cNvPr id="99334" name="Text Box 6"/>
          <p:cNvSpPr txBox="1"/>
          <p:nvPr/>
        </p:nvSpPr>
        <p:spPr>
          <a:xfrm>
            <a:off x="457200" y="5410200"/>
            <a:ext cx="8305800" cy="11890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600" b="1" dirty="0">
                <a:latin typeface="黑体" panose="02010609060101010101" pitchFamily="49" charset="-122"/>
              </a:rPr>
              <a:t>③</a:t>
            </a:r>
            <a:r>
              <a:rPr lang="zh-CN" altLang="en-US" sz="3600" b="1" dirty="0">
                <a:latin typeface="黑体" panose="02010609060101010101" pitchFamily="49" charset="-122"/>
              </a:rPr>
              <a:t>正面陈述刘之现状，是“不能废远”的惟一原因。</a:t>
            </a:r>
            <a:endParaRPr lang="zh-CN" altLang="en-US" sz="3600" b="1" dirty="0">
              <a:latin typeface="黑体" panose="02010609060101010101" pitchFamily="49" charset="-122"/>
            </a:endParaRPr>
          </a:p>
        </p:txBody>
      </p:sp>
      <p:sp>
        <p:nvSpPr>
          <p:cNvPr id="25607" name="Oval 7"/>
          <p:cNvSpPr/>
          <p:nvPr/>
        </p:nvSpPr>
        <p:spPr>
          <a:xfrm>
            <a:off x="2941638" y="188913"/>
            <a:ext cx="2087562" cy="79375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zh-CN" altLang="en-US" sz="2300" dirty="0">
                <a:solidFill>
                  <a:srgbClr val="FF0000"/>
                </a:solidFill>
                <a:latin typeface="Arial" panose="020B0604020202020204" pitchFamily="34" charset="0"/>
                <a:ea typeface="华文琥珀" pitchFamily="2" charset="-122"/>
              </a:rPr>
              <a:t>课文第三段分析</a:t>
            </a:r>
            <a:endParaRPr lang="zh-CN" altLang="en-US" sz="2300" dirty="0">
              <a:solidFill>
                <a:srgbClr val="FF0000"/>
              </a:solidFill>
              <a:latin typeface="Arial" panose="020B0604020202020204" pitchFamily="34" charset="0"/>
              <a:ea typeface="华文琥珀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9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9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9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9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9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9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9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9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0" grpId="0" animBg="1"/>
      <p:bldP spid="99331" grpId="0" animBg="1"/>
      <p:bldP spid="99332" grpId="0" animBg="1"/>
      <p:bldP spid="99333" grpId="0" animBg="1"/>
      <p:bldP spid="9933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26626" name="Rectangle 2"/>
          <p:cNvSpPr/>
          <p:nvPr>
            <p:ph type="title"/>
          </p:nvPr>
        </p:nvSpPr>
        <p:spPr>
          <a:xfrm>
            <a:off x="611188" y="260350"/>
            <a:ext cx="7772400" cy="1143000"/>
          </a:xfrm>
          <a:solidFill>
            <a:srgbClr val="FFFFFF"/>
          </a:solidFill>
          <a:ln>
            <a:solidFill>
              <a:srgbClr val="000000"/>
            </a:solidFill>
            <a:miter/>
          </a:ln>
        </p:spPr>
        <p:txBody>
          <a:bodyPr/>
          <a:p>
            <a:pPr eaLnBrk="1" hangingPunct="1"/>
            <a:r>
              <a:rPr lang="zh-CN" altLang="en-US" b="1" dirty="0"/>
              <a:t>第四段：</a:t>
            </a:r>
            <a:endParaRPr lang="zh-CN" altLang="en-US" b="1" dirty="0"/>
          </a:p>
        </p:txBody>
      </p:sp>
      <p:sp>
        <p:nvSpPr>
          <p:cNvPr id="26627" name="Rectangle 3"/>
          <p:cNvSpPr/>
          <p:nvPr>
            <p:ph idx="1"/>
          </p:nvPr>
        </p:nvSpPr>
        <p:spPr>
          <a:xfrm>
            <a:off x="228600" y="1371600"/>
            <a:ext cx="8569325" cy="4967288"/>
          </a:xfrm>
          <a:solidFill>
            <a:srgbClr val="FFFFFF"/>
          </a:solidFill>
          <a:ln>
            <a:solidFill>
              <a:srgbClr val="000000"/>
            </a:solidFill>
            <a:miter/>
          </a:ln>
        </p:spPr>
        <p:txBody>
          <a:bodyPr/>
          <a:p>
            <a:pPr eaLnBrk="1" hangingPunct="1"/>
            <a:r>
              <a:rPr lang="zh-CN" altLang="en-US" b="1" dirty="0"/>
              <a:t>臣密今年四十</a:t>
            </a:r>
            <a:r>
              <a:rPr lang="zh-CN" altLang="en-US" b="1" dirty="0">
                <a:solidFill>
                  <a:schemeClr val="tx2"/>
                </a:solidFill>
              </a:rPr>
              <a:t>有</a:t>
            </a:r>
            <a:r>
              <a:rPr lang="zh-CN" altLang="en-US" b="1" dirty="0"/>
              <a:t>四，祖母今年九十有六，是臣尽节于陛下之日长，报养刘之日短也。</a:t>
            </a:r>
            <a:r>
              <a:rPr lang="zh-CN" altLang="en-US" b="1" dirty="0">
                <a:solidFill>
                  <a:srgbClr val="FF0000"/>
                </a:solidFill>
              </a:rPr>
              <a:t>乌鸟私情，愿乞终养</a:t>
            </a:r>
            <a:r>
              <a:rPr lang="zh-CN" altLang="en-US" b="1" dirty="0"/>
              <a:t>。臣之</a:t>
            </a:r>
            <a:r>
              <a:rPr lang="zh-CN" altLang="en-US" b="1" dirty="0">
                <a:solidFill>
                  <a:srgbClr val="FF0000"/>
                </a:solidFill>
              </a:rPr>
              <a:t>辛苦</a:t>
            </a:r>
            <a:r>
              <a:rPr lang="zh-CN" altLang="en-US" b="1" dirty="0"/>
              <a:t>，非独蜀之人士及二州牧伯所见明知，</a:t>
            </a:r>
            <a:r>
              <a:rPr lang="zh-CN" altLang="en-US" b="1" dirty="0">
                <a:solidFill>
                  <a:srgbClr val="FF0000"/>
                </a:solidFill>
              </a:rPr>
              <a:t>皇天后土</a:t>
            </a:r>
            <a:r>
              <a:rPr lang="zh-CN" altLang="en-US" b="1" dirty="0"/>
              <a:t>实所共</a:t>
            </a:r>
            <a:r>
              <a:rPr lang="zh-CN" altLang="en-US" b="1" dirty="0">
                <a:solidFill>
                  <a:srgbClr val="FF0000"/>
                </a:solidFill>
              </a:rPr>
              <a:t>鉴</a:t>
            </a:r>
            <a:r>
              <a:rPr lang="zh-CN" altLang="en-US" b="1" dirty="0"/>
              <a:t>。愿陛下</a:t>
            </a:r>
            <a:r>
              <a:rPr lang="zh-CN" altLang="en-US" b="1" dirty="0">
                <a:solidFill>
                  <a:srgbClr val="FF0000"/>
                </a:solidFill>
              </a:rPr>
              <a:t>矜悯</a:t>
            </a:r>
            <a:r>
              <a:rPr lang="zh-CN" altLang="en-US" b="1" dirty="0"/>
              <a:t>愚诚，</a:t>
            </a:r>
            <a:r>
              <a:rPr lang="zh-CN" altLang="en-US" b="1" dirty="0">
                <a:solidFill>
                  <a:srgbClr val="FF0000"/>
                </a:solidFill>
              </a:rPr>
              <a:t>听</a:t>
            </a:r>
            <a:r>
              <a:rPr lang="zh-CN" altLang="en-US" b="1" dirty="0"/>
              <a:t>臣微志。</a:t>
            </a:r>
            <a:r>
              <a:rPr lang="zh-CN" altLang="en-US" b="1" dirty="0">
                <a:solidFill>
                  <a:srgbClr val="FF0000"/>
                </a:solidFill>
              </a:rPr>
              <a:t>庶</a:t>
            </a:r>
            <a:r>
              <a:rPr lang="zh-CN" altLang="en-US" b="1" dirty="0"/>
              <a:t>刘侥幸，保</a:t>
            </a:r>
            <a:r>
              <a:rPr lang="zh-CN" altLang="en-US" b="1" dirty="0">
                <a:solidFill>
                  <a:srgbClr val="FF0000"/>
                </a:solidFill>
              </a:rPr>
              <a:t>卒</a:t>
            </a:r>
            <a:r>
              <a:rPr lang="zh-CN" altLang="en-US" b="1" dirty="0"/>
              <a:t>余年。臣</a:t>
            </a:r>
            <a:r>
              <a:rPr lang="zh-CN" altLang="en-US" b="1" dirty="0">
                <a:solidFill>
                  <a:srgbClr val="FF0000"/>
                </a:solidFill>
              </a:rPr>
              <a:t>生当陨首，死当结草</a:t>
            </a:r>
            <a:r>
              <a:rPr lang="zh-CN" altLang="en-US" b="1" dirty="0"/>
              <a:t>。臣不胜犬马</a:t>
            </a:r>
            <a:r>
              <a:rPr lang="zh-CN" altLang="en-US" b="1" dirty="0">
                <a:solidFill>
                  <a:srgbClr val="FF0000"/>
                </a:solidFill>
              </a:rPr>
              <a:t>怖惧</a:t>
            </a:r>
            <a:r>
              <a:rPr lang="zh-CN" altLang="en-US" b="1" dirty="0"/>
              <a:t>之情，谨拜</a:t>
            </a:r>
            <a:r>
              <a:rPr lang="zh-CN" altLang="en-US" b="1" dirty="0">
                <a:solidFill>
                  <a:srgbClr val="FF0000"/>
                </a:solidFill>
              </a:rPr>
              <a:t>表</a:t>
            </a:r>
            <a:r>
              <a:rPr lang="zh-CN" altLang="en-US" b="1" dirty="0"/>
              <a:t>以闻。</a:t>
            </a:r>
            <a:r>
              <a:rPr lang="zh-CN" altLang="en-US" dirty="0"/>
              <a:t> </a:t>
            </a:r>
            <a:endParaRPr lang="zh-CN" altLang="en-US" dirty="0"/>
          </a:p>
        </p:txBody>
      </p:sp>
      <p:sp>
        <p:nvSpPr>
          <p:cNvPr id="84996" name="AutoShape 4"/>
          <p:cNvSpPr/>
          <p:nvPr/>
        </p:nvSpPr>
        <p:spPr>
          <a:xfrm>
            <a:off x="1524000" y="304800"/>
            <a:ext cx="6781800" cy="1828800"/>
          </a:xfrm>
          <a:prstGeom prst="wedgeEllipseCallout">
            <a:avLst>
              <a:gd name="adj1" fmla="val -37287"/>
              <a:gd name="adj2" fmla="val 69968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algn="ctr"/>
            <a:r>
              <a:rPr lang="zh-CN" altLang="en-US" sz="2800" b="1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我怀着像乌鸦反哺一样的私情，希望陛下能准许我完成为祖母养老送终的心愿</a:t>
            </a:r>
            <a:endParaRPr lang="zh-CN" altLang="en-US" sz="2800" b="1" dirty="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84997" name="AutoShape 5"/>
          <p:cNvSpPr/>
          <p:nvPr/>
        </p:nvSpPr>
        <p:spPr>
          <a:xfrm>
            <a:off x="2771775" y="765175"/>
            <a:ext cx="4114800" cy="1600200"/>
          </a:xfrm>
          <a:prstGeom prst="wedgeEllipseCallout">
            <a:avLst>
              <a:gd name="adj1" fmla="val -15125"/>
              <a:gd name="adj2" fmla="val 83829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algn="ctr"/>
            <a:r>
              <a:rPr lang="zh-CN" altLang="en-US" sz="2800" b="1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古义：心酸苦楚的处境。</a:t>
            </a:r>
            <a:endParaRPr lang="zh-CN" altLang="en-US" sz="2800" b="1" dirty="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ctr"/>
            <a:r>
              <a:rPr lang="zh-CN" altLang="en-US" sz="2800" b="1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今义：劳累。</a:t>
            </a:r>
            <a:endParaRPr lang="zh-CN" altLang="en-US" sz="2800" b="1" dirty="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84998" name="AutoShape 6"/>
          <p:cNvSpPr/>
          <p:nvPr/>
        </p:nvSpPr>
        <p:spPr>
          <a:xfrm>
            <a:off x="2514600" y="1828800"/>
            <a:ext cx="3962400" cy="1066800"/>
          </a:xfrm>
          <a:prstGeom prst="wedgeEllipseCallout">
            <a:avLst>
              <a:gd name="adj1" fmla="val 46356"/>
              <a:gd name="adj2" fmla="val 52380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algn="ctr"/>
            <a:r>
              <a:rPr lang="zh-CN" altLang="en-US" sz="2800" b="1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指天神、地神</a:t>
            </a:r>
            <a:endParaRPr lang="zh-CN" altLang="en-US" sz="2800" b="1" dirty="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84999" name="AutoShape 7"/>
          <p:cNvSpPr/>
          <p:nvPr/>
        </p:nvSpPr>
        <p:spPr>
          <a:xfrm>
            <a:off x="990600" y="2209800"/>
            <a:ext cx="3200400" cy="1143000"/>
          </a:xfrm>
          <a:prstGeom prst="wedgeEllipseCallout">
            <a:avLst>
              <a:gd name="adj1" fmla="val -45389"/>
              <a:gd name="adj2" fmla="val 70000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algn="ctr"/>
            <a:r>
              <a:rPr lang="zh-CN" altLang="en-US" sz="2800" b="1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审察，识别</a:t>
            </a:r>
            <a:endParaRPr lang="zh-CN" altLang="en-US" sz="2800" b="1" dirty="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85000" name="AutoShape 8"/>
          <p:cNvSpPr/>
          <p:nvPr/>
        </p:nvSpPr>
        <p:spPr>
          <a:xfrm>
            <a:off x="3200400" y="2362200"/>
            <a:ext cx="2743200" cy="990600"/>
          </a:xfrm>
          <a:prstGeom prst="wedgeEllipseCallout">
            <a:avLst>
              <a:gd name="adj1" fmla="val -40333"/>
              <a:gd name="adj2" fmla="val 57852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algn="ctr"/>
            <a:r>
              <a:rPr lang="zh-CN" altLang="en-US" sz="2800" b="1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怜悯体恤</a:t>
            </a:r>
            <a:endParaRPr lang="zh-CN" altLang="en-US" sz="2800" b="1" dirty="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85001" name="AutoShape 9"/>
          <p:cNvSpPr/>
          <p:nvPr/>
        </p:nvSpPr>
        <p:spPr>
          <a:xfrm>
            <a:off x="5105400" y="2362200"/>
            <a:ext cx="2133600" cy="1066800"/>
          </a:xfrm>
          <a:prstGeom prst="wedgeEllipseCallout">
            <a:avLst>
              <a:gd name="adj1" fmla="val -49630"/>
              <a:gd name="adj2" fmla="val 48810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algn="ctr"/>
            <a:r>
              <a:rPr lang="zh-CN" altLang="en-US" sz="2800" b="1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准许</a:t>
            </a:r>
            <a:endParaRPr lang="zh-CN" altLang="en-US" sz="2800" b="1" dirty="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85002" name="AutoShape 10"/>
          <p:cNvSpPr/>
          <p:nvPr/>
        </p:nvSpPr>
        <p:spPr>
          <a:xfrm>
            <a:off x="7092950" y="1844675"/>
            <a:ext cx="1871663" cy="1871663"/>
          </a:xfrm>
          <a:prstGeom prst="wedgeEllipseCallout">
            <a:avLst>
              <a:gd name="adj1" fmla="val -44231"/>
              <a:gd name="adj2" fmla="val 40329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algn="ctr"/>
            <a:r>
              <a:rPr lang="zh-CN" altLang="en-US" sz="2800" b="1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或许</a:t>
            </a:r>
            <a:endParaRPr lang="zh-CN" altLang="en-US" sz="2800" b="1" dirty="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85003" name="AutoShape 11"/>
          <p:cNvSpPr/>
          <p:nvPr/>
        </p:nvSpPr>
        <p:spPr>
          <a:xfrm>
            <a:off x="1371600" y="2895600"/>
            <a:ext cx="1524000" cy="914400"/>
          </a:xfrm>
          <a:prstGeom prst="wedgeEllipseCallout">
            <a:avLst>
              <a:gd name="adj1" fmla="val -43750"/>
              <a:gd name="adj2" fmla="val 70000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algn="ctr"/>
            <a:r>
              <a:rPr lang="zh-CN" altLang="en-US" sz="2800" b="1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终</a:t>
            </a:r>
            <a:endParaRPr lang="zh-CN" altLang="en-US" sz="2800" b="1" dirty="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85004" name="AutoShape 12"/>
          <p:cNvSpPr/>
          <p:nvPr/>
        </p:nvSpPr>
        <p:spPr>
          <a:xfrm>
            <a:off x="6057900" y="3429000"/>
            <a:ext cx="2906713" cy="3429000"/>
          </a:xfrm>
          <a:prstGeom prst="wedgeEllipseCallout">
            <a:avLst>
              <a:gd name="adj1" fmla="val -119144"/>
              <a:gd name="adj2" fmla="val -27546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algn="ctr"/>
            <a:r>
              <a:rPr lang="zh-CN" altLang="en-US" sz="2800" b="1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我活着的时候愿意牺牲生命，死了也要结草衔环来报答陛下的恩情。</a:t>
            </a:r>
            <a:endParaRPr lang="zh-CN" altLang="en-US" sz="2800" b="1" dirty="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85005" name="AutoShape 13"/>
          <p:cNvSpPr/>
          <p:nvPr/>
        </p:nvSpPr>
        <p:spPr>
          <a:xfrm>
            <a:off x="838200" y="5105400"/>
            <a:ext cx="3124200" cy="914400"/>
          </a:xfrm>
          <a:prstGeom prst="wedgeEllipseCallout">
            <a:avLst>
              <a:gd name="adj1" fmla="val -16819"/>
              <a:gd name="adj2" fmla="val -90278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algn="ctr"/>
            <a:r>
              <a:rPr lang="zh-CN" altLang="en-US" sz="2800" b="1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恐惧</a:t>
            </a:r>
            <a:endParaRPr lang="zh-CN" altLang="en-US" sz="2800" b="1" dirty="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85006" name="AutoShape 14"/>
          <p:cNvSpPr/>
          <p:nvPr/>
        </p:nvSpPr>
        <p:spPr>
          <a:xfrm>
            <a:off x="5029200" y="5105400"/>
            <a:ext cx="2362200" cy="1600200"/>
          </a:xfrm>
          <a:prstGeom prst="wedgeEllipseCallout">
            <a:avLst>
              <a:gd name="adj1" fmla="val -60685"/>
              <a:gd name="adj2" fmla="val -73907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algn="ctr"/>
            <a:r>
              <a:rPr lang="zh-CN" altLang="en-US" sz="2800" b="1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名词作动词，上奏表</a:t>
            </a:r>
            <a:endParaRPr lang="zh-CN" altLang="en-US" sz="2800" b="1" dirty="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4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4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49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49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49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49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50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50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5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50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50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5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50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50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5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50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50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5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50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50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5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50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50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5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50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50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5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6" grpId="0" animBg="1"/>
      <p:bldP spid="84997" grpId="0" animBg="1"/>
      <p:bldP spid="84998" grpId="0" animBg="1"/>
      <p:bldP spid="84999" grpId="0" animBg="1"/>
      <p:bldP spid="85000" grpId="0" animBg="1"/>
      <p:bldP spid="85001" grpId="0" animBg="1"/>
      <p:bldP spid="85002" grpId="0" animBg="1"/>
      <p:bldP spid="85003" grpId="0" animBg="1"/>
      <p:bldP spid="85004" grpId="0" animBg="1"/>
      <p:bldP spid="85005" grpId="0" animBg="1"/>
      <p:bldP spid="8500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86018" name="Text Box 2"/>
          <p:cNvSpPr txBox="1"/>
          <p:nvPr/>
        </p:nvSpPr>
        <p:spPr>
          <a:xfrm>
            <a:off x="0" y="333375"/>
            <a:ext cx="9144000" cy="1006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6000" b="1" dirty="0">
                <a:solidFill>
                  <a:srgbClr val="CC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　　第四段</a:t>
            </a:r>
            <a:endParaRPr lang="zh-CN" altLang="en-US" sz="6000" b="1" dirty="0">
              <a:solidFill>
                <a:srgbClr val="CC0000"/>
              </a:solidFill>
              <a:latin typeface="Times New Roman" panose="02020603050405020304" pitchFamily="18" charset="0"/>
              <a:ea typeface="隶书" panose="02010509060101010101" pitchFamily="49" charset="-122"/>
            </a:endParaRPr>
          </a:p>
        </p:txBody>
      </p:sp>
      <p:sp>
        <p:nvSpPr>
          <p:cNvPr id="86019" name="Text Box 3"/>
          <p:cNvSpPr txBox="1"/>
          <p:nvPr/>
        </p:nvSpPr>
        <p:spPr>
          <a:xfrm>
            <a:off x="539750" y="2732088"/>
            <a:ext cx="38862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ea typeface="楷体_GB2312" pitchFamily="49" charset="-122"/>
              </a:rPr>
              <a:t>两难的解决</a:t>
            </a:r>
            <a:endParaRPr lang="zh-CN" altLang="en-US" sz="3200" b="1" dirty="0">
              <a:solidFill>
                <a:srgbClr val="0000CC"/>
              </a:solidFill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sp>
        <p:nvSpPr>
          <p:cNvPr id="27652" name="Text Box 4"/>
          <p:cNvSpPr txBox="1"/>
          <p:nvPr/>
        </p:nvSpPr>
        <p:spPr>
          <a:xfrm>
            <a:off x="2444750" y="1665288"/>
            <a:ext cx="549275" cy="2895600"/>
          </a:xfrm>
          <a:prstGeom prst="rect">
            <a:avLst/>
          </a:prstGeom>
          <a:noFill/>
          <a:ln w="9525">
            <a:noFill/>
          </a:ln>
        </p:spPr>
        <p:txBody>
          <a:bodyPr vert="eaVert">
            <a:spAutoFit/>
          </a:bodyPr>
          <a:p>
            <a:pPr>
              <a:spcBef>
                <a:spcPct val="50000"/>
              </a:spcBef>
            </a:pPr>
            <a:endParaRPr lang="zh-CN" altLang="zh-CN" sz="24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86021" name="AutoShape 5"/>
          <p:cNvSpPr/>
          <p:nvPr/>
        </p:nvSpPr>
        <p:spPr>
          <a:xfrm>
            <a:off x="2749550" y="1970088"/>
            <a:ext cx="76200" cy="2438400"/>
          </a:xfrm>
          <a:prstGeom prst="leftBrace">
            <a:avLst>
              <a:gd name="adj1" fmla="val 266666"/>
              <a:gd name="adj2" fmla="val 50000"/>
            </a:avLst>
          </a:prstGeom>
          <a:noFill/>
          <a:ln w="952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86022" name="Text Box 6"/>
          <p:cNvSpPr txBox="1"/>
          <p:nvPr/>
        </p:nvSpPr>
        <p:spPr>
          <a:xfrm>
            <a:off x="2825750" y="1970088"/>
            <a:ext cx="350520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Times New Roman" panose="02020603050405020304" pitchFamily="18" charset="0"/>
                <a:ea typeface="楷体_GB2312" pitchFamily="49" charset="-122"/>
              </a:rPr>
              <a:t>尽节于陛下之日长</a:t>
            </a:r>
            <a:endParaRPr lang="zh-CN" altLang="en-US" sz="2800" b="1" dirty="0"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sp>
        <p:nvSpPr>
          <p:cNvPr id="86023" name="Text Box 7"/>
          <p:cNvSpPr txBox="1"/>
          <p:nvPr/>
        </p:nvSpPr>
        <p:spPr>
          <a:xfrm>
            <a:off x="2901950" y="3790950"/>
            <a:ext cx="39624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Times New Roman" panose="02020603050405020304" pitchFamily="18" charset="0"/>
                <a:ea typeface="楷体_GB2312" pitchFamily="49" charset="-122"/>
              </a:rPr>
              <a:t>报养刘之日短也</a:t>
            </a:r>
            <a:endParaRPr lang="zh-CN" altLang="en-US" sz="2800" b="1" dirty="0"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sp>
        <p:nvSpPr>
          <p:cNvPr id="86024" name="Text Box 8"/>
          <p:cNvSpPr txBox="1"/>
          <p:nvPr/>
        </p:nvSpPr>
        <p:spPr>
          <a:xfrm>
            <a:off x="2673350" y="2884488"/>
            <a:ext cx="40386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隶书" panose="02010509060101010101" pitchFamily="49" charset="-122"/>
                <a:ea typeface="隶书" panose="02010509060101010101" pitchFamily="49" charset="-122"/>
              </a:rPr>
              <a:t>（先孝</a:t>
            </a:r>
            <a:r>
              <a:rPr lang="en-US" altLang="zh-CN" sz="3200" b="1" dirty="0">
                <a:latin typeface="隶书" panose="02010509060101010101" pitchFamily="49" charset="-122"/>
                <a:ea typeface="隶书" panose="02010509060101010101" pitchFamily="49" charset="-122"/>
              </a:rPr>
              <a:t>----</a:t>
            </a:r>
            <a:r>
              <a:rPr lang="zh-CN" altLang="en-US" sz="3200" b="1" dirty="0">
                <a:latin typeface="隶书" panose="02010509060101010101" pitchFamily="49" charset="-122"/>
                <a:ea typeface="隶书" panose="02010509060101010101" pitchFamily="49" charset="-122"/>
              </a:rPr>
              <a:t>后忠）</a:t>
            </a:r>
            <a:endParaRPr lang="zh-CN" altLang="en-US" sz="3200" b="1" dirty="0"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86025" name="AutoShape 9"/>
          <p:cNvSpPr/>
          <p:nvPr/>
        </p:nvSpPr>
        <p:spPr>
          <a:xfrm>
            <a:off x="6178550" y="1970088"/>
            <a:ext cx="76200" cy="2438400"/>
          </a:xfrm>
          <a:prstGeom prst="rightBrace">
            <a:avLst>
              <a:gd name="adj1" fmla="val 266666"/>
              <a:gd name="adj2" fmla="val 50000"/>
            </a:avLst>
          </a:prstGeom>
          <a:noFill/>
          <a:ln w="9525" cap="flat" cmpd="sng">
            <a:solidFill>
              <a:srgbClr val="FF9999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86026" name="Text Box 10"/>
          <p:cNvSpPr txBox="1"/>
          <p:nvPr/>
        </p:nvSpPr>
        <p:spPr>
          <a:xfrm>
            <a:off x="6254750" y="2732088"/>
            <a:ext cx="24384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600" dirty="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愿乞终养</a:t>
            </a:r>
            <a:endParaRPr lang="zh-CN" altLang="en-US" sz="3600" dirty="0">
              <a:solidFill>
                <a:srgbClr val="0000FF"/>
              </a:solidFill>
              <a:latin typeface="Times New Roman" panose="02020603050405020304" pitchFamily="18" charset="0"/>
              <a:ea typeface="华文新魏" panose="02010800040101010101" pitchFamily="2" charset="-122"/>
            </a:endParaRPr>
          </a:p>
        </p:txBody>
      </p:sp>
      <p:sp>
        <p:nvSpPr>
          <p:cNvPr id="86027" name="Text Box 11"/>
          <p:cNvSpPr txBox="1"/>
          <p:nvPr/>
        </p:nvSpPr>
        <p:spPr>
          <a:xfrm>
            <a:off x="539750" y="5170488"/>
            <a:ext cx="860425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明确提出陈情的目的“愿乞终养”，先尽孝后尽忠。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sp>
        <p:nvSpPr>
          <p:cNvPr id="27660" name="WordArt 12"/>
          <p:cNvSpPr>
            <a:spLocks noTextEdit="1"/>
          </p:cNvSpPr>
          <p:nvPr/>
        </p:nvSpPr>
        <p:spPr>
          <a:xfrm>
            <a:off x="4724400" y="92075"/>
            <a:ext cx="3714750" cy="1279525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24"/>
              </a:avLst>
            </a:prstTxWarp>
            <a:normAutofit/>
          </a:bodyPr>
          <a:p>
            <a:pPr algn="ctr" eaLnBrk="0" hangingPunct="0"/>
            <a:r>
              <a:rPr lang="zh-CN" altLang="en-US" sz="3600">
                <a:ln w="12700" cap="flat" cmpd="sng">
                  <a:solidFill>
                    <a:srgbClr val="008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8000"/>
                </a:solidFill>
                <a:effectLst>
                  <a:outerShdw dist="45791" dir="2021404" algn="ctr" rotWithShape="0">
                    <a:srgbClr val="80808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以理喻人</a:t>
            </a:r>
            <a:endParaRPr lang="zh-CN" altLang="en-US" sz="3600">
              <a:ln w="12700" cap="flat" cmpd="sng">
                <a:solidFill>
                  <a:srgbClr val="008000"/>
                </a:solidFill>
                <a:prstDash val="solid"/>
                <a:headEnd type="none" w="med" len="med"/>
                <a:tailEnd type="none" w="med" len="med"/>
              </a:ln>
              <a:solidFill>
                <a:srgbClr val="008000"/>
              </a:solidFill>
              <a:effectLst>
                <a:outerShdw dist="45791" dir="2021404" algn="ctr" rotWithShape="0">
                  <a:srgbClr val="808080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60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60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60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60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60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60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60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60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60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6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6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6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6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6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6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6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8" grpId="0"/>
      <p:bldP spid="86019" grpId="0"/>
      <p:bldP spid="86021" grpId="0" animBg="1"/>
      <p:bldP spid="86022" grpId="0"/>
      <p:bldP spid="86023" grpId="0"/>
      <p:bldP spid="86024" grpId="0"/>
      <p:bldP spid="86025" grpId="0" animBg="1"/>
      <p:bldP spid="86026" grpId="0"/>
      <p:bldP spid="8602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87042" name="Rectangle 2"/>
          <p:cNvSpPr/>
          <p:nvPr/>
        </p:nvSpPr>
        <p:spPr>
          <a:xfrm>
            <a:off x="755650" y="3068638"/>
            <a:ext cx="7920038" cy="1676400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pPr>
              <a:lnSpc>
                <a:spcPct val="130000"/>
              </a:lnSpc>
            </a:pPr>
            <a:r>
              <a:rPr lang="en-US" altLang="zh-CN" sz="4000" b="1" dirty="0">
                <a:solidFill>
                  <a:srgbClr val="0000CC"/>
                </a:solidFill>
                <a:latin typeface="黑体" panose="02010609060101010101" pitchFamily="49" charset="-122"/>
              </a:rPr>
              <a:t>1</a:t>
            </a:r>
            <a:r>
              <a:rPr lang="zh-CN" altLang="en-US" sz="4000" b="1" dirty="0">
                <a:solidFill>
                  <a:srgbClr val="0000CC"/>
                </a:solidFill>
                <a:latin typeface="黑体" panose="02010609060101010101" pitchFamily="49" charset="-122"/>
              </a:rPr>
              <a:t>、为李密的言辞和情理所动；</a:t>
            </a:r>
            <a:endParaRPr lang="zh-CN" altLang="en-US" sz="4000" b="1" dirty="0">
              <a:solidFill>
                <a:srgbClr val="0000CC"/>
              </a:solidFill>
              <a:latin typeface="黑体" panose="02010609060101010101" pitchFamily="49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4000" b="1" dirty="0">
                <a:solidFill>
                  <a:srgbClr val="0000CC"/>
                </a:solidFill>
                <a:latin typeface="黑体" panose="02010609060101010101" pitchFamily="49" charset="-122"/>
              </a:rPr>
              <a:t>2</a:t>
            </a:r>
            <a:r>
              <a:rPr lang="zh-CN" altLang="en-US" sz="4000" b="1" dirty="0">
                <a:solidFill>
                  <a:srgbClr val="0000CC"/>
                </a:solidFill>
                <a:latin typeface="黑体" panose="02010609060101010101" pitchFamily="49" charset="-122"/>
              </a:rPr>
              <a:t>、彰显孝治天下的恩德。 </a:t>
            </a:r>
            <a:endParaRPr lang="zh-CN" altLang="en-US" sz="4000" b="1" dirty="0">
              <a:solidFill>
                <a:srgbClr val="0000CC"/>
              </a:solidFill>
              <a:latin typeface="黑体" panose="02010609060101010101" pitchFamily="49" charset="-122"/>
            </a:endParaRPr>
          </a:p>
        </p:txBody>
      </p:sp>
      <p:sp>
        <p:nvSpPr>
          <p:cNvPr id="28675" name="Rectangle 3"/>
          <p:cNvSpPr/>
          <p:nvPr/>
        </p:nvSpPr>
        <p:spPr>
          <a:xfrm>
            <a:off x="684213" y="908050"/>
            <a:ext cx="7559675" cy="15557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20000"/>
              </a:lnSpc>
              <a:spcBef>
                <a:spcPct val="55000"/>
              </a:spcBef>
            </a:pPr>
            <a:r>
              <a:rPr lang="zh-CN" altLang="en-US" sz="4000" b="1" dirty="0">
                <a:latin typeface="隶书" panose="02010509060101010101" pitchFamily="49" charset="-122"/>
                <a:ea typeface="隶书" panose="02010509060101010101" pitchFamily="49" charset="-122"/>
              </a:rPr>
              <a:t>晋武帝为什么会答应李密终养祖母的请求？	</a:t>
            </a:r>
            <a:endParaRPr lang="zh-CN" altLang="en-US" sz="4000" b="1" dirty="0"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88066" name="Text Box 2"/>
          <p:cNvSpPr txBox="1"/>
          <p:nvPr/>
        </p:nvSpPr>
        <p:spPr>
          <a:xfrm>
            <a:off x="2168525" y="260350"/>
            <a:ext cx="5680075" cy="923925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>
            <a:spAutoFit/>
          </a:bodyPr>
          <a:p>
            <a:r>
              <a:rPr lang="en-US" altLang="zh-CN" sz="5400" b="1" dirty="0">
                <a:solidFill>
                  <a:srgbClr val="CC0000"/>
                </a:solidFill>
                <a:latin typeface="Times New Roman" panose="02020603050405020304" pitchFamily="18" charset="0"/>
                <a:ea typeface="华文隶书" pitchFamily="2" charset="-122"/>
              </a:rPr>
              <a:t>《</a:t>
            </a:r>
            <a:r>
              <a:rPr lang="zh-CN" altLang="en-US" sz="5400" b="1" dirty="0">
                <a:solidFill>
                  <a:srgbClr val="CC0000"/>
                </a:solidFill>
                <a:latin typeface="Times New Roman" panose="02020603050405020304" pitchFamily="18" charset="0"/>
                <a:ea typeface="华文隶书" pitchFamily="2" charset="-122"/>
              </a:rPr>
              <a:t>陈情表</a:t>
            </a:r>
            <a:r>
              <a:rPr lang="en-US" altLang="zh-CN" sz="5400" b="1" dirty="0">
                <a:solidFill>
                  <a:srgbClr val="CC0000"/>
                </a:solidFill>
                <a:latin typeface="Times New Roman" panose="02020603050405020304" pitchFamily="18" charset="0"/>
                <a:ea typeface="华文隶书" pitchFamily="2" charset="-122"/>
              </a:rPr>
              <a:t>》</a:t>
            </a:r>
            <a:r>
              <a:rPr lang="zh-CN" altLang="en-US" sz="5400" b="1" dirty="0">
                <a:solidFill>
                  <a:srgbClr val="CC0000"/>
                </a:solidFill>
                <a:latin typeface="Times New Roman" panose="02020603050405020304" pitchFamily="18" charset="0"/>
                <a:ea typeface="华文隶书" pitchFamily="2" charset="-122"/>
              </a:rPr>
              <a:t>之布局</a:t>
            </a:r>
            <a:endParaRPr lang="zh-CN" altLang="en-US" sz="5400" b="1" dirty="0">
              <a:solidFill>
                <a:srgbClr val="CC0000"/>
              </a:solidFill>
              <a:latin typeface="Times New Roman" panose="02020603050405020304" pitchFamily="18" charset="0"/>
              <a:ea typeface="华文隶书" pitchFamily="2" charset="-122"/>
            </a:endParaRPr>
          </a:p>
        </p:txBody>
      </p:sp>
      <p:sp>
        <p:nvSpPr>
          <p:cNvPr id="88067" name="Text Box 3"/>
          <p:cNvSpPr txBox="1"/>
          <p:nvPr/>
        </p:nvSpPr>
        <p:spPr>
          <a:xfrm>
            <a:off x="971550" y="1628775"/>
            <a:ext cx="2808288" cy="833438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r>
              <a:rPr lang="zh-CN" altLang="en-US" sz="4800" b="1" dirty="0">
                <a:latin typeface="Times New Roman" panose="02020603050405020304" pitchFamily="18" charset="0"/>
              </a:rPr>
              <a:t>先陈苦情</a:t>
            </a:r>
            <a:endParaRPr lang="zh-CN" altLang="en-US" sz="4800" b="1" dirty="0">
              <a:latin typeface="Times New Roman" panose="02020603050405020304" pitchFamily="18" charset="0"/>
            </a:endParaRPr>
          </a:p>
        </p:txBody>
      </p:sp>
      <p:sp>
        <p:nvSpPr>
          <p:cNvPr id="88068" name="Text Box 4"/>
          <p:cNvSpPr txBox="1"/>
          <p:nvPr/>
        </p:nvSpPr>
        <p:spPr>
          <a:xfrm>
            <a:off x="971550" y="2852738"/>
            <a:ext cx="2808288" cy="833437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r>
              <a:rPr lang="zh-CN" altLang="en-US" sz="4800" b="1" dirty="0">
                <a:latin typeface="Times New Roman" panose="02020603050405020304" pitchFamily="18" charset="0"/>
              </a:rPr>
              <a:t>后陈孝情</a:t>
            </a:r>
            <a:endParaRPr lang="zh-CN" altLang="en-US" sz="4800" b="1" dirty="0">
              <a:latin typeface="Times New Roman" panose="02020603050405020304" pitchFamily="18" charset="0"/>
            </a:endParaRPr>
          </a:p>
        </p:txBody>
      </p:sp>
      <p:sp>
        <p:nvSpPr>
          <p:cNvPr id="88069" name="Text Box 5"/>
          <p:cNvSpPr txBox="1"/>
          <p:nvPr/>
        </p:nvSpPr>
        <p:spPr>
          <a:xfrm>
            <a:off x="900113" y="4076700"/>
            <a:ext cx="2879725" cy="833438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r>
              <a:rPr lang="zh-CN" altLang="en-US" sz="4800" b="1" dirty="0">
                <a:latin typeface="Times New Roman" panose="02020603050405020304" pitchFamily="18" charset="0"/>
              </a:rPr>
              <a:t>再陈忠情</a:t>
            </a:r>
            <a:endParaRPr lang="zh-CN" altLang="en-US" sz="24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88070" name="Text Box 6"/>
          <p:cNvSpPr txBox="1"/>
          <p:nvPr/>
        </p:nvSpPr>
        <p:spPr>
          <a:xfrm>
            <a:off x="4859338" y="1658938"/>
            <a:ext cx="2881312" cy="833437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r>
              <a:rPr lang="zh-CN" altLang="en-US" sz="4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博得同情</a:t>
            </a:r>
            <a:endParaRPr lang="zh-CN" altLang="en-US" sz="4800" b="1" dirty="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88071" name="Text Box 7"/>
          <p:cNvSpPr txBox="1"/>
          <p:nvPr/>
        </p:nvSpPr>
        <p:spPr>
          <a:xfrm>
            <a:off x="4806950" y="2852738"/>
            <a:ext cx="2933700" cy="833437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r>
              <a:rPr lang="zh-CN" altLang="en-US" sz="4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打动真情</a:t>
            </a:r>
            <a:endParaRPr lang="zh-CN" altLang="en-US" sz="4800" b="1" dirty="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88072" name="Text Box 8"/>
          <p:cNvSpPr txBox="1"/>
          <p:nvPr/>
        </p:nvSpPr>
        <p:spPr>
          <a:xfrm>
            <a:off x="4787900" y="4076700"/>
            <a:ext cx="2952750" cy="833438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r>
              <a:rPr lang="zh-CN" altLang="en-US" sz="4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消除疑虑</a:t>
            </a:r>
            <a:endParaRPr lang="zh-CN" altLang="en-US" sz="4800" b="1" dirty="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705" name="Text Box 9"/>
          <p:cNvSpPr txBox="1"/>
          <p:nvPr/>
        </p:nvSpPr>
        <p:spPr>
          <a:xfrm>
            <a:off x="2967038" y="5084763"/>
            <a:ext cx="184150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endParaRPr lang="zh-CN" altLang="zh-CN" sz="24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9706" name="Text Box 10"/>
          <p:cNvSpPr txBox="1"/>
          <p:nvPr/>
        </p:nvSpPr>
        <p:spPr>
          <a:xfrm>
            <a:off x="3040063" y="4940300"/>
            <a:ext cx="184150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endParaRPr lang="zh-CN" altLang="zh-CN" sz="24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9707" name="Text Box 11"/>
          <p:cNvSpPr txBox="1"/>
          <p:nvPr/>
        </p:nvSpPr>
        <p:spPr>
          <a:xfrm>
            <a:off x="3759200" y="5229225"/>
            <a:ext cx="184150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endParaRPr lang="zh-CN" altLang="zh-CN" sz="24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88076" name="AutoShape 12"/>
          <p:cNvSpPr/>
          <p:nvPr/>
        </p:nvSpPr>
        <p:spPr>
          <a:xfrm>
            <a:off x="3779838" y="1844675"/>
            <a:ext cx="976312" cy="485775"/>
          </a:xfrm>
          <a:prstGeom prst="notched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88077" name="AutoShape 13"/>
          <p:cNvSpPr/>
          <p:nvPr/>
        </p:nvSpPr>
        <p:spPr>
          <a:xfrm>
            <a:off x="3708400" y="3068638"/>
            <a:ext cx="976313" cy="485775"/>
          </a:xfrm>
          <a:prstGeom prst="notched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88078" name="AutoShape 14"/>
          <p:cNvSpPr/>
          <p:nvPr/>
        </p:nvSpPr>
        <p:spPr>
          <a:xfrm>
            <a:off x="3667125" y="4149725"/>
            <a:ext cx="976313" cy="485775"/>
          </a:xfrm>
          <a:prstGeom prst="notched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9711" name="Text Box 15"/>
          <p:cNvSpPr txBox="1"/>
          <p:nvPr/>
        </p:nvSpPr>
        <p:spPr>
          <a:xfrm>
            <a:off x="457200" y="5373688"/>
            <a:ext cx="7537450" cy="1200150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>
            <a:spAutoFit/>
          </a:bodyPr>
          <a:p>
            <a:r>
              <a:rPr lang="zh-CN" altLang="en-US" sz="3600" b="1" dirty="0">
                <a:solidFill>
                  <a:srgbClr val="FF0000"/>
                </a:solidFill>
                <a:latin typeface="黑体" panose="02010609060101010101" pitchFamily="49" charset="-122"/>
              </a:rPr>
              <a:t>精心布局</a:t>
            </a:r>
            <a:r>
              <a:rPr lang="en-US" altLang="zh-CN" sz="3600" b="1" dirty="0">
                <a:solidFill>
                  <a:srgbClr val="FF0000"/>
                </a:solidFill>
                <a:latin typeface="黑体" panose="02010609060101010101" pitchFamily="49" charset="-122"/>
              </a:rPr>
              <a:t>,</a:t>
            </a:r>
            <a:r>
              <a:rPr lang="zh-CN" altLang="en-US" sz="3600" b="1" dirty="0">
                <a:solidFill>
                  <a:srgbClr val="FF0000"/>
                </a:solidFill>
                <a:latin typeface="黑体" panose="02010609060101010101" pitchFamily="49" charset="-122"/>
              </a:rPr>
              <a:t>环环相扣</a:t>
            </a:r>
            <a:r>
              <a:rPr lang="en-US" altLang="zh-CN" sz="3600" b="1" dirty="0">
                <a:solidFill>
                  <a:srgbClr val="FF0000"/>
                </a:solidFill>
                <a:latin typeface="黑体" panose="02010609060101010101" pitchFamily="49" charset="-122"/>
              </a:rPr>
              <a:t>,</a:t>
            </a:r>
            <a:r>
              <a:rPr lang="zh-CN" altLang="en-US" sz="3600" b="1" dirty="0">
                <a:solidFill>
                  <a:srgbClr val="FF0000"/>
                </a:solidFill>
                <a:latin typeface="黑体" panose="02010609060101010101" pitchFamily="49" charset="-122"/>
              </a:rPr>
              <a:t>出于情</a:t>
            </a:r>
            <a:r>
              <a:rPr lang="en-US" altLang="zh-CN" sz="3600" b="1" dirty="0">
                <a:solidFill>
                  <a:srgbClr val="FF0000"/>
                </a:solidFill>
                <a:latin typeface="黑体" panose="02010609060101010101" pitchFamily="49" charset="-122"/>
              </a:rPr>
              <a:t>,</a:t>
            </a:r>
            <a:r>
              <a:rPr lang="zh-CN" altLang="en-US" sz="3600" b="1" dirty="0">
                <a:solidFill>
                  <a:srgbClr val="FF0000"/>
                </a:solidFill>
                <a:latin typeface="黑体" panose="02010609060101010101" pitchFamily="49" charset="-122"/>
              </a:rPr>
              <a:t>归于理</a:t>
            </a:r>
            <a:r>
              <a:rPr lang="en-US" altLang="zh-CN" sz="3600" b="1" dirty="0">
                <a:solidFill>
                  <a:srgbClr val="FF0000"/>
                </a:solidFill>
                <a:latin typeface="黑体" panose="02010609060101010101" pitchFamily="49" charset="-122"/>
              </a:rPr>
              <a:t>,</a:t>
            </a:r>
            <a:endParaRPr lang="en-US" altLang="zh-CN" sz="3600" b="1" dirty="0">
              <a:solidFill>
                <a:srgbClr val="FF0000"/>
              </a:solidFill>
              <a:latin typeface="黑体" panose="02010609060101010101" pitchFamily="49" charset="-122"/>
            </a:endParaRPr>
          </a:p>
          <a:p>
            <a:r>
              <a:rPr lang="en-US" altLang="zh-CN" sz="3600" b="1" dirty="0">
                <a:solidFill>
                  <a:srgbClr val="FF0000"/>
                </a:solidFill>
                <a:latin typeface="黑体" panose="02010609060101010101" pitchFamily="49" charset="-122"/>
              </a:rPr>
              <a:t>      </a:t>
            </a:r>
            <a:r>
              <a:rPr lang="zh-CN" altLang="en-US" sz="3600" b="1" dirty="0">
                <a:solidFill>
                  <a:srgbClr val="FF0000"/>
                </a:solidFill>
                <a:latin typeface="黑体" panose="02010609060101010101" pitchFamily="49" charset="-122"/>
              </a:rPr>
              <a:t>陈情于事</a:t>
            </a:r>
            <a:r>
              <a:rPr lang="en-US" altLang="zh-CN" sz="3600" b="1" dirty="0">
                <a:solidFill>
                  <a:srgbClr val="FF0000"/>
                </a:solidFill>
                <a:latin typeface="黑体" panose="02010609060101010101" pitchFamily="49" charset="-122"/>
              </a:rPr>
              <a:t>,</a:t>
            </a:r>
            <a:r>
              <a:rPr lang="zh-CN" altLang="en-US" sz="3600" b="1" dirty="0">
                <a:solidFill>
                  <a:srgbClr val="FF0000"/>
                </a:solidFill>
                <a:latin typeface="黑体" panose="02010609060101010101" pitchFamily="49" charset="-122"/>
              </a:rPr>
              <a:t>寓理于情</a:t>
            </a:r>
            <a:r>
              <a:rPr lang="en-US" altLang="zh-CN" sz="3600" b="1" dirty="0">
                <a:solidFill>
                  <a:srgbClr val="FF0000"/>
                </a:solidFill>
                <a:latin typeface="黑体" panose="02010609060101010101" pitchFamily="49" charset="-122"/>
              </a:rPr>
              <a:t>.</a:t>
            </a:r>
            <a:endParaRPr lang="en-US" altLang="zh-CN" sz="3600" b="1" dirty="0">
              <a:solidFill>
                <a:srgbClr val="FF0000"/>
              </a:solidFill>
              <a:latin typeface="黑体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8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8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8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8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8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88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88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88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6" grpId="0" animBg="1"/>
      <p:bldP spid="88067" grpId="0" animBg="1"/>
      <p:bldP spid="88068" grpId="0" animBg="1"/>
      <p:bldP spid="88069" grpId="0" animBg="1"/>
      <p:bldP spid="88070" grpId="0" animBg="1"/>
      <p:bldP spid="88071" grpId="0" animBg="1"/>
      <p:bldP spid="88072" grpId="0" animBg="1"/>
      <p:bldP spid="88076" grpId="0" animBg="1"/>
      <p:bldP spid="88077" grpId="0" animBg="1"/>
      <p:bldP spid="8807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89090" name="Text Box 2"/>
          <p:cNvSpPr txBox="1"/>
          <p:nvPr/>
        </p:nvSpPr>
        <p:spPr>
          <a:xfrm>
            <a:off x="323850" y="1989138"/>
            <a:ext cx="8351838" cy="24368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4400" b="1" dirty="0">
                <a:solidFill>
                  <a:srgbClr val="FF0000"/>
                </a:solidFill>
                <a:latin typeface="黑体" panose="02010609060101010101" pitchFamily="49" charset="-122"/>
              </a:rPr>
              <a:t>1</a:t>
            </a:r>
            <a:r>
              <a:rPr lang="en-US" altLang="zh-CN" sz="4400" b="1" u="sng" dirty="0">
                <a:solidFill>
                  <a:srgbClr val="FF0000"/>
                </a:solidFill>
                <a:latin typeface="黑体" panose="02010609060101010101" pitchFamily="49" charset="-122"/>
              </a:rPr>
              <a:t>.</a:t>
            </a:r>
            <a:r>
              <a:rPr lang="zh-CN" altLang="en-US" sz="4400" b="1" u="sng" dirty="0">
                <a:solidFill>
                  <a:srgbClr val="FF0000"/>
                </a:solidFill>
                <a:latin typeface="黑体" panose="02010609060101010101" pitchFamily="49" charset="-122"/>
              </a:rPr>
              <a:t>融情于事。</a:t>
            </a:r>
            <a:br>
              <a:rPr lang="zh-CN" altLang="en-US" sz="4400" b="1" u="sng" dirty="0">
                <a:solidFill>
                  <a:srgbClr val="FF0000"/>
                </a:solidFill>
                <a:latin typeface="黑体" panose="02010609060101010101" pitchFamily="49" charset="-122"/>
              </a:rPr>
            </a:br>
            <a:endParaRPr lang="zh-CN" altLang="en-US" sz="4400" b="1" u="sng" dirty="0">
              <a:solidFill>
                <a:srgbClr val="FF0000"/>
              </a:solidFill>
              <a:latin typeface="黑体" panose="02010609060101010101" pitchFamily="49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44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 </a:t>
            </a:r>
            <a:r>
              <a:rPr lang="en-US" altLang="zh-CN" sz="4400" b="1" u="sng" dirty="0">
                <a:solidFill>
                  <a:srgbClr val="FF0000"/>
                </a:solidFill>
                <a:latin typeface="黑体" panose="02010609060101010101" pitchFamily="49" charset="-122"/>
              </a:rPr>
              <a:t>2.</a:t>
            </a:r>
            <a:r>
              <a:rPr lang="zh-CN" altLang="en-US" sz="4400" b="1" u="sng" dirty="0">
                <a:solidFill>
                  <a:srgbClr val="FF0000"/>
                </a:solidFill>
                <a:latin typeface="黑体" panose="02010609060101010101" pitchFamily="49" charset="-122"/>
              </a:rPr>
              <a:t>语言形象生动，自然精粹。</a:t>
            </a:r>
            <a:endParaRPr lang="zh-CN" altLang="en-US" sz="4400" b="1" u="sng" dirty="0">
              <a:solidFill>
                <a:srgbClr val="FF0000"/>
              </a:solidFill>
              <a:latin typeface="黑体" panose="02010609060101010101" pitchFamily="49" charset="-122"/>
            </a:endParaRPr>
          </a:p>
        </p:txBody>
      </p:sp>
      <p:sp>
        <p:nvSpPr>
          <p:cNvPr id="30723" name="Rectangle 3"/>
          <p:cNvSpPr/>
          <p:nvPr/>
        </p:nvSpPr>
        <p:spPr>
          <a:xfrm>
            <a:off x="2195513" y="333375"/>
            <a:ext cx="5184775" cy="11890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7200" dirty="0">
                <a:latin typeface="华文行楷" panose="02010800040101010101" pitchFamily="2" charset="-122"/>
                <a:ea typeface="华文行楷" panose="02010800040101010101" pitchFamily="2" charset="-122"/>
              </a:rPr>
              <a:t>艺  术  特  色</a:t>
            </a:r>
            <a:endParaRPr lang="zh-CN" altLang="en-US" sz="7200" dirty="0"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31746" name="Text Box 2"/>
          <p:cNvSpPr txBox="1"/>
          <p:nvPr/>
        </p:nvSpPr>
        <p:spPr>
          <a:xfrm>
            <a:off x="2700338" y="549275"/>
            <a:ext cx="3754437" cy="1006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6000" b="1" dirty="0">
                <a:solidFill>
                  <a:srgbClr val="CC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赏析语言</a:t>
            </a:r>
            <a:endParaRPr lang="zh-CN" altLang="en-US" sz="6000" b="1" dirty="0">
              <a:solidFill>
                <a:srgbClr val="CC0000"/>
              </a:solidFill>
              <a:latin typeface="Times New Roman" panose="02020603050405020304" pitchFamily="18" charset="0"/>
              <a:ea typeface="华文中宋" panose="02010600040101010101" pitchFamily="2" charset="-122"/>
            </a:endParaRPr>
          </a:p>
        </p:txBody>
      </p:sp>
      <p:sp>
        <p:nvSpPr>
          <p:cNvPr id="90115" name="Text Box 3"/>
          <p:cNvSpPr txBox="1"/>
          <p:nvPr/>
        </p:nvSpPr>
        <p:spPr>
          <a:xfrm>
            <a:off x="0" y="1700213"/>
            <a:ext cx="8964613" cy="40862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>
              <a:lnSpc>
                <a:spcPct val="120000"/>
              </a:lnSpc>
              <a:spcBef>
                <a:spcPct val="50000"/>
              </a:spcBef>
            </a:pPr>
            <a:r>
              <a:rPr lang="en-US" altLang="zh-CN" sz="32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1</a:t>
            </a:r>
            <a:r>
              <a:rPr lang="zh-CN" altLang="en-US" sz="32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、</a:t>
            </a:r>
            <a:r>
              <a:rPr lang="zh-CN" altLang="en-US" sz="3200" b="1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四字骈句</a:t>
            </a:r>
            <a:r>
              <a:rPr lang="zh-CN" altLang="en-US" sz="32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：简洁凝练，语势连贯紧凑，文势如行云流水般通畅。</a:t>
            </a:r>
            <a:endParaRPr lang="zh-CN" altLang="en-US" sz="3200" b="1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algn="just">
              <a:lnSpc>
                <a:spcPct val="120000"/>
              </a:lnSpc>
              <a:spcBef>
                <a:spcPct val="50000"/>
              </a:spcBef>
            </a:pPr>
            <a:r>
              <a:rPr lang="en-US" altLang="zh-CN" sz="32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2</a:t>
            </a:r>
            <a:r>
              <a:rPr lang="zh-CN" altLang="en-US" sz="32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、</a:t>
            </a:r>
            <a:r>
              <a:rPr lang="zh-CN" altLang="en-US" sz="3200" b="1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对偶句</a:t>
            </a:r>
            <a:r>
              <a:rPr lang="zh-CN" altLang="en-US" sz="32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：语气铿锵有力，语意简洁凝练，琅琅上口，感情倍感热切，更具说服力。</a:t>
            </a:r>
            <a:endParaRPr lang="zh-CN" altLang="en-US" sz="3200" b="1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algn="just">
              <a:lnSpc>
                <a:spcPct val="120000"/>
              </a:lnSpc>
              <a:spcBef>
                <a:spcPct val="50000"/>
              </a:spcBef>
            </a:pPr>
            <a:r>
              <a:rPr lang="en-US" altLang="zh-CN" sz="32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3</a:t>
            </a:r>
            <a:r>
              <a:rPr lang="zh-CN" altLang="en-US" sz="32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、</a:t>
            </a:r>
            <a:r>
              <a:rPr lang="zh-CN" altLang="en-US" sz="3200" b="1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比喻句</a:t>
            </a:r>
            <a:r>
              <a:rPr lang="zh-CN" altLang="en-US" sz="32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：形象生动，感情浓烈，富有感染力。</a:t>
            </a:r>
            <a:endParaRPr lang="zh-CN" altLang="en-US" sz="32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charRg st="0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115">
                                            <p:txEl>
                                              <p:charRg st="0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115">
                                            <p:txEl>
                                              <p:charRg st="0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charRg st="31" end="7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0115">
                                            <p:txEl>
                                              <p:charRg st="31" end="7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0115">
                                            <p:txEl>
                                              <p:charRg st="31" end="7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charRg st="70" end="9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0115">
                                            <p:txEl>
                                              <p:charRg st="70" end="9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0115">
                                            <p:txEl>
                                              <p:charRg st="70" end="9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91138" name="Text Box 2"/>
          <p:cNvSpPr txBox="1"/>
          <p:nvPr/>
        </p:nvSpPr>
        <p:spPr>
          <a:xfrm>
            <a:off x="0" y="0"/>
            <a:ext cx="8172450" cy="6915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2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孤苦伶仃：</a:t>
            </a:r>
            <a:endParaRPr lang="zh-CN" altLang="en-US" sz="3200" b="1" dirty="0">
              <a:solidFill>
                <a:srgbClr val="FF33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endParaRPr lang="zh-CN" altLang="en-US" sz="3200" b="1" dirty="0">
              <a:solidFill>
                <a:srgbClr val="FF33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zh-CN" altLang="en-US" sz="32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茕茕孑立：</a:t>
            </a:r>
            <a:endParaRPr lang="zh-CN" altLang="en-US" sz="3200" b="1" dirty="0">
              <a:solidFill>
                <a:srgbClr val="FF33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endParaRPr lang="zh-CN" altLang="en-US" sz="3200" b="1" dirty="0">
              <a:solidFill>
                <a:srgbClr val="FF33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zh-CN" altLang="en-US" sz="32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形影相吊：</a:t>
            </a:r>
            <a:endParaRPr lang="zh-CN" altLang="en-US" sz="3200" b="1" dirty="0">
              <a:solidFill>
                <a:srgbClr val="FF33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endParaRPr lang="zh-CN" altLang="en-US" sz="3200" b="1" dirty="0">
              <a:solidFill>
                <a:srgbClr val="FF33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zh-CN" altLang="en-US" sz="32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日薄西山：</a:t>
            </a:r>
            <a:endParaRPr lang="zh-CN" altLang="en-US" sz="3200" b="1" dirty="0">
              <a:solidFill>
                <a:srgbClr val="FF33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endParaRPr lang="zh-CN" altLang="en-US" sz="3200" b="1" dirty="0">
              <a:solidFill>
                <a:srgbClr val="FF33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zh-CN" altLang="en-US" sz="32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气息奄奄：</a:t>
            </a:r>
            <a:endParaRPr lang="zh-CN" altLang="en-US" sz="3200" b="1" dirty="0">
              <a:solidFill>
                <a:srgbClr val="FF33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endParaRPr lang="zh-CN" altLang="en-US" sz="3200" b="1" dirty="0">
              <a:solidFill>
                <a:srgbClr val="FF33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zh-CN" altLang="en-US" sz="32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人命危浅：</a:t>
            </a:r>
            <a:endParaRPr lang="zh-CN" altLang="en-US" sz="3200" b="1" dirty="0">
              <a:solidFill>
                <a:srgbClr val="FF33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endParaRPr lang="zh-CN" altLang="en-US" sz="3200" b="1" dirty="0">
              <a:solidFill>
                <a:srgbClr val="FF33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zh-CN" altLang="en-US" sz="32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朝不虑夕：</a:t>
            </a:r>
            <a:endParaRPr lang="zh-CN" altLang="en-US" sz="3200" b="1" dirty="0">
              <a:solidFill>
                <a:srgbClr val="FF33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endParaRPr lang="en-US" altLang="zh-CN" sz="3200" b="1" dirty="0">
              <a:solidFill>
                <a:srgbClr val="FF33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1139" name="Text Box 3"/>
          <p:cNvSpPr txBox="1"/>
          <p:nvPr/>
        </p:nvSpPr>
        <p:spPr>
          <a:xfrm>
            <a:off x="1965325" y="0"/>
            <a:ext cx="7178675" cy="946150"/>
          </a:xfrm>
          <a:prstGeom prst="rect">
            <a:avLst/>
          </a:prstGeom>
          <a:solidFill>
            <a:srgbClr val="F4E8EC"/>
          </a:solidFill>
          <a:ln w="9525">
            <a:noFill/>
          </a:ln>
        </p:spPr>
        <p:txBody>
          <a:bodyPr>
            <a:spAutoFit/>
          </a:bodyPr>
          <a:p>
            <a:r>
              <a:rPr lang="zh-CN" altLang="en-US" sz="2800" b="1" dirty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形容孤单困苦，无依无靠。孤苦：没有依   靠，生活困苦。伶仃：孤独。</a:t>
            </a:r>
            <a:endParaRPr lang="zh-CN" altLang="en-US" sz="2800" b="1" dirty="0">
              <a:solidFill>
                <a:schemeClr val="tx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1140" name="Text Box 4"/>
          <p:cNvSpPr txBox="1"/>
          <p:nvPr/>
        </p:nvSpPr>
        <p:spPr>
          <a:xfrm>
            <a:off x="1981200" y="990600"/>
            <a:ext cx="7162800" cy="946150"/>
          </a:xfrm>
          <a:prstGeom prst="rect">
            <a:avLst/>
          </a:prstGeom>
          <a:solidFill>
            <a:srgbClr val="CCFFCC"/>
          </a:solidFill>
          <a:ln w="9525">
            <a:noFill/>
          </a:ln>
        </p:spPr>
        <p:txBody>
          <a:bodyPr>
            <a:spAutoFit/>
          </a:bodyPr>
          <a:p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形容孤苦伶仃，无依无靠。茕茕：孤独无靠的样子。立：孤单单地呆着。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1141" name="Text Box 5"/>
          <p:cNvSpPr txBox="1"/>
          <p:nvPr/>
        </p:nvSpPr>
        <p:spPr>
          <a:xfrm>
            <a:off x="1965325" y="1981200"/>
            <a:ext cx="7178675" cy="946150"/>
          </a:xfrm>
          <a:prstGeom prst="rect">
            <a:avLst/>
          </a:prstGeom>
          <a:solidFill>
            <a:srgbClr val="F4E8EC"/>
          </a:solidFill>
          <a:ln w="9525">
            <a:noFill/>
          </a:ln>
        </p:spPr>
        <p:txBody>
          <a:bodyPr>
            <a:spAutoFit/>
          </a:bodyPr>
          <a:p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只有自己的身体和影子互相安慰，形容十分孤单。形：身体。吊：慰问。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1142" name="Text Box 6"/>
          <p:cNvSpPr txBox="1"/>
          <p:nvPr/>
        </p:nvSpPr>
        <p:spPr>
          <a:xfrm>
            <a:off x="1981200" y="2994025"/>
            <a:ext cx="7162800" cy="946150"/>
          </a:xfrm>
          <a:prstGeom prst="rect">
            <a:avLst/>
          </a:prstGeom>
          <a:solidFill>
            <a:srgbClr val="CCFFCC"/>
          </a:solidFill>
          <a:ln w="9525">
            <a:noFill/>
          </a:ln>
        </p:spPr>
        <p:txBody>
          <a:bodyPr>
            <a:spAutoFit/>
          </a:bodyPr>
          <a:p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太阳快要落山，比喻人衰老临近残废或事物腐朽即将灭亡。薄：迫近。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1143" name="Text Box 7"/>
          <p:cNvSpPr txBox="1"/>
          <p:nvPr/>
        </p:nvSpPr>
        <p:spPr>
          <a:xfrm>
            <a:off x="1965325" y="3984625"/>
            <a:ext cx="7178675" cy="946150"/>
          </a:xfrm>
          <a:prstGeom prst="rect">
            <a:avLst/>
          </a:prstGeom>
          <a:solidFill>
            <a:srgbClr val="F4E8EC"/>
          </a:solidFill>
          <a:ln w="9525">
            <a:noFill/>
          </a:ln>
        </p:spPr>
        <p:txBody>
          <a:bodyPr>
            <a:spAutoFit/>
          </a:bodyPr>
          <a:p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气息微弱，形容快要断气的样子。气息：呼吸时进出的气。奄奄：气息微弱的样子。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1144" name="Text Box 8"/>
          <p:cNvSpPr txBox="1"/>
          <p:nvPr/>
        </p:nvSpPr>
        <p:spPr>
          <a:xfrm>
            <a:off x="1981200" y="4975225"/>
            <a:ext cx="7162800" cy="946150"/>
          </a:xfrm>
          <a:prstGeom prst="rect">
            <a:avLst/>
          </a:prstGeom>
          <a:solidFill>
            <a:srgbClr val="CCFFCC"/>
          </a:solidFill>
          <a:ln w="9525">
            <a:noFill/>
          </a:ln>
        </p:spPr>
        <p:txBody>
          <a:bodyPr>
            <a:spAutoFit/>
          </a:bodyPr>
          <a:p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形容寿命已经不长，即将死亡。人命：寿命。危：危险。浅：不久，时间短。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1145" name="Text Box 9"/>
          <p:cNvSpPr txBox="1"/>
          <p:nvPr/>
        </p:nvSpPr>
        <p:spPr>
          <a:xfrm>
            <a:off x="1981200" y="5943600"/>
            <a:ext cx="7162800" cy="946150"/>
          </a:xfrm>
          <a:prstGeom prst="rect">
            <a:avLst/>
          </a:prstGeom>
          <a:solidFill>
            <a:srgbClr val="F4E8EC"/>
          </a:solidFill>
          <a:ln w="9525">
            <a:noFill/>
          </a:ln>
        </p:spPr>
        <p:txBody>
          <a:bodyPr>
            <a:spAutoFit/>
          </a:bodyPr>
          <a:p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早晨不能考虑晚上会怎样，情势危急，随时都可能发生变故。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1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1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1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91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1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8" grpId="0"/>
      <p:bldP spid="91139" grpId="0"/>
      <p:bldP spid="91140" grpId="0"/>
      <p:bldP spid="91141" grpId="0"/>
      <p:bldP spid="91142" grpId="0"/>
      <p:bldP spid="91143" grpId="0"/>
      <p:bldP spid="91144" grpId="0"/>
      <p:bldP spid="9114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33794" name="Text Box 2"/>
          <p:cNvSpPr txBox="1"/>
          <p:nvPr/>
        </p:nvSpPr>
        <p:spPr>
          <a:xfrm>
            <a:off x="323850" y="1412875"/>
            <a:ext cx="4787900" cy="4211638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>
            <a:spAutoFit/>
          </a:bodyPr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3600" b="1" dirty="0">
                <a:latin typeface="Times New Roman" panose="02020603050405020304" pitchFamily="18" charset="0"/>
              </a:rPr>
              <a:t>臣以险衅，夙遭闵凶</a:t>
            </a:r>
            <a:endParaRPr lang="zh-CN" altLang="en-US" sz="3600" b="1" dirty="0"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3600" b="1" dirty="0">
                <a:latin typeface="Times New Roman" panose="02020603050405020304" pitchFamily="18" charset="0"/>
              </a:rPr>
              <a:t>九岁不行，零丁孤苦</a:t>
            </a:r>
            <a:endParaRPr lang="zh-CN" altLang="en-US" sz="3600" b="1" dirty="0"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3600" b="1" dirty="0">
                <a:latin typeface="Times New Roman" panose="02020603050405020304" pitchFamily="18" charset="0"/>
              </a:rPr>
              <a:t>夙婴疾病，常在床蓐。</a:t>
            </a:r>
            <a:endParaRPr lang="zh-CN" altLang="en-US" sz="3600" b="1" dirty="0"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3600" b="1" dirty="0">
                <a:latin typeface="Times New Roman" panose="02020603050405020304" pitchFamily="18" charset="0"/>
              </a:rPr>
              <a:t>臣密今年四十有四。</a:t>
            </a:r>
            <a:endParaRPr lang="zh-CN" altLang="en-US" sz="3600" b="1" dirty="0">
              <a:latin typeface="Times New Roman" panose="02020603050405020304" pitchFamily="18" charset="0"/>
            </a:endParaRPr>
          </a:p>
        </p:txBody>
      </p:sp>
      <p:sp>
        <p:nvSpPr>
          <p:cNvPr id="33795" name="Rectangle 3"/>
          <p:cNvSpPr/>
          <p:nvPr/>
        </p:nvSpPr>
        <p:spPr>
          <a:xfrm>
            <a:off x="971550" y="533400"/>
            <a:ext cx="7416800" cy="1016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6000" b="1" dirty="0">
                <a:solidFill>
                  <a:schemeClr val="accent2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复习：</a:t>
            </a:r>
            <a:r>
              <a:rPr lang="zh-CN" altLang="en-US" sz="5400" b="1" dirty="0">
                <a:solidFill>
                  <a:schemeClr val="accent2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通   假   字</a:t>
            </a:r>
            <a:endParaRPr lang="zh-CN" altLang="en-US" sz="5400" b="1" dirty="0">
              <a:solidFill>
                <a:schemeClr val="accent2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92164" name="Text Box 4"/>
          <p:cNvSpPr txBox="1"/>
          <p:nvPr/>
        </p:nvSpPr>
        <p:spPr>
          <a:xfrm>
            <a:off x="3060700" y="5661025"/>
            <a:ext cx="3455988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有，</a:t>
            </a:r>
            <a:r>
              <a:rPr lang="zh-CN" altLang="en-US" sz="3600" b="1" dirty="0">
                <a:latin typeface="Times New Roman" panose="02020603050405020304" pitchFamily="18" charset="0"/>
              </a:rPr>
              <a:t>通“</a:t>
            </a:r>
            <a:r>
              <a:rPr lang="zh-CN" altLang="en-US" sz="36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又</a:t>
            </a:r>
            <a:r>
              <a:rPr lang="zh-CN" altLang="en-US" sz="3600" b="1" dirty="0">
                <a:latin typeface="Times New Roman" panose="02020603050405020304" pitchFamily="18" charset="0"/>
              </a:rPr>
              <a:t>”。　</a:t>
            </a:r>
            <a:endParaRPr lang="zh-CN" altLang="en-US" sz="3600" b="1" dirty="0">
              <a:latin typeface="Times New Roman" panose="02020603050405020304" pitchFamily="18" charset="0"/>
            </a:endParaRPr>
          </a:p>
        </p:txBody>
      </p:sp>
      <p:sp>
        <p:nvSpPr>
          <p:cNvPr id="92165" name="Rectangle 5"/>
          <p:cNvSpPr/>
          <p:nvPr/>
        </p:nvSpPr>
        <p:spPr>
          <a:xfrm>
            <a:off x="3059113" y="2276475"/>
            <a:ext cx="4311650" cy="6413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闵，</a:t>
            </a:r>
            <a:r>
              <a:rPr lang="zh-CN" altLang="en-US" sz="3600" b="1" dirty="0">
                <a:latin typeface="Times New Roman" panose="02020603050405020304" pitchFamily="18" charset="0"/>
              </a:rPr>
              <a:t>通“</a:t>
            </a:r>
            <a:r>
              <a:rPr lang="zh-CN" altLang="en-US" sz="36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悯</a:t>
            </a:r>
            <a:r>
              <a:rPr lang="zh-CN" altLang="en-US" sz="3600" b="1" dirty="0">
                <a:latin typeface="Times New Roman" panose="02020603050405020304" pitchFamily="18" charset="0"/>
              </a:rPr>
              <a:t>”，</a:t>
            </a:r>
            <a:r>
              <a:rPr lang="zh-CN" altLang="en-US" sz="36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忧患</a:t>
            </a:r>
            <a:r>
              <a:rPr lang="zh-CN" altLang="en-US" sz="3600" b="1" dirty="0">
                <a:latin typeface="Times New Roman" panose="02020603050405020304" pitchFamily="18" charset="0"/>
              </a:rPr>
              <a:t>　</a:t>
            </a:r>
            <a:endParaRPr lang="zh-CN" altLang="en-US" sz="3600" b="1" dirty="0">
              <a:latin typeface="Times New Roman" panose="02020603050405020304" pitchFamily="18" charset="0"/>
            </a:endParaRPr>
          </a:p>
        </p:txBody>
      </p:sp>
      <p:sp>
        <p:nvSpPr>
          <p:cNvPr id="92166" name="Rectangle 6"/>
          <p:cNvSpPr/>
          <p:nvPr/>
        </p:nvSpPr>
        <p:spPr>
          <a:xfrm>
            <a:off x="2133600" y="3357563"/>
            <a:ext cx="7000875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零丁，</a:t>
            </a:r>
            <a:r>
              <a:rPr lang="zh-CN" altLang="en-US" sz="3600" b="1" dirty="0">
                <a:latin typeface="Times New Roman" panose="02020603050405020304" pitchFamily="18" charset="0"/>
              </a:rPr>
              <a:t>通“</a:t>
            </a:r>
            <a:r>
              <a:rPr lang="zh-CN" altLang="en-US" sz="36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伶仃</a:t>
            </a:r>
            <a:r>
              <a:rPr lang="zh-CN" altLang="en-US" sz="3600" b="1" dirty="0">
                <a:latin typeface="Times New Roman" panose="02020603050405020304" pitchFamily="18" charset="0"/>
              </a:rPr>
              <a:t>”，</a:t>
            </a:r>
            <a:r>
              <a:rPr lang="zh-CN" altLang="en-US" sz="36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孤独的样子</a:t>
            </a:r>
            <a:endParaRPr lang="zh-CN" altLang="en-US" sz="3600" b="1" dirty="0">
              <a:latin typeface="Times New Roman" panose="02020603050405020304" pitchFamily="18" charset="0"/>
            </a:endParaRPr>
          </a:p>
        </p:txBody>
      </p:sp>
      <p:sp>
        <p:nvSpPr>
          <p:cNvPr id="92167" name="Rectangle 7"/>
          <p:cNvSpPr/>
          <p:nvPr/>
        </p:nvSpPr>
        <p:spPr>
          <a:xfrm>
            <a:off x="3059113" y="4437063"/>
            <a:ext cx="4311650" cy="6413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蓐，</a:t>
            </a:r>
            <a:r>
              <a:rPr lang="zh-CN" altLang="en-US" sz="3600" b="1" dirty="0">
                <a:latin typeface="Times New Roman" panose="02020603050405020304" pitchFamily="18" charset="0"/>
              </a:rPr>
              <a:t>通“</a:t>
            </a:r>
            <a:r>
              <a:rPr lang="zh-CN" altLang="en-US" sz="36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褥</a:t>
            </a:r>
            <a:r>
              <a:rPr lang="zh-CN" altLang="en-US" sz="3600" b="1" dirty="0">
                <a:latin typeface="Times New Roman" panose="02020603050405020304" pitchFamily="18" charset="0"/>
              </a:rPr>
              <a:t>”，</a:t>
            </a:r>
            <a:r>
              <a:rPr lang="zh-CN" altLang="en-US" sz="36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草席子</a:t>
            </a:r>
            <a:endParaRPr lang="zh-CN" altLang="en-US" sz="3600" b="1" dirty="0">
              <a:solidFill>
                <a:srgbClr val="CC00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2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92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4" grpId="0"/>
      <p:bldP spid="92165" grpId="0"/>
      <p:bldP spid="92166" grpId="0"/>
      <p:bldP spid="9216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34818" name="Rectangle 2"/>
          <p:cNvSpPr/>
          <p:nvPr/>
        </p:nvSpPr>
        <p:spPr>
          <a:xfrm>
            <a:off x="331788" y="1058863"/>
            <a:ext cx="28829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600" b="1" dirty="0">
                <a:solidFill>
                  <a:srgbClr val="FF0066"/>
                </a:solidFill>
                <a:latin typeface="黑体" panose="02010609060101010101" pitchFamily="49" charset="-122"/>
              </a:rPr>
              <a:t>至于</a:t>
            </a:r>
            <a:r>
              <a:rPr lang="zh-CN" altLang="en-US" sz="3600" b="1" dirty="0">
                <a:latin typeface="黑体" panose="02010609060101010101" pitchFamily="49" charset="-122"/>
              </a:rPr>
              <a:t>成立。</a:t>
            </a:r>
            <a:endParaRPr lang="zh-CN" altLang="en-US" sz="3600" b="1" dirty="0">
              <a:latin typeface="黑体" panose="02010609060101010101" pitchFamily="49" charset="-122"/>
            </a:endParaRPr>
          </a:p>
        </p:txBody>
      </p:sp>
      <p:sp>
        <p:nvSpPr>
          <p:cNvPr id="34819" name="Rectangle 3"/>
          <p:cNvSpPr/>
          <p:nvPr/>
        </p:nvSpPr>
        <p:spPr>
          <a:xfrm>
            <a:off x="322263" y="1844675"/>
            <a:ext cx="2924175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600" b="1" dirty="0">
                <a:latin typeface="黑体" panose="02010609060101010101" pitchFamily="49" charset="-122"/>
              </a:rPr>
              <a:t>至于</a:t>
            </a:r>
            <a:r>
              <a:rPr lang="zh-CN" altLang="en-US" sz="3600" b="1" dirty="0">
                <a:solidFill>
                  <a:srgbClr val="FF0066"/>
                </a:solidFill>
                <a:latin typeface="黑体" panose="02010609060101010101" pitchFamily="49" charset="-122"/>
              </a:rPr>
              <a:t>成立</a:t>
            </a:r>
            <a:r>
              <a:rPr lang="zh-CN" altLang="en-US" sz="3600" b="1" dirty="0">
                <a:latin typeface="黑体" panose="02010609060101010101" pitchFamily="49" charset="-122"/>
              </a:rPr>
              <a:t>。</a:t>
            </a:r>
            <a:endParaRPr lang="zh-CN" altLang="en-US" sz="3600" b="1" dirty="0">
              <a:latin typeface="黑体" panose="02010609060101010101" pitchFamily="49" charset="-122"/>
            </a:endParaRPr>
          </a:p>
        </p:txBody>
      </p:sp>
      <p:sp>
        <p:nvSpPr>
          <p:cNvPr id="34820" name="Rectangle 4"/>
          <p:cNvSpPr/>
          <p:nvPr/>
        </p:nvSpPr>
        <p:spPr>
          <a:xfrm>
            <a:off x="323850" y="2636838"/>
            <a:ext cx="2424113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600" b="1" dirty="0">
                <a:latin typeface="黑体" panose="02010609060101010101" pitchFamily="49" charset="-122"/>
              </a:rPr>
              <a:t>九岁</a:t>
            </a:r>
            <a:r>
              <a:rPr lang="zh-CN" altLang="en-US" sz="3600" b="1" dirty="0">
                <a:solidFill>
                  <a:srgbClr val="FF0066"/>
                </a:solidFill>
                <a:latin typeface="黑体" panose="02010609060101010101" pitchFamily="49" charset="-122"/>
              </a:rPr>
              <a:t>不行</a:t>
            </a:r>
            <a:endParaRPr lang="zh-CN" altLang="en-US" sz="3600" b="1" dirty="0">
              <a:solidFill>
                <a:srgbClr val="FF0066"/>
              </a:solidFill>
              <a:latin typeface="黑体" panose="02010609060101010101" pitchFamily="49" charset="-122"/>
            </a:endParaRPr>
          </a:p>
        </p:txBody>
      </p:sp>
      <p:sp>
        <p:nvSpPr>
          <p:cNvPr id="34821" name="Rectangle 5"/>
          <p:cNvSpPr/>
          <p:nvPr/>
        </p:nvSpPr>
        <p:spPr>
          <a:xfrm>
            <a:off x="250825" y="4803775"/>
            <a:ext cx="40640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600" b="1" dirty="0">
                <a:latin typeface="黑体" panose="02010609060101010101" pitchFamily="49" charset="-122"/>
              </a:rPr>
              <a:t>臣以供养</a:t>
            </a:r>
            <a:r>
              <a:rPr lang="zh-CN" altLang="en-US" sz="3600" b="1" dirty="0">
                <a:solidFill>
                  <a:srgbClr val="FF0066"/>
                </a:solidFill>
                <a:latin typeface="黑体" panose="02010609060101010101" pitchFamily="49" charset="-122"/>
              </a:rPr>
              <a:t>无主</a:t>
            </a:r>
            <a:r>
              <a:rPr lang="zh-CN" altLang="en-US" sz="3600" b="1" dirty="0">
                <a:latin typeface="黑体" panose="02010609060101010101" pitchFamily="49" charset="-122"/>
              </a:rPr>
              <a:t> </a:t>
            </a:r>
            <a:endParaRPr lang="zh-CN" altLang="en-US" sz="3600" b="1" dirty="0">
              <a:latin typeface="黑体" panose="02010609060101010101" pitchFamily="49" charset="-122"/>
            </a:endParaRPr>
          </a:p>
        </p:txBody>
      </p:sp>
      <p:sp>
        <p:nvSpPr>
          <p:cNvPr id="34822" name="Rectangle 6"/>
          <p:cNvSpPr/>
          <p:nvPr/>
        </p:nvSpPr>
        <p:spPr>
          <a:xfrm>
            <a:off x="179388" y="3429000"/>
            <a:ext cx="45339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600" b="1" dirty="0">
                <a:latin typeface="黑体" panose="02010609060101010101" pitchFamily="49" charset="-122"/>
              </a:rPr>
              <a:t>后刺史荣举臣</a:t>
            </a:r>
            <a:r>
              <a:rPr lang="zh-CN" altLang="en-US" sz="3600" b="1" dirty="0">
                <a:solidFill>
                  <a:srgbClr val="FF0066"/>
                </a:solidFill>
                <a:latin typeface="黑体" panose="02010609060101010101" pitchFamily="49" charset="-122"/>
              </a:rPr>
              <a:t>秀才</a:t>
            </a:r>
            <a:endParaRPr lang="zh-CN" altLang="en-US" sz="3600" b="1" dirty="0">
              <a:solidFill>
                <a:srgbClr val="FF0066"/>
              </a:solidFill>
              <a:latin typeface="黑体" panose="02010609060101010101" pitchFamily="49" charset="-122"/>
            </a:endParaRPr>
          </a:p>
        </p:txBody>
      </p:sp>
      <p:sp>
        <p:nvSpPr>
          <p:cNvPr id="93191" name="Rectangle 7"/>
          <p:cNvSpPr/>
          <p:nvPr/>
        </p:nvSpPr>
        <p:spPr>
          <a:xfrm>
            <a:off x="3851275" y="987425"/>
            <a:ext cx="3436938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600" b="1" dirty="0">
                <a:solidFill>
                  <a:srgbClr val="CC00FF"/>
                </a:solidFill>
                <a:latin typeface="黑体" panose="02010609060101010101" pitchFamily="49" charset="-122"/>
              </a:rPr>
              <a:t>到</a:t>
            </a:r>
            <a:r>
              <a:rPr lang="en-US" altLang="zh-CN" sz="3600" b="1" dirty="0">
                <a:solidFill>
                  <a:srgbClr val="CC00FF"/>
                </a:solidFill>
                <a:latin typeface="黑体" panose="02010609060101010101" pitchFamily="49" charset="-122"/>
              </a:rPr>
              <a:t>;</a:t>
            </a:r>
            <a:r>
              <a:rPr lang="zh-CN" altLang="en-US" sz="3600" b="1" dirty="0">
                <a:solidFill>
                  <a:schemeClr val="accent2"/>
                </a:solidFill>
                <a:latin typeface="黑体" panose="02010609060101010101" pitchFamily="49" charset="-122"/>
              </a:rPr>
              <a:t>另提一事。</a:t>
            </a:r>
            <a:endParaRPr lang="zh-CN" altLang="en-US" sz="3600" b="1" dirty="0">
              <a:solidFill>
                <a:schemeClr val="accent2"/>
              </a:solidFill>
              <a:latin typeface="黑体" panose="02010609060101010101" pitchFamily="49" charset="-122"/>
            </a:endParaRPr>
          </a:p>
        </p:txBody>
      </p:sp>
      <p:sp>
        <p:nvSpPr>
          <p:cNvPr id="93192" name="Rectangle 8"/>
          <p:cNvSpPr/>
          <p:nvPr/>
        </p:nvSpPr>
        <p:spPr>
          <a:xfrm>
            <a:off x="3419475" y="1844675"/>
            <a:ext cx="5724525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600" b="1" dirty="0">
                <a:solidFill>
                  <a:srgbClr val="CC00FF"/>
                </a:solidFill>
                <a:latin typeface="黑体" panose="02010609060101010101" pitchFamily="49" charset="-122"/>
              </a:rPr>
              <a:t>成人自立；</a:t>
            </a:r>
            <a:r>
              <a:rPr lang="en-US" altLang="zh-CN" sz="3600" b="1" dirty="0">
                <a:solidFill>
                  <a:schemeClr val="accent2"/>
                </a:solidFill>
                <a:latin typeface="黑体" panose="02010609060101010101" pitchFamily="49" charset="-122"/>
              </a:rPr>
              <a:t>(</a:t>
            </a:r>
            <a:r>
              <a:rPr lang="zh-CN" altLang="en-US" sz="3600" b="1" dirty="0">
                <a:solidFill>
                  <a:schemeClr val="accent2"/>
                </a:solidFill>
                <a:latin typeface="黑体" panose="02010609060101010101" pitchFamily="49" charset="-122"/>
              </a:rPr>
              <a:t>理论</a:t>
            </a:r>
            <a:r>
              <a:rPr lang="en-US" altLang="zh-CN" sz="3600" b="1" dirty="0">
                <a:solidFill>
                  <a:schemeClr val="accent2"/>
                </a:solidFill>
                <a:latin typeface="黑体" panose="02010609060101010101" pitchFamily="49" charset="-122"/>
              </a:rPr>
              <a:t>)</a:t>
            </a:r>
            <a:r>
              <a:rPr lang="zh-CN" altLang="en-US" sz="3600" b="1" dirty="0">
                <a:solidFill>
                  <a:schemeClr val="accent2"/>
                </a:solidFill>
                <a:latin typeface="黑体" panose="02010609060101010101" pitchFamily="49" charset="-122"/>
              </a:rPr>
              <a:t>站得住。</a:t>
            </a:r>
            <a:endParaRPr lang="zh-CN" altLang="en-US" sz="3600" b="1" dirty="0">
              <a:solidFill>
                <a:schemeClr val="accent2"/>
              </a:solidFill>
              <a:latin typeface="黑体" panose="02010609060101010101" pitchFamily="49" charset="-122"/>
            </a:endParaRPr>
          </a:p>
        </p:txBody>
      </p:sp>
      <p:sp>
        <p:nvSpPr>
          <p:cNvPr id="93193" name="Rectangle 9"/>
          <p:cNvSpPr/>
          <p:nvPr/>
        </p:nvSpPr>
        <p:spPr>
          <a:xfrm>
            <a:off x="3708400" y="2636838"/>
            <a:ext cx="4681538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600" b="1" dirty="0">
                <a:solidFill>
                  <a:srgbClr val="CC00FF"/>
                </a:solidFill>
                <a:latin typeface="黑体" panose="02010609060101010101" pitchFamily="49" charset="-122"/>
              </a:rPr>
              <a:t>不能走路；</a:t>
            </a:r>
            <a:r>
              <a:rPr lang="zh-CN" altLang="en-US" sz="3600" b="1" dirty="0">
                <a:solidFill>
                  <a:schemeClr val="accent2"/>
                </a:solidFill>
                <a:latin typeface="黑体" panose="02010609060101010101" pitchFamily="49" charset="-122"/>
              </a:rPr>
              <a:t>不可以。</a:t>
            </a:r>
            <a:endParaRPr lang="zh-CN" altLang="en-US" sz="3600" b="1" dirty="0">
              <a:solidFill>
                <a:schemeClr val="accent2"/>
              </a:solidFill>
              <a:latin typeface="黑体" panose="02010609060101010101" pitchFamily="49" charset="-122"/>
            </a:endParaRPr>
          </a:p>
        </p:txBody>
      </p:sp>
      <p:sp>
        <p:nvSpPr>
          <p:cNvPr id="93194" name="Rectangle 10"/>
          <p:cNvSpPr/>
          <p:nvPr/>
        </p:nvSpPr>
        <p:spPr>
          <a:xfrm>
            <a:off x="4284663" y="3429000"/>
            <a:ext cx="4464050" cy="11906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CC00FF"/>
                </a:solidFill>
                <a:latin typeface="黑体" panose="02010609060101010101" pitchFamily="49" charset="-122"/>
              </a:rPr>
              <a:t>优秀人才；</a:t>
            </a:r>
            <a:r>
              <a:rPr lang="zh-CN" altLang="en-US" sz="3600" b="1" dirty="0">
                <a:solidFill>
                  <a:schemeClr val="accent2"/>
                </a:solidFill>
                <a:latin typeface="黑体" panose="02010609060101010101" pitchFamily="49" charset="-122"/>
              </a:rPr>
              <a:t>科举中最低级者</a:t>
            </a:r>
            <a:endParaRPr lang="zh-CN" altLang="en-US" sz="3600" b="1" dirty="0">
              <a:solidFill>
                <a:schemeClr val="accent2"/>
              </a:solidFill>
              <a:latin typeface="黑体" panose="02010609060101010101" pitchFamily="49" charset="-122"/>
            </a:endParaRPr>
          </a:p>
        </p:txBody>
      </p:sp>
      <p:sp>
        <p:nvSpPr>
          <p:cNvPr id="93195" name="Rectangle 11"/>
          <p:cNvSpPr/>
          <p:nvPr/>
        </p:nvSpPr>
        <p:spPr>
          <a:xfrm>
            <a:off x="3959225" y="4724400"/>
            <a:ext cx="5184775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600" b="1" dirty="0">
                <a:solidFill>
                  <a:srgbClr val="CC00FF"/>
                </a:solidFill>
                <a:latin typeface="黑体" panose="02010609060101010101" pitchFamily="49" charset="-122"/>
              </a:rPr>
              <a:t>无人来做；</a:t>
            </a:r>
            <a:r>
              <a:rPr lang="zh-CN" altLang="en-US" sz="3600" b="1" dirty="0">
                <a:solidFill>
                  <a:schemeClr val="accent2"/>
                </a:solidFill>
                <a:latin typeface="黑体" panose="02010609060101010101" pitchFamily="49" charset="-122"/>
              </a:rPr>
              <a:t>没有主意</a:t>
            </a:r>
            <a:endParaRPr lang="zh-CN" altLang="en-US" sz="3600" b="1" dirty="0">
              <a:solidFill>
                <a:schemeClr val="accent2"/>
              </a:solidFill>
              <a:latin typeface="黑体" panose="02010609060101010101" pitchFamily="49" charset="-122"/>
            </a:endParaRPr>
          </a:p>
        </p:txBody>
      </p:sp>
      <p:sp>
        <p:nvSpPr>
          <p:cNvPr id="34828" name="Rectangle 12"/>
          <p:cNvSpPr/>
          <p:nvPr/>
        </p:nvSpPr>
        <p:spPr>
          <a:xfrm>
            <a:off x="2162175" y="23813"/>
            <a:ext cx="5073650" cy="914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lang="zh-CN" altLang="en-US" sz="5400" b="1" dirty="0">
                <a:solidFill>
                  <a:schemeClr val="accent2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古今异义词：</a:t>
            </a:r>
            <a:endParaRPr lang="zh-CN" altLang="en-US" sz="5400" b="1" dirty="0">
              <a:solidFill>
                <a:schemeClr val="accent2"/>
              </a:solidFill>
              <a:latin typeface="Times New Roman" panose="02020603050405020304" pitchFamily="18" charset="0"/>
              <a:ea typeface="隶书" panose="02010509060101010101" pitchFamily="49" charset="-122"/>
            </a:endParaRPr>
          </a:p>
        </p:txBody>
      </p:sp>
      <p:sp>
        <p:nvSpPr>
          <p:cNvPr id="93197" name="Text Box 13"/>
          <p:cNvSpPr txBox="1"/>
          <p:nvPr/>
        </p:nvSpPr>
        <p:spPr>
          <a:xfrm>
            <a:off x="3492500" y="5805488"/>
            <a:ext cx="80010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600" b="1" dirty="0">
                <a:solidFill>
                  <a:srgbClr val="CC00FF"/>
                </a:solidFill>
                <a:latin typeface="黑体" panose="02010609060101010101" pitchFamily="49" charset="-122"/>
              </a:rPr>
              <a:t>辛酸苦楚；</a:t>
            </a:r>
            <a:r>
              <a:rPr lang="zh-CN" altLang="en-US" sz="3600" b="1" dirty="0">
                <a:solidFill>
                  <a:schemeClr val="accent2"/>
                </a:solidFill>
                <a:latin typeface="黑体" panose="02010609060101010101" pitchFamily="49" charset="-122"/>
              </a:rPr>
              <a:t>身心劳苦。</a:t>
            </a:r>
            <a:r>
              <a:rPr lang="zh-CN" altLang="en-US" sz="3600" dirty="0">
                <a:solidFill>
                  <a:schemeClr val="accent2"/>
                </a:solidFill>
                <a:latin typeface="黑体" panose="02010609060101010101" pitchFamily="49" charset="-122"/>
              </a:rPr>
              <a:t> </a:t>
            </a:r>
            <a:endParaRPr lang="zh-CN" altLang="en-US" sz="3600" dirty="0">
              <a:solidFill>
                <a:schemeClr val="accent2"/>
              </a:solidFill>
              <a:latin typeface="黑体" panose="02010609060101010101" pitchFamily="49" charset="-122"/>
            </a:endParaRPr>
          </a:p>
        </p:txBody>
      </p:sp>
      <p:sp>
        <p:nvSpPr>
          <p:cNvPr id="34830" name="Rectangle 14"/>
          <p:cNvSpPr/>
          <p:nvPr/>
        </p:nvSpPr>
        <p:spPr>
          <a:xfrm>
            <a:off x="250825" y="5805488"/>
            <a:ext cx="40640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600" b="1" dirty="0">
                <a:latin typeface="黑体" panose="02010609060101010101" pitchFamily="49" charset="-122"/>
              </a:rPr>
              <a:t>臣之</a:t>
            </a:r>
            <a:r>
              <a:rPr lang="zh-CN" altLang="en-US" sz="3600" b="1" dirty="0">
                <a:solidFill>
                  <a:srgbClr val="FF0066"/>
                </a:solidFill>
                <a:latin typeface="黑体" panose="02010609060101010101" pitchFamily="49" charset="-122"/>
              </a:rPr>
              <a:t>辛苦</a:t>
            </a:r>
            <a:r>
              <a:rPr lang="zh-CN" altLang="en-US" sz="3600" b="1" dirty="0">
                <a:latin typeface="黑体" panose="02010609060101010101" pitchFamily="49" charset="-122"/>
              </a:rPr>
              <a:t> </a:t>
            </a:r>
            <a:endParaRPr lang="zh-CN" altLang="en-US" sz="3600" b="1" dirty="0">
              <a:latin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3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3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3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3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3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3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3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3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93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91" grpId="0"/>
      <p:bldP spid="93192" grpId="0"/>
      <p:bldP spid="93193" grpId="0"/>
      <p:bldP spid="93194" grpId="0"/>
      <p:bldP spid="93195" grpId="0"/>
      <p:bldP spid="9319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4098" name="Text Box 2"/>
          <p:cNvSpPr txBox="1"/>
          <p:nvPr/>
        </p:nvSpPr>
        <p:spPr>
          <a:xfrm>
            <a:off x="1547813" y="981075"/>
            <a:ext cx="6335712" cy="39128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zh-CN" altLang="en-GB" sz="3600" b="1" dirty="0">
                <a:latin typeface="楷体_GB2312" pitchFamily="49" charset="-122"/>
                <a:ea typeface="楷体_GB2312" pitchFamily="49" charset="-122"/>
              </a:rPr>
              <a:t>读《出师表》不下泪者，</a:t>
            </a:r>
            <a:endParaRPr lang="zh-CN" altLang="en-GB" sz="3600" b="1" dirty="0">
              <a:latin typeface="楷体_GB2312" pitchFamily="49" charset="-122"/>
              <a:ea typeface="楷体_GB2312" pitchFamily="49" charset="-122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zh-CN" altLang="en-GB" sz="3600" b="1" dirty="0">
                <a:latin typeface="楷体_GB2312" pitchFamily="49" charset="-122"/>
                <a:ea typeface="楷体_GB2312" pitchFamily="49" charset="-122"/>
              </a:rPr>
              <a:t>　　其人必不忠；</a:t>
            </a:r>
            <a:endParaRPr lang="zh-CN" altLang="en-GB" sz="3600" b="1" dirty="0">
              <a:latin typeface="楷体_GB2312" pitchFamily="49" charset="-122"/>
              <a:ea typeface="楷体_GB2312" pitchFamily="49" charset="-122"/>
            </a:endParaRPr>
          </a:p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zh-CN" altLang="en-GB" sz="3600" b="1" dirty="0">
                <a:solidFill>
                  <a:srgbClr val="CC0000"/>
                </a:solidFill>
                <a:latin typeface="楷体_GB2312" pitchFamily="49" charset="-122"/>
                <a:ea typeface="楷体_GB2312" pitchFamily="49" charset="-122"/>
              </a:rPr>
              <a:t>读《陈情表》不下泪者，</a:t>
            </a:r>
            <a:endParaRPr lang="zh-CN" altLang="en-GB" sz="3600" b="1" dirty="0">
              <a:solidFill>
                <a:srgbClr val="CC0000"/>
              </a:solidFill>
              <a:latin typeface="楷体_GB2312" pitchFamily="49" charset="-122"/>
              <a:ea typeface="楷体_GB2312" pitchFamily="49" charset="-122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zh-CN" altLang="en-GB" sz="3600" b="1" dirty="0">
                <a:solidFill>
                  <a:srgbClr val="CC0000"/>
                </a:solidFill>
                <a:latin typeface="楷体_GB2312" pitchFamily="49" charset="-122"/>
                <a:ea typeface="楷体_GB2312" pitchFamily="49" charset="-122"/>
              </a:rPr>
              <a:t>　　其人必不孝；</a:t>
            </a:r>
            <a:endParaRPr lang="zh-CN" altLang="en-GB" sz="3600" b="1" dirty="0">
              <a:solidFill>
                <a:srgbClr val="CC0000"/>
              </a:solidFill>
              <a:latin typeface="楷体_GB2312" pitchFamily="49" charset="-122"/>
              <a:ea typeface="楷体_GB2312" pitchFamily="49" charset="-122"/>
            </a:endParaRPr>
          </a:p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zh-CN" altLang="en-GB" sz="3600" b="1" dirty="0">
                <a:latin typeface="楷体_GB2312" pitchFamily="49" charset="-122"/>
                <a:ea typeface="楷体_GB2312" pitchFamily="49" charset="-122"/>
              </a:rPr>
              <a:t>读《祭十二郎文》不下泪者，</a:t>
            </a:r>
            <a:endParaRPr lang="zh-CN" altLang="en-GB" sz="3600" b="1" dirty="0">
              <a:latin typeface="楷体_GB2312" pitchFamily="49" charset="-122"/>
              <a:ea typeface="楷体_GB2312" pitchFamily="49" charset="-122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zh-CN" altLang="en-GB" sz="3600" b="1" dirty="0">
                <a:latin typeface="楷体_GB2312" pitchFamily="49" charset="-122"/>
                <a:ea typeface="楷体_GB2312" pitchFamily="49" charset="-122"/>
              </a:rPr>
              <a:t>　　其人必不友。</a:t>
            </a:r>
            <a:endParaRPr lang="zh-CN" altLang="en-GB" sz="4000" b="1" dirty="0"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35842" name="Rectangle 2"/>
          <p:cNvSpPr/>
          <p:nvPr/>
        </p:nvSpPr>
        <p:spPr>
          <a:xfrm>
            <a:off x="468313" y="2565400"/>
            <a:ext cx="467995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200" b="1" dirty="0">
                <a:latin typeface="黑体" panose="02010609060101010101" pitchFamily="49" charset="-122"/>
              </a:rPr>
              <a:t>欲苟顺私情，则</a:t>
            </a:r>
            <a:r>
              <a:rPr lang="zh-CN" altLang="en-US" sz="3200" b="1" dirty="0">
                <a:solidFill>
                  <a:srgbClr val="FF0066"/>
                </a:solidFill>
                <a:latin typeface="黑体" panose="02010609060101010101" pitchFamily="49" charset="-122"/>
              </a:rPr>
              <a:t>告诉</a:t>
            </a:r>
            <a:r>
              <a:rPr lang="zh-CN" altLang="en-US" sz="3200" b="1" dirty="0">
                <a:latin typeface="黑体" panose="02010609060101010101" pitchFamily="49" charset="-122"/>
              </a:rPr>
              <a:t>不许 </a:t>
            </a:r>
            <a:endParaRPr lang="zh-CN" altLang="en-US" sz="3200" b="1" dirty="0">
              <a:latin typeface="黑体" panose="02010609060101010101" pitchFamily="49" charset="-122"/>
            </a:endParaRPr>
          </a:p>
        </p:txBody>
      </p:sp>
      <p:sp>
        <p:nvSpPr>
          <p:cNvPr id="35843" name="Text Box 3"/>
          <p:cNvSpPr txBox="1"/>
          <p:nvPr/>
        </p:nvSpPr>
        <p:spPr>
          <a:xfrm>
            <a:off x="579438" y="3933825"/>
            <a:ext cx="4713287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黑体" panose="02010609060101010101" pitchFamily="49" charset="-122"/>
              </a:rPr>
              <a:t>听臣微志，庶刘</a:t>
            </a:r>
            <a:r>
              <a:rPr lang="zh-CN" altLang="en-US" sz="3200" b="1" dirty="0">
                <a:solidFill>
                  <a:srgbClr val="FF0066"/>
                </a:solidFill>
                <a:latin typeface="黑体" panose="02010609060101010101" pitchFamily="49" charset="-122"/>
              </a:rPr>
              <a:t>侥幸</a:t>
            </a:r>
            <a:endParaRPr lang="zh-CN" altLang="en-US" sz="3200" b="1" dirty="0">
              <a:solidFill>
                <a:srgbClr val="FF0066"/>
              </a:solidFill>
              <a:latin typeface="黑体" panose="02010609060101010101" pitchFamily="49" charset="-122"/>
            </a:endParaRPr>
          </a:p>
        </p:txBody>
      </p:sp>
      <p:sp>
        <p:nvSpPr>
          <p:cNvPr id="35844" name="Text Box 4"/>
          <p:cNvSpPr txBox="1"/>
          <p:nvPr/>
        </p:nvSpPr>
        <p:spPr>
          <a:xfrm>
            <a:off x="468313" y="5441950"/>
            <a:ext cx="403225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黑体" panose="02010609060101010101" pitchFamily="49" charset="-122"/>
              </a:rPr>
              <a:t>是以</a:t>
            </a:r>
            <a:r>
              <a:rPr lang="zh-CN" altLang="en-US" sz="3200" b="1" dirty="0">
                <a:solidFill>
                  <a:srgbClr val="FF0066"/>
                </a:solidFill>
                <a:latin typeface="黑体" panose="02010609060101010101" pitchFamily="49" charset="-122"/>
              </a:rPr>
              <a:t>区区</a:t>
            </a:r>
            <a:r>
              <a:rPr lang="zh-CN" altLang="en-US" sz="3200" b="1" dirty="0">
                <a:latin typeface="黑体" panose="02010609060101010101" pitchFamily="49" charset="-122"/>
              </a:rPr>
              <a:t>不能废远</a:t>
            </a:r>
            <a:endParaRPr lang="zh-CN" altLang="en-US" sz="3200" b="1" dirty="0">
              <a:latin typeface="黑体" panose="02010609060101010101" pitchFamily="49" charset="-122"/>
            </a:endParaRPr>
          </a:p>
        </p:txBody>
      </p:sp>
      <p:sp>
        <p:nvSpPr>
          <p:cNvPr id="94213" name="Rectangle 5"/>
          <p:cNvSpPr/>
          <p:nvPr/>
        </p:nvSpPr>
        <p:spPr>
          <a:xfrm>
            <a:off x="3203575" y="3284538"/>
            <a:ext cx="4968875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200" b="1" dirty="0">
                <a:solidFill>
                  <a:srgbClr val="CC00FF"/>
                </a:solidFill>
                <a:latin typeface="黑体" panose="02010609060101010101" pitchFamily="49" charset="-122"/>
              </a:rPr>
              <a:t>申诉</a:t>
            </a:r>
            <a:r>
              <a:rPr lang="en-US" altLang="zh-CN" sz="3200" b="1" dirty="0">
                <a:solidFill>
                  <a:srgbClr val="CC00FF"/>
                </a:solidFill>
                <a:latin typeface="黑体" panose="02010609060101010101" pitchFamily="49" charset="-122"/>
              </a:rPr>
              <a:t>(</a:t>
            </a:r>
            <a:r>
              <a:rPr lang="zh-CN" altLang="en-US" sz="3200" b="1" dirty="0">
                <a:solidFill>
                  <a:srgbClr val="CC00FF"/>
                </a:solidFill>
                <a:latin typeface="黑体" panose="02010609060101010101" pitchFamily="49" charset="-122"/>
              </a:rPr>
              <a:t>苦衷</a:t>
            </a:r>
            <a:r>
              <a:rPr lang="en-US" altLang="zh-CN" sz="3200" b="1" dirty="0">
                <a:solidFill>
                  <a:srgbClr val="CC00FF"/>
                </a:solidFill>
                <a:latin typeface="黑体" panose="02010609060101010101" pitchFamily="49" charset="-122"/>
              </a:rPr>
              <a:t>)</a:t>
            </a:r>
            <a:r>
              <a:rPr lang="zh-CN" altLang="en-US" sz="3200" b="1" dirty="0">
                <a:solidFill>
                  <a:srgbClr val="CC00FF"/>
                </a:solidFill>
                <a:latin typeface="黑体" panose="02010609060101010101" pitchFamily="49" charset="-122"/>
              </a:rPr>
              <a:t>；</a:t>
            </a:r>
            <a:r>
              <a:rPr lang="zh-CN" altLang="en-US" sz="3200" b="1" dirty="0">
                <a:solidFill>
                  <a:schemeClr val="accent2"/>
                </a:solidFill>
                <a:latin typeface="黑体" panose="02010609060101010101" pitchFamily="49" charset="-122"/>
              </a:rPr>
              <a:t>让别人知道</a:t>
            </a:r>
            <a:endParaRPr lang="zh-CN" altLang="en-US" sz="3200" b="1" dirty="0">
              <a:solidFill>
                <a:schemeClr val="accent2"/>
              </a:solidFill>
              <a:latin typeface="黑体" panose="02010609060101010101" pitchFamily="49" charset="-122"/>
            </a:endParaRPr>
          </a:p>
        </p:txBody>
      </p:sp>
      <p:sp>
        <p:nvSpPr>
          <p:cNvPr id="94214" name="Text Box 6"/>
          <p:cNvSpPr txBox="1"/>
          <p:nvPr/>
        </p:nvSpPr>
        <p:spPr>
          <a:xfrm>
            <a:off x="2484438" y="4437063"/>
            <a:ext cx="5940425" cy="1066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CC00FF"/>
                </a:solidFill>
                <a:latin typeface="黑体" panose="02010609060101010101" pitchFamily="49" charset="-122"/>
              </a:rPr>
              <a:t> </a:t>
            </a:r>
            <a:r>
              <a:rPr lang="zh-CN" altLang="en-US" sz="3200" b="1" dirty="0">
                <a:solidFill>
                  <a:srgbClr val="CC00FF"/>
                </a:solidFill>
                <a:latin typeface="黑体" panose="02010609060101010101" pitchFamily="49" charset="-122"/>
              </a:rPr>
              <a:t>幸运；</a:t>
            </a:r>
            <a:r>
              <a:rPr lang="zh-CN" altLang="en-US" sz="3200" b="1" dirty="0">
                <a:solidFill>
                  <a:schemeClr val="accent2"/>
                </a:solidFill>
                <a:latin typeface="黑体" panose="02010609060101010101" pitchFamily="49" charset="-122"/>
              </a:rPr>
              <a:t>由于偶然的原因而得到成功，或免去灾害。</a:t>
            </a:r>
            <a:endParaRPr lang="zh-CN" altLang="en-US" sz="3200" b="1" dirty="0">
              <a:solidFill>
                <a:schemeClr val="accent2"/>
              </a:solidFill>
              <a:latin typeface="黑体" panose="02010609060101010101" pitchFamily="49" charset="-122"/>
            </a:endParaRPr>
          </a:p>
        </p:txBody>
      </p:sp>
      <p:sp>
        <p:nvSpPr>
          <p:cNvPr id="94215" name="Text Box 7"/>
          <p:cNvSpPr txBox="1"/>
          <p:nvPr/>
        </p:nvSpPr>
        <p:spPr>
          <a:xfrm>
            <a:off x="4140200" y="5734050"/>
            <a:ext cx="4176713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CC00FF"/>
                </a:solidFill>
                <a:latin typeface="黑体" panose="02010609060101010101" pitchFamily="49" charset="-122"/>
              </a:rPr>
              <a:t>谦言私爱；</a:t>
            </a:r>
            <a:r>
              <a:rPr lang="zh-CN" altLang="en-US" sz="3200" b="1" dirty="0">
                <a:solidFill>
                  <a:schemeClr val="accent2"/>
                </a:solidFill>
                <a:latin typeface="黑体" panose="02010609060101010101" pitchFamily="49" charset="-122"/>
              </a:rPr>
              <a:t>数量少。</a:t>
            </a:r>
            <a:endParaRPr lang="zh-CN" altLang="en-US" sz="3200" b="1" dirty="0">
              <a:solidFill>
                <a:schemeClr val="accent2"/>
              </a:solidFill>
              <a:latin typeface="黑体" panose="02010609060101010101" pitchFamily="49" charset="-122"/>
            </a:endParaRPr>
          </a:p>
        </p:txBody>
      </p:sp>
      <p:sp>
        <p:nvSpPr>
          <p:cNvPr id="35848" name="Rectangle 8"/>
          <p:cNvSpPr/>
          <p:nvPr/>
        </p:nvSpPr>
        <p:spPr>
          <a:xfrm>
            <a:off x="2162175" y="23813"/>
            <a:ext cx="4318000" cy="9144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/>
            <a:r>
              <a:rPr lang="zh-CN" altLang="en-US" sz="5400" b="1" dirty="0">
                <a:solidFill>
                  <a:schemeClr val="accent2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古今异义词：</a:t>
            </a:r>
            <a:endParaRPr lang="zh-CN" altLang="en-US" sz="5400" b="1" dirty="0">
              <a:solidFill>
                <a:schemeClr val="accent2"/>
              </a:solidFill>
              <a:latin typeface="Times New Roman" panose="02020603050405020304" pitchFamily="18" charset="0"/>
              <a:ea typeface="隶书" panose="02010509060101010101" pitchFamily="49" charset="-122"/>
            </a:endParaRPr>
          </a:p>
        </p:txBody>
      </p:sp>
      <p:sp>
        <p:nvSpPr>
          <p:cNvPr id="35849" name="Text Box 9"/>
          <p:cNvSpPr txBox="1"/>
          <p:nvPr/>
        </p:nvSpPr>
        <p:spPr>
          <a:xfrm>
            <a:off x="395288" y="1196975"/>
            <a:ext cx="4713287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600" b="1" dirty="0">
                <a:latin typeface="黑体" panose="02010609060101010101" pitchFamily="49" charset="-122"/>
              </a:rPr>
              <a:t>非臣殒首所能</a:t>
            </a:r>
            <a:r>
              <a:rPr lang="zh-CN" altLang="en-US" sz="3600" b="1" dirty="0">
                <a:solidFill>
                  <a:srgbClr val="FF0066"/>
                </a:solidFill>
                <a:latin typeface="黑体" panose="02010609060101010101" pitchFamily="49" charset="-122"/>
              </a:rPr>
              <a:t>上报</a:t>
            </a:r>
            <a:endParaRPr lang="zh-CN" altLang="en-US" sz="3600" b="1" dirty="0">
              <a:solidFill>
                <a:srgbClr val="FF0066"/>
              </a:solidFill>
              <a:latin typeface="黑体" panose="02010609060101010101" pitchFamily="49" charset="-122"/>
            </a:endParaRPr>
          </a:p>
        </p:txBody>
      </p:sp>
      <p:sp>
        <p:nvSpPr>
          <p:cNvPr id="94218" name="Text Box 10"/>
          <p:cNvSpPr txBox="1"/>
          <p:nvPr/>
        </p:nvSpPr>
        <p:spPr>
          <a:xfrm>
            <a:off x="3132138" y="1916113"/>
            <a:ext cx="5256212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CC00FF"/>
                </a:solidFill>
                <a:latin typeface="黑体" panose="02010609060101010101" pitchFamily="49" charset="-122"/>
              </a:rPr>
              <a:t>报答皇上；</a:t>
            </a:r>
            <a:r>
              <a:rPr lang="zh-CN" altLang="en-US" sz="3600" b="1" dirty="0">
                <a:solidFill>
                  <a:schemeClr val="accent2"/>
                </a:solidFill>
                <a:latin typeface="黑体" panose="02010609060101010101" pitchFamily="49" charset="-122"/>
              </a:rPr>
              <a:t>向上级报告</a:t>
            </a:r>
            <a:endParaRPr lang="zh-CN" altLang="en-US" sz="3600" b="1" dirty="0">
              <a:solidFill>
                <a:schemeClr val="accent2"/>
              </a:solidFill>
              <a:latin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4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4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4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4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4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4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4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4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3" grpId="0"/>
      <p:bldP spid="94214" grpId="0"/>
      <p:bldP spid="94215" grpId="0"/>
      <p:bldP spid="9421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95235" name="Text Box 3"/>
          <p:cNvSpPr txBox="1"/>
          <p:nvPr/>
        </p:nvSpPr>
        <p:spPr>
          <a:xfrm>
            <a:off x="0" y="1333500"/>
            <a:ext cx="6248400" cy="11906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600" b="1" dirty="0">
                <a:latin typeface="Arial" panose="020B0604020202020204" pitchFamily="34" charset="0"/>
                <a:ea typeface="宋体" panose="02010600030101010101" pitchFamily="2" charset="-122"/>
              </a:rPr>
              <a:t>而刘夙婴疾病</a:t>
            </a:r>
            <a:endParaRPr lang="zh-CN" altLang="en-US" sz="36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endParaRPr lang="en-US" altLang="zh-CN" sz="36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5236" name="Text Box 4"/>
          <p:cNvSpPr txBox="1"/>
          <p:nvPr/>
        </p:nvSpPr>
        <p:spPr>
          <a:xfrm>
            <a:off x="0" y="2606675"/>
            <a:ext cx="22098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600" b="1" dirty="0">
                <a:latin typeface="Arial" panose="020B0604020202020204" pitchFamily="34" charset="0"/>
                <a:ea typeface="宋体" panose="02010600030101010101" pitchFamily="2" charset="-122"/>
              </a:rPr>
              <a:t>告诉不许</a:t>
            </a:r>
            <a:endParaRPr lang="zh-CN" altLang="en-US" sz="36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5238" name="Text Box 6"/>
          <p:cNvSpPr txBox="1"/>
          <p:nvPr/>
        </p:nvSpPr>
        <p:spPr>
          <a:xfrm>
            <a:off x="0" y="3749675"/>
            <a:ext cx="2411413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急</a:t>
            </a:r>
            <a:r>
              <a:rPr lang="zh-CN" altLang="en-US" sz="3600" b="1" u="sng" dirty="0">
                <a:latin typeface="宋体" panose="02010600030101010101" pitchFamily="2" charset="-122"/>
                <a:ea typeface="宋体" panose="02010600030101010101" pitchFamily="2" charset="-122"/>
              </a:rPr>
              <a:t>于星火</a:t>
            </a:r>
            <a:endParaRPr lang="zh-CN" altLang="en-US" sz="3600" b="1" u="sng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95239" name="Text Box 7"/>
          <p:cNvSpPr txBox="1"/>
          <p:nvPr/>
        </p:nvSpPr>
        <p:spPr>
          <a:xfrm>
            <a:off x="0" y="4664075"/>
            <a:ext cx="51816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600" b="1" dirty="0">
                <a:latin typeface="Arial" panose="020B0604020202020204" pitchFamily="34" charset="0"/>
                <a:ea typeface="宋体" panose="02010600030101010101" pitchFamily="2" charset="-122"/>
              </a:rPr>
              <a:t>是臣</a:t>
            </a:r>
            <a:r>
              <a:rPr lang="zh-CN" altLang="en-US" sz="3600" b="1" i="1" dirty="0">
                <a:latin typeface="Arial" panose="020B0604020202020204" pitchFamily="34" charset="0"/>
                <a:ea typeface="宋体" panose="02010600030101010101" pitchFamily="2" charset="-122"/>
              </a:rPr>
              <a:t>尽节</a:t>
            </a:r>
            <a:r>
              <a:rPr lang="zh-CN" altLang="en-US" sz="3600" b="1" u="sng" dirty="0">
                <a:latin typeface="Arial" panose="020B0604020202020204" pitchFamily="34" charset="0"/>
                <a:ea typeface="宋体" panose="02010600030101010101" pitchFamily="2" charset="-122"/>
              </a:rPr>
              <a:t>于陛下</a:t>
            </a:r>
            <a:r>
              <a:rPr lang="zh-CN" altLang="en-US" sz="3600" b="1" dirty="0">
                <a:latin typeface="Arial" panose="020B0604020202020204" pitchFamily="34" charset="0"/>
                <a:ea typeface="宋体" panose="02010600030101010101" pitchFamily="2" charset="-122"/>
              </a:rPr>
              <a:t>之日长</a:t>
            </a:r>
            <a:endParaRPr lang="zh-CN" altLang="en-US" sz="36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5240" name="Text Box 8"/>
          <p:cNvSpPr txBox="1"/>
          <p:nvPr/>
        </p:nvSpPr>
        <p:spPr>
          <a:xfrm>
            <a:off x="2209800" y="3825875"/>
            <a:ext cx="5873750" cy="5794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3200" b="1" dirty="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状语后置。</a:t>
            </a:r>
            <a:r>
              <a:rPr lang="zh-CN" altLang="en-US" sz="3200" b="1" u="sng" dirty="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比流星的坠落</a:t>
            </a:r>
            <a:r>
              <a:rPr lang="zh-CN" altLang="en-US" sz="3200" b="1" dirty="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还要急</a:t>
            </a:r>
            <a:endParaRPr lang="zh-CN" altLang="en-US" sz="3200" b="1" dirty="0">
              <a:solidFill>
                <a:schemeClr val="accent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5241" name="Text Box 9"/>
          <p:cNvSpPr txBox="1"/>
          <p:nvPr/>
        </p:nvSpPr>
        <p:spPr>
          <a:xfrm>
            <a:off x="0" y="473075"/>
            <a:ext cx="777240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4000" b="1" i="1" dirty="0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特殊句式</a:t>
            </a:r>
            <a:endParaRPr lang="zh-CN" altLang="en-US" sz="4000" b="1" i="1" dirty="0">
              <a:solidFill>
                <a:srgbClr val="FF0066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5242" name="Text Box 10"/>
          <p:cNvSpPr txBox="1"/>
          <p:nvPr/>
        </p:nvSpPr>
        <p:spPr>
          <a:xfrm>
            <a:off x="3032125" y="1387475"/>
            <a:ext cx="6111875" cy="1066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200" b="1" dirty="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被动句</a:t>
            </a:r>
            <a:r>
              <a:rPr lang="en-US" altLang="zh-CN" sz="3200" b="1" dirty="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.   </a:t>
            </a:r>
            <a:r>
              <a:rPr lang="zh-CN" altLang="en-US" sz="3200" b="1" dirty="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婴疾病</a:t>
            </a:r>
            <a:r>
              <a:rPr lang="en-US" altLang="zh-CN" sz="3200" b="1" dirty="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——</a:t>
            </a:r>
            <a:r>
              <a:rPr lang="zh-CN" altLang="en-US" sz="3200" b="1" dirty="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被疾病缠绕，为疾病所困。</a:t>
            </a:r>
            <a:endParaRPr lang="zh-CN" altLang="en-US" sz="3200" b="1" dirty="0">
              <a:solidFill>
                <a:schemeClr val="accent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5243" name="Text Box 11"/>
          <p:cNvSpPr txBox="1"/>
          <p:nvPr/>
        </p:nvSpPr>
        <p:spPr>
          <a:xfrm>
            <a:off x="2346325" y="2546350"/>
            <a:ext cx="6797675" cy="15541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200" b="1" dirty="0">
                <a:solidFill>
                  <a:srgbClr val="FFFF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  </a:t>
            </a:r>
            <a:r>
              <a:rPr lang="zh-CN" altLang="en-US" sz="3200" b="1" dirty="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被动句</a:t>
            </a:r>
            <a:r>
              <a:rPr lang="en-US" altLang="zh-CN" sz="3200" b="1" dirty="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.     </a:t>
            </a:r>
            <a:r>
              <a:rPr lang="zh-CN" altLang="en-US" sz="3200" b="1" dirty="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我申诉苦衷，请求暂 缓赴任，而没有被允许。</a:t>
            </a:r>
            <a:endParaRPr lang="zh-CN" altLang="en-US" sz="3200" b="1" dirty="0">
              <a:solidFill>
                <a:schemeClr val="accent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endParaRPr lang="en-US" altLang="zh-CN" sz="3200" b="1" dirty="0">
              <a:solidFill>
                <a:schemeClr val="accent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5244" name="Text Box 12"/>
          <p:cNvSpPr txBox="1"/>
          <p:nvPr/>
        </p:nvSpPr>
        <p:spPr>
          <a:xfrm>
            <a:off x="4708525" y="4664075"/>
            <a:ext cx="4435475" cy="2041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200" b="1" dirty="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状语后置。这样看来，我</a:t>
            </a:r>
            <a:r>
              <a:rPr lang="zh-CN" altLang="en-US" sz="3200" b="1" u="sng" dirty="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给陛下</a:t>
            </a:r>
            <a:r>
              <a:rPr lang="zh-CN" altLang="en-US" sz="3200" b="1" i="1" dirty="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尽职</a:t>
            </a:r>
            <a:r>
              <a:rPr lang="zh-CN" altLang="en-US" sz="3200" b="1" dirty="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的时间还很长。</a:t>
            </a:r>
            <a:endParaRPr lang="zh-CN" altLang="en-US" sz="3200" b="1" dirty="0">
              <a:solidFill>
                <a:schemeClr val="accent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endParaRPr lang="en-US" altLang="zh-CN" sz="3200" b="1" dirty="0">
              <a:solidFill>
                <a:schemeClr val="accent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5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5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5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5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5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5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5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5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95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/>
      <p:bldP spid="95236" grpId="0"/>
      <p:bldP spid="95238" grpId="0"/>
      <p:bldP spid="95239" grpId="0"/>
      <p:bldP spid="95240" grpId="0"/>
      <p:bldP spid="95241" grpId="0"/>
      <p:bldP spid="95242" grpId="0"/>
      <p:bldP spid="95243" grpId="0"/>
      <p:bldP spid="9524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96258" name="Text Box 2"/>
          <p:cNvSpPr txBox="1"/>
          <p:nvPr/>
        </p:nvSpPr>
        <p:spPr>
          <a:xfrm>
            <a:off x="684213" y="1557338"/>
            <a:ext cx="8001000" cy="4359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600" dirty="0">
                <a:latin typeface="Times New Roman" panose="02020603050405020304" pitchFamily="18" charset="0"/>
                <a:ea typeface="宋体" panose="02010600030101010101" pitchFamily="2" charset="-122"/>
              </a:rPr>
              <a:t>        </a:t>
            </a:r>
            <a:r>
              <a:rPr lang="zh-CN" altLang="en-US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文章简洁生动、真挚朴实。写自己的遭遇和对祖母，如倾吐肺腑，没有一点藻饰、做作或夸张，于朴实中见至真、至美、至善。语言形式，骈散交用，多用四字短语表情达意。思路清晰，语言机智得体，内涵丰富，惟多读方能体会。</a:t>
            </a:r>
            <a:endParaRPr lang="zh-CN" altLang="en-US" sz="40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7891" name="WordArt 3"/>
          <p:cNvSpPr>
            <a:spLocks noTextEdit="1"/>
          </p:cNvSpPr>
          <p:nvPr/>
        </p:nvSpPr>
        <p:spPr>
          <a:xfrm>
            <a:off x="2743200" y="228600"/>
            <a:ext cx="37338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 eaLnBrk="0" hangingPunct="0"/>
            <a:r>
              <a:rPr lang="zh-CN" altLang="en-US" sz="6600">
                <a:ln w="12700" cap="flat" cmpd="sng">
                  <a:solidFill>
                    <a:srgbClr val="3333CC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课堂小结</a:t>
            </a:r>
            <a:endParaRPr lang="zh-CN" altLang="en-US" sz="6600">
              <a:ln w="12700" cap="flat" cmpd="sng">
                <a:solidFill>
                  <a:srgbClr val="3333CC"/>
                </a:solidFill>
                <a:prstDash val="solid"/>
                <a:headEnd type="none" w="med" len="med"/>
                <a:tailEnd type="none" w="med" len="med"/>
              </a:ln>
              <a:solidFill>
                <a:srgbClr val="B2B2B2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46082" name="Rectangle 2"/>
          <p:cNvSpPr/>
          <p:nvPr/>
        </p:nvSpPr>
        <p:spPr>
          <a:xfrm>
            <a:off x="3124200" y="76200"/>
            <a:ext cx="5486400" cy="641350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r>
              <a:rPr lang="en-US" altLang="zh-CN" sz="3600" b="1" dirty="0">
                <a:solidFill>
                  <a:srgbClr val="A50021"/>
                </a:solidFill>
                <a:latin typeface="华文中宋" panose="02010600040101010101" pitchFamily="2" charset="-122"/>
              </a:rPr>
              <a:t>“</a:t>
            </a:r>
            <a:r>
              <a:rPr lang="zh-CN" altLang="en-US" sz="3600" b="1" dirty="0">
                <a:solidFill>
                  <a:srgbClr val="A50021"/>
                </a:solidFill>
                <a:latin typeface="黑体" panose="02010609060101010101" pitchFamily="49" charset="-122"/>
              </a:rPr>
              <a:t>表</a:t>
            </a:r>
            <a:r>
              <a:rPr lang="zh-CN" altLang="en-US" sz="3600" b="1" dirty="0">
                <a:solidFill>
                  <a:srgbClr val="A50021"/>
                </a:solidFill>
                <a:latin typeface="华文中宋" panose="02010600040101010101" pitchFamily="2" charset="-122"/>
              </a:rPr>
              <a:t>”</a:t>
            </a:r>
            <a:r>
              <a:rPr lang="zh-CN" altLang="en-US" sz="3600" b="1" dirty="0">
                <a:solidFill>
                  <a:srgbClr val="A50021"/>
                </a:solidFill>
                <a:latin typeface="黑体" panose="02010609060101010101" pitchFamily="49" charset="-122"/>
              </a:rPr>
              <a:t>的文体特征：</a:t>
            </a:r>
            <a:endParaRPr lang="zh-CN" altLang="en-US" sz="3600" dirty="0">
              <a:solidFill>
                <a:srgbClr val="A50021"/>
              </a:solidFill>
              <a:latin typeface="黑体" panose="02010609060101010101" pitchFamily="49" charset="-122"/>
            </a:endParaRPr>
          </a:p>
        </p:txBody>
      </p:sp>
      <p:sp>
        <p:nvSpPr>
          <p:cNvPr id="46083" name="Rectangle 3"/>
          <p:cNvSpPr/>
          <p:nvPr/>
        </p:nvSpPr>
        <p:spPr>
          <a:xfrm>
            <a:off x="76200" y="1008063"/>
            <a:ext cx="9067800" cy="2725737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pPr>
              <a:spcBef>
                <a:spcPct val="10000"/>
              </a:spcBef>
            </a:pPr>
            <a:r>
              <a:rPr lang="en-US" altLang="zh-CN" sz="3200" b="1" dirty="0">
                <a:latin typeface="黑体" panose="02010609060101010101" pitchFamily="49" charset="-122"/>
              </a:rPr>
              <a:t>    </a:t>
            </a:r>
            <a:r>
              <a:rPr lang="zh-CN" altLang="en-US" sz="3200" b="1" dirty="0">
                <a:latin typeface="黑体" panose="02010609060101010101" pitchFamily="49" charset="-122"/>
              </a:rPr>
              <a:t>表，是一种文体，一种奏章，是古代臣子呈</a:t>
            </a:r>
            <a:endParaRPr lang="zh-CN" altLang="en-US" sz="3200" b="1" dirty="0">
              <a:latin typeface="黑体" panose="02010609060101010101" pitchFamily="49" charset="-122"/>
            </a:endParaRPr>
          </a:p>
          <a:p>
            <a:pPr>
              <a:spcBef>
                <a:spcPct val="10000"/>
              </a:spcBef>
            </a:pPr>
            <a:r>
              <a:rPr lang="zh-CN" altLang="en-US" sz="3200" b="1" dirty="0">
                <a:latin typeface="黑体" panose="02010609060101010101" pitchFamily="49" charset="-122"/>
              </a:rPr>
              <a:t>给帝王的一种文书</a:t>
            </a:r>
            <a:r>
              <a:rPr lang="zh-CN" altLang="en-US" sz="3200" dirty="0">
                <a:latin typeface="黑体" panose="02010609060101010101" pitchFamily="49" charset="-122"/>
              </a:rPr>
              <a:t>。</a:t>
            </a:r>
            <a:r>
              <a:rPr lang="zh-CN" altLang="en-US" sz="3200" b="1" dirty="0">
                <a:latin typeface="黑体" panose="02010609060101010101" pitchFamily="49" charset="-122"/>
              </a:rPr>
              <a:t>我国古代臣子写给君王的呈</a:t>
            </a:r>
            <a:endParaRPr lang="zh-CN" altLang="en-US" sz="3200" b="1" dirty="0">
              <a:latin typeface="黑体" panose="02010609060101010101" pitchFamily="49" charset="-122"/>
            </a:endParaRPr>
          </a:p>
          <a:p>
            <a:pPr>
              <a:spcBef>
                <a:spcPct val="10000"/>
              </a:spcBef>
            </a:pPr>
            <a:r>
              <a:rPr lang="zh-CN" altLang="en-US" sz="3200" b="1" dirty="0">
                <a:latin typeface="黑体" panose="02010609060101010101" pitchFamily="49" charset="-122"/>
              </a:rPr>
              <a:t>文有各种不同的名称，战国时期称</a:t>
            </a:r>
            <a:r>
              <a:rPr lang="zh-CN" altLang="en-US" sz="3200" b="1" dirty="0">
                <a:latin typeface="华文中宋" panose="02010600040101010101" pitchFamily="2" charset="-122"/>
              </a:rPr>
              <a:t>“</a:t>
            </a:r>
            <a:r>
              <a:rPr lang="zh-CN" altLang="en-US" sz="3200" b="1" dirty="0">
                <a:latin typeface="黑体" panose="02010609060101010101" pitchFamily="49" charset="-122"/>
              </a:rPr>
              <a:t>书</a:t>
            </a:r>
            <a:r>
              <a:rPr lang="zh-CN" altLang="en-US" sz="3200" b="1" dirty="0">
                <a:latin typeface="华文中宋" panose="02010600040101010101" pitchFamily="2" charset="-122"/>
              </a:rPr>
              <a:t>”</a:t>
            </a:r>
            <a:r>
              <a:rPr lang="zh-CN" altLang="en-US" sz="3200" b="1" dirty="0">
                <a:latin typeface="黑体" panose="02010609060101010101" pitchFamily="49" charset="-122"/>
              </a:rPr>
              <a:t>，到了</a:t>
            </a:r>
            <a:endParaRPr lang="zh-CN" altLang="en-US" sz="3200" b="1" dirty="0">
              <a:latin typeface="黑体" panose="02010609060101010101" pitchFamily="49" charset="-122"/>
            </a:endParaRPr>
          </a:p>
          <a:p>
            <a:pPr>
              <a:spcBef>
                <a:spcPct val="10000"/>
              </a:spcBef>
            </a:pPr>
            <a:r>
              <a:rPr lang="zh-CN" altLang="en-US" sz="3200" b="1" dirty="0">
                <a:latin typeface="黑体" panose="02010609060101010101" pitchFamily="49" charset="-122"/>
              </a:rPr>
              <a:t>汉代，则分为：章、奏、表、议四类。</a:t>
            </a:r>
            <a:r>
              <a:rPr lang="zh-CN" altLang="en-US" sz="3200" b="1" dirty="0">
                <a:solidFill>
                  <a:srgbClr val="A50021"/>
                </a:solidFill>
                <a:latin typeface="黑体" panose="02010609060101010101" pitchFamily="49" charset="-122"/>
              </a:rPr>
              <a:t>表主要用</a:t>
            </a:r>
            <a:endParaRPr lang="zh-CN" altLang="en-US" sz="3200" b="1" dirty="0">
              <a:solidFill>
                <a:srgbClr val="A50021"/>
              </a:solidFill>
              <a:latin typeface="黑体" panose="02010609060101010101" pitchFamily="49" charset="-122"/>
            </a:endParaRPr>
          </a:p>
          <a:p>
            <a:pPr>
              <a:spcBef>
                <a:spcPct val="10000"/>
              </a:spcBef>
            </a:pPr>
            <a:r>
              <a:rPr lang="zh-CN" altLang="en-US" sz="3200" b="1" dirty="0">
                <a:solidFill>
                  <a:srgbClr val="A50021"/>
                </a:solidFill>
                <a:latin typeface="黑体" panose="02010609060101010101" pitchFamily="49" charset="-122"/>
              </a:rPr>
              <a:t>来</a:t>
            </a:r>
            <a:r>
              <a:rPr lang="zh-CN" altLang="en-US" sz="3200" b="1" dirty="0">
                <a:solidFill>
                  <a:srgbClr val="A50021"/>
                </a:solidFill>
                <a:latin typeface="华文中宋" panose="02010600040101010101" pitchFamily="2" charset="-122"/>
              </a:rPr>
              <a:t>“</a:t>
            </a:r>
            <a:r>
              <a:rPr lang="zh-CN" altLang="en-US" sz="3200" b="1" dirty="0">
                <a:solidFill>
                  <a:srgbClr val="A50021"/>
                </a:solidFill>
                <a:latin typeface="黑体" panose="02010609060101010101" pitchFamily="49" charset="-122"/>
              </a:rPr>
              <a:t>陈情</a:t>
            </a:r>
            <a:r>
              <a:rPr lang="zh-CN" altLang="en-US" sz="3200" b="1" dirty="0">
                <a:solidFill>
                  <a:srgbClr val="A50021"/>
                </a:solidFill>
                <a:latin typeface="华文中宋" panose="02010600040101010101" pitchFamily="2" charset="-122"/>
              </a:rPr>
              <a:t>”</a:t>
            </a:r>
            <a:r>
              <a:rPr lang="zh-CN" altLang="en-US" sz="3200" b="1" dirty="0">
                <a:solidFill>
                  <a:srgbClr val="A50021"/>
                </a:solidFill>
                <a:latin typeface="黑体" panose="02010609060101010101" pitchFamily="49" charset="-122"/>
              </a:rPr>
              <a:t>。</a:t>
            </a:r>
            <a:endParaRPr lang="zh-CN" altLang="en-US" sz="3200" dirty="0">
              <a:solidFill>
                <a:srgbClr val="A50021"/>
              </a:solidFill>
              <a:latin typeface="黑体" panose="02010609060101010101" pitchFamily="49" charset="-122"/>
            </a:endParaRPr>
          </a:p>
        </p:txBody>
      </p:sp>
      <p:sp>
        <p:nvSpPr>
          <p:cNvPr id="46084" name="Rectangle 4"/>
          <p:cNvSpPr/>
          <p:nvPr/>
        </p:nvSpPr>
        <p:spPr>
          <a:xfrm>
            <a:off x="76200" y="4149725"/>
            <a:ext cx="8305800" cy="25050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30000"/>
              </a:spcBef>
            </a:pPr>
            <a:r>
              <a:rPr lang="zh-CN" altLang="en-US" sz="3200" b="1" dirty="0">
                <a:latin typeface="黑体" panose="02010609060101010101" pitchFamily="49" charset="-122"/>
              </a:rPr>
              <a:t>可陈之情有：</a:t>
            </a:r>
            <a:endParaRPr lang="zh-CN" altLang="en-US" sz="3200" b="1" dirty="0">
              <a:latin typeface="黑体" panose="02010609060101010101" pitchFamily="49" charset="-122"/>
            </a:endParaRPr>
          </a:p>
          <a:p>
            <a:pPr>
              <a:spcBef>
                <a:spcPct val="30000"/>
              </a:spcBef>
            </a:pPr>
            <a:r>
              <a:rPr lang="en-US" altLang="zh-CN" sz="3200" b="1" dirty="0">
                <a:solidFill>
                  <a:srgbClr val="A50021"/>
                </a:solidFill>
                <a:latin typeface="Times New Roman" panose="02020603050405020304" pitchFamily="18" charset="0"/>
              </a:rPr>
              <a:t>1.</a:t>
            </a:r>
            <a:r>
              <a:rPr lang="zh-CN" altLang="en-US" sz="3200" b="1" dirty="0">
                <a:solidFill>
                  <a:srgbClr val="A50021"/>
                </a:solidFill>
                <a:latin typeface="Times New Roman" panose="02020603050405020304" pitchFamily="18" charset="0"/>
              </a:rPr>
              <a:t>情况（事实）； </a:t>
            </a:r>
            <a:endParaRPr lang="zh-CN" altLang="en-US" sz="3200" b="1" dirty="0">
              <a:solidFill>
                <a:srgbClr val="A50021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30000"/>
              </a:spcBef>
            </a:pPr>
            <a:r>
              <a:rPr lang="en-US" altLang="zh-CN" sz="3200" b="1" dirty="0">
                <a:solidFill>
                  <a:srgbClr val="A50021"/>
                </a:solidFill>
                <a:latin typeface="Times New Roman" panose="02020603050405020304" pitchFamily="18" charset="0"/>
              </a:rPr>
              <a:t>2.</a:t>
            </a:r>
            <a:r>
              <a:rPr lang="zh-CN" altLang="en-US" sz="3200" b="1" dirty="0">
                <a:solidFill>
                  <a:srgbClr val="A50021"/>
                </a:solidFill>
                <a:latin typeface="Times New Roman" panose="02020603050405020304" pitchFamily="18" charset="0"/>
              </a:rPr>
              <a:t>衷情（孝情、苦情、忠情）； </a:t>
            </a:r>
            <a:endParaRPr lang="zh-CN" altLang="en-US" sz="3200" b="1" dirty="0">
              <a:solidFill>
                <a:srgbClr val="A50021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30000"/>
              </a:spcBef>
            </a:pPr>
            <a:r>
              <a:rPr lang="en-US" altLang="zh-CN" sz="3200" b="1" dirty="0">
                <a:solidFill>
                  <a:srgbClr val="A50021"/>
                </a:solidFill>
                <a:latin typeface="Times New Roman" panose="02020603050405020304" pitchFamily="18" charset="0"/>
              </a:rPr>
              <a:t>3.</a:t>
            </a:r>
            <a:r>
              <a:rPr lang="zh-CN" altLang="en-US" sz="3200" b="1" dirty="0">
                <a:solidFill>
                  <a:srgbClr val="A50021"/>
                </a:solidFill>
                <a:latin typeface="Times New Roman" panose="02020603050405020304" pitchFamily="18" charset="0"/>
              </a:rPr>
              <a:t>情理（忠孝之道）。</a:t>
            </a:r>
            <a:r>
              <a:rPr lang="zh-CN" altLang="en-US" sz="3200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endParaRPr lang="zh-CN" altLang="en-US" sz="3200" dirty="0">
              <a:solidFill>
                <a:srgbClr val="0000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5" name="Rectangle 5"/>
          <p:cNvSpPr/>
          <p:nvPr/>
        </p:nvSpPr>
        <p:spPr>
          <a:xfrm>
            <a:off x="76200" y="914400"/>
            <a:ext cx="8839200" cy="2895600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6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3" grpId="0"/>
      <p:bldP spid="4608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8" name="Rectangle 2"/>
          <p:cNvSpPr/>
          <p:nvPr>
            <p:ph type="title"/>
          </p:nvPr>
        </p:nvSpPr>
        <p:spPr>
          <a:xfrm>
            <a:off x="381000" y="685800"/>
            <a:ext cx="8458200" cy="1143000"/>
          </a:xfrm>
          <a:solidFill>
            <a:srgbClr val="FFFFFF"/>
          </a:solidFill>
          <a:ln>
            <a:solidFill>
              <a:srgbClr val="000000"/>
            </a:solidFill>
            <a:miter/>
          </a:ln>
        </p:spPr>
        <p:txBody>
          <a:bodyPr/>
          <a:p>
            <a:pPr eaLnBrk="1" hangingPunct="1"/>
            <a:r>
              <a:rPr lang="zh-CN" altLang="en-US" sz="6000" b="1" dirty="0">
                <a:solidFill>
                  <a:srgbClr val="CC0000"/>
                </a:solidFill>
                <a:ea typeface="黑体" panose="02010609060101010101" pitchFamily="49" charset="-122"/>
              </a:rPr>
              <a:t>由课文标题展开思考：</a:t>
            </a:r>
            <a:endParaRPr lang="zh-CN" altLang="en-US" sz="6000" b="1" dirty="0">
              <a:solidFill>
                <a:srgbClr val="CC0000"/>
              </a:solidFill>
              <a:ea typeface="黑体" panose="02010609060101010101" pitchFamily="49" charset="-122"/>
            </a:endParaRPr>
          </a:p>
        </p:txBody>
      </p:sp>
      <p:sp>
        <p:nvSpPr>
          <p:cNvPr id="9219" name="Rectangle 3"/>
          <p:cNvSpPr/>
          <p:nvPr>
            <p:ph idx="1"/>
          </p:nvPr>
        </p:nvSpPr>
        <p:spPr>
          <a:xfrm>
            <a:off x="1042988" y="2133600"/>
            <a:ext cx="6551612" cy="3581400"/>
          </a:xfrm>
          <a:solidFill>
            <a:srgbClr val="FFFFFF"/>
          </a:solidFill>
          <a:ln>
            <a:solidFill>
              <a:srgbClr val="000000"/>
            </a:solidFill>
            <a:miter/>
          </a:ln>
        </p:spPr>
        <p:txBody>
          <a:bodyPr/>
          <a:p>
            <a:pPr eaLnBrk="1" hangingPunct="1">
              <a:lnSpc>
                <a:spcPct val="120000"/>
              </a:lnSpc>
            </a:pPr>
            <a:r>
              <a:rPr lang="en-US" altLang="zh-CN" sz="5400" b="1" dirty="0">
                <a:solidFill>
                  <a:srgbClr val="0000CC"/>
                </a:solidFill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sz="5400" b="1" dirty="0">
                <a:solidFill>
                  <a:srgbClr val="0000CC"/>
                </a:solidFill>
                <a:latin typeface="楷体_GB2312" pitchFamily="49" charset="-122"/>
                <a:ea typeface="楷体_GB2312" pitchFamily="49" charset="-122"/>
              </a:rPr>
              <a:t>、为什么要</a:t>
            </a:r>
            <a:r>
              <a:rPr lang="zh-CN" altLang="en-US" sz="5400" b="1" dirty="0">
                <a:solidFill>
                  <a:srgbClr val="0000CC"/>
                </a:solidFill>
                <a:ea typeface="楷体_GB2312" pitchFamily="49" charset="-122"/>
              </a:rPr>
              <a:t>“</a:t>
            </a:r>
            <a:r>
              <a:rPr lang="zh-CN" altLang="en-US" sz="5400" b="1" dirty="0">
                <a:solidFill>
                  <a:srgbClr val="0000CC"/>
                </a:solidFill>
                <a:latin typeface="楷体_GB2312" pitchFamily="49" charset="-122"/>
                <a:ea typeface="楷体_GB2312" pitchFamily="49" charset="-122"/>
              </a:rPr>
              <a:t>陈</a:t>
            </a:r>
            <a:r>
              <a:rPr lang="zh-CN" altLang="en-US" sz="5400" b="1" dirty="0">
                <a:solidFill>
                  <a:srgbClr val="0000CC"/>
                </a:solidFill>
                <a:ea typeface="楷体_GB2312" pitchFamily="49" charset="-122"/>
              </a:rPr>
              <a:t>”</a:t>
            </a:r>
            <a:r>
              <a:rPr lang="zh-CN" altLang="en-US" sz="5400" b="1" dirty="0">
                <a:solidFill>
                  <a:srgbClr val="0000CC"/>
                </a:solidFill>
                <a:latin typeface="楷体_GB2312" pitchFamily="49" charset="-122"/>
                <a:ea typeface="楷体_GB2312" pitchFamily="49" charset="-122"/>
              </a:rPr>
              <a:t>？ </a:t>
            </a:r>
            <a:endParaRPr lang="zh-CN" altLang="en-US" sz="5400" b="1" dirty="0">
              <a:solidFill>
                <a:srgbClr val="0000CC"/>
              </a:solidFill>
              <a:latin typeface="楷体_GB2312" pitchFamily="49" charset="-122"/>
              <a:ea typeface="楷体_GB2312" pitchFamily="49" charset="-122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zh-CN" sz="5400" b="1" dirty="0">
                <a:solidFill>
                  <a:srgbClr val="0000CC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sz="5400" b="1" dirty="0">
                <a:solidFill>
                  <a:srgbClr val="0000CC"/>
                </a:solidFill>
                <a:latin typeface="楷体_GB2312" pitchFamily="49" charset="-122"/>
                <a:ea typeface="楷体_GB2312" pitchFamily="49" charset="-122"/>
              </a:rPr>
              <a:t>、</a:t>
            </a:r>
            <a:r>
              <a:rPr lang="zh-CN" altLang="en-US" sz="5400" b="1" dirty="0">
                <a:solidFill>
                  <a:srgbClr val="0000CC"/>
                </a:solidFill>
                <a:ea typeface="楷体_GB2312" pitchFamily="49" charset="-122"/>
              </a:rPr>
              <a:t>“</a:t>
            </a:r>
            <a:r>
              <a:rPr lang="zh-CN" altLang="en-US" sz="5400" b="1" dirty="0">
                <a:solidFill>
                  <a:srgbClr val="0000CC"/>
                </a:solidFill>
                <a:latin typeface="楷体_GB2312" pitchFamily="49" charset="-122"/>
                <a:ea typeface="楷体_GB2312" pitchFamily="49" charset="-122"/>
              </a:rPr>
              <a:t>陈</a:t>
            </a:r>
            <a:r>
              <a:rPr lang="zh-CN" altLang="en-US" sz="5400" b="1" dirty="0">
                <a:solidFill>
                  <a:srgbClr val="0000CC"/>
                </a:solidFill>
                <a:ea typeface="楷体_GB2312" pitchFamily="49" charset="-122"/>
              </a:rPr>
              <a:t>”</a:t>
            </a:r>
            <a:r>
              <a:rPr lang="zh-CN" altLang="en-US" sz="5400" b="1" dirty="0">
                <a:solidFill>
                  <a:srgbClr val="0000CC"/>
                </a:solidFill>
                <a:latin typeface="楷体_GB2312" pitchFamily="49" charset="-122"/>
                <a:ea typeface="楷体_GB2312" pitchFamily="49" charset="-122"/>
              </a:rPr>
              <a:t>什么？</a:t>
            </a:r>
            <a:endParaRPr lang="zh-CN" altLang="en-US" sz="5400" b="1" dirty="0">
              <a:solidFill>
                <a:srgbClr val="0000CC"/>
              </a:solidFill>
              <a:latin typeface="楷体_GB2312" pitchFamily="49" charset="-122"/>
              <a:ea typeface="楷体_GB2312" pitchFamily="49" charset="-122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zh-CN" sz="5400" b="1" dirty="0">
                <a:solidFill>
                  <a:srgbClr val="0000CC"/>
                </a:solidFill>
                <a:latin typeface="楷体_GB2312" pitchFamily="49" charset="-122"/>
                <a:ea typeface="楷体_GB2312" pitchFamily="49" charset="-122"/>
              </a:rPr>
              <a:t>3</a:t>
            </a:r>
            <a:r>
              <a:rPr lang="zh-CN" altLang="en-US" sz="5400" b="1" dirty="0">
                <a:solidFill>
                  <a:srgbClr val="0000CC"/>
                </a:solidFill>
                <a:latin typeface="楷体_GB2312" pitchFamily="49" charset="-122"/>
                <a:ea typeface="楷体_GB2312" pitchFamily="49" charset="-122"/>
              </a:rPr>
              <a:t>、如何</a:t>
            </a:r>
            <a:r>
              <a:rPr lang="zh-CN" altLang="en-US" sz="5400" b="1" dirty="0">
                <a:solidFill>
                  <a:srgbClr val="0000CC"/>
                </a:solidFill>
                <a:ea typeface="楷体_GB2312" pitchFamily="49" charset="-122"/>
              </a:rPr>
              <a:t>“</a:t>
            </a:r>
            <a:r>
              <a:rPr lang="zh-CN" altLang="en-US" sz="5400" b="1" dirty="0">
                <a:solidFill>
                  <a:srgbClr val="0000CC"/>
                </a:solidFill>
                <a:latin typeface="楷体_GB2312" pitchFamily="49" charset="-122"/>
                <a:ea typeface="楷体_GB2312" pitchFamily="49" charset="-122"/>
              </a:rPr>
              <a:t>陈</a:t>
            </a:r>
            <a:r>
              <a:rPr lang="zh-CN" altLang="en-US" sz="5400" b="1" dirty="0">
                <a:solidFill>
                  <a:srgbClr val="0000CC"/>
                </a:solidFill>
                <a:ea typeface="楷体_GB2312" pitchFamily="49" charset="-122"/>
              </a:rPr>
              <a:t>”</a:t>
            </a:r>
            <a:r>
              <a:rPr lang="zh-CN" altLang="en-US" sz="5400" b="1" dirty="0">
                <a:solidFill>
                  <a:srgbClr val="0000CC"/>
                </a:solidFill>
                <a:latin typeface="楷体_GB2312" pitchFamily="49" charset="-122"/>
                <a:ea typeface="楷体_GB2312" pitchFamily="49" charset="-122"/>
              </a:rPr>
              <a:t>？</a:t>
            </a:r>
            <a:endParaRPr lang="zh-CN" altLang="en-US" sz="5400" b="1" dirty="0">
              <a:solidFill>
                <a:srgbClr val="0000CC"/>
              </a:solidFill>
              <a:latin typeface="楷体_GB2312" pitchFamily="49" charset="-122"/>
              <a:ea typeface="楷体_GB2312" pitchFamily="49" charset="-122"/>
            </a:endParaRPr>
          </a:p>
          <a:p>
            <a:pPr eaLnBrk="1" hangingPunct="1">
              <a:lnSpc>
                <a:spcPct val="120000"/>
              </a:lnSpc>
            </a:pPr>
            <a:endParaRPr lang="en-US" altLang="zh-CN" sz="5400" dirty="0">
              <a:solidFill>
                <a:srgbClr val="0000CC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6146" name="WordArt 2"/>
          <p:cNvSpPr>
            <a:spLocks noTextEdit="1"/>
          </p:cNvSpPr>
          <p:nvPr/>
        </p:nvSpPr>
        <p:spPr>
          <a:xfrm>
            <a:off x="1908175" y="260350"/>
            <a:ext cx="5526088" cy="9144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  <a:normAutofit/>
          </a:bodyPr>
          <a:p>
            <a:pPr algn="ctr" eaLnBrk="0" hangingPunct="0"/>
            <a:r>
              <a:rPr lang="zh-CN" altLang="en-US" sz="4400"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00FF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作者及背景简介</a:t>
            </a:r>
            <a:endParaRPr lang="zh-CN" altLang="en-US" sz="4400"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  <a:solidFill>
                <a:srgbClr val="0000FF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71683" name="Text Box 3"/>
          <p:cNvSpPr txBox="1"/>
          <p:nvPr/>
        </p:nvSpPr>
        <p:spPr>
          <a:xfrm>
            <a:off x="250825" y="1196975"/>
            <a:ext cx="8496300" cy="51657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altLang="zh-CN" sz="3200" dirty="0">
                <a:latin typeface="Times New Roman" panose="02020603050405020304" pitchFamily="18" charset="0"/>
                <a:ea typeface="宋体" panose="02010600030101010101" pitchFamily="2" charset="-122"/>
              </a:rPr>
              <a:t>      </a:t>
            </a:r>
            <a:r>
              <a:rPr lang="zh-CN" altLang="en-US" sz="32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李密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224</a:t>
            </a:r>
            <a:r>
              <a:rPr lang="en-US" altLang="zh-CN" sz="3200" b="1" dirty="0">
                <a:latin typeface="Times New Roman" panose="02020603050405020304" pitchFamily="18" charset="0"/>
                <a:ea typeface="楷体_GB2312" pitchFamily="49" charset="-122"/>
              </a:rPr>
              <a:t>—</a:t>
            </a: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287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），一名虔，字令伯，武阳（今四川省彭山县东）人，</a:t>
            </a:r>
            <a:r>
              <a:rPr lang="zh-CN" altLang="en-US" sz="32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晋初散文家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。幼年丧父，母改嫁，由祖母刘氏亲自抚养，长大后博学善辩。</a:t>
            </a:r>
            <a:endParaRPr lang="zh-CN" altLang="en-US" sz="3200" b="1" dirty="0">
              <a:latin typeface="楷体_GB2312" pitchFamily="49" charset="-122"/>
              <a:ea typeface="楷体_GB2312" pitchFamily="49" charset="-122"/>
            </a:endParaRPr>
          </a:p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   公元</a:t>
            </a: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263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年，司马昭子</a:t>
            </a:r>
            <a:r>
              <a:rPr lang="zh-CN" altLang="en-US" sz="32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司马炎（晋武帝）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废魏帝曹奂，</a:t>
            </a:r>
            <a:r>
              <a:rPr lang="zh-CN" altLang="en-US" sz="32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建立了西晋王朝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。当时东吴尚踞江左。晋武帝为了安抚蜀汉旧臣，同时也为使东吴士臣倾心相就，以减少灭吴的阻力，</a:t>
            </a:r>
            <a:r>
              <a:rPr lang="zh-CN" altLang="en-US" sz="32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对蜀汉旧臣采取了怀柔政策授予官职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，以示恩宠。</a:t>
            </a:r>
            <a:endParaRPr lang="zh-CN" altLang="en-US" sz="3200" b="1" dirty="0"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charRg st="0" end="7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683">
                                            <p:txEl>
                                              <p:charRg st="0" end="7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charRg st="74" end="17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683">
                                            <p:txEl>
                                              <p:charRg st="74" end="17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7170" name="Text Box 2"/>
          <p:cNvSpPr txBox="1"/>
          <p:nvPr/>
        </p:nvSpPr>
        <p:spPr>
          <a:xfrm>
            <a:off x="539750" y="549275"/>
            <a:ext cx="8153400" cy="55530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40000"/>
              </a:lnSpc>
              <a:spcBef>
                <a:spcPct val="50000"/>
              </a:spcBef>
            </a:pPr>
            <a:r>
              <a:rPr lang="en-US" altLang="zh-CN" sz="3200" dirty="0">
                <a:solidFill>
                  <a:srgbClr val="0000FF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   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以文学见称，曾多次出使东吴，历职郎署的李密当然被列为笼络的对象。然而，李密对蜀汉则是念念于怀，更何况司马氏是以屠杀篡夺取得天下，内部矛盾重重。</a:t>
            </a:r>
            <a:r>
              <a:rPr lang="zh-CN" altLang="en-US" sz="32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李密以一亡国之臣，对出仕新朝就不能不有所顾虑，而暂存观望之心了。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不幸的是他的这种想法，被晋武帝多少察觉到了，因此</a:t>
            </a:r>
            <a:r>
              <a:rPr lang="zh-CN" altLang="en-US" sz="3200" b="1" dirty="0">
                <a:latin typeface="Times New Roman" panose="02020603050405020304" pitchFamily="18" charset="0"/>
                <a:ea typeface="楷体_GB2312" pitchFamily="49" charset="-122"/>
              </a:rPr>
              <a:t>“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诏书切峻，责臣逋慢</a:t>
            </a:r>
            <a:r>
              <a:rPr lang="zh-CN" altLang="en-US" sz="3200" b="1" dirty="0">
                <a:latin typeface="Times New Roman" panose="02020603050405020304" pitchFamily="18" charset="0"/>
                <a:ea typeface="楷体_GB2312" pitchFamily="49" charset="-122"/>
              </a:rPr>
              <a:t>”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。</a:t>
            </a:r>
            <a:endParaRPr lang="zh-CN" altLang="en-US" sz="3200" b="1" dirty="0"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13314" name="Rectangle 2"/>
          <p:cNvSpPr/>
          <p:nvPr/>
        </p:nvSpPr>
        <p:spPr>
          <a:xfrm>
            <a:off x="76200" y="1136650"/>
            <a:ext cx="8991600" cy="5510213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r>
              <a:rPr lang="en-US" altLang="zh-CN" sz="3200" b="1" dirty="0">
                <a:latin typeface="黑体" panose="02010609060101010101" pitchFamily="49" charset="-122"/>
              </a:rPr>
              <a:t>    </a:t>
            </a:r>
            <a:r>
              <a:rPr lang="zh-CN" altLang="en-US" sz="3200" b="1" dirty="0">
                <a:latin typeface="黑体" panose="02010609060101010101" pitchFamily="49" charset="-122"/>
              </a:rPr>
              <a:t>中国魏晋时期</a:t>
            </a:r>
            <a:r>
              <a:rPr lang="en-US" altLang="zh-CN" sz="3200" b="1" dirty="0">
                <a:latin typeface="Times New Roman" panose="02020603050405020304" pitchFamily="18" charset="0"/>
              </a:rPr>
              <a:t>7</a:t>
            </a:r>
            <a:r>
              <a:rPr lang="zh-CN" altLang="en-US" sz="3200" b="1" dirty="0">
                <a:latin typeface="黑体" panose="02010609060101010101" pitchFamily="49" charset="-122"/>
              </a:rPr>
              <a:t>位名士的合称，成名年代较</a:t>
            </a:r>
            <a:endParaRPr lang="zh-CN" altLang="en-US" sz="3200" b="1" dirty="0">
              <a:latin typeface="黑体" panose="02010609060101010101" pitchFamily="49" charset="-122"/>
            </a:endParaRPr>
          </a:p>
          <a:p>
            <a:r>
              <a:rPr lang="zh-CN" altLang="en-US" sz="3200" b="1" dirty="0">
                <a:latin typeface="华文中宋" panose="02010600040101010101" pitchFamily="2" charset="-122"/>
              </a:rPr>
              <a:t>“</a:t>
            </a:r>
            <a:r>
              <a:rPr lang="zh-CN" altLang="en-US" sz="3200" b="1" dirty="0">
                <a:latin typeface="黑体" panose="02010609060101010101" pitchFamily="49" charset="-122"/>
              </a:rPr>
              <a:t>建安七子</a:t>
            </a:r>
            <a:r>
              <a:rPr lang="zh-CN" altLang="en-US" sz="3200" b="1" dirty="0">
                <a:latin typeface="华文中宋" panose="02010600040101010101" pitchFamily="2" charset="-122"/>
              </a:rPr>
              <a:t>”</a:t>
            </a:r>
            <a:r>
              <a:rPr lang="zh-CN" altLang="en-US" sz="3200" b="1" dirty="0">
                <a:latin typeface="黑体" panose="02010609060101010101" pitchFamily="49" charset="-122"/>
              </a:rPr>
              <a:t>晚一些，包括：嵇康、阮籍、山</a:t>
            </a:r>
            <a:endParaRPr lang="zh-CN" altLang="en-US" sz="3200" b="1" dirty="0">
              <a:latin typeface="黑体" panose="02010609060101010101" pitchFamily="49" charset="-122"/>
            </a:endParaRPr>
          </a:p>
          <a:p>
            <a:r>
              <a:rPr lang="zh-CN" altLang="en-US" sz="3200" b="1" dirty="0">
                <a:latin typeface="黑体" panose="02010609060101010101" pitchFamily="49" charset="-122"/>
              </a:rPr>
              <a:t>涛、向秀、刘伶、王戎及阮咸。在政治上，嵇</a:t>
            </a:r>
            <a:endParaRPr lang="zh-CN" altLang="en-US" sz="3200" b="1" dirty="0">
              <a:latin typeface="黑体" panose="02010609060101010101" pitchFamily="49" charset="-122"/>
            </a:endParaRPr>
          </a:p>
          <a:p>
            <a:r>
              <a:rPr lang="zh-CN" altLang="en-US" sz="3200" b="1" dirty="0">
                <a:latin typeface="黑体" panose="02010609060101010101" pitchFamily="49" charset="-122"/>
              </a:rPr>
              <a:t>康、阮籍、刘伶对司马氏集团均持不合作态度，</a:t>
            </a:r>
            <a:endParaRPr lang="zh-CN" altLang="en-US" sz="3200" b="1" dirty="0">
              <a:latin typeface="黑体" panose="02010609060101010101" pitchFamily="49" charset="-122"/>
            </a:endParaRPr>
          </a:p>
          <a:p>
            <a:r>
              <a:rPr lang="zh-CN" altLang="en-US" sz="3200" b="1" dirty="0">
                <a:latin typeface="黑体" panose="02010609060101010101" pitchFamily="49" charset="-122"/>
              </a:rPr>
              <a:t>嵇康的</a:t>
            </a:r>
            <a:r>
              <a:rPr lang="en-US" altLang="zh-CN" sz="3200" b="1" dirty="0">
                <a:latin typeface="黑体" panose="02010609060101010101" pitchFamily="49" charset="-122"/>
              </a:rPr>
              <a:t>《</a:t>
            </a:r>
            <a:r>
              <a:rPr lang="zh-CN" altLang="en-US" sz="3200" b="1" dirty="0">
                <a:latin typeface="黑体" panose="02010609060101010101" pitchFamily="49" charset="-122"/>
              </a:rPr>
              <a:t>与山巨源绝交书</a:t>
            </a:r>
            <a:r>
              <a:rPr lang="en-US" altLang="zh-CN" sz="3200" b="1" dirty="0">
                <a:latin typeface="黑体" panose="02010609060101010101" pitchFamily="49" charset="-122"/>
              </a:rPr>
              <a:t>》</a:t>
            </a:r>
            <a:r>
              <a:rPr lang="zh-CN" altLang="en-US" sz="3200" b="1" dirty="0">
                <a:latin typeface="黑体" panose="02010609060101010101" pitchFamily="49" charset="-122"/>
              </a:rPr>
              <a:t>，以老庄崇尚自然的</a:t>
            </a:r>
            <a:endParaRPr lang="zh-CN" altLang="en-US" sz="3200" b="1" dirty="0">
              <a:latin typeface="黑体" panose="02010609060101010101" pitchFamily="49" charset="-122"/>
            </a:endParaRPr>
          </a:p>
          <a:p>
            <a:r>
              <a:rPr lang="zh-CN" altLang="en-US" sz="3200" b="1" dirty="0">
                <a:latin typeface="黑体" panose="02010609060101010101" pitchFamily="49" charset="-122"/>
              </a:rPr>
              <a:t>论点，说明自己的本性不堪出仕，公开表明了自</a:t>
            </a:r>
            <a:endParaRPr lang="zh-CN" altLang="en-US" sz="3200" b="1" dirty="0">
              <a:latin typeface="黑体" panose="02010609060101010101" pitchFamily="49" charset="-122"/>
            </a:endParaRPr>
          </a:p>
          <a:p>
            <a:r>
              <a:rPr lang="zh-CN" altLang="en-US" sz="3200" b="1" dirty="0">
                <a:latin typeface="黑体" panose="02010609060101010101" pitchFamily="49" charset="-122"/>
              </a:rPr>
              <a:t>己不与司马氏合作的政治态度，最终被司马集团</a:t>
            </a:r>
            <a:endParaRPr lang="zh-CN" altLang="en-US" sz="3200" b="1" dirty="0">
              <a:latin typeface="黑体" panose="02010609060101010101" pitchFamily="49" charset="-122"/>
            </a:endParaRPr>
          </a:p>
          <a:p>
            <a:r>
              <a:rPr lang="zh-CN" altLang="en-US" sz="3200" b="1" dirty="0">
                <a:latin typeface="黑体" panose="02010609060101010101" pitchFamily="49" charset="-122"/>
              </a:rPr>
              <a:t>所杀。山涛、王戎等则是先后投靠司马氏，历任</a:t>
            </a:r>
            <a:endParaRPr lang="zh-CN" altLang="en-US" sz="3200" b="1" dirty="0">
              <a:latin typeface="黑体" panose="02010609060101010101" pitchFamily="49" charset="-122"/>
            </a:endParaRPr>
          </a:p>
          <a:p>
            <a:r>
              <a:rPr lang="zh-CN" altLang="en-US" sz="3200" b="1" dirty="0">
                <a:latin typeface="黑体" panose="02010609060101010101" pitchFamily="49" charset="-122"/>
              </a:rPr>
              <a:t>高官，成为司马氏政权的心腹。向秀在嵇康被害</a:t>
            </a:r>
            <a:endParaRPr lang="zh-CN" altLang="en-US" sz="3200" b="1" dirty="0">
              <a:latin typeface="黑体" panose="02010609060101010101" pitchFamily="49" charset="-122"/>
            </a:endParaRPr>
          </a:p>
          <a:p>
            <a:r>
              <a:rPr lang="zh-CN" altLang="en-US" sz="3200" b="1" dirty="0">
                <a:latin typeface="黑体" panose="02010609060101010101" pitchFamily="49" charset="-122"/>
              </a:rPr>
              <a:t>后被迫出仕。在这个特殊的时代背景下，竹林七</a:t>
            </a:r>
            <a:endParaRPr lang="zh-CN" altLang="en-US" sz="3200" b="1" dirty="0">
              <a:latin typeface="黑体" panose="02010609060101010101" pitchFamily="49" charset="-122"/>
            </a:endParaRPr>
          </a:p>
          <a:p>
            <a:r>
              <a:rPr lang="zh-CN" altLang="en-US" sz="3200" b="1" dirty="0">
                <a:latin typeface="黑体" panose="02010609060101010101" pitchFamily="49" charset="-122"/>
              </a:rPr>
              <a:t>贤最后各散西东。 </a:t>
            </a:r>
            <a:endParaRPr lang="zh-CN" altLang="en-US" sz="3200" b="1" dirty="0">
              <a:latin typeface="黑体" panose="02010609060101010101" pitchFamily="49" charset="-122"/>
            </a:endParaRPr>
          </a:p>
        </p:txBody>
      </p:sp>
      <p:sp>
        <p:nvSpPr>
          <p:cNvPr id="13315" name="Rectangle 3"/>
          <p:cNvSpPr/>
          <p:nvPr/>
        </p:nvSpPr>
        <p:spPr>
          <a:xfrm>
            <a:off x="76200" y="533400"/>
            <a:ext cx="388620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600" b="1" dirty="0">
                <a:solidFill>
                  <a:srgbClr val="A50021"/>
                </a:solidFill>
                <a:latin typeface="Arial" panose="020B0604020202020204" pitchFamily="34" charset="0"/>
              </a:rPr>
              <a:t>竹林七贤：</a:t>
            </a:r>
            <a:endParaRPr lang="zh-CN" altLang="en-US" sz="3600" b="1" dirty="0">
              <a:solidFill>
                <a:srgbClr val="A5002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14338" name="Rectangle 2"/>
          <p:cNvSpPr/>
          <p:nvPr>
            <p:ph type="title"/>
          </p:nvPr>
        </p:nvSpPr>
        <p:spPr>
          <a:xfrm>
            <a:off x="2590800" y="228600"/>
            <a:ext cx="3276600" cy="1143000"/>
          </a:xfrm>
          <a:solidFill>
            <a:srgbClr val="FFFFFF"/>
          </a:solidFill>
          <a:ln>
            <a:solidFill>
              <a:srgbClr val="000000"/>
            </a:solidFill>
            <a:miter/>
          </a:ln>
        </p:spPr>
        <p:txBody>
          <a:bodyPr/>
          <a:p>
            <a:pPr eaLnBrk="1" hangingPunct="1"/>
            <a:r>
              <a:rPr lang="zh-CN" altLang="en-US" b="1" dirty="0"/>
              <a:t>第一段：</a:t>
            </a:r>
            <a:endParaRPr lang="zh-CN" altLang="en-US" b="1" dirty="0"/>
          </a:p>
        </p:txBody>
      </p:sp>
      <p:sp>
        <p:nvSpPr>
          <p:cNvPr id="14339" name="Rectangle 3"/>
          <p:cNvSpPr/>
          <p:nvPr>
            <p:ph idx="1"/>
          </p:nvPr>
        </p:nvSpPr>
        <p:spPr>
          <a:xfrm>
            <a:off x="250825" y="1412875"/>
            <a:ext cx="8353425" cy="4895850"/>
          </a:xfrm>
          <a:solidFill>
            <a:srgbClr val="FFFFFF"/>
          </a:solidFill>
          <a:ln>
            <a:solidFill>
              <a:srgbClr val="000000"/>
            </a:solidFill>
            <a:miter/>
          </a:ln>
        </p:spPr>
        <p:txBody>
          <a:bodyPr/>
          <a:p>
            <a:pPr eaLnBrk="1" hangingPunct="1"/>
            <a:r>
              <a:rPr lang="zh-CN" altLang="en-US" b="1" dirty="0"/>
              <a:t>臣密言：臣</a:t>
            </a:r>
            <a:r>
              <a:rPr lang="zh-CN" altLang="en-US" b="1" dirty="0">
                <a:solidFill>
                  <a:srgbClr val="FF0000"/>
                </a:solidFill>
              </a:rPr>
              <a:t>以</a:t>
            </a:r>
            <a:r>
              <a:rPr lang="zh-CN" altLang="en-US" b="1" dirty="0"/>
              <a:t>险衅，夙遭</a:t>
            </a:r>
            <a:r>
              <a:rPr lang="zh-CN" altLang="en-US" b="1" dirty="0">
                <a:solidFill>
                  <a:srgbClr val="FF0000"/>
                </a:solidFill>
              </a:rPr>
              <a:t>闵</a:t>
            </a:r>
            <a:r>
              <a:rPr lang="zh-CN" altLang="en-US" b="1" dirty="0"/>
              <a:t>凶。生孩六月，慈父见背；行年四岁，舅夺母志。祖母刘悯臣孤弱，</a:t>
            </a:r>
            <a:r>
              <a:rPr lang="zh-CN" altLang="en-US" b="1" dirty="0">
                <a:solidFill>
                  <a:srgbClr val="FF0000"/>
                </a:solidFill>
              </a:rPr>
              <a:t>躬亲</a:t>
            </a:r>
            <a:r>
              <a:rPr lang="zh-CN" altLang="en-US" b="1" dirty="0"/>
              <a:t>抚养。臣少多疾病，九岁</a:t>
            </a:r>
            <a:r>
              <a:rPr lang="zh-CN" altLang="en-US" b="1" dirty="0">
                <a:solidFill>
                  <a:srgbClr val="FF0000"/>
                </a:solidFill>
              </a:rPr>
              <a:t>不行</a:t>
            </a:r>
            <a:r>
              <a:rPr lang="zh-CN" altLang="en-US" b="1" dirty="0"/>
              <a:t>，</a:t>
            </a:r>
            <a:r>
              <a:rPr lang="zh-CN" altLang="en-US" b="1" dirty="0">
                <a:solidFill>
                  <a:srgbClr val="FF0000"/>
                </a:solidFill>
              </a:rPr>
              <a:t>零丁</a:t>
            </a:r>
            <a:r>
              <a:rPr lang="zh-CN" altLang="en-US" b="1" dirty="0"/>
              <a:t>孤苦，</a:t>
            </a:r>
            <a:r>
              <a:rPr lang="zh-CN" altLang="en-US" b="1" dirty="0">
                <a:solidFill>
                  <a:srgbClr val="FF0000"/>
                </a:solidFill>
              </a:rPr>
              <a:t>至于成立</a:t>
            </a:r>
            <a:r>
              <a:rPr lang="zh-CN" altLang="en-US" b="1" dirty="0"/>
              <a:t>。既无伯叔，终</a:t>
            </a:r>
            <a:r>
              <a:rPr lang="zh-CN" altLang="en-US" b="1" dirty="0">
                <a:solidFill>
                  <a:srgbClr val="FF0000"/>
                </a:solidFill>
              </a:rPr>
              <a:t>鲜</a:t>
            </a:r>
            <a:r>
              <a:rPr lang="zh-CN" altLang="en-US" b="1" dirty="0"/>
              <a:t>兄弟，</a:t>
            </a:r>
            <a:r>
              <a:rPr lang="zh-CN" altLang="en-US" b="1" dirty="0">
                <a:solidFill>
                  <a:srgbClr val="FF0000"/>
                </a:solidFill>
              </a:rPr>
              <a:t>门衰祚薄</a:t>
            </a:r>
            <a:r>
              <a:rPr lang="zh-CN" altLang="en-US" b="1" dirty="0"/>
              <a:t>，晚有儿息。</a:t>
            </a:r>
            <a:r>
              <a:rPr lang="zh-CN" altLang="en-US" b="1" dirty="0">
                <a:solidFill>
                  <a:srgbClr val="FF0000"/>
                </a:solidFill>
              </a:rPr>
              <a:t>外</a:t>
            </a:r>
            <a:r>
              <a:rPr lang="zh-CN" altLang="en-US" b="1" dirty="0"/>
              <a:t>无期功</a:t>
            </a:r>
            <a:r>
              <a:rPr lang="zh-CN" altLang="en-US" b="1" dirty="0">
                <a:solidFill>
                  <a:srgbClr val="FF0000"/>
                </a:solidFill>
              </a:rPr>
              <a:t>强近</a:t>
            </a:r>
            <a:r>
              <a:rPr lang="zh-CN" altLang="en-US" b="1" dirty="0"/>
              <a:t>之亲，</a:t>
            </a:r>
            <a:r>
              <a:rPr lang="zh-CN" altLang="en-US" b="1" dirty="0">
                <a:solidFill>
                  <a:srgbClr val="FF0000"/>
                </a:solidFill>
              </a:rPr>
              <a:t>内</a:t>
            </a:r>
            <a:r>
              <a:rPr lang="zh-CN" altLang="en-US" b="1" dirty="0"/>
              <a:t>无应门五尺之僮，茕茕孑立，</a:t>
            </a:r>
            <a:r>
              <a:rPr lang="zh-CN" altLang="en-US" b="1" dirty="0">
                <a:solidFill>
                  <a:srgbClr val="FF0000"/>
                </a:solidFill>
              </a:rPr>
              <a:t>形影相吊</a:t>
            </a:r>
            <a:r>
              <a:rPr lang="zh-CN" altLang="en-US" b="1" dirty="0"/>
              <a:t>。而刘夙</a:t>
            </a:r>
            <a:r>
              <a:rPr lang="zh-CN" altLang="en-US" b="1" dirty="0">
                <a:solidFill>
                  <a:srgbClr val="FF0000"/>
                </a:solidFill>
              </a:rPr>
              <a:t>婴</a:t>
            </a:r>
            <a:r>
              <a:rPr lang="zh-CN" altLang="en-US" b="1" dirty="0"/>
              <a:t>疾病，常在床</a:t>
            </a:r>
            <a:r>
              <a:rPr lang="zh-CN" altLang="en-US" b="1" dirty="0">
                <a:solidFill>
                  <a:srgbClr val="FF0000"/>
                </a:solidFill>
              </a:rPr>
              <a:t>蓐</a:t>
            </a:r>
            <a:r>
              <a:rPr lang="zh-CN" altLang="en-US" b="1" dirty="0"/>
              <a:t>，臣侍</a:t>
            </a:r>
            <a:r>
              <a:rPr lang="zh-CN" altLang="en-US" b="1" dirty="0">
                <a:solidFill>
                  <a:srgbClr val="FF0000"/>
                </a:solidFill>
              </a:rPr>
              <a:t>汤药</a:t>
            </a:r>
            <a:r>
              <a:rPr lang="zh-CN" altLang="en-US" b="1" dirty="0"/>
              <a:t>，未曾废离。 </a:t>
            </a:r>
            <a:endParaRPr lang="zh-CN" altLang="en-US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3717</Words>
  <Application>WPS 演示</Application>
  <PresentationFormat>全屏显示(4:3)</PresentationFormat>
  <Paragraphs>419</Paragraphs>
  <Slides>32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32</vt:i4>
      </vt:variant>
    </vt:vector>
  </HeadingPairs>
  <TitlesOfParts>
    <vt:vector size="52" baseType="lpstr">
      <vt:lpstr>Arial</vt:lpstr>
      <vt:lpstr>宋体</vt:lpstr>
      <vt:lpstr>Wingdings</vt:lpstr>
      <vt:lpstr>黑体</vt:lpstr>
      <vt:lpstr>Calibri</vt:lpstr>
      <vt:lpstr>隶书</vt:lpstr>
      <vt:lpstr>华文彩云</vt:lpstr>
      <vt:lpstr>Times New Roman</vt:lpstr>
      <vt:lpstr>华文行楷</vt:lpstr>
      <vt:lpstr>楷体_GB2312</vt:lpstr>
      <vt:lpstr>仿宋_GB2312</vt:lpstr>
      <vt:lpstr>华文中宋</vt:lpstr>
      <vt:lpstr>华文新魏</vt:lpstr>
      <vt:lpstr>华文琥珀</vt:lpstr>
      <vt:lpstr>华文隶书</vt:lpstr>
      <vt:lpstr>新宋体</vt:lpstr>
      <vt:lpstr>仿宋</vt:lpstr>
      <vt:lpstr>微软雅黑</vt:lpstr>
      <vt:lpstr>Arial Unicode MS</vt:lpstr>
      <vt:lpstr>默认设计模板</vt:lpstr>
      <vt:lpstr>PowerPoint 演示文稿</vt:lpstr>
      <vt:lpstr>PowerPoint 演示文稿</vt:lpstr>
      <vt:lpstr>PowerPoint 演示文稿</vt:lpstr>
      <vt:lpstr>PowerPoint 演示文稿</vt:lpstr>
      <vt:lpstr>由课文标题展开思考：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CH</cp:lastModifiedBy>
  <cp:revision>93</cp:revision>
  <dcterms:created xsi:type="dcterms:W3CDTF">2010-08-22T23:52:40Z</dcterms:created>
  <dcterms:modified xsi:type="dcterms:W3CDTF">2017-09-03T03:10:58Z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KSOProductBuildVer">
    <vt:lpwstr>2052-10.1.0.6747</vt:lpwstr>
  </property>
</Properties>
</file>