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96" r:id="rId4"/>
    <p:sldId id="300" r:id="rId5"/>
    <p:sldId id="301" r:id="rId6"/>
    <p:sldId id="302" r:id="rId7"/>
    <p:sldId id="303" r:id="rId8"/>
    <p:sldId id="299" r:id="rId9"/>
    <p:sldId id="304" r:id="rId10"/>
    <p:sldId id="305" r:id="rId11"/>
    <p:sldId id="298" r:id="rId12"/>
    <p:sldId id="314" r:id="rId13"/>
    <p:sldId id="306" r:id="rId14"/>
    <p:sldId id="297" r:id="rId15"/>
    <p:sldId id="307" r:id="rId16"/>
    <p:sldId id="315" r:id="rId17"/>
    <p:sldId id="322" r:id="rId18"/>
    <p:sldId id="328" r:id="rId19"/>
    <p:sldId id="323" r:id="rId20"/>
    <p:sldId id="309" r:id="rId21"/>
    <p:sldId id="310" r:id="rId22"/>
    <p:sldId id="294" r:id="rId23"/>
    <p:sldId id="31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48" r="1249" b="11058"/>
          <a:stretch>
            <a:fillRect/>
          </a:stretch>
        </p:blipFill>
        <p:spPr>
          <a:xfrm>
            <a:off x="-12075" y="0"/>
            <a:ext cx="12204075" cy="5556069"/>
          </a:xfrm>
          <a:prstGeom prst="rect">
            <a:avLst/>
          </a:prstGeom>
          <a:effectLst>
            <a:reflection blurRad="6350" stA="20000" endPos="38500" dist="254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102" y="1386344"/>
            <a:ext cx="7905139" cy="156317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102" y="3041595"/>
            <a:ext cx="7905139" cy="708206"/>
          </a:xfrm>
          <a:prstGeom prst="roundRect">
            <a:avLst>
              <a:gd name="adj" fmla="val 50000"/>
            </a:avLst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841" y="3112998"/>
            <a:ext cx="6476946" cy="1730785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2840" y="4843783"/>
            <a:ext cx="6476947" cy="96907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4B4FCB7-ED1A-4C77-A664-45E8CB3F96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78CC072-511D-485F-AE97-D7C8432B3974}" type="slidenum">
              <a:rPr lang="zh-CN" altLang="en-US" smtClean="0"/>
            </a:fld>
            <a:endParaRPr lang="zh-CN" altLang="en-US"/>
          </a:p>
        </p:txBody>
      </p:sp>
      <p:sp>
        <p:nvSpPr>
          <p:cNvPr id="8" name="MH_Others_1"/>
          <p:cNvSpPr/>
          <p:nvPr/>
        </p:nvSpPr>
        <p:spPr bwMode="auto">
          <a:xfrm rot="13139236">
            <a:off x="2778580" y="2674052"/>
            <a:ext cx="2608676" cy="2608676"/>
          </a:xfrm>
          <a:custGeom>
            <a:avLst/>
            <a:gdLst>
              <a:gd name="T0" fmla="*/ 711941 w 1630313"/>
              <a:gd name="T1" fmla="*/ 6561 h 1630313"/>
              <a:gd name="T2" fmla="*/ 1460049 w 1630313"/>
              <a:gd name="T3" fmla="*/ 316565 h 1630313"/>
              <a:gd name="T4" fmla="*/ 1571720 w 1630313"/>
              <a:gd name="T5" fmla="*/ 1118624 h 1630313"/>
              <a:gd name="T6" fmla="*/ 815157 w 1630313"/>
              <a:gd name="T7" fmla="*/ 815157 h 1630313"/>
              <a:gd name="T8" fmla="*/ 711941 w 1630313"/>
              <a:gd name="T9" fmla="*/ 6561 h 1630313"/>
              <a:gd name="T10" fmla="*/ 711941 w 1630313"/>
              <a:gd name="T11" fmla="*/ 6561 h 1630313"/>
              <a:gd name="T12" fmla="*/ 1460049 w 1630313"/>
              <a:gd name="T13" fmla="*/ 316565 h 1630313"/>
              <a:gd name="T14" fmla="*/ 1571720 w 1630313"/>
              <a:gd name="T15" fmla="*/ 1118624 h 1630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0313" h="1630313" stroke="0">
                <a:moveTo>
                  <a:pt x="711941" y="6561"/>
                </a:moveTo>
                <a:cubicBezTo>
                  <a:pt x="998634" y="-30035"/>
                  <a:pt x="1283270" y="87914"/>
                  <a:pt x="1460049" y="316565"/>
                </a:cubicBezTo>
                <a:cubicBezTo>
                  <a:pt x="1636828" y="545216"/>
                  <a:pt x="1679316" y="850379"/>
                  <a:pt x="1571720" y="1118624"/>
                </a:cubicBezTo>
                <a:lnTo>
                  <a:pt x="815157" y="815157"/>
                </a:lnTo>
                <a:lnTo>
                  <a:pt x="711941" y="6561"/>
                </a:lnTo>
                <a:close/>
              </a:path>
              <a:path w="1630313" h="1630313" fill="none">
                <a:moveTo>
                  <a:pt x="711941" y="6561"/>
                </a:moveTo>
                <a:cubicBezTo>
                  <a:pt x="998634" y="-30035"/>
                  <a:pt x="1283270" y="87914"/>
                  <a:pt x="1460049" y="316565"/>
                </a:cubicBezTo>
                <a:cubicBezTo>
                  <a:pt x="1636828" y="545216"/>
                  <a:pt x="1679316" y="850379"/>
                  <a:pt x="1571720" y="1118624"/>
                </a:cubicBezTo>
              </a:path>
            </a:pathLst>
          </a:custGeom>
          <a:noFill/>
          <a:ln w="76200" cap="flat" cmpd="sng">
            <a:solidFill>
              <a:schemeClr val="accent1">
                <a:alpha val="18999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357131" y="1035487"/>
            <a:ext cx="8303649" cy="5258991"/>
            <a:chOff x="2357131" y="1035487"/>
            <a:chExt cx="8303649" cy="5258991"/>
          </a:xfrm>
        </p:grpSpPr>
        <p:sp>
          <p:nvSpPr>
            <p:cNvPr id="20" name="椭圆 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56559" y="1035487"/>
              <a:ext cx="4736455" cy="47343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5500" b="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椭圆 41"/>
            <p:cNvSpPr>
              <a:spLocks noChangeArrowheads="1"/>
            </p:cNvSpPr>
            <p:nvPr/>
          </p:nvSpPr>
          <p:spPr bwMode="auto">
            <a:xfrm>
              <a:off x="3666711" y="1035487"/>
              <a:ext cx="4676483" cy="4678548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0001858" y="2442149"/>
              <a:ext cx="658922" cy="6589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8190340" y="1481653"/>
              <a:ext cx="301575" cy="301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475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357131" y="5110885"/>
              <a:ext cx="658922" cy="6589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685041" y="5990836"/>
              <a:ext cx="303640" cy="3036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rmAutofit fontScale="5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6560" y="1035487"/>
            <a:ext cx="4685059" cy="4678548"/>
          </a:xfrm>
        </p:spPr>
        <p:txBody>
          <a:bodyPr>
            <a:normAutofit/>
          </a:bodyPr>
          <a:lstStyle>
            <a:lvl1pPr algn="ctr"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6071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6071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2073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265471"/>
            <a:ext cx="10515600" cy="115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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2016&#24180;&#26222;&#36890;&#39640;&#31561;&#23398;&#26657;&#20840;&#22269;&#32479;&#19968;&#32771;&#35797;&#160;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09102" y="1386344"/>
            <a:ext cx="7905139" cy="1563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B35F03">
                    <a:lumMod val="75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/>
              <a:t>语文的魅力</a:t>
            </a:r>
            <a:endParaRPr lang="zh-CN" altLang="en-US" sz="96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282045" cy="4351655"/>
          </a:xfrm>
        </p:spPr>
        <p:txBody>
          <a:bodyPr/>
          <a:p>
            <a:r>
              <a:rPr lang="zh-CN" altLang="en-US" sz="4400"/>
              <a:t>语文的魅力更重要的是在于文化的传承。</a:t>
            </a:r>
            <a:endParaRPr lang="zh-CN" altLang="en-US" sz="4400"/>
          </a:p>
          <a:p>
            <a:pPr marL="0" indent="0">
              <a:buNone/>
            </a:pPr>
            <a:endParaRPr lang="zh-CN" altLang="en-US" sz="4400"/>
          </a:p>
          <a:p>
            <a:pPr marL="0" indent="0">
              <a:buNone/>
            </a:pPr>
            <a:r>
              <a:rPr lang="en-US" altLang="zh-CN" sz="4400"/>
              <a:t>1</a:t>
            </a:r>
            <a:r>
              <a:rPr lang="zh-CN" altLang="en-US" sz="4400"/>
              <a:t>、一个名族的文化就是一个民族的凝聚力。</a:t>
            </a:r>
            <a:endParaRPr lang="zh-CN" altLang="en-US" sz="4400"/>
          </a:p>
          <a:p>
            <a:pPr marL="0" indent="0">
              <a:buNone/>
            </a:pPr>
            <a:r>
              <a:rPr lang="en-US" altLang="zh-CN" sz="4400"/>
              <a:t>2</a:t>
            </a:r>
            <a:r>
              <a:rPr lang="zh-CN" altLang="en-US" sz="4400"/>
              <a:t>、人生而是一张白纸，我们所学成就了我们自己。语文的魅力会融为我们的气质，</a:t>
            </a:r>
            <a:r>
              <a:rPr lang="en-US" altLang="zh-CN" sz="4400"/>
              <a:t>“</a:t>
            </a:r>
            <a:r>
              <a:rPr lang="zh-CN" altLang="en-US" sz="4400"/>
              <a:t>得之淡然，处之泰然</a:t>
            </a:r>
            <a:r>
              <a:rPr lang="en-US" altLang="zh-CN" sz="4400"/>
              <a:t>”</a:t>
            </a:r>
            <a:r>
              <a:rPr lang="zh-CN" altLang="en-US" sz="4400"/>
              <a:t>。</a:t>
            </a:r>
            <a:endParaRPr lang="zh-CN" altLang="en-US" sz="4400"/>
          </a:p>
        </p:txBody>
      </p:sp>
    </p:spTree>
  </p:cSld>
  <p:clrMapOvr>
    <a:masterClrMapping/>
  </p:clrMapOvr>
  <p:transition>
    <p:cover/>
    <p:sndAc>
      <p:stSnd>
        <p:snd r:embed="rId1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665" y="1825625"/>
            <a:ext cx="11113135" cy="4351655"/>
          </a:xfrm>
        </p:spPr>
        <p:txBody>
          <a:bodyPr/>
          <a:p>
            <a:pPr fontAlgn="auto">
              <a:lnSpc>
                <a:spcPts val="3500"/>
              </a:lnSpc>
            </a:pPr>
            <a:endParaRPr lang="zh-CN" altLang="en-US" sz="3600"/>
          </a:p>
          <a:p>
            <a:pPr fontAlgn="auto">
              <a:lnSpc>
                <a:spcPts val="3500"/>
              </a:lnSpc>
            </a:pPr>
            <a:endParaRPr lang="zh-CN" altLang="en-US" sz="3600"/>
          </a:p>
          <a:p>
            <a:pPr fontAlgn="auto">
              <a:lnSpc>
                <a:spcPts val="3500"/>
              </a:lnSpc>
            </a:pPr>
            <a:r>
              <a:rPr lang="zh-CN" altLang="en-US" sz="3600"/>
              <a:t>学习语文，我们要有</a:t>
            </a:r>
            <a:r>
              <a:rPr lang="en-US" altLang="zh-CN" sz="3600"/>
              <a:t>”</a:t>
            </a:r>
            <a:r>
              <a:rPr lang="zh-CN" altLang="en-US" sz="3600"/>
              <a:t>虽九死其犹未悔</a:t>
            </a:r>
            <a:r>
              <a:rPr lang="en-US" altLang="zh-CN" sz="3600"/>
              <a:t>“</a:t>
            </a:r>
            <a:r>
              <a:rPr lang="zh-CN" altLang="en-US" sz="3600"/>
              <a:t>的决心，</a:t>
            </a:r>
            <a:r>
              <a:rPr lang="en-US" altLang="zh-CN" sz="3600"/>
              <a:t>“”</a:t>
            </a:r>
            <a:r>
              <a:rPr lang="zh-CN" altLang="en-US" sz="3600"/>
              <a:t>会当凌绝顶，一览众山小</a:t>
            </a:r>
            <a:r>
              <a:rPr lang="en-US" altLang="zh-CN" sz="3600"/>
              <a:t>”</a:t>
            </a:r>
            <a:r>
              <a:rPr lang="zh-CN" altLang="en-US" sz="3600"/>
              <a:t>的壮志，</a:t>
            </a:r>
            <a:r>
              <a:rPr lang="en-US" altLang="zh-CN" sz="3600"/>
              <a:t>“</a:t>
            </a:r>
            <a:r>
              <a:rPr lang="zh-CN" altLang="en-US" sz="3600"/>
              <a:t>天下兴亡，匹夫有责</a:t>
            </a:r>
            <a:r>
              <a:rPr lang="en-US" altLang="zh-CN" sz="3600"/>
              <a:t>”</a:t>
            </a:r>
            <a:r>
              <a:rPr lang="zh-CN" altLang="en-US" sz="3600"/>
              <a:t>的使命感，最终才能有</a:t>
            </a:r>
            <a:r>
              <a:rPr lang="en-US" altLang="zh-CN" sz="3600"/>
              <a:t>“</a:t>
            </a:r>
            <a:r>
              <a:rPr lang="zh-CN" altLang="en-US" sz="3600"/>
              <a:t>众里寻他千百度，蓦然回首，那人却在灯火阑珊处</a:t>
            </a:r>
            <a:r>
              <a:rPr lang="en-US" altLang="zh-CN" sz="3600"/>
              <a:t>“</a:t>
            </a:r>
            <a:r>
              <a:rPr lang="zh-CN" altLang="en-US" sz="3600"/>
              <a:t>的顿悟。</a:t>
            </a:r>
            <a:endParaRPr lang="zh-CN" altLang="en-US" sz="3600"/>
          </a:p>
          <a:p>
            <a:pPr marL="0" indent="0" fontAlgn="auto">
              <a:lnSpc>
                <a:spcPts val="3500"/>
              </a:lnSpc>
              <a:buNone/>
            </a:pP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 dir="u"/>
        <p:sndAc>
          <p:stSnd>
            <p:snd r:embed="rId1" name="chimes.wav"/>
          </p:stSnd>
        </p:sndAc>
      </p:transition>
    </mc:Choice>
    <mc:Fallback>
      <p:transition>
        <p:cover dir="u"/>
        <p:sndAc>
          <p:stSnd>
            <p:snd r:embed="rId1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 fontAlgn="auto" hangingPunct="0">
              <a:lnSpc>
                <a:spcPts val="3840"/>
              </a:lnSpc>
              <a:spcAft>
                <a:spcPts val="1200"/>
              </a:spcAft>
            </a:pPr>
            <a:r>
              <a:rPr lang="zh-CN" altLang="en-US" sz="2500"/>
              <a:t>一个老人在河边钓鱼，技巧纯熟，没多久就钓了满篓的鱼。一个小孩在旁边看，老人见小孩很可爱，要把满篓的鱼送给他，小孩摇摇头。老人惊异地问：“你为什么不要？”小孩回答：“我想要你手中的钓竿。”老人问：“为什么？”小孩说：“鱼没多久就吃完了，要是我有钓竿，我就可以自己钓，一辈子也吃不完。”老人反问：“你会钓鱼吗？如果你不会钓，就算有了钓竿，也没有用啊！”</a:t>
            </a:r>
            <a:endParaRPr lang="zh-CN" altLang="en-US" sz="2500"/>
          </a:p>
          <a:p>
            <a:endParaRPr lang="zh-CN" altLang="en-US" sz="1900"/>
          </a:p>
          <a:p>
            <a:endParaRPr lang="zh-CN" altLang="en-US" sz="1500"/>
          </a:p>
          <a:p>
            <a:r>
              <a:rPr lang="zh-CN" altLang="en-US" sz="2500"/>
              <a:t>你觉得孩子的这个想法聪明吗？如果是你的话，你怎么选择？</a:t>
            </a:r>
            <a:endParaRPr lang="zh-CN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ver dir="u"/>
        <p:sndAc>
          <p:stSnd>
            <p:snd r:embed="rId1" name="chimes.wav"/>
          </p:stSnd>
        </p:sndAc>
      </p:transition>
    </mc:Choice>
    <mc:Fallback>
      <p:transition>
        <p:cover dir="u"/>
        <p:sndAc>
          <p:stSnd>
            <p:snd r:embed="rId1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400"/>
              <a:t>也许选择鱼或者鱼竿都不是最好的方法，最聪明的是学会老者钓鱼的方法。</a:t>
            </a:r>
            <a:endParaRPr lang="zh-CN" altLang="en-US" sz="4400"/>
          </a:p>
          <a:p>
            <a:endParaRPr lang="zh-CN" altLang="en-US" sz="4400"/>
          </a:p>
          <a:p>
            <a:r>
              <a:rPr lang="zh-CN" altLang="en-US" sz="4400"/>
              <a:t>学习也是如此。学习一门 课程不单单是看懂，解题，而是从根本上学会它的学习方法，才能达到事半功倍的效果。</a:t>
            </a:r>
            <a:endParaRPr lang="zh-CN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cover dir="u"/>
        <p:sndAc>
          <p:stSnd>
            <p:snd r:embed="rId1" name="chimes.wav"/>
          </p:stSnd>
        </p:sndAc>
      </p:transition>
    </mc:Choice>
    <mc:Fallback>
      <p:transition>
        <p:cover dir="u"/>
        <p:sndAc>
          <p:stSnd>
            <p:snd r:embed="rId1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高中语文学习方法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听：听君一席话，胜读十年书</a:t>
            </a:r>
            <a:endParaRPr lang="zh-CN" altLang="en-US" sz="3600"/>
          </a:p>
          <a:p>
            <a:r>
              <a:rPr lang="zh-CN" altLang="en-US" sz="3600"/>
              <a:t>读：读书破万卷，下笔如有神</a:t>
            </a:r>
            <a:endParaRPr lang="zh-CN" altLang="en-US" sz="3600"/>
          </a:p>
          <a:p>
            <a:r>
              <a:rPr lang="zh-CN" altLang="en-US" sz="3600"/>
              <a:t>说：言为心声，不耻下问</a:t>
            </a:r>
            <a:endParaRPr lang="zh-CN" altLang="en-US" sz="3600"/>
          </a:p>
          <a:p>
            <a:r>
              <a:rPr lang="zh-CN" altLang="en-US" sz="3600"/>
              <a:t>写：纸上得来终觉浅，绝知此事要躬行</a:t>
            </a:r>
            <a:endParaRPr lang="zh-CN" altLang="en-US" sz="3600"/>
          </a:p>
          <a:p>
            <a:r>
              <a:rPr lang="zh-CN" altLang="en-US" sz="3600"/>
              <a:t>思：学而不思则罔，思而不学则殆</a:t>
            </a:r>
            <a:endParaRPr lang="zh-CN" altLang="en-US" sz="3600"/>
          </a:p>
          <a:p>
            <a:r>
              <a:rPr lang="zh-CN" altLang="en-US" sz="3600"/>
              <a:t>行：读有字之书，也读无字之书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dissolve/>
      </p:transition>
    </mc:Choice>
    <mc:Fallback>
      <p:transition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成功总是留给做好准备的人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550" y="1596390"/>
            <a:ext cx="11818620" cy="5148580"/>
          </a:xfrm>
        </p:spPr>
        <p:txBody>
          <a:bodyPr>
            <a:normAutofit lnSpcReduction="20000"/>
          </a:bodyPr>
          <a:p>
            <a:r>
              <a:rPr lang="zh-CN" altLang="en-US" sz="3200"/>
              <a:t>高中课程设置：</a:t>
            </a:r>
            <a:endParaRPr lang="zh-CN" altLang="en-US" sz="3200"/>
          </a:p>
          <a:p>
            <a:pPr marL="0" indent="0" fontAlgn="auto">
              <a:lnSpc>
                <a:spcPts val="3360"/>
              </a:lnSpc>
              <a:buNone/>
            </a:pPr>
            <a:r>
              <a:rPr lang="en-US" altLang="zh-CN" sz="2800"/>
              <a:t>1</a:t>
            </a:r>
            <a:r>
              <a:rPr lang="zh-CN" altLang="en-US" sz="2800"/>
              <a:t>、必修课：必修一到必修五，五本书，共</a:t>
            </a:r>
            <a:r>
              <a:rPr lang="en-US" altLang="zh-CN" sz="2800"/>
              <a:t>56</a:t>
            </a:r>
            <a:r>
              <a:rPr lang="zh-CN" altLang="en-US" sz="2800"/>
              <a:t>篇文章，其中古文占</a:t>
            </a:r>
            <a:r>
              <a:rPr lang="en-US" altLang="zh-CN" sz="2800"/>
              <a:t>45%</a:t>
            </a:r>
            <a:r>
              <a:rPr lang="zh-CN" altLang="en-US" sz="2800"/>
              <a:t>左右。高二上学期结束教学。</a:t>
            </a:r>
            <a:endParaRPr lang="zh-CN" altLang="en-US" sz="2800"/>
          </a:p>
          <a:p>
            <a:pPr marL="0" indent="0" fontAlgn="auto">
              <a:lnSpc>
                <a:spcPts val="3360"/>
              </a:lnSpc>
              <a:buNone/>
            </a:pPr>
            <a:endParaRPr lang="en-US" altLang="zh-CN" sz="2800"/>
          </a:p>
          <a:p>
            <a:pPr marL="0" indent="0" fontAlgn="auto">
              <a:lnSpc>
                <a:spcPts val="3360"/>
              </a:lnSpc>
              <a:buNone/>
            </a:pPr>
            <a:r>
              <a:rPr lang="en-US" altLang="zh-CN" sz="2800"/>
              <a:t>2</a:t>
            </a:r>
            <a:r>
              <a:rPr lang="zh-CN" altLang="en-US" sz="2800"/>
              <a:t>、选修课：共</a:t>
            </a:r>
            <a:r>
              <a:rPr lang="en-US" altLang="zh-CN" sz="2800"/>
              <a:t>16</a:t>
            </a:r>
            <a:r>
              <a:rPr lang="zh-CN" altLang="en-US" sz="2800"/>
              <a:t>本。《中国古代诗歌散文欣赏》《中国现代诗歌散文欣赏》《中国文化经典研读》《中国民俗文化》 《影视名作欣赏》《新闻阅读与实践》《先秦诸子选读》《演讲与辩论》《中国小说欣赏》《中外戏剧名作欣赏》《外国诗歌散文欣赏》《中国现当代散文鉴赏》《语言文字应用》《外国小说欣赏》《中外传记作品选读》《文章写作与修改》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fade/>
        <p:sndAc>
          <p:stSnd>
            <p:snd r:embed="rId1" name="chimes.wav"/>
          </p:stSnd>
        </p:sndAc>
      </p:transition>
    </mc:Choice>
    <mc:Fallback>
      <p:transition>
        <p:fade/>
        <p:sndAc>
          <p:stSnd>
            <p:snd r:embed="rId1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2016</a:t>
            </a:r>
            <a:r>
              <a:rPr lang="zh-CN" altLang="zh-CN"/>
              <a:t>年高考语文试卷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655"/>
          </a:xfrm>
        </p:spPr>
        <p:txBody>
          <a:bodyPr/>
          <a:p>
            <a:r>
              <a:rPr lang="zh-CN" altLang="en-US">
                <a:hlinkClick r:id="rId1" action="ppaction://hlinkfile"/>
              </a:rPr>
              <a:t>2016年普通高等学校全国统一考试 .docx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高考语文必背古诗文（</a:t>
            </a:r>
            <a:r>
              <a:rPr lang="en-US" altLang="zh-CN"/>
              <a:t>64</a:t>
            </a:r>
            <a:r>
              <a:rPr lang="zh-CN" altLang="en-US"/>
              <a:t>篇）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5400"/>
              <a:t>初中</a:t>
            </a:r>
            <a:r>
              <a:rPr lang="en-US" altLang="zh-CN" sz="5400"/>
              <a:t>50</a:t>
            </a:r>
            <a:r>
              <a:rPr lang="zh-CN" altLang="en-US" sz="5400"/>
              <a:t>篇</a:t>
            </a:r>
            <a:endParaRPr lang="zh-CN" altLang="en-US" sz="5400"/>
          </a:p>
          <a:p>
            <a:r>
              <a:rPr lang="zh-CN" altLang="en-US" sz="5400"/>
              <a:t>高中</a:t>
            </a:r>
            <a:r>
              <a:rPr lang="en-US" altLang="zh-CN" sz="5400"/>
              <a:t>14</a:t>
            </a:r>
            <a:r>
              <a:rPr lang="zh-CN" altLang="en-US" sz="5400"/>
              <a:t>篇</a:t>
            </a:r>
            <a:endParaRPr lang="zh-CN" altLang="en-US"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课外阅读推荐读本（每学期</a:t>
            </a:r>
            <a:r>
              <a:rPr lang="en-US" altLang="zh-CN"/>
              <a:t>5</a:t>
            </a:r>
            <a:r>
              <a:rPr lang="zh-CN" altLang="en-US"/>
              <a:t>本）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/>
              <a:t>自然：</a:t>
            </a:r>
            <a:r>
              <a:rPr lang="zh-CN" altLang="en-US">
                <a:sym typeface="+mn-ea"/>
              </a:rPr>
              <a:t>《科学改变人类生活的</a:t>
            </a:r>
            <a:r>
              <a:rPr lang="en-US" altLang="zh-CN">
                <a:sym typeface="+mn-ea"/>
              </a:rPr>
              <a:t>100</a:t>
            </a:r>
            <a:r>
              <a:rPr lang="zh-CN" altLang="en-US">
                <a:sym typeface="+mn-ea"/>
              </a:rPr>
              <a:t>个瞬间》《文化苦旅》《趣味物理学》</a:t>
            </a:r>
            <a:endParaRPr lang="zh-CN" altLang="en-US"/>
          </a:p>
          <a:p>
            <a:r>
              <a:rPr lang="zh-CN" altLang="en-US"/>
              <a:t>人文：</a:t>
            </a:r>
            <a:r>
              <a:rPr lang="en-US" altLang="zh-CN"/>
              <a:t>1</a:t>
            </a:r>
            <a:r>
              <a:rPr lang="zh-CN" altLang="en-US"/>
              <a:t>、关于年轻：</a:t>
            </a:r>
            <a:r>
              <a:rPr lang="zh-CN" altLang="en-US">
                <a:sym typeface="+mn-ea"/>
              </a:rPr>
              <a:t>《麦田里的守望者》《少年维特之烦恼》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《哈佛女孩刘亦婷》     《傅雷家书》《漂亮朋友》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《左手倒影，右手年华》《普希金诗选》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、关于爱情：《撒哈拉的故事》《傲慢与偏见》《飘》《西厢记》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  《牡丹亭》                        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、关于婚姻：《围城》《骆驼祥子》《红字》《欧也妮葛朗台》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、关于救赎：《复活》《罪与罚》《追风筝的人》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   5</a:t>
            </a:r>
            <a:r>
              <a:rPr lang="zh-CN" altLang="en-US">
                <a:sym typeface="+mn-ea"/>
              </a:rPr>
              <a:t>、其他：《平凡的世界》《活着》《巴黎圣母院》《论语》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《尘埃落定》《梵高传》《甘地》《语文常谈》《人间词话》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 《笑林广记》《我来过，我爱过》《野草》毕淑敏的散文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准备工作及常规作业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 sz="2800"/>
              <a:t>准备工作：</a:t>
            </a:r>
            <a:endParaRPr lang="zh-CN" altLang="en-US" sz="2800"/>
          </a:p>
          <a:p>
            <a:pPr marL="0" indent="0" fontAlgn="auto">
              <a:lnSpc>
                <a:spcPts val="3360"/>
              </a:lnSpc>
              <a:buNone/>
            </a:pPr>
            <a:r>
              <a:rPr lang="zh-CN" altLang="en-US" sz="2800"/>
              <a:t>准备三本厚实的笔记本，分别写上</a:t>
            </a:r>
            <a:r>
              <a:rPr lang="zh-CN" altLang="en-US" sz="2800">
                <a:solidFill>
                  <a:srgbClr val="0070C0"/>
                </a:solidFill>
              </a:rPr>
              <a:t>课堂记录本，周记本，作业本</a:t>
            </a:r>
            <a:r>
              <a:rPr lang="zh-CN" altLang="en-US" sz="2800"/>
              <a:t>。并注明</a:t>
            </a:r>
            <a:r>
              <a:rPr lang="zh-CN" altLang="en-US" sz="2800">
                <a:solidFill>
                  <a:srgbClr val="0070C0"/>
                </a:solidFill>
              </a:rPr>
              <a:t>班级和姓名</a:t>
            </a:r>
            <a:r>
              <a:rPr lang="zh-CN" altLang="en-US" sz="2800"/>
              <a:t>。等座号编排结束后，再补上座位号。</a:t>
            </a:r>
            <a:r>
              <a:rPr lang="zh-CN" altLang="en-US" sz="2800">
                <a:solidFill>
                  <a:srgbClr val="0070C0"/>
                </a:solidFill>
              </a:rPr>
              <a:t>下节语文课上课前检查。</a:t>
            </a:r>
            <a:endParaRPr lang="zh-CN" altLang="en-US" sz="280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          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常规作业：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、每周一篇周记</a:t>
            </a:r>
            <a:r>
              <a:rPr lang="en-US" altLang="zh-CN" sz="2800">
                <a:sym typeface="+mn-ea"/>
              </a:rPr>
              <a:t>400</a:t>
            </a:r>
            <a:r>
              <a:rPr lang="zh-CN" altLang="en-US" sz="2800">
                <a:sym typeface="+mn-ea"/>
              </a:rPr>
              <a:t>字以上（内容自定）。每两周一篇作文</a:t>
            </a:r>
            <a:r>
              <a:rPr lang="en-US" altLang="zh-CN" sz="2800">
                <a:sym typeface="+mn-ea"/>
              </a:rPr>
              <a:t>800</a:t>
            </a:r>
            <a:r>
              <a:rPr lang="zh-CN" altLang="en-US" sz="2800">
                <a:sym typeface="+mn-ea"/>
              </a:rPr>
              <a:t>字以上。（礼拜一上交）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、抄写每一篇文言文，背诵每一篇文言文的翻译。一篇一周内必须完成。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ym typeface="+mn-ea"/>
              </a:rPr>
              <a:t>3</a:t>
            </a:r>
            <a:r>
              <a:rPr lang="zh-CN" altLang="en-US" sz="2800">
                <a:sym typeface="+mn-ea"/>
              </a:rPr>
              <a:t>、要求：书面作业必须文字工整，否则留堂重写。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dissolve/>
        <p:sndAc>
          <p:stSnd>
            <p:snd r:embed="rId1" name="cashreg.wav"/>
          </p:stSnd>
        </p:sndAc>
      </p:transition>
    </mc:Choice>
    <mc:Fallback>
      <p:transition>
        <p:dissolve/>
        <p:sndAc>
          <p:stSnd>
            <p:snd r:embed="rId1" name="cashreg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语文的魅力</a:t>
            </a:r>
            <a:endParaRPr lang="zh-CN" altLang="en-US" sz="4000" b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20000"/>
          </a:bodyPr>
          <a:p>
            <a:endParaRPr lang="zh-CN" altLang="en-US"/>
          </a:p>
          <a:p>
            <a:pPr marL="0" indent="0">
              <a:buNone/>
            </a:pPr>
            <a:endParaRPr lang="zh-CN" altLang="en-US" sz="4000"/>
          </a:p>
          <a:p>
            <a:r>
              <a:rPr lang="zh-CN" altLang="en-US" sz="4000"/>
              <a:t>语文学科的</a:t>
            </a:r>
            <a:r>
              <a:rPr lang="zh-CN" altLang="en-US" sz="4000">
                <a:solidFill>
                  <a:srgbClr val="002060"/>
                </a:solidFill>
              </a:rPr>
              <a:t>魅力，</a:t>
            </a:r>
            <a:r>
              <a:rPr lang="zh-CN" altLang="en-US" sz="4000"/>
              <a:t>在于</a:t>
            </a:r>
            <a:r>
              <a:rPr lang="zh-CN" altLang="en-US" sz="400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语音</a:t>
            </a:r>
            <a:r>
              <a:rPr lang="zh-CN" altLang="en-US" sz="4000"/>
              <a:t>的抑扬顿挫</a:t>
            </a:r>
            <a:r>
              <a:rPr lang="zh-CN" altLang="en-US" sz="4000">
                <a:solidFill>
                  <a:srgbClr val="002060"/>
                </a:solidFill>
              </a:rPr>
              <a:t>，</a:t>
            </a:r>
            <a:r>
              <a:rPr lang="zh-CN" altLang="en-US" sz="4000"/>
              <a:t>文</a:t>
            </a: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字的象形意会，</a:t>
            </a:r>
            <a:r>
              <a:rPr lang="zh-CN" altLang="en-US" sz="4000">
                <a:solidFill>
                  <a:srgbClr val="002060"/>
                </a:solidFill>
              </a:rPr>
              <a:t>词语</a:t>
            </a:r>
            <a:r>
              <a:rPr lang="zh-CN" altLang="en-US" sz="4000"/>
              <a:t>的丰富多彩，</a:t>
            </a:r>
            <a:r>
              <a:rPr lang="zh-CN" altLang="en-US" sz="4000">
                <a:solidFill>
                  <a:srgbClr val="002060"/>
                </a:solidFill>
              </a:rPr>
              <a:t>话语</a:t>
            </a:r>
            <a:r>
              <a:rPr lang="zh-CN" altLang="en-US" sz="4000"/>
              <a:t>的妙</a:t>
            </a:r>
            <a:endParaRPr lang="zh-CN" altLang="en-US" sz="4000"/>
          </a:p>
          <a:p>
            <a:pPr marL="0" indent="0">
              <a:buNone/>
            </a:pPr>
            <a:r>
              <a:rPr lang="zh-CN" altLang="en-US" sz="4000"/>
              <a:t>趣横生。</a:t>
            </a:r>
            <a:endParaRPr lang="zh-CN" altLang="en-US" sz="4000"/>
          </a:p>
          <a:p>
            <a:pPr marL="0" indent="0" algn="r">
              <a:buNone/>
            </a:pPr>
            <a:r>
              <a:rPr lang="zh-CN" altLang="en-US" sz="4000"/>
              <a:t>                </a:t>
            </a:r>
            <a:endParaRPr lang="en-US" altLang="zh-CN" sz="4000"/>
          </a:p>
          <a:p>
            <a:pPr marL="0" indent="0" algn="r">
              <a:buNone/>
            </a:pPr>
            <a:r>
              <a:rPr lang="en-US" altLang="zh-CN" sz="4000"/>
              <a:t>——</a:t>
            </a:r>
            <a:r>
              <a:rPr lang="zh-CN" altLang="en-US" sz="4000"/>
              <a:t>朱学坤《语文的魅力》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ndAc>
          <p:stSnd>
            <p:snd r:embed="rId1" name="chimes.wav"/>
          </p:stSnd>
        </p:sndAc>
      </p:transition>
    </mc:Choice>
    <mc:Fallback>
      <p:transition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你在新学期有什么新设想？语文的弱项在哪儿？什么原因？想怎么解决？有什么困难需要老师帮助？对老师有什么要求？（结合自身情况，选择以上一个或者几个问题谈谈。写在周记本上）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预习《烛之武退秦师》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1</a:t>
            </a:r>
            <a:r>
              <a:rPr lang="zh-CN" altLang="en-US" sz="2800"/>
              <a:t>、通字音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2</a:t>
            </a:r>
            <a:r>
              <a:rPr lang="zh-CN" altLang="en-US" sz="2800"/>
              <a:t>、疏通文意。</a:t>
            </a:r>
            <a:endParaRPr lang="zh-CN" altLang="en-US" sz="2800"/>
          </a:p>
          <a:p>
            <a:pPr marL="0" indent="0">
              <a:buNone/>
            </a:pPr>
            <a:r>
              <a:rPr lang="en-US" altLang="zh-CN" sz="2800"/>
              <a:t>3</a:t>
            </a:r>
            <a:r>
              <a:rPr lang="zh-CN" altLang="en-US" sz="2800"/>
              <a:t>、抄写本文在作业本上。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830" y="154940"/>
            <a:ext cx="11788140" cy="6574790"/>
          </a:xfrm>
          <a:effectLst>
            <a:softEdge rad="584200"/>
          </a:effectLst>
        </p:spPr>
        <p:txBody>
          <a:bodyPr>
            <a:normAutofit/>
            <a:scene3d>
              <a:camera prst="perspectiveFront"/>
              <a:lightRig rig="threePt" dir="t"/>
            </a:scene3d>
          </a:bodyPr>
          <a:p>
            <a:r>
              <a:rPr lang="zh-CN" altLang="en-US" sz="5400">
                <a:solidFill>
                  <a:schemeClr val="tx1"/>
                </a:solidFill>
              </a:rPr>
              <a:t> </a:t>
            </a:r>
            <a:endParaRPr lang="zh-CN" altLang="en-US" sz="5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5400">
                <a:solidFill>
                  <a:schemeClr val="tx1"/>
                </a:solidFill>
              </a:rPr>
              <a:t>                                                        </a:t>
            </a:r>
            <a:endParaRPr lang="zh-CN" altLang="en-US" sz="54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6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095" y="1825625"/>
            <a:ext cx="10974705" cy="4351655"/>
          </a:xfrm>
        </p:spPr>
        <p:txBody>
          <a:bodyPr/>
          <a:p>
            <a:pPr marL="0" indent="0">
              <a:buNone/>
            </a:pPr>
            <a:r>
              <a:rPr lang="en-US" altLang="zh-CN" sz="8800"/>
              <a:t>    </a:t>
            </a:r>
            <a:r>
              <a:rPr lang="zh-CN" altLang="en-US" sz="8800"/>
              <a:t>宝剑锋从磨砺出，</a:t>
            </a:r>
            <a:endParaRPr lang="zh-CN" altLang="en-US" sz="8800"/>
          </a:p>
          <a:p>
            <a:pPr marL="0" indent="0">
              <a:buNone/>
            </a:pPr>
            <a:endParaRPr lang="zh-CN" altLang="en-US" sz="8800"/>
          </a:p>
          <a:p>
            <a:pPr marL="0" indent="0">
              <a:buNone/>
            </a:pPr>
            <a:r>
              <a:rPr lang="zh-CN" altLang="en-US" sz="8800"/>
              <a:t>    梅花香自苦寒来</a:t>
            </a:r>
            <a:endParaRPr lang="zh-CN" altLang="en-US"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4705" cy="4750435"/>
          </a:xfrm>
        </p:spPr>
        <p:txBody>
          <a:bodyPr>
            <a:normAutofit fontScale="90000" lnSpcReduction="10000"/>
          </a:bodyPr>
          <a:p>
            <a:r>
              <a:rPr lang="zh-CN" altLang="en-US" sz="4000"/>
              <a:t>三个犯人站在县官面前，县官对第一个犯人说道：“你！翻斤斗！”第一个犯人愕然，只得翻了个斤斗，县官大怒，吩咐左右打其15大板；这时师爷小声说道：老爷，他的名字是叫潘斛科。县官又叫第2个女犯人道：你！也氏！女犯人无奈，也翻了个斤斗，县官又生气的打了她15 大办板，师爷又说：老爷，应该是叫乜氏。县官道：早说嘛！呵呵。他刚准备问第3个犯人时，师爷说道：老爷，此犯人名叫新釜。县官道：哈哈，幸亏你提醒，我刚才差点把他叫做亲爹了呢！</a:t>
            </a:r>
            <a:endParaRPr lang="zh-CN" altLang="en-US" sz="4000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5400"/>
          </a:p>
          <a:p>
            <a:r>
              <a:rPr lang="zh-CN" altLang="en-US" sz="5400"/>
              <a:t>语文可以扫除文盲，避免笑话，</a:t>
            </a:r>
            <a:endParaRPr lang="zh-CN" altLang="en-US" sz="5400"/>
          </a:p>
          <a:p>
            <a:pPr marL="0" indent="0">
              <a:buNone/>
            </a:pPr>
            <a:endParaRPr lang="zh-CN" altLang="en-US" sz="5400"/>
          </a:p>
          <a:p>
            <a:pPr marL="0" indent="0">
              <a:buNone/>
            </a:pPr>
            <a:r>
              <a:rPr lang="zh-CN" altLang="en-US" sz="5400"/>
              <a:t>提高人的文化素养。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ndAc>
          <p:stSnd>
            <p:snd r:embed="rId1" name="chimes.wav"/>
          </p:stSnd>
        </p:sndAc>
      </p:transition>
    </mc:Choice>
    <mc:Fallback>
      <p:transition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5400"/>
          </a:p>
          <a:p>
            <a:endParaRPr lang="zh-CN" altLang="en-US" sz="5400"/>
          </a:p>
          <a:p>
            <a:r>
              <a:rPr lang="zh-CN" altLang="en-US" sz="5400"/>
              <a:t>语文可以让我们获得乐趣。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 dir="ld"/>
        <p:sndAc>
          <p:stSnd>
            <p:snd r:embed="rId1" name="chimes.wav"/>
          </p:stSnd>
        </p:sndAc>
      </p:transition>
    </mc:Choice>
    <mc:Fallback>
      <p:transition>
        <p:cover dir="ld"/>
        <p:sndAc>
          <p:stSnd>
            <p:snd r:embed="rId1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外国人的中文八级考题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626235"/>
            <a:ext cx="11772900" cy="4995545"/>
          </a:xfrm>
        </p:spPr>
        <p:txBody>
          <a:bodyPr>
            <a:noAutofit/>
          </a:bodyPr>
          <a:p>
            <a:r>
              <a:rPr lang="zh-CN" altLang="en-US" sz="2800"/>
              <a:t>1. 冬天：能穿多少穿多少； 夏天：能穿多少穿多少。</a:t>
            </a:r>
            <a:endParaRPr lang="zh-CN" altLang="en-US" sz="2800"/>
          </a:p>
          <a:p>
            <a:r>
              <a:rPr lang="zh-CN" altLang="en-US" sz="2800"/>
              <a:t>2. 剩女产生的原因有两个，一是谁都看不上，二是谁都看不上。</a:t>
            </a:r>
            <a:endParaRPr lang="zh-CN" altLang="en-US" sz="2800"/>
          </a:p>
          <a:p>
            <a:r>
              <a:rPr lang="zh-CN" altLang="en-US" sz="2800"/>
              <a:t>3. 地铁里听到一个女孩大概是给男朋友打电话，“我已经到西直门了，你快出来往地铁站走。如果你到了，我还没到，你就等着吧。如果我到了，你还没到，你就等着吧。”</a:t>
            </a:r>
            <a:endParaRPr lang="zh-CN" altLang="en-US" sz="2800"/>
          </a:p>
          <a:p>
            <a:r>
              <a:rPr lang="zh-CN" altLang="en-US" sz="2800"/>
              <a:t>4.单身人的来由：原来是喜欢一个人，现在是喜欢一个人。</a:t>
            </a:r>
            <a:endParaRPr lang="zh-CN" altLang="en-US" sz="2800"/>
          </a:p>
          <a:p>
            <a:r>
              <a:rPr lang="en-US" altLang="zh-CN" sz="2800"/>
              <a:t>5</a:t>
            </a:r>
            <a:r>
              <a:rPr lang="zh-CN" altLang="en-US" sz="2800"/>
              <a:t>.一厕所宣传标语：便后冲便以便后便者再便。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hecker/>
        <p:sndAc>
          <p:stSnd>
            <p:snd r:embed="rId1" name="chimes.wav"/>
          </p:stSnd>
        </p:sndAc>
      </p:transition>
    </mc:Choice>
    <mc:Fallback>
      <p:transition>
        <p:checker/>
        <p:sndAc>
          <p:stSnd>
            <p:snd r:embed="rId1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5400"/>
          </a:p>
          <a:p>
            <a:endParaRPr lang="zh-CN" altLang="en-US" sz="5400"/>
          </a:p>
          <a:p>
            <a:r>
              <a:rPr lang="zh-CN" altLang="en-US" sz="5400"/>
              <a:t>语文让我们富有文采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zoom/>
        <p:sndAc>
          <p:stSnd>
            <p:snd r:embed="rId1" name="chimes.wav"/>
          </p:stSnd>
        </p:sndAc>
      </p:transition>
    </mc:Choice>
    <mc:Fallback>
      <p:transition>
        <p:zoom/>
        <p:sndAc>
          <p:stSnd>
            <p:snd r:embed="rId1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7345" y="1416685"/>
            <a:ext cx="10592435" cy="5450840"/>
          </a:xfrm>
        </p:spPr>
        <p:txBody>
          <a:bodyPr>
            <a:noAutofit/>
          </a:bodyPr>
          <a:p>
            <a:r>
              <a:rPr lang="en-US" altLang="zh-CN" sz="4000"/>
              <a:t>“</a:t>
            </a:r>
            <a:r>
              <a:rPr lang="zh-CN" altLang="en-US" sz="4000"/>
              <a:t>沉鱼落雁之容，闭月羞花之貌</a:t>
            </a:r>
            <a:r>
              <a:rPr lang="en-US" altLang="zh-CN" sz="4000"/>
              <a:t>”</a:t>
            </a:r>
            <a:endParaRPr lang="en-US" altLang="zh-CN" sz="4000"/>
          </a:p>
          <a:p>
            <a:r>
              <a:rPr lang="zh-CN" altLang="en-US" sz="4000">
                <a:solidFill>
                  <a:srgbClr val="0070C0"/>
                </a:solidFill>
              </a:rPr>
              <a:t>你真美！</a:t>
            </a:r>
            <a:endParaRPr lang="zh-CN" altLang="en-US" sz="4000">
              <a:solidFill>
                <a:srgbClr val="0070C0"/>
              </a:solidFill>
            </a:endParaRPr>
          </a:p>
          <a:p>
            <a:endParaRPr lang="zh-CN" altLang="en-US" sz="4000"/>
          </a:p>
          <a:p>
            <a:r>
              <a:rPr lang="en-US" altLang="zh-CN" sz="4000"/>
              <a:t>“</a:t>
            </a:r>
            <a:r>
              <a:rPr lang="zh-CN" altLang="en-US" sz="4000"/>
              <a:t>虽千万人吾往矣</a:t>
            </a:r>
            <a:r>
              <a:rPr lang="en-US" altLang="zh-CN" sz="4000"/>
              <a:t>”</a:t>
            </a:r>
            <a:endParaRPr lang="en-US" altLang="zh-CN" sz="4000"/>
          </a:p>
          <a:p>
            <a:r>
              <a:rPr lang="zh-CN" altLang="en-US" sz="4000">
                <a:solidFill>
                  <a:srgbClr val="0070C0"/>
                </a:solidFill>
              </a:rPr>
              <a:t>我跟你拼了</a:t>
            </a:r>
            <a:endParaRPr lang="zh-CN" altLang="en-US" sz="4000">
              <a:solidFill>
                <a:srgbClr val="0070C0"/>
              </a:solidFill>
            </a:endParaRPr>
          </a:p>
          <a:p>
            <a:endParaRPr lang="zh-CN" altLang="en-US" sz="4000">
              <a:solidFill>
                <a:srgbClr val="0070C0"/>
              </a:solidFill>
            </a:endParaRPr>
          </a:p>
          <a:p>
            <a:r>
              <a:rPr lang="en-US" altLang="zh-CN" sz="4000"/>
              <a:t>“</a:t>
            </a:r>
            <a:r>
              <a:rPr lang="zh-CN" altLang="en-US" sz="4000"/>
              <a:t>执子之手，与子偕老。</a:t>
            </a:r>
            <a:r>
              <a:rPr lang="en-US" altLang="zh-CN" sz="4000"/>
              <a:t>”</a:t>
            </a:r>
            <a:endParaRPr lang="en-US" altLang="zh-CN" sz="4000"/>
          </a:p>
          <a:p>
            <a:r>
              <a:rPr lang="zh-CN" altLang="en-US" sz="4000">
                <a:solidFill>
                  <a:srgbClr val="0070C0"/>
                </a:solidFill>
              </a:rPr>
              <a:t>我要跟你结婚。</a:t>
            </a:r>
            <a:endParaRPr lang="zh-CN" altLang="en-US" sz="40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blinds/>
        <p:sndAc>
          <p:stSnd>
            <p:snd r:embed="rId1" name="chimes.wav"/>
          </p:stSnd>
        </p:sndAc>
      </p:transition>
    </mc:Choice>
    <mc:Fallback>
      <p:transition>
        <p:blinds/>
        <p:sndAc>
          <p:stSnd>
            <p:snd r:embed="rId1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20000"/>
          </a:bodyPr>
          <a:p>
            <a:r>
              <a:rPr lang="zh-CN" altLang="en-US" sz="4000"/>
              <a:t>语文具有实用性</a:t>
            </a:r>
            <a:endParaRPr lang="zh-CN" altLang="en-US" sz="4000"/>
          </a:p>
          <a:p>
            <a:pPr marL="0" indent="0">
              <a:buNone/>
            </a:pPr>
            <a:endParaRPr lang="zh-CN" altLang="en-US" sz="4000"/>
          </a:p>
          <a:p>
            <a:pPr marL="0" indent="0">
              <a:buNone/>
            </a:pPr>
            <a:r>
              <a:rPr lang="zh-CN" altLang="en-US" sz="3600"/>
              <a:t>考试 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         毕业论文  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                          竞选演说  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                                             求职面试  </a:t>
            </a:r>
            <a:endParaRPr lang="zh-CN" altLang="en-US" sz="3600"/>
          </a:p>
          <a:p>
            <a:pPr marL="0" indent="0">
              <a:buNone/>
            </a:pPr>
            <a:r>
              <a:rPr lang="zh-CN" altLang="en-US" sz="3600"/>
              <a:t>                                                                 人际交往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blinds dir="vert"/>
        <p:sndAc>
          <p:stSnd>
            <p:snd r:embed="rId1" name="chimes.wav"/>
          </p:stSnd>
        </p:sndAc>
      </p:transition>
    </mc:Choice>
    <mc:Fallback>
      <p:transition>
        <p:blinds dir="vert"/>
        <p:sndAc>
          <p:stSnd>
            <p:snd r:embed="rId1" name="chimes.wav"/>
          </p:stSnd>
        </p:sndAc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73"/>
  <p:tag name="KSO_WM_UNIT_TYPE" val="a"/>
  <p:tag name="KSO_WM_UNIT_INDEX" val="1"/>
  <p:tag name="KSO_WM_UNIT_ID" val="custom173_2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" val="THANK YOU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55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45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55"/>
  <p:tag name="KSO_WM_UNIT_TYPE" val="a"/>
  <p:tag name="KSO_WM_UNIT_INDEX" val="1"/>
  <p:tag name="KSO_WM_UNIT_ID" val="custom160455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THUMBS_INDEX" val="1、9、12、15、21、24、25、26"/>
  <p:tag name="KSO_WM_TEMPLATE_CATEGORY" val="custom"/>
  <p:tag name="KSO_WM_TEMPLATE_INDEX" val="160455"/>
  <p:tag name="KSO_WM_TAG_VERSION" val="1.0"/>
  <p:tag name="KSO_WM_SLIDE_ID" val="custom16045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1_A000120140530A27PPBG">
  <a:themeElements>
    <a:clrScheme name="160173.173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35F03"/>
      </a:accent1>
      <a:accent2>
        <a:srgbClr val="B7AF0D"/>
      </a:accent2>
      <a:accent3>
        <a:srgbClr val="DCAB48"/>
      </a:accent3>
      <a:accent4>
        <a:srgbClr val="A15547"/>
      </a:accent4>
      <a:accent5>
        <a:srgbClr val="867878"/>
      </a:accent5>
      <a:accent6>
        <a:srgbClr val="368E8A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2451</Words>
  <Application>WPS 演示</Application>
  <PresentationFormat>宽屏</PresentationFormat>
  <Paragraphs>170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1_A000120140530A27PPBG</vt:lpstr>
      <vt:lpstr>PowerPoint 演示文稿</vt:lpstr>
      <vt:lpstr>语文的魅力</vt:lpstr>
      <vt:lpstr>PowerPoint 演示文稿</vt:lpstr>
      <vt:lpstr>PowerPoint 演示文稿</vt:lpstr>
      <vt:lpstr>PowerPoint 演示文稿</vt:lpstr>
      <vt:lpstr>外国人的中文八级考题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高中语文学习方法</vt:lpstr>
      <vt:lpstr>成功总是留给做好准备的人</vt:lpstr>
      <vt:lpstr>2016年高考语文试卷</vt:lpstr>
      <vt:lpstr>高考语文必背古诗文（64篇）</vt:lpstr>
      <vt:lpstr>课外阅读推荐读本（每学期5本）</vt:lpstr>
      <vt:lpstr>准备工作及常规作业</vt:lpstr>
      <vt:lpstr>作业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小米贝贝</cp:lastModifiedBy>
  <cp:revision>28</cp:revision>
  <dcterms:created xsi:type="dcterms:W3CDTF">2016-08-30T07:00:00Z</dcterms:created>
  <dcterms:modified xsi:type="dcterms:W3CDTF">2018-04-25T14:04:20Z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