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74" r:id="rId3"/>
    <p:sldId id="476" r:id="rId4"/>
    <p:sldId id="403" r:id="rId5"/>
    <p:sldId id="373" r:id="rId6"/>
    <p:sldId id="371" r:id="rId7"/>
    <p:sldId id="369" r:id="rId8"/>
    <p:sldId id="493" r:id="rId9"/>
    <p:sldId id="544" r:id="rId10"/>
    <p:sldId id="381" r:id="rId11"/>
    <p:sldId id="383" r:id="rId12"/>
    <p:sldId id="385" r:id="rId13"/>
    <p:sldId id="406" r:id="rId14"/>
    <p:sldId id="386" r:id="rId15"/>
    <p:sldId id="405" r:id="rId16"/>
    <p:sldId id="387" r:id="rId17"/>
    <p:sldId id="389" r:id="rId18"/>
    <p:sldId id="457" r:id="rId19"/>
    <p:sldId id="458" r:id="rId21"/>
    <p:sldId id="459" r:id="rId22"/>
    <p:sldId id="460" r:id="rId23"/>
    <p:sldId id="461" r:id="rId24"/>
    <p:sldId id="462" r:id="rId25"/>
    <p:sldId id="463" r:id="rId26"/>
    <p:sldId id="464" r:id="rId27"/>
    <p:sldId id="465" r:id="rId28"/>
    <p:sldId id="466" r:id="rId29"/>
    <p:sldId id="467" r:id="rId30"/>
    <p:sldId id="468" r:id="rId31"/>
    <p:sldId id="469" r:id="rId32"/>
    <p:sldId id="470" r:id="rId33"/>
    <p:sldId id="471" r:id="rId34"/>
    <p:sldId id="472" r:id="rId35"/>
    <p:sldId id="473" r:id="rId36"/>
    <p:sldId id="441" r:id="rId37"/>
    <p:sldId id="438" r:id="rId38"/>
    <p:sldId id="439" r:id="rId39"/>
    <p:sldId id="440" r:id="rId40"/>
    <p:sldId id="444" r:id="rId41"/>
    <p:sldId id="445" r:id="rId42"/>
    <p:sldId id="446" r:id="rId43"/>
    <p:sldId id="447" r:id="rId44"/>
    <p:sldId id="448" r:id="rId45"/>
    <p:sldId id="449" r:id="rId46"/>
    <p:sldId id="450" r:id="rId47"/>
    <p:sldId id="451" r:id="rId48"/>
    <p:sldId id="452" r:id="rId49"/>
    <p:sldId id="506" r:id="rId50"/>
    <p:sldId id="454" r:id="rId51"/>
    <p:sldId id="414" r:id="rId52"/>
    <p:sldId id="415" r:id="rId53"/>
    <p:sldId id="455" r:id="rId54"/>
    <p:sldId id="416" r:id="rId55"/>
    <p:sldId id="501" r:id="rId56"/>
    <p:sldId id="502" r:id="rId57"/>
    <p:sldId id="503" r:id="rId58"/>
    <p:sldId id="504" r:id="rId59"/>
    <p:sldId id="505" r:id="rId60"/>
    <p:sldId id="500" r:id="rId6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00"/>
        </a:solidFill>
        <a:latin typeface="Arial" pitchFamily="34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336600"/>
    <a:srgbClr val="808000"/>
    <a:srgbClr val="99CC00"/>
    <a:srgbClr val="669900"/>
    <a:srgbClr val="3399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1" autoAdjust="0"/>
    <p:restoredTop sz="94685" autoAdjust="0"/>
  </p:normalViewPr>
  <p:slideViewPr>
    <p:cSldViewPr>
      <p:cViewPr varScale="1">
        <p:scale>
          <a:sx n="80" d="100"/>
          <a:sy n="80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4" Type="http://schemas.openxmlformats.org/officeDocument/2006/relationships/tableStyles" Target="tableStyles.xml"/><Relationship Id="rId63" Type="http://schemas.openxmlformats.org/officeDocument/2006/relationships/viewProps" Target="viewProps.xml"/><Relationship Id="rId62" Type="http://schemas.openxmlformats.org/officeDocument/2006/relationships/presProps" Target="presProps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fld id="{0E5A0998-0CF7-46F3-868A-718D4820DC38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D3CACCB-0015-4E75-B1E7-E125724BC47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BCA3E5-729A-42CA-86F8-06E06766C3E3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B0A770-A110-479A-9021-D36CE4C760A9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555A0-4005-4812-AADE-A0CB763D7381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47687C-BED5-4A4D-B83D-DDE622A88FB6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888080-B5BF-4078-A2DE-A866F647E57A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30521F-7245-456E-8AA7-CCE0A636C8EE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5F12F8-9910-43C8-8D25-CBF8C86E5D5E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E92C1-A048-47E3-9AD0-C147F333BCCB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38BE2-2280-417A-B66F-0C60EC7B67C1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72D0DC-A5FC-4915-9A6A-C1E59CF95A9A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3A335-5E2C-44D3-95AD-EC975B20ED75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D820C-243B-4DEA-8330-4F97297B3F93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24028-7AD8-4778-9961-99E83F7EC6C6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AC692-C5CB-484B-997E-7CD9FA179895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DF5A-5723-4E5F-8701-75815D94DE4A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5E0B9-5ED0-42A0-9FC7-7BFA1713CA09}" type="slidenum">
              <a:rPr lang="en-US" altLang="zh-CN">
                <a:latin typeface="Arial" pitchFamily="34" charset="0"/>
              </a:rPr>
            </a:fld>
            <a:endParaRPr lang="en-US" altLang="zh-CN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58334-6744-4E9A-BD40-AC380FBF7DA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F795-3110-4DBF-BC47-3D11DD129E8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B54B2-4A90-4182-8B4C-6C88803F5EB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1E0593-F516-4B37-8EAC-A80D5537ECF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51105-BB23-463E-8ABE-B4A63F36A55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D75D0-05D8-46EF-93BC-93199C8882B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7D567-12A1-440D-9D80-25CF6C239DA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43649-65EC-445C-BC97-480682AC52CF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B88E-A7B6-489E-B8BE-05AC756151E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142E9-AABD-4266-AFC3-0D8AE483729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EB04F-A71D-417C-AC65-EAF04F53A6B8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6A7D-68D8-453F-BD27-04DC7B4AD73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ea typeface="+mn-ea"/>
              </a:defRPr>
            </a:lvl1pPr>
          </a:lstStyle>
          <a:p>
            <a:fld id="{618EE8DF-840B-4797-8089-74560F0FBB0B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44.xml"/><Relationship Id="rId1" Type="http://schemas.openxmlformats.org/officeDocument/2006/relationships/slide" Target="slide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45.xml"/><Relationship Id="rId1" Type="http://schemas.openxmlformats.org/officeDocument/2006/relationships/slide" Target="slide3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slide" Target="slide47.xml"/><Relationship Id="rId1" Type="http://schemas.openxmlformats.org/officeDocument/2006/relationships/slide" Target="slide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hyperlink" Target="file:///G:\&#26032;&#24314;&#25991;&#20214;&#22841;\&#23398;&#27861;&#25351;&#23548;&#65306;&#19981;&#21160;&#31508;&#22696;&#19981;&#35835;&#20070;&#8212;&#8212;.doc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00" y="2514600"/>
            <a:ext cx="698139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66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66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烛之武退秦师</a:t>
            </a:r>
            <a:r>
              <a:rPr lang="en-US" altLang="zh-CN" sz="6600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en-US" altLang="zh-CN" sz="6600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09600" y="955675"/>
            <a:ext cx="4419600" cy="608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36830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佚之狐言于郑伯曰：</a:t>
            </a:r>
            <a:r>
              <a:rPr lang="zh-CN" altLang="en-US" sz="3200">
                <a:solidFill>
                  <a:schemeClr val="tx1"/>
                </a:solidFill>
                <a:latin typeface="宋体"/>
              </a:rPr>
              <a:t>“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国危矣，若使烛之武见秦君，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</a:rPr>
              <a:t>师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必退。</a:t>
            </a:r>
            <a:r>
              <a:rPr lang="zh-CN" altLang="en-US" sz="3200">
                <a:solidFill>
                  <a:schemeClr val="tx1"/>
                </a:solidFill>
                <a:latin typeface="宋体"/>
              </a:rPr>
              <a:t>”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公从之。（     ）辞曰：</a:t>
            </a:r>
            <a:r>
              <a:rPr lang="zh-CN" altLang="en-US" sz="3200">
                <a:solidFill>
                  <a:schemeClr val="tx1"/>
                </a:solidFill>
                <a:latin typeface="Arial"/>
              </a:rPr>
              <a:t>“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臣之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</a:rPr>
              <a:t>壮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也，犹不如人；今老矣，无能为也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</a:rPr>
              <a:t>已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。</a:t>
            </a:r>
            <a:r>
              <a:rPr lang="zh-CN" altLang="en-US" sz="3200">
                <a:solidFill>
                  <a:schemeClr val="tx1"/>
                </a:solidFill>
                <a:latin typeface="Arial"/>
              </a:rPr>
              <a:t>”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公曰：</a:t>
            </a:r>
            <a:r>
              <a:rPr lang="zh-CN" altLang="en-US" sz="3200">
                <a:solidFill>
                  <a:schemeClr val="tx1"/>
                </a:solidFill>
                <a:latin typeface="Arial"/>
              </a:rPr>
              <a:t>“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吾不能早用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</a:rPr>
              <a:t>子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，今急而求子，</a:t>
            </a:r>
            <a:r>
              <a:rPr lang="zh-CN" altLang="en-US" sz="3200">
                <a:solidFill>
                  <a:srgbClr val="FF0000"/>
                </a:solidFill>
                <a:latin typeface="楷体_GB2312" pitchFamily="49" charset="-122"/>
              </a:rPr>
              <a:t>是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寡人之过也。然郑亡，子亦有不利焉。</a:t>
            </a:r>
            <a:r>
              <a:rPr lang="zh-CN" altLang="en-US" sz="3200">
                <a:solidFill>
                  <a:schemeClr val="tx1"/>
                </a:solidFill>
                <a:latin typeface="Arial"/>
              </a:rPr>
              <a:t>”</a:t>
            </a:r>
            <a:r>
              <a:rPr lang="zh-CN" altLang="en-US" sz="3200">
                <a:solidFill>
                  <a:schemeClr val="tx1"/>
                </a:solidFill>
                <a:latin typeface="楷体_GB2312" pitchFamily="49" charset="-122"/>
              </a:rPr>
              <a:t>（    ）许之。</a:t>
            </a:r>
            <a:endParaRPr lang="zh-CN" altLang="en-US" sz="3200">
              <a:solidFill>
                <a:schemeClr val="tx1"/>
              </a:solidFill>
              <a:latin typeface="楷体_GB2312" pitchFamily="49" charset="-122"/>
            </a:endParaRPr>
          </a:p>
          <a:p>
            <a:pPr indent="36830">
              <a:lnSpc>
                <a:spcPct val="130000"/>
              </a:lnSpc>
            </a:pPr>
            <a:endParaRPr lang="en-US" altLang="zh-CN" sz="3200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65891" name="Line 3"/>
          <p:cNvSpPr>
            <a:spLocks noChangeShapeType="1"/>
          </p:cNvSpPr>
          <p:nvPr/>
        </p:nvSpPr>
        <p:spPr bwMode="auto">
          <a:xfrm>
            <a:off x="5272088" y="533400"/>
            <a:ext cx="138112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067300" y="2754313"/>
            <a:ext cx="22320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5486400" y="2209800"/>
            <a:ext cx="25654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师：军队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5486400" y="4191000"/>
            <a:ext cx="3124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子：对男子的尊称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5899" name="Rectangle 11"/>
          <p:cNvSpPr>
            <a:spLocks noChangeArrowheads="1"/>
          </p:cNvSpPr>
          <p:nvPr/>
        </p:nvSpPr>
        <p:spPr bwMode="auto">
          <a:xfrm>
            <a:off x="5791200" y="4876800"/>
            <a:ext cx="14732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是：这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5903" name="Text Box 15"/>
          <p:cNvSpPr txBox="1">
            <a:spLocks noChangeArrowheads="1"/>
          </p:cNvSpPr>
          <p:nvPr/>
        </p:nvSpPr>
        <p:spPr bwMode="auto">
          <a:xfrm>
            <a:off x="5562600" y="2819400"/>
            <a:ext cx="1612900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壮：壮年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5389563" y="3505200"/>
            <a:ext cx="3754437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已：通“矣”，语气词。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2667000" y="2438400"/>
            <a:ext cx="12557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烛之武</a:t>
            </a:r>
            <a:endParaRPr lang="zh-CN" altLang="en-US"/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914400" y="5867400"/>
            <a:ext cx="12557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/>
              <a:t>烛之武</a:t>
            </a:r>
            <a:endParaRPr lang="zh-CN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5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5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5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5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5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5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5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4" grpId="0" autoUpdateAnimBg="0"/>
      <p:bldP spid="165903" grpId="0"/>
      <p:bldP spid="165904" grpId="0"/>
      <p:bldP spid="165906" grpId="0"/>
      <p:bldP spid="1659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685800" y="2057400"/>
            <a:ext cx="4114800" cy="3259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chemeClr val="tx2"/>
                </a:solidFill>
                <a:latin typeface="楷体_GB2312" pitchFamily="49" charset="-122"/>
              </a:rPr>
              <a:t>  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（</a:t>
            </a:r>
            <a:r>
              <a:rPr lang="zh-CN" altLang="en-US" sz="3200">
                <a:solidFill>
                  <a:schemeClr val="tx2"/>
                </a:solidFill>
                <a:latin typeface="楷体_GB2312" pitchFamily="49" charset="-122"/>
              </a:rPr>
              <a:t>    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）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夜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缒而出，见秦伯，曰：</a:t>
            </a:r>
            <a:r>
              <a:rPr lang="zh-CN" sz="3200">
                <a:solidFill>
                  <a:schemeClr val="tx2"/>
                </a:solidFill>
                <a:latin typeface="宋体"/>
              </a:rPr>
              <a:t>“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秦、晋围郑，郑既知亡矣。若</a:t>
            </a:r>
            <a:r>
              <a:rPr lang="zh-CN" sz="3200">
                <a:solidFill>
                  <a:schemeClr val="tx1"/>
                </a:solidFill>
                <a:latin typeface="楷体_GB2312" pitchFamily="49" charset="-122"/>
              </a:rPr>
              <a:t>亡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郑而有益于君，敢以烦执事。</a:t>
            </a:r>
            <a:endParaRPr lang="zh-CN" sz="3200">
              <a:solidFill>
                <a:schemeClr val="tx2"/>
              </a:solidFill>
              <a:latin typeface="楷体_GB2312" pitchFamily="49" charset="-122"/>
            </a:endParaRPr>
          </a:p>
        </p:txBody>
      </p:sp>
      <p:sp>
        <p:nvSpPr>
          <p:cNvPr id="167939" name="Line 3"/>
          <p:cNvSpPr>
            <a:spLocks noChangeShapeType="1"/>
          </p:cNvSpPr>
          <p:nvPr/>
        </p:nvSpPr>
        <p:spPr bwMode="auto">
          <a:xfrm>
            <a:off x="5257800" y="83820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4953000" y="1447800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4953000" y="1905000"/>
            <a:ext cx="28797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4932363" y="2508250"/>
            <a:ext cx="2376487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4572000" y="5589588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5202238" y="3789363"/>
            <a:ext cx="2376487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6767513" y="4508500"/>
            <a:ext cx="2376487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5181600" y="2133600"/>
            <a:ext cx="33385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夜：夜晚</a:t>
            </a:r>
            <a:r>
              <a:rPr lang="en-US" altLang="zh-CN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—&gt;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在夜里         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6324600" y="2743200"/>
            <a:ext cx="12557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名作状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57" name="Text Box 21"/>
          <p:cNvSpPr txBox="1">
            <a:spLocks noChangeArrowheads="1"/>
          </p:cNvSpPr>
          <p:nvPr/>
        </p:nvSpPr>
        <p:spPr bwMode="auto">
          <a:xfrm>
            <a:off x="1371600" y="2209800"/>
            <a:ext cx="12557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99"/>
                </a:solidFill>
              </a:rPr>
              <a:t>烛之武</a:t>
            </a:r>
            <a:endParaRPr lang="zh-CN" altLang="en-US">
              <a:solidFill>
                <a:srgbClr val="000099"/>
              </a:solidFill>
            </a:endParaRPr>
          </a:p>
        </p:txBody>
      </p:sp>
      <p:sp>
        <p:nvSpPr>
          <p:cNvPr id="167958" name="AutoShape 22"/>
          <p:cNvSpPr>
            <a:spLocks noChangeArrowheads="1"/>
          </p:cNvSpPr>
          <p:nvPr/>
        </p:nvSpPr>
        <p:spPr bwMode="auto">
          <a:xfrm>
            <a:off x="4495800" y="3962400"/>
            <a:ext cx="4191000" cy="2209800"/>
          </a:xfrm>
          <a:prstGeom prst="wedgeRoundRectCallout">
            <a:avLst>
              <a:gd name="adj1" fmla="val 5718"/>
              <a:gd name="adj2" fmla="val -74139"/>
              <a:gd name="adj3" fmla="val 16667"/>
            </a:avLst>
          </a:prstGeom>
          <a:solidFill>
            <a:srgbClr val="C0C0C0"/>
          </a:solidFill>
          <a:ln w="38100" algn="ctr">
            <a:solidFill>
              <a:srgbClr val="969696"/>
            </a:solidFill>
            <a:miter lim="800000"/>
          </a:ln>
          <a:effectLst/>
        </p:spPr>
        <p:txBody>
          <a:bodyPr anchor="ctr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>
                <a:solidFill>
                  <a:schemeClr val="tx2"/>
                </a:solidFill>
              </a:rPr>
              <a:t>在古文中，</a:t>
            </a:r>
            <a:r>
              <a:rPr lang="zh-CN" altLang="en-US">
                <a:solidFill>
                  <a:srgbClr val="FF0000"/>
                </a:solidFill>
              </a:rPr>
              <a:t>方位、时间名词出现在谓语动词前，一般活用作状语 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7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52" grpId="0"/>
      <p:bldP spid="167953" grpId="0"/>
      <p:bldP spid="167957" grpId="0"/>
      <p:bldP spid="1679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1143000" y="1981200"/>
            <a:ext cx="3733800" cy="2625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越国以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鄙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远，君知其难也。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焉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用亡郑以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陪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邻？邻之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厚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，君之</a:t>
            </a:r>
            <a:r>
              <a:rPr lang="zh-CN" sz="3200">
                <a:solidFill>
                  <a:srgbClr val="FF0000"/>
                </a:solidFill>
                <a:latin typeface="楷体_GB2312" pitchFamily="49" charset="-122"/>
              </a:rPr>
              <a:t>薄</a:t>
            </a:r>
            <a:r>
              <a:rPr lang="zh-CN" sz="3200">
                <a:solidFill>
                  <a:schemeClr val="tx2"/>
                </a:solidFill>
                <a:latin typeface="楷体_GB2312" pitchFamily="49" charset="-122"/>
              </a:rPr>
              <a:t>也。</a:t>
            </a:r>
            <a:endParaRPr lang="zh-CN" sz="3200">
              <a:solidFill>
                <a:schemeClr val="tx2"/>
              </a:solidFill>
              <a:latin typeface="楷体_GB2312" pitchFamily="49" charset="-122"/>
            </a:endParaRPr>
          </a:p>
        </p:txBody>
      </p:sp>
      <p:sp>
        <p:nvSpPr>
          <p:cNvPr id="189443" name="Line 3"/>
          <p:cNvSpPr>
            <a:spLocks noChangeShapeType="1"/>
          </p:cNvSpPr>
          <p:nvPr/>
        </p:nvSpPr>
        <p:spPr bwMode="auto">
          <a:xfrm>
            <a:off x="4953000" y="83820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4953000" y="1447800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4932363" y="2508250"/>
            <a:ext cx="2376487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4572000" y="5589588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48" name="Text Box 8"/>
          <p:cNvSpPr txBox="1">
            <a:spLocks noChangeArrowheads="1"/>
          </p:cNvSpPr>
          <p:nvPr/>
        </p:nvSpPr>
        <p:spPr bwMode="auto">
          <a:xfrm>
            <a:off x="5181600" y="3810000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49" name="Text Box 9"/>
          <p:cNvSpPr txBox="1">
            <a:spLocks noChangeArrowheads="1"/>
          </p:cNvSpPr>
          <p:nvPr/>
        </p:nvSpPr>
        <p:spPr bwMode="auto">
          <a:xfrm>
            <a:off x="6767513" y="4508500"/>
            <a:ext cx="2376487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0" name="Text Box 10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8099425" y="6237288"/>
            <a:ext cx="720725" cy="3762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  <a:hlinkClick r:id="rId2" action="ppaction://hlinksldjump"/>
              </a:rPr>
              <a:t>翻译</a:t>
            </a:r>
            <a:endParaRPr lang="zh-CN" altLang="en-US" sz="180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5334000" y="1828800"/>
            <a:ext cx="34290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鄙：把</a:t>
            </a:r>
            <a:r>
              <a:rPr lang="en-US" altLang="zh-CN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…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作为疆界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5105400" y="2590800"/>
            <a:ext cx="345281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焉：怎么，疑问代词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5410200" y="3429000"/>
            <a:ext cx="304006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陪：通“倍”，增加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6" name="Text Box 16"/>
          <p:cNvSpPr txBox="1">
            <a:spLocks noChangeArrowheads="1"/>
          </p:cNvSpPr>
          <p:nvPr/>
        </p:nvSpPr>
        <p:spPr bwMode="auto">
          <a:xfrm>
            <a:off x="4953000" y="4419600"/>
            <a:ext cx="2462213" cy="94615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厚：变雄厚   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algn="ctr"/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薄：变薄弱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9457" name="AutoShape 17"/>
          <p:cNvSpPr/>
          <p:nvPr/>
        </p:nvSpPr>
        <p:spPr bwMode="auto">
          <a:xfrm>
            <a:off x="7162800" y="45720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rgbClr val="969696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9458" name="Text Box 18"/>
          <p:cNvSpPr txBox="1">
            <a:spLocks noChangeArrowheads="1"/>
          </p:cNvSpPr>
          <p:nvPr/>
        </p:nvSpPr>
        <p:spPr bwMode="auto">
          <a:xfrm>
            <a:off x="7391400" y="4648200"/>
            <a:ext cx="1255713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形作动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6" grpId="0"/>
      <p:bldP spid="189457" grpId="0" animBg="1"/>
      <p:bldP spid="1894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609600" y="1981200"/>
            <a:ext cx="3733800" cy="2625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宋体" pitchFamily="2" charset="-122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宋体" pitchFamily="2" charset="-122"/>
              </a:rPr>
              <a:t>若舍郑</a:t>
            </a:r>
            <a:r>
              <a:rPr lang="zh-CN" altLang="en-US" sz="3200">
                <a:solidFill>
                  <a:srgbClr val="FF0000"/>
                </a:solidFill>
                <a:latin typeface="宋体" pitchFamily="2" charset="-122"/>
              </a:rPr>
              <a:t>以为东道主</a:t>
            </a:r>
            <a:r>
              <a:rPr lang="zh-CN" altLang="en-US" sz="3200">
                <a:solidFill>
                  <a:schemeClr val="tx1"/>
                </a:solidFill>
                <a:latin typeface="宋体" pitchFamily="2" charset="-122"/>
              </a:rPr>
              <a:t>，</a:t>
            </a:r>
            <a:r>
              <a:rPr lang="zh-CN" altLang="en-US" sz="3200">
                <a:solidFill>
                  <a:srgbClr val="FF0000"/>
                </a:solidFill>
                <a:latin typeface="宋体" pitchFamily="2" charset="-122"/>
              </a:rPr>
              <a:t>行李</a:t>
            </a:r>
            <a:r>
              <a:rPr lang="zh-CN" altLang="en-US" sz="3200">
                <a:solidFill>
                  <a:schemeClr val="tx1"/>
                </a:solidFill>
                <a:latin typeface="宋体" pitchFamily="2" charset="-122"/>
              </a:rPr>
              <a:t>之往来，</a:t>
            </a:r>
            <a:r>
              <a:rPr lang="zh-CN" altLang="en-US" sz="3200">
                <a:solidFill>
                  <a:srgbClr val="FF0000"/>
                </a:solidFill>
                <a:latin typeface="宋体" pitchFamily="2" charset="-122"/>
              </a:rPr>
              <a:t>共</a:t>
            </a:r>
            <a:r>
              <a:rPr lang="zh-CN" altLang="en-US" sz="3200">
                <a:solidFill>
                  <a:schemeClr val="tx1"/>
                </a:solidFill>
                <a:latin typeface="宋体" pitchFamily="2" charset="-122"/>
              </a:rPr>
              <a:t>其乏困，君亦无所害。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168963" name="Line 3"/>
          <p:cNvSpPr>
            <a:spLocks noChangeShapeType="1"/>
          </p:cNvSpPr>
          <p:nvPr/>
        </p:nvSpPr>
        <p:spPr bwMode="auto">
          <a:xfrm>
            <a:off x="4343400" y="609600"/>
            <a:ext cx="46038" cy="576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4886325" y="638175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751388" y="998538"/>
            <a:ext cx="29527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7019925" y="981075"/>
            <a:ext cx="18002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4572000" y="1503363"/>
            <a:ext cx="36004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600">
                <a:solidFill>
                  <a:srgbClr val="0000FF"/>
                </a:solidFill>
                <a:ea typeface="宋体" pitchFamily="2" charset="-122"/>
              </a:rPr>
              <a:t>  </a:t>
            </a:r>
            <a:endParaRPr lang="en-US" altLang="zh-CN" sz="2600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4716463" y="1931988"/>
            <a:ext cx="1871662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6732588" y="1931988"/>
            <a:ext cx="17272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7640638" y="2420938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4716463" y="28686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2" name="Rectangle 12"/>
          <p:cNvSpPr>
            <a:spLocks noChangeArrowheads="1"/>
          </p:cNvSpPr>
          <p:nvPr/>
        </p:nvSpPr>
        <p:spPr bwMode="auto">
          <a:xfrm>
            <a:off x="6832600" y="2852738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4716463" y="33004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7137400" y="33004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5" name="Rectangle 15"/>
          <p:cNvSpPr>
            <a:spLocks noChangeArrowheads="1"/>
          </p:cNvSpPr>
          <p:nvPr/>
        </p:nvSpPr>
        <p:spPr bwMode="auto">
          <a:xfrm>
            <a:off x="4716463" y="37322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6686550" y="3698875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7" name="Rectangle 17"/>
          <p:cNvSpPr>
            <a:spLocks noChangeArrowheads="1"/>
          </p:cNvSpPr>
          <p:nvPr/>
        </p:nvSpPr>
        <p:spPr bwMode="auto">
          <a:xfrm>
            <a:off x="4716463" y="4235450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8" name="Rectangle 18"/>
          <p:cNvSpPr>
            <a:spLocks noChangeArrowheads="1"/>
          </p:cNvSpPr>
          <p:nvPr/>
        </p:nvSpPr>
        <p:spPr bwMode="auto">
          <a:xfrm>
            <a:off x="4495800" y="1600200"/>
            <a:ext cx="28352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以为：把</a:t>
            </a:r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……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作为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79" name="Rectangle 19"/>
          <p:cNvSpPr>
            <a:spLocks noChangeArrowheads="1"/>
          </p:cNvSpPr>
          <p:nvPr/>
        </p:nvSpPr>
        <p:spPr bwMode="auto">
          <a:xfrm>
            <a:off x="4419600" y="2362200"/>
            <a:ext cx="41656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东道主：东方道路上的主人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80" name="Rectangle 20"/>
          <p:cNvSpPr>
            <a:spLocks noChangeArrowheads="1"/>
          </p:cNvSpPr>
          <p:nvPr/>
        </p:nvSpPr>
        <p:spPr bwMode="auto">
          <a:xfrm>
            <a:off x="4495800" y="3200400"/>
            <a:ext cx="193516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行李：使者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81" name="Rectangle 21"/>
          <p:cNvSpPr>
            <a:spLocks noChangeArrowheads="1"/>
          </p:cNvSpPr>
          <p:nvPr/>
        </p:nvSpPr>
        <p:spPr bwMode="auto">
          <a:xfrm>
            <a:off x="4648200" y="4038600"/>
            <a:ext cx="18415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共：通“供”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82" name="Rectangle 22"/>
          <p:cNvSpPr>
            <a:spLocks noChangeArrowheads="1"/>
          </p:cNvSpPr>
          <p:nvPr/>
        </p:nvSpPr>
        <p:spPr bwMode="auto">
          <a:xfrm>
            <a:off x="4343400" y="5181600"/>
            <a:ext cx="35718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  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乏困：缺少的物资。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8983" name="Rectangle 23"/>
          <p:cNvSpPr>
            <a:spLocks noChangeArrowheads="1"/>
          </p:cNvSpPr>
          <p:nvPr/>
        </p:nvSpPr>
        <p:spPr bwMode="auto">
          <a:xfrm>
            <a:off x="7543800" y="5257800"/>
            <a:ext cx="12715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形→名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8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8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8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8" grpId="0" autoUpdateAnimBg="0"/>
      <p:bldP spid="168979" grpId="0" autoUpdateAnimBg="0"/>
      <p:bldP spid="168980" grpId="0" autoUpdateAnimBg="0"/>
      <p:bldP spid="168981" grpId="0" autoUpdateAnimBg="0"/>
      <p:bldP spid="168982" grpId="0" autoUpdateAnimBg="0"/>
      <p:bldP spid="16898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533400" y="1981200"/>
            <a:ext cx="3810000" cy="32591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chemeClr val="tx1"/>
                </a:solidFill>
                <a:latin typeface="宋体" pitchFamily="2" charset="-122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宋体" pitchFamily="2" charset="-122"/>
              </a:rPr>
              <a:t>且君尝</a:t>
            </a:r>
            <a:r>
              <a:rPr lang="zh-CN" altLang="en-US" sz="3200">
                <a:solidFill>
                  <a:srgbClr val="FF0000"/>
                </a:solidFill>
              </a:rPr>
              <a:t>为</a:t>
            </a:r>
            <a:r>
              <a:rPr lang="zh-CN" altLang="en-US" sz="3200">
                <a:solidFill>
                  <a:schemeClr val="tx1"/>
                </a:solidFill>
              </a:rPr>
              <a:t>晋君</a:t>
            </a:r>
            <a:r>
              <a:rPr lang="zh-CN" altLang="en-US" sz="3200">
                <a:solidFill>
                  <a:srgbClr val="FF0000"/>
                </a:solidFill>
              </a:rPr>
              <a:t>赐</a:t>
            </a:r>
            <a:r>
              <a:rPr lang="zh-CN" altLang="en-US" sz="3200">
                <a:solidFill>
                  <a:schemeClr val="tx1"/>
                </a:solidFill>
              </a:rPr>
              <a:t>矣，（      ）许君焦、瑕，</a:t>
            </a:r>
            <a:r>
              <a:rPr lang="zh-CN" altLang="en-US" sz="3200">
                <a:solidFill>
                  <a:srgbClr val="FF0000"/>
                </a:solidFill>
              </a:rPr>
              <a:t>朝</a:t>
            </a:r>
            <a:r>
              <a:rPr lang="zh-CN" altLang="en-US" sz="3200">
                <a:solidFill>
                  <a:schemeClr val="tx1"/>
                </a:solidFill>
              </a:rPr>
              <a:t>济而</a:t>
            </a:r>
            <a:r>
              <a:rPr lang="zh-CN" altLang="en-US" sz="3200">
                <a:solidFill>
                  <a:srgbClr val="FF0000"/>
                </a:solidFill>
              </a:rPr>
              <a:t>夕</a:t>
            </a:r>
            <a:r>
              <a:rPr lang="zh-CN" altLang="en-US" sz="3200">
                <a:solidFill>
                  <a:schemeClr val="tx1"/>
                </a:solidFill>
              </a:rPr>
              <a:t>设版焉，君之所知也。</a:t>
            </a:r>
            <a:endParaRPr lang="zh-CN" altLang="en-US" sz="3200">
              <a:solidFill>
                <a:schemeClr val="tx1"/>
              </a:solidFill>
            </a:endParaRPr>
          </a:p>
        </p:txBody>
      </p:sp>
      <p:sp>
        <p:nvSpPr>
          <p:cNvPr id="188419" name="Line 3"/>
          <p:cNvSpPr>
            <a:spLocks noChangeShapeType="1"/>
          </p:cNvSpPr>
          <p:nvPr/>
        </p:nvSpPr>
        <p:spPr bwMode="auto">
          <a:xfrm>
            <a:off x="4419600" y="609600"/>
            <a:ext cx="46038" cy="5761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4886325" y="638175"/>
            <a:ext cx="23764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4751388" y="998538"/>
            <a:ext cx="29527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7019925" y="981075"/>
            <a:ext cx="18002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4572000" y="1503363"/>
            <a:ext cx="36004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2600">
                <a:solidFill>
                  <a:srgbClr val="0000FF"/>
                </a:solidFill>
                <a:ea typeface="宋体" pitchFamily="2" charset="-122"/>
              </a:rPr>
              <a:t>  </a:t>
            </a:r>
            <a:endParaRPr lang="en-US" altLang="zh-CN" sz="2600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4716463" y="1931988"/>
            <a:ext cx="1871662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6732588" y="1931988"/>
            <a:ext cx="17272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7640638" y="2420938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4716463" y="28686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6832600" y="2852738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4716463" y="33004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30" name="Rectangle 14"/>
          <p:cNvSpPr>
            <a:spLocks noChangeArrowheads="1"/>
          </p:cNvSpPr>
          <p:nvPr/>
        </p:nvSpPr>
        <p:spPr bwMode="auto">
          <a:xfrm>
            <a:off x="7137400" y="33004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4716463" y="3732213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32" name="Rectangle 16"/>
          <p:cNvSpPr>
            <a:spLocks noChangeArrowheads="1"/>
          </p:cNvSpPr>
          <p:nvPr/>
        </p:nvSpPr>
        <p:spPr bwMode="auto">
          <a:xfrm>
            <a:off x="6686550" y="3698875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4716463" y="4235450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0" name="Text Box 24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8099425" y="6237288"/>
            <a:ext cx="720725" cy="3762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  <a:hlinkClick r:id="rId2" action="ppaction://hlinksldjump"/>
              </a:rPr>
              <a:t>翻译</a:t>
            </a:r>
            <a:endParaRPr lang="zh-CN" altLang="en-US" sz="180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>
            <a:off x="4724400" y="2209800"/>
            <a:ext cx="147955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为：给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2" name="Rectangle 26"/>
          <p:cNvSpPr>
            <a:spLocks noChangeArrowheads="1"/>
          </p:cNvSpPr>
          <p:nvPr/>
        </p:nvSpPr>
        <p:spPr bwMode="auto">
          <a:xfrm>
            <a:off x="2133600" y="2743200"/>
            <a:ext cx="12652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晋君</a:t>
            </a:r>
            <a:endParaRPr lang="zh-CN" altLang="en-US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3" name="Text Box 27"/>
          <p:cNvSpPr txBox="1">
            <a:spLocks noChangeArrowheads="1"/>
          </p:cNvSpPr>
          <p:nvPr/>
        </p:nvSpPr>
        <p:spPr bwMode="auto">
          <a:xfrm>
            <a:off x="4724400" y="2895600"/>
            <a:ext cx="1612900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赐：恩惠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4" name="Text Box 28"/>
          <p:cNvSpPr txBox="1">
            <a:spLocks noChangeArrowheads="1"/>
          </p:cNvSpPr>
          <p:nvPr/>
        </p:nvSpPr>
        <p:spPr bwMode="auto">
          <a:xfrm>
            <a:off x="4572000" y="3657600"/>
            <a:ext cx="3248025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朝：早晨</a:t>
            </a:r>
            <a:r>
              <a:rPr lang="en-US" altLang="zh-CN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—&gt;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在早上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5" name="Text Box 29"/>
          <p:cNvSpPr txBox="1">
            <a:spLocks noChangeArrowheads="1"/>
          </p:cNvSpPr>
          <p:nvPr/>
        </p:nvSpPr>
        <p:spPr bwMode="auto">
          <a:xfrm>
            <a:off x="4648200" y="4800600"/>
            <a:ext cx="3248025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夕：傍晚</a:t>
            </a:r>
            <a:r>
              <a:rPr lang="en-US" altLang="zh-CN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—&gt;</a:t>
            </a:r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在晚上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88446" name="Text Box 30"/>
          <p:cNvSpPr txBox="1">
            <a:spLocks noChangeArrowheads="1"/>
          </p:cNvSpPr>
          <p:nvPr/>
        </p:nvSpPr>
        <p:spPr bwMode="auto">
          <a:xfrm>
            <a:off x="5486400" y="4267200"/>
            <a:ext cx="1612900" cy="5191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>
                <a:solidFill>
                  <a:srgbClr val="000099"/>
                </a:solidFill>
              </a:rPr>
              <a:t>名作状语</a:t>
            </a:r>
            <a:endParaRPr lang="zh-CN" altLang="en-US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1884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1884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2" grpId="0"/>
      <p:bldP spid="188443" grpId="0"/>
      <p:bldP spid="188444" grpId="0"/>
      <p:bldP spid="188445" grpId="0"/>
      <p:bldP spid="1884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1600200"/>
            <a:ext cx="38100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>
                <a:solidFill>
                  <a:srgbClr val="003300"/>
                </a:solidFill>
                <a:ea typeface="宋体" pitchFamily="2" charset="-122"/>
              </a:rPr>
              <a:t>        </a:t>
            </a:r>
            <a:r>
              <a:rPr lang="zh-CN" altLang="en-US" sz="3200">
                <a:solidFill>
                  <a:schemeClr val="tx1"/>
                </a:solidFill>
              </a:rPr>
              <a:t>夫晋，何</a:t>
            </a:r>
            <a:r>
              <a:rPr lang="zh-CN" altLang="en-US" sz="3200">
                <a:solidFill>
                  <a:srgbClr val="FF0000"/>
                </a:solidFill>
              </a:rPr>
              <a:t>厌</a:t>
            </a:r>
            <a:r>
              <a:rPr lang="zh-CN" altLang="en-US" sz="3200">
                <a:solidFill>
                  <a:schemeClr val="tx1"/>
                </a:solidFill>
              </a:rPr>
              <a:t>之有？”既东</a:t>
            </a:r>
            <a:r>
              <a:rPr lang="zh-CN" altLang="en-US" sz="3200">
                <a:solidFill>
                  <a:srgbClr val="FF0000"/>
                </a:solidFill>
              </a:rPr>
              <a:t>封</a:t>
            </a:r>
            <a:r>
              <a:rPr lang="zh-CN" altLang="en-US" sz="3200">
                <a:solidFill>
                  <a:schemeClr val="tx1"/>
                </a:solidFill>
              </a:rPr>
              <a:t>郑，又欲肆其西封，若不</a:t>
            </a:r>
            <a:r>
              <a:rPr lang="zh-CN" altLang="en-US" sz="3200">
                <a:solidFill>
                  <a:srgbClr val="FF0000"/>
                </a:solidFill>
              </a:rPr>
              <a:t>阙</a:t>
            </a:r>
            <a:r>
              <a:rPr lang="zh-CN" altLang="en-US" sz="3200">
                <a:solidFill>
                  <a:schemeClr val="tx1"/>
                </a:solidFill>
              </a:rPr>
              <a:t>秦，将</a:t>
            </a:r>
            <a:r>
              <a:rPr lang="zh-CN" altLang="en-US" sz="3200">
                <a:solidFill>
                  <a:srgbClr val="FF0000"/>
                </a:solidFill>
              </a:rPr>
              <a:t>焉</a:t>
            </a:r>
            <a:r>
              <a:rPr lang="zh-CN" altLang="en-US" sz="3200">
                <a:solidFill>
                  <a:schemeClr val="tx1"/>
                </a:solidFill>
              </a:rPr>
              <a:t>取之？阙秦以</a:t>
            </a:r>
            <a:r>
              <a:rPr lang="zh-CN" altLang="en-US" sz="3200">
                <a:solidFill>
                  <a:srgbClr val="FF0000"/>
                </a:solidFill>
              </a:rPr>
              <a:t>利</a:t>
            </a:r>
            <a:r>
              <a:rPr lang="zh-CN" altLang="en-US" sz="3200">
                <a:solidFill>
                  <a:schemeClr val="tx1"/>
                </a:solidFill>
              </a:rPr>
              <a:t>晋，唯君图之。</a:t>
            </a:r>
            <a:endParaRPr lang="zh-CN" altLang="en-US" sz="320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endParaRPr lang="en-US" altLang="zh-CN" sz="3200">
              <a:solidFill>
                <a:schemeClr val="tx1"/>
              </a:solidFill>
            </a:endParaRPr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4343400" y="838200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4724400" y="533400"/>
            <a:ext cx="13684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4714875" y="1412875"/>
            <a:ext cx="20177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4572000" y="990600"/>
            <a:ext cx="1841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endParaRPr lang="zh-CN" altLang="zh-CN" sz="26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6442075" y="1412875"/>
            <a:ext cx="230663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4714875" y="1916113"/>
            <a:ext cx="29527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7019925" y="1916113"/>
            <a:ext cx="20177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4714875" y="2420938"/>
            <a:ext cx="20177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5" name="Rectangle 11"/>
          <p:cNvSpPr>
            <a:spLocks noChangeArrowheads="1"/>
          </p:cNvSpPr>
          <p:nvPr/>
        </p:nvSpPr>
        <p:spPr bwMode="auto">
          <a:xfrm>
            <a:off x="5938838" y="2420938"/>
            <a:ext cx="2017712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6" name="Rectangle 12"/>
          <p:cNvSpPr>
            <a:spLocks noChangeArrowheads="1"/>
          </p:cNvSpPr>
          <p:nvPr/>
        </p:nvSpPr>
        <p:spPr bwMode="auto">
          <a:xfrm>
            <a:off x="4572000" y="2438400"/>
            <a:ext cx="20177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东：向东。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7" name="Rectangle 13"/>
          <p:cNvSpPr>
            <a:spLocks noChangeArrowheads="1"/>
          </p:cNvSpPr>
          <p:nvPr/>
        </p:nvSpPr>
        <p:spPr bwMode="auto">
          <a:xfrm>
            <a:off x="6248400" y="2438400"/>
            <a:ext cx="117951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名→状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8" name="Rectangle 14"/>
          <p:cNvSpPr>
            <a:spLocks noChangeArrowheads="1"/>
          </p:cNvSpPr>
          <p:nvPr/>
        </p:nvSpPr>
        <p:spPr bwMode="auto">
          <a:xfrm>
            <a:off x="4648200" y="3200400"/>
            <a:ext cx="31686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封：使</a:t>
            </a:r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……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作疆界。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9999" name="Rectangle 15"/>
          <p:cNvSpPr>
            <a:spLocks noChangeArrowheads="1"/>
          </p:cNvSpPr>
          <p:nvPr/>
        </p:nvSpPr>
        <p:spPr bwMode="auto">
          <a:xfrm>
            <a:off x="7696200" y="3124200"/>
            <a:ext cx="84772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使动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0001" name="Rectangle 17"/>
          <p:cNvSpPr>
            <a:spLocks noChangeArrowheads="1"/>
          </p:cNvSpPr>
          <p:nvPr/>
        </p:nvSpPr>
        <p:spPr bwMode="auto">
          <a:xfrm>
            <a:off x="4724400" y="4495800"/>
            <a:ext cx="36195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阙：通“缺”，削减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0002" name="Rectangle 18"/>
          <p:cNvSpPr>
            <a:spLocks noChangeArrowheads="1"/>
          </p:cNvSpPr>
          <p:nvPr/>
        </p:nvSpPr>
        <p:spPr bwMode="auto">
          <a:xfrm>
            <a:off x="4800600" y="3810000"/>
            <a:ext cx="15303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焉：哪里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0008" name="Rectangle 24"/>
          <p:cNvSpPr>
            <a:spLocks noChangeArrowheads="1"/>
          </p:cNvSpPr>
          <p:nvPr/>
        </p:nvSpPr>
        <p:spPr bwMode="auto">
          <a:xfrm>
            <a:off x="4648200" y="1752600"/>
            <a:ext cx="270033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厌：通”餍”满足</a:t>
            </a:r>
            <a:endParaRPr lang="zh-CN" altLang="en-US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4800600" y="5181600"/>
            <a:ext cx="243840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利：使</a:t>
            </a:r>
            <a:r>
              <a:rPr lang="en-US" altLang="zh-CN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…..</a:t>
            </a:r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获利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0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0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6" grpId="0" autoUpdateAnimBg="0"/>
      <p:bldP spid="169997" grpId="0" autoUpdateAnimBg="0"/>
      <p:bldP spid="169998" grpId="0" autoUpdateAnimBg="0"/>
      <p:bldP spid="169999" grpId="0" autoUpdateAnimBg="0"/>
      <p:bldP spid="170001" grpId="0" autoUpdateAnimBg="0"/>
      <p:bldP spid="170002" grpId="0" autoUpdateAnimBg="0"/>
      <p:bldP spid="1700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685800" y="1143000"/>
            <a:ext cx="3960813" cy="44827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sz="3200" u="sng" dirty="0" smtClean="0">
                <a:solidFill>
                  <a:schemeClr val="tx1"/>
                </a:solidFill>
                <a:latin typeface="楷体_GB2312" pitchFamily="49" charset="-122"/>
              </a:rPr>
              <a:t>子</a:t>
            </a:r>
            <a:r>
              <a:rPr lang="zh-CN" sz="3200" u="sng" dirty="0">
                <a:solidFill>
                  <a:schemeClr val="tx1"/>
                </a:solidFill>
                <a:latin typeface="楷体_GB2312" pitchFamily="49" charset="-122"/>
              </a:rPr>
              <a:t>犯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请击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之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，公曰：</a:t>
            </a:r>
            <a:r>
              <a:rPr lang="zh-CN" sz="3200" dirty="0">
                <a:solidFill>
                  <a:schemeClr val="tx1"/>
                </a:solidFill>
                <a:latin typeface="宋体"/>
              </a:rPr>
              <a:t>“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不可。微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夫人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之力不及此。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因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人之力而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敝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之，不仁；失其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所与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，不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知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；以乱易整，不武。吾</a:t>
            </a:r>
            <a:r>
              <a:rPr lang="zh-CN" sz="3200" dirty="0">
                <a:solidFill>
                  <a:srgbClr val="FF0000"/>
                </a:solidFill>
                <a:latin typeface="楷体_GB2312" pitchFamily="49" charset="-122"/>
              </a:rPr>
              <a:t>其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还也。</a:t>
            </a:r>
            <a:r>
              <a:rPr lang="zh-CN" sz="3200" dirty="0">
                <a:solidFill>
                  <a:schemeClr val="tx1"/>
                </a:solidFill>
                <a:latin typeface="宋体"/>
              </a:rPr>
              <a:t>”</a:t>
            </a:r>
            <a:r>
              <a:rPr lang="zh-CN" sz="3200" dirty="0">
                <a:solidFill>
                  <a:schemeClr val="tx1"/>
                </a:solidFill>
                <a:latin typeface="楷体_GB2312" pitchFamily="49" charset="-122"/>
              </a:rPr>
              <a:t>亦去之。</a:t>
            </a:r>
            <a:endParaRPr lang="zh-CN" sz="3200" dirty="0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4716463" y="620713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4787900" y="620713"/>
            <a:ext cx="19446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zh-CN" altLang="zh-CN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4953000" y="1219200"/>
            <a:ext cx="2174875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之：代指秦军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5029200" y="1905000"/>
            <a:ext cx="19446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夫人：那人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41" name="Rectangle 9"/>
          <p:cNvSpPr>
            <a:spLocks noChangeArrowheads="1"/>
          </p:cNvSpPr>
          <p:nvPr/>
        </p:nvSpPr>
        <p:spPr bwMode="auto">
          <a:xfrm>
            <a:off x="5029200" y="2438400"/>
            <a:ext cx="19446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因：依靠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5105400" y="3124200"/>
            <a:ext cx="261143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敝：损害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4876800" y="3657600"/>
            <a:ext cx="2836863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所与：同盟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4953000" y="4267200"/>
            <a:ext cx="19446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知：通“智”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48" name="Rectangle 16"/>
          <p:cNvSpPr>
            <a:spLocks noChangeArrowheads="1"/>
          </p:cNvSpPr>
          <p:nvPr/>
        </p:nvSpPr>
        <p:spPr bwMode="auto">
          <a:xfrm>
            <a:off x="4800600" y="4953000"/>
            <a:ext cx="4032250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其：还是。表商量语气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4800600" y="5562600"/>
            <a:ext cx="1944688" cy="488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6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去：离开</a:t>
            </a:r>
            <a:endParaRPr lang="zh-CN" altLang="en-US" sz="2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72051" name="Text Box 19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8099425" y="6237288"/>
            <a:ext cx="720725" cy="376237"/>
          </a:xfrm>
          <a:prstGeom prst="rect">
            <a:avLst/>
          </a:prstGeom>
          <a:noFill/>
          <a:ln w="9525">
            <a:solidFill>
              <a:srgbClr val="3366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  <a:hlinkClick r:id="rId2" action="ppaction://hlinksldjump"/>
              </a:rPr>
              <a:t>翻译</a:t>
            </a:r>
            <a:endParaRPr lang="zh-CN" altLang="en-US" sz="180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 autoUpdateAnimBg="0"/>
      <p:bldP spid="172037" grpId="0" autoUpdateAnimBg="0"/>
      <p:bldP spid="172039" grpId="0" autoUpdateAnimBg="0"/>
      <p:bldP spid="172041" grpId="0" autoUpdateAnimBg="0"/>
      <p:bldP spid="172042" grpId="0" autoUpdateAnimBg="0"/>
      <p:bldP spid="172043" grpId="0" autoUpdateAnimBg="0"/>
      <p:bldP spid="172044" grpId="0" autoUpdateAnimBg="0"/>
      <p:bldP spid="172048" grpId="0" autoUpdateAnimBg="0"/>
      <p:bldP spid="172049" grpId="0" autoUpdateAnimBg="0"/>
      <p:bldP spid="17205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WordArt 2"/>
          <p:cNvSpPr>
            <a:spLocks noChangeArrowheads="1" noChangeShapeType="1" noTextEdit="1"/>
          </p:cNvSpPr>
          <p:nvPr/>
        </p:nvSpPr>
        <p:spPr bwMode="auto">
          <a:xfrm>
            <a:off x="1403350" y="2097088"/>
            <a:ext cx="58674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kern="10">
                <a:ln w="38100">
                  <a:solidFill>
                    <a:schemeClr val="tx1"/>
                  </a:solidFill>
                  <a:rou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琥珀"/>
              </a:rPr>
              <a:t>知识点归纳</a:t>
            </a:r>
            <a:endParaRPr lang="zh-CN" altLang="en-US" sz="6600" kern="10">
              <a:ln w="38100">
                <a:solidFill>
                  <a:schemeClr val="tx1"/>
                </a:solidFill>
                <a:round/>
              </a:ln>
              <a:solidFill>
                <a:schemeClr val="tx2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华文琥珀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438400" y="1143000"/>
            <a:ext cx="3951287" cy="830997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dirty="0">
                <a:solidFill>
                  <a:srgbClr val="FF0000"/>
                </a:solidFill>
                <a:ea typeface="华文行楷" pitchFamily="2" charset="-122"/>
              </a:rPr>
              <a:t>总</a:t>
            </a:r>
            <a:r>
              <a:rPr lang="zh-CN" altLang="en-US" sz="4800" dirty="0" smtClean="0">
                <a:solidFill>
                  <a:srgbClr val="FF0000"/>
                </a:solidFill>
                <a:ea typeface="华文行楷" pitchFamily="2" charset="-122"/>
              </a:rPr>
              <a:t>结文言现象</a:t>
            </a:r>
            <a:endParaRPr lang="zh-CN" altLang="en-US" sz="4800" dirty="0">
              <a:solidFill>
                <a:srgbClr val="FF0000"/>
              </a:solidFill>
              <a:ea typeface="华文行楷" pitchFamily="2" charset="-122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590800" y="2514600"/>
            <a:ext cx="3778250" cy="3178175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1</a:t>
            </a:r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、通假字；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、古今异义；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、文言虚词；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  <a:p>
            <a:r>
              <a:rPr lang="en-US" altLang="zh-CN" sz="4000" dirty="0">
                <a:latin typeface="华文新魏" pitchFamily="2" charset="-122"/>
                <a:ea typeface="华文新魏" pitchFamily="2" charset="-122"/>
              </a:rPr>
              <a:t>4</a:t>
            </a:r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、词类活用；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  <a:p>
            <a:r>
              <a:rPr lang="zh-CN" altLang="en-US" sz="4000" dirty="0" smtClean="0">
                <a:latin typeface="华文新魏" pitchFamily="2" charset="-122"/>
                <a:ea typeface="华文新魏" pitchFamily="2" charset="-122"/>
              </a:rPr>
              <a:t>５、</a:t>
            </a:r>
            <a:r>
              <a:rPr lang="zh-CN" altLang="en-US" sz="4000" dirty="0">
                <a:latin typeface="华文新魏" pitchFamily="2" charset="-122"/>
                <a:ea typeface="华文新魏" pitchFamily="2" charset="-122"/>
              </a:rPr>
              <a:t>特殊句式。</a:t>
            </a:r>
            <a:endParaRPr lang="zh-CN" altLang="en-US" sz="40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323850" y="1268413"/>
            <a:ext cx="5903913" cy="3937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、今老矣，无能为也已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、行李之往来，共其乏困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、何厌之有？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、秦伯说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60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、失其所与，不知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429000" y="304800"/>
            <a:ext cx="2339975" cy="862013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通假字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5986463" y="1325563"/>
            <a:ext cx="2906712" cy="51911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已通矣，语气词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237288" y="2117725"/>
            <a:ext cx="2438400" cy="5191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共通供，供给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6021388" y="2924175"/>
            <a:ext cx="2438400" cy="5191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厌通餍，满足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6021388" y="3789363"/>
            <a:ext cx="2438400" cy="519112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说通悦，高兴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6021388" y="4565650"/>
            <a:ext cx="2438400" cy="519113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itchFamily="18" charset="0"/>
              </a:rPr>
              <a:t>知通智，明智</a:t>
            </a:r>
            <a:endParaRPr lang="zh-CN" altLang="en-US" sz="2800">
              <a:latin typeface="Times New Roman" pitchFamily="18" charset="0"/>
            </a:endParaRPr>
          </a:p>
        </p:txBody>
      </p:sp>
      <p:sp>
        <p:nvSpPr>
          <p:cNvPr id="85001" name="Rectangle 9"/>
          <p:cNvSpPr>
            <a:spLocks noGrp="1" noChangeArrowheads="1"/>
          </p:cNvSpPr>
          <p:nvPr>
            <p:ph type="title" idx="4294967295"/>
          </p:nvPr>
        </p:nvSpPr>
        <p:spPr>
          <a:xfrm flipH="1">
            <a:off x="8382000" y="6324600"/>
            <a:ext cx="762000" cy="533400"/>
          </a:xfrm>
        </p:spPr>
        <p:txBody>
          <a:bodyPr/>
          <a:lstStyle/>
          <a:p>
            <a:r>
              <a:rPr lang="en-US" altLang="zh-CN" sz="2400"/>
              <a:t>13</a:t>
            </a:r>
            <a:endParaRPr lang="en-US" altLang="zh-CN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nimBg="1" autoUpdateAnimBg="0"/>
      <p:bldP spid="84996" grpId="0" animBg="1" autoUpdateAnimBg="0"/>
      <p:bldP spid="84997" grpId="0" animBg="1" autoUpdateAnimBg="0"/>
      <p:bldP spid="84998" grpId="0" animBg="1" autoUpdateAnimBg="0"/>
      <p:bldP spid="84999" grpId="0" animBg="1" autoUpdateAnimBg="0"/>
      <p:bldP spid="8500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4856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+mn-ea"/>
                <a:ea typeface="+mn-ea"/>
              </a:rPr>
              <a:t>（一）知识目标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1</a:t>
            </a:r>
            <a:r>
              <a:rPr lang="zh-CN" altLang="en-US" sz="2400" dirty="0" smtClean="0">
                <a:latin typeface="+mn-ea"/>
                <a:ea typeface="+mn-ea"/>
              </a:rPr>
              <a:t>．学习本文精彩的人物语言</a:t>
            </a:r>
            <a:r>
              <a:rPr lang="en-US" altLang="zh-CN" sz="2400" dirty="0" smtClean="0">
                <a:latin typeface="+mn-ea"/>
                <a:ea typeface="+mn-ea"/>
              </a:rPr>
              <a:t>——</a:t>
            </a:r>
            <a:r>
              <a:rPr lang="zh-CN" altLang="en-US" sz="2400" dirty="0" smtClean="0">
                <a:latin typeface="+mn-ea"/>
                <a:ea typeface="+mn-ea"/>
              </a:rPr>
              <a:t>说理透辟，善于辞令，以及起伏跌宕，生动活泼的情节。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2</a:t>
            </a:r>
            <a:r>
              <a:rPr lang="zh-CN" altLang="en-US" sz="2400" dirty="0" smtClean="0">
                <a:latin typeface="+mn-ea"/>
                <a:ea typeface="+mn-ea"/>
              </a:rPr>
              <a:t>．掌握文章中出现的古汉语常识，注意多义词在不同语境中的不同意义和用法。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（二）能力目标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1</a:t>
            </a:r>
            <a:r>
              <a:rPr lang="zh-CN" altLang="en-US" sz="2400" dirty="0" smtClean="0">
                <a:latin typeface="+mn-ea"/>
                <a:ea typeface="+mn-ea"/>
              </a:rPr>
              <a:t>．训练学生古文句读能力和概括能力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2</a:t>
            </a:r>
            <a:r>
              <a:rPr lang="zh-CN" altLang="en-US" sz="2400" dirty="0" smtClean="0">
                <a:latin typeface="+mn-ea"/>
                <a:ea typeface="+mn-ea"/>
              </a:rPr>
              <a:t>．通假字的准确识别运用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（三）情感目标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1</a:t>
            </a:r>
            <a:r>
              <a:rPr lang="zh-CN" altLang="en-US" sz="2400" dirty="0" smtClean="0">
                <a:latin typeface="+mn-ea"/>
                <a:ea typeface="+mn-ea"/>
              </a:rPr>
              <a:t>．正确认识烛之武在国家危难之际，临危受命，不避险阻，只身说服秦君，维护了国家安全的爱国主义精神。 </a:t>
            </a:r>
            <a:endParaRPr lang="zh-CN" altLang="en-US" sz="2400" dirty="0" smtClean="0">
              <a:latin typeface="+mn-ea"/>
              <a:ea typeface="+mn-ea"/>
            </a:endParaRPr>
          </a:p>
          <a:p>
            <a:r>
              <a:rPr lang="zh-CN" altLang="en-US" sz="2400" dirty="0" smtClean="0">
                <a:latin typeface="+mn-ea"/>
                <a:ea typeface="+mn-ea"/>
              </a:rPr>
              <a:t>　　</a:t>
            </a:r>
            <a:r>
              <a:rPr lang="en-US" altLang="zh-CN" sz="2400" dirty="0" smtClean="0">
                <a:latin typeface="+mn-ea"/>
                <a:ea typeface="+mn-ea"/>
              </a:rPr>
              <a:t>2</a:t>
            </a:r>
            <a:r>
              <a:rPr lang="zh-CN" altLang="en-US" sz="2400" dirty="0" smtClean="0">
                <a:latin typeface="+mn-ea"/>
                <a:ea typeface="+mn-ea"/>
              </a:rPr>
              <a:t>．了解烛之武说服秦伯的方法</a:t>
            </a:r>
            <a:r>
              <a:rPr lang="en-US" altLang="zh-CN" sz="2400" dirty="0" smtClean="0">
                <a:latin typeface="+mn-ea"/>
                <a:ea typeface="+mn-ea"/>
              </a:rPr>
              <a:t>——</a:t>
            </a:r>
            <a:r>
              <a:rPr lang="zh-CN" altLang="en-US" sz="2400" dirty="0" smtClean="0">
                <a:latin typeface="+mn-ea"/>
                <a:ea typeface="+mn-ea"/>
              </a:rPr>
              <a:t>善于利用矛盾，采取分化瓦解的方法，认识烛之武机智善辩的外交才能。</a:t>
            </a:r>
            <a:endParaRPr lang="zh-CN" altLang="en-US" sz="2400" dirty="0" smtClean="0">
              <a:latin typeface="+mn-ea"/>
              <a:ea typeface="+mn-ea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216581" y="304800"/>
            <a:ext cx="2037738" cy="646331"/>
          </a:xfrm>
          <a:prstGeom prst="rect">
            <a:avLst/>
          </a:prstGeom>
          <a:solidFill>
            <a:srgbClr val="993300"/>
          </a:solidFill>
          <a:ln w="57150" cmpd="thinThick" algn="ctr">
            <a:solidFill>
              <a:schemeClr val="tx2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 dirty="0" smtClean="0"/>
              <a:t>学习目标</a:t>
            </a:r>
            <a:endParaRPr lang="en-US" altLang="zh-CN" sz="3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7889875" cy="4151312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贰</a:t>
            </a: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于楚也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从属二主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数词二的大写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以为</a:t>
            </a: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东道主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东方道路上的主人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泛指主人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行李</a:t>
            </a: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之往来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使者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指外出的人携带的随身物品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今有急而求</a:t>
            </a: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子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您，对人的敬称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儿子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越国以</a:t>
            </a: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鄙</a:t>
            </a: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远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边远的地方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粗鄙、低下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亦</a:t>
            </a: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去</a:t>
            </a: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之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离开</a:t>
            </a:r>
            <a:r>
              <a:rPr kumimoji="1" lang="en-US" altLang="zh-CN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距离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微</a:t>
            </a:r>
            <a:r>
              <a:rPr kumimoji="1" lang="zh-CN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夫人</a:t>
            </a:r>
            <a:r>
              <a:rPr kumimoji="1" lang="zh-CN" altLang="en-US" sz="28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之力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28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那个人</a:t>
            </a:r>
            <a:r>
              <a:rPr kumimoji="1" lang="en-US" altLang="zh-CN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/</a:t>
            </a:r>
            <a:r>
              <a:rPr kumimoji="1" lang="zh-CN" alt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尊称人的妻子</a:t>
            </a:r>
            <a:r>
              <a:rPr kumimoji="1" lang="zh-CN" alt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280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86020" name="Rectangle 4"/>
          <p:cNvSpPr>
            <a:spLocks noRot="1" noChangeArrowheads="1"/>
          </p:cNvSpPr>
          <p:nvPr/>
        </p:nvSpPr>
        <p:spPr bwMode="auto">
          <a:xfrm>
            <a:off x="3048000" y="838200"/>
            <a:ext cx="2881313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古今异义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3446462" cy="922338"/>
          </a:xfrm>
          <a:noFill/>
          <a:ln w="38100">
            <a:solidFill>
              <a:srgbClr val="FF00FF"/>
            </a:solidFill>
          </a:ln>
        </p:spPr>
        <p:txBody>
          <a:bodyPr/>
          <a:lstStyle/>
          <a:p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文言虚词</a:t>
            </a:r>
            <a:endParaRPr lang="zh-CN" altLang="en-US" sz="4800" b="1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5489575" cy="4976812"/>
          </a:xfrm>
          <a:noFill/>
          <a:ln w="25400">
            <a:solidFill>
              <a:srgbClr val="FF00FF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以</a:t>
            </a:r>
            <a:r>
              <a:rPr lang="en-US" altLang="zh-CN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以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其无礼于晋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若亡郑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以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陪邻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敢以烦执事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于</a:t>
            </a:r>
            <a:r>
              <a:rPr lang="en-US" altLang="zh-CN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以其无礼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于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晋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2. 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佚之狐言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于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郑伯曰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且</a:t>
            </a:r>
            <a:r>
              <a:rPr lang="en-US" altLang="zh-CN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以其无礼于晋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且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贰于楚也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且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君尝为晋君赐矣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en-US" altLang="zh-CN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以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无礼于晋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且贰于楚也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越国以鄙远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君知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难也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失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所与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不知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b="1">
                <a:latin typeface="黑体" pitchFamily="49" charset="-122"/>
                <a:ea typeface="黑体" pitchFamily="49" charset="-122"/>
              </a:rPr>
              <a:t>   </a:t>
            </a:r>
            <a:r>
              <a:rPr lang="en-US" altLang="zh-CN" b="1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吾</a:t>
            </a:r>
            <a:r>
              <a:rPr lang="zh-CN" altLang="en-US" b="1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其</a:t>
            </a:r>
            <a:r>
              <a:rPr lang="zh-CN" altLang="en-US" b="1">
                <a:latin typeface="黑体" pitchFamily="49" charset="-122"/>
                <a:ea typeface="黑体" pitchFamily="49" charset="-122"/>
              </a:rPr>
              <a:t>还也</a:t>
            </a:r>
            <a:endParaRPr lang="zh-CN" altLang="en-US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41988" y="1268413"/>
            <a:ext cx="3402012" cy="5364162"/>
          </a:xfrm>
          <a:noFill/>
          <a:ln w="25400">
            <a:solidFill>
              <a:srgbClr val="FF00FF"/>
            </a:solidFill>
          </a:ln>
        </p:spPr>
        <p:txBody>
          <a:bodyPr/>
          <a:lstStyle/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因为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表原因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连词，来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对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表对象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连词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又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连词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况且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代词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它郑国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代词 ，这件事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自己的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表商量语气</a:t>
            </a:r>
            <a:r>
              <a:rPr lang="en-US" altLang="zh-CN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b="1">
                <a:solidFill>
                  <a:srgbClr val="6600CC"/>
                </a:solidFill>
                <a:latin typeface="黑体" pitchFamily="49" charset="-122"/>
                <a:ea typeface="黑体" pitchFamily="49" charset="-122"/>
              </a:rPr>
              <a:t>还是</a:t>
            </a:r>
            <a:endParaRPr lang="zh-CN" altLang="en-US" b="1">
              <a:solidFill>
                <a:srgbClr val="6600CC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90800" y="457200"/>
            <a:ext cx="2776537" cy="865187"/>
          </a:xfrm>
          <a:noFill/>
          <a:ln w="38100" cap="flat">
            <a:solidFill>
              <a:srgbClr val="FF00FF"/>
            </a:solidFill>
          </a:ln>
        </p:spPr>
        <p:txBody>
          <a:bodyPr/>
          <a:lstStyle/>
          <a:p>
            <a:pPr algn="l"/>
            <a:r>
              <a:rPr lang="zh-CN" altLang="en-US" sz="4800" b="1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 b="1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11188" y="1700213"/>
            <a:ext cx="7966075" cy="40608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晋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军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函陵，秦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军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氾南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（驻扎）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越国以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鄙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远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（意动，以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为边邑）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与郑人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盟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（订了盟约；建立同盟）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唯君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图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之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（考虑）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既东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封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郑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（使动，使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成为疆界）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35000"/>
              </a:lnSpc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阙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秦以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利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晋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（使动，使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受损、使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得利）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562600" y="609600"/>
            <a:ext cx="2895600" cy="673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名词→动词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 autoUpdateAnimBg="0"/>
      <p:bldP spid="215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55650" y="2060575"/>
            <a:ext cx="7296150" cy="280035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既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东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封郑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（在东边）</a:t>
            </a:r>
            <a:endParaRPr kumimoji="1" lang="zh-CN" altLang="en-US" sz="3200">
              <a:solidFill>
                <a:srgbClr val="FF3300"/>
              </a:solidFill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又欲肆其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西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封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（在西边）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夜，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缒而出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（在晚上，当晚）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朝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济而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夕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设版焉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  <a:ea typeface="黑体" pitchFamily="49" charset="-122"/>
              </a:rPr>
              <a:t>（在早上；在黄昏）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  <a:ea typeface="黑体" pitchFamily="49" charset="-122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562600" y="838200"/>
            <a:ext cx="2895600" cy="60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名词→状语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2532" name="Rectangle 4"/>
          <p:cNvSpPr>
            <a:spLocks noRot="1" noChangeArrowheads="1"/>
          </p:cNvSpPr>
          <p:nvPr/>
        </p:nvSpPr>
        <p:spPr bwMode="auto">
          <a:xfrm>
            <a:off x="2895600" y="609600"/>
            <a:ext cx="2881312" cy="865187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 autoUpdateAnimBg="0"/>
      <p:bldP spid="2253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2262188"/>
            <a:ext cx="7943850" cy="617537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且君尝为晋君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赐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矣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（恩惠，好处）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791200" y="990600"/>
            <a:ext cx="2895600" cy="676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动词→名词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3556" name="Rectangle 4"/>
          <p:cNvSpPr>
            <a:spLocks noRot="1" noChangeArrowheads="1"/>
          </p:cNvSpPr>
          <p:nvPr/>
        </p:nvSpPr>
        <p:spPr bwMode="auto">
          <a:xfrm>
            <a:off x="2819400" y="8382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0" y="1066800"/>
            <a:ext cx="3429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形容词→名词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55650" y="2060575"/>
            <a:ext cx="7596188" cy="147405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越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国以鄙</a:t>
            </a: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远</a:t>
            </a:r>
            <a:r>
              <a:rPr kumimoji="1" lang="zh-CN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（远方，边远的地方）</a:t>
            </a:r>
            <a:endParaRPr kumimoji="1" lang="zh-CN" altLang="en-US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共其</a:t>
            </a: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乏困</a:t>
            </a:r>
            <a:r>
              <a:rPr kumimoji="1" lang="zh-CN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49" charset="-122"/>
              </a:rPr>
              <a:t>（缺少的东西）</a:t>
            </a:r>
            <a:endParaRPr kumimoji="1" lang="zh-CN" altLang="en-US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49" charset="-122"/>
            </a:endParaRPr>
          </a:p>
        </p:txBody>
      </p:sp>
      <p:sp>
        <p:nvSpPr>
          <p:cNvPr id="24580" name="Rectangle 4"/>
          <p:cNvSpPr>
            <a:spLocks noRot="1" noChangeArrowheads="1"/>
          </p:cNvSpPr>
          <p:nvPr/>
        </p:nvSpPr>
        <p:spPr bwMode="auto">
          <a:xfrm>
            <a:off x="2590800" y="838200"/>
            <a:ext cx="2881313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562600" y="990600"/>
            <a:ext cx="32416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4000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</a:rPr>
              <a:t>形容词→动词</a:t>
            </a:r>
            <a:endParaRPr kumimoji="1" lang="zh-CN" altLang="en-US" sz="4000" dirty="0">
              <a:solidFill>
                <a:srgbClr val="FF33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55650" y="1989138"/>
            <a:ext cx="7561263" cy="2308324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因人之利而</a:t>
            </a: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敝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之</a:t>
            </a:r>
            <a:r>
              <a:rPr kumimoji="1" lang="zh-CN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（损害）</a:t>
            </a:r>
            <a:endParaRPr kumimoji="1" lang="zh-CN" altLang="en-US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肆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其西封</a:t>
            </a:r>
            <a:r>
              <a:rPr kumimoji="1" lang="zh-CN" alt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（扩张、延伸</a:t>
            </a:r>
            <a:r>
              <a:rPr kumimoji="1" lang="zh-CN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en-US" altLang="zh-CN" sz="32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邻之</a:t>
            </a:r>
            <a:r>
              <a:rPr kumimoji="1" lang="zh-CN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厚，</a:t>
            </a:r>
            <a:r>
              <a:rPr kumimoji="1" lang="zh-CN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君之</a:t>
            </a:r>
            <a:r>
              <a:rPr kumimoji="1" lang="zh-CN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薄</a:t>
            </a:r>
            <a:r>
              <a:rPr kumimoji="1" lang="zh-CN" altLang="en-US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也</a:t>
            </a:r>
            <a:r>
              <a:rPr kumimoji="1" lang="zh-CN" altLang="en-US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（变厚、变薄）</a:t>
            </a:r>
            <a:endParaRPr kumimoji="1" lang="zh-CN" altLang="en-US" sz="32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5604" name="Rectangle 4"/>
          <p:cNvSpPr>
            <a:spLocks noRot="1" noChangeArrowheads="1"/>
          </p:cNvSpPr>
          <p:nvPr/>
        </p:nvSpPr>
        <p:spPr bwMode="auto">
          <a:xfrm>
            <a:off x="2819400" y="8382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324600" y="914400"/>
            <a:ext cx="22161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彩云" pitchFamily="2" charset="-122"/>
              </a:rPr>
              <a:t>使动用法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华文彩云" pitchFamily="2" charset="-122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93738" y="1819275"/>
            <a:ext cx="6737350" cy="2312988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烛之武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退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秦师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.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退却）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若不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阙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秦，将焉取之？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亏损）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若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亡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郑而有益于君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（使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灭亡）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6628" name="Rectangle 4"/>
          <p:cNvSpPr>
            <a:spLocks noRot="1" noChangeArrowheads="1"/>
          </p:cNvSpPr>
          <p:nvPr/>
        </p:nvSpPr>
        <p:spPr bwMode="auto">
          <a:xfrm>
            <a:off x="3352800" y="6096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词类活用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11163" y="1868488"/>
            <a:ext cx="8482012" cy="35306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烛之武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许之                                  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主语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烛之武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辞曰：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“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臣之壮也</a:t>
            </a:r>
            <a:r>
              <a:rPr kumimoji="1" lang="en-US" altLang="zh-CN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……”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主语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晋惠公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许君焦、瑕                      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主语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烛之武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夜，缒而出                      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主语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  敢以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之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烦执事                            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宾语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  晋军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于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函陵，秦军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于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氾南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介词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715000" y="1066800"/>
            <a:ext cx="2743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</a:rPr>
              <a:t>省略句</a:t>
            </a:r>
            <a:endParaRPr kumimoji="1" lang="zh-CN" altLang="en-US" sz="4000" dirty="0">
              <a:solidFill>
                <a:srgbClr val="FF33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7652" name="Rectangle 4"/>
          <p:cNvSpPr>
            <a:spLocks noRot="1" noChangeArrowheads="1"/>
          </p:cNvSpPr>
          <p:nvPr/>
        </p:nvSpPr>
        <p:spPr bwMode="auto">
          <a:xfrm>
            <a:off x="3429000" y="6858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特殊句式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 autoUpdateAnimBg="0"/>
      <p:bldP spid="2765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295400" y="1447800"/>
            <a:ext cx="7445375" cy="49911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以其</a:t>
            </a:r>
            <a:r>
              <a:rPr kumimoji="1" lang="zh-CN" alt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无礼于晋</a:t>
            </a:r>
            <a:r>
              <a:rPr kumimoji="1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</a:t>
            </a:r>
            <a:endParaRPr kumimoji="1" lang="zh-CN" altLang="en-US" sz="32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于晋无礼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——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介词结构后置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且</a:t>
            </a:r>
            <a:r>
              <a:rPr kumimoji="1" lang="zh-CN" alt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贰于楚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也</a:t>
            </a:r>
            <a:r>
              <a:rPr kumimoji="1" lang="zh-CN" alt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endParaRPr kumimoji="1" lang="zh-CN" altLang="en-US" sz="32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（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于楚从属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——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介词结构后置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佚之狐</a:t>
            </a:r>
            <a:r>
              <a:rPr kumimoji="1" lang="zh-CN" alt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言于郑伯</a:t>
            </a:r>
            <a:endParaRPr kumimoji="1" lang="zh-CN" altLang="en-US" sz="32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于郑伯言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——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介词结构后置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若亡郑而</a:t>
            </a:r>
            <a:r>
              <a:rPr kumimoji="1" lang="zh-CN" alt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有益于君</a:t>
            </a:r>
            <a:endParaRPr kumimoji="1" lang="zh-CN" altLang="en-US" sz="3200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于君有益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——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介词结构后置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何厌之有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   （</a:t>
            </a:r>
            <a:r>
              <a:rPr kumimoji="1" lang="zh-CN" altLang="en-US" sz="320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有何厌</a:t>
            </a:r>
            <a:r>
              <a:rPr kumimoji="1" lang="en-US" altLang="zh-CN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  <a:ea typeface="黑体" pitchFamily="49" charset="-122"/>
              </a:rPr>
              <a:t>——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宾语前置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715000" y="838200"/>
            <a:ext cx="2743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kumimoji="1" lang="zh-CN" altLang="en-US" sz="4000" dirty="0">
                <a:solidFill>
                  <a:srgbClr val="FF3300"/>
                </a:solidFill>
                <a:latin typeface="Times New Roman" pitchFamily="18" charset="0"/>
                <a:ea typeface="黑体" pitchFamily="49" charset="-122"/>
              </a:rPr>
              <a:t>倒装句</a:t>
            </a:r>
            <a:endParaRPr kumimoji="1" lang="zh-CN" altLang="en-US" sz="4000" dirty="0">
              <a:solidFill>
                <a:srgbClr val="FF33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8676" name="Rectangle 4"/>
          <p:cNvSpPr>
            <a:spLocks noRot="1" noChangeArrowheads="1"/>
          </p:cNvSpPr>
          <p:nvPr/>
        </p:nvSpPr>
        <p:spPr bwMode="auto">
          <a:xfrm>
            <a:off x="3124200" y="4572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特殊句式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3400" y="2667000"/>
            <a:ext cx="8382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</a:t>
            </a:r>
            <a:r>
              <a:rPr kumimoji="1" lang="zh-CN" altLang="en-US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选自</a:t>
            </a:r>
            <a:r>
              <a:rPr kumimoji="1" lang="en-US" altLang="zh-CN" sz="3600" dirty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:</a:t>
            </a:r>
            <a:endParaRPr kumimoji="1" lang="en-US" altLang="zh-CN" sz="36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endParaRPr kumimoji="1" lang="en-US" altLang="zh-CN" sz="3600" dirty="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r>
              <a:rPr kumimoji="1" lang="en-US" altLang="zh-CN" sz="3600" dirty="0">
                <a:solidFill>
                  <a:schemeClr val="tx1"/>
                </a:solidFill>
                <a:latin typeface="Times New Roman" pitchFamily="18" charset="0"/>
              </a:rPr>
              <a:t>        《</a:t>
            </a:r>
            <a:r>
              <a:rPr kumimoji="1" lang="zh-CN" altLang="en-US" sz="3600" dirty="0">
                <a:solidFill>
                  <a:schemeClr val="tx1"/>
                </a:solidFill>
                <a:latin typeface="Times New Roman" pitchFamily="18" charset="0"/>
              </a:rPr>
              <a:t>左传</a:t>
            </a:r>
            <a:r>
              <a:rPr kumimoji="1" lang="en-US" altLang="zh-CN" sz="3600" dirty="0">
                <a:solidFill>
                  <a:schemeClr val="tx1"/>
                </a:solidFill>
                <a:latin typeface="Times New Roman" pitchFamily="18" charset="0"/>
              </a:rPr>
              <a:t>》</a:t>
            </a:r>
            <a:r>
              <a:rPr kumimoji="1" lang="zh-CN" altLang="en-US" sz="3600" dirty="0">
                <a:solidFill>
                  <a:schemeClr val="tx1"/>
                </a:solidFill>
                <a:latin typeface="Times New Roman" pitchFamily="18" charset="0"/>
              </a:rPr>
              <a:t>是我国第一部</a:t>
            </a:r>
            <a:r>
              <a:rPr kumimoji="1" lang="zh-CN" altLang="en-US" sz="3600" dirty="0">
                <a:solidFill>
                  <a:srgbClr val="000099"/>
                </a:solidFill>
                <a:latin typeface="Times New Roman" pitchFamily="18" charset="0"/>
              </a:rPr>
              <a:t>叙事详细</a:t>
            </a:r>
            <a:r>
              <a:rPr kumimoji="1" lang="zh-CN" altLang="en-US" sz="3600" dirty="0">
                <a:solidFill>
                  <a:schemeClr val="tx1"/>
                </a:solidFill>
                <a:latin typeface="Times New Roman" pitchFamily="18" charset="0"/>
              </a:rPr>
              <a:t>的</a:t>
            </a:r>
            <a:r>
              <a:rPr kumimoji="1" lang="zh-CN" altLang="en-US" sz="3200" dirty="0">
                <a:solidFill>
                  <a:schemeClr val="tx1"/>
                </a:solidFill>
                <a:ea typeface="宋体" pitchFamily="2" charset="-122"/>
              </a:rPr>
              <a:t>＿＿＿</a:t>
            </a:r>
            <a:r>
              <a:rPr kumimoji="1" lang="zh-CN" altLang="en-US" sz="3600" dirty="0">
                <a:solidFill>
                  <a:schemeClr val="tx1"/>
                </a:solidFill>
                <a:latin typeface="Times New Roman" pitchFamily="18" charset="0"/>
              </a:rPr>
              <a:t>著作，相传为鲁国史官           所作，</a:t>
            </a:r>
            <a:r>
              <a:rPr lang="zh-CN" altLang="en-US" sz="3600" dirty="0">
                <a:solidFill>
                  <a:schemeClr val="tx1"/>
                </a:solidFill>
              </a:rPr>
              <a:t>原名</a:t>
            </a:r>
            <a:r>
              <a:rPr lang="zh-CN" altLang="en-US" sz="3600" u="sng" dirty="0">
                <a:solidFill>
                  <a:schemeClr val="tx1"/>
                </a:solidFill>
              </a:rPr>
              <a:t>                    </a:t>
            </a:r>
            <a:r>
              <a:rPr kumimoji="1" lang="zh-CN" altLang="en-US" sz="3600" dirty="0">
                <a:solidFill>
                  <a:schemeClr val="tx1"/>
                </a:solidFill>
                <a:latin typeface="Times New Roman" pitchFamily="18" charset="0"/>
              </a:rPr>
              <a:t>。</a:t>
            </a:r>
            <a:endParaRPr kumimoji="1" lang="zh-CN" altLang="en-US" sz="36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6374" name="Line 6"/>
          <p:cNvSpPr>
            <a:spLocks noChangeShapeType="1"/>
          </p:cNvSpPr>
          <p:nvPr/>
        </p:nvSpPr>
        <p:spPr bwMode="auto">
          <a:xfrm>
            <a:off x="6477000" y="48768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ffectLst/>
        </p:spPr>
        <p:txBody>
          <a:bodyPr anchor="ctr"/>
          <a:lstStyle/>
          <a:p>
            <a:endParaRPr lang="zh-CN" altLang="en-US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2362200" y="609600"/>
            <a:ext cx="3657600" cy="914400"/>
          </a:xfrm>
          <a:prstGeom prst="roundRect">
            <a:avLst>
              <a:gd name="adj" fmla="val 16667"/>
            </a:avLst>
          </a:prstGeom>
          <a:solidFill>
            <a:srgbClr val="993300"/>
          </a:solidFill>
          <a:ln w="76200" cmpd="tri" algn="ctr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/>
            <a:r>
              <a:rPr lang="en-US" altLang="zh-CN" sz="3600" dirty="0">
                <a:solidFill>
                  <a:schemeClr val="accent1"/>
                </a:solidFill>
              </a:rPr>
              <a:t>《</a:t>
            </a:r>
            <a:r>
              <a:rPr lang="zh-CN" altLang="en-US" sz="3600" dirty="0">
                <a:solidFill>
                  <a:schemeClr val="accent1"/>
                </a:solidFill>
              </a:rPr>
              <a:t>烛之武退秦师</a:t>
            </a:r>
            <a:r>
              <a:rPr lang="en-US" altLang="zh-CN" sz="3600" dirty="0">
                <a:solidFill>
                  <a:schemeClr val="accent1"/>
                </a:solidFill>
              </a:rPr>
              <a:t>》</a:t>
            </a:r>
            <a:endParaRPr lang="en-US" altLang="zh-CN" sz="3600" dirty="0">
              <a:solidFill>
                <a:schemeClr val="accent1"/>
              </a:solidFill>
            </a:endParaRPr>
          </a:p>
        </p:txBody>
      </p:sp>
      <p:sp>
        <p:nvSpPr>
          <p:cNvPr id="186376" name="Text Box 8"/>
          <p:cNvSpPr txBox="1">
            <a:spLocks noChangeArrowheads="1"/>
          </p:cNvSpPr>
          <p:nvPr/>
        </p:nvSpPr>
        <p:spPr bwMode="auto">
          <a:xfrm>
            <a:off x="2743200" y="2720975"/>
            <a:ext cx="4440238" cy="64135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dirty="0"/>
              <a:t>《</a:t>
            </a:r>
            <a:r>
              <a:rPr lang="zh-CN" altLang="en-US" sz="3600" dirty="0"/>
              <a:t>左传</a:t>
            </a:r>
            <a:r>
              <a:rPr lang="zh-CN" altLang="zh-CN" sz="3600" dirty="0"/>
              <a:t>·</a:t>
            </a:r>
            <a:r>
              <a:rPr lang="zh-CN" altLang="en-US" sz="3600" dirty="0"/>
              <a:t>僖公三十年</a:t>
            </a:r>
            <a:r>
              <a:rPr lang="en-US" altLang="zh-CN" sz="3600" dirty="0"/>
              <a:t>》</a:t>
            </a:r>
            <a:endParaRPr lang="en-US" altLang="zh-CN" sz="3600" dirty="0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524000" y="4800600"/>
            <a:ext cx="2936875" cy="64135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《</a:t>
            </a:r>
            <a:r>
              <a:rPr lang="zh-CN" altLang="en-US" sz="3600" dirty="0">
                <a:solidFill>
                  <a:srgbClr val="FF0000"/>
                </a:solidFill>
              </a:rPr>
              <a:t>春秋左传</a:t>
            </a:r>
            <a:r>
              <a:rPr lang="en-US" altLang="zh-CN" sz="3600" dirty="0">
                <a:solidFill>
                  <a:srgbClr val="FF0000"/>
                </a:solidFill>
              </a:rPr>
              <a:t>》</a:t>
            </a:r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381000" y="4191000"/>
            <a:ext cx="1560513" cy="64135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编年史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6248400" y="4267200"/>
            <a:ext cx="1560513" cy="641350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</a:rPr>
              <a:t>左丘明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8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6" grpId="0"/>
      <p:bldP spid="186377" grpId="0"/>
      <p:bldP spid="186378" grpId="0"/>
      <p:bldP spid="1863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400800" y="1219200"/>
            <a:ext cx="1712912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zh-CN" altLang="en-US" sz="4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49" charset="-122"/>
              </a:rPr>
              <a:t>判断句</a:t>
            </a:r>
            <a:endParaRPr kumimoji="1" lang="zh-CN" altLang="en-US" sz="4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47725" y="2306638"/>
            <a:ext cx="7145338" cy="1482725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邻之厚，君之薄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也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。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（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</a:rPr>
              <a:t>“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也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</a:rPr>
              <a:t>”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表判断）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是寡人之过</a:t>
            </a:r>
            <a:r>
              <a:rPr kumimoji="1"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也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。        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（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</a:rPr>
              <a:t>“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也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/>
              </a:rPr>
              <a:t>”</a:t>
            </a:r>
            <a:r>
              <a:rPr kumimoji="1" lang="zh-CN" altLang="en-US" sz="32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表判断）</a:t>
            </a:r>
            <a:endParaRPr kumimoji="1" lang="zh-CN" altLang="en-US" sz="32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9700" name="Rectangle 4"/>
          <p:cNvSpPr>
            <a:spLocks noRot="1" noChangeArrowheads="1"/>
          </p:cNvSpPr>
          <p:nvPr/>
        </p:nvSpPr>
        <p:spPr bwMode="auto">
          <a:xfrm>
            <a:off x="3429000" y="1066800"/>
            <a:ext cx="2881312" cy="86518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 anchor="ctr"/>
          <a:lstStyle/>
          <a:p>
            <a:r>
              <a:rPr lang="zh-CN" altLang="en-US" sz="4800">
                <a:solidFill>
                  <a:srgbClr val="FF0000"/>
                </a:solidFill>
                <a:latin typeface="Times New Roman" pitchFamily="18" charset="0"/>
                <a:ea typeface="华文新魏" pitchFamily="2" charset="-122"/>
              </a:rPr>
              <a:t>特殊句式</a:t>
            </a:r>
            <a:endParaRPr lang="zh-CN" altLang="en-US" sz="4800">
              <a:solidFill>
                <a:srgbClr val="FF0000"/>
              </a:solidFill>
              <a:latin typeface="Times New Roman" pitchFamily="18" charset="0"/>
              <a:ea typeface="华文新魏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971800" y="457200"/>
            <a:ext cx="2590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/>
            <a:r>
              <a:rPr lang="zh-CN" altLang="en-US" sz="4000">
                <a:solidFill>
                  <a:srgbClr val="990000"/>
                </a:solidFill>
              </a:rPr>
              <a:t>课堂练习</a:t>
            </a:r>
            <a:endParaRPr lang="zh-CN" altLang="en-US" sz="4000">
              <a:solidFill>
                <a:srgbClr val="9900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29600" cy="1552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⒈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对下列句中划线词语解释，不正确的一项是（            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晋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军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函陵（军：军队）          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B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贰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于楚也（贰：从属二主）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C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是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寡人之过也（是：这）      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D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亡郑以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陪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邻（陪：增加）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81000" y="3429000"/>
            <a:ext cx="7772400" cy="2647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⒉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下列句中划线词，意义相同的一组是（              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然郑亡，子亦有不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利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焉         阙秦以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利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晋，唯君图之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B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既东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封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郑      又欲肆其西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封</a:t>
            </a:r>
            <a:endParaRPr kumimoji="1" lang="zh-CN" altLang="en-US" sz="2400" u="sng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C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越国以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鄙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远，君知其难也         肉食者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鄙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，未能远谋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D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若不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阙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秦      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阙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秦以利晋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010400" y="1371600"/>
            <a:ext cx="533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0">
                <a:solidFill>
                  <a:srgbClr val="990000"/>
                </a:solidFill>
                <a:latin typeface="Copperplate Gothic Bold" pitchFamily="34" charset="0"/>
                <a:ea typeface="宋体" pitchFamily="2" charset="-122"/>
              </a:rPr>
              <a:t>A</a:t>
            </a:r>
            <a:endParaRPr kumimoji="1" lang="en-US" altLang="zh-CN" sz="3600" b="0">
              <a:solidFill>
                <a:srgbClr val="990000"/>
              </a:solidFill>
              <a:latin typeface="Copperplate Gothic Bold" pitchFamily="34" charset="0"/>
              <a:ea typeface="宋体" pitchFamily="2" charset="-122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248400" y="3276600"/>
            <a:ext cx="533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0">
                <a:solidFill>
                  <a:srgbClr val="990000"/>
                </a:solidFill>
                <a:latin typeface="Copperplate Gothic Bold" pitchFamily="34" charset="0"/>
                <a:ea typeface="宋体" pitchFamily="2" charset="-122"/>
              </a:rPr>
              <a:t>D</a:t>
            </a:r>
            <a:endParaRPr kumimoji="1" lang="en-US" altLang="zh-CN" sz="3600" b="0">
              <a:solidFill>
                <a:srgbClr val="990000"/>
              </a:solidFill>
              <a:latin typeface="Copperplate Gothic Bold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utoUpdateAnimBg="0"/>
      <p:bldP spid="26630" grpId="0" autoUpdateAnimBg="0"/>
      <p:bldP spid="26631" grpId="0" autoUpdateAnimBg="0"/>
      <p:bldP spid="2663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7848600" cy="1004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⒊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下列“其”字意义不同于其他三项的是（             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君知其难也    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B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共其乏困    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C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又欲肆其西封    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D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吾其还也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57200" y="2590800"/>
            <a:ext cx="8458200" cy="3013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4.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下列解释不正确的一项是（               ）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A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然郑亡，子亦有不利焉：然而郑国灭亡了，对您也不利啊！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B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秦伯说，与郑人盟：秦伯很高兴，与郑国签订了盟约。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C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且君尝为晋君赐矣：况且您曾经接受晋国的恩惠。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D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若舍郑以为东道主：如果您能放弃围攻郑国而把它当作东方道路上的主人。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248400" y="1447800"/>
            <a:ext cx="762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0">
                <a:solidFill>
                  <a:srgbClr val="990000"/>
                </a:solidFill>
                <a:latin typeface="Copperplate Gothic Bold" pitchFamily="34" charset="0"/>
                <a:ea typeface="宋体" pitchFamily="2" charset="-122"/>
              </a:rPr>
              <a:t>D</a:t>
            </a:r>
            <a:endParaRPr kumimoji="1" lang="en-US" altLang="zh-CN" sz="3600" b="0">
              <a:solidFill>
                <a:srgbClr val="990000"/>
              </a:solidFill>
              <a:latin typeface="Copperplate Gothic Bold" pitchFamily="34" charset="0"/>
              <a:ea typeface="宋体" pitchFamily="2" charset="-122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800600" y="2514600"/>
            <a:ext cx="762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0">
                <a:solidFill>
                  <a:srgbClr val="990000"/>
                </a:solidFill>
                <a:latin typeface="Copperplate Gothic Bold" pitchFamily="34" charset="0"/>
                <a:ea typeface="宋体" pitchFamily="2" charset="-122"/>
              </a:rPr>
              <a:t>C</a:t>
            </a:r>
            <a:endParaRPr kumimoji="1" lang="en-US" altLang="zh-CN" sz="3600" b="0">
              <a:solidFill>
                <a:srgbClr val="990000"/>
              </a:solidFill>
              <a:latin typeface="Copperplate Gothic Bold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4" grpId="0" autoUpdateAnimBg="0"/>
      <p:bldP spid="27655" grpId="0" autoUpdateAnimBg="0"/>
      <p:bldP spid="2765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8077200" cy="1004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6.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本文故事情节发展的四个阶段是：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①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；②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；③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；④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。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914400" y="4114800"/>
            <a:ext cx="16764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秦晋围郑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895600" y="41148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临危受命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800600" y="41148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说退秦师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6858000" y="4114800"/>
            <a:ext cx="17526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晋师撤退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" y="1447800"/>
            <a:ext cx="8305800" cy="13700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5.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本文选自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《                       》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。它是我国第一部叙事详细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的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体史书，相传是春秋末年鲁国史官</a:t>
            </a:r>
            <a:r>
              <a:rPr kumimoji="1" lang="zh-CN" altLang="en-US" sz="2400" u="sng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             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 所作，与</a:t>
            </a:r>
            <a:r>
              <a:rPr kumimoji="1" lang="en-US" altLang="zh-CN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《                   》《                    》</a:t>
            </a:r>
            <a:r>
              <a:rPr kumimoji="1" lang="zh-CN" altLang="en-US" sz="24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rPr>
              <a:t>合称为“春秋三传”。</a:t>
            </a:r>
            <a:endParaRPr kumimoji="1" lang="zh-CN" altLang="en-US" sz="2400">
              <a:solidFill>
                <a:schemeClr val="tx1"/>
              </a:solidFill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743200" y="1371600"/>
            <a:ext cx="121920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990000"/>
                </a:solidFill>
                <a:ea typeface="宋体" pitchFamily="2" charset="-122"/>
              </a:rPr>
              <a:t>左传</a:t>
            </a:r>
            <a:endParaRPr lang="zh-CN" altLang="en-US" sz="32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38200" y="1905000"/>
            <a:ext cx="1103313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编年体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6477000" y="19050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左丘明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447800" y="2362200"/>
            <a:ext cx="14478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公羊传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3505200" y="2362200"/>
            <a:ext cx="1447800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990000"/>
                </a:solidFill>
                <a:ea typeface="宋体" pitchFamily="2" charset="-122"/>
              </a:rPr>
              <a:t>谷梁传</a:t>
            </a:r>
            <a:endParaRPr lang="zh-CN" altLang="en-US" sz="2400">
              <a:solidFill>
                <a:srgbClr val="990000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/>
      <p:bldP spid="28678" grpId="0"/>
      <p:bldP spid="28679" grpId="0"/>
      <p:bldP spid="28680" grpId="0"/>
      <p:bldP spid="28681" grpId="0" autoUpdateAnimBg="0"/>
      <p:bldP spid="28682" grpId="0"/>
      <p:bldP spid="28683" grpId="0"/>
      <p:bldP spid="28684" grpId="0"/>
      <p:bldP spid="28685" grpId="0"/>
      <p:bldP spid="286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685800"/>
            <a:ext cx="9144000" cy="48768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algn="l" eaLnBrk="1" hangingPunct="1">
              <a:defRPr/>
            </a:pPr>
            <a:br>
              <a:rPr lang="en-US" altLang="zh-CN" sz="3200" dirty="0" smtClean="0"/>
            </a:br>
            <a:r>
              <a:rPr lang="en-US" altLang="zh-CN" sz="3200" dirty="0" smtClean="0">
                <a:latin typeface="Arial"/>
                <a:ea typeface="黑体" pitchFamily="2" charset="-122"/>
              </a:rPr>
              <a:t>“</a:t>
            </a:r>
            <a:r>
              <a:rPr lang="zh-CN" altLang="en-US" sz="3200" dirty="0" smtClean="0">
                <a:ea typeface="黑体" pitchFamily="2" charset="-122"/>
              </a:rPr>
              <a:t>书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读</a:t>
            </a:r>
            <a:r>
              <a:rPr lang="zh-CN" altLang="en-US" sz="3200" dirty="0" smtClean="0">
                <a:ea typeface="黑体" pitchFamily="2" charset="-122"/>
              </a:rPr>
              <a:t>百遍，其义自见。</a:t>
            </a:r>
            <a:r>
              <a:rPr lang="zh-CN" altLang="en-US" sz="3200" dirty="0" smtClean="0">
                <a:latin typeface="Arial"/>
                <a:ea typeface="黑体" pitchFamily="2" charset="-122"/>
              </a:rPr>
              <a:t>”</a:t>
            </a:r>
            <a:br>
              <a:rPr lang="zh-CN" altLang="en-US" sz="3200" dirty="0" smtClean="0">
                <a:ea typeface="黑体" pitchFamily="2" charset="-122"/>
              </a:rPr>
            </a:b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                              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——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三国志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·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魏志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·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王肃传</a:t>
            </a:r>
            <a:br>
              <a:rPr lang="zh-CN" altLang="en-US" sz="2800" dirty="0" smtClean="0">
                <a:solidFill>
                  <a:srgbClr val="FFFF66"/>
                </a:solidFill>
                <a:ea typeface="仿宋_GB2312" pitchFamily="49" charset="-122"/>
              </a:rPr>
            </a:br>
            <a:r>
              <a:rPr lang="zh-CN" altLang="en-US" sz="3200" dirty="0" smtClean="0">
                <a:latin typeface="Arial"/>
                <a:ea typeface="黑体" pitchFamily="2" charset="-122"/>
              </a:rPr>
              <a:t>“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读</a:t>
            </a:r>
            <a:r>
              <a:rPr lang="zh-CN" altLang="en-US" sz="3200" dirty="0" smtClean="0">
                <a:ea typeface="黑体" pitchFamily="2" charset="-122"/>
              </a:rPr>
              <a:t>而未晓则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思</a:t>
            </a:r>
            <a:r>
              <a:rPr lang="zh-CN" altLang="en-US" sz="3200" dirty="0" smtClean="0">
                <a:ea typeface="黑体" pitchFamily="2" charset="-122"/>
              </a:rPr>
              <a:t>，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思</a:t>
            </a:r>
            <a:r>
              <a:rPr lang="zh-CN" altLang="en-US" sz="3200" dirty="0" smtClean="0">
                <a:ea typeface="黑体" pitchFamily="2" charset="-122"/>
              </a:rPr>
              <a:t>而未晓则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读</a:t>
            </a:r>
            <a:r>
              <a:rPr lang="zh-CN" altLang="en-US" sz="3200" dirty="0" smtClean="0">
                <a:ea typeface="黑体" pitchFamily="2" charset="-122"/>
              </a:rPr>
              <a:t>。</a:t>
            </a:r>
            <a:r>
              <a:rPr lang="zh-CN" altLang="en-US" sz="3200" dirty="0" smtClean="0">
                <a:latin typeface="Arial"/>
                <a:ea typeface="黑体" pitchFamily="2" charset="-122"/>
              </a:rPr>
              <a:t>”</a:t>
            </a:r>
            <a:br>
              <a:rPr lang="zh-CN" altLang="en-US" sz="3200" dirty="0" smtClean="0">
                <a:ea typeface="黑体" pitchFamily="2" charset="-122"/>
              </a:rPr>
            </a:b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                              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——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宋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·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朱熹</a:t>
            </a:r>
            <a:br>
              <a:rPr lang="zh-CN" altLang="en-US" sz="3200" dirty="0" smtClean="0"/>
            </a:br>
            <a:r>
              <a:rPr lang="zh-CN" altLang="en-US" sz="3200" dirty="0" smtClean="0">
                <a:latin typeface="Arial"/>
                <a:ea typeface="黑体" pitchFamily="2" charset="-122"/>
              </a:rPr>
              <a:t>“</a:t>
            </a:r>
            <a:r>
              <a:rPr lang="zh-CN" altLang="en-US" sz="3200" dirty="0" smtClean="0">
                <a:ea typeface="黑体" pitchFamily="2" charset="-122"/>
              </a:rPr>
              <a:t>大抵学古文者，必要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放声疾读</a:t>
            </a:r>
            <a:r>
              <a:rPr lang="zh-CN" altLang="en-US" sz="3200" dirty="0" smtClean="0">
                <a:ea typeface="黑体" pitchFamily="2" charset="-122"/>
              </a:rPr>
              <a:t>又缓读</a:t>
            </a:r>
            <a:r>
              <a:rPr lang="en-US" altLang="zh-CN" dirty="0" smtClean="0">
                <a:latin typeface="Arial"/>
              </a:rPr>
              <a:t>……</a:t>
            </a:r>
            <a:r>
              <a:rPr lang="zh-CN" altLang="en-US" sz="3200" dirty="0" smtClean="0">
                <a:ea typeface="黑体" pitchFamily="2" charset="-122"/>
              </a:rPr>
              <a:t>久之自悟。</a:t>
            </a:r>
            <a:r>
              <a:rPr lang="zh-CN" altLang="en-US" sz="3200" dirty="0" smtClean="0">
                <a:latin typeface="Arial"/>
                <a:ea typeface="黑体" pitchFamily="2" charset="-122"/>
              </a:rPr>
              <a:t>”</a:t>
            </a:r>
            <a:r>
              <a:rPr lang="zh-CN" altLang="en-US" sz="3200" dirty="0" smtClean="0"/>
              <a:t>              </a:t>
            </a:r>
            <a:br>
              <a:rPr lang="zh-CN" altLang="en-US" sz="3200" dirty="0" smtClean="0"/>
            </a:br>
            <a:r>
              <a:rPr lang="zh-CN" altLang="en-US" sz="3200" dirty="0" smtClean="0">
                <a:solidFill>
                  <a:srgbClr val="000099"/>
                </a:solidFill>
              </a:rPr>
              <a:t>                              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——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清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·</a:t>
            </a:r>
            <a:r>
              <a:rPr lang="en-US" altLang="zh-CN" sz="2800" dirty="0" smtClean="0">
                <a:solidFill>
                  <a:srgbClr val="000099"/>
                </a:solidFill>
                <a:ea typeface="仿宋_GB2312" pitchFamily="49" charset="-122"/>
              </a:rPr>
              <a:t> 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姚鼐</a:t>
            </a:r>
            <a:r>
              <a:rPr lang="en-US" altLang="zh-CN" sz="2800" dirty="0" smtClean="0">
                <a:solidFill>
                  <a:srgbClr val="000099"/>
                </a:solidFill>
                <a:ea typeface="仿宋_GB2312" pitchFamily="49" charset="-122"/>
              </a:rPr>
              <a:t>《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尺牍</a:t>
            </a:r>
            <a:r>
              <a:rPr lang="en-US" altLang="zh-CN" sz="2800" dirty="0" smtClean="0">
                <a:solidFill>
                  <a:srgbClr val="000099"/>
                </a:solidFill>
                <a:ea typeface="仿宋_GB2312" pitchFamily="49" charset="-122"/>
              </a:rPr>
              <a:t>》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。</a:t>
            </a:r>
            <a:br>
              <a:rPr lang="zh-CN" altLang="en-US" sz="2800" dirty="0" smtClean="0">
                <a:solidFill>
                  <a:srgbClr val="FFFF66"/>
                </a:solidFill>
                <a:ea typeface="仿宋_GB2312" pitchFamily="49" charset="-122"/>
              </a:rPr>
            </a:br>
            <a:r>
              <a:rPr lang="zh-CN" altLang="en-US" sz="3200" dirty="0" smtClean="0">
                <a:latin typeface="Arial"/>
                <a:ea typeface="黑体" pitchFamily="2" charset="-122"/>
              </a:rPr>
              <a:t>“</a:t>
            </a:r>
            <a:r>
              <a:rPr lang="zh-CN" altLang="en-US" sz="3200" dirty="0" smtClean="0">
                <a:ea typeface="黑体" pitchFamily="2" charset="-122"/>
              </a:rPr>
              <a:t>不</a:t>
            </a:r>
            <a:r>
              <a:rPr lang="zh-CN" altLang="en-US" sz="3200" dirty="0" smtClean="0">
                <a:solidFill>
                  <a:srgbClr val="000099"/>
                </a:solidFill>
                <a:ea typeface="黑体" pitchFamily="2" charset="-122"/>
              </a:rPr>
              <a:t>动笔墨</a:t>
            </a:r>
            <a:r>
              <a:rPr lang="zh-CN" altLang="en-US" sz="3200" dirty="0" smtClean="0">
                <a:ea typeface="黑体" pitchFamily="2" charset="-122"/>
              </a:rPr>
              <a:t>不读书。</a:t>
            </a:r>
            <a:r>
              <a:rPr lang="zh-CN" altLang="en-US" sz="3200" dirty="0" smtClean="0">
                <a:latin typeface="Arial"/>
                <a:ea typeface="黑体" pitchFamily="2" charset="-122"/>
              </a:rPr>
              <a:t>”</a:t>
            </a:r>
            <a:br>
              <a:rPr lang="zh-CN" altLang="en-US" sz="3200" dirty="0" smtClean="0">
                <a:ea typeface="黑体" pitchFamily="2" charset="-122"/>
              </a:rPr>
            </a:br>
            <a:r>
              <a:rPr lang="zh-CN" altLang="en-US" sz="3200" dirty="0" smtClean="0">
                <a:ea typeface="黑体" pitchFamily="2" charset="-122"/>
              </a:rPr>
              <a:t>                              </a:t>
            </a:r>
            <a:r>
              <a:rPr lang="en-US" altLang="zh-CN" sz="2800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——</a:t>
            </a:r>
            <a:r>
              <a:rPr lang="zh-CN" altLang="en-US" sz="2800" dirty="0" smtClean="0">
                <a:solidFill>
                  <a:srgbClr val="000099"/>
                </a:solidFill>
                <a:ea typeface="仿宋_GB2312" pitchFamily="49" charset="-122"/>
              </a:rPr>
              <a:t>古语</a:t>
            </a:r>
            <a:endParaRPr lang="zh-CN" altLang="en-US" sz="2800" dirty="0" smtClean="0">
              <a:solidFill>
                <a:srgbClr val="000099"/>
              </a:solidFill>
              <a:ea typeface="仿宋_GB2312" pitchFamily="49" charset="-122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0" y="5638800"/>
            <a:ext cx="9144000" cy="7620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000099"/>
                </a:solidFill>
                <a:latin typeface="Arial" pitchFamily="34" charset="0"/>
                <a:ea typeface="隶书" pitchFamily="49" charset="-122"/>
              </a:rPr>
              <a:t>——</a:t>
            </a:r>
            <a:r>
              <a:rPr lang="zh-CN" altLang="en-US" sz="4400" dirty="0">
                <a:solidFill>
                  <a:srgbClr val="000099"/>
                </a:solidFill>
                <a:ea typeface="隶书" pitchFamily="49" charset="-122"/>
              </a:rPr>
              <a:t>诵读、思考、积累</a:t>
            </a:r>
            <a:r>
              <a:rPr lang="zh-CN" altLang="en-US" sz="3600" dirty="0">
                <a:solidFill>
                  <a:srgbClr val="FF0066"/>
                </a:solidFill>
                <a:ea typeface="仿宋_GB2312" pitchFamily="49" charset="-122"/>
              </a:rPr>
              <a:t>（圈点批注）</a:t>
            </a:r>
            <a:endParaRPr lang="zh-CN" altLang="en-US" sz="3600" dirty="0">
              <a:solidFill>
                <a:srgbClr val="FF0066"/>
              </a:solidFill>
              <a:ea typeface="仿宋_GB2312" pitchFamily="49" charset="-122"/>
            </a:endParaRPr>
          </a:p>
        </p:txBody>
      </p:sp>
      <p:sp>
        <p:nvSpPr>
          <p:cNvPr id="6148" name="AutoShape 6">
            <a:hlinkClick r:id="rId1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534400" y="6248400"/>
            <a:ext cx="381000" cy="228600"/>
          </a:xfrm>
          <a:prstGeom prst="actionButtonForwardNext">
            <a:avLst/>
          </a:prstGeom>
          <a:solidFill>
            <a:srgbClr val="FF0000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0" y="0"/>
            <a:ext cx="1447800" cy="495300"/>
          </a:xfrm>
          <a:prstGeom prst="rect">
            <a:avLst/>
          </a:prstGeom>
          <a:solidFill>
            <a:srgbClr val="800000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方正姚体" pitchFamily="2" charset="-122"/>
              </a:rPr>
              <a:t>学法指导</a:t>
            </a:r>
            <a:endParaRPr kumimoji="1" lang="zh-CN" alt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华文行楷" pitchFamily="2" charset="-122"/>
            </a:endParaRPr>
          </a:p>
        </p:txBody>
      </p:sp>
      <p:sp>
        <p:nvSpPr>
          <p:cNvPr id="6150" name="Text Box 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391400" y="6461125"/>
            <a:ext cx="1752600" cy="396875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66"/>
                </a:solidFill>
                <a:ea typeface="方正姚体" pitchFamily="2" charset="-122"/>
              </a:rPr>
              <a:t>转示范背诵</a:t>
            </a:r>
            <a:endParaRPr lang="zh-CN" altLang="en-US" sz="2000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76400"/>
            <a:ext cx="8534400" cy="2590800"/>
          </a:xfrm>
          <a:ln w="28575">
            <a:solidFill>
              <a:srgbClr val="FFFF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zh-CN" altLang="en-US" sz="660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烛之武退秦师</a:t>
            </a:r>
            <a:br>
              <a:rPr lang="zh-CN" altLang="en-US" sz="660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</a:br>
            <a:r>
              <a:rPr lang="en-US" altLang="zh-CN" sz="400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400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左传</a:t>
            </a:r>
            <a:r>
              <a:rPr lang="en-US" altLang="zh-CN" sz="4000" smtClean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》</a:t>
            </a:r>
            <a:endParaRPr lang="en-US" altLang="zh-CN" sz="4000" smtClean="0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505200"/>
            <a:ext cx="9144000" cy="1143000"/>
          </a:xfrm>
        </p:spPr>
        <p:txBody>
          <a:bodyPr/>
          <a:lstStyle/>
          <a:p>
            <a:pPr algn="ctr" eaLnBrk="1" hangingPunct="1">
              <a:buClrTx/>
              <a:buFont typeface="Arial" charset="0"/>
              <a:buNone/>
              <a:defRPr/>
            </a:pPr>
            <a:r>
              <a:rPr lang="zh-CN" altLang="en-US" sz="6000" smtClean="0">
                <a:latin typeface="方正舒体" pitchFamily="2" charset="-122"/>
                <a:ea typeface="方正舒体" pitchFamily="2" charset="-122"/>
              </a:rPr>
              <a:t>烛之武（   ）退秦师</a:t>
            </a:r>
            <a:endParaRPr lang="zh-CN" altLang="en-US" sz="6000" smtClean="0">
              <a:latin typeface="方正舒体" pitchFamily="2" charset="-122"/>
              <a:ea typeface="方正舒体" pitchFamily="2" charset="-122"/>
            </a:endParaRPr>
          </a:p>
        </p:txBody>
      </p:sp>
      <p:sp>
        <p:nvSpPr>
          <p:cNvPr id="64515" name="Rectangle 3"/>
          <p:cNvSpPr>
            <a:spLocks noRot="1" noChangeArrowheads="1"/>
          </p:cNvSpPr>
          <p:nvPr/>
        </p:nvSpPr>
        <p:spPr bwMode="auto">
          <a:xfrm>
            <a:off x="0" y="1219200"/>
            <a:ext cx="9144000" cy="12954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zh-CN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请在 </a:t>
            </a:r>
            <a:r>
              <a:rPr lang="zh-CN" alt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黑体" pitchFamily="2" charset="-122"/>
              </a:rPr>
              <a:t>“</a:t>
            </a:r>
            <a:r>
              <a:rPr lang="zh-CN" alt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退</a:t>
            </a:r>
            <a:r>
              <a:rPr lang="zh-CN" alt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黑体" pitchFamily="2" charset="-122"/>
              </a:rPr>
              <a:t>”</a:t>
            </a:r>
            <a:r>
              <a:rPr lang="zh-CN" altLang="en-US" sz="36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前加上一个词或短语，概括全文内容。</a:t>
            </a:r>
            <a:endParaRPr lang="zh-CN" altLang="en-US" sz="36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0" y="0"/>
            <a:ext cx="1524000" cy="495300"/>
          </a:xfrm>
          <a:prstGeom prst="rect">
            <a:avLst/>
          </a:prstGeom>
          <a:solidFill>
            <a:srgbClr val="800000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方正姚体" pitchFamily="2" charset="-122"/>
              </a:rPr>
              <a:t>预习检查</a:t>
            </a:r>
            <a:endParaRPr kumimoji="1"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810000"/>
            <a:ext cx="9144000" cy="304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   1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、大兵压境，小国告急。</a:t>
            </a:r>
            <a:endParaRPr lang="zh-CN" altLang="en-US" b="1" dirty="0" smtClean="0"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b="1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、</a:t>
            </a:r>
            <a:r>
              <a:rPr kumimoji="1" lang="zh-CN" altLang="en-US" b="1" dirty="0" smtClean="0">
                <a:latin typeface="黑体" pitchFamily="2" charset="-122"/>
                <a:ea typeface="黑体" pitchFamily="2" charset="-122"/>
              </a:rPr>
              <a:t>郑文公诚心悔前过，</a:t>
            </a:r>
            <a:r>
              <a:rPr kumimoji="1" lang="zh-CN" altLang="en-US" b="1" dirty="0" smtClean="0">
                <a:effectLst/>
                <a:latin typeface="黑体" pitchFamily="2" charset="-122"/>
                <a:ea typeface="黑体" pitchFamily="2" charset="-122"/>
              </a:rPr>
              <a:t>烛之武大义赴敌营。</a:t>
            </a:r>
            <a:endParaRPr kumimoji="1" lang="zh-CN" altLang="en-US" b="1" dirty="0" smtClean="0">
              <a:effectLst/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effectLst/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b="1" dirty="0" smtClean="0">
                <a:effectLst/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b="1" dirty="0" smtClean="0">
                <a:effectLst/>
                <a:latin typeface="黑体" pitchFamily="2" charset="-122"/>
                <a:ea typeface="黑体" pitchFamily="2" charset="-122"/>
              </a:rPr>
              <a:t>、勇士闯虎穴，巧言退秦师。</a:t>
            </a:r>
            <a:endParaRPr lang="zh-CN" altLang="en-US" b="1" dirty="0" smtClean="0">
              <a:effectLst/>
              <a:latin typeface="黑体" pitchFamily="2" charset="-122"/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b="1" dirty="0" smtClean="0">
                <a:effectLst/>
                <a:latin typeface="黑体" pitchFamily="2" charset="-122"/>
                <a:ea typeface="黑体" pitchFamily="2" charset="-122"/>
              </a:rPr>
              <a:t>   </a:t>
            </a:r>
            <a:r>
              <a:rPr lang="en-US" altLang="zh-CN" b="1" dirty="0" smtClean="0">
                <a:effectLst/>
                <a:latin typeface="黑体" pitchFamily="2" charset="-122"/>
                <a:ea typeface="黑体" pitchFamily="2" charset="-122"/>
              </a:rPr>
              <a:t>4</a:t>
            </a:r>
            <a:r>
              <a:rPr lang="zh-CN" altLang="en-US" b="1" dirty="0" smtClean="0">
                <a:effectLst/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en-US" b="1" dirty="0" smtClean="0">
                <a:latin typeface="黑体" pitchFamily="2" charset="-122"/>
                <a:ea typeface="黑体" pitchFamily="2" charset="-122"/>
              </a:rPr>
              <a:t>秦穆公度势盟郑，晋文侯审时班师。</a:t>
            </a:r>
            <a:endParaRPr lang="zh-CN" altLang="en-US" b="1" dirty="0" smtClean="0">
              <a:effectLst/>
            </a:endParaRPr>
          </a:p>
        </p:txBody>
      </p:sp>
      <p:sp>
        <p:nvSpPr>
          <p:cNvPr id="82947" name="Rectangle 3"/>
          <p:cNvSpPr>
            <a:spLocks noRot="1" noChangeArrowheads="1"/>
          </p:cNvSpPr>
          <p:nvPr/>
        </p:nvSpPr>
        <p:spPr bwMode="auto">
          <a:xfrm>
            <a:off x="0" y="609600"/>
            <a:ext cx="9144000" cy="838200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zh-CN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   </a:t>
            </a: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请用简洁的语言</a:t>
            </a:r>
            <a:r>
              <a:rPr lang="en-US" altLang="zh-CN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(</a:t>
            </a: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或一副对联</a:t>
            </a:r>
            <a:r>
              <a:rPr lang="en-US" altLang="zh-CN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)</a:t>
            </a: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概括各段内容。</a:t>
            </a:r>
            <a:endParaRPr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2743200"/>
            <a:ext cx="914400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秦晋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围郑    </a:t>
            </a:r>
            <a:r>
              <a:rPr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临危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受命   </a:t>
            </a:r>
            <a:r>
              <a:rPr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说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退秦</a:t>
            </a:r>
            <a:r>
              <a:rPr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师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    </a:t>
            </a:r>
            <a:r>
              <a:rPr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迫晋</a:t>
            </a:r>
            <a:r>
              <a:rPr lang="zh-CN" alt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撤围</a:t>
            </a:r>
            <a:endParaRPr lang="zh-CN" alt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822960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黑体" pitchFamily="2" charset="-122"/>
                <a:ea typeface="黑体" pitchFamily="2" charset="-122"/>
              </a:rPr>
              <a:t>围郑     受命     退秦     撤围</a:t>
            </a:r>
            <a:endParaRPr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2950" name="AutoShape 6"/>
          <p:cNvSpPr>
            <a:spLocks noChangeArrowheads="1"/>
          </p:cNvSpPr>
          <p:nvPr/>
        </p:nvSpPr>
        <p:spPr bwMode="auto">
          <a:xfrm>
            <a:off x="5257800" y="1981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1" name="AutoShape 7"/>
          <p:cNvSpPr>
            <a:spLocks noChangeArrowheads="1"/>
          </p:cNvSpPr>
          <p:nvPr/>
        </p:nvSpPr>
        <p:spPr bwMode="auto">
          <a:xfrm>
            <a:off x="1600200" y="1981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2" name="AutoShape 8"/>
          <p:cNvSpPr>
            <a:spLocks noChangeArrowheads="1"/>
          </p:cNvSpPr>
          <p:nvPr/>
        </p:nvSpPr>
        <p:spPr bwMode="auto">
          <a:xfrm>
            <a:off x="3429000" y="19812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1905000" y="2895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4191000" y="2895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>
            <a:off x="6629400" y="2895600"/>
            <a:ext cx="533400" cy="381000"/>
          </a:xfrm>
          <a:prstGeom prst="rightArrow">
            <a:avLst>
              <a:gd name="adj1" fmla="val 50000"/>
              <a:gd name="adj2" fmla="val 35000"/>
            </a:avLst>
          </a:prstGeom>
          <a:solidFill>
            <a:srgbClr val="FF0066"/>
          </a:solidFill>
          <a:ln w="12700" algn="ctr">
            <a:solidFill>
              <a:srgbClr val="FFFF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0" y="0"/>
            <a:ext cx="1524000" cy="495300"/>
          </a:xfrm>
          <a:prstGeom prst="rect">
            <a:avLst/>
          </a:prstGeom>
          <a:solidFill>
            <a:srgbClr val="800000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方正姚体" pitchFamily="2" charset="-122"/>
              </a:rPr>
              <a:t>预习检查</a:t>
            </a:r>
            <a:endParaRPr kumimoji="1"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/>
      <p:bldP spid="82948" grpId="0"/>
      <p:bldP spid="82949" grpId="0"/>
      <p:bldP spid="82950" grpId="0" animBg="1"/>
      <p:bldP spid="82951" grpId="0" animBg="1"/>
      <p:bldP spid="82952" grpId="0" animBg="1"/>
      <p:bldP spid="82953" grpId="0" animBg="1"/>
      <p:bldP spid="82954" grpId="0" animBg="1"/>
      <p:bldP spid="829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350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zh-CN" altLang="en-US" sz="3600" b="1" dirty="0" smtClean="0">
                <a:solidFill>
                  <a:srgbClr val="000099"/>
                </a:solidFill>
                <a:latin typeface="隶书" pitchFamily="49" charset="-122"/>
                <a:ea typeface="隶书" pitchFamily="49" charset="-122"/>
              </a:rPr>
              <a:t>读课文</a:t>
            </a:r>
            <a:r>
              <a:rPr lang="en-US" altLang="zh-CN" sz="3600" b="1" dirty="0" smtClean="0">
                <a:solidFill>
                  <a:srgbClr val="000099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en-US" altLang="zh-CN" sz="3600" b="1" dirty="0" smtClean="0">
                <a:solidFill>
                  <a:srgbClr val="000099"/>
                </a:solidFill>
                <a:latin typeface="Arial"/>
                <a:ea typeface="隶书" pitchFamily="49" charset="-122"/>
              </a:rPr>
              <a:t>——</a:t>
            </a:r>
            <a:r>
              <a:rPr lang="en-US" altLang="zh-CN" sz="3600" b="1" dirty="0" smtClean="0">
                <a:solidFill>
                  <a:srgbClr val="000099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sz="3600" b="1" dirty="0" smtClean="0">
                <a:solidFill>
                  <a:srgbClr val="000099"/>
                </a:solidFill>
                <a:latin typeface="隶书" pitchFamily="49" charset="-122"/>
                <a:ea typeface="隶书" pitchFamily="49" charset="-122"/>
              </a:rPr>
              <a:t>自然段</a:t>
            </a:r>
            <a:r>
              <a:rPr lang="zh-CN" altLang="en-US" sz="3600" b="1" dirty="0" smtClean="0">
                <a:solidFill>
                  <a:srgbClr val="000099"/>
                </a:solidFill>
              </a:rPr>
              <a:t>      </a:t>
            </a:r>
            <a:endParaRPr lang="zh-CN" altLang="en-US" sz="3600" b="1" dirty="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3600" b="1" dirty="0" smtClean="0">
                <a:solidFill>
                  <a:srgbClr val="000099"/>
                </a:solidFill>
                <a:latin typeface="Arial Black" pitchFamily="34" charset="0"/>
                <a:ea typeface="楷体_GB2312" pitchFamily="49" charset="-122"/>
              </a:rPr>
              <a:t>1.</a:t>
            </a:r>
            <a:r>
              <a:rPr lang="en-US" altLang="zh-CN" sz="36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烛之武为什么要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夜缒而出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”</a:t>
            </a:r>
            <a:r>
              <a:rPr lang="en-US" altLang="zh-CN" sz="3600" b="1" dirty="0" smtClean="0">
                <a:latin typeface="楷体_GB2312" pitchFamily="49" charset="-122"/>
                <a:ea typeface="楷体_GB2312" pitchFamily="49" charset="-122"/>
              </a:rPr>
              <a:t>? </a:t>
            </a:r>
            <a:endParaRPr lang="en-US" altLang="zh-CN" sz="36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CN" sz="3600" b="1" dirty="0" smtClean="0">
                <a:solidFill>
                  <a:srgbClr val="000099"/>
                </a:solidFill>
                <a:latin typeface="Arial Black" pitchFamily="34" charset="0"/>
                <a:ea typeface="楷体_GB2312" pitchFamily="49" charset="-122"/>
              </a:rPr>
              <a:t>2.</a:t>
            </a:r>
            <a:r>
              <a:rPr lang="en-US" altLang="zh-CN" sz="3600" b="1" dirty="0" smtClean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郑国君臣为什么一开始就把劝说目标锁定在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秦军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”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而不是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“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晋军</a:t>
            </a:r>
            <a:r>
              <a:rPr lang="zh-CN" altLang="en-US" sz="3600" b="1" dirty="0" smtClean="0">
                <a:latin typeface="Arial"/>
                <a:ea typeface="楷体_GB2312" pitchFamily="49" charset="-122"/>
              </a:rPr>
              <a:t>”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？你能从文中找到根据吗？</a:t>
            </a:r>
            <a:endParaRPr lang="zh-CN" altLang="en-US" sz="3600" b="1" dirty="0" smtClean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zh-CN" sz="3600" b="1" dirty="0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1447800" cy="495300"/>
          </a:xfrm>
          <a:prstGeom prst="rect">
            <a:avLst/>
          </a:prstGeom>
          <a:solidFill>
            <a:srgbClr val="800000"/>
          </a:solidFill>
          <a:ln w="38100">
            <a:solidFill>
              <a:srgbClr val="FFFF00"/>
            </a:solidFill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方正姚体" pitchFamily="2" charset="-122"/>
              </a:rPr>
              <a:t>诵读提示</a:t>
            </a:r>
            <a:endParaRPr kumimoji="1" lang="zh-CN" alt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华文行楷" pitchFamily="2" charset="-122"/>
            </a:endParaRPr>
          </a:p>
        </p:txBody>
      </p:sp>
      <p:sp>
        <p:nvSpPr>
          <p:cNvPr id="9220" name="Text Box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400800" y="6019800"/>
            <a:ext cx="27432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  <a:ea typeface="方正姚体" pitchFamily="2" charset="-122"/>
              </a:rPr>
              <a:t>转第一自然段</a:t>
            </a:r>
            <a:endParaRPr lang="zh-CN" altLang="en-US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i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1" cstate="print"/>
          <a:srcRect/>
          <a:stretch>
            <a:fillRect/>
          </a:stretch>
        </p:blipFill>
        <p:spPr>
          <a:xfrm>
            <a:off x="0" y="304800"/>
            <a:ext cx="9144000" cy="6858000"/>
          </a:xfrm>
          <a:noFill/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5876925"/>
            <a:ext cx="352901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400">
                <a:solidFill>
                  <a:srgbClr val="6600CC"/>
                </a:solidFill>
                <a:latin typeface="Arial" pitchFamily="34" charset="0"/>
                <a:ea typeface="隶书" pitchFamily="49" charset="-122"/>
              </a:rPr>
              <a:t>公元前</a:t>
            </a:r>
            <a:r>
              <a:rPr lang="en-US" altLang="zh-CN" sz="4400">
                <a:solidFill>
                  <a:srgbClr val="6600CC"/>
                </a:solidFill>
                <a:latin typeface="Arial" pitchFamily="34" charset="0"/>
                <a:ea typeface="隶书" pitchFamily="49" charset="-122"/>
              </a:rPr>
              <a:t>630</a:t>
            </a:r>
            <a:r>
              <a:rPr lang="zh-CN" altLang="en-US" sz="4400">
                <a:solidFill>
                  <a:srgbClr val="6600CC"/>
                </a:solidFill>
                <a:latin typeface="Arial" pitchFamily="34" charset="0"/>
                <a:ea typeface="隶书" pitchFamily="49" charset="-122"/>
              </a:rPr>
              <a:t>年</a:t>
            </a:r>
            <a:endParaRPr lang="zh-CN" altLang="en-US" sz="4400">
              <a:solidFill>
                <a:srgbClr val="6600CC"/>
              </a:solidFill>
              <a:latin typeface="Arial" pitchFamily="34" charset="0"/>
              <a:ea typeface="隶书" pitchFamily="49" charset="-122"/>
            </a:endParaRPr>
          </a:p>
        </p:txBody>
      </p:sp>
      <p:sp>
        <p:nvSpPr>
          <p:cNvPr id="70660" name="Oval 4"/>
          <p:cNvSpPr>
            <a:spLocks noChangeArrowheads="1"/>
          </p:cNvSpPr>
          <p:nvPr/>
        </p:nvSpPr>
        <p:spPr bwMode="auto">
          <a:xfrm>
            <a:off x="6858000" y="5181600"/>
            <a:ext cx="287338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32588" y="5589588"/>
            <a:ext cx="1008062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6000">
                <a:solidFill>
                  <a:srgbClr val="00FF00"/>
                </a:solidFill>
                <a:latin typeface="Arial" pitchFamily="34" charset="0"/>
              </a:rPr>
              <a:t>郑</a:t>
            </a:r>
            <a:endParaRPr lang="zh-CN" altLang="en-US" sz="6000">
              <a:solidFill>
                <a:srgbClr val="00FF00"/>
              </a:solidFill>
              <a:latin typeface="Arial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172200" y="5105400"/>
            <a:ext cx="85883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新郑</a:t>
            </a:r>
            <a:endParaRPr lang="zh-CN" altLang="en-US" sz="240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04025" y="4149725"/>
            <a:ext cx="8636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0">
              <a:latin typeface="Arial" pitchFamily="34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57200" y="3733800"/>
            <a:ext cx="1081088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6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秦</a:t>
            </a:r>
            <a:endParaRPr lang="zh-CN" altLang="en-US" sz="6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257800" y="2133600"/>
            <a:ext cx="1066800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60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晋</a:t>
            </a:r>
            <a:endParaRPr lang="zh-CN" altLang="en-US" sz="600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7162800" y="4495800"/>
            <a:ext cx="1371600" cy="1300163"/>
          </a:xfrm>
          <a:prstGeom prst="curvedLeftArrow">
            <a:avLst>
              <a:gd name="adj1" fmla="val 20000"/>
              <a:gd name="adj2" fmla="val 40000"/>
              <a:gd name="adj3" fmla="val 35165"/>
            </a:avLst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CC0099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7848600" y="4800600"/>
            <a:ext cx="793750" cy="1439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zh-CN" altLang="en-US" sz="40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秦 军</a:t>
            </a:r>
            <a:endParaRPr lang="zh-CN" altLang="en-US" sz="4000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52" name="AutoShape 13"/>
          <p:cNvSpPr>
            <a:spLocks noChangeArrowheads="1"/>
          </p:cNvSpPr>
          <p:nvPr/>
        </p:nvSpPr>
        <p:spPr bwMode="auto">
          <a:xfrm>
            <a:off x="1752600" y="4419600"/>
            <a:ext cx="2819400" cy="381000"/>
          </a:xfrm>
          <a:prstGeom prst="notchedRightArrow">
            <a:avLst>
              <a:gd name="adj1" fmla="val 50000"/>
              <a:gd name="adj2" fmla="val 18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3" name="AutoShape 14"/>
          <p:cNvSpPr>
            <a:spLocks noChangeArrowheads="1"/>
          </p:cNvSpPr>
          <p:nvPr/>
        </p:nvSpPr>
        <p:spPr bwMode="auto">
          <a:xfrm>
            <a:off x="4419600" y="4419600"/>
            <a:ext cx="2819400" cy="381000"/>
          </a:xfrm>
          <a:prstGeom prst="notchedRightArrow">
            <a:avLst>
              <a:gd name="adj1" fmla="val 50000"/>
              <a:gd name="adj2" fmla="val 18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0671" name="Oval 15"/>
          <p:cNvSpPr>
            <a:spLocks noChangeArrowheads="1"/>
          </p:cNvSpPr>
          <p:nvPr/>
        </p:nvSpPr>
        <p:spPr bwMode="auto">
          <a:xfrm>
            <a:off x="4343400" y="2438400"/>
            <a:ext cx="287338" cy="457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304800" y="533400"/>
            <a:ext cx="8686800" cy="3667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304800" y="1371600"/>
            <a:ext cx="8839200" cy="914400"/>
          </a:xfrm>
          <a:prstGeom prst="rect">
            <a:avLst/>
          </a:prstGeom>
          <a:solidFill>
            <a:srgbClr val="FFFF66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dirty="0">
                <a:solidFill>
                  <a:srgbClr val="0033CC"/>
                </a:solidFill>
                <a:ea typeface="华文隶书" pitchFamily="2" charset="-122"/>
              </a:rPr>
              <a:t>秦晋围郑示意图</a:t>
            </a:r>
            <a:endParaRPr lang="zh-CN" altLang="en-US" sz="5400" dirty="0">
              <a:solidFill>
                <a:srgbClr val="0033CC"/>
              </a:solidFill>
              <a:ea typeface="华文隶书" pitchFamily="2" charset="-122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 rot="2366329">
            <a:off x="7524750" y="4648200"/>
            <a:ext cx="16192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solidFill>
                  <a:srgbClr val="3333FF"/>
                </a:solidFill>
                <a:latin typeface="Arial" pitchFamily="34" charset="0"/>
                <a:ea typeface="黑体" pitchFamily="49" charset="-122"/>
              </a:rPr>
              <a:t>氾水</a:t>
            </a:r>
            <a:endParaRPr lang="zh-CN" altLang="en-US" sz="2800">
              <a:solidFill>
                <a:srgbClr val="3333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 rot="-1833122">
            <a:off x="6080125" y="3889375"/>
            <a:ext cx="911225" cy="46990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FF"/>
            </a:solidFill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>
                <a:solidFill>
                  <a:srgbClr val="3333FF"/>
                </a:solidFill>
                <a:latin typeface="Arial" pitchFamily="34" charset="0"/>
                <a:ea typeface="黑体" pitchFamily="49" charset="-122"/>
              </a:rPr>
              <a:t>函陵</a:t>
            </a:r>
            <a:endParaRPr lang="zh-CN" altLang="en-US" sz="2400">
              <a:solidFill>
                <a:srgbClr val="3333FF"/>
              </a:solidFill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7239000" y="4876800"/>
            <a:ext cx="685800" cy="376238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</a:rPr>
              <a:t>氾南</a:t>
            </a:r>
            <a:endParaRPr lang="zh-CN" altLang="en-US">
              <a:solidFill>
                <a:srgbClr val="FF0066"/>
              </a:solidFill>
            </a:endParaRPr>
          </a:p>
        </p:txBody>
      </p:sp>
      <p:sp>
        <p:nvSpPr>
          <p:cNvPr id="70677" name="Oval 21"/>
          <p:cNvSpPr>
            <a:spLocks noChangeArrowheads="1"/>
          </p:cNvSpPr>
          <p:nvPr/>
        </p:nvSpPr>
        <p:spPr bwMode="auto">
          <a:xfrm>
            <a:off x="5257800" y="2209800"/>
            <a:ext cx="1066800" cy="990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</a:ln>
        </p:spPr>
        <p:txBody>
          <a:bodyPr vert="eaVert" anchor="ctr">
            <a:spAutoFit/>
          </a:bodyPr>
          <a:lstStyle/>
          <a:p>
            <a:endParaRPr lang="zh-CN" altLang="en-US"/>
          </a:p>
        </p:txBody>
      </p:sp>
      <p:sp>
        <p:nvSpPr>
          <p:cNvPr id="70678" name="Oval 22"/>
          <p:cNvSpPr>
            <a:spLocks noChangeArrowheads="1"/>
          </p:cNvSpPr>
          <p:nvPr/>
        </p:nvSpPr>
        <p:spPr bwMode="auto">
          <a:xfrm>
            <a:off x="381000" y="3810000"/>
            <a:ext cx="1066800" cy="990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</a:ln>
        </p:spPr>
        <p:txBody>
          <a:bodyPr vert="eaVert" anchor="ctr">
            <a:spAutoFit/>
          </a:bodyPr>
          <a:lstStyle/>
          <a:p>
            <a:endParaRPr lang="zh-CN" altLang="en-US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auto">
          <a:xfrm>
            <a:off x="6705600" y="5638800"/>
            <a:ext cx="1066800" cy="990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</a:ln>
        </p:spPr>
        <p:txBody>
          <a:bodyPr vert="eaVert" anchor="ctr">
            <a:spAutoFit/>
          </a:bodyPr>
          <a:lstStyle/>
          <a:p>
            <a:endParaRPr lang="zh-CN" altLang="en-US"/>
          </a:p>
        </p:txBody>
      </p:sp>
      <p:sp>
        <p:nvSpPr>
          <p:cNvPr id="70680" name="AutoShape 24"/>
          <p:cNvSpPr>
            <a:spLocks noChangeArrowheads="1"/>
          </p:cNvSpPr>
          <p:nvPr/>
        </p:nvSpPr>
        <p:spPr bwMode="auto">
          <a:xfrm>
            <a:off x="4114800" y="3200400"/>
            <a:ext cx="1981200" cy="2743200"/>
          </a:xfrm>
          <a:prstGeom prst="curvedRightArrow">
            <a:avLst>
              <a:gd name="adj1" fmla="val 27667"/>
              <a:gd name="adj2" fmla="val 55385"/>
              <a:gd name="adj3" fmla="val 33333"/>
            </a:avLst>
          </a:prstGeom>
          <a:gradFill rotWithShape="1">
            <a:gsLst>
              <a:gs pos="0">
                <a:srgbClr val="FF3300"/>
              </a:gs>
              <a:gs pos="50000">
                <a:srgbClr val="FFFF00"/>
              </a:gs>
              <a:gs pos="100000">
                <a:srgbClr val="FF3300"/>
              </a:gs>
            </a:gsLst>
            <a:lin ang="0" scaled="1"/>
          </a:gradFill>
          <a:ln w="9525">
            <a:solidFill>
              <a:srgbClr val="CC0099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64" name="Text Box 25"/>
          <p:cNvSpPr txBox="1">
            <a:spLocks noChangeArrowheads="1"/>
          </p:cNvSpPr>
          <p:nvPr/>
        </p:nvSpPr>
        <p:spPr bwMode="auto">
          <a:xfrm>
            <a:off x="3962400" y="3657600"/>
            <a:ext cx="10001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 i="1">
                <a:solidFill>
                  <a:srgbClr val="3333FF"/>
                </a:solidFill>
                <a:ea typeface="黑体" pitchFamily="49" charset="-122"/>
              </a:rPr>
              <a:t>崤山</a:t>
            </a:r>
            <a:endParaRPr lang="zh-CN" altLang="en-US" sz="3200" i="1">
              <a:solidFill>
                <a:srgbClr val="3333FF"/>
              </a:solidFill>
              <a:ea typeface="黑体" pitchFamily="49" charset="-122"/>
            </a:endParaRPr>
          </a:p>
        </p:txBody>
      </p:sp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0" y="0"/>
            <a:ext cx="9144000" cy="129063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9525">
            <a:solidFill>
              <a:srgbClr val="FFFF00"/>
            </a:solidFill>
            <a:miter lim="800000"/>
          </a:ln>
        </p:spPr>
        <p:txBody>
          <a:bodyPr anchor="ctr">
            <a:spAutoFit/>
          </a:bodyPr>
          <a:lstStyle/>
          <a:p>
            <a:pPr indent="36830" algn="l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003300"/>
                </a:solidFill>
                <a:latin typeface="宋体" pitchFamily="2" charset="-122"/>
              </a:rPr>
              <a:t> </a:t>
            </a:r>
            <a:r>
              <a:rPr kumimoji="1" lang="en-US" altLang="zh-CN" sz="3200" dirty="0">
                <a:latin typeface="宋体" pitchFamily="2" charset="-122"/>
              </a:rPr>
              <a:t>       1</a:t>
            </a:r>
            <a:r>
              <a:rPr kumimoji="1" lang="zh-CN" altLang="en-US" sz="3200" dirty="0">
                <a:latin typeface="宋体" pitchFamily="2" charset="-122"/>
              </a:rPr>
              <a:t>、</a:t>
            </a:r>
            <a:r>
              <a:rPr kumimoji="1" lang="zh-CN" altLang="en-US" sz="2800" dirty="0">
                <a:latin typeface="隶书" pitchFamily="49" charset="-122"/>
                <a:ea typeface="黑体" pitchFamily="49" charset="-122"/>
              </a:rPr>
              <a:t>晋侯、秦伯围郑，以其</a:t>
            </a:r>
            <a:r>
              <a:rPr kumimoji="1" lang="zh-CN" altLang="en-US" sz="2800" dirty="0">
                <a:solidFill>
                  <a:srgbClr val="FFFF00"/>
                </a:solidFill>
                <a:latin typeface="隶书" pitchFamily="49" charset="-122"/>
                <a:ea typeface="黑体" pitchFamily="49" charset="-122"/>
              </a:rPr>
              <a:t>无礼于晋</a:t>
            </a:r>
            <a:r>
              <a:rPr kumimoji="1" lang="zh-CN" altLang="en-US" sz="2800" dirty="0">
                <a:latin typeface="隶书" pitchFamily="49" charset="-122"/>
                <a:ea typeface="黑体" pitchFamily="49" charset="-122"/>
              </a:rPr>
              <a:t>，且</a:t>
            </a:r>
            <a:r>
              <a:rPr kumimoji="1" lang="zh-CN" altLang="en-US" sz="2800" dirty="0">
                <a:solidFill>
                  <a:srgbClr val="FFFF00"/>
                </a:solidFill>
                <a:latin typeface="隶书" pitchFamily="49" charset="-122"/>
                <a:ea typeface="黑体" pitchFamily="49" charset="-122"/>
              </a:rPr>
              <a:t>贰于楚</a:t>
            </a:r>
            <a:r>
              <a:rPr kumimoji="1" lang="zh-CN" altLang="en-US" sz="2800" dirty="0">
                <a:latin typeface="隶书" pitchFamily="49" charset="-122"/>
                <a:ea typeface="黑体" pitchFamily="49" charset="-122"/>
              </a:rPr>
              <a:t>也。</a:t>
            </a:r>
            <a:r>
              <a:rPr kumimoji="1" lang="zh-CN" altLang="en-US" sz="2800" u="sng" dirty="0">
                <a:latin typeface="隶书" pitchFamily="49" charset="-122"/>
                <a:ea typeface="黑体" pitchFamily="49" charset="-122"/>
              </a:rPr>
              <a:t>晋军函陵，秦军氾南</a:t>
            </a:r>
            <a:r>
              <a:rPr kumimoji="1" lang="zh-CN" altLang="en-US" sz="2800" dirty="0">
                <a:latin typeface="隶书" pitchFamily="49" charset="-122"/>
                <a:ea typeface="黑体" pitchFamily="49" charset="-122"/>
              </a:rPr>
              <a:t>。</a:t>
            </a:r>
            <a:endParaRPr kumimoji="1" lang="zh-CN" altLang="en-US" sz="2800" dirty="0">
              <a:solidFill>
                <a:srgbClr val="FF3300"/>
              </a:solidFill>
              <a:latin typeface="宋体" pitchFamily="2" charset="-122"/>
              <a:ea typeface="黑体" pitchFamily="49" charset="-122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5334000" y="3124200"/>
            <a:ext cx="1373188" cy="172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 altLang="zh-CN" b="0">
              <a:latin typeface="Arial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zh-CN" altLang="en-US" sz="4000" i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晋 军</a:t>
            </a:r>
            <a:endParaRPr lang="zh-CN" altLang="en-US" sz="4000" i="1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68" name="Text Box 31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543800" y="6491288"/>
            <a:ext cx="1600200" cy="36671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  <a:ea typeface="方正姚体" pitchFamily="2" charset="-122"/>
              </a:rPr>
              <a:t>转第二自然段</a:t>
            </a:r>
            <a:endParaRPr lang="zh-CN" altLang="en-US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/>
      <p:bldP spid="70667" grpId="0" animBg="1"/>
      <p:bldP spid="70668" grpId="0"/>
      <p:bldP spid="70671" grpId="0" animBg="1"/>
      <p:bldP spid="70674" grpId="0"/>
      <p:bldP spid="70677" grpId="0" animBg="1"/>
      <p:bldP spid="70678" grpId="0" animBg="1"/>
      <p:bldP spid="70679" grpId="0" animBg="1"/>
      <p:bldP spid="70680" grpId="0" animBg="1"/>
      <p:bldP spid="70682" grpId="0" animBg="1"/>
      <p:bldP spid="706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685800" y="4114800"/>
            <a:ext cx="7848600" cy="965200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66FF"/>
                </a:solidFill>
                <a:latin typeface="楷体_GB2312" pitchFamily="49" charset="-122"/>
              </a:rPr>
              <a:t>          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以</a:t>
            </a:r>
            <a:r>
              <a:rPr lang="zh-CN" altLang="en-US" u="sng">
                <a:solidFill>
                  <a:srgbClr val="000099"/>
                </a:solidFill>
                <a:latin typeface="楷体_GB2312" pitchFamily="49" charset="-122"/>
              </a:rPr>
              <a:t>国家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为中心编写的史书体裁。如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国语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、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战国策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等。</a:t>
            </a:r>
            <a:endParaRPr lang="zh-CN" altLang="en-US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685800" y="5257800"/>
            <a:ext cx="7816850" cy="965200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CC66FF"/>
                </a:solidFill>
                <a:latin typeface="楷体_GB2312" pitchFamily="49" charset="-122"/>
              </a:rPr>
              <a:t>           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以</a:t>
            </a:r>
            <a:r>
              <a:rPr lang="zh-CN" altLang="en-US" u="sng">
                <a:solidFill>
                  <a:srgbClr val="000099"/>
                </a:solidFill>
                <a:latin typeface="楷体_GB2312" pitchFamily="49" charset="-122"/>
              </a:rPr>
              <a:t>人物传记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为中心的史书体裁。如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史记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、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三国志</a:t>
            </a:r>
            <a:r>
              <a:rPr lang="en-US" altLang="zh-CN">
                <a:solidFill>
                  <a:schemeClr val="tx1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chemeClr val="tx1"/>
                </a:solidFill>
                <a:latin typeface="楷体_GB2312" pitchFamily="49" charset="-122"/>
              </a:rPr>
              <a:t>等。</a:t>
            </a:r>
            <a:endParaRPr lang="zh-CN" altLang="en-US">
              <a:solidFill>
                <a:schemeClr val="tx1"/>
              </a:solidFill>
              <a:latin typeface="楷体_GB2312" pitchFamily="49" charset="-122"/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914400" y="4114800"/>
            <a:ext cx="1676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latin typeface="楷体_GB2312" pitchFamily="49" charset="-122"/>
              </a:rPr>
              <a:t>国别体</a:t>
            </a:r>
            <a:endParaRPr lang="zh-CN" altLang="en-US" sz="3200">
              <a:solidFill>
                <a:srgbClr val="FF0066"/>
              </a:solidFill>
              <a:latin typeface="楷体_GB2312" pitchFamily="49" charset="-122"/>
            </a:endParaRP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20177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latin typeface="楷体_GB2312" pitchFamily="49" charset="-122"/>
              </a:rPr>
              <a:t>纪传体</a:t>
            </a:r>
            <a:endParaRPr lang="zh-CN" altLang="en-US" sz="3200">
              <a:solidFill>
                <a:srgbClr val="FF0066"/>
              </a:solidFill>
              <a:latin typeface="楷体_GB2312" pitchFamily="49" charset="-122"/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685800" y="1219201"/>
            <a:ext cx="7772400" cy="2646878"/>
          </a:xfrm>
          <a:prstGeom prst="rect">
            <a:avLst/>
          </a:prstGeom>
          <a:noFill/>
          <a:ln w="19050">
            <a:solidFill>
              <a:srgbClr val="FF99CC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CC66FF"/>
                </a:solidFill>
              </a:rPr>
              <a:t> </a:t>
            </a:r>
            <a:r>
              <a:rPr lang="zh-CN" altLang="en-US" sz="4000">
                <a:solidFill>
                  <a:srgbClr val="FF0066"/>
                </a:solidFill>
              </a:rPr>
              <a:t>编年体</a:t>
            </a:r>
            <a:r>
              <a:rPr lang="zh-CN" altLang="en-US" sz="4000">
                <a:solidFill>
                  <a:srgbClr val="CC66FF"/>
                </a:solidFill>
              </a:rPr>
              <a:t> </a:t>
            </a:r>
            <a:r>
              <a:rPr lang="zh-CN" altLang="en-US">
                <a:solidFill>
                  <a:schemeClr val="tx1"/>
                </a:solidFill>
              </a:rPr>
              <a:t>按</a:t>
            </a:r>
            <a:r>
              <a:rPr lang="zh-CN" altLang="en-US" u="sng">
                <a:solidFill>
                  <a:srgbClr val="000099"/>
                </a:solidFill>
              </a:rPr>
              <a:t>时间顺序</a:t>
            </a:r>
            <a:r>
              <a:rPr lang="zh-CN" altLang="en-US">
                <a:solidFill>
                  <a:schemeClr val="tx1"/>
                </a:solidFill>
              </a:rPr>
              <a:t>编写的史书体裁。</a:t>
            </a:r>
            <a:endParaRPr lang="zh-CN" alt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</a:rPr>
              <a:t>《</a:t>
            </a:r>
            <a:r>
              <a:rPr lang="zh-CN" altLang="en-US">
                <a:solidFill>
                  <a:schemeClr val="tx1"/>
                </a:solidFill>
              </a:rPr>
              <a:t>春秋</a:t>
            </a:r>
            <a:r>
              <a:rPr lang="en-US" altLang="zh-CN">
                <a:solidFill>
                  <a:schemeClr val="tx1"/>
                </a:solidFill>
              </a:rPr>
              <a:t>》</a:t>
            </a:r>
            <a:r>
              <a:rPr lang="zh-CN" altLang="en-US">
                <a:solidFill>
                  <a:schemeClr val="tx1"/>
                </a:solidFill>
              </a:rPr>
              <a:t>：第一部编年体史书</a:t>
            </a:r>
            <a:endParaRPr lang="zh-CN" alt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</a:rPr>
              <a:t>《</a:t>
            </a:r>
            <a:r>
              <a:rPr lang="zh-CN" altLang="en-US">
                <a:solidFill>
                  <a:schemeClr val="tx1"/>
                </a:solidFill>
              </a:rPr>
              <a:t>左传</a:t>
            </a:r>
            <a:r>
              <a:rPr lang="en-US" altLang="zh-CN">
                <a:solidFill>
                  <a:schemeClr val="tx1"/>
                </a:solidFill>
              </a:rPr>
              <a:t>》</a:t>
            </a:r>
            <a:r>
              <a:rPr lang="zh-CN" altLang="en-US">
                <a:solidFill>
                  <a:schemeClr val="tx1"/>
                </a:solidFill>
              </a:rPr>
              <a:t>：</a:t>
            </a:r>
            <a:r>
              <a:rPr lang="zh-CN" altLang="en-US">
                <a:solidFill>
                  <a:srgbClr val="FF0000"/>
                </a:solidFill>
              </a:rPr>
              <a:t>第一部叙事详细</a:t>
            </a:r>
            <a:r>
              <a:rPr lang="zh-CN" altLang="en-US">
                <a:solidFill>
                  <a:schemeClr val="tx1"/>
                </a:solidFill>
              </a:rPr>
              <a:t>的编年体史书，</a:t>
            </a:r>
            <a:endParaRPr lang="zh-CN" altLang="en-US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2971800" y="304800"/>
            <a:ext cx="2527300" cy="698500"/>
          </a:xfrm>
          <a:prstGeom prst="rect">
            <a:avLst/>
          </a:prstGeom>
          <a:solidFill>
            <a:srgbClr val="993300"/>
          </a:solidFill>
          <a:ln w="57150" cmpd="thinThick" algn="ctr">
            <a:solidFill>
              <a:schemeClr val="tx2"/>
            </a:solidFill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600">
                <a:solidFill>
                  <a:schemeClr val="accent1"/>
                </a:solidFill>
                <a:ea typeface="华文楷体" pitchFamily="2" charset="-122"/>
              </a:rPr>
              <a:t>史书的类别</a:t>
            </a:r>
            <a:endParaRPr lang="zh-CN" altLang="en-US" sz="3600">
              <a:solidFill>
                <a:schemeClr val="accent1"/>
              </a:solidFill>
              <a:ea typeface="华文楷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nimBg="1"/>
      <p:bldP spid="154627" grpId="0" animBg="1"/>
      <p:bldP spid="154629" grpId="0"/>
      <p:bldP spid="154630" grpId="0"/>
      <p:bldP spid="15463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29575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 anchor="ctr">
            <a:spAutoFit/>
          </a:bodyPr>
          <a:lstStyle/>
          <a:p>
            <a:pPr indent="36830" algn="l">
              <a:lnSpc>
                <a:spcPct val="130000"/>
              </a:lnSpc>
            </a:pPr>
            <a:r>
              <a:rPr kumimoji="1" lang="en-US" altLang="zh-CN" sz="3200" dirty="0">
                <a:solidFill>
                  <a:srgbClr val="003300"/>
                </a:solidFill>
                <a:latin typeface="宋体" pitchFamily="2" charset="-122"/>
              </a:rPr>
              <a:t>       </a:t>
            </a:r>
            <a:r>
              <a:rPr kumimoji="1" lang="en-US" altLang="zh-CN" sz="2800" dirty="0">
                <a:latin typeface="黑体" pitchFamily="49" charset="-122"/>
                <a:ea typeface="黑体" pitchFamily="49" charset="-122"/>
              </a:rPr>
              <a:t>2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、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佚之狐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言于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郑伯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曰：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“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国危矣，若使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烛之武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见秦君，师必退。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”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公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从之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。（ ）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辞曰：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“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臣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之壮也，犹不如人；今老矣，无能为也已。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”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公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曰：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“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吾不能早用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子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，今急而求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子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，</a:t>
            </a:r>
            <a:r>
              <a:rPr kumimoji="1" lang="zh-CN" altLang="en-US" sz="2800" u="sng" dirty="0">
                <a:latin typeface="黑体" pitchFamily="49" charset="-122"/>
                <a:ea typeface="黑体" pitchFamily="49" charset="-122"/>
              </a:rPr>
              <a:t>是</a:t>
            </a:r>
            <a:r>
              <a:rPr kumimoji="1" lang="zh-CN" altLang="en-US" sz="2800" u="sng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寡人</a:t>
            </a:r>
            <a:r>
              <a:rPr kumimoji="1" lang="zh-CN" altLang="en-US" sz="2800" u="sng" dirty="0">
                <a:latin typeface="黑体" pitchFamily="49" charset="-122"/>
                <a:ea typeface="黑体" pitchFamily="49" charset="-122"/>
              </a:rPr>
              <a:t>之过也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。然郑亡，子亦有不利焉。</a:t>
            </a:r>
            <a:r>
              <a:rPr kumimoji="1" lang="zh-CN" altLang="en-US" sz="2800" dirty="0">
                <a:latin typeface="宋体" pitchFamily="2" charset="-122"/>
                <a:ea typeface="黑体" pitchFamily="49" charset="-122"/>
              </a:rPr>
              <a:t>”</a:t>
            </a:r>
            <a:r>
              <a:rPr kumimoji="1" lang="zh-CN" altLang="en-US" sz="280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（ ）</a:t>
            </a:r>
            <a:r>
              <a:rPr kumimoji="1" lang="zh-CN" altLang="en-US" sz="2800" dirty="0">
                <a:latin typeface="黑体" pitchFamily="49" charset="-122"/>
                <a:ea typeface="黑体" pitchFamily="49" charset="-122"/>
              </a:rPr>
              <a:t>许之。</a:t>
            </a:r>
            <a:endParaRPr kumimoji="1" lang="zh-CN" altLang="en-US" sz="2800" dirty="0">
              <a:solidFill>
                <a:srgbClr val="0033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267" name="Text Box 14"/>
          <p:cNvSpPr txBox="1">
            <a:spLocks noChangeArrowheads="1"/>
          </p:cNvSpPr>
          <p:nvPr/>
        </p:nvSpPr>
        <p:spPr bwMode="auto">
          <a:xfrm>
            <a:off x="0" y="3346450"/>
            <a:ext cx="8991600" cy="24431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思考：</a:t>
            </a:r>
            <a:endParaRPr lang="zh-CN" altLang="en-US" sz="2800" dirty="0">
              <a:solidFill>
                <a:srgbClr val="000099"/>
              </a:solidFill>
              <a:latin typeface="方正姚体" pitchFamily="2" charset="-122"/>
              <a:ea typeface="方正姚体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1</a:t>
            </a:r>
            <a:r>
              <a:rPr lang="zh-CN" altLang="en-US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、本段涉及到哪些人物？在括号里补上人物姓名。</a:t>
            </a:r>
            <a:endParaRPr lang="zh-CN" altLang="en-US" sz="2800" dirty="0">
              <a:solidFill>
                <a:srgbClr val="000099"/>
              </a:solidFill>
              <a:latin typeface="方正姚体" pitchFamily="2" charset="-122"/>
              <a:ea typeface="方正姚体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2</a:t>
            </a:r>
            <a:r>
              <a:rPr lang="zh-CN" altLang="en-US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、理解句式：是寡人之过也。</a:t>
            </a:r>
            <a:endParaRPr lang="zh-CN" altLang="en-US" sz="2800" dirty="0">
              <a:solidFill>
                <a:srgbClr val="000099"/>
              </a:solidFill>
              <a:latin typeface="方正姚体" pitchFamily="2" charset="-122"/>
              <a:ea typeface="方正姚体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3</a:t>
            </a:r>
            <a:r>
              <a:rPr lang="zh-CN" altLang="en-US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、分角色读课文，揣摩人物的</a:t>
            </a:r>
            <a:r>
              <a:rPr lang="zh-CN" altLang="en-US" sz="2800" u="sng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语气、感情</a:t>
            </a:r>
            <a:r>
              <a:rPr lang="zh-CN" altLang="en-US" sz="2800" dirty="0">
                <a:solidFill>
                  <a:srgbClr val="000099"/>
                </a:solidFill>
                <a:latin typeface="方正姚体" pitchFamily="2" charset="-122"/>
                <a:ea typeface="方正姚体" pitchFamily="2" charset="-122"/>
              </a:rPr>
              <a:t> 。</a:t>
            </a:r>
            <a:endParaRPr lang="zh-CN" altLang="en-US" sz="2800" dirty="0">
              <a:solidFill>
                <a:srgbClr val="000099"/>
              </a:solidFill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0" y="3352800"/>
            <a:ext cx="9144000" cy="1828800"/>
          </a:xfrm>
          <a:prstGeom prst="wedgeRectCallout">
            <a:avLst>
              <a:gd name="adj1" fmla="val 8056"/>
              <a:gd name="adj2" fmla="val 57204"/>
            </a:avLst>
          </a:prstGeom>
          <a:solidFill>
            <a:srgbClr val="800000"/>
          </a:solidFill>
          <a:ln w="12700" algn="ctr">
            <a:solidFill>
              <a:srgbClr val="FFFF00"/>
            </a:solidFill>
            <a:miter lim="800000"/>
          </a:ln>
          <a:effectLst/>
        </p:spPr>
        <p:txBody>
          <a:bodyPr anchor="ctr"/>
          <a:lstStyle/>
          <a:p>
            <a:pPr algn="l">
              <a:defRPr/>
            </a:pPr>
            <a:r>
              <a:rPr kumimoji="1" lang="zh-CN" altLang="en-US" sz="2400">
                <a:solidFill>
                  <a:srgbClr val="FFFF00"/>
                </a:solidFill>
                <a:ea typeface="方正姚体" pitchFamily="2" charset="-122"/>
              </a:rPr>
              <a:t>佚：沉重</a:t>
            </a:r>
            <a:r>
              <a:rPr kumimoji="1" lang="en-US" altLang="zh-CN" sz="2400">
                <a:solidFill>
                  <a:srgbClr val="FFFF00"/>
                </a:solidFill>
                <a:latin typeface="Arial"/>
                <a:ea typeface="方正姚体" pitchFamily="2" charset="-122"/>
              </a:rPr>
              <a:t>—</a:t>
            </a:r>
            <a:r>
              <a:rPr kumimoji="1" lang="zh-CN" altLang="en-US" sz="2400">
                <a:solidFill>
                  <a:srgbClr val="FFFF00"/>
                </a:solidFill>
                <a:ea typeface="方正姚体" pitchFamily="2" charset="-122"/>
              </a:rPr>
              <a:t>坚定。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为国事而忧心焦虑（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危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），对烛之武的信任（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必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）；</a:t>
            </a:r>
            <a:r>
              <a:rPr kumimoji="1" lang="zh-CN" altLang="en-US" sz="2400">
                <a:solidFill>
                  <a:srgbClr val="FFFF00"/>
                </a:solidFill>
                <a:ea typeface="方正姚体" pitchFamily="2" charset="-122"/>
              </a:rPr>
              <a:t>烛：慨叹</a:t>
            </a:r>
            <a:r>
              <a:rPr kumimoji="1" lang="en-US" altLang="zh-CN" sz="2400">
                <a:solidFill>
                  <a:srgbClr val="FFFF00"/>
                </a:solidFill>
                <a:latin typeface="Arial"/>
                <a:ea typeface="方正姚体" pitchFamily="2" charset="-122"/>
              </a:rPr>
              <a:t>—</a:t>
            </a:r>
            <a:r>
              <a:rPr kumimoji="1" lang="zh-CN" altLang="en-US" sz="2400">
                <a:solidFill>
                  <a:srgbClr val="FFFF00"/>
                </a:solidFill>
                <a:ea typeface="方正姚体" pitchFamily="2" charset="-122"/>
              </a:rPr>
              <a:t>伤感。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才不能用，牢骚满腹（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也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，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犹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、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矣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、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也已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）；</a:t>
            </a:r>
            <a:r>
              <a:rPr kumimoji="1" lang="zh-CN" altLang="en-US" sz="2400">
                <a:solidFill>
                  <a:srgbClr val="FFFF00"/>
                </a:solidFill>
                <a:ea typeface="方正姚体" pitchFamily="2" charset="-122"/>
              </a:rPr>
              <a:t>公：心平气和。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真切自责，指明利害。（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是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，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过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、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“</a:t>
            </a:r>
            <a:r>
              <a:rPr kumimoji="1" lang="zh-CN" altLang="en-US" sz="2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itchFamily="2" charset="-122"/>
              </a:rPr>
              <a:t>不利焉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”</a:t>
            </a:r>
            <a:r>
              <a:rPr kumimoji="1" lang="zh-CN" alt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）</a:t>
            </a:r>
            <a:endParaRPr kumimoji="1" lang="zh-CN" alt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0" name="Text Box 1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781800" y="6491288"/>
            <a:ext cx="23622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  <a:ea typeface="方正姚体" pitchFamily="2" charset="-122"/>
              </a:rPr>
              <a:t>转烛之武</a:t>
            </a:r>
            <a:endParaRPr lang="zh-CN" altLang="en-US" dirty="0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8" grpId="0" animBg="1"/>
      <p:bldP spid="3892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476250"/>
            <a:ext cx="7397750" cy="584200"/>
          </a:xfrm>
        </p:spPr>
        <p:txBody>
          <a:bodyPr/>
          <a:lstStyle/>
          <a:p>
            <a:pPr eaLnBrk="1" hangingPunct="1">
              <a:defRPr/>
            </a:pPr>
            <a:r>
              <a:rPr kumimoji="1" lang="zh-CN" altLang="en-US" sz="3600" dirty="0" smtClean="0">
                <a:solidFill>
                  <a:srgbClr val="000099"/>
                </a:solidFill>
                <a:ea typeface="黑体" pitchFamily="2" charset="-122"/>
              </a:rPr>
              <a:t>关于烛之武</a:t>
            </a:r>
            <a:endParaRPr kumimoji="1" lang="zh-CN" altLang="en-US" sz="3600" dirty="0" smtClean="0">
              <a:solidFill>
                <a:srgbClr val="000099"/>
              </a:solidFill>
              <a:ea typeface="黑体" pitchFamily="2" charset="-122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196975"/>
            <a:ext cx="8540750" cy="5256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CN" b="1" dirty="0" smtClean="0"/>
          </a:p>
          <a:p>
            <a:pPr eaLnBrk="1" hangingPunct="1">
              <a:defRPr/>
            </a:pPr>
            <a:r>
              <a:rPr lang="en-US" altLang="zh-CN" b="1" dirty="0" smtClean="0"/>
              <a:t>       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烛之武，考城人，是三朝老臣，但始终得不到升官，在郑国一直担任</a:t>
            </a:r>
            <a:r>
              <a:rPr lang="zh-CN" altLang="en-US" sz="3600" b="1" dirty="0" smtClean="0">
                <a:latin typeface="Arial"/>
                <a:ea typeface="隶书" pitchFamily="49" charset="-122"/>
              </a:rPr>
              <a:t>“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圉正</a:t>
            </a:r>
            <a:r>
              <a:rPr lang="zh-CN" altLang="en-US" sz="3600" b="1" dirty="0" smtClean="0">
                <a:latin typeface="Arial"/>
                <a:ea typeface="隶书" pitchFamily="49" charset="-122"/>
              </a:rPr>
              <a:t>”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sz="3600" b="1" dirty="0" err="1" smtClean="0">
                <a:latin typeface="隶书" pitchFamily="49" charset="-122"/>
                <a:ea typeface="隶书" pitchFamily="49" charset="-122"/>
              </a:rPr>
              <a:t>yǔ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、养马的长官），大概相当于</a:t>
            </a:r>
            <a:r>
              <a:rPr lang="en-US" altLang="zh-CN" sz="3600" b="1" dirty="0" smtClean="0">
                <a:latin typeface="隶书" pitchFamily="49" charset="-122"/>
                <a:ea typeface="隶书" pitchFamily="49" charset="-122"/>
              </a:rPr>
              <a:t>《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西游记</a:t>
            </a:r>
            <a:r>
              <a:rPr lang="en-US" altLang="zh-CN" sz="3600" b="1" dirty="0" smtClean="0">
                <a:latin typeface="隶书" pitchFamily="49" charset="-122"/>
                <a:ea typeface="隶书" pitchFamily="49" charset="-122"/>
              </a:rPr>
              <a:t>》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里所说的</a:t>
            </a:r>
            <a:r>
              <a:rPr lang="zh-CN" altLang="en-US" sz="3600" b="1" dirty="0" smtClean="0">
                <a:latin typeface="Arial"/>
                <a:ea typeface="隶书" pitchFamily="49" charset="-122"/>
              </a:rPr>
              <a:t>“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弼马温</a:t>
            </a:r>
            <a:r>
              <a:rPr lang="zh-CN" altLang="en-US" sz="3600" b="1" dirty="0" smtClean="0">
                <a:latin typeface="Arial"/>
                <a:ea typeface="隶书" pitchFamily="49" charset="-122"/>
              </a:rPr>
              <a:t>”</a:t>
            </a:r>
            <a:r>
              <a:rPr lang="zh-CN" altLang="en-US" sz="3600" b="1" dirty="0" smtClean="0">
                <a:latin typeface="隶书" pitchFamily="49" charset="-122"/>
                <a:ea typeface="隶书" pitchFamily="49" charset="-122"/>
              </a:rPr>
              <a:t>吧。被举荐使秦时，已年过七十，须发皆白，身子伛偻，步履蹒跚。</a:t>
            </a:r>
            <a:r>
              <a:rPr lang="zh-CN" altLang="en-US" b="1" dirty="0" smtClean="0"/>
              <a:t>              </a:t>
            </a:r>
            <a:endParaRPr lang="zh-CN" altLang="en-US" b="1" dirty="0" smtClean="0"/>
          </a:p>
          <a:p>
            <a:pPr eaLnBrk="1" hangingPunct="1">
              <a:defRPr/>
            </a:pPr>
            <a:r>
              <a:rPr lang="zh-CN" altLang="en-US" b="1" dirty="0" smtClean="0"/>
              <a:t>                   </a:t>
            </a:r>
            <a:r>
              <a:rPr lang="en-US" altLang="zh-CN" sz="2800" b="1" dirty="0" smtClean="0">
                <a:solidFill>
                  <a:srgbClr val="000099"/>
                </a:solidFill>
                <a:latin typeface="Arial"/>
                <a:ea typeface="仿宋_GB2312" pitchFamily="49" charset="-122"/>
              </a:rPr>
              <a:t>——</a:t>
            </a:r>
            <a:r>
              <a:rPr lang="zh-CN" altLang="en-US" sz="2800" b="1" dirty="0" smtClean="0">
                <a:solidFill>
                  <a:srgbClr val="000099"/>
                </a:solidFill>
                <a:ea typeface="仿宋_GB2312" pitchFamily="49" charset="-122"/>
              </a:rPr>
              <a:t>冯梦龙</a:t>
            </a:r>
            <a:r>
              <a:rPr lang="en-US" altLang="zh-CN" sz="2800" b="1" dirty="0" smtClean="0">
                <a:solidFill>
                  <a:srgbClr val="000099"/>
                </a:solidFill>
                <a:ea typeface="仿宋_GB2312" pitchFamily="49" charset="-122"/>
              </a:rPr>
              <a:t>《</a:t>
            </a:r>
            <a:r>
              <a:rPr lang="zh-CN" altLang="en-US" sz="2800" b="1" dirty="0" smtClean="0">
                <a:solidFill>
                  <a:srgbClr val="000099"/>
                </a:solidFill>
                <a:ea typeface="仿宋_GB2312" pitchFamily="49" charset="-122"/>
              </a:rPr>
              <a:t>东周列国演义</a:t>
            </a:r>
            <a:r>
              <a:rPr lang="en-US" altLang="zh-CN" sz="2800" dirty="0" smtClean="0">
                <a:solidFill>
                  <a:srgbClr val="000099"/>
                </a:solidFill>
                <a:ea typeface="仿宋_GB2312" pitchFamily="49" charset="-122"/>
              </a:rPr>
              <a:t>》</a:t>
            </a:r>
            <a:endParaRPr lang="en-US" altLang="zh-CN" sz="2800" dirty="0" smtClean="0">
              <a:solidFill>
                <a:srgbClr val="000099"/>
              </a:solidFill>
              <a:ea typeface="仿宋_GB2312" pitchFamily="49" charset="-122"/>
            </a:endParaRPr>
          </a:p>
        </p:txBody>
      </p:sp>
      <p:sp>
        <p:nvSpPr>
          <p:cNvPr id="12293" name="Text Box 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7543800" y="6491288"/>
            <a:ext cx="1600200" cy="366712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66"/>
                </a:solidFill>
                <a:ea typeface="方正姚体" pitchFamily="2" charset="-122"/>
              </a:rPr>
              <a:t>转第三段</a:t>
            </a:r>
            <a:endParaRPr lang="zh-CN" altLang="en-US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4038600"/>
          </a:xfrm>
          <a:noFill/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kumimoji="1" lang="en-US" altLang="zh-CN" sz="2800" b="1" dirty="0" smtClean="0">
                <a:effectLst/>
                <a:latin typeface="黑体" pitchFamily="49" charset="-122"/>
                <a:ea typeface="黑体" pitchFamily="49" charset="-122"/>
              </a:rPr>
              <a:t>     3</a:t>
            </a:r>
            <a:r>
              <a:rPr kumimoji="1" lang="zh-CN" altLang="en-US" sz="2800" b="1" dirty="0" smtClean="0">
                <a:effectLst/>
                <a:latin typeface="黑体" pitchFamily="49" charset="-122"/>
                <a:ea typeface="黑体" pitchFamily="49" charset="-122"/>
              </a:rPr>
              <a:t>、</a:t>
            </a:r>
            <a:r>
              <a:rPr kumimoji="1" lang="zh-CN" altLang="en-US" sz="28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夜缒而出。见秦伯，曰：</a:t>
            </a:r>
            <a:r>
              <a:rPr kumimoji="1" lang="zh-CN" altLang="en-US" sz="2800" b="1" dirty="0" smtClean="0">
                <a:solidFill>
                  <a:srgbClr val="000099"/>
                </a:solidFill>
                <a:effectLst/>
                <a:latin typeface="宋体" pitchFamily="2" charset="-122"/>
                <a:ea typeface="黑体" pitchFamily="49" charset="-122"/>
              </a:rPr>
              <a:t>“</a:t>
            </a:r>
            <a:r>
              <a:rPr kumimoji="1" lang="zh-CN" altLang="en-US" sz="2800" b="1" dirty="0" smtClean="0">
                <a:effectLst/>
                <a:latin typeface="黑体" pitchFamily="49" charset="-122"/>
                <a:ea typeface="黑体" pitchFamily="49" charset="-122"/>
              </a:rPr>
              <a:t>秦晋围郑，郑既知亡矣。若亡郑而有益于君，敢以烦执事。越国以鄙远，君知其难也；焉用亡郑以陪邻？邻之厚，君之薄也。若舍郑以为东道主，行李之往来，共其乏困，君亦无所害。且君尝为晋君赐矣，许君焦、瑕，朝济而夕设版焉，君之所知也。夫晋，何厌之有？既东封郑，又欲肆其西封；若不阙秦，将焉取之？阙秦以利晋，唯君图之。</a:t>
            </a:r>
            <a:r>
              <a:rPr kumimoji="1" lang="zh-CN" altLang="en-US" sz="2800" b="1" dirty="0" smtClean="0">
                <a:effectLst/>
                <a:latin typeface="宋体" pitchFamily="2" charset="-122"/>
                <a:ea typeface="黑体" pitchFamily="49" charset="-122"/>
              </a:rPr>
              <a:t>”</a:t>
            </a:r>
            <a:r>
              <a:rPr kumimoji="1" lang="zh-CN" altLang="en-US" sz="28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秦伯说，与郑人盟。使杞子、逢孙、杨孙戍之，乃还。</a:t>
            </a:r>
            <a:endParaRPr kumimoji="1" lang="zh-CN" altLang="en-US" sz="2800" b="1" dirty="0" smtClean="0">
              <a:solidFill>
                <a:srgbClr val="000099"/>
              </a:solidFill>
              <a:effectLst/>
              <a:latin typeface="黑体" pitchFamily="49" charset="-122"/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endParaRPr kumimoji="1" lang="en-US" altLang="zh-CN" sz="2800" b="1" dirty="0" smtClean="0">
              <a:effectLst/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5056188"/>
            <a:ext cx="9144000" cy="18018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思考：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、烛之武劝说秦伯的说辞可以分为几层？</a:t>
            </a:r>
            <a:endParaRPr lang="zh-CN" altLang="en-US" sz="2800"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      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、你认为哪一句说辞最能打动秦王？</a:t>
            </a:r>
            <a:endParaRPr lang="zh-CN" altLang="en-US" sz="2800">
              <a:latin typeface="黑体" pitchFamily="49" charset="-122"/>
              <a:ea typeface="黑体" pitchFamily="49" charset="-122"/>
            </a:endParaRPr>
          </a:p>
          <a:p>
            <a:pPr algn="l">
              <a:spcBef>
                <a:spcPct val="50000"/>
              </a:spcBef>
            </a:pPr>
            <a:r>
              <a:rPr lang="zh-CN" altLang="en-US" sz="2800">
                <a:latin typeface="黑体" pitchFamily="49" charset="-122"/>
                <a:ea typeface="黑体" pitchFamily="49" charset="-122"/>
              </a:rPr>
              <a:t>      </a:t>
            </a:r>
            <a:r>
              <a:rPr lang="en-US" altLang="zh-CN" sz="280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2800">
                <a:latin typeface="黑体" pitchFamily="49" charset="-122"/>
                <a:ea typeface="黑体" pitchFamily="49" charset="-122"/>
              </a:rPr>
              <a:t>、简单品析烛之武的语言艺术。</a:t>
            </a:r>
            <a:endParaRPr lang="zh-CN" altLang="en-US" sz="28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0" y="3276600"/>
            <a:ext cx="9144000" cy="1828800"/>
          </a:xfrm>
          <a:prstGeom prst="wedgeRectCallout">
            <a:avLst>
              <a:gd name="adj1" fmla="val 24412"/>
              <a:gd name="adj2" fmla="val 61981"/>
            </a:avLst>
          </a:prstGeom>
          <a:solidFill>
            <a:srgbClr val="800000"/>
          </a:solidFill>
          <a:ln w="12700" algn="ctr">
            <a:solidFill>
              <a:srgbClr val="FFFF00"/>
            </a:solidFill>
            <a:miter lim="800000"/>
          </a:ln>
        </p:spPr>
        <p:txBody>
          <a:bodyPr anchor="ctr"/>
          <a:lstStyle/>
          <a:p>
            <a:pPr algn="l"/>
            <a:r>
              <a:rPr lang="zh-CN" altLang="en-US" sz="2400" dirty="0"/>
              <a:t>第</a:t>
            </a:r>
            <a:r>
              <a:rPr lang="en-US" altLang="zh-CN" sz="2400" dirty="0"/>
              <a:t>1</a:t>
            </a:r>
            <a:r>
              <a:rPr lang="zh-CN" altLang="en-US" sz="2400" dirty="0"/>
              <a:t>层：郑既知亡。</a:t>
            </a:r>
            <a:r>
              <a:rPr lang="zh-CN" altLang="en-US" sz="2400" dirty="0">
                <a:solidFill>
                  <a:srgbClr val="FFFF00"/>
                </a:solidFill>
                <a:ea typeface="仿宋_GB2312" pitchFamily="49" charset="-122"/>
              </a:rPr>
              <a:t>（语气沉着真挚</a:t>
            </a:r>
            <a:r>
              <a:rPr lang="zh-CN" altLang="en-US" sz="2400" dirty="0" smtClean="0">
                <a:solidFill>
                  <a:srgbClr val="FFFF00"/>
                </a:solidFill>
                <a:ea typeface="仿宋_GB2312" pitchFamily="49" charset="-122"/>
              </a:rPr>
              <a:t>。）</a:t>
            </a:r>
            <a:endParaRPr lang="zh-CN" altLang="en-US" sz="2400" dirty="0">
              <a:solidFill>
                <a:srgbClr val="FFFF00"/>
              </a:solidFill>
              <a:ea typeface="仿宋_GB2312" pitchFamily="49" charset="-122"/>
            </a:endParaRPr>
          </a:p>
          <a:p>
            <a:pPr algn="l"/>
            <a:r>
              <a:rPr lang="zh-CN" altLang="en-US" sz="2400" dirty="0"/>
              <a:t>第</a:t>
            </a:r>
            <a:r>
              <a:rPr lang="en-US" altLang="zh-CN" sz="2400" dirty="0"/>
              <a:t>2</a:t>
            </a:r>
            <a:r>
              <a:rPr lang="zh-CN" altLang="en-US" sz="2400" dirty="0"/>
              <a:t>层：亡郑利晋。</a:t>
            </a:r>
            <a:r>
              <a:rPr lang="zh-CN" altLang="en-US" sz="2400" dirty="0">
                <a:solidFill>
                  <a:srgbClr val="FFFF00"/>
                </a:solidFill>
                <a:ea typeface="仿宋_GB2312" pitchFamily="49" charset="-122"/>
              </a:rPr>
              <a:t>（语气平稳、严正。）</a:t>
            </a:r>
            <a:endParaRPr lang="zh-CN" altLang="en-US" sz="2400" dirty="0">
              <a:solidFill>
                <a:srgbClr val="FFFF00"/>
              </a:solidFill>
              <a:ea typeface="仿宋_GB2312" pitchFamily="49" charset="-122"/>
            </a:endParaRPr>
          </a:p>
          <a:p>
            <a:pPr algn="l"/>
            <a:r>
              <a:rPr lang="zh-CN" altLang="en-US" sz="2400" dirty="0"/>
              <a:t>第</a:t>
            </a:r>
            <a:r>
              <a:rPr lang="en-US" altLang="zh-CN" sz="2400" dirty="0"/>
              <a:t>3</a:t>
            </a:r>
            <a:r>
              <a:rPr lang="zh-CN" altLang="en-US" sz="2400" dirty="0"/>
              <a:t>层：存郑利秦。</a:t>
            </a:r>
            <a:r>
              <a:rPr lang="zh-CN" altLang="en-US" sz="2400" dirty="0">
                <a:solidFill>
                  <a:srgbClr val="FFFF00"/>
                </a:solidFill>
                <a:ea typeface="仿宋_GB2312" pitchFamily="49" charset="-122"/>
              </a:rPr>
              <a:t>（语气高亢、诚恳。）</a:t>
            </a:r>
            <a:endParaRPr lang="zh-CN" altLang="en-US" sz="2400" dirty="0">
              <a:solidFill>
                <a:srgbClr val="FFFF00"/>
              </a:solidFill>
              <a:ea typeface="仿宋_GB2312" pitchFamily="49" charset="-122"/>
            </a:endParaRPr>
          </a:p>
          <a:p>
            <a:pPr algn="l"/>
            <a:r>
              <a:rPr lang="zh-CN" altLang="en-US" sz="2400" dirty="0"/>
              <a:t>第</a:t>
            </a:r>
            <a:r>
              <a:rPr lang="en-US" altLang="zh-CN" sz="2400" dirty="0"/>
              <a:t>4</a:t>
            </a:r>
            <a:r>
              <a:rPr lang="zh-CN" altLang="en-US" sz="2400" dirty="0"/>
              <a:t>层：回顾过去，晋不讲信用。 </a:t>
            </a:r>
            <a:r>
              <a:rPr lang="zh-CN" altLang="en-US" dirty="0">
                <a:solidFill>
                  <a:srgbClr val="FFFF00"/>
                </a:solidFill>
              </a:rPr>
              <a:t>（</a:t>
            </a:r>
            <a:r>
              <a:rPr lang="zh-CN" altLang="en-US" sz="2400" dirty="0">
                <a:solidFill>
                  <a:srgbClr val="FFFF00"/>
                </a:solidFill>
                <a:ea typeface="仿宋_GB2312" pitchFamily="49" charset="-122"/>
              </a:rPr>
              <a:t>语气慷慨激烈。</a:t>
            </a:r>
            <a:r>
              <a:rPr lang="zh-CN" altLang="en-US" dirty="0">
                <a:solidFill>
                  <a:srgbClr val="FFFF00"/>
                </a:solidFill>
              </a:rPr>
              <a:t>）</a:t>
            </a:r>
            <a:endParaRPr lang="zh-CN" altLang="en-US" sz="2400" dirty="0"/>
          </a:p>
          <a:p>
            <a:pPr algn="l"/>
            <a:r>
              <a:rPr lang="zh-CN" altLang="en-US" sz="2400" dirty="0"/>
              <a:t>第</a:t>
            </a:r>
            <a:r>
              <a:rPr lang="en-US" altLang="zh-CN" sz="2400" dirty="0"/>
              <a:t>5</a:t>
            </a:r>
            <a:r>
              <a:rPr lang="zh-CN" altLang="en-US" sz="2400" dirty="0"/>
              <a:t>层：展望未来 ，晋必将攻秦。</a:t>
            </a:r>
            <a:r>
              <a:rPr lang="zh-CN" altLang="en-US" sz="2400" dirty="0">
                <a:solidFill>
                  <a:srgbClr val="FFFF00"/>
                </a:solidFill>
                <a:ea typeface="仿宋_GB2312" pitchFamily="49" charset="-122"/>
              </a:rPr>
              <a:t>（语气慷慨激烈。）</a:t>
            </a:r>
            <a:endParaRPr lang="zh-CN" altLang="en-US" sz="2400" dirty="0">
              <a:solidFill>
                <a:srgbClr val="FFFF00"/>
              </a:solidFill>
              <a:ea typeface="仿宋_GB2312" pitchFamily="49" charset="-122"/>
            </a:endParaRP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>
            <a:off x="1066800" y="838200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8229600" y="1295400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457200" y="2133600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43" name="Line 15"/>
          <p:cNvSpPr>
            <a:spLocks noChangeShapeType="1"/>
          </p:cNvSpPr>
          <p:nvPr/>
        </p:nvSpPr>
        <p:spPr bwMode="auto">
          <a:xfrm>
            <a:off x="2133600" y="2590800"/>
            <a:ext cx="0" cy="381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22" name="Text Box 1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0" y="6324600"/>
            <a:ext cx="22860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  <a:ea typeface="方正姚体" pitchFamily="2" charset="-122"/>
              </a:rPr>
              <a:t>转语言艺术</a:t>
            </a:r>
            <a:endParaRPr lang="zh-CN" altLang="en-US" dirty="0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2" grpId="1" animBg="1"/>
      <p:bldP spid="73740" grpId="0" animBg="1"/>
      <p:bldP spid="73741" grpId="0" animBg="1"/>
      <p:bldP spid="73742" grpId="0" animBg="1"/>
      <p:bldP spid="7374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28800" y="2286000"/>
            <a:ext cx="1841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lang="zh-CN" altLang="zh-CN" b="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35496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亡  郑 （害于</a:t>
            </a:r>
            <a:r>
              <a:rPr lang="zh-CN" altLang="en-US" sz="3200">
                <a:solidFill>
                  <a:srgbClr val="00CCFF"/>
                </a:solidFill>
                <a:latin typeface="华文中宋" pitchFamily="2" charset="-122"/>
                <a:ea typeface="华文中宋" pitchFamily="2" charset="-122"/>
              </a:rPr>
              <a:t>秦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） </a:t>
            </a:r>
            <a:endParaRPr lang="zh-CN" altLang="en-US" sz="32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2346325"/>
            <a:ext cx="367982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>
                <a:latin typeface="华文中宋" pitchFamily="2" charset="-122"/>
                <a:ea typeface="华文中宋" pitchFamily="2" charset="-122"/>
              </a:rPr>
              <a:t> 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舍  郑 （利于</a:t>
            </a:r>
            <a:r>
              <a:rPr lang="zh-CN" altLang="en-US" sz="3200">
                <a:solidFill>
                  <a:srgbClr val="00CCFF"/>
                </a:solidFill>
                <a:latin typeface="华文中宋" pitchFamily="2" charset="-122"/>
                <a:ea typeface="华文中宋" pitchFamily="2" charset="-122"/>
              </a:rPr>
              <a:t>秦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） </a:t>
            </a:r>
            <a:endParaRPr lang="zh-CN" altLang="en-US" sz="32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2955925"/>
            <a:ext cx="35496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赐  晋 （负于</a:t>
            </a:r>
            <a:r>
              <a:rPr lang="zh-CN" altLang="en-US" sz="3200">
                <a:solidFill>
                  <a:srgbClr val="00CCFF"/>
                </a:solidFill>
                <a:latin typeface="华文中宋" pitchFamily="2" charset="-122"/>
                <a:ea typeface="华文中宋" pitchFamily="2" charset="-122"/>
              </a:rPr>
              <a:t>秦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） </a:t>
            </a:r>
            <a:endParaRPr lang="zh-CN" altLang="en-US" sz="32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7200" y="3641725"/>
            <a:ext cx="34194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肆  晋 （阙于</a:t>
            </a:r>
            <a:r>
              <a:rPr lang="zh-CN" altLang="en-US" sz="3200">
                <a:solidFill>
                  <a:srgbClr val="00CCFF"/>
                </a:solidFill>
                <a:latin typeface="华文中宋" pitchFamily="2" charset="-122"/>
                <a:ea typeface="华文中宋" pitchFamily="2" charset="-122"/>
              </a:rPr>
              <a:t>秦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sz="32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33800" y="2438400"/>
            <a:ext cx="1295400" cy="1104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>
            <a:spAutoFit/>
          </a:bodyPr>
          <a:lstStyle/>
          <a:p>
            <a:pPr algn="l"/>
            <a:r>
              <a:rPr lang="zh-CN" altLang="en-US" sz="3200">
                <a:latin typeface="黑体" pitchFamily="49" charset="-122"/>
                <a:ea typeface="黑体" pitchFamily="49" charset="-122"/>
              </a:rPr>
              <a:t>晓 以</a:t>
            </a:r>
            <a:endParaRPr lang="zh-CN" altLang="en-US" sz="3200"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zh-CN" altLang="en-US" sz="3200">
                <a:latin typeface="黑体" pitchFamily="49" charset="-122"/>
                <a:ea typeface="黑体" pitchFamily="49" charset="-122"/>
              </a:rPr>
              <a:t>利 害  </a:t>
            </a:r>
            <a:endParaRPr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800600" y="2362200"/>
            <a:ext cx="409919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32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处处言秦，处处为郑</a:t>
            </a:r>
            <a:endParaRPr lang="zh-CN" altLang="en-US" sz="3200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044801" y="2895600"/>
            <a:ext cx="4099199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明则为秦，暗则图晋 </a:t>
            </a:r>
            <a:endParaRPr lang="zh-CN" altLang="en-US" sz="3200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0" y="4191000"/>
            <a:ext cx="8915400" cy="219392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28575">
            <a:solidFill>
              <a:srgbClr val="008000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方正姚体" pitchFamily="2" charset="-122"/>
                <a:ea typeface="方正姚体" pitchFamily="2" charset="-122"/>
              </a:rPr>
              <a:t>句句与郑无关，句句关郑兴亡。 </a:t>
            </a:r>
            <a:endParaRPr lang="zh-CN" altLang="en-US" sz="3600">
              <a:solidFill>
                <a:srgbClr val="FF0000"/>
              </a:solidFill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（</a:t>
            </a:r>
            <a:r>
              <a:rPr lang="en-US" altLang="zh-CN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8 </a:t>
            </a:r>
            <a:r>
              <a:rPr lang="en-US" altLang="zh-CN" sz="3600">
                <a:solidFill>
                  <a:srgbClr val="0033CC"/>
                </a:solidFill>
                <a:latin typeface="Arial" pitchFamily="34" charset="0"/>
                <a:ea typeface="方正姚体" pitchFamily="2" charset="-122"/>
              </a:rPr>
              <a:t>“</a:t>
            </a:r>
            <a:r>
              <a:rPr lang="zh-CN" altLang="en-US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君</a:t>
            </a:r>
            <a:r>
              <a:rPr lang="zh-CN" altLang="en-US" sz="3600">
                <a:solidFill>
                  <a:srgbClr val="0033CC"/>
                </a:solidFill>
                <a:latin typeface="Arial" pitchFamily="34" charset="0"/>
                <a:ea typeface="方正姚体" pitchFamily="2" charset="-122"/>
              </a:rPr>
              <a:t>”</a:t>
            </a:r>
            <a:r>
              <a:rPr lang="zh-CN" altLang="en-US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，</a:t>
            </a:r>
            <a:r>
              <a:rPr lang="en-US" altLang="zh-CN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6 </a:t>
            </a:r>
            <a:r>
              <a:rPr lang="en-US" altLang="zh-CN" sz="3600">
                <a:solidFill>
                  <a:srgbClr val="0033CC"/>
                </a:solidFill>
                <a:latin typeface="Arial" pitchFamily="34" charset="0"/>
                <a:ea typeface="方正姚体" pitchFamily="2" charset="-122"/>
              </a:rPr>
              <a:t>“</a:t>
            </a:r>
            <a:r>
              <a:rPr lang="zh-CN" altLang="en-US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郑</a:t>
            </a:r>
            <a:r>
              <a:rPr lang="zh-CN" altLang="en-US" sz="3600">
                <a:solidFill>
                  <a:srgbClr val="0033CC"/>
                </a:solidFill>
                <a:latin typeface="Arial" pitchFamily="34" charset="0"/>
                <a:ea typeface="方正姚体" pitchFamily="2" charset="-122"/>
              </a:rPr>
              <a:t>”</a:t>
            </a:r>
            <a:r>
              <a:rPr lang="zh-CN" altLang="en-US" sz="3600">
                <a:solidFill>
                  <a:srgbClr val="0033CC"/>
                </a:solidFill>
                <a:latin typeface="方正姚体" pitchFamily="2" charset="-122"/>
                <a:ea typeface="方正姚体" pitchFamily="2" charset="-122"/>
              </a:rPr>
              <a:t> 。） </a:t>
            </a:r>
            <a:endParaRPr lang="zh-CN" altLang="en-US" sz="3600">
              <a:solidFill>
                <a:srgbClr val="0033CC"/>
              </a:solidFill>
              <a:latin typeface="方正姚体" pitchFamily="2" charset="-122"/>
              <a:ea typeface="方正姚体" pitchFamily="2" charset="-122"/>
            </a:endParaRPr>
          </a:p>
          <a:p>
            <a:pPr algn="l"/>
            <a:r>
              <a:rPr lang="zh-CN" altLang="en-US" sz="3200">
                <a:solidFill>
                  <a:srgbClr val="0033CC"/>
                </a:solidFill>
                <a:ea typeface="隶书" pitchFamily="49" charset="-122"/>
              </a:rPr>
              <a:t>真可谓：</a:t>
            </a:r>
            <a:r>
              <a:rPr lang="zh-CN" sz="320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三寸巧舌力挽狂澜息国难，</a:t>
            </a:r>
            <a:endParaRPr lang="zh-CN" altLang="en-US" sz="3200">
              <a:solidFill>
                <a:srgbClr val="0033CC"/>
              </a:solidFill>
              <a:latin typeface="隶书" pitchFamily="49" charset="-122"/>
              <a:ea typeface="隶书" pitchFamily="49" charset="-122"/>
            </a:endParaRPr>
          </a:p>
          <a:p>
            <a:pPr algn="l"/>
            <a:r>
              <a:rPr lang="zh-CN" altLang="en-US" sz="320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        </a:t>
            </a:r>
            <a:r>
              <a:rPr lang="zh-CN" sz="320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一番善言情荡衷肠罢干戈</a:t>
            </a:r>
            <a:r>
              <a:rPr lang="zh-CN" altLang="en-US" sz="320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。</a:t>
            </a:r>
            <a:endParaRPr lang="zh-CN" altLang="en-US" sz="3200">
              <a:solidFill>
                <a:srgbClr val="0033CC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133600" y="228600"/>
            <a:ext cx="4648200" cy="7112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pPr algn="l"/>
            <a:r>
              <a:rPr lang="zh-CN" altLang="en-US" sz="4000"/>
              <a:t>烛之武的语言艺术</a:t>
            </a:r>
            <a:endParaRPr lang="zh-CN" altLang="en-US" sz="4000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57200" y="914400"/>
            <a:ext cx="35496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郑  亡 （言于</a:t>
            </a:r>
            <a:r>
              <a:rPr lang="zh-CN" altLang="en-US" sz="3200">
                <a:solidFill>
                  <a:srgbClr val="00CCFF"/>
                </a:solidFill>
                <a:latin typeface="华文中宋" pitchFamily="2" charset="-122"/>
                <a:ea typeface="华文中宋" pitchFamily="2" charset="-122"/>
              </a:rPr>
              <a:t>秦</a:t>
            </a:r>
            <a:r>
              <a:rPr lang="zh-CN" altLang="en-US" sz="3200">
                <a:latin typeface="华文中宋" pitchFamily="2" charset="-122"/>
                <a:ea typeface="华文中宋" pitchFamily="2" charset="-122"/>
              </a:rPr>
              <a:t>） </a:t>
            </a:r>
            <a:endParaRPr lang="zh-CN" altLang="en-US" sz="32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4350" name="Text Box 1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0" y="6324600"/>
            <a:ext cx="22860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  <a:ea typeface="方正姚体" pitchFamily="2" charset="-122"/>
              </a:rPr>
              <a:t>转古人点评</a:t>
            </a:r>
            <a:endParaRPr lang="zh-CN" altLang="en-US" dirty="0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 animBg="1"/>
      <p:bldP spid="10250" grpId="0"/>
      <p:bldP spid="10251" grpId="0"/>
      <p:bldP spid="10252" grpId="0" animBg="1"/>
      <p:bldP spid="10253" grpId="0" animBg="1"/>
      <p:bldP spid="1025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0" y="1447800"/>
            <a:ext cx="2743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altLang="zh-CN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2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、亡郑陪邻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495800" y="1371600"/>
            <a:ext cx="2819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有害（离间）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19400" y="11430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对秦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667000" y="1828800"/>
            <a:ext cx="1676400" cy="0"/>
          </a:xfrm>
          <a:prstGeom prst="line">
            <a:avLst/>
          </a:prstGeom>
          <a:noFill/>
          <a:ln w="76200">
            <a:solidFill>
              <a:srgbClr val="FFCC00"/>
            </a:solidFill>
            <a:prstDash val="sysDot"/>
            <a:rou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0" y="2971800"/>
            <a:ext cx="3048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altLang="zh-CN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3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、舍郑利秦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4495800" y="2971800"/>
            <a:ext cx="2819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有利（利诱）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819400" y="26670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对秦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667000" y="3352800"/>
            <a:ext cx="1676400" cy="0"/>
          </a:xfrm>
          <a:prstGeom prst="line">
            <a:avLst/>
          </a:prstGeom>
          <a:noFill/>
          <a:ln w="76200">
            <a:solidFill>
              <a:schemeClr val="hlink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0" y="4038600"/>
            <a:ext cx="29718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altLang="zh-CN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4-5</a:t>
            </a: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、亡郑阙秦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4495800" y="4038600"/>
            <a:ext cx="35814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有大害（瓦解）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895600" y="38862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对秦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743200" y="4419600"/>
            <a:ext cx="1524000" cy="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7391400" y="762000"/>
            <a:ext cx="0" cy="4419600"/>
          </a:xfrm>
          <a:prstGeom prst="line">
            <a:avLst/>
          </a:prstGeom>
          <a:noFill/>
          <a:ln w="76200">
            <a:solidFill>
              <a:srgbClr val="FFFF00"/>
            </a:solidFill>
            <a:prstDash val="sysDot"/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7620000" y="762000"/>
            <a:ext cx="671513" cy="42354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层层深入</a:t>
            </a:r>
            <a:endParaRPr kumimoji="1"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隶书" pitchFamily="49" charset="-122"/>
            </a:endParaRPr>
          </a:p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隶书" pitchFamily="49" charset="-122"/>
              </a:rPr>
              <a:t>步步紧逼</a:t>
            </a:r>
            <a:endParaRPr kumimoji="1" lang="zh-CN" altLang="en-US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隶书" pitchFamily="49" charset="-122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57200" y="2133600"/>
            <a:ext cx="252095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（表面）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609600" y="4648200"/>
            <a:ext cx="2087563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（深层）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0" y="533400"/>
            <a:ext cx="2667000" cy="57943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kumimoji="1" lang="en-US" altLang="zh-CN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1</a:t>
            </a:r>
            <a:r>
              <a:rPr kumimoji="1"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、郑既知亡</a:t>
            </a:r>
            <a:endParaRPr kumimoji="1"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0" y="5257800"/>
            <a:ext cx="9144000" cy="7016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000099"/>
                </a:solidFill>
                <a:ea typeface="隶书" pitchFamily="49" charset="-122"/>
              </a:rPr>
              <a:t>——</a:t>
            </a:r>
            <a:r>
              <a:rPr lang="zh-CN" altLang="en-US" sz="4000" dirty="0">
                <a:solidFill>
                  <a:srgbClr val="000099"/>
                </a:solidFill>
                <a:ea typeface="隶书" pitchFamily="49" charset="-122"/>
              </a:rPr>
              <a:t>分析利弊，利用矛盾，转移矛盾。</a:t>
            </a:r>
            <a:endParaRPr lang="zh-CN" altLang="en-US" sz="4000" dirty="0">
              <a:solidFill>
                <a:srgbClr val="000099"/>
              </a:solidFill>
              <a:ea typeface="隶书" pitchFamily="49" charset="-122"/>
            </a:endParaRP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514600" y="838200"/>
            <a:ext cx="1676400" cy="0"/>
          </a:xfrm>
          <a:prstGeom prst="line">
            <a:avLst/>
          </a:prstGeom>
          <a:noFill/>
          <a:ln w="76200">
            <a:solidFill>
              <a:srgbClr val="FFCC00"/>
            </a:solidFill>
            <a:prstDash val="sysDot"/>
            <a:rou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4495800" y="457200"/>
            <a:ext cx="44196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kumimoji="1" lang="zh-CN" altLang="en-US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黑体" pitchFamily="2" charset="-122"/>
              </a:rPr>
              <a:t>退出（示弱）</a:t>
            </a:r>
            <a:endParaRPr kumimoji="1" lang="zh-CN" altLang="en-US" sz="3200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743200" y="228600"/>
            <a:ext cx="1143000" cy="5794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黑体" pitchFamily="49" charset="-122"/>
                <a:ea typeface="黑体" pitchFamily="49" charset="-122"/>
              </a:rPr>
              <a:t>对秦</a:t>
            </a:r>
            <a:endParaRPr kumimoji="1" lang="zh-CN" altLang="en-US" sz="320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4711" name="Text Box 23"/>
          <p:cNvSpPr txBox="1">
            <a:spLocks noChangeArrowheads="1"/>
          </p:cNvSpPr>
          <p:nvPr/>
        </p:nvSpPr>
        <p:spPr bwMode="auto">
          <a:xfrm>
            <a:off x="0" y="5943600"/>
            <a:ext cx="9144000" cy="7620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>
                <a:solidFill>
                  <a:srgbClr val="FF3399"/>
                </a:solidFill>
                <a:ea typeface="隶书" pitchFamily="49" charset="-122"/>
              </a:rPr>
              <a:t>春秋无义战</a:t>
            </a:r>
            <a:r>
              <a:rPr lang="en-US" altLang="zh-CN" sz="4400">
                <a:solidFill>
                  <a:srgbClr val="FF3399"/>
                </a:solidFill>
                <a:ea typeface="隶书" pitchFamily="49" charset="-122"/>
              </a:rPr>
              <a:t>!     </a:t>
            </a:r>
            <a:r>
              <a:rPr lang="zh-CN" altLang="en-US" sz="4400">
                <a:solidFill>
                  <a:srgbClr val="FF3399"/>
                </a:solidFill>
                <a:ea typeface="隶书" pitchFamily="49" charset="-122"/>
              </a:rPr>
              <a:t>利益至上。</a:t>
            </a:r>
            <a:endParaRPr lang="zh-CN" altLang="en-US" sz="4400">
              <a:solidFill>
                <a:srgbClr val="FF3399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4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24075" y="692150"/>
            <a:ext cx="445135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4800" b="0">
                <a:latin typeface="Tahoma" pitchFamily="34" charset="0"/>
                <a:ea typeface="隶书" pitchFamily="49" charset="-122"/>
              </a:rPr>
              <a:t>烛之武谋略小析</a:t>
            </a:r>
            <a:endParaRPr lang="zh-CN" altLang="en-US" sz="4800" b="0">
              <a:latin typeface="Tahoma" pitchFamily="34" charset="0"/>
              <a:ea typeface="隶书" pitchFamily="49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35013" y="1169988"/>
            <a:ext cx="184150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lang="zh-CN" altLang="zh-CN" sz="4800" b="0">
              <a:latin typeface="Tahoma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35013" y="1098550"/>
            <a:ext cx="18415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lang="zh-CN" altLang="zh-CN" sz="4800" b="0">
              <a:latin typeface="Tahoma" pitchFamily="34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79475" y="1169988"/>
            <a:ext cx="184150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endParaRPr lang="zh-CN" altLang="zh-CN" sz="4800" b="0">
              <a:latin typeface="Tahoma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3625" y="2303463"/>
            <a:ext cx="915988" cy="92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eaVert" wrap="none">
            <a:spAutoFit/>
          </a:bodyPr>
          <a:lstStyle/>
          <a:p>
            <a:pPr algn="l"/>
            <a:endParaRPr lang="zh-CN" altLang="zh-CN" sz="4800" b="0">
              <a:latin typeface="Tahoma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42988" y="1268413"/>
            <a:ext cx="523875" cy="823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endParaRPr lang="zh-CN" altLang="zh-CN" sz="4800" b="0">
              <a:latin typeface="Tahoma" pitchFamily="34" charset="0"/>
            </a:endParaRPr>
          </a:p>
        </p:txBody>
      </p:sp>
      <p:grpSp>
        <p:nvGrpSpPr>
          <p:cNvPr id="2" name="Group 8"/>
          <p:cNvGrpSpPr/>
          <p:nvPr/>
        </p:nvGrpSpPr>
        <p:grpSpPr bwMode="auto">
          <a:xfrm>
            <a:off x="684213" y="2438400"/>
            <a:ext cx="8459787" cy="3606800"/>
            <a:chOff x="431" y="1389"/>
            <a:chExt cx="5329" cy="2903"/>
          </a:xfrm>
        </p:grpSpPr>
        <p:sp>
          <p:nvSpPr>
            <p:cNvPr id="16396" name="Text Box 9"/>
            <p:cNvSpPr txBox="1">
              <a:spLocks noChangeArrowheads="1"/>
            </p:cNvSpPr>
            <p:nvPr/>
          </p:nvSpPr>
          <p:spPr bwMode="auto">
            <a:xfrm>
              <a:off x="431" y="1616"/>
              <a:ext cx="874" cy="24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欲擒故纵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</p:txBody>
        </p:sp>
        <p:sp>
          <p:nvSpPr>
            <p:cNvPr id="16397" name="Text Box 10"/>
            <p:cNvSpPr txBox="1">
              <a:spLocks noChangeArrowheads="1"/>
            </p:cNvSpPr>
            <p:nvPr/>
          </p:nvSpPr>
          <p:spPr bwMode="auto">
            <a:xfrm>
              <a:off x="2608" y="1616"/>
              <a:ext cx="602" cy="24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投其所好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</p:txBody>
        </p:sp>
        <p:sp>
          <p:nvSpPr>
            <p:cNvPr id="16398" name="Text Box 11"/>
            <p:cNvSpPr txBox="1">
              <a:spLocks noChangeArrowheads="1"/>
            </p:cNvSpPr>
            <p:nvPr/>
          </p:nvSpPr>
          <p:spPr bwMode="auto">
            <a:xfrm>
              <a:off x="1474" y="1616"/>
              <a:ext cx="557" cy="24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挑拨离间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</p:txBody>
        </p:sp>
        <p:sp>
          <p:nvSpPr>
            <p:cNvPr id="16399" name="Text Box 12"/>
            <p:cNvSpPr txBox="1">
              <a:spLocks noChangeArrowheads="1"/>
            </p:cNvSpPr>
            <p:nvPr/>
          </p:nvSpPr>
          <p:spPr bwMode="auto">
            <a:xfrm>
              <a:off x="3742" y="1616"/>
              <a:ext cx="557" cy="2431"/>
            </a:xfrm>
            <a:prstGeom prst="rect">
              <a:avLst/>
            </a:prstGeom>
            <a:noFill/>
            <a:ln w="9525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釜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底抽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  <a:p>
              <a:pPr algn="l"/>
              <a:r>
                <a:rPr lang="zh-CN" altLang="en-US" sz="4800" b="0">
                  <a:latin typeface="Tahoma" pitchFamily="34" charset="0"/>
                  <a:ea typeface="隶书" pitchFamily="49" charset="-122"/>
                </a:rPr>
                <a:t>薪</a:t>
              </a:r>
              <a:endParaRPr lang="zh-CN" altLang="en-US" sz="4800" b="0">
                <a:latin typeface="Tahoma" pitchFamily="34" charset="0"/>
                <a:ea typeface="隶书" pitchFamily="49" charset="-122"/>
              </a:endParaRPr>
            </a:p>
          </p:txBody>
        </p:sp>
        <p:sp>
          <p:nvSpPr>
            <p:cNvPr id="16400" name="AutoShape 13"/>
            <p:cNvSpPr>
              <a:spLocks noChangeArrowheads="1"/>
            </p:cNvSpPr>
            <p:nvPr/>
          </p:nvSpPr>
          <p:spPr bwMode="auto">
            <a:xfrm>
              <a:off x="612" y="1389"/>
              <a:ext cx="4355" cy="45"/>
            </a:xfrm>
            <a:prstGeom prst="rightArrow">
              <a:avLst>
                <a:gd name="adj1" fmla="val 50000"/>
                <a:gd name="adj2" fmla="val 2419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1" name="AutoShape 14"/>
            <p:cNvSpPr>
              <a:spLocks noChangeArrowheads="1"/>
            </p:cNvSpPr>
            <p:nvPr/>
          </p:nvSpPr>
          <p:spPr bwMode="auto">
            <a:xfrm>
              <a:off x="612" y="3929"/>
              <a:ext cx="4355" cy="45"/>
            </a:xfrm>
            <a:prstGeom prst="rightArrow">
              <a:avLst>
                <a:gd name="adj1" fmla="val 50000"/>
                <a:gd name="adj2" fmla="val 241944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402" name="Text Box 15"/>
            <p:cNvSpPr txBox="1">
              <a:spLocks noChangeArrowheads="1"/>
            </p:cNvSpPr>
            <p:nvPr/>
          </p:nvSpPr>
          <p:spPr bwMode="auto">
            <a:xfrm>
              <a:off x="5090" y="1570"/>
              <a:ext cx="670" cy="27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zh-CN" altLang="en-US" sz="5400" b="0">
                  <a:latin typeface="Tahoma" pitchFamily="34" charset="0"/>
                  <a:ea typeface="幼圆" pitchFamily="49" charset="-122"/>
                </a:rPr>
                <a:t>保全郑国</a:t>
              </a:r>
              <a:endParaRPr lang="zh-CN" altLang="en-US" sz="5400" b="0">
                <a:latin typeface="Tahoma" pitchFamily="34" charset="0"/>
                <a:ea typeface="幼圆" pitchFamily="49" charset="-122"/>
              </a:endParaRPr>
            </a:p>
          </p:txBody>
        </p:sp>
        <p:sp>
          <p:nvSpPr>
            <p:cNvPr id="16403" name="AutoShape 16"/>
            <p:cNvSpPr>
              <a:spLocks noChangeArrowheads="1"/>
            </p:cNvSpPr>
            <p:nvPr/>
          </p:nvSpPr>
          <p:spPr bwMode="auto">
            <a:xfrm>
              <a:off x="4377" y="2568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16753" name="Text Box 17"/>
          <p:cNvSpPr txBox="1">
            <a:spLocks noChangeArrowheads="1"/>
          </p:cNvSpPr>
          <p:nvPr/>
        </p:nvSpPr>
        <p:spPr bwMode="auto">
          <a:xfrm>
            <a:off x="838200" y="1676400"/>
            <a:ext cx="61722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40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处处言秦，处处为郑</a:t>
            </a:r>
            <a:endParaRPr lang="zh-CN" altLang="en-US" sz="4000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6754" name="Text Box 18"/>
          <p:cNvSpPr txBox="1">
            <a:spLocks noChangeArrowheads="1"/>
          </p:cNvSpPr>
          <p:nvPr/>
        </p:nvSpPr>
        <p:spPr bwMode="auto">
          <a:xfrm>
            <a:off x="3657600" y="5849938"/>
            <a:ext cx="5022529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40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明里为秦，暗则为郑</a:t>
            </a:r>
            <a:r>
              <a:rPr lang="zh-CN" altLang="en-US" sz="3200" dirty="0">
                <a:solidFill>
                  <a:srgbClr val="000099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200" dirty="0">
              <a:solidFill>
                <a:srgbClr val="000099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0" y="2362200"/>
            <a:ext cx="9144000" cy="35972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28575">
            <a:solidFill>
              <a:srgbClr val="008000"/>
            </a:solidFill>
            <a:miter lim="800000"/>
          </a:ln>
        </p:spPr>
        <p:txBody>
          <a:bodyPr>
            <a:spAutoFit/>
          </a:bodyPr>
          <a:lstStyle/>
          <a:p>
            <a:endParaRPr lang="en-US" altLang="zh-CN" sz="3600" dirty="0">
              <a:solidFill>
                <a:srgbClr val="0033CC"/>
              </a:solidFill>
              <a:latin typeface="方正姚体" pitchFamily="2" charset="-122"/>
              <a:ea typeface="方正姚体" pitchFamily="2" charset="-122"/>
            </a:endParaRPr>
          </a:p>
          <a:p>
            <a:pPr algn="l"/>
            <a:r>
              <a:rPr lang="en-US" altLang="zh-CN" sz="3200" dirty="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     </a:t>
            </a:r>
            <a:r>
              <a:rPr lang="zh-CN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三寸巧舌</a:t>
            </a:r>
            <a:r>
              <a:rPr lang="zh-CN" altLang="en-US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</a:t>
            </a:r>
            <a:r>
              <a:rPr lang="zh-CN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力挽狂澜</a:t>
            </a:r>
            <a:r>
              <a:rPr lang="zh-CN" altLang="en-US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纾</a:t>
            </a:r>
            <a:r>
              <a:rPr lang="zh-CN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国难，</a:t>
            </a:r>
            <a:endParaRPr lang="zh-CN" altLang="en-US" sz="4800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  <a:p>
            <a:pPr algn="l"/>
            <a:r>
              <a:rPr lang="zh-CN" altLang="en-US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</a:t>
            </a:r>
            <a:r>
              <a:rPr lang="zh-CN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一番善</a:t>
            </a:r>
            <a:r>
              <a:rPr lang="zh-CN" altLang="en-US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辩 </a:t>
            </a:r>
            <a:r>
              <a:rPr lang="zh-CN" sz="4800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情荡衷肠罢干戈</a:t>
            </a:r>
            <a:r>
              <a:rPr lang="zh-CN" altLang="en-US" sz="4800" dirty="0">
                <a:solidFill>
                  <a:srgbClr val="0033CC"/>
                </a:solidFill>
                <a:latin typeface="隶书" pitchFamily="49" charset="-122"/>
                <a:ea typeface="隶书" pitchFamily="49" charset="-122"/>
              </a:rPr>
              <a:t>。</a:t>
            </a:r>
            <a:endParaRPr lang="zh-CN" altLang="en-US" sz="4800" dirty="0">
              <a:solidFill>
                <a:srgbClr val="0033CC"/>
              </a:solidFill>
              <a:latin typeface="隶书" pitchFamily="49" charset="-122"/>
              <a:ea typeface="隶书" pitchFamily="49" charset="-122"/>
            </a:endParaRPr>
          </a:p>
          <a:p>
            <a:pPr algn="l"/>
            <a:endParaRPr lang="zh-CN" altLang="en-US" sz="4800" dirty="0">
              <a:solidFill>
                <a:srgbClr val="0033CC"/>
              </a:solidFill>
              <a:latin typeface="隶书" pitchFamily="49" charset="-122"/>
              <a:ea typeface="隶书" pitchFamily="49" charset="-122"/>
            </a:endParaRPr>
          </a:p>
          <a:p>
            <a:pPr algn="l"/>
            <a:endParaRPr lang="en-US" altLang="zh-CN" sz="4800" dirty="0">
              <a:solidFill>
                <a:srgbClr val="0033CC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3" grpId="0"/>
      <p:bldP spid="116754" grpId="0"/>
      <p:bldP spid="11675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56388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kumimoji="1" lang="en-US" altLang="zh-CN" sz="2800" b="1" dirty="0" smtClean="0">
              <a:effectLst/>
              <a:ea typeface="黑体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kumimoji="1" lang="en-US" altLang="zh-CN" sz="2800" b="1" dirty="0" smtClean="0">
                <a:effectLst/>
                <a:ea typeface="黑体" pitchFamily="49" charset="-122"/>
              </a:rPr>
              <a:t>        </a:t>
            </a:r>
            <a:r>
              <a:rPr kumimoji="1" lang="zh-CN" altLang="en-US" sz="4800" b="1" dirty="0" smtClean="0">
                <a:solidFill>
                  <a:srgbClr val="FF0000"/>
                </a:solidFill>
                <a:effectLst/>
                <a:ea typeface="隶书" pitchFamily="49" charset="-122"/>
              </a:rPr>
              <a:t>古人对烛之武说辞的评论</a:t>
            </a:r>
            <a:r>
              <a:rPr kumimoji="1" lang="en-US" altLang="zh-CN" sz="4800" b="1" dirty="0" smtClean="0">
                <a:solidFill>
                  <a:srgbClr val="FF0000"/>
                </a:solidFill>
                <a:effectLst/>
                <a:latin typeface="Arial" pitchFamily="34" charset="0"/>
                <a:ea typeface="隶书" pitchFamily="49" charset="-122"/>
              </a:rPr>
              <a:t>——</a:t>
            </a:r>
            <a:endParaRPr kumimoji="1" lang="en-US" altLang="zh-CN" sz="4800" b="1" dirty="0" smtClean="0">
              <a:solidFill>
                <a:srgbClr val="FF0000"/>
              </a:solidFill>
              <a:effectLst/>
              <a:ea typeface="隶书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kumimoji="1" lang="en-US" altLang="zh-CN" sz="2800" b="1" dirty="0" smtClean="0">
                <a:effectLst/>
              </a:rPr>
              <a:t>                     </a:t>
            </a:r>
            <a:r>
              <a:rPr kumimoji="1" lang="zh-CN" altLang="en-US" b="1" dirty="0" smtClean="0">
                <a:effectLst/>
                <a:ea typeface="楷体_GB2312" pitchFamily="49" charset="-122"/>
              </a:rPr>
              <a:t>如此辞令，真无一字不妙，无一着不老靠圆密。</a:t>
            </a:r>
            <a:endParaRPr kumimoji="1" lang="zh-CN" altLang="en-US" b="1" dirty="0" smtClean="0">
              <a:effectLst/>
              <a:ea typeface="楷体_GB2312" pitchFamily="49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kumimoji="1" lang="zh-CN" altLang="en-US" b="1" dirty="0" smtClean="0">
                <a:solidFill>
                  <a:srgbClr val="000099"/>
                </a:solidFill>
                <a:effectLst/>
                <a:ea typeface="仿宋_GB2312" pitchFamily="49" charset="-122"/>
              </a:rPr>
              <a:t>                                     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latin typeface="Arial" pitchFamily="34" charset="0"/>
                <a:ea typeface="仿宋_GB2312" pitchFamily="49" charset="-122"/>
              </a:rPr>
              <a:t>——</a:t>
            </a:r>
            <a:r>
              <a:rPr kumimoji="1" lang="zh-CN" altLang="en-US" b="1" dirty="0" smtClean="0">
                <a:solidFill>
                  <a:srgbClr val="000099"/>
                </a:solidFill>
                <a:effectLst/>
                <a:ea typeface="仿宋_GB2312" pitchFamily="49" charset="-122"/>
              </a:rPr>
              <a:t>魏禧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ea typeface="仿宋_GB2312" pitchFamily="49" charset="-122"/>
              </a:rPr>
              <a:t>《</a:t>
            </a:r>
            <a:r>
              <a:rPr kumimoji="1" lang="zh-CN" altLang="en-US" b="1" dirty="0" smtClean="0">
                <a:solidFill>
                  <a:srgbClr val="000099"/>
                </a:solidFill>
                <a:effectLst/>
                <a:ea typeface="仿宋_GB2312" pitchFamily="49" charset="-122"/>
              </a:rPr>
              <a:t>左传经世钞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ea typeface="仿宋_GB2312" pitchFamily="49" charset="-122"/>
              </a:rPr>
              <a:t>》</a:t>
            </a:r>
            <a:endParaRPr kumimoji="1" lang="en-US" altLang="zh-CN" b="1" dirty="0" smtClean="0">
              <a:solidFill>
                <a:srgbClr val="000099"/>
              </a:solidFill>
              <a:effectLst/>
              <a:ea typeface="仿宋_GB2312" pitchFamily="49" charset="-122"/>
            </a:endParaRPr>
          </a:p>
          <a:p>
            <a:pPr algn="ctr" eaLnBrk="1" hangingPunct="1">
              <a:buFont typeface="Wingdings" pitchFamily="2" charset="2"/>
              <a:buNone/>
            </a:pPr>
            <a:endParaRPr kumimoji="1" lang="en-US" altLang="zh-CN" b="1" dirty="0" smtClean="0">
              <a:solidFill>
                <a:srgbClr val="FFFF00"/>
              </a:solidFill>
              <a:effectLst/>
              <a:ea typeface="仿宋_GB2312" pitchFamily="49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kumimoji="1" lang="en-US" altLang="zh-CN" b="1" dirty="0" smtClean="0">
                <a:effectLst/>
                <a:latin typeface="楷体_GB2312" pitchFamily="49" charset="-122"/>
                <a:ea typeface="楷体_GB2312" pitchFamily="49" charset="-122"/>
              </a:rPr>
              <a:t>  </a:t>
            </a:r>
            <a:r>
              <a:rPr kumimoji="1" lang="zh-CN" altLang="en-US" b="1" dirty="0" smtClean="0">
                <a:effectLst/>
                <a:latin typeface="楷体_GB2312" pitchFamily="49" charset="-122"/>
                <a:ea typeface="楷体_GB2312" pitchFamily="49" charset="-122"/>
              </a:rPr>
              <a:t>一言之辩，重于九鼎之宝；</a:t>
            </a:r>
            <a:endParaRPr kumimoji="1" lang="zh-CN" altLang="en-US" b="1" dirty="0" smtClean="0">
              <a:effectLst/>
              <a:latin typeface="楷体_GB2312" pitchFamily="49" charset="-122"/>
              <a:ea typeface="楷体_GB2312" pitchFamily="49" charset="-12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kumimoji="1" lang="zh-CN" altLang="en-US" b="1" dirty="0" smtClean="0">
                <a:effectLst/>
                <a:latin typeface="楷体_GB2312" pitchFamily="49" charset="-122"/>
                <a:ea typeface="楷体_GB2312" pitchFamily="49" charset="-122"/>
              </a:rPr>
              <a:t>  三寸之舌，强于百万之师。</a:t>
            </a:r>
            <a:endParaRPr kumimoji="1" lang="zh-CN" altLang="en-US" b="1" dirty="0" smtClean="0">
              <a:effectLst/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None/>
            </a:pPr>
            <a:r>
              <a:rPr kumimoji="1" lang="zh-CN" altLang="en-US" b="1" dirty="0" smtClean="0">
                <a:solidFill>
                  <a:srgbClr val="000099"/>
                </a:solidFill>
                <a:effectLst/>
                <a:latin typeface="楷体_GB2312" pitchFamily="49" charset="-122"/>
                <a:ea typeface="楷体_GB2312" pitchFamily="49" charset="-122"/>
              </a:rPr>
              <a:t>                    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latin typeface="Arial" pitchFamily="34" charset="0"/>
                <a:ea typeface="仿宋_GB2312" pitchFamily="49" charset="-122"/>
              </a:rPr>
              <a:t>——</a:t>
            </a:r>
            <a:r>
              <a:rPr kumimoji="1" lang="zh-CN" altLang="en-US" b="1" dirty="0" smtClean="0">
                <a:solidFill>
                  <a:srgbClr val="000099"/>
                </a:solidFill>
                <a:effectLst/>
                <a:latin typeface="仿宋_GB2312" pitchFamily="49" charset="-122"/>
                <a:ea typeface="仿宋_GB2312" pitchFamily="49" charset="-122"/>
              </a:rPr>
              <a:t>刘勰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latin typeface="仿宋_GB2312" pitchFamily="49" charset="-122"/>
                <a:ea typeface="仿宋_GB2312" pitchFamily="49" charset="-122"/>
              </a:rPr>
              <a:t>《</a:t>
            </a:r>
            <a:r>
              <a:rPr kumimoji="1" lang="zh-CN" altLang="en-US" b="1" dirty="0" smtClean="0">
                <a:solidFill>
                  <a:srgbClr val="000099"/>
                </a:solidFill>
                <a:effectLst/>
                <a:latin typeface="仿宋_GB2312" pitchFamily="49" charset="-122"/>
                <a:ea typeface="仿宋_GB2312" pitchFamily="49" charset="-122"/>
              </a:rPr>
              <a:t>文心雕龙</a:t>
            </a:r>
            <a:r>
              <a:rPr kumimoji="1" lang="en-US" altLang="zh-CN" b="1" dirty="0" smtClean="0">
                <a:solidFill>
                  <a:srgbClr val="000099"/>
                </a:solidFill>
                <a:effectLst/>
                <a:latin typeface="仿宋_GB2312" pitchFamily="49" charset="-122"/>
                <a:ea typeface="仿宋_GB2312" pitchFamily="49" charset="-122"/>
              </a:rPr>
              <a:t>》</a:t>
            </a:r>
            <a:endParaRPr kumimoji="1" lang="en-US" altLang="zh-CN" b="1" dirty="0" smtClean="0">
              <a:solidFill>
                <a:srgbClr val="000099"/>
              </a:solidFill>
              <a:effectLst/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11" name="Text Box 3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858000" y="6248400"/>
            <a:ext cx="22860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  <a:ea typeface="方正姚体" pitchFamily="2" charset="-122"/>
              </a:rPr>
              <a:t>转第四段</a:t>
            </a:r>
            <a:endParaRPr lang="zh-CN" altLang="en-US" dirty="0">
              <a:solidFill>
                <a:srgbClr val="FF0066"/>
              </a:solidFill>
              <a:ea typeface="方正姚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2819400"/>
          </a:xfrm>
          <a:ln>
            <a:solidFill>
              <a:srgbClr val="FFFF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kumimoji="1" lang="en-US" altLang="zh-CN" sz="2800" b="1" dirty="0" smtClean="0">
                <a:effectLst/>
                <a:latin typeface="黑体" pitchFamily="49" charset="-122"/>
                <a:ea typeface="黑体" pitchFamily="49" charset="-122"/>
              </a:rPr>
              <a:t>      </a:t>
            </a:r>
            <a:r>
              <a:rPr kumimoji="1" lang="en-US" altLang="zh-CN" sz="3600" b="1" dirty="0" smtClean="0">
                <a:effectLst/>
                <a:latin typeface="黑体" pitchFamily="49" charset="-122"/>
                <a:ea typeface="黑体" pitchFamily="49" charset="-122"/>
              </a:rPr>
              <a:t>4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、子犯请击之。公曰：</a:t>
            </a:r>
            <a:r>
              <a:rPr kumimoji="1" lang="zh-CN" altLang="en-US" sz="3600" b="1" dirty="0" smtClean="0">
                <a:effectLst/>
                <a:latin typeface="宋体" pitchFamily="2" charset="-122"/>
                <a:ea typeface="黑体" pitchFamily="49" charset="-122"/>
              </a:rPr>
              <a:t>“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不可。微</a:t>
            </a:r>
            <a:r>
              <a:rPr kumimoji="1" lang="zh-CN" altLang="en-US" sz="36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夫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人之力不及此。因人之力而敝之，</a:t>
            </a:r>
            <a:r>
              <a:rPr kumimoji="1" lang="zh-CN" altLang="en-US" sz="36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不仁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；失其所与，</a:t>
            </a:r>
            <a:r>
              <a:rPr kumimoji="1" lang="zh-CN" altLang="en-US" sz="36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不知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；以乱易整，</a:t>
            </a:r>
            <a:r>
              <a:rPr kumimoji="1" lang="zh-CN" altLang="en-US" sz="3600" b="1" dirty="0" smtClean="0">
                <a:solidFill>
                  <a:srgbClr val="000099"/>
                </a:solidFill>
                <a:effectLst/>
                <a:latin typeface="黑体" pitchFamily="49" charset="-122"/>
                <a:ea typeface="黑体" pitchFamily="49" charset="-122"/>
              </a:rPr>
              <a:t>不武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。吾其还也。</a:t>
            </a:r>
            <a:r>
              <a:rPr kumimoji="1" lang="zh-CN" altLang="en-US" sz="3600" b="1" dirty="0" smtClean="0">
                <a:effectLst/>
                <a:latin typeface="宋体" pitchFamily="2" charset="-122"/>
                <a:ea typeface="黑体" pitchFamily="49" charset="-122"/>
              </a:rPr>
              <a:t>”</a:t>
            </a:r>
            <a:r>
              <a:rPr kumimoji="1" lang="zh-CN" altLang="en-US" sz="3600" b="1" dirty="0" smtClean="0">
                <a:effectLst/>
                <a:latin typeface="黑体" pitchFamily="49" charset="-122"/>
                <a:ea typeface="黑体" pitchFamily="49" charset="-122"/>
              </a:rPr>
              <a:t>亦去之。</a:t>
            </a:r>
            <a:endParaRPr kumimoji="1" lang="zh-CN" altLang="en-US" sz="3600" b="1" dirty="0" smtClean="0">
              <a:effectLst/>
              <a:latin typeface="黑体" pitchFamily="49" charset="-122"/>
              <a:ea typeface="黑体" pitchFamily="49" charset="-122"/>
            </a:endParaRPr>
          </a:p>
          <a:p>
            <a:pPr eaLnBrk="1" hangingPunct="1"/>
            <a:endParaRPr kumimoji="1" lang="en-US" altLang="zh-CN" sz="3600" b="1" dirty="0" smtClean="0">
              <a:effectLst/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8436" name="Text Box 5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6553200" y="5867400"/>
            <a:ext cx="2362200" cy="52322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66"/>
                </a:solidFill>
                <a:ea typeface="方正姚体" pitchFamily="2" charset="-122"/>
              </a:rPr>
              <a:t>转人物描写</a:t>
            </a:r>
            <a:endParaRPr lang="zh-CN" altLang="en-US" dirty="0">
              <a:solidFill>
                <a:srgbClr val="FF0066"/>
              </a:solidFill>
              <a:ea typeface="方正姚体" pitchFamily="2" charset="-122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600" y="3733800"/>
            <a:ext cx="8512175" cy="3078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dirty="0">
                <a:solidFill>
                  <a:srgbClr val="FF0000"/>
                </a:solidFill>
              </a:rPr>
              <a:t>晋文公为什么不愿向秦军进攻呢？</a:t>
            </a:r>
            <a:endParaRPr lang="zh-CN" dirty="0">
              <a:solidFill>
                <a:srgbClr val="FF0000"/>
              </a:solidFill>
            </a:endParaRPr>
          </a:p>
          <a:p>
            <a:endParaRPr lang="zh-CN" dirty="0"/>
          </a:p>
          <a:p>
            <a:r>
              <a:rPr lang="zh-CN" dirty="0"/>
              <a:t>    </a:t>
            </a:r>
            <a:r>
              <a:rPr lang="zh-CN" dirty="0">
                <a:solidFill>
                  <a:srgbClr val="0000FF"/>
                </a:solidFill>
              </a:rPr>
              <a:t>主要是晋文公并不昏庸，很有理智，能隐忍不发，随机应变。因为如果这时进攻秦军，晋军就有可能处于腹背受敌的不利境地。而由此，也就证明了烛之武说退秦师的成功。</a:t>
            </a:r>
            <a:endParaRPr lang="zh-CN" dirty="0">
              <a:solidFill>
                <a:srgbClr val="0000FF"/>
              </a:solidFill>
            </a:endParaRPr>
          </a:p>
          <a:p>
            <a:endParaRPr lang="zh-CN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8305800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lang="en-US" altLang="zh-CN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、烛之武有哪些地方值得我们学习？</a:t>
            </a:r>
            <a:endParaRPr lang="zh-CN" altLang="en-US" sz="3600" b="0" dirty="0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endParaRPr lang="zh-CN" altLang="en-US" sz="3600" b="0" dirty="0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  <a:p>
            <a:pPr algn="l"/>
            <a:r>
              <a:rPr lang="en-US" altLang="zh-CN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、</a:t>
            </a:r>
            <a:r>
              <a:rPr lang="en-US" altLang="zh-CN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左传</a:t>
            </a:r>
            <a:r>
              <a:rPr lang="en-US" altLang="zh-CN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》</a:t>
            </a:r>
            <a:r>
              <a:rPr lang="zh-CN" altLang="en-US" sz="3600" b="0" dirty="0">
                <a:solidFill>
                  <a:srgbClr val="000099"/>
                </a:solidFill>
                <a:latin typeface="黑体" pitchFamily="49" charset="-122"/>
                <a:ea typeface="黑体" pitchFamily="49" charset="-122"/>
              </a:rPr>
              <a:t>在人物描写方面有何特点？</a:t>
            </a:r>
            <a:endParaRPr lang="zh-CN" altLang="en-US" sz="3600" b="0" dirty="0">
              <a:solidFill>
                <a:srgbClr val="000099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57200" y="3429000"/>
            <a:ext cx="8458200" cy="253841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      《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左传</a:t>
            </a:r>
            <a:r>
              <a:rPr lang="en-US" altLang="zh-CN" sz="3200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sz="3200" dirty="0">
                <a:latin typeface="楷体_GB2312" pitchFamily="49" charset="-122"/>
                <a:ea typeface="楷体_GB2312" pitchFamily="49" charset="-122"/>
              </a:rPr>
              <a:t>叙事中人物的行动、对话构成了表现人物的主要手段，而绝少对人物进行外貌、心理等主观静态描写。通过人物在重大历史事件中的言行，人物性格得以展现，形象得以完成</a:t>
            </a:r>
            <a:r>
              <a:rPr lang="zh-CN" altLang="en-US" sz="3200" dirty="0">
                <a:solidFill>
                  <a:srgbClr val="000099"/>
                </a:solidFill>
                <a:latin typeface="楷体_GB2312" pitchFamily="49" charset="-122"/>
                <a:ea typeface="楷体_GB2312" pitchFamily="49" charset="-122"/>
              </a:rPr>
              <a:t>。     </a:t>
            </a:r>
            <a:r>
              <a:rPr lang="en-US" altLang="zh-CN" sz="3200" dirty="0">
                <a:solidFill>
                  <a:srgbClr val="000099"/>
                </a:solidFill>
                <a:latin typeface="Arial" pitchFamily="34" charset="0"/>
                <a:ea typeface="仿宋_GB2312" pitchFamily="49" charset="-122"/>
              </a:rPr>
              <a:t>——</a:t>
            </a:r>
            <a:r>
              <a:rPr lang="zh-CN" altLang="en-US" sz="3200" dirty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袁行霈</a:t>
            </a:r>
            <a:r>
              <a:rPr lang="en-US" altLang="zh-CN" sz="3200" dirty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《</a:t>
            </a:r>
            <a:r>
              <a:rPr lang="zh-CN" altLang="en-US" sz="3200" dirty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中国文学史</a:t>
            </a:r>
            <a:r>
              <a:rPr lang="en-US" altLang="zh-CN" sz="3200" dirty="0">
                <a:solidFill>
                  <a:srgbClr val="000099"/>
                </a:solidFill>
                <a:latin typeface="仿宋_GB2312" pitchFamily="49" charset="-122"/>
                <a:ea typeface="仿宋_GB2312" pitchFamily="49" charset="-122"/>
              </a:rPr>
              <a:t>》</a:t>
            </a:r>
            <a:endParaRPr lang="en-US" altLang="zh-CN" sz="3200" dirty="0">
              <a:solidFill>
                <a:srgbClr val="000099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</a:rPr>
              <a:t>关于作品中的人物</a:t>
            </a:r>
            <a:endParaRPr lang="zh-CN" alt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49638"/>
          </a:xfrm>
        </p:spPr>
        <p:txBody>
          <a:bodyPr/>
          <a:lstStyle/>
          <a:p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一个为纾国难挺身而出的忠臣</a:t>
            </a:r>
            <a:endParaRPr lang="zh-CN" altLang="en-US" sz="3600" b="1">
              <a:solidFill>
                <a:srgbClr val="FF0000"/>
              </a:solidFill>
              <a:ea typeface="黑体" pitchFamily="49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一个远见卓识的杰出的外交家</a:t>
            </a:r>
            <a:endParaRPr lang="zh-CN" altLang="en-US" sz="3600" b="1">
              <a:solidFill>
                <a:srgbClr val="FF0000"/>
              </a:solidFill>
              <a:ea typeface="黑体" pitchFamily="49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一个晓理动情的天才式演说家</a:t>
            </a:r>
            <a:endParaRPr lang="zh-CN" altLang="en-US" sz="3600" b="1">
              <a:solidFill>
                <a:srgbClr val="FF0000"/>
              </a:solidFill>
              <a:ea typeface="黑体" pitchFamily="49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一个善用矛盾化干戈为玉帛的政治家</a:t>
            </a:r>
            <a:endParaRPr lang="zh-CN" altLang="en-US" sz="3600" b="1">
              <a:solidFill>
                <a:srgbClr val="FF0000"/>
              </a:solidFill>
              <a:ea typeface="黑体" pitchFamily="49" charset="-122"/>
            </a:endParaRPr>
          </a:p>
          <a:p>
            <a:r>
              <a:rPr lang="zh-CN" altLang="en-US" sz="3600" b="1">
                <a:solidFill>
                  <a:srgbClr val="FF0000"/>
                </a:solidFill>
                <a:ea typeface="黑体" pitchFamily="49" charset="-122"/>
              </a:rPr>
              <a:t>一个审时度势的出色的心理分析大师</a:t>
            </a:r>
            <a:endParaRPr lang="zh-CN" altLang="en-US" sz="3600" b="1">
              <a:solidFill>
                <a:srgbClr val="FF0000"/>
              </a:solidFill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5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altLang="zh-CN" dirty="0"/>
              <a:t>     </a:t>
            </a:r>
            <a:r>
              <a:rPr lang="en-US" altLang="zh-CN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春秋</a:t>
            </a:r>
            <a:r>
              <a:rPr lang="en-US" altLang="zh-CN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是孔子据鲁国史书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鲁春秋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修订的，是中国现存</a:t>
            </a:r>
            <a:r>
              <a:rPr lang="zh-CN" altLang="en-US" b="1" u="sng" dirty="0">
                <a:latin typeface="楷体_GB2312" pitchFamily="49" charset="-122"/>
                <a:ea typeface="楷体_GB2312" pitchFamily="49" charset="-122"/>
              </a:rPr>
              <a:t>最早的一部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编年体史书。记载了从鲁隐公元年到鲁哀公十四年近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240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多年的历史。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b="1" dirty="0">
                <a:latin typeface="Arial"/>
                <a:ea typeface="楷体_GB2312" pitchFamily="49" charset="-122"/>
              </a:rPr>
              <a:t>“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春秋</a:t>
            </a:r>
            <a:r>
              <a:rPr lang="zh-CN" altLang="en-US" b="1" dirty="0">
                <a:latin typeface="Arial"/>
                <a:ea typeface="楷体_GB2312" pitchFamily="49" charset="-122"/>
              </a:rPr>
              <a:t>”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在古代表示一年四季，而史书记载的正是一年四季中各诸侯国发生的重大历史事件，因此取名为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《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春秋</a:t>
            </a:r>
            <a:r>
              <a:rPr lang="en-US" altLang="zh-CN" b="1" dirty="0">
                <a:latin typeface="楷体_GB2312" pitchFamily="49" charset="-122"/>
                <a:ea typeface="楷体_GB2312" pitchFamily="49" charset="-122"/>
              </a:rPr>
              <a:t>》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  <a:p>
            <a:pPr>
              <a:buFontTx/>
              <a:buNone/>
            </a:pP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133600" y="381000"/>
            <a:ext cx="4572000" cy="944563"/>
          </a:xfrm>
          <a:prstGeom prst="rect">
            <a:avLst/>
          </a:prstGeom>
          <a:solidFill>
            <a:srgbClr val="993300"/>
          </a:solidFill>
          <a:ln w="76200" cmpd="tri">
            <a:solidFill>
              <a:schemeClr val="tx2"/>
            </a:solidFill>
            <a:miter lim="800000"/>
          </a:ln>
          <a:effectLst/>
        </p:spPr>
        <p:txBody>
          <a:bodyPr anchor="ctr"/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《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春秋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》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与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《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左传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》</a:t>
            </a:r>
            <a:endParaRPr lang="en-US" altLang="zh-CN" sz="4000" dirty="0">
              <a:solidFill>
                <a:schemeClr val="accent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FF0000"/>
                </a:solidFill>
                <a:ea typeface="黑体" pitchFamily="49" charset="-122"/>
              </a:rPr>
              <a:t>塑造人物的方法</a:t>
            </a:r>
            <a:endParaRPr lang="zh-CN" altLang="en-US" b="1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7213" y="2663825"/>
            <a:ext cx="6389687" cy="2781300"/>
          </a:xfrm>
        </p:spPr>
        <p:txBody>
          <a:bodyPr/>
          <a:lstStyle/>
          <a:p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环境烘托（疾风知劲草）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他人的陪衬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个性化的语言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细节描写</a:t>
            </a:r>
            <a:r>
              <a:rPr lang="zh-CN" altLang="en-US" sz="3600" b="1">
                <a:latin typeface="Arial"/>
                <a:ea typeface="黑体" pitchFamily="49" charset="-122"/>
              </a:rPr>
              <a:t>“</a:t>
            </a:r>
            <a:r>
              <a:rPr lang="zh-CN" altLang="en-US" sz="3600" b="1">
                <a:latin typeface="黑体" pitchFamily="49" charset="-122"/>
                <a:ea typeface="黑体" pitchFamily="49" charset="-122"/>
              </a:rPr>
              <a:t>夜缒而出</a:t>
            </a:r>
            <a:r>
              <a:rPr lang="zh-CN" altLang="en-US" sz="3600" b="1">
                <a:latin typeface="Arial"/>
                <a:ea typeface="黑体" pitchFamily="49" charset="-122"/>
              </a:rPr>
              <a:t>”</a:t>
            </a:r>
            <a:endParaRPr lang="zh-CN" altLang="en-US" sz="3600" b="1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sz="3600" b="1" smtClean="0">
                <a:ea typeface="黑体" pitchFamily="2" charset="-122"/>
              </a:rPr>
              <a:t>思考：</a:t>
            </a:r>
            <a:endParaRPr lang="zh-CN" altLang="en-US" sz="3600" b="1" smtClean="0">
              <a:ea typeface="黑体" pitchFamily="2" charset="-12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CN" altLang="en-US" smtClean="0"/>
              <a:t>          </a:t>
            </a:r>
            <a:r>
              <a:rPr lang="zh-CN" altLang="en-US" sz="4400" smtClean="0">
                <a:ea typeface="隶书" pitchFamily="49" charset="-122"/>
              </a:rPr>
              <a:t>哲人说，读史可以明智。学完本文，作为新世纪的青年学子，我们可以得到什么启示？</a:t>
            </a:r>
            <a:endParaRPr lang="zh-CN" altLang="en-US" sz="4400" smtClean="0">
              <a:ea typeface="隶书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684213" y="476250"/>
            <a:ext cx="6480175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 b="0">
              <a:latin typeface="Times New Roman" pitchFamily="18" charset="0"/>
            </a:endParaRP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488" y="425450"/>
            <a:ext cx="8937625" cy="617538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讨论</a:t>
            </a:r>
            <a:r>
              <a:rPr lang="en-US" altLang="zh-CN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: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你最欣赏的是哪一个人物</a:t>
            </a:r>
            <a:r>
              <a:rPr lang="en-US" altLang="zh-CN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理由是什么</a:t>
            </a:r>
            <a:r>
              <a:rPr lang="en-US" altLang="zh-CN" sz="32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?</a:t>
            </a:r>
            <a:endParaRPr lang="en-US" altLang="zh-CN" sz="320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96863" y="1493838"/>
            <a:ext cx="6302375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320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郑  伯</a:t>
            </a:r>
            <a:r>
              <a:rPr lang="en-US" altLang="zh-CN" sz="3200" b="0">
                <a:solidFill>
                  <a:srgbClr val="CC0000"/>
                </a:solidFill>
              </a:rPr>
              <a:t>——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礼贤下士，从谏如流。</a:t>
            </a:r>
            <a:endParaRPr lang="zh-CN" altLang="en-US" sz="3200">
              <a:solidFill>
                <a:srgbClr val="0033CC"/>
              </a:solidFill>
              <a:ea typeface="黑体" pitchFamily="49" charset="-122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41313" y="2124075"/>
            <a:ext cx="50768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CC0000"/>
                </a:solidFill>
                <a:ea typeface="黑体" pitchFamily="49" charset="-122"/>
              </a:rPr>
              <a:t>佚之狐</a:t>
            </a:r>
            <a:r>
              <a:rPr lang="en-US" altLang="zh-CN" sz="3200">
                <a:solidFill>
                  <a:srgbClr val="CC0000"/>
                </a:solidFill>
              </a:rPr>
              <a:t>——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识人才的伯乐。</a:t>
            </a:r>
            <a:endParaRPr lang="zh-CN" altLang="en-US" sz="3200">
              <a:solidFill>
                <a:srgbClr val="0033CC"/>
              </a:solidFill>
              <a:ea typeface="黑体" pitchFamily="49" charset="-122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96863" y="2798763"/>
            <a:ext cx="8505825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CC0000"/>
                </a:solidFill>
                <a:ea typeface="黑体" pitchFamily="49" charset="-122"/>
              </a:rPr>
              <a:t>烛之武</a:t>
            </a:r>
            <a:r>
              <a:rPr lang="en-US" altLang="zh-CN" sz="3200" dirty="0">
                <a:solidFill>
                  <a:srgbClr val="CC0000"/>
                </a:solidFill>
              </a:rPr>
              <a:t>——</a:t>
            </a:r>
            <a:r>
              <a:rPr lang="zh-CN" altLang="en-US" sz="3200" dirty="0">
                <a:solidFill>
                  <a:srgbClr val="0033CC"/>
                </a:solidFill>
                <a:ea typeface="黑体" pitchFamily="49" charset="-122"/>
              </a:rPr>
              <a:t>官微人轻</a:t>
            </a:r>
            <a:r>
              <a:rPr lang="en-US" altLang="zh-CN" sz="3200" dirty="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ea typeface="黑体" pitchFamily="49" charset="-122"/>
              </a:rPr>
              <a:t>怀才不遇</a:t>
            </a:r>
            <a:r>
              <a:rPr lang="en-US" altLang="zh-CN" sz="3200" dirty="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 dirty="0">
                <a:solidFill>
                  <a:srgbClr val="0033CC"/>
                </a:solidFill>
                <a:ea typeface="黑体" pitchFamily="49" charset="-122"/>
              </a:rPr>
              <a:t>临危受命，</a:t>
            </a:r>
            <a:endParaRPr lang="zh-CN" altLang="en-US" sz="3200" dirty="0">
              <a:solidFill>
                <a:srgbClr val="0033CC"/>
              </a:solidFill>
              <a:ea typeface="黑体" pitchFamily="49" charset="-122"/>
            </a:endParaRPr>
          </a:p>
          <a:p>
            <a:r>
              <a:rPr lang="zh-CN" altLang="en-US" sz="3200" dirty="0">
                <a:solidFill>
                  <a:srgbClr val="0033CC"/>
                </a:solidFill>
                <a:ea typeface="黑体" pitchFamily="49" charset="-122"/>
              </a:rPr>
              <a:t>                   不避艰险，深明大义，才智超群。</a:t>
            </a:r>
            <a:endParaRPr lang="zh-CN" altLang="en-US" sz="3200" dirty="0">
              <a:solidFill>
                <a:srgbClr val="0033CC"/>
              </a:solidFill>
              <a:ea typeface="黑体" pitchFamily="49" charset="-122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96863" y="3968750"/>
            <a:ext cx="8056562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秦  伯</a:t>
            </a:r>
            <a:r>
              <a:rPr lang="en-US" altLang="zh-CN" sz="3200" b="0">
                <a:solidFill>
                  <a:srgbClr val="CC0000"/>
                </a:solidFill>
              </a:rPr>
              <a:t>——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以利为重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亦敌亦友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变化难测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endParaRPr lang="en-US" altLang="zh-CN" sz="3200">
              <a:solidFill>
                <a:srgbClr val="0033CC"/>
              </a:solidFill>
              <a:ea typeface="黑体" pitchFamily="49" charset="-122"/>
            </a:endParaRPr>
          </a:p>
          <a:p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                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政治手腕了得。</a:t>
            </a:r>
            <a:endParaRPr lang="zh-CN" altLang="en-US" sz="3200">
              <a:solidFill>
                <a:srgbClr val="0033CC"/>
              </a:solidFill>
              <a:ea typeface="黑体" pitchFamily="49" charset="-122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61925" y="5229225"/>
            <a:ext cx="8883650" cy="1066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CC0000"/>
                </a:solidFill>
                <a:latin typeface="黑体" pitchFamily="49" charset="-122"/>
                <a:ea typeface="黑体" pitchFamily="49" charset="-122"/>
              </a:rPr>
              <a:t>晋   侯</a:t>
            </a:r>
            <a:r>
              <a:rPr lang="en-US" altLang="zh-CN" sz="3200">
                <a:solidFill>
                  <a:srgbClr val="CC0000"/>
                </a:solidFill>
              </a:rPr>
              <a:t>——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以利为重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以”不仁”为借口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沉着应对</a:t>
            </a:r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,</a:t>
            </a:r>
            <a:endParaRPr lang="en-US" altLang="zh-CN" sz="3200">
              <a:solidFill>
                <a:srgbClr val="0033CC"/>
              </a:solidFill>
              <a:ea typeface="黑体" pitchFamily="49" charset="-122"/>
            </a:endParaRPr>
          </a:p>
          <a:p>
            <a:r>
              <a:rPr lang="en-US" altLang="zh-CN" sz="3200">
                <a:solidFill>
                  <a:srgbClr val="0033CC"/>
                </a:solidFill>
                <a:ea typeface="黑体" pitchFamily="49" charset="-122"/>
              </a:rPr>
              <a:t>               </a:t>
            </a:r>
            <a:r>
              <a:rPr lang="zh-CN" altLang="en-US" sz="3200">
                <a:solidFill>
                  <a:srgbClr val="0033CC"/>
                </a:solidFill>
                <a:ea typeface="黑体" pitchFamily="49" charset="-122"/>
              </a:rPr>
              <a:t>有政治家的风度。</a:t>
            </a:r>
            <a:endParaRPr lang="zh-CN" altLang="en-US" sz="3200">
              <a:solidFill>
                <a:srgbClr val="0033CC"/>
              </a:solidFill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8" grpId="0"/>
      <p:bldP spid="90119" grpId="0"/>
      <p:bldP spid="90120" grpId="0"/>
      <p:bldP spid="9012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3222625" y="233363"/>
            <a:ext cx="3629025" cy="1006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6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合作探究 </a:t>
            </a:r>
            <a:endParaRPr lang="zh-CN" altLang="en-US" sz="600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196975" y="2079625"/>
            <a:ext cx="7561263" cy="3381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5400" b="0">
                <a:ea typeface="黑体" pitchFamily="49" charset="-122"/>
              </a:rPr>
              <a:t>      </a:t>
            </a:r>
            <a:r>
              <a:rPr lang="zh-CN" altLang="en-US" sz="5400" b="0">
                <a:ea typeface="黑体" pitchFamily="49" charset="-122"/>
              </a:rPr>
              <a:t>通过本课的学习，谈谈烛之武出色的劝谏艺术对于古人和现代人的处事有什么意义。</a:t>
            </a:r>
            <a:endParaRPr lang="zh-CN" altLang="en-US" sz="5400" b="0"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0" y="174625"/>
            <a:ext cx="9144000" cy="6316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altLang="zh-CN" sz="3600">
                <a:solidFill>
                  <a:srgbClr val="FF0000"/>
                </a:solidFill>
                <a:latin typeface="Arial"/>
                <a:ea typeface="黑体" pitchFamily="49" charset="-122"/>
              </a:rPr>
              <a:t>—</a:t>
            </a:r>
            <a:r>
              <a:rPr lang="zh-CN" altLang="en-US" sz="36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、对于古人</a:t>
            </a:r>
            <a:endParaRPr lang="zh-CN" altLang="en-US" sz="360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/>
            <a:r>
              <a:rPr lang="zh-CN" altLang="en-US" sz="3600">
                <a:latin typeface="黑体" pitchFamily="49" charset="-122"/>
                <a:ea typeface="黑体" pitchFamily="49" charset="-122"/>
              </a:rPr>
              <a:t>     中国有句古话：</a:t>
            </a:r>
            <a:r>
              <a:rPr lang="zh-CN" altLang="en-US" sz="3600">
                <a:latin typeface="Arial"/>
                <a:ea typeface="黑体" pitchFamily="49" charset="-122"/>
              </a:rPr>
              <a:t>“</a:t>
            </a:r>
            <a:r>
              <a: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伴君如伴虎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。</a:t>
            </a:r>
            <a:r>
              <a:rPr lang="zh-CN" altLang="en-US" sz="3600">
                <a:latin typeface="Arial"/>
                <a:ea typeface="黑体" pitchFamily="49" charset="-122"/>
              </a:rPr>
              <a:t>”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批</a:t>
            </a:r>
            <a:r>
              <a:rPr lang="zh-CN" altLang="en-US" sz="3600">
                <a:latin typeface="Arial"/>
                <a:ea typeface="黑体" pitchFamily="49" charset="-122"/>
              </a:rPr>
              <a:t>“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龙鳞</a:t>
            </a:r>
            <a:r>
              <a:rPr lang="zh-CN" altLang="en-US" sz="3600">
                <a:latin typeface="Arial"/>
                <a:ea typeface="黑体" pitchFamily="49" charset="-122"/>
              </a:rPr>
              <a:t>”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，逆</a:t>
            </a:r>
            <a:r>
              <a:rPr lang="zh-CN" altLang="en-US" sz="3600">
                <a:latin typeface="Arial"/>
                <a:ea typeface="黑体" pitchFamily="49" charset="-122"/>
              </a:rPr>
              <a:t>“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圣听</a:t>
            </a:r>
            <a:r>
              <a:rPr lang="zh-CN" altLang="en-US" sz="3600">
                <a:latin typeface="Arial"/>
                <a:ea typeface="黑体" pitchFamily="49" charset="-122"/>
              </a:rPr>
              <a:t>”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，需要大勇与大智。作为君王，则应虚心采纳，方可成就霸业。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 marL="342900" indent="-342900"/>
            <a:r>
              <a: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、邹忌与齐威王</a:t>
            </a:r>
            <a:r>
              <a:rPr lang="zh-CN" altLang="en-US" sz="4800">
                <a:solidFill>
                  <a:srgbClr val="0000FF"/>
                </a:solidFill>
                <a:latin typeface="Arial"/>
                <a:ea typeface="黑体" pitchFamily="49" charset="-122"/>
              </a:rPr>
              <a:t> </a:t>
            </a:r>
            <a:r>
              <a:rPr lang="zh-CN" altLang="en-US" sz="4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（</a:t>
            </a:r>
            <a:r>
              <a:rPr lang="zh-CN" altLang="en-US" sz="28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正面</a:t>
            </a:r>
            <a:r>
              <a:rPr lang="zh-CN" altLang="en-US" sz="28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48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/>
            <a:r>
              <a:rPr lang="zh-CN" altLang="en-US" sz="3600">
                <a:latin typeface="黑体" pitchFamily="49" charset="-122"/>
                <a:ea typeface="黑体" pitchFamily="49" charset="-122"/>
              </a:rPr>
              <a:t>    齐王接受皱忌的进谏，听取群臣吏民的意见，于是有</a:t>
            </a:r>
            <a:r>
              <a:rPr lang="zh-CN" altLang="en-US" sz="3600">
                <a:latin typeface="Arial"/>
                <a:ea typeface="黑体" pitchFamily="49" charset="-122"/>
              </a:rPr>
              <a:t>“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此所谓战胜于朝廷</a:t>
            </a:r>
            <a:r>
              <a:rPr lang="zh-CN" altLang="en-US" sz="3600">
                <a:latin typeface="Arial"/>
                <a:ea typeface="黑体" pitchFamily="49" charset="-122"/>
              </a:rPr>
              <a:t>”</a:t>
            </a:r>
            <a:r>
              <a:rPr lang="zh-CN" altLang="en-US" sz="3600">
                <a:latin typeface="黑体" pitchFamily="49" charset="-122"/>
                <a:ea typeface="黑体" pitchFamily="49" charset="-122"/>
              </a:rPr>
              <a:t>的美谈。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  <a:p>
            <a:pPr marL="342900" indent="-342900"/>
            <a:r>
              <a: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、触龙与赵太后</a:t>
            </a:r>
            <a:r>
              <a:rPr lang="zh-CN" altLang="en-US" sz="3200">
                <a:solidFill>
                  <a:srgbClr val="0000FF"/>
                </a:solidFill>
                <a:ea typeface="黑体" pitchFamily="49" charset="-122"/>
              </a:rPr>
              <a:t>（</a:t>
            </a:r>
            <a:r>
              <a:rPr lang="zh-CN" altLang="en-US" sz="3200">
                <a:solidFill>
                  <a:srgbClr val="FF0000"/>
                </a:solidFill>
                <a:ea typeface="黑体" pitchFamily="49" charset="-122"/>
              </a:rPr>
              <a:t>正面</a:t>
            </a:r>
            <a:r>
              <a:rPr lang="zh-CN" altLang="en-US" sz="3200">
                <a:solidFill>
                  <a:srgbClr val="0000FF"/>
                </a:solidFill>
                <a:ea typeface="黑体" pitchFamily="49" charset="-122"/>
              </a:rPr>
              <a:t>）</a:t>
            </a:r>
            <a:endParaRPr lang="zh-CN" altLang="en-US" sz="54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/>
            <a:r>
              <a:rPr lang="zh-CN" altLang="en-US" sz="3600">
                <a:latin typeface="黑体" pitchFamily="49" charset="-122"/>
                <a:ea typeface="黑体" pitchFamily="49" charset="-122"/>
              </a:rPr>
              <a:t>    抓住赵太后爱子、怜子之心，触龙拿人心比自心，以己子做诱引，动之以情，申明大义，进而解开太后心结。</a:t>
            </a:r>
            <a:endParaRPr lang="zh-CN" altLang="en-US" sz="360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0" y="-36513"/>
            <a:ext cx="9144000" cy="69500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en-US" altLang="zh-CN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3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、魏征与唐太宗</a:t>
            </a:r>
            <a:r>
              <a:rPr lang="zh-CN" altLang="en-US" sz="2800">
                <a:solidFill>
                  <a:srgbClr val="0000FF"/>
                </a:solidFill>
                <a:ea typeface="黑体" pitchFamily="49" charset="-122"/>
              </a:rPr>
              <a:t>（</a:t>
            </a:r>
            <a:r>
              <a:rPr lang="zh-CN" altLang="en-US" sz="2800">
                <a:solidFill>
                  <a:srgbClr val="FF0000"/>
                </a:solidFill>
                <a:ea typeface="黑体" pitchFamily="49" charset="-122"/>
              </a:rPr>
              <a:t>正面</a:t>
            </a:r>
            <a:r>
              <a:rPr lang="zh-CN" altLang="en-US" sz="2800">
                <a:solidFill>
                  <a:srgbClr val="0000FF"/>
                </a:solidFill>
                <a:ea typeface="黑体" pitchFamily="49" charset="-122"/>
              </a:rPr>
              <a:t>）</a:t>
            </a:r>
            <a:endParaRPr lang="zh-CN" altLang="en-US" sz="42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latin typeface="黑体" pitchFamily="49" charset="-122"/>
                <a:ea typeface="黑体" pitchFamily="49" charset="-122"/>
              </a:rPr>
              <a:t>    唐太宗虚怀若谷，善于纳谏，终成一代名君。唐太宗</a:t>
            </a:r>
            <a:r>
              <a:rPr lang="zh-CN" altLang="en-US" sz="3000">
                <a:latin typeface="Arial"/>
                <a:ea typeface="黑体" pitchFamily="49" charset="-122"/>
              </a:rPr>
              <a:t>“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夫以铜为鉴，可以正衣冠；以史为鉴，可以知兴替；以人为鉴，可以明得失。今魏徵殁，朕失一鉴矣！</a:t>
            </a:r>
            <a:r>
              <a:rPr lang="zh-CN" altLang="en-US" sz="3000">
                <a:solidFill>
                  <a:srgbClr val="0000FF"/>
                </a:solidFill>
                <a:latin typeface="Arial"/>
                <a:ea typeface="黑体" pitchFamily="49" charset="-122"/>
              </a:rPr>
              <a:t>”</a:t>
            </a:r>
            <a:endParaRPr lang="zh-CN" altLang="en-US" sz="30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4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、管仲与齐桓公（</a:t>
            </a:r>
            <a:r>
              <a:rPr lang="zh-CN" altLang="en-US" sz="3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正面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0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latin typeface="黑体" pitchFamily="49" charset="-122"/>
                <a:ea typeface="黑体" pitchFamily="49" charset="-122"/>
              </a:rPr>
              <a:t>    齐桓公豁达大度，听了鲍叔牙的话，不但不治管仲的罪，还立刻任命他为相，让他管理国政。后来齐国就越来越富强了。</a:t>
            </a:r>
            <a:endParaRPr lang="zh-CN" altLang="en-US" sz="300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、比干与纣王。（</a:t>
            </a:r>
            <a:r>
              <a:rPr lang="zh-CN" altLang="en-US" sz="3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反面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0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latin typeface="黑体" pitchFamily="49" charset="-122"/>
                <a:ea typeface="黑体" pitchFamily="49" charset="-122"/>
              </a:rPr>
              <a:t>    纣王拒谏饰非、耽于酒色、暴敛重刑，甚至将比剖腹挖心。最终是民怨四起。</a:t>
            </a:r>
            <a:endParaRPr lang="zh-CN" altLang="en-US" sz="300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、召公与厉王（</a:t>
            </a:r>
            <a:r>
              <a:rPr lang="zh-CN" altLang="en-US" sz="3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反面</a:t>
            </a:r>
            <a:r>
              <a:rPr lang="zh-CN" altLang="en-US" sz="300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300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3000">
                <a:latin typeface="黑体" pitchFamily="49" charset="-122"/>
                <a:ea typeface="黑体" pitchFamily="49" charset="-122"/>
              </a:rPr>
              <a:t>    周厉王</a:t>
            </a:r>
            <a:r>
              <a:rPr lang="zh-CN" altLang="en-US" sz="3000">
                <a:latin typeface="Arial"/>
                <a:ea typeface="黑体" pitchFamily="49" charset="-122"/>
              </a:rPr>
              <a:t>“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防民之口，甚于防川</a:t>
            </a:r>
            <a:r>
              <a:rPr lang="zh-CN" altLang="en-US" sz="3000">
                <a:latin typeface="Arial"/>
                <a:ea typeface="黑体" pitchFamily="49" charset="-122"/>
              </a:rPr>
              <a:t>”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，</a:t>
            </a:r>
            <a:r>
              <a:rPr lang="zh-CN" altLang="en-US" sz="3000">
                <a:latin typeface="Arial"/>
                <a:ea typeface="黑体" pitchFamily="49" charset="-122"/>
              </a:rPr>
              <a:t>“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止谤</a:t>
            </a:r>
            <a:r>
              <a:rPr lang="zh-CN" altLang="en-US" sz="3000">
                <a:latin typeface="Arial"/>
                <a:ea typeface="黑体" pitchFamily="49" charset="-122"/>
              </a:rPr>
              <a:t>”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使得老百姓</a:t>
            </a:r>
            <a:r>
              <a:rPr lang="zh-CN" altLang="en-US" sz="3000">
                <a:latin typeface="Arial"/>
                <a:ea typeface="黑体" pitchFamily="49" charset="-122"/>
              </a:rPr>
              <a:t>“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道路以目</a:t>
            </a:r>
            <a:r>
              <a:rPr lang="zh-CN" altLang="en-US" sz="3000">
                <a:latin typeface="Arial"/>
                <a:ea typeface="黑体" pitchFamily="49" charset="-122"/>
              </a:rPr>
              <a:t>”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。三年之后，被</a:t>
            </a:r>
            <a:r>
              <a:rPr lang="zh-CN" altLang="en-US" sz="3000">
                <a:latin typeface="Arial"/>
                <a:ea typeface="黑体" pitchFamily="49" charset="-122"/>
              </a:rPr>
              <a:t>“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流于彘</a:t>
            </a:r>
            <a:r>
              <a:rPr lang="zh-CN" altLang="en-US" sz="3000">
                <a:latin typeface="Arial"/>
                <a:ea typeface="黑体" pitchFamily="49" charset="-122"/>
              </a:rPr>
              <a:t>”</a:t>
            </a:r>
            <a:r>
              <a:rPr lang="zh-CN" altLang="en-US" sz="3000">
                <a:latin typeface="黑体" pitchFamily="49" charset="-122"/>
                <a:ea typeface="黑体" pitchFamily="49" charset="-122"/>
              </a:rPr>
              <a:t>。</a:t>
            </a:r>
            <a:endParaRPr lang="zh-CN" altLang="en-US" sz="300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657225" y="1133475"/>
            <a:ext cx="7964488" cy="4359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400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二、对于现代人</a:t>
            </a:r>
            <a:endParaRPr lang="zh-CN" altLang="en-US" sz="400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4000"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4000">
                <a:latin typeface="黑体" pitchFamily="49" charset="-122"/>
                <a:ea typeface="黑体" pitchFamily="49" charset="-122"/>
              </a:rPr>
              <a:t>、注重对方感受，委婉劝说，文明交流。</a:t>
            </a:r>
            <a:endParaRPr lang="zh-CN" altLang="en-US" sz="400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400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4000">
                <a:latin typeface="黑体" pitchFamily="49" charset="-122"/>
                <a:ea typeface="黑体" pitchFamily="49" charset="-122"/>
              </a:rPr>
              <a:t>、听取别人意见，完善自我，少走弯路。</a:t>
            </a:r>
            <a:endParaRPr lang="zh-CN" altLang="en-US" sz="4000"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4000">
                <a:latin typeface="黑体" pitchFamily="49" charset="-122"/>
                <a:ea typeface="黑体" pitchFamily="49" charset="-122"/>
              </a:rPr>
              <a:t>    </a:t>
            </a:r>
            <a:r>
              <a:rPr lang="en-US" altLang="zh-CN" sz="400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4000">
                <a:latin typeface="黑体" pitchFamily="49" charset="-122"/>
                <a:ea typeface="黑体" pitchFamily="49" charset="-122"/>
              </a:rPr>
              <a:t>、宰相肚里能称船。有则改之，无则加勉。</a:t>
            </a:r>
            <a:endParaRPr lang="zh-CN" altLang="en-US" sz="400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71438" y="755650"/>
            <a:ext cx="8982075" cy="4968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  <a:ea typeface="黑体" pitchFamily="49" charset="-122"/>
              </a:rPr>
              <a:t>        </a:t>
            </a:r>
            <a:r>
              <a:rPr lang="zh-CN" altLang="en-US" sz="4000">
                <a:solidFill>
                  <a:srgbClr val="0000FF"/>
                </a:solidFill>
                <a:ea typeface="黑体" pitchFamily="49" charset="-122"/>
              </a:rPr>
              <a:t>烛之武委婉劝说的艺术在今天的人际交往中仍有着十分重要的意义。在给别人提意见和建议时，我们要充分尊重被劝说者，使之受到启发，从而愉快地接受意见。同时我们还应学会倾听与交流。善于听取别人的意见，还要善于自己思考，把好的意见总汇起来，唯有这样才能成就一番事业。</a:t>
            </a:r>
            <a:endParaRPr lang="zh-CN" altLang="en-US" sz="4000">
              <a:solidFill>
                <a:srgbClr val="0000FF"/>
              </a:solidFill>
              <a:ea typeface="黑体" pitchFamily="49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ea typeface="楷体_GB2312" pitchFamily="49" charset="-122"/>
              </a:rPr>
              <a:t>积累成语</a:t>
            </a:r>
            <a:endParaRPr lang="zh-CN" altLang="en-US" b="1">
              <a:ea typeface="楷体_GB2312" pitchFamily="49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秦晋之好：春秋时，秦晋两国不止一代互相婚嫁。           今泛指两家联姻。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贪得无厌：贪心永远没有满足的时候。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胜之不武：以强凌弱，即使赢了也不光彩。比喻以大欺小。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春秋笔法：寓褒贬于曲折的文笔之中，不直接表明自己的态度。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9511" name="AutoShape 7">
            <a:hlinkClick r:id="rId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324600"/>
            <a:ext cx="990600" cy="533400"/>
          </a:xfrm>
          <a:prstGeom prst="actionButtonBackPrevious">
            <a:avLst/>
          </a:prstGeom>
          <a:solidFill>
            <a:srgbClr val="FF0000"/>
          </a:solidFill>
          <a:ln w="38100">
            <a:noFill/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1127125" y="2613025"/>
            <a:ext cx="184150" cy="366713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endParaRPr lang="zh-CN" altLang="zh-CN" sz="1800" b="0">
              <a:solidFill>
                <a:schemeClr val="tx1"/>
              </a:solidFill>
              <a:ea typeface="华文楷体" pitchFamily="2" charset="-122"/>
            </a:endParaRPr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609600" y="1524000"/>
            <a:ext cx="7848600" cy="4506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>
                <a:solidFill>
                  <a:schemeClr val="tx1"/>
                </a:solidFill>
              </a:rPr>
              <a:t>       </a:t>
            </a:r>
            <a:r>
              <a:rPr lang="zh-CN" altLang="en-US">
                <a:solidFill>
                  <a:schemeClr val="tx1"/>
                </a:solidFill>
              </a:rPr>
              <a:t>由于</a:t>
            </a:r>
            <a:r>
              <a:rPr lang="en-US" altLang="zh-CN">
                <a:solidFill>
                  <a:schemeClr val="tx1"/>
                </a:solidFill>
              </a:rPr>
              <a:t>《</a:t>
            </a:r>
            <a:r>
              <a:rPr lang="zh-CN" altLang="en-US">
                <a:solidFill>
                  <a:schemeClr val="tx1"/>
                </a:solidFill>
              </a:rPr>
              <a:t>春秋</a:t>
            </a:r>
            <a:r>
              <a:rPr lang="en-US" altLang="zh-CN">
                <a:solidFill>
                  <a:schemeClr val="tx1"/>
                </a:solidFill>
              </a:rPr>
              <a:t>》</a:t>
            </a:r>
            <a:r>
              <a:rPr lang="zh-CN" altLang="en-US">
                <a:solidFill>
                  <a:schemeClr val="tx1"/>
                </a:solidFill>
              </a:rPr>
              <a:t>的记事过于简略，后人不易理解，所以诠释之作也相继出现，对书中的记载进行解释和说明。</a:t>
            </a:r>
            <a:r>
              <a:rPr lang="zh-CN" altLang="en-US">
                <a:solidFill>
                  <a:srgbClr val="FF0000"/>
                </a:solidFill>
              </a:rPr>
              <a:t>较为有名的是被称为“春秋三传”的</a:t>
            </a: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左传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公羊传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和</a:t>
            </a:r>
            <a:r>
              <a:rPr lang="en-US" altLang="zh-CN">
                <a:solidFill>
                  <a:srgbClr val="FF0000"/>
                </a:solidFill>
              </a:rPr>
              <a:t>《</a:t>
            </a:r>
            <a:r>
              <a:rPr lang="zh-CN" altLang="en-US">
                <a:solidFill>
                  <a:srgbClr val="FF0000"/>
                </a:solidFill>
              </a:rPr>
              <a:t>谷梁传</a:t>
            </a:r>
            <a:r>
              <a:rPr lang="en-US" altLang="zh-CN">
                <a:solidFill>
                  <a:srgbClr val="FF0000"/>
                </a:solidFill>
              </a:rPr>
              <a:t>》</a:t>
            </a:r>
            <a:r>
              <a:rPr lang="zh-CN" altLang="en-US">
                <a:solidFill>
                  <a:srgbClr val="FF0000"/>
                </a:solidFill>
              </a:rPr>
              <a:t>。</a:t>
            </a:r>
            <a:endParaRPr lang="zh-CN" altLang="en-US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</a:pP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     </a:t>
            </a:r>
            <a:r>
              <a:rPr lang="en-US">
                <a:solidFill>
                  <a:srgbClr val="000099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左传</a:t>
            </a:r>
            <a:r>
              <a:rPr lang="en-US">
                <a:solidFill>
                  <a:srgbClr val="000099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，原名</a:t>
            </a:r>
            <a:r>
              <a:rPr lang="en-US" altLang="zh-CN">
                <a:solidFill>
                  <a:srgbClr val="000099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春秋左传</a:t>
            </a:r>
            <a:r>
              <a:rPr lang="en-US" altLang="zh-CN">
                <a:solidFill>
                  <a:srgbClr val="000099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，是为</a:t>
            </a:r>
            <a:r>
              <a:rPr lang="en-US" altLang="zh-CN">
                <a:solidFill>
                  <a:srgbClr val="000099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春秋</a:t>
            </a:r>
            <a:r>
              <a:rPr lang="en-US" altLang="zh-CN">
                <a:solidFill>
                  <a:srgbClr val="000099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做注解的一部史书。</a:t>
            </a:r>
            <a:endParaRPr lang="zh-CN" altLang="en-US">
              <a:solidFill>
                <a:srgbClr val="000099"/>
              </a:solidFill>
              <a:latin typeface="楷体_GB2312" pitchFamily="49" charset="-122"/>
            </a:endParaRPr>
          </a:p>
          <a:p>
            <a:pPr>
              <a:lnSpc>
                <a:spcPct val="115000"/>
              </a:lnSpc>
            </a:pP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     </a:t>
            </a:r>
            <a:r>
              <a:rPr lang="en-US">
                <a:solidFill>
                  <a:srgbClr val="000099"/>
                </a:solidFill>
                <a:latin typeface="楷体_GB2312" pitchFamily="49" charset="-122"/>
              </a:rPr>
              <a:t>《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左传</a:t>
            </a:r>
            <a:r>
              <a:rPr lang="en-US">
                <a:solidFill>
                  <a:srgbClr val="000099"/>
                </a:solidFill>
                <a:latin typeface="楷体_GB2312" pitchFamily="49" charset="-122"/>
              </a:rPr>
              <a:t>》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善于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</a:rPr>
              <a:t>描写战争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和</a:t>
            </a:r>
            <a:r>
              <a:rPr lang="zh-CN" altLang="en-US">
                <a:solidFill>
                  <a:srgbClr val="FF0000"/>
                </a:solidFill>
                <a:latin typeface="楷体_GB2312" pitchFamily="49" charset="-122"/>
              </a:rPr>
              <a:t>记述行人辞令</a:t>
            </a:r>
            <a:r>
              <a:rPr lang="zh-CN" altLang="en-US">
                <a:solidFill>
                  <a:srgbClr val="000099"/>
                </a:solidFill>
                <a:latin typeface="楷体_GB2312" pitchFamily="49" charset="-122"/>
              </a:rPr>
              <a:t>，记事条理清楚，叙述精确，详略合宜；写人简而精，婉而有致，人物形象栩栩如生。</a:t>
            </a:r>
            <a:endParaRPr lang="zh-CN" altLang="en-US">
              <a:solidFill>
                <a:srgbClr val="000099"/>
              </a:solidFill>
              <a:latin typeface="楷体_GB2312" pitchFamily="49" charset="-122"/>
            </a:endParaRP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057400" y="457200"/>
            <a:ext cx="4572000" cy="944563"/>
          </a:xfrm>
          <a:prstGeom prst="rect">
            <a:avLst/>
          </a:prstGeom>
          <a:solidFill>
            <a:srgbClr val="993300"/>
          </a:solidFill>
          <a:ln w="76200" cmpd="tri">
            <a:solidFill>
              <a:schemeClr val="tx2"/>
            </a:solidFill>
            <a:miter lim="800000"/>
          </a:ln>
          <a:effectLst/>
        </p:spPr>
        <p:txBody>
          <a:bodyPr anchor="ctr"/>
          <a:lstStyle/>
          <a:p>
            <a:pPr algn="ctr"/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《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春秋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》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与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《</a:t>
            </a:r>
            <a:r>
              <a:rPr lang="zh-CN" altLang="en-US" sz="4000" dirty="0">
                <a:solidFill>
                  <a:schemeClr val="accent1"/>
                </a:solidFill>
                <a:ea typeface="宋体" pitchFamily="2" charset="-122"/>
              </a:rPr>
              <a:t>左传</a:t>
            </a:r>
            <a:r>
              <a:rPr lang="en-US" altLang="zh-CN" sz="4000" dirty="0">
                <a:solidFill>
                  <a:schemeClr val="accent1"/>
                </a:solidFill>
                <a:ea typeface="宋体" pitchFamily="2" charset="-122"/>
              </a:rPr>
              <a:t>》</a:t>
            </a:r>
            <a:endParaRPr lang="en-US" altLang="zh-CN" sz="4000" dirty="0">
              <a:solidFill>
                <a:schemeClr val="accent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68313" y="2189163"/>
            <a:ext cx="4319587" cy="1311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无能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为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( 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也矣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altLang="zh-CN" sz="32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68313" y="2997200"/>
            <a:ext cx="33131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共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(    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其乏困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4356100" y="2997200"/>
            <a:ext cx="48593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秦伯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说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(        )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与郑人盟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4356100" y="1336675"/>
            <a:ext cx="47879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夫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(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晋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何厌之有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356100" y="3860800"/>
            <a:ext cx="475297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微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夫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(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人之力不及此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1908175" y="2205038"/>
            <a:ext cx="1150938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w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éi</a:t>
            </a:r>
            <a:endParaRPr lang="en-US" altLang="zh-CN" sz="32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076825" y="1412875"/>
            <a:ext cx="122396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f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ú</a:t>
            </a:r>
            <a:endParaRPr lang="en-US" altLang="zh-CN" sz="32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1116013" y="2997200"/>
            <a:ext cx="15113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g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ō</a:t>
            </a:r>
            <a:r>
              <a:rPr lang="en-US" altLang="zh-CN" sz="3200">
                <a:solidFill>
                  <a:srgbClr val="6600CC"/>
                </a:solidFill>
              </a:rPr>
              <a:t>ng</a:t>
            </a:r>
            <a:endParaRPr lang="en-US" altLang="zh-CN" sz="3200">
              <a:solidFill>
                <a:srgbClr val="6600CC"/>
              </a:solidFill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867400" y="2997200"/>
            <a:ext cx="11525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yu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è</a:t>
            </a:r>
            <a:endParaRPr lang="en-US" altLang="zh-CN" sz="32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435600" y="3933825"/>
            <a:ext cx="7191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f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ú</a:t>
            </a:r>
            <a:endParaRPr lang="en-US" altLang="zh-CN" sz="32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2051050" y="1341438"/>
            <a:ext cx="10080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6600CC"/>
                </a:solidFill>
              </a:rPr>
              <a:t>f</a:t>
            </a:r>
            <a:r>
              <a:rPr lang="en-US" altLang="zh-CN" sz="3600">
                <a:solidFill>
                  <a:srgbClr val="6600CC"/>
                </a:solidFill>
                <a:cs typeface="Arial" pitchFamily="34" charset="0"/>
              </a:rPr>
              <a:t>á</a:t>
            </a:r>
            <a:r>
              <a:rPr lang="en-US" altLang="zh-CN" sz="3600">
                <a:solidFill>
                  <a:srgbClr val="6600CC"/>
                </a:solidFill>
              </a:rPr>
              <a:t>n</a:t>
            </a:r>
            <a:endParaRPr lang="en-US" altLang="zh-CN" sz="3600">
              <a:solidFill>
                <a:srgbClr val="6600CC"/>
              </a:solidFill>
            </a:endParaRP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1331913" y="4732338"/>
            <a:ext cx="15113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6600CC"/>
                </a:solidFill>
              </a:rPr>
              <a:t>  </a:t>
            </a:r>
            <a:r>
              <a:rPr lang="en-US" altLang="zh-CN" sz="3200">
                <a:solidFill>
                  <a:srgbClr val="6600CC"/>
                </a:solidFill>
              </a:rPr>
              <a:t>zhu</a:t>
            </a:r>
            <a:r>
              <a:rPr lang="en-US" altLang="zh-CN" sz="3200" b="0">
                <a:solidFill>
                  <a:srgbClr val="6600CC"/>
                </a:solidFill>
              </a:rPr>
              <a:t>ì</a:t>
            </a:r>
            <a:endParaRPr lang="en-US" altLang="zh-CN" sz="3200" b="0">
              <a:solidFill>
                <a:srgbClr val="6600CC"/>
              </a:solidFill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051050" y="3867150"/>
            <a:ext cx="11525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6600CC"/>
                </a:solidFill>
              </a:rPr>
              <a:t>qu</a:t>
            </a:r>
            <a:r>
              <a:rPr lang="en-US" altLang="zh-CN" sz="3600">
                <a:solidFill>
                  <a:srgbClr val="6600CC"/>
                </a:solidFill>
                <a:cs typeface="Arial" pitchFamily="34" charset="0"/>
              </a:rPr>
              <a:t>ē</a:t>
            </a:r>
            <a:endParaRPr lang="en-US" altLang="zh-CN" sz="36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476250" y="1358900"/>
            <a:ext cx="49672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秦军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氾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  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南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522288" y="3878263"/>
            <a:ext cx="496887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若不</a:t>
            </a:r>
            <a:r>
              <a:rPr lang="zh-CN" altLang="en-US" sz="3600">
                <a:solidFill>
                  <a:srgbClr val="CC0099"/>
                </a:solidFill>
              </a:rPr>
              <a:t>阙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  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秦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68313" y="4797425"/>
            <a:ext cx="4319587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夜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缒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    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而出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3" name="Oval 21"/>
          <p:cNvSpPr>
            <a:spLocks noChangeArrowheads="1"/>
          </p:cNvSpPr>
          <p:nvPr/>
        </p:nvSpPr>
        <p:spPr bwMode="auto">
          <a:xfrm>
            <a:off x="4140200" y="1557338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4356100" y="2205038"/>
            <a:ext cx="5040313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失其所与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,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不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知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（       ）</a:t>
            </a:r>
            <a:endParaRPr lang="zh-CN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557213" y="5589588"/>
            <a:ext cx="6364287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使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杞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</a:t>
            </a:r>
            <a:r>
              <a:rPr lang="en-US" altLang="zh-CN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 )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子、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逢</a:t>
            </a:r>
            <a:r>
              <a:rPr lang="zh-CN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（        ）孙戍之</a:t>
            </a:r>
            <a:r>
              <a:rPr lang="zh-CN" altLang="en-US" sz="3200">
                <a:solidFill>
                  <a:srgbClr val="CC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zh-CN" altLang="en-US" sz="3200">
              <a:solidFill>
                <a:srgbClr val="CC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7451725" y="2205038"/>
            <a:ext cx="12954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zh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ì</a:t>
            </a:r>
            <a:endParaRPr lang="en-US" altLang="zh-CN" sz="3200">
              <a:solidFill>
                <a:srgbClr val="6600CC"/>
              </a:solidFill>
              <a:cs typeface="Arial" pitchFamily="34" charset="0"/>
            </a:endParaRPr>
          </a:p>
        </p:txBody>
      </p:sp>
      <p:sp>
        <p:nvSpPr>
          <p:cNvPr id="64538" name="Oval 26"/>
          <p:cNvSpPr>
            <a:spLocks noChangeArrowheads="1"/>
          </p:cNvSpPr>
          <p:nvPr/>
        </p:nvSpPr>
        <p:spPr bwMode="auto">
          <a:xfrm>
            <a:off x="395288" y="1557338"/>
            <a:ext cx="144462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39" name="Oval 27"/>
          <p:cNvSpPr>
            <a:spLocks noChangeArrowheads="1"/>
          </p:cNvSpPr>
          <p:nvPr/>
        </p:nvSpPr>
        <p:spPr bwMode="auto">
          <a:xfrm>
            <a:off x="323850" y="2422525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0" name="Oval 28"/>
          <p:cNvSpPr>
            <a:spLocks noChangeArrowheads="1"/>
          </p:cNvSpPr>
          <p:nvPr/>
        </p:nvSpPr>
        <p:spPr bwMode="auto">
          <a:xfrm>
            <a:off x="4140200" y="2420938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1" name="Oval 29"/>
          <p:cNvSpPr>
            <a:spLocks noChangeArrowheads="1"/>
          </p:cNvSpPr>
          <p:nvPr/>
        </p:nvSpPr>
        <p:spPr bwMode="auto">
          <a:xfrm>
            <a:off x="323850" y="3213100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2" name="Oval 30"/>
          <p:cNvSpPr>
            <a:spLocks noChangeArrowheads="1"/>
          </p:cNvSpPr>
          <p:nvPr/>
        </p:nvSpPr>
        <p:spPr bwMode="auto">
          <a:xfrm>
            <a:off x="4140200" y="4076700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3" name="Oval 31"/>
          <p:cNvSpPr>
            <a:spLocks noChangeArrowheads="1"/>
          </p:cNvSpPr>
          <p:nvPr/>
        </p:nvSpPr>
        <p:spPr bwMode="auto">
          <a:xfrm>
            <a:off x="323850" y="4149725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4" name="Oval 32"/>
          <p:cNvSpPr>
            <a:spLocks noChangeArrowheads="1"/>
          </p:cNvSpPr>
          <p:nvPr/>
        </p:nvSpPr>
        <p:spPr bwMode="auto">
          <a:xfrm>
            <a:off x="4140200" y="3213100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5" name="Oval 33"/>
          <p:cNvSpPr>
            <a:spLocks noChangeArrowheads="1"/>
          </p:cNvSpPr>
          <p:nvPr/>
        </p:nvSpPr>
        <p:spPr bwMode="auto">
          <a:xfrm>
            <a:off x="323850" y="5014913"/>
            <a:ext cx="144463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6" name="Oval 34"/>
          <p:cNvSpPr>
            <a:spLocks noChangeArrowheads="1"/>
          </p:cNvSpPr>
          <p:nvPr/>
        </p:nvSpPr>
        <p:spPr bwMode="auto">
          <a:xfrm>
            <a:off x="341313" y="5905500"/>
            <a:ext cx="144462" cy="142875"/>
          </a:xfrm>
          <a:prstGeom prst="ellipse">
            <a:avLst/>
          </a:prstGeom>
          <a:gradFill rotWithShape="1">
            <a:gsLst>
              <a:gs pos="0">
                <a:srgbClr val="FF8200"/>
              </a:gs>
              <a:gs pos="10001">
                <a:srgbClr val="FF0000"/>
              </a:gs>
              <a:gs pos="35001">
                <a:srgbClr val="BA0066"/>
              </a:gs>
              <a:gs pos="70000">
                <a:srgbClr val="66008F"/>
              </a:gs>
              <a:gs pos="100000">
                <a:srgbClr val="00008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80008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1638300" y="5613400"/>
            <a:ext cx="71913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q</a:t>
            </a:r>
            <a:r>
              <a:rPr lang="en-US" altLang="zh-CN" sz="3200">
                <a:solidFill>
                  <a:srgbClr val="6600CC"/>
                </a:solidFill>
                <a:latin typeface="宋体" pitchFamily="2" charset="-122"/>
                <a:cs typeface="Arial" pitchFamily="34" charset="0"/>
              </a:rPr>
              <a:t>ǐ</a:t>
            </a:r>
            <a:endParaRPr lang="en-US" altLang="zh-CN" sz="3200">
              <a:solidFill>
                <a:srgbClr val="6600CC"/>
              </a:solidFill>
              <a:latin typeface="宋体" pitchFamily="2" charset="-122"/>
              <a:cs typeface="Arial" pitchFamily="34" charset="0"/>
            </a:endParaRP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3870325" y="5613400"/>
            <a:ext cx="165735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>
                <a:solidFill>
                  <a:srgbClr val="6600CC"/>
                </a:solidFill>
              </a:rPr>
              <a:t>p</a:t>
            </a:r>
            <a:r>
              <a:rPr lang="en-US" altLang="zh-CN" sz="3200">
                <a:solidFill>
                  <a:srgbClr val="6600CC"/>
                </a:solidFill>
                <a:cs typeface="Arial" pitchFamily="34" charset="0"/>
              </a:rPr>
              <a:t>á</a:t>
            </a:r>
            <a:r>
              <a:rPr lang="en-US" altLang="zh-CN" sz="3200">
                <a:solidFill>
                  <a:srgbClr val="6600CC"/>
                </a:solidFill>
              </a:rPr>
              <a:t>ng</a:t>
            </a:r>
            <a:endParaRPr lang="en-US" altLang="zh-CN" sz="3200">
              <a:solidFill>
                <a:srgbClr val="6600CC"/>
              </a:solidFill>
            </a:endParaRPr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1619250" y="1916113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0" name="Oval 38"/>
          <p:cNvSpPr>
            <a:spLocks noChangeArrowheads="1"/>
          </p:cNvSpPr>
          <p:nvPr/>
        </p:nvSpPr>
        <p:spPr bwMode="auto">
          <a:xfrm>
            <a:off x="4643438" y="1773238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1" name="Oval 39"/>
          <p:cNvSpPr>
            <a:spLocks noChangeArrowheads="1"/>
          </p:cNvSpPr>
          <p:nvPr/>
        </p:nvSpPr>
        <p:spPr bwMode="auto">
          <a:xfrm>
            <a:off x="1619250" y="4437063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2" name="Oval 40"/>
          <p:cNvSpPr>
            <a:spLocks noChangeArrowheads="1"/>
          </p:cNvSpPr>
          <p:nvPr/>
        </p:nvSpPr>
        <p:spPr bwMode="auto">
          <a:xfrm>
            <a:off x="5021263" y="4437063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1547813" y="2709863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4" name="Oval 42"/>
          <p:cNvSpPr>
            <a:spLocks noChangeArrowheads="1"/>
          </p:cNvSpPr>
          <p:nvPr/>
        </p:nvSpPr>
        <p:spPr bwMode="auto">
          <a:xfrm>
            <a:off x="5507038" y="3500438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5" name="Oval 43"/>
          <p:cNvSpPr>
            <a:spLocks noChangeArrowheads="1"/>
          </p:cNvSpPr>
          <p:nvPr/>
        </p:nvSpPr>
        <p:spPr bwMode="auto">
          <a:xfrm>
            <a:off x="6804025" y="2708275"/>
            <a:ext cx="73025" cy="71438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1187450" y="5300663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7" name="Oval 45"/>
          <p:cNvSpPr>
            <a:spLocks noChangeArrowheads="1"/>
          </p:cNvSpPr>
          <p:nvPr/>
        </p:nvSpPr>
        <p:spPr bwMode="auto">
          <a:xfrm>
            <a:off x="3294063" y="6121400"/>
            <a:ext cx="73025" cy="71438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8" name="Oval 46"/>
          <p:cNvSpPr>
            <a:spLocks noChangeArrowheads="1"/>
          </p:cNvSpPr>
          <p:nvPr/>
        </p:nvSpPr>
        <p:spPr bwMode="auto">
          <a:xfrm>
            <a:off x="1276350" y="6121400"/>
            <a:ext cx="73025" cy="71438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59" name="Oval 47"/>
          <p:cNvSpPr>
            <a:spLocks noChangeArrowheads="1"/>
          </p:cNvSpPr>
          <p:nvPr/>
        </p:nvSpPr>
        <p:spPr bwMode="auto">
          <a:xfrm>
            <a:off x="754063" y="3500438"/>
            <a:ext cx="73025" cy="71437"/>
          </a:xfrm>
          <a:prstGeom prst="ellipse">
            <a:avLst/>
          </a:prstGeom>
          <a:solidFill>
            <a:srgbClr val="990099"/>
          </a:solidFill>
          <a:ln w="9525">
            <a:solidFill>
              <a:srgbClr val="990099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563" name="Text Box 51"/>
          <p:cNvSpPr txBox="1">
            <a:spLocks noChangeArrowheads="1"/>
          </p:cNvSpPr>
          <p:nvPr/>
        </p:nvSpPr>
        <p:spPr bwMode="auto">
          <a:xfrm>
            <a:off x="1692275" y="233363"/>
            <a:ext cx="6029325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5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字</a:t>
            </a:r>
            <a:r>
              <a:rPr kumimoji="1" lang="zh-CN" altLang="en-US" sz="5400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隶书" pitchFamily="49" charset="-122"/>
              </a:rPr>
              <a:t>词注音</a:t>
            </a:r>
            <a:endParaRPr kumimoji="1" lang="zh-CN" altLang="en-US" sz="5400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隶书" pitchFamily="49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6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7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6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7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22" grpId="0"/>
      <p:bldP spid="64523" grpId="0"/>
      <p:bldP spid="64524" grpId="0"/>
      <p:bldP spid="64525" grpId="0"/>
      <p:bldP spid="64527" grpId="0"/>
      <p:bldP spid="64528" grpId="0"/>
      <p:bldP spid="64529" grpId="0"/>
      <p:bldP spid="64537" grpId="0"/>
      <p:bldP spid="64547" grpId="0"/>
      <p:bldP spid="645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</a:t>
            </a:r>
            <a:r>
              <a:rPr lang="zh-CN" altLang="en-US"/>
              <a:t>分小组翻译课文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小组展示翻译成果 </a:t>
            </a:r>
            <a:endParaRPr lang="zh-CN" altLang="en-US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ChangeArrowheads="1"/>
          </p:cNvSpPr>
          <p:nvPr/>
        </p:nvSpPr>
        <p:spPr bwMode="auto">
          <a:xfrm>
            <a:off x="533400" y="1828800"/>
            <a:ext cx="4648200" cy="3663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36830">
              <a:lnSpc>
                <a:spcPct val="130000"/>
              </a:lnSpc>
            </a:pPr>
            <a:r>
              <a:rPr lang="en-US" altLang="zh-CN" sz="3200">
                <a:solidFill>
                  <a:srgbClr val="003300"/>
                </a:solidFill>
                <a:latin typeface="宋体" pitchFamily="2" charset="-122"/>
                <a:ea typeface="宋体" pitchFamily="2" charset="-122"/>
              </a:rPr>
              <a:t>   </a:t>
            </a:r>
            <a:r>
              <a:rPr lang="zh-CN" altLang="en-US" sz="3600" u="sng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晋侯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3600" u="sng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秦伯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围郑，</a:t>
            </a:r>
            <a:r>
              <a:rPr lang="zh-CN" alt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以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其无礼于晋，且</a:t>
            </a:r>
            <a:r>
              <a:rPr lang="zh-CN" alt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贰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于楚也。晋</a:t>
            </a:r>
            <a:r>
              <a:rPr lang="zh-CN" alt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军</a:t>
            </a:r>
            <a:r>
              <a:rPr lang="zh-CN" altLang="en-US" sz="3600" u="sng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函陵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，秦</a:t>
            </a:r>
            <a:r>
              <a:rPr lang="zh-CN" altLang="en-US" sz="360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军</a:t>
            </a:r>
            <a:r>
              <a:rPr lang="zh-CN" altLang="en-US" sz="3600" u="sng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氾南</a:t>
            </a: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360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indent="36830">
              <a:lnSpc>
                <a:spcPct val="130000"/>
              </a:lnSpc>
            </a:pPr>
            <a:r>
              <a:rPr lang="zh-CN" altLang="en-US" sz="36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</a:t>
            </a:r>
            <a:endParaRPr lang="zh-CN" altLang="en-US" sz="360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5029200" y="1447800"/>
            <a:ext cx="0" cy="4897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5486400" y="2057400"/>
            <a:ext cx="2376488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以：因为</a:t>
            </a:r>
            <a:endParaRPr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4953000" y="3581400"/>
            <a:ext cx="2971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军队</a:t>
            </a: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  <a:sym typeface="Wingdings" pitchFamily="2" charset="2"/>
              </a:rPr>
              <a:t></a:t>
            </a:r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驻军。</a:t>
            </a:r>
            <a:endParaRPr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7239000" y="3581400"/>
            <a:ext cx="1600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名作动</a:t>
            </a:r>
            <a:endParaRPr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63850" name="Text Box 10"/>
          <p:cNvSpPr txBox="1">
            <a:spLocks noChangeArrowheads="1"/>
          </p:cNvSpPr>
          <p:nvPr/>
        </p:nvSpPr>
        <p:spPr bwMode="auto">
          <a:xfrm>
            <a:off x="4800600" y="2057400"/>
            <a:ext cx="4051300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1800" b="0">
              <a:solidFill>
                <a:schemeClr val="tx1"/>
              </a:solidFill>
              <a:ea typeface="宋体" pitchFamily="2" charset="-122"/>
            </a:endParaRPr>
          </a:p>
        </p:txBody>
      </p:sp>
      <p:sp>
        <p:nvSpPr>
          <p:cNvPr id="163851" name="Text Box 11"/>
          <p:cNvSpPr txBox="1">
            <a:spLocks noChangeArrowheads="1"/>
          </p:cNvSpPr>
          <p:nvPr/>
        </p:nvSpPr>
        <p:spPr bwMode="auto">
          <a:xfrm>
            <a:off x="5334000" y="2743200"/>
            <a:ext cx="2632075" cy="579438"/>
          </a:xfrm>
          <a:prstGeom prst="rect">
            <a:avLst/>
          </a:prstGeom>
          <a:noFill/>
          <a:ln w="38100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zh-CN" altLang="en-US" sz="32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贰：从属二主</a:t>
            </a:r>
            <a:endParaRPr lang="zh-CN" altLang="en-US" sz="32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2057400" y="457200"/>
            <a:ext cx="4572000" cy="944563"/>
          </a:xfrm>
          <a:prstGeom prst="rect">
            <a:avLst/>
          </a:prstGeom>
          <a:solidFill>
            <a:srgbClr val="993300"/>
          </a:solidFill>
          <a:ln w="76200" cmpd="tri">
            <a:solidFill>
              <a:schemeClr val="tx2"/>
            </a:solidFill>
            <a:miter lim="800000"/>
          </a:ln>
          <a:effectLst/>
        </p:spPr>
        <p:txBody>
          <a:bodyPr anchor="ctr"/>
          <a:lstStyle/>
          <a:p>
            <a:pPr algn="ctr"/>
            <a:r>
              <a:rPr lang="en-US" altLang="zh-CN" sz="4000" dirty="0" smtClean="0">
                <a:solidFill>
                  <a:schemeClr val="accent1"/>
                </a:solidFill>
                <a:ea typeface="宋体" pitchFamily="2" charset="-122"/>
              </a:rPr>
              <a:t>《</a:t>
            </a:r>
            <a:r>
              <a:rPr lang="zh-CN" altLang="en-US" sz="4000" dirty="0" smtClean="0">
                <a:solidFill>
                  <a:schemeClr val="accent1"/>
                </a:solidFill>
                <a:ea typeface="宋体" pitchFamily="2" charset="-122"/>
              </a:rPr>
              <a:t>翻译全文</a:t>
            </a:r>
            <a:r>
              <a:rPr lang="en-US" altLang="zh-CN" sz="4000" dirty="0" smtClean="0">
                <a:solidFill>
                  <a:schemeClr val="accent1"/>
                </a:solidFill>
                <a:ea typeface="宋体" pitchFamily="2" charset="-122"/>
              </a:rPr>
              <a:t>》</a:t>
            </a:r>
            <a:endParaRPr lang="en-US" altLang="zh-CN" sz="4000" dirty="0">
              <a:solidFill>
                <a:schemeClr val="accent1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5" grpId="0"/>
      <p:bldP spid="163847" grpId="0"/>
      <p:bldP spid="163848" grpId="0"/>
      <p:bldP spid="163851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381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7419</Words>
  <Application>WPS 演示</Application>
  <PresentationFormat>全屏显示(4:3)</PresentationFormat>
  <Paragraphs>709</Paragraphs>
  <Slides>58</Slides>
  <Notes>17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59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13</vt:lpstr>
      <vt:lpstr>PowerPoint 演示文稿</vt:lpstr>
      <vt:lpstr>文言虚词</vt:lpstr>
      <vt:lpstr>词类活用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“书读百遍，其义自见。”                               ——三国志·魏志·王肃传 “读而未晓则思，思而未晓则读。”                               ——宋·朱熹 “大抵学古文者，必要放声疾读又缓读……久之自悟。”                                             ——清· 姚鼐《尺牍》。 “不动笔墨不读书。”                               ——古语</vt:lpstr>
      <vt:lpstr>烛之武退秦师 《左传》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关于烛之武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关于作品中的人物</vt:lpstr>
      <vt:lpstr>PowerPoint 演示文稿</vt:lpstr>
      <vt:lpstr>塑造人物的方法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积累成语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281</cp:revision>
  <cp:lastPrinted>2113-01-01T00:00:00Z</cp:lastPrinted>
  <dcterms:created xsi:type="dcterms:W3CDTF">2113-01-01T00:00:00Z</dcterms:created>
  <dcterms:modified xsi:type="dcterms:W3CDTF">2016-09-07T05:30:47Z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2052-10.1.0.5603</vt:lpwstr>
  </property>
</Properties>
</file>