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474" r:id="rId3"/>
    <p:sldId id="476" r:id="rId4"/>
    <p:sldId id="403" r:id="rId5"/>
    <p:sldId id="373" r:id="rId6"/>
    <p:sldId id="371" r:id="rId7"/>
    <p:sldId id="369" r:id="rId8"/>
    <p:sldId id="493" r:id="rId9"/>
    <p:sldId id="544" r:id="rId10"/>
    <p:sldId id="381" r:id="rId11"/>
    <p:sldId id="383" r:id="rId12"/>
    <p:sldId id="385" r:id="rId13"/>
    <p:sldId id="406" r:id="rId14"/>
    <p:sldId id="386" r:id="rId15"/>
    <p:sldId id="405" r:id="rId16"/>
    <p:sldId id="387" r:id="rId17"/>
    <p:sldId id="389" r:id="rId18"/>
    <p:sldId id="457" r:id="rId19"/>
    <p:sldId id="458" r:id="rId21"/>
    <p:sldId id="459" r:id="rId22"/>
    <p:sldId id="460" r:id="rId23"/>
    <p:sldId id="461" r:id="rId24"/>
    <p:sldId id="462" r:id="rId25"/>
    <p:sldId id="463" r:id="rId26"/>
    <p:sldId id="464" r:id="rId27"/>
    <p:sldId id="465" r:id="rId28"/>
    <p:sldId id="466" r:id="rId29"/>
    <p:sldId id="467" r:id="rId30"/>
    <p:sldId id="468" r:id="rId31"/>
    <p:sldId id="469" r:id="rId32"/>
    <p:sldId id="470" r:id="rId33"/>
    <p:sldId id="471" r:id="rId34"/>
    <p:sldId id="472" r:id="rId35"/>
    <p:sldId id="473" r:id="rId36"/>
    <p:sldId id="441" r:id="rId37"/>
    <p:sldId id="438" r:id="rId38"/>
    <p:sldId id="439" r:id="rId39"/>
    <p:sldId id="440" r:id="rId40"/>
    <p:sldId id="444" r:id="rId41"/>
    <p:sldId id="445" r:id="rId42"/>
    <p:sldId id="446" r:id="rId43"/>
    <p:sldId id="447" r:id="rId44"/>
    <p:sldId id="448" r:id="rId45"/>
    <p:sldId id="449" r:id="rId46"/>
    <p:sldId id="450" r:id="rId47"/>
    <p:sldId id="451" r:id="rId48"/>
    <p:sldId id="452" r:id="rId49"/>
    <p:sldId id="506" r:id="rId50"/>
    <p:sldId id="454" r:id="rId51"/>
    <p:sldId id="414" r:id="rId52"/>
    <p:sldId id="415" r:id="rId53"/>
    <p:sldId id="455" r:id="rId54"/>
    <p:sldId id="416" r:id="rId55"/>
    <p:sldId id="501" r:id="rId56"/>
    <p:sldId id="502" r:id="rId57"/>
    <p:sldId id="503" r:id="rId58"/>
    <p:sldId id="504" r:id="rId59"/>
    <p:sldId id="505" r:id="rId60"/>
    <p:sldId id="500" r:id="rId6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2800" b="1" kern="1200">
        <a:solidFill>
          <a:srgbClr val="000000"/>
        </a:solidFill>
        <a:latin typeface="Arial" pitchFamily="34" charset="0"/>
        <a:ea typeface="楷体_GB2312" pitchFamily="49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rgbClr val="000000"/>
        </a:solidFill>
        <a:latin typeface="Arial" pitchFamily="34" charset="0"/>
        <a:ea typeface="楷体_GB2312" pitchFamily="49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rgbClr val="000000"/>
        </a:solidFill>
        <a:latin typeface="Arial" pitchFamily="34" charset="0"/>
        <a:ea typeface="楷体_GB2312" pitchFamily="49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rgbClr val="000000"/>
        </a:solidFill>
        <a:latin typeface="Arial" pitchFamily="34" charset="0"/>
        <a:ea typeface="楷体_GB2312" pitchFamily="49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rgbClr val="000000"/>
        </a:solidFill>
        <a:latin typeface="Arial" pitchFamily="34" charset="0"/>
        <a:ea typeface="楷体_GB2312" pitchFamily="49" charset="-122"/>
        <a:cs typeface="+mn-cs"/>
      </a:defRPr>
    </a:lvl5pPr>
    <a:lvl6pPr marL="2286000" algn="l" defTabSz="914400" rtl="0" eaLnBrk="1" latinLnBrk="0" hangingPunct="1">
      <a:defRPr sz="2800" b="1" kern="1200">
        <a:solidFill>
          <a:srgbClr val="000000"/>
        </a:solidFill>
        <a:latin typeface="Arial" pitchFamily="34" charset="0"/>
        <a:ea typeface="楷体_GB2312" pitchFamily="49" charset="-122"/>
        <a:cs typeface="+mn-cs"/>
      </a:defRPr>
    </a:lvl6pPr>
    <a:lvl7pPr marL="2743200" algn="l" defTabSz="914400" rtl="0" eaLnBrk="1" latinLnBrk="0" hangingPunct="1">
      <a:defRPr sz="2800" b="1" kern="1200">
        <a:solidFill>
          <a:srgbClr val="000000"/>
        </a:solidFill>
        <a:latin typeface="Arial" pitchFamily="34" charset="0"/>
        <a:ea typeface="楷体_GB2312" pitchFamily="49" charset="-122"/>
        <a:cs typeface="+mn-cs"/>
      </a:defRPr>
    </a:lvl7pPr>
    <a:lvl8pPr marL="3200400" algn="l" defTabSz="914400" rtl="0" eaLnBrk="1" latinLnBrk="0" hangingPunct="1">
      <a:defRPr sz="2800" b="1" kern="1200">
        <a:solidFill>
          <a:srgbClr val="000000"/>
        </a:solidFill>
        <a:latin typeface="Arial" pitchFamily="34" charset="0"/>
        <a:ea typeface="楷体_GB2312" pitchFamily="49" charset="-122"/>
        <a:cs typeface="+mn-cs"/>
      </a:defRPr>
    </a:lvl8pPr>
    <a:lvl9pPr marL="3657600" algn="l" defTabSz="914400" rtl="0" eaLnBrk="1" latinLnBrk="0" hangingPunct="1">
      <a:defRPr sz="2800" b="1" kern="1200">
        <a:solidFill>
          <a:srgbClr val="000000"/>
        </a:solidFill>
        <a:latin typeface="Arial" pitchFamily="34" charset="0"/>
        <a:ea typeface="楷体_GB2312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0000"/>
    <a:srgbClr val="336600"/>
    <a:srgbClr val="808000"/>
    <a:srgbClr val="99CC00"/>
    <a:srgbClr val="669900"/>
    <a:srgbClr val="339933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41" autoAdjust="0"/>
    <p:restoredTop sz="94685" autoAdjust="0"/>
  </p:normalViewPr>
  <p:slideViewPr>
    <p:cSldViewPr>
      <p:cViewPr varScale="1">
        <p:scale>
          <a:sx n="80" d="100"/>
          <a:sy n="80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4" Type="http://schemas.openxmlformats.org/officeDocument/2006/relationships/tableStyles" Target="tableStyles.xml"/><Relationship Id="rId63" Type="http://schemas.openxmlformats.org/officeDocument/2006/relationships/viewProps" Target="viewProps.xml"/><Relationship Id="rId62" Type="http://schemas.openxmlformats.org/officeDocument/2006/relationships/presProps" Target="presProps.xml"/><Relationship Id="rId61" Type="http://schemas.openxmlformats.org/officeDocument/2006/relationships/slide" Target="slides/slide58.xml"/><Relationship Id="rId60" Type="http://schemas.openxmlformats.org/officeDocument/2006/relationships/slide" Target="slides/slide57.xml"/><Relationship Id="rId6" Type="http://schemas.openxmlformats.org/officeDocument/2006/relationships/slide" Target="slides/slide4.xml"/><Relationship Id="rId59" Type="http://schemas.openxmlformats.org/officeDocument/2006/relationships/slide" Target="slides/slide56.xml"/><Relationship Id="rId58" Type="http://schemas.openxmlformats.org/officeDocument/2006/relationships/slide" Target="slides/slide55.xml"/><Relationship Id="rId57" Type="http://schemas.openxmlformats.org/officeDocument/2006/relationships/slide" Target="slides/slide54.xml"/><Relationship Id="rId56" Type="http://schemas.openxmlformats.org/officeDocument/2006/relationships/slide" Target="slides/slide53.xml"/><Relationship Id="rId55" Type="http://schemas.openxmlformats.org/officeDocument/2006/relationships/slide" Target="slides/slide52.xml"/><Relationship Id="rId54" Type="http://schemas.openxmlformats.org/officeDocument/2006/relationships/slide" Target="slides/slide51.xml"/><Relationship Id="rId53" Type="http://schemas.openxmlformats.org/officeDocument/2006/relationships/slide" Target="slides/slide50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slide" Target="slides/slide3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2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notesMaster" Target="notesMasters/notesMaster1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 b="0">
                <a:solidFill>
                  <a:schemeClr val="tx1"/>
                </a:solidFill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 b="0">
                <a:solidFill>
                  <a:schemeClr val="tx1"/>
                </a:solidFill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 b="0">
                <a:solidFill>
                  <a:schemeClr val="tx1"/>
                </a:solidFill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 b="0">
                <a:solidFill>
                  <a:schemeClr val="tx1"/>
                </a:solidFill>
                <a:ea typeface="宋体" pitchFamily="2" charset="-122"/>
              </a:defRPr>
            </a:lvl1pPr>
          </a:lstStyle>
          <a:p>
            <a:fld id="{0E5A0998-0CF7-46F3-868A-718D4820DC38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2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3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4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5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6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7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8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9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0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D3CACCB-0015-4E75-B1E7-E125724BC47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BCA3E5-729A-42CA-86F8-06E06766C3E3}" type="slidenum">
              <a:rPr lang="en-US" altLang="zh-CN">
                <a:latin typeface="Arial" pitchFamily="34" charset="0"/>
              </a:rPr>
            </a:fld>
            <a:endParaRPr lang="en-US" altLang="zh-CN">
              <a:latin typeface="Arial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B0A770-A110-479A-9021-D36CE4C760A9}" type="slidenum">
              <a:rPr lang="en-US" altLang="zh-CN">
                <a:latin typeface="Arial" pitchFamily="34" charset="0"/>
              </a:rPr>
            </a:fld>
            <a:endParaRPr lang="en-US" altLang="zh-CN">
              <a:latin typeface="Arial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F555A0-4005-4812-AADE-A0CB763D7381}" type="slidenum">
              <a:rPr lang="en-US" altLang="zh-CN">
                <a:latin typeface="Arial" pitchFamily="34" charset="0"/>
              </a:rPr>
            </a:fld>
            <a:endParaRPr lang="en-US" altLang="zh-CN">
              <a:latin typeface="Arial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47687C-BED5-4A4D-B83D-DDE622A88FB6}" type="slidenum">
              <a:rPr lang="en-US" altLang="zh-CN">
                <a:latin typeface="Arial" pitchFamily="34" charset="0"/>
              </a:rPr>
            </a:fld>
            <a:endParaRPr lang="en-US" altLang="zh-CN">
              <a:latin typeface="Arial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888080-B5BF-4078-A2DE-A866F647E57A}" type="slidenum">
              <a:rPr lang="en-US" altLang="zh-CN">
                <a:latin typeface="Arial" pitchFamily="34" charset="0"/>
              </a:rPr>
            </a:fld>
            <a:endParaRPr lang="en-US" altLang="zh-CN">
              <a:latin typeface="Arial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30521F-7245-456E-8AA7-CCE0A636C8EE}" type="slidenum">
              <a:rPr lang="en-US" altLang="zh-CN">
                <a:latin typeface="Arial" pitchFamily="34" charset="0"/>
              </a:rPr>
            </a:fld>
            <a:endParaRPr lang="en-US" altLang="zh-CN">
              <a:latin typeface="Arial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5F12F8-9910-43C8-8D25-CBF8C86E5D5E}" type="slidenum">
              <a:rPr lang="en-US" altLang="zh-CN">
                <a:latin typeface="Arial" pitchFamily="34" charset="0"/>
              </a:rPr>
            </a:fld>
            <a:endParaRPr lang="en-US" altLang="zh-CN">
              <a:latin typeface="Arial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0E92C1-A048-47E3-9AD0-C147F333BCCB}" type="slidenum">
              <a:rPr lang="en-US" altLang="zh-CN">
                <a:latin typeface="Arial" pitchFamily="34" charset="0"/>
              </a:rPr>
            </a:fld>
            <a:endParaRPr lang="en-US" altLang="zh-CN">
              <a:latin typeface="Arial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138BE2-2280-417A-B66F-0C60EC7B67C1}" type="slidenum">
              <a:rPr lang="en-US" altLang="zh-CN">
                <a:latin typeface="Arial" pitchFamily="34" charset="0"/>
              </a:rPr>
            </a:fld>
            <a:endParaRPr lang="en-US" altLang="zh-CN">
              <a:latin typeface="Arial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72D0DC-A5FC-4915-9A6A-C1E59CF95A9A}" type="slidenum">
              <a:rPr lang="en-US" altLang="zh-CN">
                <a:latin typeface="Arial" pitchFamily="34" charset="0"/>
              </a:rPr>
            </a:fld>
            <a:endParaRPr lang="en-US" altLang="zh-CN">
              <a:latin typeface="Arial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E3A335-5E2C-44D3-95AD-EC975B20ED75}" type="slidenum">
              <a:rPr lang="en-US" altLang="zh-CN">
                <a:latin typeface="Arial" pitchFamily="34" charset="0"/>
              </a:rPr>
            </a:fld>
            <a:endParaRPr lang="en-US" altLang="zh-CN">
              <a:latin typeface="Arial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BD820C-243B-4DEA-8330-4F97297B3F93}" type="slidenum">
              <a:rPr lang="en-US" altLang="zh-CN">
                <a:latin typeface="Arial" pitchFamily="34" charset="0"/>
              </a:rPr>
            </a:fld>
            <a:endParaRPr lang="en-US" altLang="zh-CN">
              <a:latin typeface="Arial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124028-7AD8-4778-9961-99E83F7EC6C6}" type="slidenum">
              <a:rPr lang="en-US" altLang="zh-CN">
                <a:latin typeface="Arial" pitchFamily="34" charset="0"/>
              </a:rPr>
            </a:fld>
            <a:endParaRPr lang="en-US" altLang="zh-CN">
              <a:latin typeface="Arial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CAC692-C5CB-484B-997E-7CD9FA179895}" type="slidenum">
              <a:rPr lang="en-US" altLang="zh-CN">
                <a:latin typeface="Arial" pitchFamily="34" charset="0"/>
              </a:rPr>
            </a:fld>
            <a:endParaRPr lang="en-US" altLang="zh-CN">
              <a:latin typeface="Arial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AADF5A-5723-4E5F-8701-75815D94DE4A}" type="slidenum">
              <a:rPr lang="en-US" altLang="zh-CN">
                <a:latin typeface="Arial" pitchFamily="34" charset="0"/>
              </a:rPr>
            </a:fld>
            <a:endParaRPr lang="en-US" altLang="zh-CN">
              <a:latin typeface="Arial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65E0B9-5ED0-42A0-9FC7-7BFA1713CA09}" type="slidenum">
              <a:rPr lang="en-US" altLang="zh-CN">
                <a:latin typeface="Arial" pitchFamily="34" charset="0"/>
              </a:rPr>
            </a:fld>
            <a:endParaRPr lang="en-US" altLang="zh-CN">
              <a:latin typeface="Arial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A58334-6744-4E9A-BD40-AC380FBF7DA4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AF795-3110-4DBF-BC47-3D11DD129E8A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BB54B2-4A90-4182-8B4C-6C88803F5EB0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B1E0593-F516-4B37-8EAC-A80D5537ECFF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E51105-BB23-463E-8ABE-B4A63F36A55F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D75D0-05D8-46EF-93BC-93199C8882BE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77D567-12A1-440D-9D80-25CF6C239DAE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143649-65EC-445C-BC97-480682AC52CF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74B88E-A7B6-489E-B8BE-05AC756151EE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2142E9-AABD-4266-AFC3-0D8AE4837290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AEB04F-A71D-417C-AC65-EAF04F53A6B8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56A7D-68D8-453F-BD27-04DC7B4AD734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 b="0">
                <a:solidFill>
                  <a:schemeClr val="tx1"/>
                </a:solidFill>
                <a:ea typeface="+mn-ea"/>
              </a:defRPr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0">
                <a:solidFill>
                  <a:schemeClr val="tx1"/>
                </a:solidFill>
                <a:ea typeface="+mn-ea"/>
              </a:defRPr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0">
                <a:solidFill>
                  <a:schemeClr val="tx1"/>
                </a:solidFill>
                <a:ea typeface="+mn-ea"/>
              </a:defRPr>
            </a:lvl1pPr>
          </a:lstStyle>
          <a:p>
            <a:fld id="{618EE8DF-840B-4797-8089-74560F0FBB0B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slide" Target="slide44.xml"/><Relationship Id="rId1" Type="http://schemas.openxmlformats.org/officeDocument/2006/relationships/slide" Target="slide3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slide" Target="slide45.xml"/><Relationship Id="rId1" Type="http://schemas.openxmlformats.org/officeDocument/2006/relationships/slide" Target="slide3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slide" Target="slide47.xml"/><Relationship Id="rId1" Type="http://schemas.openxmlformats.org/officeDocument/2006/relationships/slide" Target="slide4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hyperlink" Target="file:///G:\&#26032;&#24314;&#25991;&#20214;&#22841;\&#23398;&#27861;&#25351;&#23548;&#65306;&#19981;&#21160;&#31508;&#22696;&#19981;&#35835;&#20070;&#8212;&#8212;.doc" TargetMode="Externa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19200" y="2514600"/>
            <a:ext cx="698139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66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66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烛之武退秦师</a:t>
            </a:r>
            <a:r>
              <a:rPr lang="en-US" altLang="zh-CN" sz="66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》</a:t>
            </a:r>
            <a:endParaRPr lang="en-US" altLang="zh-CN" sz="6600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ChangeArrowheads="1"/>
          </p:cNvSpPr>
          <p:nvPr/>
        </p:nvSpPr>
        <p:spPr bwMode="auto">
          <a:xfrm>
            <a:off x="609600" y="955675"/>
            <a:ext cx="4419600" cy="6086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indent="36830">
              <a:spcBef>
                <a:spcPct val="50000"/>
              </a:spcBef>
            </a:pPr>
            <a:r>
              <a:rPr lang="en-US" altLang="zh-CN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      </a:t>
            </a:r>
            <a:r>
              <a:rPr lang="zh-CN" altLang="en-US" sz="3200">
                <a:solidFill>
                  <a:schemeClr val="tx1"/>
                </a:solidFill>
                <a:latin typeface="楷体_GB2312" pitchFamily="49" charset="-122"/>
              </a:rPr>
              <a:t>佚之狐言于郑伯曰：</a:t>
            </a:r>
            <a:r>
              <a:rPr lang="zh-CN" altLang="en-US" sz="3200">
                <a:solidFill>
                  <a:schemeClr val="tx1"/>
                </a:solidFill>
                <a:latin typeface="宋体"/>
              </a:rPr>
              <a:t>“</a:t>
            </a:r>
            <a:r>
              <a:rPr lang="zh-CN" altLang="en-US" sz="3200">
                <a:solidFill>
                  <a:schemeClr val="tx1"/>
                </a:solidFill>
                <a:latin typeface="楷体_GB2312" pitchFamily="49" charset="-122"/>
              </a:rPr>
              <a:t>国危矣，若使烛之武见秦君，</a:t>
            </a:r>
            <a:r>
              <a:rPr lang="zh-CN" altLang="en-US" sz="3200">
                <a:solidFill>
                  <a:srgbClr val="FF0000"/>
                </a:solidFill>
                <a:latin typeface="楷体_GB2312" pitchFamily="49" charset="-122"/>
              </a:rPr>
              <a:t>师</a:t>
            </a:r>
            <a:r>
              <a:rPr lang="zh-CN" altLang="en-US" sz="3200">
                <a:solidFill>
                  <a:schemeClr val="tx1"/>
                </a:solidFill>
                <a:latin typeface="楷体_GB2312" pitchFamily="49" charset="-122"/>
              </a:rPr>
              <a:t>必退。</a:t>
            </a:r>
            <a:r>
              <a:rPr lang="zh-CN" altLang="en-US" sz="3200">
                <a:solidFill>
                  <a:schemeClr val="tx1"/>
                </a:solidFill>
                <a:latin typeface="宋体"/>
              </a:rPr>
              <a:t>”</a:t>
            </a:r>
            <a:r>
              <a:rPr lang="zh-CN" altLang="en-US" sz="3200">
                <a:solidFill>
                  <a:schemeClr val="tx1"/>
                </a:solidFill>
                <a:latin typeface="楷体_GB2312" pitchFamily="49" charset="-122"/>
              </a:rPr>
              <a:t>公从之。（     ）辞曰：</a:t>
            </a:r>
            <a:r>
              <a:rPr lang="zh-CN" altLang="en-US" sz="3200">
                <a:solidFill>
                  <a:schemeClr val="tx1"/>
                </a:solidFill>
                <a:latin typeface="Arial"/>
              </a:rPr>
              <a:t>“</a:t>
            </a:r>
            <a:r>
              <a:rPr lang="zh-CN" altLang="en-US" sz="3200">
                <a:solidFill>
                  <a:schemeClr val="tx1"/>
                </a:solidFill>
                <a:latin typeface="楷体_GB2312" pitchFamily="49" charset="-122"/>
              </a:rPr>
              <a:t>臣之</a:t>
            </a:r>
            <a:r>
              <a:rPr lang="zh-CN" altLang="en-US" sz="3200">
                <a:solidFill>
                  <a:srgbClr val="FF0000"/>
                </a:solidFill>
                <a:latin typeface="楷体_GB2312" pitchFamily="49" charset="-122"/>
              </a:rPr>
              <a:t>壮</a:t>
            </a:r>
            <a:r>
              <a:rPr lang="zh-CN" altLang="en-US" sz="3200">
                <a:solidFill>
                  <a:schemeClr val="tx1"/>
                </a:solidFill>
                <a:latin typeface="楷体_GB2312" pitchFamily="49" charset="-122"/>
              </a:rPr>
              <a:t>也，犹不如人；今老矣，无能为也</a:t>
            </a:r>
            <a:r>
              <a:rPr lang="zh-CN" altLang="en-US" sz="3200">
                <a:solidFill>
                  <a:srgbClr val="FF0000"/>
                </a:solidFill>
                <a:latin typeface="楷体_GB2312" pitchFamily="49" charset="-122"/>
              </a:rPr>
              <a:t>已</a:t>
            </a:r>
            <a:r>
              <a:rPr lang="zh-CN" altLang="en-US" sz="3200">
                <a:solidFill>
                  <a:schemeClr val="tx1"/>
                </a:solidFill>
                <a:latin typeface="楷体_GB2312" pitchFamily="49" charset="-122"/>
              </a:rPr>
              <a:t>。</a:t>
            </a:r>
            <a:r>
              <a:rPr lang="zh-CN" altLang="en-US" sz="3200">
                <a:solidFill>
                  <a:schemeClr val="tx1"/>
                </a:solidFill>
                <a:latin typeface="Arial"/>
              </a:rPr>
              <a:t>”</a:t>
            </a:r>
            <a:r>
              <a:rPr lang="zh-CN" altLang="en-US" sz="3200">
                <a:solidFill>
                  <a:schemeClr val="tx1"/>
                </a:solidFill>
                <a:latin typeface="楷体_GB2312" pitchFamily="49" charset="-122"/>
              </a:rPr>
              <a:t>公曰：</a:t>
            </a:r>
            <a:r>
              <a:rPr lang="zh-CN" altLang="en-US" sz="3200">
                <a:solidFill>
                  <a:schemeClr val="tx1"/>
                </a:solidFill>
                <a:latin typeface="Arial"/>
              </a:rPr>
              <a:t>“</a:t>
            </a:r>
            <a:r>
              <a:rPr lang="zh-CN" altLang="en-US" sz="3200">
                <a:solidFill>
                  <a:schemeClr val="tx1"/>
                </a:solidFill>
                <a:latin typeface="楷体_GB2312" pitchFamily="49" charset="-122"/>
              </a:rPr>
              <a:t>吾不能早用</a:t>
            </a:r>
            <a:r>
              <a:rPr lang="zh-CN" altLang="en-US" sz="3200">
                <a:solidFill>
                  <a:srgbClr val="FF0000"/>
                </a:solidFill>
                <a:latin typeface="楷体_GB2312" pitchFamily="49" charset="-122"/>
              </a:rPr>
              <a:t>子</a:t>
            </a:r>
            <a:r>
              <a:rPr lang="zh-CN" altLang="en-US" sz="3200">
                <a:solidFill>
                  <a:schemeClr val="tx1"/>
                </a:solidFill>
                <a:latin typeface="楷体_GB2312" pitchFamily="49" charset="-122"/>
              </a:rPr>
              <a:t>，今急而求子，</a:t>
            </a:r>
            <a:r>
              <a:rPr lang="zh-CN" altLang="en-US" sz="3200">
                <a:solidFill>
                  <a:srgbClr val="FF0000"/>
                </a:solidFill>
                <a:latin typeface="楷体_GB2312" pitchFamily="49" charset="-122"/>
              </a:rPr>
              <a:t>是</a:t>
            </a:r>
            <a:r>
              <a:rPr lang="zh-CN" altLang="en-US" sz="3200">
                <a:solidFill>
                  <a:schemeClr val="tx1"/>
                </a:solidFill>
                <a:latin typeface="楷体_GB2312" pitchFamily="49" charset="-122"/>
              </a:rPr>
              <a:t>寡人之过也。然郑亡，子亦有不利焉。</a:t>
            </a:r>
            <a:r>
              <a:rPr lang="zh-CN" altLang="en-US" sz="3200">
                <a:solidFill>
                  <a:schemeClr val="tx1"/>
                </a:solidFill>
                <a:latin typeface="Arial"/>
              </a:rPr>
              <a:t>”</a:t>
            </a:r>
            <a:r>
              <a:rPr lang="zh-CN" altLang="en-US" sz="3200">
                <a:solidFill>
                  <a:schemeClr val="tx1"/>
                </a:solidFill>
                <a:latin typeface="楷体_GB2312" pitchFamily="49" charset="-122"/>
              </a:rPr>
              <a:t>（    ）许之。</a:t>
            </a:r>
            <a:endParaRPr lang="zh-CN" altLang="en-US" sz="3200">
              <a:solidFill>
                <a:schemeClr val="tx1"/>
              </a:solidFill>
              <a:latin typeface="楷体_GB2312" pitchFamily="49" charset="-122"/>
            </a:endParaRPr>
          </a:p>
          <a:p>
            <a:pPr indent="36830">
              <a:lnSpc>
                <a:spcPct val="130000"/>
              </a:lnSpc>
            </a:pPr>
            <a:endParaRPr lang="en-US" altLang="zh-CN" sz="3200">
              <a:solidFill>
                <a:schemeClr val="tx1"/>
              </a:solidFill>
              <a:latin typeface="楷体_GB2312" pitchFamily="49" charset="-122"/>
            </a:endParaRPr>
          </a:p>
        </p:txBody>
      </p:sp>
      <p:sp>
        <p:nvSpPr>
          <p:cNvPr id="165891" name="Line 3"/>
          <p:cNvSpPr>
            <a:spLocks noChangeShapeType="1"/>
          </p:cNvSpPr>
          <p:nvPr/>
        </p:nvSpPr>
        <p:spPr bwMode="auto">
          <a:xfrm>
            <a:off x="5272088" y="533400"/>
            <a:ext cx="138112" cy="563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65892" name="Text Box 4"/>
          <p:cNvSpPr txBox="1">
            <a:spLocks noChangeArrowheads="1"/>
          </p:cNvSpPr>
          <p:nvPr/>
        </p:nvSpPr>
        <p:spPr bwMode="auto">
          <a:xfrm>
            <a:off x="5067300" y="2754313"/>
            <a:ext cx="2232025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65894" name="Text Box 6"/>
          <p:cNvSpPr txBox="1">
            <a:spLocks noChangeArrowheads="1"/>
          </p:cNvSpPr>
          <p:nvPr/>
        </p:nvSpPr>
        <p:spPr bwMode="auto">
          <a:xfrm>
            <a:off x="5486400" y="2209800"/>
            <a:ext cx="256540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师：军队</a:t>
            </a:r>
            <a:endParaRPr lang="zh-CN" altLang="en-US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5897" name="Rectangle 9"/>
          <p:cNvSpPr>
            <a:spLocks noChangeArrowheads="1"/>
          </p:cNvSpPr>
          <p:nvPr/>
        </p:nvSpPr>
        <p:spPr bwMode="auto">
          <a:xfrm>
            <a:off x="5486400" y="4191000"/>
            <a:ext cx="31242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子：对男子的尊称</a:t>
            </a:r>
            <a:endParaRPr lang="zh-CN" altLang="en-US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5899" name="Rectangle 11"/>
          <p:cNvSpPr>
            <a:spLocks noChangeArrowheads="1"/>
          </p:cNvSpPr>
          <p:nvPr/>
        </p:nvSpPr>
        <p:spPr bwMode="auto">
          <a:xfrm>
            <a:off x="5791200" y="4876800"/>
            <a:ext cx="14732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是：这</a:t>
            </a:r>
            <a:endParaRPr lang="zh-CN" altLang="en-US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5903" name="Text Box 15"/>
          <p:cNvSpPr txBox="1">
            <a:spLocks noChangeArrowheads="1"/>
          </p:cNvSpPr>
          <p:nvPr/>
        </p:nvSpPr>
        <p:spPr bwMode="auto">
          <a:xfrm>
            <a:off x="5562600" y="2819400"/>
            <a:ext cx="1612900" cy="519113"/>
          </a:xfrm>
          <a:prstGeom prst="rect">
            <a:avLst/>
          </a:prstGeom>
          <a:noFill/>
          <a:ln w="38100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壮：壮年</a:t>
            </a:r>
            <a:endParaRPr lang="zh-CN" altLang="en-US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5904" name="Text Box 16"/>
          <p:cNvSpPr txBox="1">
            <a:spLocks noChangeArrowheads="1"/>
          </p:cNvSpPr>
          <p:nvPr/>
        </p:nvSpPr>
        <p:spPr bwMode="auto">
          <a:xfrm>
            <a:off x="5389563" y="3505200"/>
            <a:ext cx="3754437" cy="519113"/>
          </a:xfrm>
          <a:prstGeom prst="rect">
            <a:avLst/>
          </a:prstGeom>
          <a:noFill/>
          <a:ln w="38100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已：通“矣”，语气词。</a:t>
            </a:r>
            <a:endParaRPr lang="zh-CN" altLang="en-US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5906" name="Text Box 18"/>
          <p:cNvSpPr txBox="1">
            <a:spLocks noChangeArrowheads="1"/>
          </p:cNvSpPr>
          <p:nvPr/>
        </p:nvSpPr>
        <p:spPr bwMode="auto">
          <a:xfrm>
            <a:off x="2667000" y="2438400"/>
            <a:ext cx="1255713" cy="519113"/>
          </a:xfrm>
          <a:prstGeom prst="rect">
            <a:avLst/>
          </a:prstGeom>
          <a:noFill/>
          <a:ln w="38100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/>
              <a:t>烛之武</a:t>
            </a:r>
            <a:endParaRPr lang="zh-CN" altLang="en-US"/>
          </a:p>
        </p:txBody>
      </p:sp>
      <p:sp>
        <p:nvSpPr>
          <p:cNvPr id="165907" name="Text Box 19"/>
          <p:cNvSpPr txBox="1">
            <a:spLocks noChangeArrowheads="1"/>
          </p:cNvSpPr>
          <p:nvPr/>
        </p:nvSpPr>
        <p:spPr bwMode="auto">
          <a:xfrm>
            <a:off x="914400" y="5867400"/>
            <a:ext cx="1255713" cy="519113"/>
          </a:xfrm>
          <a:prstGeom prst="rect">
            <a:avLst/>
          </a:prstGeom>
          <a:noFill/>
          <a:ln w="38100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/>
              <a:t>烛之武</a:t>
            </a:r>
            <a:endParaRPr lang="zh-CN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5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5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5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5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5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5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5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5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5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4" grpId="0" autoUpdateAnimBg="0"/>
      <p:bldP spid="165903" grpId="0"/>
      <p:bldP spid="165904" grpId="0"/>
      <p:bldP spid="165906" grpId="0"/>
      <p:bldP spid="16590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ChangeArrowheads="1"/>
          </p:cNvSpPr>
          <p:nvPr/>
        </p:nvSpPr>
        <p:spPr bwMode="auto">
          <a:xfrm>
            <a:off x="685800" y="2057400"/>
            <a:ext cx="4114800" cy="3259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3200">
                <a:solidFill>
                  <a:schemeClr val="tx2"/>
                </a:solidFill>
                <a:latin typeface="楷体_GB2312" pitchFamily="49" charset="-122"/>
              </a:rPr>
              <a:t>  </a:t>
            </a:r>
            <a:r>
              <a:rPr lang="zh-CN" sz="3200">
                <a:solidFill>
                  <a:schemeClr val="tx2"/>
                </a:solidFill>
                <a:latin typeface="楷体_GB2312" pitchFamily="49" charset="-122"/>
              </a:rPr>
              <a:t>（</a:t>
            </a:r>
            <a:r>
              <a:rPr lang="zh-CN" altLang="en-US" sz="3200">
                <a:solidFill>
                  <a:schemeClr val="tx2"/>
                </a:solidFill>
                <a:latin typeface="楷体_GB2312" pitchFamily="49" charset="-122"/>
              </a:rPr>
              <a:t>    </a:t>
            </a:r>
            <a:r>
              <a:rPr lang="zh-CN" sz="3200">
                <a:solidFill>
                  <a:schemeClr val="tx2"/>
                </a:solidFill>
                <a:latin typeface="楷体_GB2312" pitchFamily="49" charset="-122"/>
              </a:rPr>
              <a:t>）</a:t>
            </a:r>
            <a:r>
              <a:rPr lang="zh-CN" sz="3200">
                <a:solidFill>
                  <a:srgbClr val="FF0000"/>
                </a:solidFill>
                <a:latin typeface="楷体_GB2312" pitchFamily="49" charset="-122"/>
              </a:rPr>
              <a:t>夜</a:t>
            </a:r>
            <a:r>
              <a:rPr lang="zh-CN" sz="3200">
                <a:solidFill>
                  <a:schemeClr val="tx2"/>
                </a:solidFill>
                <a:latin typeface="楷体_GB2312" pitchFamily="49" charset="-122"/>
              </a:rPr>
              <a:t>缒而出，见秦伯，曰：</a:t>
            </a:r>
            <a:r>
              <a:rPr lang="zh-CN" sz="3200">
                <a:solidFill>
                  <a:schemeClr val="tx2"/>
                </a:solidFill>
                <a:latin typeface="宋体"/>
              </a:rPr>
              <a:t>“</a:t>
            </a:r>
            <a:r>
              <a:rPr lang="zh-CN" sz="3200">
                <a:solidFill>
                  <a:schemeClr val="tx2"/>
                </a:solidFill>
                <a:latin typeface="楷体_GB2312" pitchFamily="49" charset="-122"/>
              </a:rPr>
              <a:t>秦、晋围郑，郑既知亡矣。若</a:t>
            </a:r>
            <a:r>
              <a:rPr lang="zh-CN" sz="3200">
                <a:solidFill>
                  <a:schemeClr val="tx1"/>
                </a:solidFill>
                <a:latin typeface="楷体_GB2312" pitchFamily="49" charset="-122"/>
              </a:rPr>
              <a:t>亡</a:t>
            </a:r>
            <a:r>
              <a:rPr lang="zh-CN" sz="3200">
                <a:solidFill>
                  <a:schemeClr val="tx2"/>
                </a:solidFill>
                <a:latin typeface="楷体_GB2312" pitchFamily="49" charset="-122"/>
              </a:rPr>
              <a:t>郑而有益于君，敢以烦执事。</a:t>
            </a:r>
            <a:endParaRPr lang="zh-CN" sz="3200">
              <a:solidFill>
                <a:schemeClr val="tx2"/>
              </a:solidFill>
              <a:latin typeface="楷体_GB2312" pitchFamily="49" charset="-122"/>
            </a:endParaRPr>
          </a:p>
        </p:txBody>
      </p:sp>
      <p:sp>
        <p:nvSpPr>
          <p:cNvPr id="167939" name="Line 3"/>
          <p:cNvSpPr>
            <a:spLocks noChangeShapeType="1"/>
          </p:cNvSpPr>
          <p:nvPr/>
        </p:nvSpPr>
        <p:spPr bwMode="auto">
          <a:xfrm>
            <a:off x="5257800" y="838200"/>
            <a:ext cx="0" cy="568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67940" name="Text Box 4"/>
          <p:cNvSpPr txBox="1">
            <a:spLocks noChangeArrowheads="1"/>
          </p:cNvSpPr>
          <p:nvPr/>
        </p:nvSpPr>
        <p:spPr bwMode="auto">
          <a:xfrm>
            <a:off x="4953000" y="1447800"/>
            <a:ext cx="2376488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7941" name="Text Box 5"/>
          <p:cNvSpPr txBox="1">
            <a:spLocks noChangeArrowheads="1"/>
          </p:cNvSpPr>
          <p:nvPr/>
        </p:nvSpPr>
        <p:spPr bwMode="auto">
          <a:xfrm>
            <a:off x="4953000" y="1905000"/>
            <a:ext cx="2879725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7942" name="Text Box 6"/>
          <p:cNvSpPr txBox="1">
            <a:spLocks noChangeArrowheads="1"/>
          </p:cNvSpPr>
          <p:nvPr/>
        </p:nvSpPr>
        <p:spPr bwMode="auto">
          <a:xfrm>
            <a:off x="4932363" y="2508250"/>
            <a:ext cx="2376487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7943" name="Text Box 7"/>
          <p:cNvSpPr txBox="1">
            <a:spLocks noChangeArrowheads="1"/>
          </p:cNvSpPr>
          <p:nvPr/>
        </p:nvSpPr>
        <p:spPr bwMode="auto">
          <a:xfrm>
            <a:off x="4572000" y="5589588"/>
            <a:ext cx="2376488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7944" name="Text Box 8"/>
          <p:cNvSpPr txBox="1">
            <a:spLocks noChangeArrowheads="1"/>
          </p:cNvSpPr>
          <p:nvPr/>
        </p:nvSpPr>
        <p:spPr bwMode="auto">
          <a:xfrm>
            <a:off x="5202238" y="3789363"/>
            <a:ext cx="2376487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7945" name="Text Box 9"/>
          <p:cNvSpPr txBox="1">
            <a:spLocks noChangeArrowheads="1"/>
          </p:cNvSpPr>
          <p:nvPr/>
        </p:nvSpPr>
        <p:spPr bwMode="auto">
          <a:xfrm>
            <a:off x="6767513" y="4508500"/>
            <a:ext cx="2376487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7952" name="Text Box 16"/>
          <p:cNvSpPr txBox="1">
            <a:spLocks noChangeArrowheads="1"/>
          </p:cNvSpPr>
          <p:nvPr/>
        </p:nvSpPr>
        <p:spPr bwMode="auto">
          <a:xfrm>
            <a:off x="5181600" y="2133600"/>
            <a:ext cx="3338513" cy="519113"/>
          </a:xfrm>
          <a:prstGeom prst="rect">
            <a:avLst/>
          </a:prstGeom>
          <a:noFill/>
          <a:ln w="38100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/>
            <a:r>
              <a:rPr lang="zh-CN" alt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夜：夜晚</a:t>
            </a:r>
            <a:r>
              <a:rPr lang="en-US" altLang="zh-CN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—&gt;</a:t>
            </a:r>
            <a:r>
              <a:rPr lang="zh-CN" alt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在夜里         </a:t>
            </a:r>
            <a:endParaRPr lang="zh-CN" altLang="en-US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7953" name="Rectangle 17"/>
          <p:cNvSpPr>
            <a:spLocks noChangeArrowheads="1"/>
          </p:cNvSpPr>
          <p:nvPr/>
        </p:nvSpPr>
        <p:spPr bwMode="auto">
          <a:xfrm>
            <a:off x="6324600" y="2743200"/>
            <a:ext cx="1255713" cy="519113"/>
          </a:xfrm>
          <a:prstGeom prst="rect">
            <a:avLst/>
          </a:prstGeom>
          <a:noFill/>
          <a:ln w="38100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zh-CN" alt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名作状</a:t>
            </a:r>
            <a:endParaRPr lang="zh-CN" altLang="en-US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957" name="Text Box 21"/>
          <p:cNvSpPr txBox="1">
            <a:spLocks noChangeArrowheads="1"/>
          </p:cNvSpPr>
          <p:nvPr/>
        </p:nvSpPr>
        <p:spPr bwMode="auto">
          <a:xfrm>
            <a:off x="1371600" y="2209800"/>
            <a:ext cx="1255713" cy="519113"/>
          </a:xfrm>
          <a:prstGeom prst="rect">
            <a:avLst/>
          </a:prstGeom>
          <a:noFill/>
          <a:ln w="38100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>
                <a:solidFill>
                  <a:srgbClr val="000099"/>
                </a:solidFill>
              </a:rPr>
              <a:t>烛之武</a:t>
            </a:r>
            <a:endParaRPr lang="zh-CN" altLang="en-US">
              <a:solidFill>
                <a:srgbClr val="000099"/>
              </a:solidFill>
            </a:endParaRPr>
          </a:p>
        </p:txBody>
      </p:sp>
      <p:sp>
        <p:nvSpPr>
          <p:cNvPr id="167958" name="AutoShape 22"/>
          <p:cNvSpPr>
            <a:spLocks noChangeArrowheads="1"/>
          </p:cNvSpPr>
          <p:nvPr/>
        </p:nvSpPr>
        <p:spPr bwMode="auto">
          <a:xfrm>
            <a:off x="4495800" y="3962400"/>
            <a:ext cx="4191000" cy="2209800"/>
          </a:xfrm>
          <a:prstGeom prst="wedgeRoundRectCallout">
            <a:avLst>
              <a:gd name="adj1" fmla="val 5718"/>
              <a:gd name="adj2" fmla="val -74139"/>
              <a:gd name="adj3" fmla="val 16667"/>
            </a:avLst>
          </a:prstGeom>
          <a:solidFill>
            <a:srgbClr val="C0C0C0"/>
          </a:solidFill>
          <a:ln w="38100" algn="ctr">
            <a:solidFill>
              <a:srgbClr val="969696"/>
            </a:solidFill>
            <a:miter lim="800000"/>
          </a:ln>
          <a:effectLst/>
        </p:spPr>
        <p:txBody>
          <a:bodyPr anchor="ctr"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zh-CN" altLang="en-US">
                <a:solidFill>
                  <a:schemeClr val="tx2"/>
                </a:solidFill>
              </a:rPr>
              <a:t>在古文中，</a:t>
            </a:r>
            <a:r>
              <a:rPr lang="zh-CN" altLang="en-US">
                <a:solidFill>
                  <a:srgbClr val="FF0000"/>
                </a:solidFill>
              </a:rPr>
              <a:t>方位、时间名词出现在谓语动词前，一般活用作状语 。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7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7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7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7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7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67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52" grpId="0"/>
      <p:bldP spid="167953" grpId="0"/>
      <p:bldP spid="167957" grpId="0"/>
      <p:bldP spid="16795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ChangeArrowheads="1"/>
          </p:cNvSpPr>
          <p:nvPr/>
        </p:nvSpPr>
        <p:spPr bwMode="auto">
          <a:xfrm>
            <a:off x="1143000" y="1981200"/>
            <a:ext cx="3733800" cy="2625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zh-CN" sz="3200">
                <a:solidFill>
                  <a:schemeClr val="tx2"/>
                </a:solidFill>
                <a:latin typeface="楷体_GB2312" pitchFamily="49" charset="-122"/>
              </a:rPr>
              <a:t>越国以</a:t>
            </a:r>
            <a:r>
              <a:rPr lang="zh-CN" sz="3200">
                <a:solidFill>
                  <a:srgbClr val="FF0000"/>
                </a:solidFill>
                <a:latin typeface="楷体_GB2312" pitchFamily="49" charset="-122"/>
              </a:rPr>
              <a:t>鄙</a:t>
            </a:r>
            <a:r>
              <a:rPr lang="zh-CN" sz="3200">
                <a:solidFill>
                  <a:schemeClr val="tx2"/>
                </a:solidFill>
                <a:latin typeface="楷体_GB2312" pitchFamily="49" charset="-122"/>
              </a:rPr>
              <a:t>远，君知其难也。</a:t>
            </a:r>
            <a:r>
              <a:rPr lang="zh-CN" sz="3200">
                <a:solidFill>
                  <a:srgbClr val="FF0000"/>
                </a:solidFill>
                <a:latin typeface="楷体_GB2312" pitchFamily="49" charset="-122"/>
              </a:rPr>
              <a:t>焉</a:t>
            </a:r>
            <a:r>
              <a:rPr lang="zh-CN" sz="3200">
                <a:solidFill>
                  <a:schemeClr val="tx2"/>
                </a:solidFill>
                <a:latin typeface="楷体_GB2312" pitchFamily="49" charset="-122"/>
              </a:rPr>
              <a:t>用亡郑以</a:t>
            </a:r>
            <a:r>
              <a:rPr lang="zh-CN" sz="3200">
                <a:solidFill>
                  <a:srgbClr val="FF0000"/>
                </a:solidFill>
                <a:latin typeface="楷体_GB2312" pitchFamily="49" charset="-122"/>
              </a:rPr>
              <a:t>陪</a:t>
            </a:r>
            <a:r>
              <a:rPr lang="zh-CN" sz="3200">
                <a:solidFill>
                  <a:schemeClr val="tx2"/>
                </a:solidFill>
                <a:latin typeface="楷体_GB2312" pitchFamily="49" charset="-122"/>
              </a:rPr>
              <a:t>邻？邻之</a:t>
            </a:r>
            <a:r>
              <a:rPr lang="zh-CN" sz="3200">
                <a:solidFill>
                  <a:srgbClr val="FF0000"/>
                </a:solidFill>
                <a:latin typeface="楷体_GB2312" pitchFamily="49" charset="-122"/>
              </a:rPr>
              <a:t>厚</a:t>
            </a:r>
            <a:r>
              <a:rPr lang="zh-CN" sz="3200">
                <a:solidFill>
                  <a:schemeClr val="tx2"/>
                </a:solidFill>
                <a:latin typeface="楷体_GB2312" pitchFamily="49" charset="-122"/>
              </a:rPr>
              <a:t>，君之</a:t>
            </a:r>
            <a:r>
              <a:rPr lang="zh-CN" sz="3200">
                <a:solidFill>
                  <a:srgbClr val="FF0000"/>
                </a:solidFill>
                <a:latin typeface="楷体_GB2312" pitchFamily="49" charset="-122"/>
              </a:rPr>
              <a:t>薄</a:t>
            </a:r>
            <a:r>
              <a:rPr lang="zh-CN" sz="3200">
                <a:solidFill>
                  <a:schemeClr val="tx2"/>
                </a:solidFill>
                <a:latin typeface="楷体_GB2312" pitchFamily="49" charset="-122"/>
              </a:rPr>
              <a:t>也。</a:t>
            </a:r>
            <a:endParaRPr lang="zh-CN" sz="3200">
              <a:solidFill>
                <a:schemeClr val="tx2"/>
              </a:solidFill>
              <a:latin typeface="楷体_GB2312" pitchFamily="49" charset="-122"/>
            </a:endParaRPr>
          </a:p>
        </p:txBody>
      </p:sp>
      <p:sp>
        <p:nvSpPr>
          <p:cNvPr id="189443" name="Line 3"/>
          <p:cNvSpPr>
            <a:spLocks noChangeShapeType="1"/>
          </p:cNvSpPr>
          <p:nvPr/>
        </p:nvSpPr>
        <p:spPr bwMode="auto">
          <a:xfrm>
            <a:off x="4953000" y="838200"/>
            <a:ext cx="0" cy="568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89444" name="Text Box 4"/>
          <p:cNvSpPr txBox="1">
            <a:spLocks noChangeArrowheads="1"/>
          </p:cNvSpPr>
          <p:nvPr/>
        </p:nvSpPr>
        <p:spPr bwMode="auto">
          <a:xfrm>
            <a:off x="4953000" y="1447800"/>
            <a:ext cx="2376488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89446" name="Text Box 6"/>
          <p:cNvSpPr txBox="1">
            <a:spLocks noChangeArrowheads="1"/>
          </p:cNvSpPr>
          <p:nvPr/>
        </p:nvSpPr>
        <p:spPr bwMode="auto">
          <a:xfrm>
            <a:off x="4932363" y="2508250"/>
            <a:ext cx="2376487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89447" name="Text Box 7"/>
          <p:cNvSpPr txBox="1">
            <a:spLocks noChangeArrowheads="1"/>
          </p:cNvSpPr>
          <p:nvPr/>
        </p:nvSpPr>
        <p:spPr bwMode="auto">
          <a:xfrm>
            <a:off x="4572000" y="5589588"/>
            <a:ext cx="2376488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89448" name="Text Box 8"/>
          <p:cNvSpPr txBox="1">
            <a:spLocks noChangeArrowheads="1"/>
          </p:cNvSpPr>
          <p:nvPr/>
        </p:nvSpPr>
        <p:spPr bwMode="auto">
          <a:xfrm>
            <a:off x="5181600" y="3810000"/>
            <a:ext cx="2376488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89449" name="Text Box 9"/>
          <p:cNvSpPr txBox="1">
            <a:spLocks noChangeArrowheads="1"/>
          </p:cNvSpPr>
          <p:nvPr/>
        </p:nvSpPr>
        <p:spPr bwMode="auto">
          <a:xfrm>
            <a:off x="6767513" y="4508500"/>
            <a:ext cx="2376487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89450" name="Text Box 10">
            <a:hlinkClick r:id="rId1" action="ppaction://hlinksldjump"/>
          </p:cNvPr>
          <p:cNvSpPr txBox="1">
            <a:spLocks noChangeArrowheads="1"/>
          </p:cNvSpPr>
          <p:nvPr/>
        </p:nvSpPr>
        <p:spPr bwMode="auto">
          <a:xfrm>
            <a:off x="8099425" y="6237288"/>
            <a:ext cx="720725" cy="376237"/>
          </a:xfrm>
          <a:prstGeom prst="rect">
            <a:avLst/>
          </a:prstGeom>
          <a:noFill/>
          <a:ln w="9525">
            <a:solidFill>
              <a:srgbClr val="336600"/>
            </a:solidFill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  <a:hlinkClick r:id="rId2" action="ppaction://hlinksldjump"/>
              </a:rPr>
              <a:t>翻译</a:t>
            </a:r>
            <a:endParaRPr lang="zh-CN" altLang="en-US" sz="1800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89451" name="Rectangle 11"/>
          <p:cNvSpPr>
            <a:spLocks noChangeArrowheads="1"/>
          </p:cNvSpPr>
          <p:nvPr/>
        </p:nvSpPr>
        <p:spPr bwMode="auto">
          <a:xfrm>
            <a:off x="5334000" y="1828800"/>
            <a:ext cx="34290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鄙：把</a:t>
            </a:r>
            <a:r>
              <a:rPr lang="en-US" altLang="zh-CN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…</a:t>
            </a:r>
            <a:r>
              <a:rPr lang="zh-CN" alt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作为疆界</a:t>
            </a:r>
            <a:endParaRPr lang="zh-CN" altLang="en-US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89452" name="Rectangle 12"/>
          <p:cNvSpPr>
            <a:spLocks noChangeArrowheads="1"/>
          </p:cNvSpPr>
          <p:nvPr/>
        </p:nvSpPr>
        <p:spPr bwMode="auto">
          <a:xfrm>
            <a:off x="5105400" y="2590800"/>
            <a:ext cx="3452813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焉：怎么，疑问代词</a:t>
            </a:r>
            <a:endParaRPr lang="zh-CN" altLang="en-US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89453" name="Rectangle 13"/>
          <p:cNvSpPr>
            <a:spLocks noChangeArrowheads="1"/>
          </p:cNvSpPr>
          <p:nvPr/>
        </p:nvSpPr>
        <p:spPr bwMode="auto">
          <a:xfrm>
            <a:off x="5410200" y="3429000"/>
            <a:ext cx="3040063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陪：通“倍”，增加</a:t>
            </a:r>
            <a:endParaRPr lang="zh-CN" altLang="en-US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89456" name="Text Box 16"/>
          <p:cNvSpPr txBox="1">
            <a:spLocks noChangeArrowheads="1"/>
          </p:cNvSpPr>
          <p:nvPr/>
        </p:nvSpPr>
        <p:spPr bwMode="auto">
          <a:xfrm>
            <a:off x="4953000" y="4419600"/>
            <a:ext cx="2462213" cy="946150"/>
          </a:xfrm>
          <a:prstGeom prst="rect">
            <a:avLst/>
          </a:prstGeom>
          <a:noFill/>
          <a:ln w="38100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  </a:t>
            </a:r>
            <a:r>
              <a:rPr lang="zh-CN" alt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厚：变雄厚   </a:t>
            </a:r>
            <a:endParaRPr lang="zh-CN" altLang="en-US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  <a:p>
            <a:pPr algn="ctr"/>
            <a:r>
              <a:rPr lang="zh-CN" alt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薄：变薄弱</a:t>
            </a:r>
            <a:endParaRPr lang="zh-CN" altLang="en-US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89457" name="AutoShape 17"/>
          <p:cNvSpPr/>
          <p:nvPr/>
        </p:nvSpPr>
        <p:spPr bwMode="auto">
          <a:xfrm>
            <a:off x="7162800" y="4572000"/>
            <a:ext cx="152400" cy="685800"/>
          </a:xfrm>
          <a:prstGeom prst="rightBrace">
            <a:avLst>
              <a:gd name="adj1" fmla="val 37500"/>
              <a:gd name="adj2" fmla="val 50000"/>
            </a:avLst>
          </a:prstGeom>
          <a:noFill/>
          <a:ln w="38100">
            <a:solidFill>
              <a:srgbClr val="969696"/>
            </a:solidFill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9458" name="Text Box 18"/>
          <p:cNvSpPr txBox="1">
            <a:spLocks noChangeArrowheads="1"/>
          </p:cNvSpPr>
          <p:nvPr/>
        </p:nvSpPr>
        <p:spPr bwMode="auto">
          <a:xfrm>
            <a:off x="7391400" y="4648200"/>
            <a:ext cx="1255713" cy="519113"/>
          </a:xfrm>
          <a:prstGeom prst="rect">
            <a:avLst/>
          </a:prstGeom>
          <a:noFill/>
          <a:ln w="38100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zh-CN" alt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形作动</a:t>
            </a:r>
            <a:endParaRPr lang="zh-CN" altLang="en-US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9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9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9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9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9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9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9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8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56" grpId="0"/>
      <p:bldP spid="189457" grpId="0" animBg="1"/>
      <p:bldP spid="18945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ChangeArrowheads="1"/>
          </p:cNvSpPr>
          <p:nvPr/>
        </p:nvSpPr>
        <p:spPr bwMode="auto">
          <a:xfrm>
            <a:off x="609600" y="1981200"/>
            <a:ext cx="3733800" cy="2625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3200">
                <a:solidFill>
                  <a:schemeClr val="tx1"/>
                </a:solidFill>
                <a:latin typeface="宋体" pitchFamily="2" charset="-122"/>
              </a:rPr>
              <a:t>    </a:t>
            </a:r>
            <a:r>
              <a:rPr lang="zh-CN" altLang="en-US" sz="3200">
                <a:solidFill>
                  <a:schemeClr val="tx1"/>
                </a:solidFill>
                <a:latin typeface="宋体" pitchFamily="2" charset="-122"/>
              </a:rPr>
              <a:t>若舍郑</a:t>
            </a:r>
            <a:r>
              <a:rPr lang="zh-CN" altLang="en-US" sz="3200">
                <a:solidFill>
                  <a:srgbClr val="FF0000"/>
                </a:solidFill>
                <a:latin typeface="宋体" pitchFamily="2" charset="-122"/>
              </a:rPr>
              <a:t>以为东道主</a:t>
            </a:r>
            <a:r>
              <a:rPr lang="zh-CN" altLang="en-US" sz="3200">
                <a:solidFill>
                  <a:schemeClr val="tx1"/>
                </a:solidFill>
                <a:latin typeface="宋体" pitchFamily="2" charset="-122"/>
              </a:rPr>
              <a:t>，</a:t>
            </a:r>
            <a:r>
              <a:rPr lang="zh-CN" altLang="en-US" sz="3200">
                <a:solidFill>
                  <a:srgbClr val="FF0000"/>
                </a:solidFill>
                <a:latin typeface="宋体" pitchFamily="2" charset="-122"/>
              </a:rPr>
              <a:t>行李</a:t>
            </a:r>
            <a:r>
              <a:rPr lang="zh-CN" altLang="en-US" sz="3200">
                <a:solidFill>
                  <a:schemeClr val="tx1"/>
                </a:solidFill>
                <a:latin typeface="宋体" pitchFamily="2" charset="-122"/>
              </a:rPr>
              <a:t>之往来，</a:t>
            </a:r>
            <a:r>
              <a:rPr lang="zh-CN" altLang="en-US" sz="3200">
                <a:solidFill>
                  <a:srgbClr val="FF0000"/>
                </a:solidFill>
                <a:latin typeface="宋体" pitchFamily="2" charset="-122"/>
              </a:rPr>
              <a:t>共</a:t>
            </a:r>
            <a:r>
              <a:rPr lang="zh-CN" altLang="en-US" sz="3200">
                <a:solidFill>
                  <a:schemeClr val="tx1"/>
                </a:solidFill>
                <a:latin typeface="宋体" pitchFamily="2" charset="-122"/>
              </a:rPr>
              <a:t>其乏困，君亦无所害。</a:t>
            </a:r>
            <a:endParaRPr lang="zh-CN" altLang="en-US" sz="3200">
              <a:solidFill>
                <a:schemeClr val="tx1"/>
              </a:solidFill>
            </a:endParaRPr>
          </a:p>
        </p:txBody>
      </p:sp>
      <p:sp>
        <p:nvSpPr>
          <p:cNvPr id="168963" name="Line 3"/>
          <p:cNvSpPr>
            <a:spLocks noChangeShapeType="1"/>
          </p:cNvSpPr>
          <p:nvPr/>
        </p:nvSpPr>
        <p:spPr bwMode="auto">
          <a:xfrm>
            <a:off x="4343400" y="609600"/>
            <a:ext cx="46038" cy="5761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68964" name="Text Box 4"/>
          <p:cNvSpPr txBox="1">
            <a:spLocks noChangeArrowheads="1"/>
          </p:cNvSpPr>
          <p:nvPr/>
        </p:nvSpPr>
        <p:spPr bwMode="auto">
          <a:xfrm>
            <a:off x="4886325" y="638175"/>
            <a:ext cx="2376488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8965" name="Text Box 5"/>
          <p:cNvSpPr txBox="1">
            <a:spLocks noChangeArrowheads="1"/>
          </p:cNvSpPr>
          <p:nvPr/>
        </p:nvSpPr>
        <p:spPr bwMode="auto">
          <a:xfrm>
            <a:off x="4751388" y="998538"/>
            <a:ext cx="295275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8966" name="Text Box 6"/>
          <p:cNvSpPr txBox="1">
            <a:spLocks noChangeArrowheads="1"/>
          </p:cNvSpPr>
          <p:nvPr/>
        </p:nvSpPr>
        <p:spPr bwMode="auto">
          <a:xfrm>
            <a:off x="7019925" y="981075"/>
            <a:ext cx="1800225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8967" name="Rectangle 7"/>
          <p:cNvSpPr>
            <a:spLocks noChangeArrowheads="1"/>
          </p:cNvSpPr>
          <p:nvPr/>
        </p:nvSpPr>
        <p:spPr bwMode="auto">
          <a:xfrm>
            <a:off x="4572000" y="1503363"/>
            <a:ext cx="360045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en-US" altLang="zh-CN" sz="2600">
                <a:solidFill>
                  <a:srgbClr val="0000FF"/>
                </a:solidFill>
                <a:ea typeface="宋体" pitchFamily="2" charset="-122"/>
              </a:rPr>
              <a:t>  </a:t>
            </a:r>
            <a:endParaRPr lang="en-US" altLang="zh-CN" sz="2600">
              <a:solidFill>
                <a:srgbClr val="0000FF"/>
              </a:solidFill>
              <a:ea typeface="宋体" pitchFamily="2" charset="-122"/>
            </a:endParaRPr>
          </a:p>
        </p:txBody>
      </p:sp>
      <p:sp>
        <p:nvSpPr>
          <p:cNvPr id="168968" name="Text Box 8"/>
          <p:cNvSpPr txBox="1">
            <a:spLocks noChangeArrowheads="1"/>
          </p:cNvSpPr>
          <p:nvPr/>
        </p:nvSpPr>
        <p:spPr bwMode="auto">
          <a:xfrm>
            <a:off x="4716463" y="1931988"/>
            <a:ext cx="1871662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8969" name="Text Box 9"/>
          <p:cNvSpPr txBox="1">
            <a:spLocks noChangeArrowheads="1"/>
          </p:cNvSpPr>
          <p:nvPr/>
        </p:nvSpPr>
        <p:spPr bwMode="auto">
          <a:xfrm>
            <a:off x="6732588" y="1931988"/>
            <a:ext cx="172720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8970" name="Rectangle 10"/>
          <p:cNvSpPr>
            <a:spLocks noChangeArrowheads="1"/>
          </p:cNvSpPr>
          <p:nvPr/>
        </p:nvSpPr>
        <p:spPr bwMode="auto">
          <a:xfrm>
            <a:off x="7640638" y="2420938"/>
            <a:ext cx="18415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8971" name="Rectangle 11"/>
          <p:cNvSpPr>
            <a:spLocks noChangeArrowheads="1"/>
          </p:cNvSpPr>
          <p:nvPr/>
        </p:nvSpPr>
        <p:spPr bwMode="auto">
          <a:xfrm>
            <a:off x="4716463" y="2868613"/>
            <a:ext cx="18415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8972" name="Rectangle 12"/>
          <p:cNvSpPr>
            <a:spLocks noChangeArrowheads="1"/>
          </p:cNvSpPr>
          <p:nvPr/>
        </p:nvSpPr>
        <p:spPr bwMode="auto">
          <a:xfrm>
            <a:off x="6832600" y="2852738"/>
            <a:ext cx="18415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8973" name="Rectangle 13"/>
          <p:cNvSpPr>
            <a:spLocks noChangeArrowheads="1"/>
          </p:cNvSpPr>
          <p:nvPr/>
        </p:nvSpPr>
        <p:spPr bwMode="auto">
          <a:xfrm>
            <a:off x="4716463" y="3300413"/>
            <a:ext cx="18415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8974" name="Rectangle 14"/>
          <p:cNvSpPr>
            <a:spLocks noChangeArrowheads="1"/>
          </p:cNvSpPr>
          <p:nvPr/>
        </p:nvSpPr>
        <p:spPr bwMode="auto">
          <a:xfrm>
            <a:off x="7137400" y="3300413"/>
            <a:ext cx="18415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8975" name="Rectangle 15"/>
          <p:cNvSpPr>
            <a:spLocks noChangeArrowheads="1"/>
          </p:cNvSpPr>
          <p:nvPr/>
        </p:nvSpPr>
        <p:spPr bwMode="auto">
          <a:xfrm>
            <a:off x="4716463" y="3732213"/>
            <a:ext cx="18415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8976" name="Rectangle 16"/>
          <p:cNvSpPr>
            <a:spLocks noChangeArrowheads="1"/>
          </p:cNvSpPr>
          <p:nvPr/>
        </p:nvSpPr>
        <p:spPr bwMode="auto">
          <a:xfrm>
            <a:off x="6686550" y="3698875"/>
            <a:ext cx="18415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8977" name="Rectangle 17"/>
          <p:cNvSpPr>
            <a:spLocks noChangeArrowheads="1"/>
          </p:cNvSpPr>
          <p:nvPr/>
        </p:nvSpPr>
        <p:spPr bwMode="auto">
          <a:xfrm>
            <a:off x="4716463" y="4235450"/>
            <a:ext cx="18415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8978" name="Rectangle 18"/>
          <p:cNvSpPr>
            <a:spLocks noChangeArrowheads="1"/>
          </p:cNvSpPr>
          <p:nvPr/>
        </p:nvSpPr>
        <p:spPr bwMode="auto">
          <a:xfrm>
            <a:off x="4495800" y="1600200"/>
            <a:ext cx="2835275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以为：把</a:t>
            </a:r>
            <a:r>
              <a:rPr lang="en-US" altLang="zh-CN" sz="2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……</a:t>
            </a:r>
            <a:r>
              <a:rPr lang="zh-CN" altLang="en-US" sz="2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作为</a:t>
            </a:r>
            <a:endParaRPr lang="zh-CN" altLang="en-US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8979" name="Rectangle 19"/>
          <p:cNvSpPr>
            <a:spLocks noChangeArrowheads="1"/>
          </p:cNvSpPr>
          <p:nvPr/>
        </p:nvSpPr>
        <p:spPr bwMode="auto">
          <a:xfrm>
            <a:off x="4419600" y="2362200"/>
            <a:ext cx="416560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东道主：东方道路上的主人</a:t>
            </a:r>
            <a:endParaRPr lang="zh-CN" altLang="en-US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8980" name="Rectangle 20"/>
          <p:cNvSpPr>
            <a:spLocks noChangeArrowheads="1"/>
          </p:cNvSpPr>
          <p:nvPr/>
        </p:nvSpPr>
        <p:spPr bwMode="auto">
          <a:xfrm>
            <a:off x="4495800" y="3200400"/>
            <a:ext cx="1935163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 </a:t>
            </a:r>
            <a:r>
              <a:rPr lang="zh-CN" altLang="en-US" sz="2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行李：使者</a:t>
            </a:r>
            <a:endParaRPr lang="zh-CN" altLang="en-US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8981" name="Rectangle 21"/>
          <p:cNvSpPr>
            <a:spLocks noChangeArrowheads="1"/>
          </p:cNvSpPr>
          <p:nvPr/>
        </p:nvSpPr>
        <p:spPr bwMode="auto">
          <a:xfrm>
            <a:off x="4648200" y="4038600"/>
            <a:ext cx="184150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共：通“供”</a:t>
            </a:r>
            <a:endParaRPr lang="zh-CN" altLang="en-US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8982" name="Rectangle 22"/>
          <p:cNvSpPr>
            <a:spLocks noChangeArrowheads="1"/>
          </p:cNvSpPr>
          <p:nvPr/>
        </p:nvSpPr>
        <p:spPr bwMode="auto">
          <a:xfrm>
            <a:off x="4343400" y="5181600"/>
            <a:ext cx="3571875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en-US" altLang="zh-CN" sz="2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   </a:t>
            </a:r>
            <a:r>
              <a:rPr lang="zh-CN" altLang="en-US" sz="2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乏困：缺少的物资。</a:t>
            </a:r>
            <a:endParaRPr lang="zh-CN" altLang="en-US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8983" name="Rectangle 23"/>
          <p:cNvSpPr>
            <a:spLocks noChangeArrowheads="1"/>
          </p:cNvSpPr>
          <p:nvPr/>
        </p:nvSpPr>
        <p:spPr bwMode="auto">
          <a:xfrm>
            <a:off x="7543800" y="5257800"/>
            <a:ext cx="1271588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en-US" altLang="zh-CN" sz="2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 </a:t>
            </a:r>
            <a:r>
              <a:rPr lang="zh-CN" altLang="en-US" sz="2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形→名</a:t>
            </a:r>
            <a:endParaRPr lang="zh-CN" altLang="en-US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8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8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8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8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8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8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8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8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8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8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78" grpId="0" autoUpdateAnimBg="0"/>
      <p:bldP spid="168979" grpId="0" autoUpdateAnimBg="0"/>
      <p:bldP spid="168980" grpId="0" autoUpdateAnimBg="0"/>
      <p:bldP spid="168981" grpId="0" autoUpdateAnimBg="0"/>
      <p:bldP spid="168982" grpId="0" autoUpdateAnimBg="0"/>
      <p:bldP spid="16898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ChangeArrowheads="1"/>
          </p:cNvSpPr>
          <p:nvPr/>
        </p:nvSpPr>
        <p:spPr bwMode="auto">
          <a:xfrm>
            <a:off x="533400" y="1981200"/>
            <a:ext cx="3810000" cy="3259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3200">
                <a:solidFill>
                  <a:schemeClr val="tx1"/>
                </a:solidFill>
                <a:latin typeface="宋体" pitchFamily="2" charset="-122"/>
              </a:rPr>
              <a:t>    </a:t>
            </a:r>
            <a:r>
              <a:rPr lang="zh-CN" altLang="en-US" sz="3200">
                <a:solidFill>
                  <a:schemeClr val="tx1"/>
                </a:solidFill>
                <a:latin typeface="宋体" pitchFamily="2" charset="-122"/>
              </a:rPr>
              <a:t>且君尝</a:t>
            </a:r>
            <a:r>
              <a:rPr lang="zh-CN" altLang="en-US" sz="3200">
                <a:solidFill>
                  <a:srgbClr val="FF0000"/>
                </a:solidFill>
              </a:rPr>
              <a:t>为</a:t>
            </a:r>
            <a:r>
              <a:rPr lang="zh-CN" altLang="en-US" sz="3200">
                <a:solidFill>
                  <a:schemeClr val="tx1"/>
                </a:solidFill>
              </a:rPr>
              <a:t>晋君</a:t>
            </a:r>
            <a:r>
              <a:rPr lang="zh-CN" altLang="en-US" sz="3200">
                <a:solidFill>
                  <a:srgbClr val="FF0000"/>
                </a:solidFill>
              </a:rPr>
              <a:t>赐</a:t>
            </a:r>
            <a:r>
              <a:rPr lang="zh-CN" altLang="en-US" sz="3200">
                <a:solidFill>
                  <a:schemeClr val="tx1"/>
                </a:solidFill>
              </a:rPr>
              <a:t>矣，（      ）许君焦、瑕，</a:t>
            </a:r>
            <a:r>
              <a:rPr lang="zh-CN" altLang="en-US" sz="3200">
                <a:solidFill>
                  <a:srgbClr val="FF0000"/>
                </a:solidFill>
              </a:rPr>
              <a:t>朝</a:t>
            </a:r>
            <a:r>
              <a:rPr lang="zh-CN" altLang="en-US" sz="3200">
                <a:solidFill>
                  <a:schemeClr val="tx1"/>
                </a:solidFill>
              </a:rPr>
              <a:t>济而</a:t>
            </a:r>
            <a:r>
              <a:rPr lang="zh-CN" altLang="en-US" sz="3200">
                <a:solidFill>
                  <a:srgbClr val="FF0000"/>
                </a:solidFill>
              </a:rPr>
              <a:t>夕</a:t>
            </a:r>
            <a:r>
              <a:rPr lang="zh-CN" altLang="en-US" sz="3200">
                <a:solidFill>
                  <a:schemeClr val="tx1"/>
                </a:solidFill>
              </a:rPr>
              <a:t>设版焉，君之所知也。</a:t>
            </a:r>
            <a:endParaRPr lang="zh-CN" altLang="en-US" sz="3200">
              <a:solidFill>
                <a:schemeClr val="tx1"/>
              </a:solidFill>
            </a:endParaRPr>
          </a:p>
        </p:txBody>
      </p:sp>
      <p:sp>
        <p:nvSpPr>
          <p:cNvPr id="188419" name="Line 3"/>
          <p:cNvSpPr>
            <a:spLocks noChangeShapeType="1"/>
          </p:cNvSpPr>
          <p:nvPr/>
        </p:nvSpPr>
        <p:spPr bwMode="auto">
          <a:xfrm>
            <a:off x="4419600" y="609600"/>
            <a:ext cx="46038" cy="5761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88420" name="Text Box 4"/>
          <p:cNvSpPr txBox="1">
            <a:spLocks noChangeArrowheads="1"/>
          </p:cNvSpPr>
          <p:nvPr/>
        </p:nvSpPr>
        <p:spPr bwMode="auto">
          <a:xfrm>
            <a:off x="4886325" y="638175"/>
            <a:ext cx="2376488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88421" name="Text Box 5"/>
          <p:cNvSpPr txBox="1">
            <a:spLocks noChangeArrowheads="1"/>
          </p:cNvSpPr>
          <p:nvPr/>
        </p:nvSpPr>
        <p:spPr bwMode="auto">
          <a:xfrm>
            <a:off x="4751388" y="998538"/>
            <a:ext cx="295275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88422" name="Text Box 6"/>
          <p:cNvSpPr txBox="1">
            <a:spLocks noChangeArrowheads="1"/>
          </p:cNvSpPr>
          <p:nvPr/>
        </p:nvSpPr>
        <p:spPr bwMode="auto">
          <a:xfrm>
            <a:off x="7019925" y="981075"/>
            <a:ext cx="1800225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88423" name="Rectangle 7"/>
          <p:cNvSpPr>
            <a:spLocks noChangeArrowheads="1"/>
          </p:cNvSpPr>
          <p:nvPr/>
        </p:nvSpPr>
        <p:spPr bwMode="auto">
          <a:xfrm>
            <a:off x="4572000" y="1503363"/>
            <a:ext cx="360045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en-US" altLang="zh-CN" sz="2600">
                <a:solidFill>
                  <a:srgbClr val="0000FF"/>
                </a:solidFill>
                <a:ea typeface="宋体" pitchFamily="2" charset="-122"/>
              </a:rPr>
              <a:t>  </a:t>
            </a:r>
            <a:endParaRPr lang="en-US" altLang="zh-CN" sz="2600">
              <a:solidFill>
                <a:srgbClr val="0000FF"/>
              </a:solidFill>
              <a:ea typeface="宋体" pitchFamily="2" charset="-122"/>
            </a:endParaRPr>
          </a:p>
        </p:txBody>
      </p:sp>
      <p:sp>
        <p:nvSpPr>
          <p:cNvPr id="188424" name="Text Box 8"/>
          <p:cNvSpPr txBox="1">
            <a:spLocks noChangeArrowheads="1"/>
          </p:cNvSpPr>
          <p:nvPr/>
        </p:nvSpPr>
        <p:spPr bwMode="auto">
          <a:xfrm>
            <a:off x="4716463" y="1931988"/>
            <a:ext cx="1871662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88425" name="Text Box 9"/>
          <p:cNvSpPr txBox="1">
            <a:spLocks noChangeArrowheads="1"/>
          </p:cNvSpPr>
          <p:nvPr/>
        </p:nvSpPr>
        <p:spPr bwMode="auto">
          <a:xfrm>
            <a:off x="6732588" y="1931988"/>
            <a:ext cx="172720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88426" name="Rectangle 10"/>
          <p:cNvSpPr>
            <a:spLocks noChangeArrowheads="1"/>
          </p:cNvSpPr>
          <p:nvPr/>
        </p:nvSpPr>
        <p:spPr bwMode="auto">
          <a:xfrm>
            <a:off x="7640638" y="2420938"/>
            <a:ext cx="18415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88427" name="Rectangle 11"/>
          <p:cNvSpPr>
            <a:spLocks noChangeArrowheads="1"/>
          </p:cNvSpPr>
          <p:nvPr/>
        </p:nvSpPr>
        <p:spPr bwMode="auto">
          <a:xfrm>
            <a:off x="4716463" y="2868613"/>
            <a:ext cx="18415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88428" name="Rectangle 12"/>
          <p:cNvSpPr>
            <a:spLocks noChangeArrowheads="1"/>
          </p:cNvSpPr>
          <p:nvPr/>
        </p:nvSpPr>
        <p:spPr bwMode="auto">
          <a:xfrm>
            <a:off x="6832600" y="2852738"/>
            <a:ext cx="18415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88429" name="Rectangle 13"/>
          <p:cNvSpPr>
            <a:spLocks noChangeArrowheads="1"/>
          </p:cNvSpPr>
          <p:nvPr/>
        </p:nvSpPr>
        <p:spPr bwMode="auto">
          <a:xfrm>
            <a:off x="4716463" y="3300413"/>
            <a:ext cx="18415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88430" name="Rectangle 14"/>
          <p:cNvSpPr>
            <a:spLocks noChangeArrowheads="1"/>
          </p:cNvSpPr>
          <p:nvPr/>
        </p:nvSpPr>
        <p:spPr bwMode="auto">
          <a:xfrm>
            <a:off x="7137400" y="3300413"/>
            <a:ext cx="18415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88431" name="Rectangle 15"/>
          <p:cNvSpPr>
            <a:spLocks noChangeArrowheads="1"/>
          </p:cNvSpPr>
          <p:nvPr/>
        </p:nvSpPr>
        <p:spPr bwMode="auto">
          <a:xfrm>
            <a:off x="4716463" y="3732213"/>
            <a:ext cx="18415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88432" name="Rectangle 16"/>
          <p:cNvSpPr>
            <a:spLocks noChangeArrowheads="1"/>
          </p:cNvSpPr>
          <p:nvPr/>
        </p:nvSpPr>
        <p:spPr bwMode="auto">
          <a:xfrm>
            <a:off x="6686550" y="3698875"/>
            <a:ext cx="18415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88433" name="Rectangle 17"/>
          <p:cNvSpPr>
            <a:spLocks noChangeArrowheads="1"/>
          </p:cNvSpPr>
          <p:nvPr/>
        </p:nvSpPr>
        <p:spPr bwMode="auto">
          <a:xfrm>
            <a:off x="4716463" y="4235450"/>
            <a:ext cx="18415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88440" name="Text Box 24">
            <a:hlinkClick r:id="rId1" action="ppaction://hlinksldjump"/>
          </p:cNvPr>
          <p:cNvSpPr txBox="1">
            <a:spLocks noChangeArrowheads="1"/>
          </p:cNvSpPr>
          <p:nvPr/>
        </p:nvSpPr>
        <p:spPr bwMode="auto">
          <a:xfrm>
            <a:off x="8099425" y="6237288"/>
            <a:ext cx="720725" cy="376237"/>
          </a:xfrm>
          <a:prstGeom prst="rect">
            <a:avLst/>
          </a:prstGeom>
          <a:noFill/>
          <a:ln w="9525">
            <a:solidFill>
              <a:srgbClr val="336600"/>
            </a:solidFill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  <a:hlinkClick r:id="rId2" action="ppaction://hlinksldjump"/>
              </a:rPr>
              <a:t>翻译</a:t>
            </a:r>
            <a:endParaRPr lang="zh-CN" altLang="en-US" sz="1800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88441" name="Rectangle 25"/>
          <p:cNvSpPr>
            <a:spLocks noChangeArrowheads="1"/>
          </p:cNvSpPr>
          <p:nvPr/>
        </p:nvSpPr>
        <p:spPr bwMode="auto">
          <a:xfrm>
            <a:off x="4724400" y="2209800"/>
            <a:ext cx="147955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为：给</a:t>
            </a:r>
            <a:endParaRPr lang="zh-CN" altLang="en-US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88442" name="Rectangle 26"/>
          <p:cNvSpPr>
            <a:spLocks noChangeArrowheads="1"/>
          </p:cNvSpPr>
          <p:nvPr/>
        </p:nvSpPr>
        <p:spPr bwMode="auto">
          <a:xfrm>
            <a:off x="2133600" y="2743200"/>
            <a:ext cx="1265238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晋君</a:t>
            </a:r>
            <a:endParaRPr lang="zh-CN" altLang="en-US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88443" name="Text Box 27"/>
          <p:cNvSpPr txBox="1">
            <a:spLocks noChangeArrowheads="1"/>
          </p:cNvSpPr>
          <p:nvPr/>
        </p:nvSpPr>
        <p:spPr bwMode="auto">
          <a:xfrm>
            <a:off x="4724400" y="2895600"/>
            <a:ext cx="1612900" cy="519113"/>
          </a:xfrm>
          <a:prstGeom prst="rect">
            <a:avLst/>
          </a:prstGeom>
          <a:noFill/>
          <a:ln w="38100" algn="ctr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赐：恩惠</a:t>
            </a:r>
            <a:endParaRPr lang="zh-CN" altLang="en-US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88444" name="Text Box 28"/>
          <p:cNvSpPr txBox="1">
            <a:spLocks noChangeArrowheads="1"/>
          </p:cNvSpPr>
          <p:nvPr/>
        </p:nvSpPr>
        <p:spPr bwMode="auto">
          <a:xfrm>
            <a:off x="4572000" y="3657600"/>
            <a:ext cx="3248025" cy="519113"/>
          </a:xfrm>
          <a:prstGeom prst="rect">
            <a:avLst/>
          </a:prstGeom>
          <a:noFill/>
          <a:ln w="38100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朝：早晨</a:t>
            </a:r>
            <a:r>
              <a:rPr lang="en-US" altLang="zh-CN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—&gt;</a:t>
            </a:r>
            <a:r>
              <a:rPr lang="zh-CN" alt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在早上</a:t>
            </a:r>
            <a:endParaRPr lang="zh-CN" altLang="en-US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88445" name="Text Box 29"/>
          <p:cNvSpPr txBox="1">
            <a:spLocks noChangeArrowheads="1"/>
          </p:cNvSpPr>
          <p:nvPr/>
        </p:nvSpPr>
        <p:spPr bwMode="auto">
          <a:xfrm>
            <a:off x="4648200" y="4800600"/>
            <a:ext cx="3248025" cy="519113"/>
          </a:xfrm>
          <a:prstGeom prst="rect">
            <a:avLst/>
          </a:prstGeom>
          <a:noFill/>
          <a:ln w="38100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夕：傍晚</a:t>
            </a:r>
            <a:r>
              <a:rPr lang="en-US" altLang="zh-CN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—&gt;</a:t>
            </a:r>
            <a:r>
              <a:rPr lang="zh-CN" alt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在晚上</a:t>
            </a:r>
            <a:endParaRPr lang="zh-CN" altLang="en-US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88446" name="Text Box 30"/>
          <p:cNvSpPr txBox="1">
            <a:spLocks noChangeArrowheads="1"/>
          </p:cNvSpPr>
          <p:nvPr/>
        </p:nvSpPr>
        <p:spPr bwMode="auto">
          <a:xfrm>
            <a:off x="5486400" y="4267200"/>
            <a:ext cx="1612900" cy="519113"/>
          </a:xfrm>
          <a:prstGeom prst="rect">
            <a:avLst/>
          </a:prstGeom>
          <a:noFill/>
          <a:ln w="38100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>
                <a:solidFill>
                  <a:srgbClr val="000099"/>
                </a:solidFill>
              </a:rPr>
              <a:t>名作状语</a:t>
            </a:r>
            <a:endParaRPr lang="zh-CN" altLang="en-US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8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8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8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8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70" decel="100000"/>
                                        <p:tgtEl>
                                          <p:spTgt spid="1884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770" decel="100000"/>
                                        <p:tgtEl>
                                          <p:spTgt spid="1884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84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18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18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42" grpId="0"/>
      <p:bldP spid="188443" grpId="0"/>
      <p:bldP spid="188444" grpId="0"/>
      <p:bldP spid="188445" grpId="0"/>
      <p:bldP spid="18844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ChangeArrowheads="1"/>
          </p:cNvSpPr>
          <p:nvPr/>
        </p:nvSpPr>
        <p:spPr bwMode="auto">
          <a:xfrm>
            <a:off x="457200" y="1600200"/>
            <a:ext cx="3810000" cy="4525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3200">
                <a:solidFill>
                  <a:srgbClr val="003300"/>
                </a:solidFill>
                <a:ea typeface="宋体" pitchFamily="2" charset="-122"/>
              </a:rPr>
              <a:t>        </a:t>
            </a:r>
            <a:r>
              <a:rPr lang="zh-CN" altLang="en-US" sz="3200">
                <a:solidFill>
                  <a:schemeClr val="tx1"/>
                </a:solidFill>
              </a:rPr>
              <a:t>夫晋，何</a:t>
            </a:r>
            <a:r>
              <a:rPr lang="zh-CN" altLang="en-US" sz="3200">
                <a:solidFill>
                  <a:srgbClr val="FF0000"/>
                </a:solidFill>
              </a:rPr>
              <a:t>厌</a:t>
            </a:r>
            <a:r>
              <a:rPr lang="zh-CN" altLang="en-US" sz="3200">
                <a:solidFill>
                  <a:schemeClr val="tx1"/>
                </a:solidFill>
              </a:rPr>
              <a:t>之有？”既东</a:t>
            </a:r>
            <a:r>
              <a:rPr lang="zh-CN" altLang="en-US" sz="3200">
                <a:solidFill>
                  <a:srgbClr val="FF0000"/>
                </a:solidFill>
              </a:rPr>
              <a:t>封</a:t>
            </a:r>
            <a:r>
              <a:rPr lang="zh-CN" altLang="en-US" sz="3200">
                <a:solidFill>
                  <a:schemeClr val="tx1"/>
                </a:solidFill>
              </a:rPr>
              <a:t>郑，又欲肆其西封，若不</a:t>
            </a:r>
            <a:r>
              <a:rPr lang="zh-CN" altLang="en-US" sz="3200">
                <a:solidFill>
                  <a:srgbClr val="FF0000"/>
                </a:solidFill>
              </a:rPr>
              <a:t>阙</a:t>
            </a:r>
            <a:r>
              <a:rPr lang="zh-CN" altLang="en-US" sz="3200">
                <a:solidFill>
                  <a:schemeClr val="tx1"/>
                </a:solidFill>
              </a:rPr>
              <a:t>秦，将</a:t>
            </a:r>
            <a:r>
              <a:rPr lang="zh-CN" altLang="en-US" sz="3200">
                <a:solidFill>
                  <a:srgbClr val="FF0000"/>
                </a:solidFill>
              </a:rPr>
              <a:t>焉</a:t>
            </a:r>
            <a:r>
              <a:rPr lang="zh-CN" altLang="en-US" sz="3200">
                <a:solidFill>
                  <a:schemeClr val="tx1"/>
                </a:solidFill>
              </a:rPr>
              <a:t>取之？阙秦以</a:t>
            </a:r>
            <a:r>
              <a:rPr lang="zh-CN" altLang="en-US" sz="3200">
                <a:solidFill>
                  <a:srgbClr val="FF0000"/>
                </a:solidFill>
              </a:rPr>
              <a:t>利</a:t>
            </a:r>
            <a:r>
              <a:rPr lang="zh-CN" altLang="en-US" sz="3200">
                <a:solidFill>
                  <a:schemeClr val="tx1"/>
                </a:solidFill>
              </a:rPr>
              <a:t>晋，唯君图之。</a:t>
            </a:r>
            <a:endParaRPr lang="zh-CN" altLang="en-US" sz="3200">
              <a:solidFill>
                <a:schemeClr val="tx1"/>
              </a:solidFill>
            </a:endParaRPr>
          </a:p>
          <a:p>
            <a:pPr>
              <a:lnSpc>
                <a:spcPct val="130000"/>
              </a:lnSpc>
            </a:pPr>
            <a:endParaRPr lang="en-US" altLang="zh-CN" sz="3200">
              <a:solidFill>
                <a:schemeClr val="tx1"/>
              </a:solidFill>
            </a:endParaRPr>
          </a:p>
        </p:txBody>
      </p:sp>
      <p:sp>
        <p:nvSpPr>
          <p:cNvPr id="169987" name="Line 3"/>
          <p:cNvSpPr>
            <a:spLocks noChangeShapeType="1"/>
          </p:cNvSpPr>
          <p:nvPr/>
        </p:nvSpPr>
        <p:spPr bwMode="auto">
          <a:xfrm>
            <a:off x="4343400" y="838200"/>
            <a:ext cx="0" cy="568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69988" name="Rectangle 4"/>
          <p:cNvSpPr>
            <a:spLocks noChangeArrowheads="1"/>
          </p:cNvSpPr>
          <p:nvPr/>
        </p:nvSpPr>
        <p:spPr bwMode="auto">
          <a:xfrm>
            <a:off x="4724400" y="533400"/>
            <a:ext cx="1368425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9989" name="Rectangle 5"/>
          <p:cNvSpPr>
            <a:spLocks noChangeArrowheads="1"/>
          </p:cNvSpPr>
          <p:nvPr/>
        </p:nvSpPr>
        <p:spPr bwMode="auto">
          <a:xfrm>
            <a:off x="4714875" y="1412875"/>
            <a:ext cx="2017713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9990" name="Rectangle 6"/>
          <p:cNvSpPr>
            <a:spLocks noChangeArrowheads="1"/>
          </p:cNvSpPr>
          <p:nvPr/>
        </p:nvSpPr>
        <p:spPr bwMode="auto">
          <a:xfrm>
            <a:off x="4572000" y="990600"/>
            <a:ext cx="18415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6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9991" name="Rectangle 7"/>
          <p:cNvSpPr>
            <a:spLocks noChangeArrowheads="1"/>
          </p:cNvSpPr>
          <p:nvPr/>
        </p:nvSpPr>
        <p:spPr bwMode="auto">
          <a:xfrm>
            <a:off x="6442075" y="1412875"/>
            <a:ext cx="2306638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9992" name="Rectangle 8"/>
          <p:cNvSpPr>
            <a:spLocks noChangeArrowheads="1"/>
          </p:cNvSpPr>
          <p:nvPr/>
        </p:nvSpPr>
        <p:spPr bwMode="auto">
          <a:xfrm>
            <a:off x="4714875" y="1916113"/>
            <a:ext cx="295275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69993" name="Rectangle 9"/>
          <p:cNvSpPr>
            <a:spLocks noChangeArrowheads="1"/>
          </p:cNvSpPr>
          <p:nvPr/>
        </p:nvSpPr>
        <p:spPr bwMode="auto">
          <a:xfrm>
            <a:off x="7019925" y="1916113"/>
            <a:ext cx="2017713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9994" name="Rectangle 10"/>
          <p:cNvSpPr>
            <a:spLocks noChangeArrowheads="1"/>
          </p:cNvSpPr>
          <p:nvPr/>
        </p:nvSpPr>
        <p:spPr bwMode="auto">
          <a:xfrm>
            <a:off x="4714875" y="2420938"/>
            <a:ext cx="2017713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endParaRPr lang="zh-CN" altLang="zh-CN" sz="26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9995" name="Rectangle 11"/>
          <p:cNvSpPr>
            <a:spLocks noChangeArrowheads="1"/>
          </p:cNvSpPr>
          <p:nvPr/>
        </p:nvSpPr>
        <p:spPr bwMode="auto">
          <a:xfrm>
            <a:off x="5938838" y="2420938"/>
            <a:ext cx="2017712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9996" name="Rectangle 12"/>
          <p:cNvSpPr>
            <a:spLocks noChangeArrowheads="1"/>
          </p:cNvSpPr>
          <p:nvPr/>
        </p:nvSpPr>
        <p:spPr bwMode="auto">
          <a:xfrm>
            <a:off x="4572000" y="2438400"/>
            <a:ext cx="2017713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东：向东。</a:t>
            </a:r>
            <a:endParaRPr lang="zh-CN" altLang="en-US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9997" name="Rectangle 13"/>
          <p:cNvSpPr>
            <a:spLocks noChangeArrowheads="1"/>
          </p:cNvSpPr>
          <p:nvPr/>
        </p:nvSpPr>
        <p:spPr bwMode="auto">
          <a:xfrm>
            <a:off x="6248400" y="2438400"/>
            <a:ext cx="1179513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名→状</a:t>
            </a:r>
            <a:endParaRPr lang="zh-CN" altLang="en-US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9998" name="Rectangle 14"/>
          <p:cNvSpPr>
            <a:spLocks noChangeArrowheads="1"/>
          </p:cNvSpPr>
          <p:nvPr/>
        </p:nvSpPr>
        <p:spPr bwMode="auto">
          <a:xfrm>
            <a:off x="4648200" y="3200400"/>
            <a:ext cx="316865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封：使</a:t>
            </a:r>
            <a:r>
              <a:rPr lang="en-US" altLang="zh-CN" sz="2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……</a:t>
            </a:r>
            <a:r>
              <a:rPr lang="zh-CN" altLang="en-US" sz="2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作疆界。</a:t>
            </a:r>
            <a:endParaRPr lang="zh-CN" altLang="en-US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9999" name="Rectangle 15"/>
          <p:cNvSpPr>
            <a:spLocks noChangeArrowheads="1"/>
          </p:cNvSpPr>
          <p:nvPr/>
        </p:nvSpPr>
        <p:spPr bwMode="auto">
          <a:xfrm>
            <a:off x="7696200" y="3124200"/>
            <a:ext cx="847725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使动</a:t>
            </a:r>
            <a:endParaRPr lang="zh-CN" altLang="en-US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70001" name="Rectangle 17"/>
          <p:cNvSpPr>
            <a:spLocks noChangeArrowheads="1"/>
          </p:cNvSpPr>
          <p:nvPr/>
        </p:nvSpPr>
        <p:spPr bwMode="auto">
          <a:xfrm>
            <a:off x="4724400" y="4495800"/>
            <a:ext cx="361950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阙：通“缺”，削减</a:t>
            </a:r>
            <a:endParaRPr lang="zh-CN" altLang="en-US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70002" name="Rectangle 18"/>
          <p:cNvSpPr>
            <a:spLocks noChangeArrowheads="1"/>
          </p:cNvSpPr>
          <p:nvPr/>
        </p:nvSpPr>
        <p:spPr bwMode="auto">
          <a:xfrm>
            <a:off x="4800600" y="3810000"/>
            <a:ext cx="153035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焉：哪里</a:t>
            </a:r>
            <a:endParaRPr lang="zh-CN" altLang="en-US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70008" name="Rectangle 24"/>
          <p:cNvSpPr>
            <a:spLocks noChangeArrowheads="1"/>
          </p:cNvSpPr>
          <p:nvPr/>
        </p:nvSpPr>
        <p:spPr bwMode="auto">
          <a:xfrm>
            <a:off x="4648200" y="1752600"/>
            <a:ext cx="2700338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厌：通”餍”满足</a:t>
            </a:r>
            <a:endParaRPr lang="zh-CN" altLang="en-US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70009" name="Rectangle 25"/>
          <p:cNvSpPr>
            <a:spLocks noChangeArrowheads="1"/>
          </p:cNvSpPr>
          <p:nvPr/>
        </p:nvSpPr>
        <p:spPr bwMode="auto">
          <a:xfrm>
            <a:off x="4800600" y="5181600"/>
            <a:ext cx="243840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利：使</a:t>
            </a:r>
            <a:r>
              <a:rPr lang="en-US" altLang="zh-CN" sz="2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…..</a:t>
            </a:r>
            <a:r>
              <a:rPr lang="zh-CN" altLang="en-US" sz="2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获利</a:t>
            </a:r>
            <a:endParaRPr lang="zh-CN" altLang="en-US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00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00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0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0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0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0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0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0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96" grpId="0" autoUpdateAnimBg="0"/>
      <p:bldP spid="169997" grpId="0" autoUpdateAnimBg="0"/>
      <p:bldP spid="169998" grpId="0" autoUpdateAnimBg="0"/>
      <p:bldP spid="169999" grpId="0" autoUpdateAnimBg="0"/>
      <p:bldP spid="170001" grpId="0" autoUpdateAnimBg="0"/>
      <p:bldP spid="170002" grpId="0" autoUpdateAnimBg="0"/>
      <p:bldP spid="170009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ChangeArrowheads="1"/>
          </p:cNvSpPr>
          <p:nvPr/>
        </p:nvSpPr>
        <p:spPr bwMode="auto">
          <a:xfrm>
            <a:off x="685800" y="1143000"/>
            <a:ext cx="3960813" cy="44827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zh-CN" sz="3200" u="sng" dirty="0" smtClean="0">
                <a:solidFill>
                  <a:schemeClr val="tx1"/>
                </a:solidFill>
                <a:latin typeface="楷体_GB2312" pitchFamily="49" charset="-122"/>
              </a:rPr>
              <a:t>子</a:t>
            </a:r>
            <a:r>
              <a:rPr lang="zh-CN" sz="3200" u="sng" dirty="0">
                <a:solidFill>
                  <a:schemeClr val="tx1"/>
                </a:solidFill>
                <a:latin typeface="楷体_GB2312" pitchFamily="49" charset="-122"/>
              </a:rPr>
              <a:t>犯</a:t>
            </a:r>
            <a:r>
              <a:rPr lang="zh-CN" sz="3200" dirty="0">
                <a:solidFill>
                  <a:schemeClr val="tx1"/>
                </a:solidFill>
                <a:latin typeface="楷体_GB2312" pitchFamily="49" charset="-122"/>
              </a:rPr>
              <a:t>请击</a:t>
            </a:r>
            <a:r>
              <a:rPr lang="zh-CN" sz="3200" dirty="0">
                <a:solidFill>
                  <a:srgbClr val="FF0000"/>
                </a:solidFill>
                <a:latin typeface="楷体_GB2312" pitchFamily="49" charset="-122"/>
              </a:rPr>
              <a:t>之</a:t>
            </a:r>
            <a:r>
              <a:rPr lang="zh-CN" sz="3200" dirty="0">
                <a:solidFill>
                  <a:schemeClr val="tx1"/>
                </a:solidFill>
                <a:latin typeface="楷体_GB2312" pitchFamily="49" charset="-122"/>
              </a:rPr>
              <a:t>，公曰：</a:t>
            </a:r>
            <a:r>
              <a:rPr lang="zh-CN" sz="3200" dirty="0">
                <a:solidFill>
                  <a:schemeClr val="tx1"/>
                </a:solidFill>
                <a:latin typeface="宋体"/>
              </a:rPr>
              <a:t>“</a:t>
            </a:r>
            <a:r>
              <a:rPr lang="zh-CN" sz="3200" dirty="0">
                <a:solidFill>
                  <a:schemeClr val="tx1"/>
                </a:solidFill>
                <a:latin typeface="楷体_GB2312" pitchFamily="49" charset="-122"/>
              </a:rPr>
              <a:t>不可。微</a:t>
            </a:r>
            <a:r>
              <a:rPr lang="zh-CN" sz="3200" dirty="0">
                <a:solidFill>
                  <a:srgbClr val="FF0000"/>
                </a:solidFill>
                <a:latin typeface="楷体_GB2312" pitchFamily="49" charset="-122"/>
              </a:rPr>
              <a:t>夫人</a:t>
            </a:r>
            <a:r>
              <a:rPr lang="zh-CN" sz="3200" dirty="0">
                <a:solidFill>
                  <a:schemeClr val="tx1"/>
                </a:solidFill>
                <a:latin typeface="楷体_GB2312" pitchFamily="49" charset="-122"/>
              </a:rPr>
              <a:t>之力不及此。</a:t>
            </a:r>
            <a:r>
              <a:rPr lang="zh-CN" sz="3200" dirty="0">
                <a:solidFill>
                  <a:srgbClr val="FF0000"/>
                </a:solidFill>
                <a:latin typeface="楷体_GB2312" pitchFamily="49" charset="-122"/>
              </a:rPr>
              <a:t>因</a:t>
            </a:r>
            <a:r>
              <a:rPr lang="zh-CN" sz="3200" dirty="0">
                <a:solidFill>
                  <a:schemeClr val="tx1"/>
                </a:solidFill>
                <a:latin typeface="楷体_GB2312" pitchFamily="49" charset="-122"/>
              </a:rPr>
              <a:t>人之力而</a:t>
            </a:r>
            <a:r>
              <a:rPr lang="zh-CN" sz="3200" dirty="0">
                <a:solidFill>
                  <a:srgbClr val="FF0000"/>
                </a:solidFill>
                <a:latin typeface="楷体_GB2312" pitchFamily="49" charset="-122"/>
              </a:rPr>
              <a:t>敝</a:t>
            </a:r>
            <a:r>
              <a:rPr lang="zh-CN" sz="3200" dirty="0">
                <a:solidFill>
                  <a:schemeClr val="tx1"/>
                </a:solidFill>
                <a:latin typeface="楷体_GB2312" pitchFamily="49" charset="-122"/>
              </a:rPr>
              <a:t>之，不仁；失其</a:t>
            </a:r>
            <a:r>
              <a:rPr lang="zh-CN" sz="3200" dirty="0">
                <a:solidFill>
                  <a:srgbClr val="FF0000"/>
                </a:solidFill>
                <a:latin typeface="楷体_GB2312" pitchFamily="49" charset="-122"/>
              </a:rPr>
              <a:t>所与</a:t>
            </a:r>
            <a:r>
              <a:rPr lang="zh-CN" sz="3200" dirty="0">
                <a:solidFill>
                  <a:schemeClr val="tx1"/>
                </a:solidFill>
                <a:latin typeface="楷体_GB2312" pitchFamily="49" charset="-122"/>
              </a:rPr>
              <a:t>，不</a:t>
            </a:r>
            <a:r>
              <a:rPr lang="zh-CN" sz="3200" dirty="0">
                <a:solidFill>
                  <a:srgbClr val="FF0000"/>
                </a:solidFill>
                <a:latin typeface="楷体_GB2312" pitchFamily="49" charset="-122"/>
              </a:rPr>
              <a:t>知</a:t>
            </a:r>
            <a:r>
              <a:rPr lang="zh-CN" sz="3200" dirty="0">
                <a:solidFill>
                  <a:schemeClr val="tx1"/>
                </a:solidFill>
                <a:latin typeface="楷体_GB2312" pitchFamily="49" charset="-122"/>
              </a:rPr>
              <a:t>；以乱易整，不武。吾</a:t>
            </a:r>
            <a:r>
              <a:rPr lang="zh-CN" sz="3200" dirty="0">
                <a:solidFill>
                  <a:srgbClr val="FF0000"/>
                </a:solidFill>
                <a:latin typeface="楷体_GB2312" pitchFamily="49" charset="-122"/>
              </a:rPr>
              <a:t>其</a:t>
            </a:r>
            <a:r>
              <a:rPr lang="zh-CN" sz="3200" dirty="0">
                <a:solidFill>
                  <a:schemeClr val="tx1"/>
                </a:solidFill>
                <a:latin typeface="楷体_GB2312" pitchFamily="49" charset="-122"/>
              </a:rPr>
              <a:t>还也。</a:t>
            </a:r>
            <a:r>
              <a:rPr lang="zh-CN" sz="3200" dirty="0">
                <a:solidFill>
                  <a:schemeClr val="tx1"/>
                </a:solidFill>
                <a:latin typeface="宋体"/>
              </a:rPr>
              <a:t>”</a:t>
            </a:r>
            <a:r>
              <a:rPr lang="zh-CN" sz="3200" dirty="0">
                <a:solidFill>
                  <a:schemeClr val="tx1"/>
                </a:solidFill>
                <a:latin typeface="楷体_GB2312" pitchFamily="49" charset="-122"/>
              </a:rPr>
              <a:t>亦去之。</a:t>
            </a:r>
            <a:endParaRPr lang="zh-CN" sz="3200" dirty="0">
              <a:solidFill>
                <a:schemeClr val="tx1"/>
              </a:solidFill>
              <a:latin typeface="楷体_GB2312" pitchFamily="49" charset="-122"/>
            </a:endParaRPr>
          </a:p>
        </p:txBody>
      </p:sp>
      <p:sp>
        <p:nvSpPr>
          <p:cNvPr id="172035" name="Line 3"/>
          <p:cNvSpPr>
            <a:spLocks noChangeShapeType="1"/>
          </p:cNvSpPr>
          <p:nvPr/>
        </p:nvSpPr>
        <p:spPr bwMode="auto">
          <a:xfrm>
            <a:off x="4716463" y="620713"/>
            <a:ext cx="0" cy="568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72036" name="Rectangle 4"/>
          <p:cNvSpPr>
            <a:spLocks noChangeArrowheads="1"/>
          </p:cNvSpPr>
          <p:nvPr/>
        </p:nvSpPr>
        <p:spPr bwMode="auto">
          <a:xfrm>
            <a:off x="4787900" y="620713"/>
            <a:ext cx="1944688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endParaRPr lang="zh-CN" altLang="zh-CN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72037" name="Rectangle 5"/>
          <p:cNvSpPr>
            <a:spLocks noChangeArrowheads="1"/>
          </p:cNvSpPr>
          <p:nvPr/>
        </p:nvSpPr>
        <p:spPr bwMode="auto">
          <a:xfrm>
            <a:off x="4953000" y="1219200"/>
            <a:ext cx="2174875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之：代指秦军</a:t>
            </a:r>
            <a:endParaRPr lang="zh-CN" altLang="en-US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72039" name="Rectangle 7"/>
          <p:cNvSpPr>
            <a:spLocks noChangeArrowheads="1"/>
          </p:cNvSpPr>
          <p:nvPr/>
        </p:nvSpPr>
        <p:spPr bwMode="auto">
          <a:xfrm>
            <a:off x="5029200" y="1905000"/>
            <a:ext cx="1944688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夫人：那人</a:t>
            </a:r>
            <a:endParaRPr lang="zh-CN" altLang="en-US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72041" name="Rectangle 9"/>
          <p:cNvSpPr>
            <a:spLocks noChangeArrowheads="1"/>
          </p:cNvSpPr>
          <p:nvPr/>
        </p:nvSpPr>
        <p:spPr bwMode="auto">
          <a:xfrm>
            <a:off x="5029200" y="2438400"/>
            <a:ext cx="1944688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因：依靠</a:t>
            </a:r>
            <a:endParaRPr lang="zh-CN" altLang="en-US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72042" name="Rectangle 10"/>
          <p:cNvSpPr>
            <a:spLocks noChangeArrowheads="1"/>
          </p:cNvSpPr>
          <p:nvPr/>
        </p:nvSpPr>
        <p:spPr bwMode="auto">
          <a:xfrm>
            <a:off x="5105400" y="3124200"/>
            <a:ext cx="2611438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敝：损害</a:t>
            </a:r>
            <a:endParaRPr lang="zh-CN" altLang="en-US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72043" name="Rectangle 11"/>
          <p:cNvSpPr>
            <a:spLocks noChangeArrowheads="1"/>
          </p:cNvSpPr>
          <p:nvPr/>
        </p:nvSpPr>
        <p:spPr bwMode="auto">
          <a:xfrm>
            <a:off x="4876800" y="3657600"/>
            <a:ext cx="2836863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  <a:ea typeface="宋体" pitchFamily="2" charset="-122"/>
              </a:rPr>
              <a:t>所与：同盟</a:t>
            </a:r>
            <a:endParaRPr lang="zh-CN" altLang="en-US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72044" name="Rectangle 12"/>
          <p:cNvSpPr>
            <a:spLocks noChangeArrowheads="1"/>
          </p:cNvSpPr>
          <p:nvPr/>
        </p:nvSpPr>
        <p:spPr bwMode="auto">
          <a:xfrm>
            <a:off x="4953000" y="4267200"/>
            <a:ext cx="1944688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知：通“智”</a:t>
            </a:r>
            <a:endParaRPr lang="zh-CN" altLang="en-US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72048" name="Rectangle 16"/>
          <p:cNvSpPr>
            <a:spLocks noChangeArrowheads="1"/>
          </p:cNvSpPr>
          <p:nvPr/>
        </p:nvSpPr>
        <p:spPr bwMode="auto">
          <a:xfrm>
            <a:off x="4800600" y="4953000"/>
            <a:ext cx="4032250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其：还是。表商量语气</a:t>
            </a:r>
            <a:endParaRPr lang="zh-CN" altLang="en-US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72049" name="Rectangle 17"/>
          <p:cNvSpPr>
            <a:spLocks noChangeArrowheads="1"/>
          </p:cNvSpPr>
          <p:nvPr/>
        </p:nvSpPr>
        <p:spPr bwMode="auto">
          <a:xfrm>
            <a:off x="4800600" y="5562600"/>
            <a:ext cx="1944688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6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去：离开</a:t>
            </a:r>
            <a:endParaRPr lang="zh-CN" altLang="en-US" sz="26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72051" name="Text Box 19">
            <a:hlinkClick r:id="rId1" action="ppaction://hlinksldjump"/>
          </p:cNvPr>
          <p:cNvSpPr txBox="1">
            <a:spLocks noChangeArrowheads="1"/>
          </p:cNvSpPr>
          <p:nvPr/>
        </p:nvSpPr>
        <p:spPr bwMode="auto">
          <a:xfrm>
            <a:off x="8099425" y="6237288"/>
            <a:ext cx="720725" cy="376237"/>
          </a:xfrm>
          <a:prstGeom prst="rect">
            <a:avLst/>
          </a:prstGeom>
          <a:noFill/>
          <a:ln w="9525">
            <a:solidFill>
              <a:srgbClr val="336600"/>
            </a:solidFill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>
                <a:solidFill>
                  <a:srgbClr val="33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  <a:hlinkClick r:id="rId2" action="ppaction://hlinksldjump"/>
              </a:rPr>
              <a:t>翻译</a:t>
            </a:r>
            <a:endParaRPr lang="zh-CN" altLang="en-US" sz="1800">
              <a:solidFill>
                <a:srgbClr val="3366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2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2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2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2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2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2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2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2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2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2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2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2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6" grpId="0" autoUpdateAnimBg="0"/>
      <p:bldP spid="172037" grpId="0" autoUpdateAnimBg="0"/>
      <p:bldP spid="172039" grpId="0" autoUpdateAnimBg="0"/>
      <p:bldP spid="172041" grpId="0" autoUpdateAnimBg="0"/>
      <p:bldP spid="172042" grpId="0" autoUpdateAnimBg="0"/>
      <p:bldP spid="172043" grpId="0" autoUpdateAnimBg="0"/>
      <p:bldP spid="172044" grpId="0" autoUpdateAnimBg="0"/>
      <p:bldP spid="172048" grpId="0" autoUpdateAnimBg="0"/>
      <p:bldP spid="172049" grpId="0" autoUpdateAnimBg="0"/>
      <p:bldP spid="172051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WordArt 2"/>
          <p:cNvSpPr>
            <a:spLocks noChangeArrowheads="1" noChangeShapeType="1" noTextEdit="1"/>
          </p:cNvSpPr>
          <p:nvPr/>
        </p:nvSpPr>
        <p:spPr bwMode="auto">
          <a:xfrm>
            <a:off x="1403350" y="2097088"/>
            <a:ext cx="5867400" cy="866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6600" kern="10">
                <a:ln w="38100">
                  <a:solidFill>
                    <a:schemeClr val="tx1"/>
                  </a:solidFill>
                  <a:rou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华文琥珀"/>
              </a:rPr>
              <a:t>知识点归纳</a:t>
            </a:r>
            <a:endParaRPr lang="zh-CN" altLang="en-US" sz="6600" kern="10">
              <a:ln w="38100">
                <a:solidFill>
                  <a:schemeClr val="tx1"/>
                </a:solidFill>
                <a:round/>
              </a:ln>
              <a:solidFill>
                <a:schemeClr val="tx2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华文琥珀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2438400" y="1143000"/>
            <a:ext cx="3951287" cy="830997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dirty="0">
                <a:solidFill>
                  <a:srgbClr val="FF0000"/>
                </a:solidFill>
                <a:ea typeface="华文行楷" pitchFamily="2" charset="-122"/>
              </a:rPr>
              <a:t>总</a:t>
            </a:r>
            <a:r>
              <a:rPr lang="zh-CN" altLang="en-US" sz="4800" dirty="0" smtClean="0">
                <a:solidFill>
                  <a:srgbClr val="FF0000"/>
                </a:solidFill>
                <a:ea typeface="华文行楷" pitchFamily="2" charset="-122"/>
              </a:rPr>
              <a:t>结文言现象</a:t>
            </a:r>
            <a:endParaRPr lang="zh-CN" altLang="en-US" sz="4800" dirty="0">
              <a:solidFill>
                <a:srgbClr val="FF0000"/>
              </a:solidFill>
              <a:ea typeface="华文行楷" pitchFamily="2" charset="-122"/>
            </a:endParaRPr>
          </a:p>
        </p:txBody>
      </p:sp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2590800" y="2514600"/>
            <a:ext cx="3778250" cy="3178175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4000" dirty="0">
                <a:latin typeface="华文新魏" pitchFamily="2" charset="-122"/>
                <a:ea typeface="华文新魏" pitchFamily="2" charset="-122"/>
              </a:rPr>
              <a:t>1</a:t>
            </a:r>
            <a:r>
              <a:rPr lang="zh-CN" altLang="en-US" sz="4000" dirty="0">
                <a:latin typeface="华文新魏" pitchFamily="2" charset="-122"/>
                <a:ea typeface="华文新魏" pitchFamily="2" charset="-122"/>
              </a:rPr>
              <a:t>、通假字；</a:t>
            </a:r>
            <a:endParaRPr lang="zh-CN" altLang="en-US" sz="4000" dirty="0">
              <a:latin typeface="华文新魏" pitchFamily="2" charset="-122"/>
              <a:ea typeface="华文新魏" pitchFamily="2" charset="-122"/>
            </a:endParaRPr>
          </a:p>
          <a:p>
            <a:r>
              <a:rPr lang="en-US" altLang="zh-CN" sz="4000" dirty="0">
                <a:latin typeface="华文新魏" pitchFamily="2" charset="-122"/>
                <a:ea typeface="华文新魏" pitchFamily="2" charset="-122"/>
              </a:rPr>
              <a:t>2</a:t>
            </a:r>
            <a:r>
              <a:rPr lang="zh-CN" altLang="en-US" sz="4000" dirty="0">
                <a:latin typeface="华文新魏" pitchFamily="2" charset="-122"/>
                <a:ea typeface="华文新魏" pitchFamily="2" charset="-122"/>
              </a:rPr>
              <a:t>、古今异义；</a:t>
            </a:r>
            <a:endParaRPr lang="zh-CN" altLang="en-US" sz="4000" dirty="0">
              <a:latin typeface="华文新魏" pitchFamily="2" charset="-122"/>
              <a:ea typeface="华文新魏" pitchFamily="2" charset="-122"/>
            </a:endParaRPr>
          </a:p>
          <a:p>
            <a:r>
              <a:rPr lang="en-US" altLang="zh-CN" sz="4000" dirty="0">
                <a:latin typeface="华文新魏" pitchFamily="2" charset="-122"/>
                <a:ea typeface="华文新魏" pitchFamily="2" charset="-122"/>
              </a:rPr>
              <a:t>3</a:t>
            </a:r>
            <a:r>
              <a:rPr lang="zh-CN" altLang="en-US" sz="4000" dirty="0">
                <a:latin typeface="华文新魏" pitchFamily="2" charset="-122"/>
                <a:ea typeface="华文新魏" pitchFamily="2" charset="-122"/>
              </a:rPr>
              <a:t>、文言虚词；</a:t>
            </a:r>
            <a:endParaRPr lang="zh-CN" altLang="en-US" sz="4000" dirty="0">
              <a:latin typeface="华文新魏" pitchFamily="2" charset="-122"/>
              <a:ea typeface="华文新魏" pitchFamily="2" charset="-122"/>
            </a:endParaRPr>
          </a:p>
          <a:p>
            <a:r>
              <a:rPr lang="en-US" altLang="zh-CN" sz="4000" dirty="0">
                <a:latin typeface="华文新魏" pitchFamily="2" charset="-122"/>
                <a:ea typeface="华文新魏" pitchFamily="2" charset="-122"/>
              </a:rPr>
              <a:t>4</a:t>
            </a:r>
            <a:r>
              <a:rPr lang="zh-CN" altLang="en-US" sz="4000" dirty="0">
                <a:latin typeface="华文新魏" pitchFamily="2" charset="-122"/>
                <a:ea typeface="华文新魏" pitchFamily="2" charset="-122"/>
              </a:rPr>
              <a:t>、词类活用；</a:t>
            </a:r>
            <a:endParaRPr lang="zh-CN" altLang="en-US" sz="4000" dirty="0">
              <a:latin typeface="华文新魏" pitchFamily="2" charset="-122"/>
              <a:ea typeface="华文新魏" pitchFamily="2" charset="-122"/>
            </a:endParaRPr>
          </a:p>
          <a:p>
            <a:r>
              <a:rPr lang="zh-CN" altLang="en-US" sz="4000" dirty="0" smtClean="0">
                <a:latin typeface="华文新魏" pitchFamily="2" charset="-122"/>
                <a:ea typeface="华文新魏" pitchFamily="2" charset="-122"/>
              </a:rPr>
              <a:t>５、</a:t>
            </a:r>
            <a:r>
              <a:rPr lang="zh-CN" altLang="en-US" sz="4000" dirty="0">
                <a:latin typeface="华文新魏" pitchFamily="2" charset="-122"/>
                <a:ea typeface="华文新魏" pitchFamily="2" charset="-122"/>
              </a:rPr>
              <a:t>特殊句式。</a:t>
            </a:r>
            <a:endParaRPr lang="zh-CN" altLang="en-US" sz="4000" dirty="0"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323850" y="1268413"/>
            <a:ext cx="5903913" cy="3937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3600">
                <a:latin typeface="黑体" pitchFamily="49" charset="-122"/>
                <a:ea typeface="黑体" pitchFamily="49" charset="-122"/>
              </a:rPr>
              <a:t>、今老矣，无能为也已</a:t>
            </a:r>
            <a:endParaRPr lang="zh-CN" altLang="en-US" sz="3600">
              <a:latin typeface="黑体" pitchFamily="49" charset="-122"/>
              <a:ea typeface="黑体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600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3600">
                <a:latin typeface="黑体" pitchFamily="49" charset="-122"/>
                <a:ea typeface="黑体" pitchFamily="49" charset="-122"/>
              </a:rPr>
              <a:t>、行李之往来，共其乏困</a:t>
            </a:r>
            <a:endParaRPr lang="zh-CN" altLang="en-US" sz="3600">
              <a:latin typeface="黑体" pitchFamily="49" charset="-122"/>
              <a:ea typeface="黑体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600"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3600">
                <a:latin typeface="黑体" pitchFamily="49" charset="-122"/>
                <a:ea typeface="黑体" pitchFamily="49" charset="-122"/>
              </a:rPr>
              <a:t>、何厌之有？</a:t>
            </a:r>
            <a:endParaRPr lang="zh-CN" altLang="en-US" sz="3600">
              <a:latin typeface="黑体" pitchFamily="49" charset="-122"/>
              <a:ea typeface="黑体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600">
                <a:latin typeface="黑体" pitchFamily="49" charset="-122"/>
                <a:ea typeface="黑体" pitchFamily="49" charset="-122"/>
              </a:rPr>
              <a:t>4</a:t>
            </a:r>
            <a:r>
              <a:rPr lang="zh-CN" altLang="en-US" sz="3600">
                <a:latin typeface="黑体" pitchFamily="49" charset="-122"/>
                <a:ea typeface="黑体" pitchFamily="49" charset="-122"/>
              </a:rPr>
              <a:t>、秦伯说</a:t>
            </a:r>
            <a:endParaRPr lang="zh-CN" altLang="en-US" sz="3600">
              <a:latin typeface="黑体" pitchFamily="49" charset="-122"/>
              <a:ea typeface="黑体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600">
                <a:latin typeface="黑体" pitchFamily="49" charset="-122"/>
                <a:ea typeface="黑体" pitchFamily="49" charset="-122"/>
              </a:rPr>
              <a:t>5</a:t>
            </a:r>
            <a:r>
              <a:rPr lang="zh-CN" altLang="en-US" sz="3600">
                <a:latin typeface="黑体" pitchFamily="49" charset="-122"/>
                <a:ea typeface="黑体" pitchFamily="49" charset="-122"/>
              </a:rPr>
              <a:t>、失其所与，不知</a:t>
            </a:r>
            <a:endParaRPr lang="zh-CN" altLang="en-US" sz="360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3429000" y="304800"/>
            <a:ext cx="2339975" cy="862013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>
                <a:solidFill>
                  <a:srgbClr val="FF0000"/>
                </a:solidFill>
                <a:latin typeface="Times New Roman" pitchFamily="18" charset="0"/>
                <a:ea typeface="华文新魏" pitchFamily="2" charset="-122"/>
              </a:rPr>
              <a:t>通假字</a:t>
            </a:r>
            <a:endParaRPr lang="zh-CN" altLang="en-US" sz="4800">
              <a:solidFill>
                <a:srgbClr val="FF0000"/>
              </a:solidFill>
              <a:latin typeface="Times New Roman" pitchFamily="18" charset="0"/>
              <a:ea typeface="华文新魏" pitchFamily="2" charset="-122"/>
            </a:endParaRP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5986463" y="1325563"/>
            <a:ext cx="2906712" cy="519112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Times New Roman" pitchFamily="18" charset="0"/>
              </a:rPr>
              <a:t>已通矣，语气词</a:t>
            </a:r>
            <a:endParaRPr lang="zh-CN" altLang="en-US" sz="2800">
              <a:latin typeface="Times New Roman" pitchFamily="18" charset="0"/>
            </a:endParaRPr>
          </a:p>
        </p:txBody>
      </p:sp>
      <p:sp>
        <p:nvSpPr>
          <p:cNvPr id="84997" name="Text Box 5"/>
          <p:cNvSpPr txBox="1">
            <a:spLocks noChangeArrowheads="1"/>
          </p:cNvSpPr>
          <p:nvPr/>
        </p:nvSpPr>
        <p:spPr bwMode="auto">
          <a:xfrm>
            <a:off x="6237288" y="2117725"/>
            <a:ext cx="2438400" cy="519113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Times New Roman" pitchFamily="18" charset="0"/>
              </a:rPr>
              <a:t>共通供，供给</a:t>
            </a:r>
            <a:endParaRPr lang="zh-CN" altLang="en-US" sz="2800">
              <a:latin typeface="Times New Roman" pitchFamily="18" charset="0"/>
            </a:endParaRPr>
          </a:p>
        </p:txBody>
      </p:sp>
      <p:sp>
        <p:nvSpPr>
          <p:cNvPr id="84998" name="Text Box 6"/>
          <p:cNvSpPr txBox="1">
            <a:spLocks noChangeArrowheads="1"/>
          </p:cNvSpPr>
          <p:nvPr/>
        </p:nvSpPr>
        <p:spPr bwMode="auto">
          <a:xfrm>
            <a:off x="6021388" y="2924175"/>
            <a:ext cx="2438400" cy="519113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Times New Roman" pitchFamily="18" charset="0"/>
              </a:rPr>
              <a:t>厌通餍，满足</a:t>
            </a:r>
            <a:endParaRPr lang="zh-CN" altLang="en-US" sz="2800">
              <a:latin typeface="Times New Roman" pitchFamily="18" charset="0"/>
            </a:endParaRPr>
          </a:p>
        </p:txBody>
      </p:sp>
      <p:sp>
        <p:nvSpPr>
          <p:cNvPr id="84999" name="Text Box 7"/>
          <p:cNvSpPr txBox="1">
            <a:spLocks noChangeArrowheads="1"/>
          </p:cNvSpPr>
          <p:nvPr/>
        </p:nvSpPr>
        <p:spPr bwMode="auto">
          <a:xfrm>
            <a:off x="6021388" y="3789363"/>
            <a:ext cx="2438400" cy="519112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Times New Roman" pitchFamily="18" charset="0"/>
              </a:rPr>
              <a:t>说通悦，高兴</a:t>
            </a:r>
            <a:endParaRPr lang="zh-CN" altLang="en-US" sz="2800">
              <a:latin typeface="Times New Roman" pitchFamily="18" charset="0"/>
            </a:endParaRPr>
          </a:p>
        </p:txBody>
      </p:sp>
      <p:sp>
        <p:nvSpPr>
          <p:cNvPr id="85000" name="Text Box 8"/>
          <p:cNvSpPr txBox="1">
            <a:spLocks noChangeArrowheads="1"/>
          </p:cNvSpPr>
          <p:nvPr/>
        </p:nvSpPr>
        <p:spPr bwMode="auto">
          <a:xfrm>
            <a:off x="6021388" y="4565650"/>
            <a:ext cx="2438400" cy="519113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Times New Roman" pitchFamily="18" charset="0"/>
              </a:rPr>
              <a:t>知通智，明智</a:t>
            </a:r>
            <a:endParaRPr lang="zh-CN" altLang="en-US" sz="2800">
              <a:latin typeface="Times New Roman" pitchFamily="18" charset="0"/>
            </a:endParaRPr>
          </a:p>
        </p:txBody>
      </p:sp>
      <p:sp>
        <p:nvSpPr>
          <p:cNvPr id="85001" name="Rectangle 9"/>
          <p:cNvSpPr>
            <a:spLocks noGrp="1" noChangeArrowheads="1"/>
          </p:cNvSpPr>
          <p:nvPr>
            <p:ph type="title" idx="4294967295"/>
          </p:nvPr>
        </p:nvSpPr>
        <p:spPr>
          <a:xfrm flipH="1">
            <a:off x="8382000" y="6324600"/>
            <a:ext cx="762000" cy="533400"/>
          </a:xfrm>
        </p:spPr>
        <p:txBody>
          <a:bodyPr/>
          <a:lstStyle/>
          <a:p>
            <a:r>
              <a:rPr lang="en-US" altLang="zh-CN" sz="2400"/>
              <a:t>13</a:t>
            </a:r>
            <a:endParaRPr lang="en-US" altLang="zh-CN" sz="2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5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 autoUpdateAnimBg="0"/>
      <p:bldP spid="84995" grpId="0" animBg="1" autoUpdateAnimBg="0"/>
      <p:bldP spid="84996" grpId="0" animBg="1" autoUpdateAnimBg="0"/>
      <p:bldP spid="84997" grpId="0" animBg="1" autoUpdateAnimBg="0"/>
      <p:bldP spid="84998" grpId="0" animBg="1" autoUpdateAnimBg="0"/>
      <p:bldP spid="84999" grpId="0" animBg="1" autoUpdateAnimBg="0"/>
      <p:bldP spid="85000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4856"/>
            <a:ext cx="8229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+mn-ea"/>
                <a:ea typeface="+mn-ea"/>
              </a:rPr>
              <a:t>（一）知识目标 </a:t>
            </a:r>
            <a:endParaRPr lang="zh-CN" altLang="en-US" sz="2400" dirty="0" smtClean="0">
              <a:latin typeface="+mn-ea"/>
              <a:ea typeface="+mn-ea"/>
            </a:endParaRPr>
          </a:p>
          <a:p>
            <a:r>
              <a:rPr lang="zh-CN" altLang="en-US" sz="2400" dirty="0" smtClean="0">
                <a:latin typeface="+mn-ea"/>
                <a:ea typeface="+mn-ea"/>
              </a:rPr>
              <a:t>　　</a:t>
            </a:r>
            <a:r>
              <a:rPr lang="en-US" altLang="zh-CN" sz="2400" dirty="0" smtClean="0">
                <a:latin typeface="+mn-ea"/>
                <a:ea typeface="+mn-ea"/>
              </a:rPr>
              <a:t>1</a:t>
            </a:r>
            <a:r>
              <a:rPr lang="zh-CN" altLang="en-US" sz="2400" dirty="0" smtClean="0">
                <a:latin typeface="+mn-ea"/>
                <a:ea typeface="+mn-ea"/>
              </a:rPr>
              <a:t>．学习本文精彩的人物语言</a:t>
            </a:r>
            <a:r>
              <a:rPr lang="en-US" altLang="zh-CN" sz="2400" dirty="0" smtClean="0">
                <a:latin typeface="+mn-ea"/>
                <a:ea typeface="+mn-ea"/>
              </a:rPr>
              <a:t>——</a:t>
            </a:r>
            <a:r>
              <a:rPr lang="zh-CN" altLang="en-US" sz="2400" dirty="0" smtClean="0">
                <a:latin typeface="+mn-ea"/>
                <a:ea typeface="+mn-ea"/>
              </a:rPr>
              <a:t>说理透辟，善于辞令，以及起伏跌宕，生动活泼的情节。 </a:t>
            </a:r>
            <a:endParaRPr lang="zh-CN" altLang="en-US" sz="2400" dirty="0" smtClean="0">
              <a:latin typeface="+mn-ea"/>
              <a:ea typeface="+mn-ea"/>
            </a:endParaRPr>
          </a:p>
          <a:p>
            <a:r>
              <a:rPr lang="zh-CN" altLang="en-US" sz="2400" dirty="0" smtClean="0">
                <a:latin typeface="+mn-ea"/>
                <a:ea typeface="+mn-ea"/>
              </a:rPr>
              <a:t>　　</a:t>
            </a:r>
            <a:r>
              <a:rPr lang="en-US" altLang="zh-CN" sz="2400" dirty="0" smtClean="0">
                <a:latin typeface="+mn-ea"/>
                <a:ea typeface="+mn-ea"/>
              </a:rPr>
              <a:t>2</a:t>
            </a:r>
            <a:r>
              <a:rPr lang="zh-CN" altLang="en-US" sz="2400" dirty="0" smtClean="0">
                <a:latin typeface="+mn-ea"/>
                <a:ea typeface="+mn-ea"/>
              </a:rPr>
              <a:t>．掌握文章中出现的古汉语常识，注意多义词在不同语境中的不同意义和用法。 </a:t>
            </a:r>
            <a:endParaRPr lang="zh-CN" altLang="en-US" sz="2400" dirty="0" smtClean="0">
              <a:latin typeface="+mn-ea"/>
              <a:ea typeface="+mn-ea"/>
            </a:endParaRPr>
          </a:p>
          <a:p>
            <a:r>
              <a:rPr lang="zh-CN" altLang="en-US" sz="2400" dirty="0" smtClean="0">
                <a:latin typeface="+mn-ea"/>
                <a:ea typeface="+mn-ea"/>
              </a:rPr>
              <a:t>（二）能力目标 </a:t>
            </a:r>
            <a:endParaRPr lang="zh-CN" altLang="en-US" sz="2400" dirty="0" smtClean="0">
              <a:latin typeface="+mn-ea"/>
              <a:ea typeface="+mn-ea"/>
            </a:endParaRPr>
          </a:p>
          <a:p>
            <a:r>
              <a:rPr lang="zh-CN" altLang="en-US" sz="2400" dirty="0" smtClean="0">
                <a:latin typeface="+mn-ea"/>
                <a:ea typeface="+mn-ea"/>
              </a:rPr>
              <a:t>　　</a:t>
            </a:r>
            <a:r>
              <a:rPr lang="en-US" altLang="zh-CN" sz="2400" dirty="0" smtClean="0">
                <a:latin typeface="+mn-ea"/>
                <a:ea typeface="+mn-ea"/>
              </a:rPr>
              <a:t>1</a:t>
            </a:r>
            <a:r>
              <a:rPr lang="zh-CN" altLang="en-US" sz="2400" dirty="0" smtClean="0">
                <a:latin typeface="+mn-ea"/>
                <a:ea typeface="+mn-ea"/>
              </a:rPr>
              <a:t>．训练学生古文句读能力和概括能力 </a:t>
            </a:r>
            <a:endParaRPr lang="zh-CN" altLang="en-US" sz="2400" dirty="0" smtClean="0">
              <a:latin typeface="+mn-ea"/>
              <a:ea typeface="+mn-ea"/>
            </a:endParaRPr>
          </a:p>
          <a:p>
            <a:r>
              <a:rPr lang="zh-CN" altLang="en-US" sz="2400" dirty="0" smtClean="0">
                <a:latin typeface="+mn-ea"/>
                <a:ea typeface="+mn-ea"/>
              </a:rPr>
              <a:t>　　</a:t>
            </a:r>
            <a:r>
              <a:rPr lang="en-US" altLang="zh-CN" sz="2400" dirty="0" smtClean="0">
                <a:latin typeface="+mn-ea"/>
                <a:ea typeface="+mn-ea"/>
              </a:rPr>
              <a:t>2</a:t>
            </a:r>
            <a:r>
              <a:rPr lang="zh-CN" altLang="en-US" sz="2400" dirty="0" smtClean="0">
                <a:latin typeface="+mn-ea"/>
                <a:ea typeface="+mn-ea"/>
              </a:rPr>
              <a:t>．通假字的准确识别运用 </a:t>
            </a:r>
            <a:endParaRPr lang="zh-CN" altLang="en-US" sz="2400" dirty="0" smtClean="0">
              <a:latin typeface="+mn-ea"/>
              <a:ea typeface="+mn-ea"/>
            </a:endParaRPr>
          </a:p>
          <a:p>
            <a:r>
              <a:rPr lang="zh-CN" altLang="en-US" sz="2400" dirty="0" smtClean="0">
                <a:latin typeface="+mn-ea"/>
                <a:ea typeface="+mn-ea"/>
              </a:rPr>
              <a:t>（三）情感目标 </a:t>
            </a:r>
            <a:endParaRPr lang="zh-CN" altLang="en-US" sz="2400" dirty="0" smtClean="0">
              <a:latin typeface="+mn-ea"/>
              <a:ea typeface="+mn-ea"/>
            </a:endParaRPr>
          </a:p>
          <a:p>
            <a:r>
              <a:rPr lang="zh-CN" altLang="en-US" sz="2400" dirty="0" smtClean="0">
                <a:latin typeface="+mn-ea"/>
                <a:ea typeface="+mn-ea"/>
              </a:rPr>
              <a:t>　　</a:t>
            </a:r>
            <a:r>
              <a:rPr lang="en-US" altLang="zh-CN" sz="2400" dirty="0" smtClean="0">
                <a:latin typeface="+mn-ea"/>
                <a:ea typeface="+mn-ea"/>
              </a:rPr>
              <a:t>1</a:t>
            </a:r>
            <a:r>
              <a:rPr lang="zh-CN" altLang="en-US" sz="2400" dirty="0" smtClean="0">
                <a:latin typeface="+mn-ea"/>
                <a:ea typeface="+mn-ea"/>
              </a:rPr>
              <a:t>．正确认识烛之武在国家危难之际，临危受命，不避险阻，只身说服秦君，维护了国家安全的爱国主义精神。 </a:t>
            </a:r>
            <a:endParaRPr lang="zh-CN" altLang="en-US" sz="2400" dirty="0" smtClean="0">
              <a:latin typeface="+mn-ea"/>
              <a:ea typeface="+mn-ea"/>
            </a:endParaRPr>
          </a:p>
          <a:p>
            <a:r>
              <a:rPr lang="zh-CN" altLang="en-US" sz="2400" dirty="0" smtClean="0">
                <a:latin typeface="+mn-ea"/>
                <a:ea typeface="+mn-ea"/>
              </a:rPr>
              <a:t>　　</a:t>
            </a:r>
            <a:r>
              <a:rPr lang="en-US" altLang="zh-CN" sz="2400" dirty="0" smtClean="0">
                <a:latin typeface="+mn-ea"/>
                <a:ea typeface="+mn-ea"/>
              </a:rPr>
              <a:t>2</a:t>
            </a:r>
            <a:r>
              <a:rPr lang="zh-CN" altLang="en-US" sz="2400" dirty="0" smtClean="0">
                <a:latin typeface="+mn-ea"/>
                <a:ea typeface="+mn-ea"/>
              </a:rPr>
              <a:t>．了解烛之武说服秦伯的方法</a:t>
            </a:r>
            <a:r>
              <a:rPr lang="en-US" altLang="zh-CN" sz="2400" dirty="0" smtClean="0">
                <a:latin typeface="+mn-ea"/>
                <a:ea typeface="+mn-ea"/>
              </a:rPr>
              <a:t>——</a:t>
            </a:r>
            <a:r>
              <a:rPr lang="zh-CN" altLang="en-US" sz="2400" dirty="0" smtClean="0">
                <a:latin typeface="+mn-ea"/>
                <a:ea typeface="+mn-ea"/>
              </a:rPr>
              <a:t>善于利用矛盾，采取分化瓦解的方法，认识烛之武机智善辩的外交才能。</a:t>
            </a:r>
            <a:endParaRPr lang="zh-CN" altLang="en-US" sz="2400" dirty="0" smtClean="0">
              <a:latin typeface="+mn-ea"/>
              <a:ea typeface="+mn-ea"/>
            </a:endParaRP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3216581" y="304800"/>
            <a:ext cx="2037738" cy="646331"/>
          </a:xfrm>
          <a:prstGeom prst="rect">
            <a:avLst/>
          </a:prstGeom>
          <a:solidFill>
            <a:srgbClr val="993300"/>
          </a:solidFill>
          <a:ln w="57150" cmpd="thinThick" algn="ctr">
            <a:solidFill>
              <a:schemeClr val="tx2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zh-CN" altLang="en-US" sz="3600" dirty="0" smtClean="0"/>
              <a:t>学习目标</a:t>
            </a:r>
            <a:endParaRPr lang="en-US" altLang="zh-CN" sz="36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685800" y="2057400"/>
            <a:ext cx="7889875" cy="4151312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35000"/>
              </a:lnSpc>
            </a:pPr>
            <a:r>
              <a:rPr kumimoji="1" lang="zh-CN" altLang="en-US" sz="28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贰</a:t>
            </a:r>
            <a:r>
              <a:rPr kumimoji="1" lang="zh-CN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于楚也</a:t>
            </a: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（</a:t>
            </a:r>
            <a:r>
              <a:rPr kumimoji="1" lang="zh-CN" altLang="en-US" sz="280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从属二主</a:t>
            </a:r>
            <a:r>
              <a:rPr kumimoji="1" lang="en-US" altLang="zh-CN" sz="28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/</a:t>
            </a:r>
            <a:r>
              <a:rPr kumimoji="1" lang="zh-CN" altLang="en-US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数词二的大写</a:t>
            </a: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）</a:t>
            </a:r>
            <a:endParaRPr kumimoji="1" lang="zh-CN" altLang="en-US" sz="2800"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35000"/>
              </a:lnSpc>
            </a:pPr>
            <a:r>
              <a:rPr kumimoji="1" lang="zh-CN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以为</a:t>
            </a:r>
            <a:r>
              <a:rPr kumimoji="1" lang="zh-CN" altLang="en-US" sz="28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东道主</a:t>
            </a: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（</a:t>
            </a:r>
            <a:r>
              <a:rPr kumimoji="1" lang="zh-CN" altLang="en-US" sz="280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东方道路上的主人</a:t>
            </a:r>
            <a:r>
              <a:rPr kumimoji="1" lang="en-US" altLang="zh-CN" sz="28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/</a:t>
            </a:r>
            <a:r>
              <a:rPr kumimoji="1" lang="zh-CN" altLang="en-US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泛指主人</a:t>
            </a: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）</a:t>
            </a:r>
            <a:endParaRPr kumimoji="1" lang="zh-CN" altLang="en-US" sz="2800"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35000"/>
              </a:lnSpc>
            </a:pPr>
            <a:r>
              <a:rPr kumimoji="1" lang="zh-CN" altLang="en-US" sz="28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行李</a:t>
            </a:r>
            <a:r>
              <a:rPr kumimoji="1" lang="zh-CN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之往来</a:t>
            </a: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（</a:t>
            </a:r>
            <a:r>
              <a:rPr kumimoji="1" lang="zh-CN" altLang="en-US" sz="280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使者</a:t>
            </a:r>
            <a:r>
              <a:rPr kumimoji="1" lang="en-US" altLang="zh-CN" sz="28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/</a:t>
            </a:r>
            <a:r>
              <a:rPr kumimoji="1" lang="zh-CN" altLang="en-US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指外出的人携带的随身物品</a:t>
            </a: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）</a:t>
            </a:r>
            <a:endParaRPr kumimoji="1" lang="zh-CN" altLang="en-US" sz="2800"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35000"/>
              </a:lnSpc>
            </a:pPr>
            <a:r>
              <a:rPr kumimoji="1" lang="zh-CN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今有急而求</a:t>
            </a:r>
            <a:r>
              <a:rPr kumimoji="1" lang="zh-CN" altLang="en-US" sz="28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子</a:t>
            </a: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（</a:t>
            </a:r>
            <a:r>
              <a:rPr kumimoji="1" lang="zh-CN" altLang="en-US" sz="280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您，对人的敬称</a:t>
            </a:r>
            <a:r>
              <a:rPr kumimoji="1" lang="en-US" altLang="zh-CN" sz="28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/</a:t>
            </a:r>
            <a:r>
              <a:rPr kumimoji="1" lang="zh-CN" altLang="en-US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儿子</a:t>
            </a: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）</a:t>
            </a:r>
            <a:endParaRPr kumimoji="1" lang="zh-CN" altLang="en-US" sz="2800"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35000"/>
              </a:lnSpc>
            </a:pPr>
            <a:r>
              <a:rPr kumimoji="1" lang="zh-CN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越国以</a:t>
            </a:r>
            <a:r>
              <a:rPr kumimoji="1" lang="zh-CN" altLang="en-US" sz="28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鄙</a:t>
            </a:r>
            <a:r>
              <a:rPr kumimoji="1" lang="zh-CN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远</a:t>
            </a: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（</a:t>
            </a:r>
            <a:r>
              <a:rPr kumimoji="1" lang="zh-CN" altLang="en-US" sz="280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边远的地方</a:t>
            </a:r>
            <a:r>
              <a:rPr kumimoji="1" lang="en-US" altLang="zh-CN" sz="28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/</a:t>
            </a:r>
            <a:r>
              <a:rPr kumimoji="1" lang="zh-CN" altLang="en-US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粗鄙、低下</a:t>
            </a: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）</a:t>
            </a:r>
            <a:endParaRPr kumimoji="1" lang="zh-CN" altLang="en-US" sz="2800"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35000"/>
              </a:lnSpc>
            </a:pPr>
            <a:r>
              <a:rPr kumimoji="1" lang="zh-CN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亦</a:t>
            </a:r>
            <a:r>
              <a:rPr kumimoji="1" lang="zh-CN" altLang="en-US" sz="28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去</a:t>
            </a:r>
            <a:r>
              <a:rPr kumimoji="1" lang="zh-CN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之</a:t>
            </a: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（</a:t>
            </a:r>
            <a:r>
              <a:rPr kumimoji="1" lang="zh-CN" altLang="en-US" sz="280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离开</a:t>
            </a:r>
            <a:r>
              <a:rPr kumimoji="1" lang="en-US" altLang="zh-CN" sz="280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/</a:t>
            </a:r>
            <a:r>
              <a:rPr kumimoji="1" lang="zh-CN" altLang="en-US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距离</a:t>
            </a: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）</a:t>
            </a:r>
            <a:endParaRPr kumimoji="1" lang="zh-CN" altLang="en-US" sz="2800"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35000"/>
              </a:lnSpc>
            </a:pPr>
            <a:r>
              <a:rPr kumimoji="1" lang="zh-CN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微</a:t>
            </a:r>
            <a:r>
              <a:rPr kumimoji="1" lang="zh-CN" altLang="en-US" sz="28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夫人</a:t>
            </a:r>
            <a:r>
              <a:rPr kumimoji="1" lang="zh-CN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之力</a:t>
            </a: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（</a:t>
            </a:r>
            <a:r>
              <a:rPr kumimoji="1" lang="zh-CN" altLang="en-US" sz="280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那个人</a:t>
            </a:r>
            <a:r>
              <a:rPr kumimoji="1" lang="en-US" altLang="zh-CN" sz="28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/</a:t>
            </a:r>
            <a:r>
              <a:rPr kumimoji="1" lang="zh-CN" altLang="en-US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尊称人的妻子</a:t>
            </a:r>
            <a:r>
              <a:rPr kumimoji="1"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）</a:t>
            </a:r>
            <a:endParaRPr kumimoji="1" lang="zh-CN" altLang="en-US" sz="2800"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86020" name="Rectangle 4"/>
          <p:cNvSpPr>
            <a:spLocks noRot="1" noChangeArrowheads="1"/>
          </p:cNvSpPr>
          <p:nvPr/>
        </p:nvSpPr>
        <p:spPr bwMode="auto">
          <a:xfrm>
            <a:off x="3048000" y="838200"/>
            <a:ext cx="2881313" cy="865188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</a:ln>
          <a:effectLst/>
        </p:spPr>
        <p:txBody>
          <a:bodyPr anchor="ctr"/>
          <a:lstStyle/>
          <a:p>
            <a:r>
              <a:rPr lang="zh-CN" altLang="en-US" sz="4800">
                <a:solidFill>
                  <a:srgbClr val="FF0000"/>
                </a:solidFill>
                <a:latin typeface="Times New Roman" pitchFamily="18" charset="0"/>
                <a:ea typeface="华文新魏" pitchFamily="2" charset="-122"/>
              </a:rPr>
              <a:t>古今异义</a:t>
            </a:r>
            <a:endParaRPr lang="zh-CN" altLang="en-US" sz="4800">
              <a:solidFill>
                <a:srgbClr val="FF0000"/>
              </a:solidFill>
              <a:latin typeface="Times New Roman" pitchFamily="18" charset="0"/>
              <a:ea typeface="华文新魏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381000"/>
            <a:ext cx="3446462" cy="922338"/>
          </a:xfrm>
          <a:noFill/>
          <a:ln w="38100">
            <a:solidFill>
              <a:srgbClr val="FF00FF"/>
            </a:solidFill>
          </a:ln>
        </p:spPr>
        <p:txBody>
          <a:bodyPr/>
          <a:lstStyle/>
          <a:p>
            <a:r>
              <a:rPr lang="zh-CN" altLang="en-US" sz="4800" b="1">
                <a:solidFill>
                  <a:srgbClr val="FF0000"/>
                </a:solidFill>
                <a:latin typeface="Times New Roman" pitchFamily="18" charset="0"/>
                <a:ea typeface="华文新魏" pitchFamily="2" charset="-122"/>
              </a:rPr>
              <a:t>文言虚词</a:t>
            </a:r>
            <a:endParaRPr lang="zh-CN" altLang="en-US" sz="4800" b="1">
              <a:solidFill>
                <a:srgbClr val="FF0000"/>
              </a:solidFill>
              <a:latin typeface="Times New Roman" pitchFamily="18" charset="0"/>
              <a:ea typeface="华文新魏" pitchFamily="2" charset="-122"/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447800"/>
            <a:ext cx="5489575" cy="4976812"/>
          </a:xfrm>
          <a:noFill/>
          <a:ln w="25400">
            <a:solidFill>
              <a:srgbClr val="FF00FF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zh-CN" altLang="en-US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以</a:t>
            </a:r>
            <a:r>
              <a:rPr lang="en-US" altLang="zh-CN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:</a:t>
            </a:r>
            <a:r>
              <a:rPr lang="en-US" altLang="zh-CN" b="1">
                <a:latin typeface="黑体" pitchFamily="49" charset="-122"/>
                <a:ea typeface="黑体" pitchFamily="49" charset="-122"/>
              </a:rPr>
              <a:t>1.</a:t>
            </a:r>
            <a:r>
              <a:rPr lang="zh-CN" altLang="en-US" b="1">
                <a:solidFill>
                  <a:srgbClr val="CC0000"/>
                </a:solidFill>
                <a:latin typeface="黑体" pitchFamily="49" charset="-122"/>
                <a:ea typeface="黑体" pitchFamily="49" charset="-122"/>
              </a:rPr>
              <a:t>以</a:t>
            </a:r>
            <a:r>
              <a:rPr lang="zh-CN" altLang="en-US" b="1">
                <a:latin typeface="黑体" pitchFamily="49" charset="-122"/>
                <a:ea typeface="黑体" pitchFamily="49" charset="-122"/>
              </a:rPr>
              <a:t>其无礼于晋</a:t>
            </a:r>
            <a:endParaRPr lang="zh-CN" altLang="en-US" b="1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b="1">
                <a:latin typeface="黑体" pitchFamily="49" charset="-122"/>
                <a:ea typeface="黑体" pitchFamily="49" charset="-122"/>
              </a:rPr>
              <a:t>   </a:t>
            </a:r>
            <a:r>
              <a:rPr lang="en-US" altLang="zh-CN" b="1">
                <a:latin typeface="黑体" pitchFamily="49" charset="-122"/>
                <a:ea typeface="黑体" pitchFamily="49" charset="-122"/>
              </a:rPr>
              <a:t>2.</a:t>
            </a:r>
            <a:r>
              <a:rPr lang="zh-CN" altLang="en-US" b="1">
                <a:latin typeface="黑体" pitchFamily="49" charset="-122"/>
                <a:ea typeface="黑体" pitchFamily="49" charset="-122"/>
              </a:rPr>
              <a:t>若亡郑</a:t>
            </a:r>
            <a:r>
              <a:rPr lang="zh-CN" altLang="en-US" b="1">
                <a:solidFill>
                  <a:srgbClr val="CC0000"/>
                </a:solidFill>
                <a:latin typeface="黑体" pitchFamily="49" charset="-122"/>
                <a:ea typeface="黑体" pitchFamily="49" charset="-122"/>
              </a:rPr>
              <a:t>以</a:t>
            </a:r>
            <a:r>
              <a:rPr lang="zh-CN" altLang="en-US" b="1">
                <a:latin typeface="黑体" pitchFamily="49" charset="-122"/>
                <a:ea typeface="黑体" pitchFamily="49" charset="-122"/>
              </a:rPr>
              <a:t>陪邻</a:t>
            </a:r>
            <a:r>
              <a:rPr lang="en-US" altLang="zh-CN" b="1">
                <a:latin typeface="黑体" pitchFamily="49" charset="-122"/>
                <a:ea typeface="黑体" pitchFamily="49" charset="-122"/>
              </a:rPr>
              <a:t>,</a:t>
            </a:r>
            <a:r>
              <a:rPr lang="zh-CN" altLang="en-US" b="1">
                <a:latin typeface="黑体" pitchFamily="49" charset="-122"/>
                <a:ea typeface="黑体" pitchFamily="49" charset="-122"/>
              </a:rPr>
              <a:t>敢以烦执事</a:t>
            </a:r>
            <a:endParaRPr lang="zh-CN" altLang="en-US" b="1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于</a:t>
            </a:r>
            <a:r>
              <a:rPr lang="en-US" altLang="zh-CN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:</a:t>
            </a:r>
            <a:r>
              <a:rPr lang="en-US" altLang="zh-CN" b="1">
                <a:latin typeface="黑体" pitchFamily="49" charset="-122"/>
                <a:ea typeface="黑体" pitchFamily="49" charset="-122"/>
              </a:rPr>
              <a:t>1.</a:t>
            </a:r>
            <a:r>
              <a:rPr lang="zh-CN" altLang="en-US" b="1">
                <a:latin typeface="黑体" pitchFamily="49" charset="-122"/>
                <a:ea typeface="黑体" pitchFamily="49" charset="-122"/>
              </a:rPr>
              <a:t>以其无礼</a:t>
            </a:r>
            <a:r>
              <a:rPr lang="zh-CN" altLang="en-US" b="1">
                <a:solidFill>
                  <a:srgbClr val="CC0000"/>
                </a:solidFill>
                <a:latin typeface="黑体" pitchFamily="49" charset="-122"/>
                <a:ea typeface="黑体" pitchFamily="49" charset="-122"/>
              </a:rPr>
              <a:t>于</a:t>
            </a:r>
            <a:r>
              <a:rPr lang="zh-CN" altLang="en-US" b="1">
                <a:latin typeface="黑体" pitchFamily="49" charset="-122"/>
                <a:ea typeface="黑体" pitchFamily="49" charset="-122"/>
              </a:rPr>
              <a:t>晋</a:t>
            </a:r>
            <a:endParaRPr lang="zh-CN" altLang="en-US" b="1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b="1">
                <a:latin typeface="黑体" pitchFamily="49" charset="-122"/>
                <a:ea typeface="黑体" pitchFamily="49" charset="-122"/>
              </a:rPr>
              <a:t>   </a:t>
            </a:r>
            <a:r>
              <a:rPr lang="en-US" altLang="zh-CN" b="1">
                <a:latin typeface="黑体" pitchFamily="49" charset="-122"/>
                <a:ea typeface="黑体" pitchFamily="49" charset="-122"/>
              </a:rPr>
              <a:t>2. </a:t>
            </a:r>
            <a:r>
              <a:rPr lang="zh-CN" altLang="en-US" b="1">
                <a:latin typeface="黑体" pitchFamily="49" charset="-122"/>
                <a:ea typeface="黑体" pitchFamily="49" charset="-122"/>
              </a:rPr>
              <a:t>佚之狐言</a:t>
            </a:r>
            <a:r>
              <a:rPr lang="zh-CN" altLang="en-US" b="1">
                <a:solidFill>
                  <a:srgbClr val="CC0000"/>
                </a:solidFill>
                <a:latin typeface="黑体" pitchFamily="49" charset="-122"/>
                <a:ea typeface="黑体" pitchFamily="49" charset="-122"/>
              </a:rPr>
              <a:t>于</a:t>
            </a:r>
            <a:r>
              <a:rPr lang="zh-CN" altLang="en-US" b="1">
                <a:latin typeface="黑体" pitchFamily="49" charset="-122"/>
                <a:ea typeface="黑体" pitchFamily="49" charset="-122"/>
              </a:rPr>
              <a:t>郑伯曰</a:t>
            </a:r>
            <a:endParaRPr lang="zh-CN" altLang="en-US" b="1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且</a:t>
            </a:r>
            <a:r>
              <a:rPr lang="en-US" altLang="zh-CN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:</a:t>
            </a:r>
            <a:r>
              <a:rPr lang="en-US" altLang="zh-CN" b="1">
                <a:latin typeface="黑体" pitchFamily="49" charset="-122"/>
                <a:ea typeface="黑体" pitchFamily="49" charset="-122"/>
              </a:rPr>
              <a:t>1.</a:t>
            </a:r>
            <a:r>
              <a:rPr lang="zh-CN" altLang="en-US" b="1">
                <a:latin typeface="黑体" pitchFamily="49" charset="-122"/>
                <a:ea typeface="黑体" pitchFamily="49" charset="-122"/>
              </a:rPr>
              <a:t>以其无礼于晋</a:t>
            </a:r>
            <a:r>
              <a:rPr lang="en-US" altLang="zh-CN" b="1">
                <a:latin typeface="黑体" pitchFamily="49" charset="-122"/>
                <a:ea typeface="黑体" pitchFamily="49" charset="-122"/>
              </a:rPr>
              <a:t>,</a:t>
            </a:r>
            <a:r>
              <a:rPr lang="zh-CN" altLang="en-US" b="1">
                <a:solidFill>
                  <a:srgbClr val="CC0000"/>
                </a:solidFill>
                <a:latin typeface="黑体" pitchFamily="49" charset="-122"/>
                <a:ea typeface="黑体" pitchFamily="49" charset="-122"/>
              </a:rPr>
              <a:t>且</a:t>
            </a:r>
            <a:r>
              <a:rPr lang="zh-CN" altLang="en-US" b="1">
                <a:latin typeface="黑体" pitchFamily="49" charset="-122"/>
                <a:ea typeface="黑体" pitchFamily="49" charset="-122"/>
              </a:rPr>
              <a:t>贰于楚也</a:t>
            </a:r>
            <a:endParaRPr lang="zh-CN" altLang="en-US" b="1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b="1">
                <a:latin typeface="黑体" pitchFamily="49" charset="-122"/>
                <a:ea typeface="黑体" pitchFamily="49" charset="-122"/>
              </a:rPr>
              <a:t>   </a:t>
            </a:r>
            <a:r>
              <a:rPr lang="en-US" altLang="zh-CN" b="1">
                <a:latin typeface="黑体" pitchFamily="49" charset="-122"/>
                <a:ea typeface="黑体" pitchFamily="49" charset="-122"/>
              </a:rPr>
              <a:t>2.</a:t>
            </a:r>
            <a:r>
              <a:rPr lang="zh-CN" altLang="en-US" b="1">
                <a:solidFill>
                  <a:srgbClr val="CC0000"/>
                </a:solidFill>
                <a:latin typeface="黑体" pitchFamily="49" charset="-122"/>
                <a:ea typeface="黑体" pitchFamily="49" charset="-122"/>
              </a:rPr>
              <a:t>且</a:t>
            </a:r>
            <a:r>
              <a:rPr lang="zh-CN" altLang="en-US" b="1">
                <a:latin typeface="黑体" pitchFamily="49" charset="-122"/>
                <a:ea typeface="黑体" pitchFamily="49" charset="-122"/>
              </a:rPr>
              <a:t>君尝为晋君赐矣</a:t>
            </a:r>
            <a:endParaRPr lang="zh-CN" altLang="en-US" b="1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其</a:t>
            </a:r>
            <a:r>
              <a:rPr lang="en-US" altLang="zh-CN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:</a:t>
            </a:r>
            <a:r>
              <a:rPr lang="en-US" altLang="zh-CN" b="1">
                <a:latin typeface="黑体" pitchFamily="49" charset="-122"/>
                <a:ea typeface="黑体" pitchFamily="49" charset="-122"/>
              </a:rPr>
              <a:t>1.</a:t>
            </a:r>
            <a:r>
              <a:rPr lang="zh-CN" altLang="en-US" b="1">
                <a:latin typeface="黑体" pitchFamily="49" charset="-122"/>
                <a:ea typeface="黑体" pitchFamily="49" charset="-122"/>
              </a:rPr>
              <a:t>以</a:t>
            </a:r>
            <a:r>
              <a:rPr lang="zh-CN" altLang="en-US" b="1">
                <a:solidFill>
                  <a:srgbClr val="CC0000"/>
                </a:solidFill>
                <a:latin typeface="黑体" pitchFamily="49" charset="-122"/>
                <a:ea typeface="黑体" pitchFamily="49" charset="-122"/>
              </a:rPr>
              <a:t>其</a:t>
            </a:r>
            <a:r>
              <a:rPr lang="zh-CN" altLang="en-US" b="1">
                <a:latin typeface="黑体" pitchFamily="49" charset="-122"/>
                <a:ea typeface="黑体" pitchFamily="49" charset="-122"/>
              </a:rPr>
              <a:t>无礼于晋</a:t>
            </a:r>
            <a:r>
              <a:rPr lang="en-US" altLang="zh-CN" b="1">
                <a:latin typeface="黑体" pitchFamily="49" charset="-122"/>
                <a:ea typeface="黑体" pitchFamily="49" charset="-122"/>
              </a:rPr>
              <a:t>,</a:t>
            </a:r>
            <a:r>
              <a:rPr lang="zh-CN" altLang="en-US" b="1">
                <a:latin typeface="黑体" pitchFamily="49" charset="-122"/>
                <a:ea typeface="黑体" pitchFamily="49" charset="-122"/>
              </a:rPr>
              <a:t>且贰于楚也</a:t>
            </a:r>
            <a:endParaRPr lang="zh-CN" altLang="en-US" b="1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b="1">
                <a:latin typeface="黑体" pitchFamily="49" charset="-122"/>
                <a:ea typeface="黑体" pitchFamily="49" charset="-122"/>
              </a:rPr>
              <a:t>   </a:t>
            </a:r>
            <a:r>
              <a:rPr lang="en-US" altLang="zh-CN" b="1">
                <a:latin typeface="黑体" pitchFamily="49" charset="-122"/>
                <a:ea typeface="黑体" pitchFamily="49" charset="-122"/>
              </a:rPr>
              <a:t>2.</a:t>
            </a:r>
            <a:r>
              <a:rPr lang="zh-CN" altLang="en-US" b="1">
                <a:latin typeface="黑体" pitchFamily="49" charset="-122"/>
                <a:ea typeface="黑体" pitchFamily="49" charset="-122"/>
              </a:rPr>
              <a:t>越国以鄙远</a:t>
            </a:r>
            <a:r>
              <a:rPr lang="en-US" altLang="zh-CN" b="1">
                <a:latin typeface="黑体" pitchFamily="49" charset="-122"/>
                <a:ea typeface="黑体" pitchFamily="49" charset="-122"/>
              </a:rPr>
              <a:t>,</a:t>
            </a:r>
            <a:r>
              <a:rPr lang="zh-CN" altLang="en-US" b="1">
                <a:latin typeface="黑体" pitchFamily="49" charset="-122"/>
                <a:ea typeface="黑体" pitchFamily="49" charset="-122"/>
              </a:rPr>
              <a:t>君知</a:t>
            </a:r>
            <a:r>
              <a:rPr lang="zh-CN" altLang="en-US" b="1">
                <a:solidFill>
                  <a:srgbClr val="CC0000"/>
                </a:solidFill>
                <a:latin typeface="黑体" pitchFamily="49" charset="-122"/>
                <a:ea typeface="黑体" pitchFamily="49" charset="-122"/>
              </a:rPr>
              <a:t>其</a:t>
            </a:r>
            <a:r>
              <a:rPr lang="zh-CN" altLang="en-US" b="1">
                <a:latin typeface="黑体" pitchFamily="49" charset="-122"/>
                <a:ea typeface="黑体" pitchFamily="49" charset="-122"/>
              </a:rPr>
              <a:t>难也</a:t>
            </a:r>
            <a:endParaRPr lang="zh-CN" altLang="en-US" b="1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b="1">
                <a:latin typeface="黑体" pitchFamily="49" charset="-122"/>
                <a:ea typeface="黑体" pitchFamily="49" charset="-122"/>
              </a:rPr>
              <a:t>   </a:t>
            </a:r>
            <a:r>
              <a:rPr lang="en-US" altLang="zh-CN" b="1">
                <a:latin typeface="黑体" pitchFamily="49" charset="-122"/>
                <a:ea typeface="黑体" pitchFamily="49" charset="-122"/>
              </a:rPr>
              <a:t>3.</a:t>
            </a:r>
            <a:r>
              <a:rPr lang="zh-CN" altLang="en-US" b="1">
                <a:latin typeface="黑体" pitchFamily="49" charset="-122"/>
                <a:ea typeface="黑体" pitchFamily="49" charset="-122"/>
              </a:rPr>
              <a:t>失</a:t>
            </a:r>
            <a:r>
              <a:rPr lang="zh-CN" altLang="en-US" b="1">
                <a:solidFill>
                  <a:srgbClr val="CC0000"/>
                </a:solidFill>
                <a:latin typeface="黑体" pitchFamily="49" charset="-122"/>
                <a:ea typeface="黑体" pitchFamily="49" charset="-122"/>
              </a:rPr>
              <a:t>其</a:t>
            </a:r>
            <a:r>
              <a:rPr lang="zh-CN" altLang="en-US" b="1">
                <a:latin typeface="黑体" pitchFamily="49" charset="-122"/>
                <a:ea typeface="黑体" pitchFamily="49" charset="-122"/>
              </a:rPr>
              <a:t>所与</a:t>
            </a:r>
            <a:r>
              <a:rPr lang="en-US" altLang="zh-CN" b="1">
                <a:latin typeface="黑体" pitchFamily="49" charset="-122"/>
                <a:ea typeface="黑体" pitchFamily="49" charset="-122"/>
              </a:rPr>
              <a:t>,</a:t>
            </a:r>
            <a:r>
              <a:rPr lang="zh-CN" altLang="en-US" b="1">
                <a:latin typeface="黑体" pitchFamily="49" charset="-122"/>
                <a:ea typeface="黑体" pitchFamily="49" charset="-122"/>
              </a:rPr>
              <a:t>不知</a:t>
            </a:r>
            <a:endParaRPr lang="zh-CN" altLang="en-US" b="1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b="1">
                <a:latin typeface="黑体" pitchFamily="49" charset="-122"/>
                <a:ea typeface="黑体" pitchFamily="49" charset="-122"/>
              </a:rPr>
              <a:t>   </a:t>
            </a:r>
            <a:r>
              <a:rPr lang="en-US" altLang="zh-CN" b="1">
                <a:latin typeface="黑体" pitchFamily="49" charset="-122"/>
                <a:ea typeface="黑体" pitchFamily="49" charset="-122"/>
              </a:rPr>
              <a:t>4.</a:t>
            </a:r>
            <a:r>
              <a:rPr lang="zh-CN" altLang="en-US" b="1">
                <a:latin typeface="黑体" pitchFamily="49" charset="-122"/>
                <a:ea typeface="黑体" pitchFamily="49" charset="-122"/>
              </a:rPr>
              <a:t>吾</a:t>
            </a:r>
            <a:r>
              <a:rPr lang="zh-CN" altLang="en-US" b="1">
                <a:solidFill>
                  <a:srgbClr val="CC0000"/>
                </a:solidFill>
                <a:latin typeface="黑体" pitchFamily="49" charset="-122"/>
                <a:ea typeface="黑体" pitchFamily="49" charset="-122"/>
              </a:rPr>
              <a:t>其</a:t>
            </a:r>
            <a:r>
              <a:rPr lang="zh-CN" altLang="en-US" b="1">
                <a:latin typeface="黑体" pitchFamily="49" charset="-122"/>
                <a:ea typeface="黑体" pitchFamily="49" charset="-122"/>
              </a:rPr>
              <a:t>还也</a:t>
            </a:r>
            <a:endParaRPr lang="zh-CN" altLang="en-US" b="1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741988" y="1268413"/>
            <a:ext cx="3402012" cy="5364162"/>
          </a:xfrm>
          <a:noFill/>
          <a:ln w="25400">
            <a:solidFill>
              <a:srgbClr val="FF00FF"/>
            </a:solidFill>
          </a:ln>
        </p:spPr>
        <p:txBody>
          <a:bodyPr/>
          <a:lstStyle/>
          <a:p>
            <a:r>
              <a:rPr lang="zh-CN" altLang="en-US" b="1">
                <a:solidFill>
                  <a:srgbClr val="6600CC"/>
                </a:solidFill>
                <a:latin typeface="黑体" pitchFamily="49" charset="-122"/>
                <a:ea typeface="黑体" pitchFamily="49" charset="-122"/>
              </a:rPr>
              <a:t>因为</a:t>
            </a:r>
            <a:r>
              <a:rPr lang="en-US" altLang="zh-CN" b="1">
                <a:solidFill>
                  <a:srgbClr val="6600CC"/>
                </a:solidFill>
                <a:latin typeface="黑体" pitchFamily="49" charset="-122"/>
                <a:ea typeface="黑体" pitchFamily="49" charset="-122"/>
              </a:rPr>
              <a:t>,</a:t>
            </a:r>
            <a:r>
              <a:rPr lang="zh-CN" altLang="en-US" b="1">
                <a:solidFill>
                  <a:srgbClr val="6600CC"/>
                </a:solidFill>
                <a:latin typeface="黑体" pitchFamily="49" charset="-122"/>
                <a:ea typeface="黑体" pitchFamily="49" charset="-122"/>
              </a:rPr>
              <a:t>表原因</a:t>
            </a:r>
            <a:endParaRPr lang="zh-CN" altLang="en-US" b="1">
              <a:solidFill>
                <a:srgbClr val="6600CC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b="1">
                <a:solidFill>
                  <a:srgbClr val="6600CC"/>
                </a:solidFill>
                <a:latin typeface="黑体" pitchFamily="49" charset="-122"/>
                <a:ea typeface="黑体" pitchFamily="49" charset="-122"/>
              </a:rPr>
              <a:t>连词，来</a:t>
            </a:r>
            <a:endParaRPr lang="zh-CN" altLang="en-US" b="1">
              <a:solidFill>
                <a:srgbClr val="6600CC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b="1">
                <a:solidFill>
                  <a:srgbClr val="6600CC"/>
                </a:solidFill>
                <a:latin typeface="黑体" pitchFamily="49" charset="-122"/>
                <a:ea typeface="黑体" pitchFamily="49" charset="-122"/>
              </a:rPr>
              <a:t>对</a:t>
            </a:r>
            <a:r>
              <a:rPr lang="en-US" altLang="zh-CN" b="1">
                <a:solidFill>
                  <a:srgbClr val="6600CC"/>
                </a:solidFill>
                <a:latin typeface="黑体" pitchFamily="49" charset="-122"/>
                <a:ea typeface="黑体" pitchFamily="49" charset="-122"/>
              </a:rPr>
              <a:t>,</a:t>
            </a:r>
            <a:r>
              <a:rPr lang="zh-CN" altLang="en-US" b="1">
                <a:solidFill>
                  <a:srgbClr val="6600CC"/>
                </a:solidFill>
                <a:latin typeface="黑体" pitchFamily="49" charset="-122"/>
                <a:ea typeface="黑体" pitchFamily="49" charset="-122"/>
              </a:rPr>
              <a:t>表对象</a:t>
            </a:r>
            <a:endParaRPr lang="zh-CN" altLang="en-US" b="1">
              <a:solidFill>
                <a:srgbClr val="6600CC"/>
              </a:solidFill>
              <a:latin typeface="黑体" pitchFamily="49" charset="-122"/>
              <a:ea typeface="黑体" pitchFamily="49" charset="-122"/>
            </a:endParaRPr>
          </a:p>
          <a:p>
            <a:endParaRPr lang="zh-CN" altLang="en-US" b="1">
              <a:solidFill>
                <a:srgbClr val="6600CC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b="1">
                <a:solidFill>
                  <a:srgbClr val="6600CC"/>
                </a:solidFill>
                <a:latin typeface="黑体" pitchFamily="49" charset="-122"/>
                <a:ea typeface="黑体" pitchFamily="49" charset="-122"/>
              </a:rPr>
              <a:t>连词</a:t>
            </a:r>
            <a:r>
              <a:rPr lang="en-US" altLang="zh-CN" b="1">
                <a:solidFill>
                  <a:srgbClr val="6600CC"/>
                </a:solidFill>
                <a:latin typeface="黑体" pitchFamily="49" charset="-122"/>
                <a:ea typeface="黑体" pitchFamily="49" charset="-122"/>
              </a:rPr>
              <a:t>,</a:t>
            </a:r>
            <a:r>
              <a:rPr lang="zh-CN" altLang="en-US" b="1">
                <a:solidFill>
                  <a:srgbClr val="6600CC"/>
                </a:solidFill>
                <a:latin typeface="黑体" pitchFamily="49" charset="-122"/>
                <a:ea typeface="黑体" pitchFamily="49" charset="-122"/>
              </a:rPr>
              <a:t>又</a:t>
            </a:r>
            <a:endParaRPr lang="zh-CN" altLang="en-US" b="1">
              <a:solidFill>
                <a:srgbClr val="6600CC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b="1">
                <a:solidFill>
                  <a:srgbClr val="6600CC"/>
                </a:solidFill>
                <a:latin typeface="黑体" pitchFamily="49" charset="-122"/>
                <a:ea typeface="黑体" pitchFamily="49" charset="-122"/>
              </a:rPr>
              <a:t>连词</a:t>
            </a:r>
            <a:r>
              <a:rPr lang="en-US" altLang="zh-CN" b="1">
                <a:solidFill>
                  <a:srgbClr val="6600CC"/>
                </a:solidFill>
                <a:latin typeface="黑体" pitchFamily="49" charset="-122"/>
                <a:ea typeface="黑体" pitchFamily="49" charset="-122"/>
              </a:rPr>
              <a:t>,</a:t>
            </a:r>
            <a:r>
              <a:rPr lang="zh-CN" altLang="en-US" b="1">
                <a:solidFill>
                  <a:srgbClr val="6600CC"/>
                </a:solidFill>
                <a:latin typeface="黑体" pitchFamily="49" charset="-122"/>
                <a:ea typeface="黑体" pitchFamily="49" charset="-122"/>
              </a:rPr>
              <a:t>况且</a:t>
            </a:r>
            <a:endParaRPr lang="zh-CN" altLang="en-US" b="1">
              <a:solidFill>
                <a:srgbClr val="6600CC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b="1">
                <a:solidFill>
                  <a:srgbClr val="6600CC"/>
                </a:solidFill>
                <a:latin typeface="黑体" pitchFamily="49" charset="-122"/>
                <a:ea typeface="黑体" pitchFamily="49" charset="-122"/>
              </a:rPr>
              <a:t>代词</a:t>
            </a:r>
            <a:r>
              <a:rPr lang="en-US" altLang="zh-CN" b="1">
                <a:solidFill>
                  <a:srgbClr val="6600CC"/>
                </a:solidFill>
                <a:latin typeface="黑体" pitchFamily="49" charset="-122"/>
                <a:ea typeface="黑体" pitchFamily="49" charset="-122"/>
              </a:rPr>
              <a:t>,</a:t>
            </a:r>
            <a:r>
              <a:rPr lang="zh-CN" altLang="en-US" b="1">
                <a:solidFill>
                  <a:srgbClr val="6600CC"/>
                </a:solidFill>
                <a:latin typeface="黑体" pitchFamily="49" charset="-122"/>
                <a:ea typeface="黑体" pitchFamily="49" charset="-122"/>
              </a:rPr>
              <a:t>它郑国</a:t>
            </a:r>
            <a:endParaRPr lang="zh-CN" altLang="en-US" b="1">
              <a:solidFill>
                <a:srgbClr val="6600CC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b="1">
                <a:solidFill>
                  <a:srgbClr val="6600CC"/>
                </a:solidFill>
                <a:latin typeface="黑体" pitchFamily="49" charset="-122"/>
                <a:ea typeface="黑体" pitchFamily="49" charset="-122"/>
              </a:rPr>
              <a:t>代词 ，这件事</a:t>
            </a:r>
            <a:endParaRPr lang="zh-CN" altLang="en-US" b="1">
              <a:solidFill>
                <a:srgbClr val="6600CC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b="1">
                <a:solidFill>
                  <a:srgbClr val="6600CC"/>
                </a:solidFill>
                <a:latin typeface="黑体" pitchFamily="49" charset="-122"/>
                <a:ea typeface="黑体" pitchFamily="49" charset="-122"/>
              </a:rPr>
              <a:t>自己的</a:t>
            </a:r>
            <a:endParaRPr lang="zh-CN" altLang="en-US" b="1">
              <a:solidFill>
                <a:srgbClr val="6600CC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b="1">
                <a:solidFill>
                  <a:srgbClr val="6600CC"/>
                </a:solidFill>
                <a:latin typeface="黑体" pitchFamily="49" charset="-122"/>
                <a:ea typeface="黑体" pitchFamily="49" charset="-122"/>
              </a:rPr>
              <a:t>表商量语气</a:t>
            </a:r>
            <a:r>
              <a:rPr lang="en-US" altLang="zh-CN" b="1">
                <a:solidFill>
                  <a:srgbClr val="6600CC"/>
                </a:solidFill>
                <a:latin typeface="黑体" pitchFamily="49" charset="-122"/>
                <a:ea typeface="黑体" pitchFamily="49" charset="-122"/>
              </a:rPr>
              <a:t>,</a:t>
            </a:r>
            <a:r>
              <a:rPr lang="zh-CN" altLang="en-US" b="1">
                <a:solidFill>
                  <a:srgbClr val="6600CC"/>
                </a:solidFill>
                <a:latin typeface="黑体" pitchFamily="49" charset="-122"/>
                <a:ea typeface="黑体" pitchFamily="49" charset="-122"/>
              </a:rPr>
              <a:t>还是</a:t>
            </a:r>
            <a:endParaRPr lang="zh-CN" altLang="en-US" b="1">
              <a:solidFill>
                <a:srgbClr val="6600CC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90800" y="457200"/>
            <a:ext cx="2776537" cy="865187"/>
          </a:xfrm>
          <a:noFill/>
          <a:ln w="38100" cap="flat">
            <a:solidFill>
              <a:srgbClr val="FF00FF"/>
            </a:solidFill>
          </a:ln>
        </p:spPr>
        <p:txBody>
          <a:bodyPr/>
          <a:lstStyle/>
          <a:p>
            <a:pPr algn="l"/>
            <a:r>
              <a:rPr lang="zh-CN" altLang="en-US" sz="4800" b="1">
                <a:solidFill>
                  <a:srgbClr val="FF0000"/>
                </a:solidFill>
                <a:latin typeface="Times New Roman" pitchFamily="18" charset="0"/>
                <a:ea typeface="华文新魏" pitchFamily="2" charset="-122"/>
              </a:rPr>
              <a:t>词类活用</a:t>
            </a:r>
            <a:endParaRPr lang="zh-CN" altLang="en-US" sz="4800" b="1">
              <a:solidFill>
                <a:srgbClr val="FF0000"/>
              </a:solidFill>
              <a:latin typeface="Times New Roman" pitchFamily="18" charset="0"/>
              <a:ea typeface="华文新魏" pitchFamily="2" charset="-122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11188" y="1700213"/>
            <a:ext cx="7966075" cy="4060825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35000"/>
              </a:lnSpc>
            </a:pP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晋</a:t>
            </a:r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军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函陵，秦</a:t>
            </a:r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军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氾南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（驻扎）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 </a:t>
            </a:r>
            <a:endParaRPr kumimoji="1" lang="zh-CN" altLang="en-US" sz="320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35000"/>
              </a:lnSpc>
            </a:pP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越国以</a:t>
            </a:r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鄙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远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（意动，以</a:t>
            </a:r>
            <a:r>
              <a:rPr kumimoji="1" lang="en-US" altLang="zh-CN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/>
                <a:ea typeface="黑体" pitchFamily="49" charset="-122"/>
              </a:rPr>
              <a:t>……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为边邑）</a:t>
            </a:r>
            <a:endParaRPr kumimoji="1" lang="zh-CN" altLang="en-US" sz="32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35000"/>
              </a:lnSpc>
            </a:pP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与郑人</a:t>
            </a:r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盟  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（订了盟约；建立同盟）</a:t>
            </a:r>
            <a:endParaRPr kumimoji="1" lang="zh-CN" altLang="en-US" sz="32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35000"/>
              </a:lnSpc>
            </a:pP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唯君</a:t>
            </a:r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图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之  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（考虑）</a:t>
            </a:r>
            <a:endParaRPr kumimoji="1" lang="zh-CN" altLang="en-US" sz="32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35000"/>
              </a:lnSpc>
            </a:pP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既东</a:t>
            </a:r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封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郑  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（使动，使</a:t>
            </a:r>
            <a:r>
              <a:rPr kumimoji="1" lang="en-US" altLang="zh-CN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/>
                <a:ea typeface="黑体" pitchFamily="49" charset="-122"/>
              </a:rPr>
              <a:t>…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成为疆界）</a:t>
            </a:r>
            <a:endParaRPr kumimoji="1" lang="zh-CN" altLang="en-US" sz="32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35000"/>
              </a:lnSpc>
            </a:pPr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阙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秦以</a:t>
            </a:r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利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晋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（使动，使</a:t>
            </a:r>
            <a:r>
              <a:rPr kumimoji="1" lang="en-US" altLang="zh-CN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/>
                <a:ea typeface="黑体" pitchFamily="49" charset="-122"/>
              </a:rPr>
              <a:t>…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受损、使</a:t>
            </a:r>
            <a:r>
              <a:rPr kumimoji="1" lang="en-US" altLang="zh-CN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/>
                <a:ea typeface="黑体" pitchFamily="49" charset="-122"/>
              </a:rPr>
              <a:t>…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得利）</a:t>
            </a:r>
            <a:endParaRPr kumimoji="1" lang="zh-CN" altLang="en-US" sz="32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5562600" y="609600"/>
            <a:ext cx="2895600" cy="6731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kumimoji="1" lang="zh-CN" altLang="en-US" sz="4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名词→动词</a:t>
            </a:r>
            <a:endParaRPr kumimoji="1" lang="zh-CN" altLang="en-US" sz="4000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黑体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nimBg="1" autoUpdateAnimBg="0"/>
      <p:bldP spid="21508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755650" y="2060575"/>
            <a:ext cx="7296150" cy="2800350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ea typeface="黑体" pitchFamily="49" charset="-122"/>
              </a:rPr>
              <a:t>既</a:t>
            </a:r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ea typeface="黑体" pitchFamily="49" charset="-122"/>
              </a:rPr>
              <a:t>东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ea typeface="黑体" pitchFamily="49" charset="-122"/>
              </a:rPr>
              <a:t>封郑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49" charset="-122"/>
              </a:rPr>
              <a:t>（在东边）</a:t>
            </a:r>
            <a:endParaRPr kumimoji="1" lang="zh-CN" altLang="en-US" sz="3200">
              <a:solidFill>
                <a:srgbClr val="FF3300"/>
              </a:solidFill>
              <a:ea typeface="黑体" pitchFamily="49" charset="-122"/>
            </a:endParaRPr>
          </a:p>
          <a:p>
            <a:pPr>
              <a:spcBef>
                <a:spcPct val="50000"/>
              </a:spcBef>
            </a:pP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ea typeface="黑体" pitchFamily="49" charset="-122"/>
              </a:rPr>
              <a:t>又欲肆其</a:t>
            </a:r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ea typeface="黑体" pitchFamily="49" charset="-122"/>
              </a:rPr>
              <a:t>西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ea typeface="黑体" pitchFamily="49" charset="-122"/>
              </a:rPr>
              <a:t>封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ea typeface="黑体" pitchFamily="49" charset="-122"/>
              </a:rPr>
              <a:t>（在西边）</a:t>
            </a:r>
            <a:endParaRPr kumimoji="1" lang="zh-CN" altLang="en-US" sz="32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宋体" pitchFamily="2" charset="-122"/>
              <a:ea typeface="黑体" pitchFamily="49" charset="-122"/>
            </a:endParaRPr>
          </a:p>
          <a:p>
            <a:pPr>
              <a:spcBef>
                <a:spcPct val="50000"/>
              </a:spcBef>
            </a:pPr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ea typeface="黑体" pitchFamily="49" charset="-122"/>
              </a:rPr>
              <a:t>夜，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ea typeface="黑体" pitchFamily="49" charset="-122"/>
              </a:rPr>
              <a:t>缒而出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ea typeface="黑体" pitchFamily="49" charset="-122"/>
              </a:rPr>
              <a:t>（在晚上，当晚）</a:t>
            </a:r>
            <a:endParaRPr kumimoji="1" lang="zh-CN" altLang="en-US" sz="32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宋体" pitchFamily="2" charset="-122"/>
              <a:ea typeface="黑体" pitchFamily="49" charset="-122"/>
            </a:endParaRPr>
          </a:p>
          <a:p>
            <a:pPr>
              <a:spcBef>
                <a:spcPct val="50000"/>
              </a:spcBef>
            </a:pPr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ea typeface="黑体" pitchFamily="49" charset="-122"/>
              </a:rPr>
              <a:t>朝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ea typeface="黑体" pitchFamily="49" charset="-122"/>
              </a:rPr>
              <a:t>济而</a:t>
            </a:r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ea typeface="黑体" pitchFamily="49" charset="-122"/>
              </a:rPr>
              <a:t>夕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ea typeface="黑体" pitchFamily="49" charset="-122"/>
              </a:rPr>
              <a:t>设版焉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  <a:ea typeface="黑体" pitchFamily="49" charset="-122"/>
              </a:rPr>
              <a:t>（在早上；在黄昏）</a:t>
            </a:r>
            <a:endParaRPr kumimoji="1" lang="zh-CN" altLang="en-US" sz="32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宋体" pitchFamily="2" charset="-122"/>
              <a:ea typeface="黑体" pitchFamily="49" charset="-122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5562600" y="838200"/>
            <a:ext cx="2895600" cy="6016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kumimoji="1" lang="zh-CN" altLang="en-US" sz="4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名词→状语</a:t>
            </a:r>
            <a:endParaRPr kumimoji="1" lang="zh-CN" altLang="en-US" sz="4000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22532" name="Rectangle 4"/>
          <p:cNvSpPr>
            <a:spLocks noRot="1" noChangeArrowheads="1"/>
          </p:cNvSpPr>
          <p:nvPr/>
        </p:nvSpPr>
        <p:spPr bwMode="auto">
          <a:xfrm>
            <a:off x="2895600" y="609600"/>
            <a:ext cx="2881312" cy="865187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</a:ln>
          <a:effectLst/>
        </p:spPr>
        <p:txBody>
          <a:bodyPr anchor="ctr"/>
          <a:lstStyle/>
          <a:p>
            <a:r>
              <a:rPr lang="zh-CN" altLang="en-US" sz="4800">
                <a:solidFill>
                  <a:srgbClr val="FF0000"/>
                </a:solidFill>
                <a:latin typeface="Times New Roman" pitchFamily="18" charset="0"/>
                <a:ea typeface="华文新魏" pitchFamily="2" charset="-122"/>
              </a:rPr>
              <a:t>词类活用</a:t>
            </a:r>
            <a:endParaRPr lang="zh-CN" altLang="en-US" sz="4800">
              <a:solidFill>
                <a:srgbClr val="FF0000"/>
              </a:solidFill>
              <a:latin typeface="Times New Roman" pitchFamily="18" charset="0"/>
              <a:ea typeface="华文新魏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nimBg="1" autoUpdateAnimBg="0"/>
      <p:bldP spid="22531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755650" y="2262188"/>
            <a:ext cx="7943850" cy="617537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且君尝为晋君</a:t>
            </a:r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赐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矣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（恩惠，好处）</a:t>
            </a:r>
            <a:endParaRPr kumimoji="1" lang="zh-CN" altLang="en-US" sz="32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5791200" y="990600"/>
            <a:ext cx="2895600" cy="6762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kumimoji="1" lang="zh-CN" altLang="en-US" sz="4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动词→名词</a:t>
            </a:r>
            <a:endParaRPr kumimoji="1" lang="zh-CN" altLang="en-US" sz="4000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23556" name="Rectangle 4"/>
          <p:cNvSpPr>
            <a:spLocks noRot="1" noChangeArrowheads="1"/>
          </p:cNvSpPr>
          <p:nvPr/>
        </p:nvSpPr>
        <p:spPr bwMode="auto">
          <a:xfrm>
            <a:off x="2819400" y="838200"/>
            <a:ext cx="2881312" cy="865188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</a:ln>
          <a:effectLst/>
        </p:spPr>
        <p:txBody>
          <a:bodyPr anchor="ctr"/>
          <a:lstStyle/>
          <a:p>
            <a:r>
              <a:rPr lang="zh-CN" altLang="en-US" sz="4800">
                <a:solidFill>
                  <a:srgbClr val="FF0000"/>
                </a:solidFill>
                <a:latin typeface="Times New Roman" pitchFamily="18" charset="0"/>
                <a:ea typeface="华文新魏" pitchFamily="2" charset="-122"/>
              </a:rPr>
              <a:t>词类活用</a:t>
            </a:r>
            <a:endParaRPr lang="zh-CN" altLang="en-US" sz="4800">
              <a:solidFill>
                <a:srgbClr val="FF0000"/>
              </a:solidFill>
              <a:latin typeface="Times New Roman" pitchFamily="18" charset="0"/>
              <a:ea typeface="华文新魏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 autoUpdateAnimBg="0"/>
      <p:bldP spid="23555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5334000" y="1066800"/>
            <a:ext cx="3429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kumimoji="1" lang="zh-CN" altLang="en-US" sz="4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形容词→名词</a:t>
            </a:r>
            <a:endParaRPr kumimoji="1" lang="zh-CN" altLang="en-US" sz="4000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755650" y="2060575"/>
            <a:ext cx="7596188" cy="1474058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49" charset="-122"/>
              </a:rPr>
              <a:t>越</a:t>
            </a:r>
            <a:r>
              <a:rPr kumimoji="1" lang="zh-CN" altLang="en-US" sz="32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49" charset="-122"/>
              </a:rPr>
              <a:t>国以鄙</a:t>
            </a:r>
            <a:r>
              <a:rPr kumimoji="1" lang="zh-CN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49" charset="-122"/>
              </a:rPr>
              <a:t>远</a:t>
            </a:r>
            <a:r>
              <a:rPr kumimoji="1" lang="zh-CN" alt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49" charset="-122"/>
              </a:rPr>
              <a:t>（远方，边远的地方）</a:t>
            </a:r>
            <a:endParaRPr kumimoji="1" lang="zh-CN" altLang="en-US" sz="3200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32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49" charset="-122"/>
              </a:rPr>
              <a:t>共其</a:t>
            </a:r>
            <a:r>
              <a:rPr kumimoji="1" lang="zh-CN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49" charset="-122"/>
              </a:rPr>
              <a:t>乏困</a:t>
            </a:r>
            <a:r>
              <a:rPr kumimoji="1" lang="zh-CN" alt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49" charset="-122"/>
              </a:rPr>
              <a:t>（缺少的东西）</a:t>
            </a:r>
            <a:endParaRPr kumimoji="1" lang="zh-CN" altLang="en-US" sz="3200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黑体" pitchFamily="49" charset="-122"/>
            </a:endParaRPr>
          </a:p>
        </p:txBody>
      </p:sp>
      <p:sp>
        <p:nvSpPr>
          <p:cNvPr id="24580" name="Rectangle 4"/>
          <p:cNvSpPr>
            <a:spLocks noRot="1" noChangeArrowheads="1"/>
          </p:cNvSpPr>
          <p:nvPr/>
        </p:nvSpPr>
        <p:spPr bwMode="auto">
          <a:xfrm>
            <a:off x="2590800" y="838200"/>
            <a:ext cx="2881313" cy="865188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</a:ln>
          <a:effectLst/>
        </p:spPr>
        <p:txBody>
          <a:bodyPr anchor="ctr"/>
          <a:lstStyle/>
          <a:p>
            <a:r>
              <a:rPr lang="zh-CN" altLang="en-US" sz="4800">
                <a:solidFill>
                  <a:srgbClr val="FF0000"/>
                </a:solidFill>
                <a:latin typeface="Times New Roman" pitchFamily="18" charset="0"/>
                <a:ea typeface="华文新魏" pitchFamily="2" charset="-122"/>
              </a:rPr>
              <a:t>词类活用</a:t>
            </a:r>
            <a:endParaRPr lang="zh-CN" altLang="en-US" sz="4800">
              <a:solidFill>
                <a:srgbClr val="FF0000"/>
              </a:solidFill>
              <a:latin typeface="Times New Roman" pitchFamily="18" charset="0"/>
              <a:ea typeface="华文新魏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utoUpdateAnimBg="0"/>
      <p:bldP spid="2457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5562600" y="990600"/>
            <a:ext cx="3241675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kumimoji="1" lang="zh-CN" altLang="en-US" sz="4000" dirty="0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形容词→动词</a:t>
            </a:r>
            <a:endParaRPr kumimoji="1" lang="zh-CN" altLang="en-US" sz="4000" dirty="0">
              <a:solidFill>
                <a:srgbClr val="FF3300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755650" y="1989138"/>
            <a:ext cx="7561263" cy="2308324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32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因人之利而</a:t>
            </a:r>
            <a:r>
              <a:rPr kumimoji="1" lang="zh-CN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敝</a:t>
            </a:r>
            <a:r>
              <a:rPr kumimoji="1" lang="zh-CN" altLang="en-US" sz="32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之</a:t>
            </a:r>
            <a:r>
              <a:rPr kumimoji="1" lang="zh-CN" alt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（损害）</a:t>
            </a:r>
            <a:endParaRPr kumimoji="1" lang="zh-CN" altLang="en-US" sz="3200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肆</a:t>
            </a:r>
            <a:r>
              <a:rPr kumimoji="1" lang="zh-CN" altLang="en-US" sz="32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其西封</a:t>
            </a:r>
            <a:r>
              <a:rPr kumimoji="1" lang="zh-CN" alt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（扩张、延伸</a:t>
            </a:r>
            <a:r>
              <a:rPr kumimoji="1" lang="zh-CN" altLang="en-US" sz="32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）</a:t>
            </a:r>
            <a:endParaRPr kumimoji="1" lang="en-US" altLang="zh-CN" sz="3200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邻之</a:t>
            </a:r>
            <a:r>
              <a:rPr kumimoji="1" lang="zh-CN" altLang="en-US" sz="32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厚，</a:t>
            </a:r>
            <a:r>
              <a:rPr kumimoji="1" lang="zh-CN" altLang="en-US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君之</a:t>
            </a:r>
            <a:r>
              <a:rPr kumimoji="1" lang="zh-CN" altLang="en-US" sz="32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薄</a:t>
            </a:r>
            <a:r>
              <a:rPr kumimoji="1" lang="zh-CN" altLang="en-US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也</a:t>
            </a:r>
            <a:r>
              <a:rPr kumimoji="1" lang="zh-CN" altLang="en-US" sz="32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（变厚、变薄）</a:t>
            </a:r>
            <a:endParaRPr kumimoji="1" lang="zh-CN" altLang="en-US" sz="3200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25604" name="Rectangle 4"/>
          <p:cNvSpPr>
            <a:spLocks noRot="1" noChangeArrowheads="1"/>
          </p:cNvSpPr>
          <p:nvPr/>
        </p:nvSpPr>
        <p:spPr bwMode="auto">
          <a:xfrm>
            <a:off x="2819400" y="838200"/>
            <a:ext cx="2881312" cy="865188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</a:ln>
          <a:effectLst/>
        </p:spPr>
        <p:txBody>
          <a:bodyPr anchor="ctr"/>
          <a:lstStyle/>
          <a:p>
            <a:r>
              <a:rPr lang="zh-CN" altLang="en-US" sz="4800">
                <a:solidFill>
                  <a:srgbClr val="FF0000"/>
                </a:solidFill>
                <a:latin typeface="Times New Roman" pitchFamily="18" charset="0"/>
                <a:ea typeface="华文新魏" pitchFamily="2" charset="-122"/>
              </a:rPr>
              <a:t>词类活用</a:t>
            </a:r>
            <a:endParaRPr lang="zh-CN" altLang="en-US" sz="4800">
              <a:solidFill>
                <a:srgbClr val="FF0000"/>
              </a:solidFill>
              <a:latin typeface="Times New Roman" pitchFamily="18" charset="0"/>
              <a:ea typeface="华文新魏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324600" y="914400"/>
            <a:ext cx="2216150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kumimoji="1" lang="zh-CN" altLang="en-US" sz="4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华文彩云" pitchFamily="2" charset="-122"/>
              </a:rPr>
              <a:t>使动用法</a:t>
            </a:r>
            <a:endParaRPr kumimoji="1" lang="zh-CN" altLang="en-US" sz="4000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华文彩云" pitchFamily="2" charset="-122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693738" y="1819275"/>
            <a:ext cx="6737350" cy="2312988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烛之武</a:t>
            </a:r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退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秦师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（使</a:t>
            </a:r>
            <a:r>
              <a:rPr kumimoji="1" lang="en-US" altLang="zh-CN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/>
                <a:ea typeface="黑体" pitchFamily="49" charset="-122"/>
              </a:rPr>
              <a:t>…</a:t>
            </a:r>
            <a:r>
              <a:rPr kumimoji="1" lang="en-US" altLang="zh-CN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.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退却）</a:t>
            </a:r>
            <a:endParaRPr kumimoji="1" lang="zh-CN" altLang="en-US" sz="32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若不</a:t>
            </a:r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阙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秦，将焉取之？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（使</a:t>
            </a:r>
            <a:r>
              <a:rPr kumimoji="1" lang="en-US" altLang="zh-CN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/>
                <a:ea typeface="黑体" pitchFamily="49" charset="-122"/>
              </a:rPr>
              <a:t>…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亏损）</a:t>
            </a:r>
            <a:endParaRPr kumimoji="1" lang="zh-CN" altLang="en-US" sz="32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若</a:t>
            </a:r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亡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郑而有益于君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（使</a:t>
            </a:r>
            <a:r>
              <a:rPr kumimoji="1" lang="en-US" altLang="zh-CN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/>
                <a:ea typeface="黑体" pitchFamily="49" charset="-122"/>
              </a:rPr>
              <a:t>…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灭亡）</a:t>
            </a:r>
            <a:endParaRPr kumimoji="1" lang="zh-CN" altLang="en-US" sz="32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6628" name="Rectangle 4"/>
          <p:cNvSpPr>
            <a:spLocks noRot="1" noChangeArrowheads="1"/>
          </p:cNvSpPr>
          <p:nvPr/>
        </p:nvSpPr>
        <p:spPr bwMode="auto">
          <a:xfrm>
            <a:off x="3352800" y="609600"/>
            <a:ext cx="2881312" cy="865188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</a:ln>
          <a:effectLst/>
        </p:spPr>
        <p:txBody>
          <a:bodyPr anchor="ctr"/>
          <a:lstStyle/>
          <a:p>
            <a:r>
              <a:rPr lang="zh-CN" altLang="en-US" sz="4800">
                <a:solidFill>
                  <a:srgbClr val="FF0000"/>
                </a:solidFill>
                <a:latin typeface="Times New Roman" pitchFamily="18" charset="0"/>
                <a:ea typeface="华文新魏" pitchFamily="2" charset="-122"/>
              </a:rPr>
              <a:t>词类活用</a:t>
            </a:r>
            <a:endParaRPr lang="zh-CN" altLang="en-US" sz="4800">
              <a:solidFill>
                <a:srgbClr val="FF0000"/>
              </a:solidFill>
              <a:latin typeface="Times New Roman" pitchFamily="18" charset="0"/>
              <a:ea typeface="华文新魏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6" grpId="1"/>
      <p:bldP spid="2662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411163" y="1868488"/>
            <a:ext cx="8482012" cy="3530600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r>
              <a:rPr kumimoji="1" lang="zh-CN" altLang="en-US" sz="320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（</a:t>
            </a:r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烛之武</a:t>
            </a:r>
            <a:r>
              <a:rPr kumimoji="1" lang="zh-CN" altLang="en-US" sz="320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）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许之                                    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（</a:t>
            </a:r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主语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）</a:t>
            </a:r>
            <a:endParaRPr kumimoji="1" lang="zh-CN" altLang="en-US" sz="32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黑体" pitchFamily="49" charset="-122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kumimoji="1" lang="zh-CN" altLang="en-US" sz="320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（</a:t>
            </a:r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烛之武</a:t>
            </a:r>
            <a:r>
              <a:rPr kumimoji="1" lang="zh-CN" altLang="en-US" sz="320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）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辞曰：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/>
                <a:ea typeface="黑体" pitchFamily="49" charset="-122"/>
              </a:rPr>
              <a:t>“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臣之壮也</a:t>
            </a:r>
            <a:r>
              <a:rPr kumimoji="1" lang="en-US" altLang="zh-CN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/>
                <a:ea typeface="黑体" pitchFamily="49" charset="-122"/>
              </a:rPr>
              <a:t>……”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（</a:t>
            </a:r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主语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）</a:t>
            </a:r>
            <a:endParaRPr kumimoji="1" lang="zh-CN" altLang="en-US" sz="32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黑体" pitchFamily="49" charset="-122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kumimoji="1" lang="zh-CN" altLang="en-US" sz="320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（</a:t>
            </a:r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晋惠公</a:t>
            </a:r>
            <a:r>
              <a:rPr kumimoji="1" lang="zh-CN" altLang="en-US" sz="320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）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许君焦、瑕                        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（</a:t>
            </a:r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主语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）</a:t>
            </a:r>
            <a:endParaRPr kumimoji="1" lang="zh-CN" altLang="en-US" sz="32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黑体" pitchFamily="49" charset="-122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kumimoji="1" lang="zh-CN" altLang="en-US" sz="320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（</a:t>
            </a:r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烛之武</a:t>
            </a:r>
            <a:r>
              <a:rPr kumimoji="1" lang="zh-CN" altLang="en-US" sz="320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）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夜，缒而出                        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（</a:t>
            </a:r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主语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）</a:t>
            </a:r>
            <a:endParaRPr kumimoji="1" lang="zh-CN" altLang="en-US" sz="32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黑体" pitchFamily="49" charset="-122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  敢以</a:t>
            </a:r>
            <a:r>
              <a:rPr kumimoji="1" lang="zh-CN" altLang="en-US" sz="320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（</a:t>
            </a:r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之</a:t>
            </a:r>
            <a:r>
              <a:rPr kumimoji="1" lang="zh-CN" altLang="en-US" sz="320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）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烦执事                              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（</a:t>
            </a:r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宾语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）</a:t>
            </a:r>
            <a:endParaRPr kumimoji="1" lang="zh-CN" altLang="en-US" sz="32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黑体" pitchFamily="49" charset="-122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  晋军</a:t>
            </a:r>
            <a:r>
              <a:rPr kumimoji="1" lang="zh-CN" altLang="en-US" sz="320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（</a:t>
            </a:r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于</a:t>
            </a:r>
            <a:r>
              <a:rPr kumimoji="1" lang="zh-CN" altLang="en-US" sz="320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）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函陵，秦军</a:t>
            </a:r>
            <a:r>
              <a:rPr kumimoji="1" lang="zh-CN" altLang="en-US" sz="320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（</a:t>
            </a:r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于</a:t>
            </a:r>
            <a:r>
              <a:rPr kumimoji="1" lang="zh-CN" altLang="en-US" sz="320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）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氾南  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（</a:t>
            </a:r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介词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）</a:t>
            </a:r>
            <a:endParaRPr kumimoji="1" lang="zh-CN" altLang="en-US" sz="32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5715000" y="1066800"/>
            <a:ext cx="27432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kumimoji="1" lang="zh-CN" altLang="en-US" sz="4000" dirty="0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省略句</a:t>
            </a:r>
            <a:endParaRPr kumimoji="1" lang="zh-CN" altLang="en-US" sz="4000" dirty="0">
              <a:solidFill>
                <a:srgbClr val="FF3300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27652" name="Rectangle 4"/>
          <p:cNvSpPr>
            <a:spLocks noRot="1" noChangeArrowheads="1"/>
          </p:cNvSpPr>
          <p:nvPr/>
        </p:nvSpPr>
        <p:spPr bwMode="auto">
          <a:xfrm>
            <a:off x="3429000" y="685800"/>
            <a:ext cx="2881312" cy="865188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</a:ln>
          <a:effectLst/>
        </p:spPr>
        <p:txBody>
          <a:bodyPr anchor="ctr"/>
          <a:lstStyle/>
          <a:p>
            <a:r>
              <a:rPr lang="zh-CN" altLang="en-US" sz="4800">
                <a:solidFill>
                  <a:srgbClr val="FF0000"/>
                </a:solidFill>
                <a:latin typeface="Times New Roman" pitchFamily="18" charset="0"/>
                <a:ea typeface="华文新魏" pitchFamily="2" charset="-122"/>
              </a:rPr>
              <a:t>特殊句式</a:t>
            </a:r>
            <a:endParaRPr lang="zh-CN" altLang="en-US" sz="4800">
              <a:solidFill>
                <a:srgbClr val="FF0000"/>
              </a:solidFill>
              <a:latin typeface="Times New Roman" pitchFamily="18" charset="0"/>
              <a:ea typeface="华文新魏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nimBg="1" autoUpdateAnimBg="0"/>
      <p:bldP spid="2765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295400" y="1447800"/>
            <a:ext cx="7445375" cy="4991100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</a:ln>
          <a:effectLst/>
        </p:spPr>
        <p:txBody>
          <a:bodyPr wrap="square">
            <a:spAutoFit/>
          </a:bodyPr>
          <a:lstStyle/>
          <a:p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以其</a:t>
            </a:r>
            <a:r>
              <a:rPr kumimoji="1" lang="zh-CN" altLang="en-US" sz="32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无礼于晋</a:t>
            </a:r>
            <a:r>
              <a:rPr kumimoji="1" lang="zh-CN" alt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 </a:t>
            </a:r>
            <a:endParaRPr kumimoji="1" lang="zh-CN" altLang="en-US" sz="32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  <a:p>
            <a:r>
              <a:rPr kumimoji="1" lang="zh-CN" alt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   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（</a:t>
            </a:r>
            <a:r>
              <a:rPr kumimoji="1" lang="zh-CN" altLang="en-US" sz="320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于晋无礼</a:t>
            </a:r>
            <a:r>
              <a:rPr kumimoji="1" lang="en-US" altLang="zh-CN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/>
                <a:ea typeface="黑体" pitchFamily="49" charset="-122"/>
              </a:rPr>
              <a:t>——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介词结构后置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）</a:t>
            </a:r>
            <a:endParaRPr kumimoji="1" lang="zh-CN" altLang="en-US" sz="320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  <a:p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且</a:t>
            </a:r>
            <a:r>
              <a:rPr kumimoji="1" lang="zh-CN" altLang="en-US" sz="32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贰于楚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也</a:t>
            </a:r>
            <a:r>
              <a:rPr kumimoji="1" lang="zh-CN" alt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   </a:t>
            </a:r>
            <a:endParaRPr kumimoji="1" lang="zh-CN" altLang="en-US" sz="32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  <a:p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  （</a:t>
            </a:r>
            <a:r>
              <a:rPr kumimoji="1" lang="zh-CN" altLang="en-US" sz="320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于楚从属</a:t>
            </a:r>
            <a:r>
              <a:rPr kumimoji="1" lang="en-US" altLang="zh-CN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/>
                <a:ea typeface="黑体" pitchFamily="49" charset="-122"/>
              </a:rPr>
              <a:t>——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介词结构后置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）</a:t>
            </a:r>
            <a:endParaRPr kumimoji="1" lang="zh-CN" altLang="en-US" sz="320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  <a:p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佚之狐</a:t>
            </a:r>
            <a:r>
              <a:rPr kumimoji="1" lang="zh-CN" altLang="en-US" sz="32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言于郑伯</a:t>
            </a:r>
            <a:endParaRPr kumimoji="1" lang="zh-CN" altLang="en-US" sz="3200" u="sng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  <a:p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  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（</a:t>
            </a:r>
            <a:r>
              <a:rPr kumimoji="1" lang="zh-CN" altLang="en-US" sz="320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于郑伯言</a:t>
            </a:r>
            <a:r>
              <a:rPr kumimoji="1" lang="en-US" altLang="zh-CN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/>
                <a:ea typeface="黑体" pitchFamily="49" charset="-122"/>
              </a:rPr>
              <a:t>——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介词结构后置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）</a:t>
            </a:r>
            <a:endParaRPr kumimoji="1" lang="zh-CN" altLang="en-US" sz="320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  <a:p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若亡郑而</a:t>
            </a:r>
            <a:r>
              <a:rPr kumimoji="1" lang="zh-CN" altLang="en-US" sz="32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有益于君</a:t>
            </a:r>
            <a:endParaRPr kumimoji="1" lang="zh-CN" altLang="en-US" sz="3200" u="sng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  <a:p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  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（</a:t>
            </a:r>
            <a:r>
              <a:rPr kumimoji="1" lang="zh-CN" altLang="en-US" sz="320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于君有益</a:t>
            </a:r>
            <a:r>
              <a:rPr kumimoji="1" lang="en-US" altLang="zh-CN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/>
                <a:ea typeface="黑体" pitchFamily="49" charset="-122"/>
              </a:rPr>
              <a:t>——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介词结构后置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）</a:t>
            </a:r>
            <a:endParaRPr kumimoji="1" lang="zh-CN" altLang="en-US" sz="320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  <a:p>
            <a:r>
              <a:rPr kumimoji="1" lang="zh-CN" altLang="en-US" sz="32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何厌之有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   </a:t>
            </a:r>
            <a:endParaRPr kumimoji="1" lang="zh-CN" altLang="en-US" sz="320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  <a:p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   （</a:t>
            </a:r>
            <a:r>
              <a:rPr kumimoji="1" lang="zh-CN" altLang="en-US" sz="320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有何厌</a:t>
            </a:r>
            <a:r>
              <a:rPr kumimoji="1" lang="en-US" altLang="zh-CN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/>
                <a:ea typeface="黑体" pitchFamily="49" charset="-122"/>
              </a:rPr>
              <a:t>——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宾语前置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49" charset="-122"/>
                <a:ea typeface="黑体" pitchFamily="49" charset="-122"/>
              </a:rPr>
              <a:t>）</a:t>
            </a:r>
            <a:endParaRPr kumimoji="1" lang="zh-CN" altLang="en-US" sz="320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5715000" y="838200"/>
            <a:ext cx="27432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kumimoji="1" lang="zh-CN" altLang="en-US" sz="4000" dirty="0">
                <a:solidFill>
                  <a:srgbClr val="FF3300"/>
                </a:solidFill>
                <a:latin typeface="Times New Roman" pitchFamily="18" charset="0"/>
                <a:ea typeface="黑体" pitchFamily="49" charset="-122"/>
              </a:rPr>
              <a:t>倒装句</a:t>
            </a:r>
            <a:endParaRPr kumimoji="1" lang="zh-CN" altLang="en-US" sz="4000" dirty="0">
              <a:solidFill>
                <a:srgbClr val="FF3300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28676" name="Rectangle 4"/>
          <p:cNvSpPr>
            <a:spLocks noRot="1" noChangeArrowheads="1"/>
          </p:cNvSpPr>
          <p:nvPr/>
        </p:nvSpPr>
        <p:spPr bwMode="auto">
          <a:xfrm>
            <a:off x="3124200" y="457200"/>
            <a:ext cx="2881312" cy="865188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</a:ln>
          <a:effectLst/>
        </p:spPr>
        <p:txBody>
          <a:bodyPr anchor="ctr"/>
          <a:lstStyle/>
          <a:p>
            <a:r>
              <a:rPr lang="zh-CN" altLang="en-US" sz="4800">
                <a:solidFill>
                  <a:srgbClr val="FF0000"/>
                </a:solidFill>
                <a:latin typeface="Times New Roman" pitchFamily="18" charset="0"/>
                <a:ea typeface="华文新魏" pitchFamily="2" charset="-122"/>
              </a:rPr>
              <a:t>特殊句式</a:t>
            </a:r>
            <a:endParaRPr lang="zh-CN" altLang="en-US" sz="4800">
              <a:solidFill>
                <a:srgbClr val="FF0000"/>
              </a:solidFill>
              <a:latin typeface="Times New Roman" pitchFamily="18" charset="0"/>
              <a:ea typeface="华文新魏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nimBg="1" autoUpdateAnimBg="0"/>
      <p:bldP spid="2867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533400" y="2667000"/>
            <a:ext cx="83820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3600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</a:t>
            </a:r>
            <a:r>
              <a:rPr kumimoji="1" lang="zh-CN" altLang="en-US" sz="3600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选自</a:t>
            </a:r>
            <a:r>
              <a:rPr kumimoji="1" lang="en-US" altLang="zh-CN" sz="3600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:</a:t>
            </a:r>
            <a:endParaRPr kumimoji="1" lang="en-US" altLang="zh-CN" sz="3600" dirty="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endParaRPr kumimoji="1" lang="en-US" altLang="zh-CN" sz="3600" dirty="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r>
              <a:rPr kumimoji="1" lang="en-US" altLang="zh-CN" sz="3600" dirty="0">
                <a:solidFill>
                  <a:schemeClr val="tx1"/>
                </a:solidFill>
                <a:latin typeface="Times New Roman" pitchFamily="18" charset="0"/>
              </a:rPr>
              <a:t>        《</a:t>
            </a:r>
            <a:r>
              <a:rPr kumimoji="1" lang="zh-CN" altLang="en-US" sz="3600" dirty="0">
                <a:solidFill>
                  <a:schemeClr val="tx1"/>
                </a:solidFill>
                <a:latin typeface="Times New Roman" pitchFamily="18" charset="0"/>
              </a:rPr>
              <a:t>左传</a:t>
            </a:r>
            <a:r>
              <a:rPr kumimoji="1" lang="en-US" altLang="zh-CN" sz="3600" dirty="0">
                <a:solidFill>
                  <a:schemeClr val="tx1"/>
                </a:solidFill>
                <a:latin typeface="Times New Roman" pitchFamily="18" charset="0"/>
              </a:rPr>
              <a:t>》</a:t>
            </a:r>
            <a:r>
              <a:rPr kumimoji="1" lang="zh-CN" altLang="en-US" sz="3600" dirty="0">
                <a:solidFill>
                  <a:schemeClr val="tx1"/>
                </a:solidFill>
                <a:latin typeface="Times New Roman" pitchFamily="18" charset="0"/>
              </a:rPr>
              <a:t>是我国第一部</a:t>
            </a:r>
            <a:r>
              <a:rPr kumimoji="1" lang="zh-CN" altLang="en-US" sz="3600" dirty="0">
                <a:solidFill>
                  <a:srgbClr val="000099"/>
                </a:solidFill>
                <a:latin typeface="Times New Roman" pitchFamily="18" charset="0"/>
              </a:rPr>
              <a:t>叙事详细</a:t>
            </a:r>
            <a:r>
              <a:rPr kumimoji="1" lang="zh-CN" altLang="en-US" sz="3600" dirty="0">
                <a:solidFill>
                  <a:schemeClr val="tx1"/>
                </a:solidFill>
                <a:latin typeface="Times New Roman" pitchFamily="18" charset="0"/>
              </a:rPr>
              <a:t>的</a:t>
            </a:r>
            <a:r>
              <a:rPr kumimoji="1" lang="zh-CN" altLang="en-US" sz="3200" dirty="0">
                <a:solidFill>
                  <a:schemeClr val="tx1"/>
                </a:solidFill>
                <a:ea typeface="宋体" pitchFamily="2" charset="-122"/>
              </a:rPr>
              <a:t>＿＿＿</a:t>
            </a:r>
            <a:r>
              <a:rPr kumimoji="1" lang="zh-CN" altLang="en-US" sz="3600" dirty="0">
                <a:solidFill>
                  <a:schemeClr val="tx1"/>
                </a:solidFill>
                <a:latin typeface="Times New Roman" pitchFamily="18" charset="0"/>
              </a:rPr>
              <a:t>著作，相传为鲁国史官           所作，</a:t>
            </a:r>
            <a:r>
              <a:rPr lang="zh-CN" altLang="en-US" sz="3600" dirty="0">
                <a:solidFill>
                  <a:schemeClr val="tx1"/>
                </a:solidFill>
              </a:rPr>
              <a:t>原名</a:t>
            </a:r>
            <a:r>
              <a:rPr lang="zh-CN" altLang="en-US" sz="3600" u="sng" dirty="0">
                <a:solidFill>
                  <a:schemeClr val="tx1"/>
                </a:solidFill>
              </a:rPr>
              <a:t>                    </a:t>
            </a:r>
            <a:r>
              <a:rPr kumimoji="1" lang="zh-CN" altLang="en-US" sz="3600" dirty="0">
                <a:solidFill>
                  <a:schemeClr val="tx1"/>
                </a:solidFill>
                <a:latin typeface="Times New Roman" pitchFamily="18" charset="0"/>
              </a:rPr>
              <a:t>。</a:t>
            </a:r>
            <a:endParaRPr kumimoji="1" lang="zh-CN" altLang="en-US" sz="36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6374" name="Line 6"/>
          <p:cNvSpPr>
            <a:spLocks noChangeShapeType="1"/>
          </p:cNvSpPr>
          <p:nvPr/>
        </p:nvSpPr>
        <p:spPr bwMode="auto">
          <a:xfrm>
            <a:off x="6477000" y="4876800"/>
            <a:ext cx="1219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ffectLst/>
        </p:spPr>
        <p:txBody>
          <a:bodyPr anchor="ctr"/>
          <a:lstStyle/>
          <a:p>
            <a:endParaRPr lang="zh-CN" altLang="en-US"/>
          </a:p>
        </p:txBody>
      </p:sp>
      <p:sp>
        <p:nvSpPr>
          <p:cNvPr id="186375" name="AutoShape 7"/>
          <p:cNvSpPr>
            <a:spLocks noChangeArrowheads="1"/>
          </p:cNvSpPr>
          <p:nvPr/>
        </p:nvSpPr>
        <p:spPr bwMode="auto">
          <a:xfrm>
            <a:off x="2362200" y="609600"/>
            <a:ext cx="3657600" cy="914400"/>
          </a:xfrm>
          <a:prstGeom prst="roundRect">
            <a:avLst>
              <a:gd name="adj" fmla="val 16667"/>
            </a:avLst>
          </a:prstGeom>
          <a:solidFill>
            <a:srgbClr val="993300"/>
          </a:solidFill>
          <a:ln w="76200" cmpd="tri" algn="ctr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pPr algn="ctr"/>
            <a:r>
              <a:rPr lang="en-US" altLang="zh-CN" sz="3600" dirty="0">
                <a:solidFill>
                  <a:schemeClr val="accent1"/>
                </a:solidFill>
              </a:rPr>
              <a:t>《</a:t>
            </a:r>
            <a:r>
              <a:rPr lang="zh-CN" altLang="en-US" sz="3600" dirty="0">
                <a:solidFill>
                  <a:schemeClr val="accent1"/>
                </a:solidFill>
              </a:rPr>
              <a:t>烛之武退秦师</a:t>
            </a:r>
            <a:r>
              <a:rPr lang="en-US" altLang="zh-CN" sz="3600" dirty="0">
                <a:solidFill>
                  <a:schemeClr val="accent1"/>
                </a:solidFill>
              </a:rPr>
              <a:t>》</a:t>
            </a:r>
            <a:endParaRPr lang="en-US" altLang="zh-CN" sz="3600" dirty="0">
              <a:solidFill>
                <a:schemeClr val="accent1"/>
              </a:solidFill>
            </a:endParaRPr>
          </a:p>
        </p:txBody>
      </p:sp>
      <p:sp>
        <p:nvSpPr>
          <p:cNvPr id="186376" name="Text Box 8"/>
          <p:cNvSpPr txBox="1">
            <a:spLocks noChangeArrowheads="1"/>
          </p:cNvSpPr>
          <p:nvPr/>
        </p:nvSpPr>
        <p:spPr bwMode="auto">
          <a:xfrm>
            <a:off x="2743200" y="2720975"/>
            <a:ext cx="4440238" cy="641350"/>
          </a:xfrm>
          <a:prstGeom prst="rect">
            <a:avLst/>
          </a:prstGeom>
          <a:noFill/>
          <a:ln w="38100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3600" dirty="0"/>
              <a:t>《</a:t>
            </a:r>
            <a:r>
              <a:rPr lang="zh-CN" altLang="en-US" sz="3600" dirty="0"/>
              <a:t>左传</a:t>
            </a:r>
            <a:r>
              <a:rPr lang="zh-CN" altLang="zh-CN" sz="3600" dirty="0"/>
              <a:t>·</a:t>
            </a:r>
            <a:r>
              <a:rPr lang="zh-CN" altLang="en-US" sz="3600" dirty="0"/>
              <a:t>僖公三十年</a:t>
            </a:r>
            <a:r>
              <a:rPr lang="en-US" altLang="zh-CN" sz="3600" dirty="0"/>
              <a:t>》</a:t>
            </a:r>
            <a:endParaRPr lang="en-US" altLang="zh-CN" sz="3600" dirty="0"/>
          </a:p>
        </p:txBody>
      </p:sp>
      <p:sp>
        <p:nvSpPr>
          <p:cNvPr id="186377" name="Rectangle 9"/>
          <p:cNvSpPr>
            <a:spLocks noChangeArrowheads="1"/>
          </p:cNvSpPr>
          <p:nvPr/>
        </p:nvSpPr>
        <p:spPr bwMode="auto">
          <a:xfrm>
            <a:off x="1524000" y="4800600"/>
            <a:ext cx="2936875" cy="641350"/>
          </a:xfrm>
          <a:prstGeom prst="rect">
            <a:avLst/>
          </a:prstGeom>
          <a:noFill/>
          <a:ln w="38100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《</a:t>
            </a:r>
            <a:r>
              <a:rPr lang="zh-CN" altLang="en-US" sz="3600" dirty="0">
                <a:solidFill>
                  <a:srgbClr val="FF0000"/>
                </a:solidFill>
              </a:rPr>
              <a:t>春秋左传</a:t>
            </a:r>
            <a:r>
              <a:rPr lang="en-US" altLang="zh-CN" sz="3600" dirty="0">
                <a:solidFill>
                  <a:srgbClr val="FF0000"/>
                </a:solidFill>
              </a:rPr>
              <a:t>》</a:t>
            </a:r>
            <a:endParaRPr lang="en-US" altLang="zh-CN" sz="3600" dirty="0">
              <a:solidFill>
                <a:srgbClr val="FF0000"/>
              </a:solidFill>
            </a:endParaRPr>
          </a:p>
        </p:txBody>
      </p:sp>
      <p:sp>
        <p:nvSpPr>
          <p:cNvPr id="186378" name="Text Box 10"/>
          <p:cNvSpPr txBox="1">
            <a:spLocks noChangeArrowheads="1"/>
          </p:cNvSpPr>
          <p:nvPr/>
        </p:nvSpPr>
        <p:spPr bwMode="auto">
          <a:xfrm>
            <a:off x="381000" y="4191000"/>
            <a:ext cx="1560513" cy="641350"/>
          </a:xfrm>
          <a:prstGeom prst="rect">
            <a:avLst/>
          </a:prstGeom>
          <a:noFill/>
          <a:ln w="38100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3600">
                <a:solidFill>
                  <a:srgbClr val="FF0000"/>
                </a:solidFill>
              </a:rPr>
              <a:t>编年史</a:t>
            </a:r>
            <a:endParaRPr lang="zh-CN" altLang="en-US" sz="3600">
              <a:solidFill>
                <a:srgbClr val="FF0000"/>
              </a:solidFill>
            </a:endParaRPr>
          </a:p>
        </p:txBody>
      </p:sp>
      <p:sp>
        <p:nvSpPr>
          <p:cNvPr id="186379" name="Text Box 11"/>
          <p:cNvSpPr txBox="1">
            <a:spLocks noChangeArrowheads="1"/>
          </p:cNvSpPr>
          <p:nvPr/>
        </p:nvSpPr>
        <p:spPr bwMode="auto">
          <a:xfrm>
            <a:off x="6248400" y="4267200"/>
            <a:ext cx="1560513" cy="641350"/>
          </a:xfrm>
          <a:prstGeom prst="rect">
            <a:avLst/>
          </a:prstGeom>
          <a:noFill/>
          <a:ln w="38100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3600">
                <a:solidFill>
                  <a:srgbClr val="FF0000"/>
                </a:solidFill>
              </a:rPr>
              <a:t>左丘明</a:t>
            </a:r>
            <a:endParaRPr lang="zh-CN" altLang="en-US" sz="36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6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6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6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86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86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6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6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86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6" grpId="0"/>
      <p:bldP spid="186377" grpId="0"/>
      <p:bldP spid="186378" grpId="0"/>
      <p:bldP spid="18637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400800" y="1219200"/>
            <a:ext cx="1712912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kumimoji="1" lang="zh-CN" altLang="en-US" sz="40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黑体" pitchFamily="49" charset="-122"/>
              </a:rPr>
              <a:t>判断句</a:t>
            </a:r>
            <a:endParaRPr kumimoji="1" lang="zh-CN" altLang="en-US" sz="4000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847725" y="2306638"/>
            <a:ext cx="7145338" cy="1482725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40000"/>
              </a:lnSpc>
            </a:pP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邻之厚，君之薄</a:t>
            </a:r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也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。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（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/>
              </a:rPr>
              <a:t>“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也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/>
              </a:rPr>
              <a:t>”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表判断）</a:t>
            </a:r>
            <a:endParaRPr kumimoji="1" lang="zh-CN" altLang="en-US" sz="32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>
              <a:lnSpc>
                <a:spcPct val="140000"/>
              </a:lnSpc>
            </a:pP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是寡人之过</a:t>
            </a:r>
            <a:r>
              <a:rPr kumimoji="1" lang="zh-CN" alt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也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。        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（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/>
              </a:rPr>
              <a:t>“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也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/>
              </a:rPr>
              <a:t>”</a:t>
            </a:r>
            <a:r>
              <a:rPr kumimoji="1" lang="zh-CN" alt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表判断）</a:t>
            </a:r>
            <a:endParaRPr kumimoji="1" lang="zh-CN" altLang="en-US" sz="32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9700" name="Rectangle 4"/>
          <p:cNvSpPr>
            <a:spLocks noRot="1" noChangeArrowheads="1"/>
          </p:cNvSpPr>
          <p:nvPr/>
        </p:nvSpPr>
        <p:spPr bwMode="auto">
          <a:xfrm>
            <a:off x="3429000" y="1066800"/>
            <a:ext cx="2881312" cy="865188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</a:ln>
          <a:effectLst/>
        </p:spPr>
        <p:txBody>
          <a:bodyPr anchor="ctr"/>
          <a:lstStyle/>
          <a:p>
            <a:r>
              <a:rPr lang="zh-CN" altLang="en-US" sz="4800">
                <a:solidFill>
                  <a:srgbClr val="FF0000"/>
                </a:solidFill>
                <a:latin typeface="Times New Roman" pitchFamily="18" charset="0"/>
                <a:ea typeface="华文新魏" pitchFamily="2" charset="-122"/>
              </a:rPr>
              <a:t>特殊句式</a:t>
            </a:r>
            <a:endParaRPr lang="zh-CN" altLang="en-US" sz="4800">
              <a:solidFill>
                <a:srgbClr val="FF0000"/>
              </a:solidFill>
              <a:latin typeface="Times New Roman" pitchFamily="18" charset="0"/>
              <a:ea typeface="华文新魏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971800" y="457200"/>
            <a:ext cx="2590800" cy="1143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zh-CN" altLang="en-US" sz="4000">
                <a:solidFill>
                  <a:srgbClr val="990000"/>
                </a:solidFill>
              </a:rPr>
              <a:t>课堂练习</a:t>
            </a:r>
            <a:endParaRPr lang="zh-CN" altLang="en-US" sz="4000">
              <a:solidFill>
                <a:srgbClr val="990000"/>
              </a:solidFill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04800" y="1524000"/>
            <a:ext cx="8229600" cy="1552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⒈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对下列句中划线词语解释，不正确的一项是（            ）</a:t>
            </a:r>
            <a:endParaRPr kumimoji="1" lang="zh-CN" altLang="en-US" sz="2400">
              <a:solidFill>
                <a:schemeClr val="tx1"/>
              </a:solidFill>
              <a:latin typeface="Times New Roman" pitchFamily="18" charset="0"/>
              <a:ea typeface="宋体" pitchFamily="2" charset="-122"/>
            </a:endParaRPr>
          </a:p>
          <a:p>
            <a:pPr>
              <a:spcBef>
                <a:spcPct val="50000"/>
              </a:spcBef>
            </a:pPr>
            <a:r>
              <a:rPr kumimoji="1" lang="en-US" altLang="zh-CN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A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晋</a:t>
            </a:r>
            <a:r>
              <a:rPr kumimoji="1" lang="zh-CN" altLang="en-US" sz="2400" u="sng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军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函陵（军：军队）          </a:t>
            </a:r>
            <a:r>
              <a:rPr kumimoji="1" lang="en-US" altLang="zh-CN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B</a:t>
            </a:r>
            <a:r>
              <a:rPr kumimoji="1" lang="zh-CN" altLang="en-US" sz="2400" u="sng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贰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于楚也（贰：从属二主）</a:t>
            </a:r>
            <a:endParaRPr kumimoji="1" lang="zh-CN" altLang="en-US" sz="2400">
              <a:solidFill>
                <a:schemeClr val="tx1"/>
              </a:solidFill>
              <a:latin typeface="Times New Roman" pitchFamily="18" charset="0"/>
              <a:ea typeface="宋体" pitchFamily="2" charset="-122"/>
            </a:endParaRPr>
          </a:p>
          <a:p>
            <a:pPr>
              <a:spcBef>
                <a:spcPct val="50000"/>
              </a:spcBef>
            </a:pPr>
            <a:r>
              <a:rPr kumimoji="1" lang="en-US" altLang="zh-CN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C</a:t>
            </a:r>
            <a:r>
              <a:rPr kumimoji="1" lang="zh-CN" altLang="en-US" sz="2400" u="sng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是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寡人之过也（是：这）      </a:t>
            </a:r>
            <a:r>
              <a:rPr kumimoji="1" lang="en-US" altLang="zh-CN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D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亡郑以</a:t>
            </a:r>
            <a:r>
              <a:rPr kumimoji="1" lang="zh-CN" altLang="en-US" sz="2400" u="sng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陪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邻（陪：增加）</a:t>
            </a:r>
            <a:endParaRPr kumimoji="1" lang="zh-CN" altLang="en-US" sz="2400">
              <a:solidFill>
                <a:schemeClr val="tx1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81000" y="3429000"/>
            <a:ext cx="7772400" cy="2647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⒉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下列句中划线词，意义相同的一组是（              ）</a:t>
            </a:r>
            <a:endParaRPr kumimoji="1" lang="zh-CN" altLang="en-US" sz="2400">
              <a:solidFill>
                <a:schemeClr val="tx1"/>
              </a:solidFill>
              <a:latin typeface="Times New Roman" pitchFamily="18" charset="0"/>
              <a:ea typeface="宋体" pitchFamily="2" charset="-122"/>
            </a:endParaRPr>
          </a:p>
          <a:p>
            <a:pPr>
              <a:spcBef>
                <a:spcPct val="50000"/>
              </a:spcBef>
            </a:pPr>
            <a:r>
              <a:rPr kumimoji="1" lang="en-US" altLang="zh-CN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A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然郑亡，子亦有不</a:t>
            </a:r>
            <a:r>
              <a:rPr kumimoji="1" lang="zh-CN" altLang="en-US" sz="2400" u="sng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利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焉         阙秦以</a:t>
            </a:r>
            <a:r>
              <a:rPr kumimoji="1" lang="zh-CN" altLang="en-US" sz="2400" u="sng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利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晋，唯君图之</a:t>
            </a:r>
            <a:endParaRPr kumimoji="1" lang="zh-CN" altLang="en-US" sz="2400">
              <a:solidFill>
                <a:schemeClr val="tx1"/>
              </a:solidFill>
              <a:latin typeface="Times New Roman" pitchFamily="18" charset="0"/>
              <a:ea typeface="宋体" pitchFamily="2" charset="-122"/>
            </a:endParaRPr>
          </a:p>
          <a:p>
            <a:pPr>
              <a:spcBef>
                <a:spcPct val="50000"/>
              </a:spcBef>
            </a:pPr>
            <a:r>
              <a:rPr kumimoji="1" lang="en-US" altLang="zh-CN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B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既东</a:t>
            </a:r>
            <a:r>
              <a:rPr kumimoji="1" lang="zh-CN" altLang="en-US" sz="2400" u="sng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封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郑      又欲肆其西</a:t>
            </a:r>
            <a:r>
              <a:rPr kumimoji="1" lang="zh-CN" altLang="en-US" sz="2400" u="sng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封</a:t>
            </a:r>
            <a:endParaRPr kumimoji="1" lang="zh-CN" altLang="en-US" sz="2400" u="sng">
              <a:solidFill>
                <a:schemeClr val="tx1"/>
              </a:solidFill>
              <a:latin typeface="Times New Roman" pitchFamily="18" charset="0"/>
              <a:ea typeface="宋体" pitchFamily="2" charset="-122"/>
            </a:endParaRPr>
          </a:p>
          <a:p>
            <a:pPr>
              <a:spcBef>
                <a:spcPct val="50000"/>
              </a:spcBef>
            </a:pPr>
            <a:r>
              <a:rPr kumimoji="1" lang="en-US" altLang="zh-CN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C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越国以</a:t>
            </a:r>
            <a:r>
              <a:rPr kumimoji="1" lang="zh-CN" altLang="en-US" sz="2400" u="sng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鄙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远，君知其难也         肉食者</a:t>
            </a:r>
            <a:r>
              <a:rPr kumimoji="1" lang="zh-CN" altLang="en-US" sz="2400" u="sng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鄙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，未能远谋</a:t>
            </a:r>
            <a:endParaRPr kumimoji="1" lang="zh-CN" altLang="en-US" sz="2400">
              <a:solidFill>
                <a:schemeClr val="tx1"/>
              </a:solidFill>
              <a:latin typeface="Times New Roman" pitchFamily="18" charset="0"/>
              <a:ea typeface="宋体" pitchFamily="2" charset="-122"/>
            </a:endParaRPr>
          </a:p>
          <a:p>
            <a:pPr>
              <a:spcBef>
                <a:spcPct val="50000"/>
              </a:spcBef>
            </a:pPr>
            <a:r>
              <a:rPr kumimoji="1" lang="en-US" altLang="zh-CN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D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若不</a:t>
            </a:r>
            <a:r>
              <a:rPr kumimoji="1" lang="zh-CN" altLang="en-US" sz="2400" u="sng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阙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秦      </a:t>
            </a:r>
            <a:r>
              <a:rPr kumimoji="1" lang="zh-CN" altLang="en-US" sz="2400" u="sng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阙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秦以利晋</a:t>
            </a:r>
            <a:endParaRPr kumimoji="1" lang="zh-CN" altLang="en-US" sz="2400">
              <a:solidFill>
                <a:schemeClr val="tx1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7010400" y="1371600"/>
            <a:ext cx="533400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 b="0">
                <a:solidFill>
                  <a:srgbClr val="990000"/>
                </a:solidFill>
                <a:latin typeface="Copperplate Gothic Bold" pitchFamily="34" charset="0"/>
                <a:ea typeface="宋体" pitchFamily="2" charset="-122"/>
              </a:rPr>
              <a:t>A</a:t>
            </a:r>
            <a:endParaRPr kumimoji="1" lang="en-US" altLang="zh-CN" sz="3600" b="0">
              <a:solidFill>
                <a:srgbClr val="990000"/>
              </a:solidFill>
              <a:latin typeface="Copperplate Gothic Bold" pitchFamily="34" charset="0"/>
              <a:ea typeface="宋体" pitchFamily="2" charset="-122"/>
            </a:endParaRP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6248400" y="3276600"/>
            <a:ext cx="533400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 b="0">
                <a:solidFill>
                  <a:srgbClr val="990000"/>
                </a:solidFill>
                <a:latin typeface="Copperplate Gothic Bold" pitchFamily="34" charset="0"/>
                <a:ea typeface="宋体" pitchFamily="2" charset="-122"/>
              </a:rPr>
              <a:t>D</a:t>
            </a:r>
            <a:endParaRPr kumimoji="1" lang="en-US" altLang="zh-CN" sz="3600" b="0">
              <a:solidFill>
                <a:srgbClr val="990000"/>
              </a:solidFill>
              <a:latin typeface="Copperplate Gothic Bold" pitchFamily="34" charset="0"/>
              <a:ea typeface="宋体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autoUpdateAnimBg="0"/>
      <p:bldP spid="26630" grpId="0" autoUpdateAnimBg="0"/>
      <p:bldP spid="26631" grpId="0" autoUpdateAnimBg="0"/>
      <p:bldP spid="26632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381000" y="1524000"/>
            <a:ext cx="7848600" cy="1004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⒊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下列“其”字意义不同于其他三项的是（             ）</a:t>
            </a:r>
            <a:endParaRPr kumimoji="1" lang="zh-CN" altLang="en-US" sz="2400">
              <a:solidFill>
                <a:schemeClr val="tx1"/>
              </a:solidFill>
              <a:latin typeface="Times New Roman" pitchFamily="18" charset="0"/>
              <a:ea typeface="宋体" pitchFamily="2" charset="-122"/>
            </a:endParaRPr>
          </a:p>
          <a:p>
            <a:pPr>
              <a:spcBef>
                <a:spcPct val="50000"/>
              </a:spcBef>
            </a:pPr>
            <a:r>
              <a:rPr kumimoji="1" lang="en-US" altLang="zh-CN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A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君知其难也    </a:t>
            </a:r>
            <a:r>
              <a:rPr kumimoji="1" lang="en-US" altLang="zh-CN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B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共其乏困    </a:t>
            </a:r>
            <a:r>
              <a:rPr kumimoji="1" lang="en-US" altLang="zh-CN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C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又欲肆其西封    </a:t>
            </a:r>
            <a:r>
              <a:rPr kumimoji="1" lang="en-US" altLang="zh-CN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D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吾其还也</a:t>
            </a:r>
            <a:endParaRPr kumimoji="1" lang="zh-CN" altLang="en-US" sz="2400">
              <a:solidFill>
                <a:schemeClr val="tx1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457200" y="2590800"/>
            <a:ext cx="8458200" cy="30130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4.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下列解释不正确的一项是（               ）</a:t>
            </a:r>
            <a:endParaRPr kumimoji="1" lang="zh-CN" altLang="en-US" sz="2400">
              <a:solidFill>
                <a:schemeClr val="tx1"/>
              </a:solidFill>
              <a:latin typeface="Times New Roman" pitchFamily="18" charset="0"/>
              <a:ea typeface="宋体" pitchFamily="2" charset="-122"/>
            </a:endParaRPr>
          </a:p>
          <a:p>
            <a:pPr>
              <a:spcBef>
                <a:spcPct val="50000"/>
              </a:spcBef>
            </a:pPr>
            <a:r>
              <a:rPr kumimoji="1" lang="en-US" altLang="zh-CN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A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然郑亡，子亦有不利焉：然而郑国灭亡了，对您也不利啊！</a:t>
            </a:r>
            <a:endParaRPr kumimoji="1" lang="zh-CN" altLang="en-US" sz="2400">
              <a:solidFill>
                <a:schemeClr val="tx1"/>
              </a:solidFill>
              <a:latin typeface="Times New Roman" pitchFamily="18" charset="0"/>
              <a:ea typeface="宋体" pitchFamily="2" charset="-122"/>
            </a:endParaRPr>
          </a:p>
          <a:p>
            <a:pPr>
              <a:spcBef>
                <a:spcPct val="50000"/>
              </a:spcBef>
            </a:pPr>
            <a:r>
              <a:rPr kumimoji="1" lang="en-US" altLang="zh-CN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B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秦伯说，与郑人盟：秦伯很高兴，与郑国签订了盟约。</a:t>
            </a:r>
            <a:endParaRPr kumimoji="1" lang="zh-CN" altLang="en-US" sz="2400">
              <a:solidFill>
                <a:schemeClr val="tx1"/>
              </a:solidFill>
              <a:latin typeface="Times New Roman" pitchFamily="18" charset="0"/>
              <a:ea typeface="宋体" pitchFamily="2" charset="-122"/>
            </a:endParaRPr>
          </a:p>
          <a:p>
            <a:pPr>
              <a:spcBef>
                <a:spcPct val="50000"/>
              </a:spcBef>
            </a:pPr>
            <a:r>
              <a:rPr kumimoji="1" lang="en-US" altLang="zh-CN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C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且君尝为晋君赐矣：况且您曾经接受晋国的恩惠。</a:t>
            </a:r>
            <a:endParaRPr kumimoji="1" lang="zh-CN" altLang="en-US" sz="2400">
              <a:solidFill>
                <a:schemeClr val="tx1"/>
              </a:solidFill>
              <a:latin typeface="Times New Roman" pitchFamily="18" charset="0"/>
              <a:ea typeface="宋体" pitchFamily="2" charset="-122"/>
            </a:endParaRPr>
          </a:p>
          <a:p>
            <a:pPr>
              <a:spcBef>
                <a:spcPct val="50000"/>
              </a:spcBef>
            </a:pPr>
            <a:r>
              <a:rPr kumimoji="1" lang="en-US" altLang="zh-CN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D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若舍郑以为东道主：如果您能放弃围攻郑国而把它当作东方道路上的主人。</a:t>
            </a:r>
            <a:endParaRPr kumimoji="1" lang="zh-CN" altLang="en-US" sz="2400">
              <a:solidFill>
                <a:schemeClr val="tx1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6248400" y="1447800"/>
            <a:ext cx="762000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 b="0">
                <a:solidFill>
                  <a:srgbClr val="990000"/>
                </a:solidFill>
                <a:latin typeface="Copperplate Gothic Bold" pitchFamily="34" charset="0"/>
                <a:ea typeface="宋体" pitchFamily="2" charset="-122"/>
              </a:rPr>
              <a:t>D</a:t>
            </a:r>
            <a:endParaRPr kumimoji="1" lang="en-US" altLang="zh-CN" sz="3600" b="0">
              <a:solidFill>
                <a:srgbClr val="990000"/>
              </a:solidFill>
              <a:latin typeface="Copperplate Gothic Bold" pitchFamily="34" charset="0"/>
              <a:ea typeface="宋体" pitchFamily="2" charset="-122"/>
            </a:endParaRP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4800600" y="2514600"/>
            <a:ext cx="762000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 b="0">
                <a:solidFill>
                  <a:srgbClr val="990000"/>
                </a:solidFill>
                <a:latin typeface="Copperplate Gothic Bold" pitchFamily="34" charset="0"/>
                <a:ea typeface="宋体" pitchFamily="2" charset="-122"/>
              </a:rPr>
              <a:t>C</a:t>
            </a:r>
            <a:endParaRPr kumimoji="1" lang="en-US" altLang="zh-CN" sz="3600" b="0">
              <a:solidFill>
                <a:srgbClr val="990000"/>
              </a:solidFill>
              <a:latin typeface="Copperplate Gothic Bold" pitchFamily="34" charset="0"/>
              <a:ea typeface="宋体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autoUpdateAnimBg="0"/>
      <p:bldP spid="27654" grpId="0" autoUpdateAnimBg="0"/>
      <p:bldP spid="27655" grpId="0" autoUpdateAnimBg="0"/>
      <p:bldP spid="27657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457200" y="3581400"/>
            <a:ext cx="8077200" cy="1004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6.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本文故事情节发展的四个阶段是：</a:t>
            </a:r>
            <a:endParaRPr kumimoji="1" lang="zh-CN" altLang="en-US" sz="2400">
              <a:solidFill>
                <a:schemeClr val="tx1"/>
              </a:solidFill>
              <a:latin typeface="Times New Roman" pitchFamily="18" charset="0"/>
              <a:ea typeface="宋体" pitchFamily="2" charset="-122"/>
            </a:endParaRPr>
          </a:p>
          <a:p>
            <a:pPr>
              <a:spcBef>
                <a:spcPct val="50000"/>
              </a:spcBef>
            </a:pP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①</a:t>
            </a:r>
            <a:r>
              <a:rPr kumimoji="1" lang="zh-CN" altLang="en-US" sz="2400" u="sng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                   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；②</a:t>
            </a:r>
            <a:r>
              <a:rPr kumimoji="1" lang="zh-CN" altLang="en-US" sz="2400" u="sng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                 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；③</a:t>
            </a:r>
            <a:r>
              <a:rPr kumimoji="1" lang="zh-CN" altLang="en-US" sz="2400" u="sng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                  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 ；④</a:t>
            </a:r>
            <a:r>
              <a:rPr kumimoji="1" lang="zh-CN" altLang="en-US" sz="2400" u="sng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                 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 。</a:t>
            </a:r>
            <a:endParaRPr kumimoji="1" lang="zh-CN" altLang="en-US" sz="2400">
              <a:solidFill>
                <a:schemeClr val="tx1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914400" y="4114800"/>
            <a:ext cx="1676400" cy="4572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rgbClr val="990000"/>
                </a:solidFill>
                <a:ea typeface="宋体" pitchFamily="2" charset="-122"/>
              </a:rPr>
              <a:t>秦晋围郑</a:t>
            </a:r>
            <a:endParaRPr lang="zh-CN" altLang="en-US" sz="2400">
              <a:solidFill>
                <a:srgbClr val="990000"/>
              </a:solidFill>
              <a:ea typeface="宋体" pitchFamily="2" charset="-122"/>
            </a:endParaRP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2895600" y="4114800"/>
            <a:ext cx="1600200" cy="4572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rgbClr val="990000"/>
                </a:solidFill>
                <a:ea typeface="宋体" pitchFamily="2" charset="-122"/>
              </a:rPr>
              <a:t>临危受命</a:t>
            </a:r>
            <a:endParaRPr lang="zh-CN" altLang="en-US" sz="2400">
              <a:solidFill>
                <a:srgbClr val="990000"/>
              </a:solidFill>
              <a:ea typeface="宋体" pitchFamily="2" charset="-122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4800600" y="4114800"/>
            <a:ext cx="1752600" cy="4572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rgbClr val="990000"/>
                </a:solidFill>
                <a:ea typeface="宋体" pitchFamily="2" charset="-122"/>
              </a:rPr>
              <a:t>说退秦师</a:t>
            </a:r>
            <a:endParaRPr lang="zh-CN" altLang="en-US" sz="2400">
              <a:solidFill>
                <a:srgbClr val="990000"/>
              </a:solidFill>
              <a:ea typeface="宋体" pitchFamily="2" charset="-122"/>
            </a:endParaRP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6858000" y="4114800"/>
            <a:ext cx="1752600" cy="4572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rgbClr val="990000"/>
                </a:solidFill>
                <a:ea typeface="宋体" pitchFamily="2" charset="-122"/>
              </a:rPr>
              <a:t>晋师撤退</a:t>
            </a:r>
            <a:endParaRPr lang="zh-CN" altLang="en-US" sz="2400">
              <a:solidFill>
                <a:srgbClr val="990000"/>
              </a:solidFill>
              <a:ea typeface="宋体" pitchFamily="2" charset="-122"/>
            </a:endParaRP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457200" y="1447800"/>
            <a:ext cx="8305800" cy="13700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5.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本文选自</a:t>
            </a:r>
            <a:r>
              <a:rPr kumimoji="1" lang="en-US" altLang="zh-CN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《                       》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。它是我国第一部叙事详细</a:t>
            </a:r>
            <a:endParaRPr kumimoji="1" lang="zh-CN" altLang="en-US" sz="2400">
              <a:solidFill>
                <a:schemeClr val="tx1"/>
              </a:solidFill>
              <a:latin typeface="Times New Roman" pitchFamily="18" charset="0"/>
              <a:ea typeface="宋体" pitchFamily="2" charset="-122"/>
            </a:endParaRPr>
          </a:p>
          <a:p>
            <a:pPr>
              <a:spcBef>
                <a:spcPct val="50000"/>
              </a:spcBef>
            </a:pP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的</a:t>
            </a:r>
            <a:r>
              <a:rPr kumimoji="1" lang="zh-CN" altLang="en-US" sz="2400" u="sng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              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体史书，相传是春秋末年鲁国史官</a:t>
            </a:r>
            <a:r>
              <a:rPr kumimoji="1" lang="zh-CN" altLang="en-US" sz="2400" u="sng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              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 所作，与</a:t>
            </a:r>
            <a:r>
              <a:rPr kumimoji="1" lang="en-US" altLang="zh-CN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《                   》《                    》</a:t>
            </a:r>
            <a:r>
              <a:rPr kumimoji="1" lang="zh-CN" altLang="en-US"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合称为“春秋三传”。</a:t>
            </a:r>
            <a:endParaRPr kumimoji="1" lang="zh-CN" altLang="en-US" sz="2400">
              <a:solidFill>
                <a:schemeClr val="tx1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2743200" y="1371600"/>
            <a:ext cx="1219200" cy="579438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3200">
                <a:solidFill>
                  <a:srgbClr val="990000"/>
                </a:solidFill>
                <a:ea typeface="宋体" pitchFamily="2" charset="-122"/>
              </a:rPr>
              <a:t>左传</a:t>
            </a:r>
            <a:endParaRPr lang="zh-CN" altLang="en-US" sz="3200">
              <a:solidFill>
                <a:srgbClr val="990000"/>
              </a:solidFill>
              <a:ea typeface="宋体" pitchFamily="2" charset="-122"/>
            </a:endParaRP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838200" y="1905000"/>
            <a:ext cx="1103313" cy="4572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400">
                <a:solidFill>
                  <a:srgbClr val="990000"/>
                </a:solidFill>
                <a:ea typeface="宋体" pitchFamily="2" charset="-122"/>
              </a:rPr>
              <a:t>编年体</a:t>
            </a:r>
            <a:endParaRPr lang="zh-CN" altLang="en-US" sz="2400">
              <a:solidFill>
                <a:srgbClr val="990000"/>
              </a:solidFill>
              <a:ea typeface="宋体" pitchFamily="2" charset="-122"/>
            </a:endParaRP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6477000" y="1905000"/>
            <a:ext cx="1600200" cy="4572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rgbClr val="990000"/>
                </a:solidFill>
                <a:ea typeface="宋体" pitchFamily="2" charset="-122"/>
              </a:rPr>
              <a:t>左丘明</a:t>
            </a:r>
            <a:endParaRPr lang="zh-CN" altLang="en-US" sz="2400">
              <a:solidFill>
                <a:srgbClr val="990000"/>
              </a:solidFill>
              <a:ea typeface="宋体" pitchFamily="2" charset="-122"/>
            </a:endParaRPr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1447800" y="2362200"/>
            <a:ext cx="1447800" cy="4572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rgbClr val="990000"/>
                </a:solidFill>
                <a:ea typeface="宋体" pitchFamily="2" charset="-122"/>
              </a:rPr>
              <a:t>公羊传</a:t>
            </a:r>
            <a:endParaRPr lang="zh-CN" altLang="en-US" sz="2400">
              <a:solidFill>
                <a:srgbClr val="990000"/>
              </a:solidFill>
              <a:ea typeface="宋体" pitchFamily="2" charset="-122"/>
            </a:endParaRP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3505200" y="2362200"/>
            <a:ext cx="1447800" cy="4572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rgbClr val="990000"/>
                </a:solidFill>
                <a:ea typeface="宋体" pitchFamily="2" charset="-122"/>
              </a:rPr>
              <a:t>谷梁传</a:t>
            </a:r>
            <a:endParaRPr lang="zh-CN" altLang="en-US" sz="2400">
              <a:solidFill>
                <a:srgbClr val="990000"/>
              </a:solidFill>
              <a:ea typeface="宋体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utoUpdateAnimBg="0"/>
      <p:bldP spid="28677" grpId="0"/>
      <p:bldP spid="28678" grpId="0"/>
      <p:bldP spid="28679" grpId="0"/>
      <p:bldP spid="28680" grpId="0"/>
      <p:bldP spid="28681" grpId="0" autoUpdateAnimBg="0"/>
      <p:bldP spid="28682" grpId="0"/>
      <p:bldP spid="28683" grpId="0"/>
      <p:bldP spid="28684" grpId="0"/>
      <p:bldP spid="28685" grpId="0"/>
      <p:bldP spid="2868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685800"/>
            <a:ext cx="9144000" cy="4876800"/>
          </a:xfrm>
          <a:ln w="28575">
            <a:solidFill>
              <a:srgbClr val="FFFF00"/>
            </a:solidFill>
          </a:ln>
        </p:spPr>
        <p:txBody>
          <a:bodyPr/>
          <a:lstStyle/>
          <a:p>
            <a:pPr algn="l" eaLnBrk="1" hangingPunct="1">
              <a:defRPr/>
            </a:pPr>
            <a:br>
              <a:rPr lang="en-US" altLang="zh-CN" sz="3200" dirty="0" smtClean="0"/>
            </a:br>
            <a:r>
              <a:rPr lang="en-US" altLang="zh-CN" sz="3200" dirty="0" smtClean="0">
                <a:latin typeface="Arial"/>
                <a:ea typeface="黑体" pitchFamily="2" charset="-122"/>
              </a:rPr>
              <a:t>“</a:t>
            </a:r>
            <a:r>
              <a:rPr lang="zh-CN" altLang="en-US" sz="3200" dirty="0" smtClean="0">
                <a:ea typeface="黑体" pitchFamily="2" charset="-122"/>
              </a:rPr>
              <a:t>书</a:t>
            </a:r>
            <a:r>
              <a:rPr lang="zh-CN" altLang="en-US" sz="3200" dirty="0" smtClean="0">
                <a:solidFill>
                  <a:srgbClr val="000099"/>
                </a:solidFill>
                <a:ea typeface="黑体" pitchFamily="2" charset="-122"/>
              </a:rPr>
              <a:t>读</a:t>
            </a:r>
            <a:r>
              <a:rPr lang="zh-CN" altLang="en-US" sz="3200" dirty="0" smtClean="0">
                <a:ea typeface="黑体" pitchFamily="2" charset="-122"/>
              </a:rPr>
              <a:t>百遍，其义自见。</a:t>
            </a:r>
            <a:r>
              <a:rPr lang="zh-CN" altLang="en-US" sz="3200" dirty="0" smtClean="0">
                <a:latin typeface="Arial"/>
                <a:ea typeface="黑体" pitchFamily="2" charset="-122"/>
              </a:rPr>
              <a:t>”</a:t>
            </a:r>
            <a:br>
              <a:rPr lang="zh-CN" altLang="en-US" sz="3200" dirty="0" smtClean="0">
                <a:ea typeface="黑体" pitchFamily="2" charset="-122"/>
              </a:rPr>
            </a:br>
            <a:r>
              <a:rPr lang="zh-CN" altLang="en-US" sz="3200" dirty="0" smtClean="0">
                <a:solidFill>
                  <a:srgbClr val="000099"/>
                </a:solidFill>
                <a:ea typeface="黑体" pitchFamily="2" charset="-122"/>
              </a:rPr>
              <a:t>                              </a:t>
            </a:r>
            <a:r>
              <a:rPr lang="en-US" altLang="zh-CN" sz="2800" dirty="0" smtClean="0">
                <a:solidFill>
                  <a:srgbClr val="000099"/>
                </a:solidFill>
                <a:latin typeface="Arial"/>
                <a:ea typeface="仿宋_GB2312" pitchFamily="49" charset="-122"/>
              </a:rPr>
              <a:t>——</a:t>
            </a:r>
            <a:r>
              <a:rPr lang="zh-CN" altLang="en-US" sz="2800" dirty="0" smtClean="0">
                <a:solidFill>
                  <a:srgbClr val="000099"/>
                </a:solidFill>
                <a:ea typeface="仿宋_GB2312" pitchFamily="49" charset="-122"/>
              </a:rPr>
              <a:t>三国志</a:t>
            </a:r>
            <a:r>
              <a:rPr lang="en-US" altLang="zh-CN" sz="2800" dirty="0" smtClean="0">
                <a:solidFill>
                  <a:srgbClr val="000099"/>
                </a:solidFill>
                <a:latin typeface="Arial"/>
                <a:ea typeface="仿宋_GB2312" pitchFamily="49" charset="-122"/>
              </a:rPr>
              <a:t>·</a:t>
            </a:r>
            <a:r>
              <a:rPr lang="zh-CN" altLang="en-US" sz="2800" dirty="0" smtClean="0">
                <a:solidFill>
                  <a:srgbClr val="000099"/>
                </a:solidFill>
                <a:ea typeface="仿宋_GB2312" pitchFamily="49" charset="-122"/>
              </a:rPr>
              <a:t>魏志</a:t>
            </a:r>
            <a:r>
              <a:rPr lang="en-US" altLang="zh-CN" sz="2800" dirty="0" smtClean="0">
                <a:solidFill>
                  <a:srgbClr val="000099"/>
                </a:solidFill>
                <a:latin typeface="Arial"/>
                <a:ea typeface="仿宋_GB2312" pitchFamily="49" charset="-122"/>
              </a:rPr>
              <a:t>·</a:t>
            </a:r>
            <a:r>
              <a:rPr lang="zh-CN" altLang="en-US" sz="2800" dirty="0" smtClean="0">
                <a:solidFill>
                  <a:srgbClr val="000099"/>
                </a:solidFill>
                <a:ea typeface="仿宋_GB2312" pitchFamily="49" charset="-122"/>
              </a:rPr>
              <a:t>王肃传</a:t>
            </a:r>
            <a:br>
              <a:rPr lang="zh-CN" altLang="en-US" sz="2800" dirty="0" smtClean="0">
                <a:solidFill>
                  <a:srgbClr val="FFFF66"/>
                </a:solidFill>
                <a:ea typeface="仿宋_GB2312" pitchFamily="49" charset="-122"/>
              </a:rPr>
            </a:br>
            <a:r>
              <a:rPr lang="zh-CN" altLang="en-US" sz="3200" dirty="0" smtClean="0">
                <a:latin typeface="Arial"/>
                <a:ea typeface="黑体" pitchFamily="2" charset="-122"/>
              </a:rPr>
              <a:t>“</a:t>
            </a:r>
            <a:r>
              <a:rPr lang="zh-CN" altLang="en-US" sz="3200" dirty="0" smtClean="0">
                <a:solidFill>
                  <a:srgbClr val="000099"/>
                </a:solidFill>
                <a:ea typeface="黑体" pitchFamily="2" charset="-122"/>
              </a:rPr>
              <a:t>读</a:t>
            </a:r>
            <a:r>
              <a:rPr lang="zh-CN" altLang="en-US" sz="3200" dirty="0" smtClean="0">
                <a:ea typeface="黑体" pitchFamily="2" charset="-122"/>
              </a:rPr>
              <a:t>而未晓则</a:t>
            </a:r>
            <a:r>
              <a:rPr lang="zh-CN" altLang="en-US" sz="3200" dirty="0" smtClean="0">
                <a:solidFill>
                  <a:srgbClr val="000099"/>
                </a:solidFill>
                <a:ea typeface="黑体" pitchFamily="2" charset="-122"/>
              </a:rPr>
              <a:t>思</a:t>
            </a:r>
            <a:r>
              <a:rPr lang="zh-CN" altLang="en-US" sz="3200" dirty="0" smtClean="0">
                <a:ea typeface="黑体" pitchFamily="2" charset="-122"/>
              </a:rPr>
              <a:t>，</a:t>
            </a:r>
            <a:r>
              <a:rPr lang="zh-CN" altLang="en-US" sz="3200" dirty="0" smtClean="0">
                <a:solidFill>
                  <a:srgbClr val="000099"/>
                </a:solidFill>
                <a:ea typeface="黑体" pitchFamily="2" charset="-122"/>
              </a:rPr>
              <a:t>思</a:t>
            </a:r>
            <a:r>
              <a:rPr lang="zh-CN" altLang="en-US" sz="3200" dirty="0" smtClean="0">
                <a:ea typeface="黑体" pitchFamily="2" charset="-122"/>
              </a:rPr>
              <a:t>而未晓则</a:t>
            </a:r>
            <a:r>
              <a:rPr lang="zh-CN" altLang="en-US" sz="3200" dirty="0" smtClean="0">
                <a:solidFill>
                  <a:srgbClr val="000099"/>
                </a:solidFill>
                <a:ea typeface="黑体" pitchFamily="2" charset="-122"/>
              </a:rPr>
              <a:t>读</a:t>
            </a:r>
            <a:r>
              <a:rPr lang="zh-CN" altLang="en-US" sz="3200" dirty="0" smtClean="0">
                <a:ea typeface="黑体" pitchFamily="2" charset="-122"/>
              </a:rPr>
              <a:t>。</a:t>
            </a:r>
            <a:r>
              <a:rPr lang="zh-CN" altLang="en-US" sz="3200" dirty="0" smtClean="0">
                <a:latin typeface="Arial"/>
                <a:ea typeface="黑体" pitchFamily="2" charset="-122"/>
              </a:rPr>
              <a:t>”</a:t>
            </a:r>
            <a:br>
              <a:rPr lang="zh-CN" altLang="en-US" sz="3200" dirty="0" smtClean="0">
                <a:ea typeface="黑体" pitchFamily="2" charset="-122"/>
              </a:rPr>
            </a:br>
            <a:r>
              <a:rPr lang="zh-CN" altLang="en-US" sz="3200" dirty="0" smtClean="0">
                <a:solidFill>
                  <a:srgbClr val="000099"/>
                </a:solidFill>
                <a:ea typeface="黑体" pitchFamily="2" charset="-122"/>
              </a:rPr>
              <a:t>                              </a:t>
            </a:r>
            <a:r>
              <a:rPr lang="en-US" altLang="zh-CN" sz="2800" dirty="0" smtClean="0">
                <a:solidFill>
                  <a:srgbClr val="000099"/>
                </a:solidFill>
                <a:latin typeface="Arial"/>
                <a:ea typeface="仿宋_GB2312" pitchFamily="49" charset="-122"/>
              </a:rPr>
              <a:t>——</a:t>
            </a:r>
            <a:r>
              <a:rPr lang="zh-CN" altLang="en-US" sz="2800" dirty="0" smtClean="0">
                <a:solidFill>
                  <a:srgbClr val="000099"/>
                </a:solidFill>
                <a:ea typeface="仿宋_GB2312" pitchFamily="49" charset="-122"/>
              </a:rPr>
              <a:t>宋</a:t>
            </a:r>
            <a:r>
              <a:rPr lang="en-US" altLang="zh-CN" sz="2800" dirty="0" smtClean="0">
                <a:solidFill>
                  <a:srgbClr val="000099"/>
                </a:solidFill>
                <a:latin typeface="Arial"/>
                <a:ea typeface="仿宋_GB2312" pitchFamily="49" charset="-122"/>
              </a:rPr>
              <a:t>·</a:t>
            </a:r>
            <a:r>
              <a:rPr lang="zh-CN" altLang="en-US" sz="2800" dirty="0" smtClean="0">
                <a:solidFill>
                  <a:srgbClr val="000099"/>
                </a:solidFill>
                <a:ea typeface="仿宋_GB2312" pitchFamily="49" charset="-122"/>
              </a:rPr>
              <a:t>朱熹</a:t>
            </a:r>
            <a:br>
              <a:rPr lang="zh-CN" altLang="en-US" sz="3200" dirty="0" smtClean="0"/>
            </a:br>
            <a:r>
              <a:rPr lang="zh-CN" altLang="en-US" sz="3200" dirty="0" smtClean="0">
                <a:latin typeface="Arial"/>
                <a:ea typeface="黑体" pitchFamily="2" charset="-122"/>
              </a:rPr>
              <a:t>“</a:t>
            </a:r>
            <a:r>
              <a:rPr lang="zh-CN" altLang="en-US" sz="3200" dirty="0" smtClean="0">
                <a:ea typeface="黑体" pitchFamily="2" charset="-122"/>
              </a:rPr>
              <a:t>大抵学古文者，必要</a:t>
            </a:r>
            <a:r>
              <a:rPr lang="zh-CN" altLang="en-US" sz="3200" dirty="0" smtClean="0">
                <a:solidFill>
                  <a:srgbClr val="000099"/>
                </a:solidFill>
                <a:ea typeface="黑体" pitchFamily="2" charset="-122"/>
              </a:rPr>
              <a:t>放声疾读</a:t>
            </a:r>
            <a:r>
              <a:rPr lang="zh-CN" altLang="en-US" sz="3200" dirty="0" smtClean="0">
                <a:ea typeface="黑体" pitchFamily="2" charset="-122"/>
              </a:rPr>
              <a:t>又缓读</a:t>
            </a:r>
            <a:r>
              <a:rPr lang="en-US" altLang="zh-CN" dirty="0" smtClean="0">
                <a:latin typeface="Arial"/>
              </a:rPr>
              <a:t>……</a:t>
            </a:r>
            <a:r>
              <a:rPr lang="zh-CN" altLang="en-US" sz="3200" dirty="0" smtClean="0">
                <a:ea typeface="黑体" pitchFamily="2" charset="-122"/>
              </a:rPr>
              <a:t>久之自悟。</a:t>
            </a:r>
            <a:r>
              <a:rPr lang="zh-CN" altLang="en-US" sz="3200" dirty="0" smtClean="0">
                <a:latin typeface="Arial"/>
                <a:ea typeface="黑体" pitchFamily="2" charset="-122"/>
              </a:rPr>
              <a:t>”</a:t>
            </a:r>
            <a:r>
              <a:rPr lang="zh-CN" altLang="en-US" sz="3200" dirty="0" smtClean="0"/>
              <a:t>              </a:t>
            </a:r>
            <a:br>
              <a:rPr lang="zh-CN" altLang="en-US" sz="3200" dirty="0" smtClean="0"/>
            </a:br>
            <a:r>
              <a:rPr lang="zh-CN" altLang="en-US" sz="3200" dirty="0" smtClean="0">
                <a:solidFill>
                  <a:srgbClr val="000099"/>
                </a:solidFill>
              </a:rPr>
              <a:t>                              </a:t>
            </a:r>
            <a:r>
              <a:rPr lang="en-US" altLang="zh-CN" sz="2800" dirty="0" smtClean="0">
                <a:solidFill>
                  <a:srgbClr val="000099"/>
                </a:solidFill>
                <a:latin typeface="Arial"/>
                <a:ea typeface="仿宋_GB2312" pitchFamily="49" charset="-122"/>
              </a:rPr>
              <a:t>——</a:t>
            </a:r>
            <a:r>
              <a:rPr lang="zh-CN" altLang="en-US" sz="2800" dirty="0" smtClean="0">
                <a:solidFill>
                  <a:srgbClr val="000099"/>
                </a:solidFill>
                <a:ea typeface="仿宋_GB2312" pitchFamily="49" charset="-122"/>
              </a:rPr>
              <a:t>清</a:t>
            </a:r>
            <a:r>
              <a:rPr lang="en-US" altLang="zh-CN" sz="2800" dirty="0" smtClean="0">
                <a:solidFill>
                  <a:srgbClr val="000099"/>
                </a:solidFill>
                <a:latin typeface="Arial"/>
                <a:ea typeface="仿宋_GB2312" pitchFamily="49" charset="-122"/>
              </a:rPr>
              <a:t>·</a:t>
            </a:r>
            <a:r>
              <a:rPr lang="en-US" altLang="zh-CN" sz="2800" dirty="0" smtClean="0">
                <a:solidFill>
                  <a:srgbClr val="000099"/>
                </a:solidFill>
                <a:ea typeface="仿宋_GB2312" pitchFamily="49" charset="-122"/>
              </a:rPr>
              <a:t> </a:t>
            </a:r>
            <a:r>
              <a:rPr lang="zh-CN" altLang="en-US" sz="2800" dirty="0" smtClean="0">
                <a:solidFill>
                  <a:srgbClr val="000099"/>
                </a:solidFill>
                <a:ea typeface="仿宋_GB2312" pitchFamily="49" charset="-122"/>
              </a:rPr>
              <a:t>姚鼐</a:t>
            </a:r>
            <a:r>
              <a:rPr lang="en-US" altLang="zh-CN" sz="2800" dirty="0" smtClean="0">
                <a:solidFill>
                  <a:srgbClr val="000099"/>
                </a:solidFill>
                <a:ea typeface="仿宋_GB2312" pitchFamily="49" charset="-122"/>
              </a:rPr>
              <a:t>《</a:t>
            </a:r>
            <a:r>
              <a:rPr lang="zh-CN" altLang="en-US" sz="2800" dirty="0" smtClean="0">
                <a:solidFill>
                  <a:srgbClr val="000099"/>
                </a:solidFill>
                <a:ea typeface="仿宋_GB2312" pitchFamily="49" charset="-122"/>
              </a:rPr>
              <a:t>尺牍</a:t>
            </a:r>
            <a:r>
              <a:rPr lang="en-US" altLang="zh-CN" sz="2800" dirty="0" smtClean="0">
                <a:solidFill>
                  <a:srgbClr val="000099"/>
                </a:solidFill>
                <a:ea typeface="仿宋_GB2312" pitchFamily="49" charset="-122"/>
              </a:rPr>
              <a:t>》</a:t>
            </a:r>
            <a:r>
              <a:rPr lang="zh-CN" altLang="en-US" sz="2800" dirty="0" smtClean="0">
                <a:solidFill>
                  <a:srgbClr val="000099"/>
                </a:solidFill>
                <a:ea typeface="仿宋_GB2312" pitchFamily="49" charset="-122"/>
              </a:rPr>
              <a:t>。</a:t>
            </a:r>
            <a:br>
              <a:rPr lang="zh-CN" altLang="en-US" sz="2800" dirty="0" smtClean="0">
                <a:solidFill>
                  <a:srgbClr val="FFFF66"/>
                </a:solidFill>
                <a:ea typeface="仿宋_GB2312" pitchFamily="49" charset="-122"/>
              </a:rPr>
            </a:br>
            <a:r>
              <a:rPr lang="zh-CN" altLang="en-US" sz="3200" dirty="0" smtClean="0">
                <a:latin typeface="Arial"/>
                <a:ea typeface="黑体" pitchFamily="2" charset="-122"/>
              </a:rPr>
              <a:t>“</a:t>
            </a:r>
            <a:r>
              <a:rPr lang="zh-CN" altLang="en-US" sz="3200" dirty="0" smtClean="0">
                <a:ea typeface="黑体" pitchFamily="2" charset="-122"/>
              </a:rPr>
              <a:t>不</a:t>
            </a:r>
            <a:r>
              <a:rPr lang="zh-CN" altLang="en-US" sz="3200" dirty="0" smtClean="0">
                <a:solidFill>
                  <a:srgbClr val="000099"/>
                </a:solidFill>
                <a:ea typeface="黑体" pitchFamily="2" charset="-122"/>
              </a:rPr>
              <a:t>动笔墨</a:t>
            </a:r>
            <a:r>
              <a:rPr lang="zh-CN" altLang="en-US" sz="3200" dirty="0" smtClean="0">
                <a:ea typeface="黑体" pitchFamily="2" charset="-122"/>
              </a:rPr>
              <a:t>不读书。</a:t>
            </a:r>
            <a:r>
              <a:rPr lang="zh-CN" altLang="en-US" sz="3200" dirty="0" smtClean="0">
                <a:latin typeface="Arial"/>
                <a:ea typeface="黑体" pitchFamily="2" charset="-122"/>
              </a:rPr>
              <a:t>”</a:t>
            </a:r>
            <a:br>
              <a:rPr lang="zh-CN" altLang="en-US" sz="3200" dirty="0" smtClean="0">
                <a:ea typeface="黑体" pitchFamily="2" charset="-122"/>
              </a:rPr>
            </a:br>
            <a:r>
              <a:rPr lang="zh-CN" altLang="en-US" sz="3200" dirty="0" smtClean="0">
                <a:ea typeface="黑体" pitchFamily="2" charset="-122"/>
              </a:rPr>
              <a:t>                              </a:t>
            </a:r>
            <a:r>
              <a:rPr lang="en-US" altLang="zh-CN" sz="2800" dirty="0" smtClean="0">
                <a:solidFill>
                  <a:srgbClr val="000099"/>
                </a:solidFill>
                <a:latin typeface="Arial"/>
                <a:ea typeface="仿宋_GB2312" pitchFamily="49" charset="-122"/>
              </a:rPr>
              <a:t>——</a:t>
            </a:r>
            <a:r>
              <a:rPr lang="zh-CN" altLang="en-US" sz="2800" dirty="0" smtClean="0">
                <a:solidFill>
                  <a:srgbClr val="000099"/>
                </a:solidFill>
                <a:ea typeface="仿宋_GB2312" pitchFamily="49" charset="-122"/>
              </a:rPr>
              <a:t>古语</a:t>
            </a:r>
            <a:endParaRPr lang="zh-CN" altLang="en-US" sz="2800" dirty="0" smtClean="0">
              <a:solidFill>
                <a:srgbClr val="000099"/>
              </a:solidFill>
              <a:ea typeface="仿宋_GB2312" pitchFamily="49" charset="-122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0" y="5638800"/>
            <a:ext cx="9144000" cy="76200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 dirty="0">
                <a:solidFill>
                  <a:srgbClr val="000099"/>
                </a:solidFill>
                <a:latin typeface="Arial" pitchFamily="34" charset="0"/>
                <a:ea typeface="隶书" pitchFamily="49" charset="-122"/>
              </a:rPr>
              <a:t>——</a:t>
            </a:r>
            <a:r>
              <a:rPr lang="zh-CN" altLang="en-US" sz="4400" dirty="0">
                <a:solidFill>
                  <a:srgbClr val="000099"/>
                </a:solidFill>
                <a:ea typeface="隶书" pitchFamily="49" charset="-122"/>
              </a:rPr>
              <a:t>诵读、思考、积累</a:t>
            </a:r>
            <a:r>
              <a:rPr lang="zh-CN" altLang="en-US" sz="3600" dirty="0">
                <a:solidFill>
                  <a:srgbClr val="FF0066"/>
                </a:solidFill>
                <a:ea typeface="仿宋_GB2312" pitchFamily="49" charset="-122"/>
              </a:rPr>
              <a:t>（圈点批注）</a:t>
            </a:r>
            <a:endParaRPr lang="zh-CN" altLang="en-US" sz="3600" dirty="0">
              <a:solidFill>
                <a:srgbClr val="FF0066"/>
              </a:solidFill>
              <a:ea typeface="仿宋_GB2312" pitchFamily="49" charset="-122"/>
            </a:endParaRPr>
          </a:p>
        </p:txBody>
      </p:sp>
      <p:sp>
        <p:nvSpPr>
          <p:cNvPr id="6148" name="AutoShape 6">
            <a:hlinkClick r:id="rId1" action="ppaction://hlinkfile" highlightClick="1"/>
          </p:cNvPr>
          <p:cNvSpPr>
            <a:spLocks noChangeArrowheads="1"/>
          </p:cNvSpPr>
          <p:nvPr/>
        </p:nvSpPr>
        <p:spPr bwMode="auto">
          <a:xfrm>
            <a:off x="8534400" y="6248400"/>
            <a:ext cx="381000" cy="228600"/>
          </a:xfrm>
          <a:prstGeom prst="actionButtonForwardNext">
            <a:avLst/>
          </a:prstGeom>
          <a:solidFill>
            <a:srgbClr val="FF0000"/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0" y="0"/>
            <a:ext cx="1447800" cy="495300"/>
          </a:xfrm>
          <a:prstGeom prst="rect">
            <a:avLst/>
          </a:prstGeom>
          <a:solidFill>
            <a:srgbClr val="800000"/>
          </a:solidFill>
          <a:ln w="38100">
            <a:solidFill>
              <a:srgbClr val="FFFF00"/>
            </a:solidFill>
            <a:miter lim="800000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kumimoji="1" lang="zh-CN" alt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方正姚体" pitchFamily="2" charset="-122"/>
              </a:rPr>
              <a:t>学法指导</a:t>
            </a:r>
            <a:endParaRPr kumimoji="1" lang="zh-CN" alt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华文行楷" pitchFamily="2" charset="-122"/>
            </a:endParaRPr>
          </a:p>
        </p:txBody>
      </p:sp>
      <p:sp>
        <p:nvSpPr>
          <p:cNvPr id="6150" name="Text Box 8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391400" y="6461125"/>
            <a:ext cx="1752600" cy="396875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>
                <a:solidFill>
                  <a:srgbClr val="FF0066"/>
                </a:solidFill>
                <a:ea typeface="方正姚体" pitchFamily="2" charset="-122"/>
              </a:rPr>
              <a:t>转示范背诵</a:t>
            </a:r>
            <a:endParaRPr lang="zh-CN" altLang="en-US" sz="2000">
              <a:solidFill>
                <a:srgbClr val="FF0066"/>
              </a:solidFill>
              <a:ea typeface="方正姚体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676400"/>
            <a:ext cx="8534400" cy="2590800"/>
          </a:xfrm>
          <a:ln w="28575">
            <a:solidFill>
              <a:srgbClr val="FFFF00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zh-CN" altLang="en-US" sz="6600" smtClean="0">
                <a:solidFill>
                  <a:srgbClr val="000099"/>
                </a:solidFill>
                <a:latin typeface="黑体" pitchFamily="49" charset="-122"/>
                <a:ea typeface="黑体" pitchFamily="49" charset="-122"/>
              </a:rPr>
              <a:t>烛之武退秦师</a:t>
            </a:r>
            <a:br>
              <a:rPr lang="zh-CN" altLang="en-US" sz="6600" smtClean="0">
                <a:solidFill>
                  <a:srgbClr val="000099"/>
                </a:solidFill>
                <a:latin typeface="黑体" pitchFamily="49" charset="-122"/>
                <a:ea typeface="黑体" pitchFamily="49" charset="-122"/>
              </a:rPr>
            </a:br>
            <a:r>
              <a:rPr lang="en-US" altLang="zh-CN" sz="4000" smtClean="0">
                <a:solidFill>
                  <a:srgbClr val="000099"/>
                </a:solidFill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4000" smtClean="0">
                <a:solidFill>
                  <a:srgbClr val="000099"/>
                </a:solidFill>
                <a:latin typeface="黑体" pitchFamily="49" charset="-122"/>
                <a:ea typeface="黑体" pitchFamily="49" charset="-122"/>
              </a:rPr>
              <a:t>左传</a:t>
            </a:r>
            <a:r>
              <a:rPr lang="en-US" altLang="zh-CN" sz="4000" smtClean="0">
                <a:solidFill>
                  <a:srgbClr val="000099"/>
                </a:solidFill>
                <a:latin typeface="黑体" pitchFamily="49" charset="-122"/>
                <a:ea typeface="黑体" pitchFamily="49" charset="-122"/>
              </a:rPr>
              <a:t>》</a:t>
            </a:r>
            <a:endParaRPr lang="en-US" altLang="zh-CN" sz="4000" smtClean="0">
              <a:solidFill>
                <a:srgbClr val="000099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505200"/>
            <a:ext cx="9144000" cy="1143000"/>
          </a:xfrm>
        </p:spPr>
        <p:txBody>
          <a:bodyPr/>
          <a:lstStyle/>
          <a:p>
            <a:pPr algn="ctr" eaLnBrk="1" hangingPunct="1">
              <a:buClrTx/>
              <a:buFont typeface="Arial" charset="0"/>
              <a:buNone/>
              <a:defRPr/>
            </a:pPr>
            <a:r>
              <a:rPr lang="zh-CN" altLang="en-US" sz="6000" smtClean="0">
                <a:latin typeface="方正舒体" pitchFamily="2" charset="-122"/>
                <a:ea typeface="方正舒体" pitchFamily="2" charset="-122"/>
              </a:rPr>
              <a:t>烛之武（   ）退秦师</a:t>
            </a:r>
            <a:endParaRPr lang="zh-CN" altLang="en-US" sz="6000" smtClean="0">
              <a:latin typeface="方正舒体" pitchFamily="2" charset="-122"/>
              <a:ea typeface="方正舒体" pitchFamily="2" charset="-122"/>
            </a:endParaRPr>
          </a:p>
        </p:txBody>
      </p:sp>
      <p:sp>
        <p:nvSpPr>
          <p:cNvPr id="64515" name="Rectangle 3"/>
          <p:cNvSpPr>
            <a:spLocks noRot="1" noChangeArrowheads="1"/>
          </p:cNvSpPr>
          <p:nvPr/>
        </p:nvSpPr>
        <p:spPr bwMode="auto">
          <a:xfrm>
            <a:off x="0" y="1219200"/>
            <a:ext cx="9144000" cy="1295400"/>
          </a:xfrm>
          <a:prstGeom prst="rect">
            <a:avLst/>
          </a:prstGeom>
          <a:noFill/>
          <a:ln w="12700">
            <a:solidFill>
              <a:srgbClr val="FFFF00"/>
            </a:solidFill>
            <a:miter lim="800000"/>
          </a:ln>
          <a:effectLst/>
        </p:spPr>
        <p:txBody>
          <a:bodyPr anchor="ctr"/>
          <a:lstStyle/>
          <a:p>
            <a:pPr algn="l">
              <a:defRPr/>
            </a:pPr>
            <a:r>
              <a:rPr lang="en-US" altLang="zh-CN" sz="36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itchFamily="2" charset="-122"/>
                <a:ea typeface="黑体" pitchFamily="2" charset="-122"/>
              </a:rPr>
              <a:t>   </a:t>
            </a:r>
            <a:r>
              <a:rPr lang="zh-CN" altLang="en-US" sz="36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itchFamily="2" charset="-122"/>
                <a:ea typeface="黑体" pitchFamily="2" charset="-122"/>
              </a:rPr>
              <a:t>请在 </a:t>
            </a:r>
            <a:r>
              <a:rPr lang="zh-CN" altLang="en-US" sz="36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黑体" pitchFamily="2" charset="-122"/>
              </a:rPr>
              <a:t>“</a:t>
            </a:r>
            <a:r>
              <a:rPr lang="zh-CN" altLang="en-US" sz="36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itchFamily="2" charset="-122"/>
                <a:ea typeface="黑体" pitchFamily="2" charset="-122"/>
              </a:rPr>
              <a:t>退</a:t>
            </a:r>
            <a:r>
              <a:rPr lang="zh-CN" altLang="en-US" sz="36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黑体" pitchFamily="2" charset="-122"/>
              </a:rPr>
              <a:t>”</a:t>
            </a:r>
            <a:r>
              <a:rPr lang="zh-CN" altLang="en-US" sz="36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itchFamily="2" charset="-122"/>
                <a:ea typeface="黑体" pitchFamily="2" charset="-122"/>
              </a:rPr>
              <a:t>前加上一个词或短语，概括全文内容。</a:t>
            </a:r>
            <a:endParaRPr lang="zh-CN" altLang="en-US" sz="360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0" y="0"/>
            <a:ext cx="1524000" cy="495300"/>
          </a:xfrm>
          <a:prstGeom prst="rect">
            <a:avLst/>
          </a:prstGeom>
          <a:solidFill>
            <a:srgbClr val="800000"/>
          </a:solidFill>
          <a:ln w="38100">
            <a:solidFill>
              <a:srgbClr val="FFFF00"/>
            </a:solidFill>
            <a:miter lim="800000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kumimoji="1" lang="zh-CN" alt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方正姚体" pitchFamily="2" charset="-122"/>
              </a:rPr>
              <a:t>预习检查</a:t>
            </a:r>
            <a:endParaRPr kumimoji="1" lang="zh-CN" altLang="en-US" sz="240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方正姚体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810000"/>
            <a:ext cx="9144000" cy="3048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zh-CN" b="1" dirty="0" smtClean="0">
                <a:latin typeface="黑体" pitchFamily="2" charset="-122"/>
                <a:ea typeface="黑体" pitchFamily="2" charset="-122"/>
              </a:rPr>
              <a:t>   1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、大兵压境，小国告急。</a:t>
            </a:r>
            <a:endParaRPr lang="zh-CN" altLang="en-US" b="1" dirty="0" smtClean="0">
              <a:latin typeface="黑体" pitchFamily="2" charset="-122"/>
              <a:ea typeface="黑体" pitchFamily="2" charset="-122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   </a:t>
            </a:r>
            <a:r>
              <a:rPr lang="en-US" altLang="zh-CN" b="1" dirty="0" smtClean="0"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、</a:t>
            </a:r>
            <a:r>
              <a:rPr kumimoji="1" lang="zh-CN" altLang="en-US" b="1" dirty="0" smtClean="0">
                <a:latin typeface="黑体" pitchFamily="2" charset="-122"/>
                <a:ea typeface="黑体" pitchFamily="2" charset="-122"/>
              </a:rPr>
              <a:t>郑文公诚心悔前过，</a:t>
            </a:r>
            <a:r>
              <a:rPr kumimoji="1" lang="zh-CN" altLang="en-US" b="1" dirty="0" smtClean="0">
                <a:effectLst/>
                <a:latin typeface="黑体" pitchFamily="2" charset="-122"/>
                <a:ea typeface="黑体" pitchFamily="2" charset="-122"/>
              </a:rPr>
              <a:t>烛之武大义赴敌营。</a:t>
            </a:r>
            <a:endParaRPr kumimoji="1" lang="zh-CN" altLang="en-US" b="1" dirty="0" smtClean="0">
              <a:effectLst/>
              <a:latin typeface="黑体" pitchFamily="2" charset="-122"/>
              <a:ea typeface="黑体" pitchFamily="2" charset="-122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zh-CN" altLang="en-US" b="1" dirty="0" smtClean="0">
                <a:effectLst/>
                <a:latin typeface="黑体" pitchFamily="2" charset="-122"/>
                <a:ea typeface="黑体" pitchFamily="2" charset="-122"/>
              </a:rPr>
              <a:t>   </a:t>
            </a:r>
            <a:r>
              <a:rPr lang="en-US" altLang="zh-CN" b="1" dirty="0" smtClean="0">
                <a:effectLst/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b="1" dirty="0" smtClean="0">
                <a:effectLst/>
                <a:latin typeface="黑体" pitchFamily="2" charset="-122"/>
                <a:ea typeface="黑体" pitchFamily="2" charset="-122"/>
              </a:rPr>
              <a:t>、勇士闯虎穴，巧言退秦师。</a:t>
            </a:r>
            <a:endParaRPr lang="zh-CN" altLang="en-US" b="1" dirty="0" smtClean="0">
              <a:effectLst/>
              <a:latin typeface="黑体" pitchFamily="2" charset="-122"/>
              <a:ea typeface="黑体" pitchFamily="2" charset="-122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zh-CN" altLang="en-US" b="1" dirty="0" smtClean="0">
                <a:effectLst/>
                <a:latin typeface="黑体" pitchFamily="2" charset="-122"/>
                <a:ea typeface="黑体" pitchFamily="2" charset="-122"/>
              </a:rPr>
              <a:t>   </a:t>
            </a:r>
            <a:r>
              <a:rPr lang="en-US" altLang="zh-CN" b="1" dirty="0" smtClean="0">
                <a:effectLst/>
                <a:latin typeface="黑体" pitchFamily="2" charset="-122"/>
                <a:ea typeface="黑体" pitchFamily="2" charset="-122"/>
              </a:rPr>
              <a:t>4</a:t>
            </a:r>
            <a:r>
              <a:rPr lang="zh-CN" altLang="en-US" b="1" dirty="0" smtClean="0">
                <a:effectLst/>
                <a:latin typeface="黑体" pitchFamily="2" charset="-122"/>
                <a:ea typeface="黑体" pitchFamily="2" charset="-122"/>
              </a:rPr>
              <a:t>、</a:t>
            </a:r>
            <a:r>
              <a:rPr lang="zh-CN" altLang="en-US" b="1" dirty="0" smtClean="0">
                <a:latin typeface="黑体" pitchFamily="2" charset="-122"/>
                <a:ea typeface="黑体" pitchFamily="2" charset="-122"/>
              </a:rPr>
              <a:t>秦穆公度势盟郑，晋文侯审时班师。</a:t>
            </a:r>
            <a:endParaRPr lang="zh-CN" altLang="en-US" b="1" dirty="0" smtClean="0">
              <a:effectLst/>
            </a:endParaRPr>
          </a:p>
        </p:txBody>
      </p:sp>
      <p:sp>
        <p:nvSpPr>
          <p:cNvPr id="82947" name="Rectangle 3"/>
          <p:cNvSpPr>
            <a:spLocks noRot="1" noChangeArrowheads="1"/>
          </p:cNvSpPr>
          <p:nvPr/>
        </p:nvSpPr>
        <p:spPr bwMode="auto">
          <a:xfrm>
            <a:off x="0" y="609600"/>
            <a:ext cx="9144000" cy="838200"/>
          </a:xfrm>
          <a:prstGeom prst="rect">
            <a:avLst/>
          </a:prstGeom>
          <a:noFill/>
          <a:ln w="12700">
            <a:solidFill>
              <a:srgbClr val="FFFF00"/>
            </a:solidFill>
            <a:miter lim="800000"/>
          </a:ln>
          <a:effectLst/>
        </p:spPr>
        <p:txBody>
          <a:bodyPr anchor="ctr"/>
          <a:lstStyle/>
          <a:p>
            <a:pPr algn="l">
              <a:defRPr/>
            </a:pPr>
            <a:r>
              <a:rPr lang="en-US" altLang="zh-CN" sz="32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itchFamily="2" charset="-122"/>
                <a:ea typeface="黑体" pitchFamily="2" charset="-122"/>
              </a:rPr>
              <a:t>   </a:t>
            </a:r>
            <a:r>
              <a:rPr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itchFamily="2" charset="-122"/>
                <a:ea typeface="黑体" pitchFamily="2" charset="-122"/>
              </a:rPr>
              <a:t>请用简洁的语言</a:t>
            </a:r>
            <a:r>
              <a:rPr lang="en-US" altLang="zh-CN" sz="32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itchFamily="2" charset="-122"/>
                <a:ea typeface="黑体" pitchFamily="2" charset="-122"/>
              </a:rPr>
              <a:t>(</a:t>
            </a:r>
            <a:r>
              <a:rPr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itchFamily="2" charset="-122"/>
                <a:ea typeface="黑体" pitchFamily="2" charset="-122"/>
              </a:rPr>
              <a:t>或一副对联</a:t>
            </a:r>
            <a:r>
              <a:rPr lang="en-US" altLang="zh-CN" sz="32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itchFamily="2" charset="-122"/>
                <a:ea typeface="黑体" pitchFamily="2" charset="-122"/>
              </a:rPr>
              <a:t>)</a:t>
            </a:r>
            <a:r>
              <a:rPr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itchFamily="2" charset="-122"/>
                <a:ea typeface="黑体" pitchFamily="2" charset="-122"/>
              </a:rPr>
              <a:t>概括各段内容。</a:t>
            </a:r>
            <a:endParaRPr lang="zh-CN" altLang="en-US" sz="320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0" y="2743200"/>
            <a:ext cx="9144000" cy="579438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32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itchFamily="2" charset="-122"/>
                <a:ea typeface="黑体" pitchFamily="2" charset="-122"/>
              </a:rPr>
              <a:t>秦晋</a:t>
            </a:r>
            <a:r>
              <a:rPr lang="zh-CN" alt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黑体" pitchFamily="2" charset="-122"/>
                <a:ea typeface="黑体" pitchFamily="2" charset="-122"/>
              </a:rPr>
              <a:t>围郑    </a:t>
            </a:r>
            <a:r>
              <a:rPr lang="zh-CN" altLang="en-US" sz="32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itchFamily="2" charset="-122"/>
                <a:ea typeface="黑体" pitchFamily="2" charset="-122"/>
              </a:rPr>
              <a:t>临危</a:t>
            </a:r>
            <a:r>
              <a:rPr lang="zh-CN" alt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黑体" pitchFamily="2" charset="-122"/>
                <a:ea typeface="黑体" pitchFamily="2" charset="-122"/>
              </a:rPr>
              <a:t>受命   </a:t>
            </a:r>
            <a:r>
              <a:rPr lang="zh-CN" altLang="en-US" sz="32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itchFamily="2" charset="-122"/>
                <a:ea typeface="黑体" pitchFamily="2" charset="-122"/>
              </a:rPr>
              <a:t>说</a:t>
            </a:r>
            <a:r>
              <a:rPr lang="zh-CN" alt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黑体" pitchFamily="2" charset="-122"/>
                <a:ea typeface="黑体" pitchFamily="2" charset="-122"/>
              </a:rPr>
              <a:t>退秦</a:t>
            </a:r>
            <a:r>
              <a:rPr lang="zh-CN" altLang="en-US" sz="32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itchFamily="2" charset="-122"/>
                <a:ea typeface="黑体" pitchFamily="2" charset="-122"/>
              </a:rPr>
              <a:t>师</a:t>
            </a:r>
            <a:r>
              <a:rPr lang="zh-CN" alt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黑体" pitchFamily="2" charset="-122"/>
                <a:ea typeface="黑体" pitchFamily="2" charset="-122"/>
              </a:rPr>
              <a:t>    </a:t>
            </a:r>
            <a:r>
              <a:rPr lang="zh-CN" altLang="en-US" sz="32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itchFamily="2" charset="-122"/>
                <a:ea typeface="黑体" pitchFamily="2" charset="-122"/>
              </a:rPr>
              <a:t>迫晋</a:t>
            </a:r>
            <a:r>
              <a:rPr lang="zh-CN" alt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黑体" pitchFamily="2" charset="-122"/>
                <a:ea typeface="黑体" pitchFamily="2" charset="-122"/>
              </a:rPr>
              <a:t>撤围</a:t>
            </a:r>
            <a:endParaRPr lang="zh-CN" altLang="en-US" sz="3200" dirty="0">
              <a:effectLst>
                <a:outerShdw blurRad="38100" dist="38100" dir="2700000" algn="tl">
                  <a:srgbClr val="000000"/>
                </a:outerShdw>
              </a:effectLst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381000" y="1828800"/>
            <a:ext cx="8229600" cy="579438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黑体" pitchFamily="2" charset="-122"/>
                <a:ea typeface="黑体" pitchFamily="2" charset="-122"/>
              </a:rPr>
              <a:t>围郑     受命     退秦     撤围</a:t>
            </a:r>
            <a:endParaRPr lang="zh-CN" altLang="en-US" sz="3200">
              <a:effectLst>
                <a:outerShdw blurRad="38100" dist="38100" dir="2700000" algn="tl">
                  <a:srgbClr val="000000"/>
                </a:outerShdw>
              </a:effectLst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82950" name="AutoShape 6"/>
          <p:cNvSpPr>
            <a:spLocks noChangeArrowheads="1"/>
          </p:cNvSpPr>
          <p:nvPr/>
        </p:nvSpPr>
        <p:spPr bwMode="auto">
          <a:xfrm>
            <a:off x="5257800" y="1981200"/>
            <a:ext cx="533400" cy="381000"/>
          </a:xfrm>
          <a:prstGeom prst="rightArrow">
            <a:avLst>
              <a:gd name="adj1" fmla="val 50000"/>
              <a:gd name="adj2" fmla="val 35000"/>
            </a:avLst>
          </a:prstGeom>
          <a:solidFill>
            <a:srgbClr val="FF0066"/>
          </a:solidFill>
          <a:ln w="12700" algn="ctr">
            <a:solidFill>
              <a:srgbClr val="FFFF00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951" name="AutoShape 7"/>
          <p:cNvSpPr>
            <a:spLocks noChangeArrowheads="1"/>
          </p:cNvSpPr>
          <p:nvPr/>
        </p:nvSpPr>
        <p:spPr bwMode="auto">
          <a:xfrm>
            <a:off x="1600200" y="1981200"/>
            <a:ext cx="533400" cy="381000"/>
          </a:xfrm>
          <a:prstGeom prst="rightArrow">
            <a:avLst>
              <a:gd name="adj1" fmla="val 50000"/>
              <a:gd name="adj2" fmla="val 35000"/>
            </a:avLst>
          </a:prstGeom>
          <a:solidFill>
            <a:srgbClr val="FF0066"/>
          </a:solidFill>
          <a:ln w="12700" algn="ctr">
            <a:solidFill>
              <a:srgbClr val="FFFF00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952" name="AutoShape 8"/>
          <p:cNvSpPr>
            <a:spLocks noChangeArrowheads="1"/>
          </p:cNvSpPr>
          <p:nvPr/>
        </p:nvSpPr>
        <p:spPr bwMode="auto">
          <a:xfrm>
            <a:off x="3429000" y="1981200"/>
            <a:ext cx="533400" cy="381000"/>
          </a:xfrm>
          <a:prstGeom prst="rightArrow">
            <a:avLst>
              <a:gd name="adj1" fmla="val 50000"/>
              <a:gd name="adj2" fmla="val 35000"/>
            </a:avLst>
          </a:prstGeom>
          <a:solidFill>
            <a:srgbClr val="FF0066"/>
          </a:solidFill>
          <a:ln w="12700" algn="ctr">
            <a:solidFill>
              <a:srgbClr val="FFFF00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953" name="AutoShape 9"/>
          <p:cNvSpPr>
            <a:spLocks noChangeArrowheads="1"/>
          </p:cNvSpPr>
          <p:nvPr/>
        </p:nvSpPr>
        <p:spPr bwMode="auto">
          <a:xfrm>
            <a:off x="1905000" y="2895600"/>
            <a:ext cx="533400" cy="381000"/>
          </a:xfrm>
          <a:prstGeom prst="rightArrow">
            <a:avLst>
              <a:gd name="adj1" fmla="val 50000"/>
              <a:gd name="adj2" fmla="val 35000"/>
            </a:avLst>
          </a:prstGeom>
          <a:solidFill>
            <a:srgbClr val="FF0066"/>
          </a:solidFill>
          <a:ln w="12700" algn="ctr">
            <a:solidFill>
              <a:srgbClr val="FFFF00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954" name="AutoShape 10"/>
          <p:cNvSpPr>
            <a:spLocks noChangeArrowheads="1"/>
          </p:cNvSpPr>
          <p:nvPr/>
        </p:nvSpPr>
        <p:spPr bwMode="auto">
          <a:xfrm>
            <a:off x="4191000" y="2895600"/>
            <a:ext cx="533400" cy="381000"/>
          </a:xfrm>
          <a:prstGeom prst="rightArrow">
            <a:avLst>
              <a:gd name="adj1" fmla="val 50000"/>
              <a:gd name="adj2" fmla="val 35000"/>
            </a:avLst>
          </a:prstGeom>
          <a:solidFill>
            <a:srgbClr val="FF0066"/>
          </a:solidFill>
          <a:ln w="12700" algn="ctr">
            <a:solidFill>
              <a:srgbClr val="FFFF00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955" name="AutoShape 11"/>
          <p:cNvSpPr>
            <a:spLocks noChangeArrowheads="1"/>
          </p:cNvSpPr>
          <p:nvPr/>
        </p:nvSpPr>
        <p:spPr bwMode="auto">
          <a:xfrm>
            <a:off x="6629400" y="2895600"/>
            <a:ext cx="533400" cy="381000"/>
          </a:xfrm>
          <a:prstGeom prst="rightArrow">
            <a:avLst>
              <a:gd name="adj1" fmla="val 50000"/>
              <a:gd name="adj2" fmla="val 35000"/>
            </a:avLst>
          </a:prstGeom>
          <a:solidFill>
            <a:srgbClr val="FF0066"/>
          </a:solidFill>
          <a:ln w="12700" algn="ctr">
            <a:solidFill>
              <a:srgbClr val="FFFF00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956" name="Text Box 12"/>
          <p:cNvSpPr txBox="1">
            <a:spLocks noChangeArrowheads="1"/>
          </p:cNvSpPr>
          <p:nvPr/>
        </p:nvSpPr>
        <p:spPr bwMode="auto">
          <a:xfrm>
            <a:off x="0" y="0"/>
            <a:ext cx="1524000" cy="495300"/>
          </a:xfrm>
          <a:prstGeom prst="rect">
            <a:avLst/>
          </a:prstGeom>
          <a:solidFill>
            <a:srgbClr val="800000"/>
          </a:solidFill>
          <a:ln w="38100">
            <a:solidFill>
              <a:srgbClr val="FFFF00"/>
            </a:solidFill>
            <a:miter lim="800000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kumimoji="1" lang="zh-CN" alt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方正姚体" pitchFamily="2" charset="-122"/>
              </a:rPr>
              <a:t>预习检查</a:t>
            </a:r>
            <a:endParaRPr kumimoji="1" lang="zh-CN" altLang="en-US" sz="240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方正姚体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2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2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2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2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2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2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2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82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82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829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829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 build="p"/>
      <p:bldP spid="82948" grpId="0"/>
      <p:bldP spid="82949" grpId="0"/>
      <p:bldP spid="82950" grpId="0" animBg="1"/>
      <p:bldP spid="82951" grpId="0" animBg="1"/>
      <p:bldP spid="82952" grpId="0" animBg="1"/>
      <p:bldP spid="82953" grpId="0" animBg="1"/>
      <p:bldP spid="82954" grpId="0" animBg="1"/>
      <p:bldP spid="8295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10600" cy="3505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zh-CN" altLang="en-US" sz="3600" b="1" dirty="0" smtClean="0">
                <a:solidFill>
                  <a:srgbClr val="000099"/>
                </a:solidFill>
                <a:latin typeface="隶书" pitchFamily="49" charset="-122"/>
                <a:ea typeface="隶书" pitchFamily="49" charset="-122"/>
              </a:rPr>
              <a:t>读课文</a:t>
            </a:r>
            <a:r>
              <a:rPr lang="en-US" altLang="zh-CN" sz="3600" b="1" dirty="0" smtClean="0">
                <a:solidFill>
                  <a:srgbClr val="000099"/>
                </a:solidFill>
                <a:latin typeface="隶书" pitchFamily="49" charset="-122"/>
                <a:ea typeface="隶书" pitchFamily="49" charset="-122"/>
              </a:rPr>
              <a:t>1</a:t>
            </a:r>
            <a:r>
              <a:rPr lang="en-US" altLang="zh-CN" sz="3600" b="1" dirty="0" smtClean="0">
                <a:solidFill>
                  <a:srgbClr val="000099"/>
                </a:solidFill>
                <a:latin typeface="Arial"/>
                <a:ea typeface="隶书" pitchFamily="49" charset="-122"/>
              </a:rPr>
              <a:t>——</a:t>
            </a:r>
            <a:r>
              <a:rPr lang="en-US" altLang="zh-CN" sz="3600" b="1" dirty="0" smtClean="0">
                <a:solidFill>
                  <a:srgbClr val="000099"/>
                </a:solidFill>
                <a:latin typeface="隶书" pitchFamily="49" charset="-122"/>
                <a:ea typeface="隶书" pitchFamily="49" charset="-122"/>
              </a:rPr>
              <a:t>2</a:t>
            </a:r>
            <a:r>
              <a:rPr lang="zh-CN" altLang="en-US" sz="3600" b="1" dirty="0" smtClean="0">
                <a:solidFill>
                  <a:srgbClr val="000099"/>
                </a:solidFill>
                <a:latin typeface="隶书" pitchFamily="49" charset="-122"/>
                <a:ea typeface="隶书" pitchFamily="49" charset="-122"/>
              </a:rPr>
              <a:t>自然段</a:t>
            </a:r>
            <a:r>
              <a:rPr lang="zh-CN" altLang="en-US" sz="3600" b="1" dirty="0" smtClean="0">
                <a:solidFill>
                  <a:srgbClr val="000099"/>
                </a:solidFill>
              </a:rPr>
              <a:t>      </a:t>
            </a:r>
            <a:endParaRPr lang="zh-CN" altLang="en-US" sz="3600" b="1" dirty="0" smtClean="0">
              <a:solidFill>
                <a:srgbClr val="000099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CN" sz="3600" b="1" dirty="0" smtClean="0">
                <a:solidFill>
                  <a:srgbClr val="000099"/>
                </a:solidFill>
                <a:latin typeface="Arial Black" pitchFamily="34" charset="0"/>
                <a:ea typeface="楷体_GB2312" pitchFamily="49" charset="-122"/>
              </a:rPr>
              <a:t>1.</a:t>
            </a:r>
            <a:r>
              <a:rPr lang="en-US" altLang="zh-CN" sz="3600" b="1" dirty="0" smtClean="0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3600" b="1" dirty="0" smtClean="0">
                <a:latin typeface="楷体_GB2312" pitchFamily="49" charset="-122"/>
                <a:ea typeface="楷体_GB2312" pitchFamily="49" charset="-122"/>
              </a:rPr>
              <a:t>烛之武为什么要</a:t>
            </a:r>
            <a:r>
              <a:rPr lang="zh-CN" altLang="en-US" sz="3600" b="1" dirty="0" smtClean="0">
                <a:latin typeface="Arial"/>
                <a:ea typeface="楷体_GB2312" pitchFamily="49" charset="-122"/>
              </a:rPr>
              <a:t>“</a:t>
            </a:r>
            <a:r>
              <a:rPr lang="zh-CN" altLang="en-US" sz="3600" b="1" dirty="0" smtClean="0">
                <a:latin typeface="楷体_GB2312" pitchFamily="49" charset="-122"/>
                <a:ea typeface="楷体_GB2312" pitchFamily="49" charset="-122"/>
              </a:rPr>
              <a:t>夜缒而出</a:t>
            </a:r>
            <a:r>
              <a:rPr lang="zh-CN" altLang="en-US" sz="3600" b="1" dirty="0" smtClean="0">
                <a:latin typeface="Arial"/>
                <a:ea typeface="楷体_GB2312" pitchFamily="49" charset="-122"/>
              </a:rPr>
              <a:t>”</a:t>
            </a:r>
            <a:r>
              <a:rPr lang="en-US" altLang="zh-CN" sz="3600" b="1" dirty="0" smtClean="0">
                <a:latin typeface="楷体_GB2312" pitchFamily="49" charset="-122"/>
                <a:ea typeface="楷体_GB2312" pitchFamily="49" charset="-122"/>
              </a:rPr>
              <a:t>? </a:t>
            </a:r>
            <a:endParaRPr lang="en-US" altLang="zh-CN" sz="3600" b="1" dirty="0" smtClean="0">
              <a:latin typeface="楷体_GB2312" pitchFamily="49" charset="-122"/>
              <a:ea typeface="楷体_GB2312" pitchFamily="49" charset="-122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CN" sz="3600" b="1" dirty="0" smtClean="0">
                <a:solidFill>
                  <a:srgbClr val="000099"/>
                </a:solidFill>
                <a:latin typeface="Arial Black" pitchFamily="34" charset="0"/>
                <a:ea typeface="楷体_GB2312" pitchFamily="49" charset="-122"/>
              </a:rPr>
              <a:t>2.</a:t>
            </a:r>
            <a:r>
              <a:rPr lang="en-US" altLang="zh-CN" sz="3600" b="1" dirty="0" smtClean="0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3600" b="1" dirty="0" smtClean="0">
                <a:latin typeface="楷体_GB2312" pitchFamily="49" charset="-122"/>
                <a:ea typeface="楷体_GB2312" pitchFamily="49" charset="-122"/>
              </a:rPr>
              <a:t>郑国君臣为什么一开始就把劝说目标锁定在</a:t>
            </a:r>
            <a:r>
              <a:rPr lang="zh-CN" altLang="en-US" sz="3600" b="1" dirty="0" smtClean="0">
                <a:latin typeface="Arial"/>
                <a:ea typeface="楷体_GB2312" pitchFamily="49" charset="-122"/>
              </a:rPr>
              <a:t>“</a:t>
            </a:r>
            <a:r>
              <a:rPr lang="zh-CN" altLang="en-US" sz="3600" b="1" dirty="0" smtClean="0">
                <a:latin typeface="楷体_GB2312" pitchFamily="49" charset="-122"/>
                <a:ea typeface="楷体_GB2312" pitchFamily="49" charset="-122"/>
              </a:rPr>
              <a:t>秦军</a:t>
            </a:r>
            <a:r>
              <a:rPr lang="zh-CN" altLang="en-US" sz="3600" b="1" dirty="0" smtClean="0">
                <a:latin typeface="Arial"/>
                <a:ea typeface="楷体_GB2312" pitchFamily="49" charset="-122"/>
              </a:rPr>
              <a:t>”</a:t>
            </a:r>
            <a:r>
              <a:rPr lang="zh-CN" altLang="en-US" sz="3600" b="1" dirty="0" smtClean="0">
                <a:latin typeface="楷体_GB2312" pitchFamily="49" charset="-122"/>
                <a:ea typeface="楷体_GB2312" pitchFamily="49" charset="-122"/>
              </a:rPr>
              <a:t>而不是</a:t>
            </a:r>
            <a:r>
              <a:rPr lang="zh-CN" altLang="en-US" sz="3600" b="1" dirty="0" smtClean="0">
                <a:latin typeface="Arial"/>
                <a:ea typeface="楷体_GB2312" pitchFamily="49" charset="-122"/>
              </a:rPr>
              <a:t>“</a:t>
            </a:r>
            <a:r>
              <a:rPr lang="zh-CN" altLang="en-US" sz="3600" b="1" dirty="0" smtClean="0">
                <a:latin typeface="楷体_GB2312" pitchFamily="49" charset="-122"/>
                <a:ea typeface="楷体_GB2312" pitchFamily="49" charset="-122"/>
              </a:rPr>
              <a:t>晋军</a:t>
            </a:r>
            <a:r>
              <a:rPr lang="zh-CN" altLang="en-US" sz="3600" b="1" dirty="0" smtClean="0">
                <a:latin typeface="Arial"/>
                <a:ea typeface="楷体_GB2312" pitchFamily="49" charset="-122"/>
              </a:rPr>
              <a:t>”</a:t>
            </a:r>
            <a:r>
              <a:rPr lang="zh-CN" altLang="en-US" sz="3600" b="1" dirty="0" smtClean="0">
                <a:latin typeface="楷体_GB2312" pitchFamily="49" charset="-122"/>
                <a:ea typeface="楷体_GB2312" pitchFamily="49" charset="-122"/>
              </a:rPr>
              <a:t>？你能从文中找到根据吗？</a:t>
            </a:r>
            <a:endParaRPr lang="zh-CN" altLang="en-US" sz="3600" b="1" dirty="0" smtClean="0">
              <a:latin typeface="楷体_GB2312" pitchFamily="49" charset="-122"/>
              <a:ea typeface="楷体_GB2312" pitchFamily="49" charset="-122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zh-CN" sz="3600" b="1" dirty="0" smtClean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228600" y="381000"/>
            <a:ext cx="1447800" cy="495300"/>
          </a:xfrm>
          <a:prstGeom prst="rect">
            <a:avLst/>
          </a:prstGeom>
          <a:solidFill>
            <a:srgbClr val="800000"/>
          </a:solidFill>
          <a:ln w="38100">
            <a:solidFill>
              <a:srgbClr val="FFFF00"/>
            </a:solidFill>
            <a:miter lim="800000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kumimoji="1" lang="zh-CN" alt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方正姚体" pitchFamily="2" charset="-122"/>
              </a:rPr>
              <a:t>诵读提示</a:t>
            </a:r>
            <a:endParaRPr kumimoji="1" lang="zh-CN" alt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华文行楷" pitchFamily="2" charset="-122"/>
            </a:endParaRPr>
          </a:p>
        </p:txBody>
      </p:sp>
      <p:sp>
        <p:nvSpPr>
          <p:cNvPr id="9220" name="Text Box 6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6400800" y="6019800"/>
            <a:ext cx="2743200" cy="523220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>
                <a:solidFill>
                  <a:srgbClr val="FF0066"/>
                </a:solidFill>
                <a:ea typeface="方正姚体" pitchFamily="2" charset="-122"/>
              </a:rPr>
              <a:t>转第一自然段</a:t>
            </a:r>
            <a:endParaRPr lang="zh-CN" altLang="en-US">
              <a:solidFill>
                <a:srgbClr val="FF0066"/>
              </a:solidFill>
              <a:ea typeface="方正姚体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ai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1" cstate="print"/>
          <a:srcRect/>
          <a:stretch>
            <a:fillRect/>
          </a:stretch>
        </p:blipFill>
        <p:spPr>
          <a:xfrm>
            <a:off x="0" y="304800"/>
            <a:ext cx="9144000" cy="6858000"/>
          </a:xfrm>
          <a:noFill/>
        </p:spPr>
      </p:pic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50825" y="5876925"/>
            <a:ext cx="3529013" cy="76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4400">
                <a:solidFill>
                  <a:srgbClr val="6600CC"/>
                </a:solidFill>
                <a:latin typeface="Arial" pitchFamily="34" charset="0"/>
                <a:ea typeface="隶书" pitchFamily="49" charset="-122"/>
              </a:rPr>
              <a:t>公元前</a:t>
            </a:r>
            <a:r>
              <a:rPr lang="en-US" altLang="zh-CN" sz="4400">
                <a:solidFill>
                  <a:srgbClr val="6600CC"/>
                </a:solidFill>
                <a:latin typeface="Arial" pitchFamily="34" charset="0"/>
                <a:ea typeface="隶书" pitchFamily="49" charset="-122"/>
              </a:rPr>
              <a:t>630</a:t>
            </a:r>
            <a:r>
              <a:rPr lang="zh-CN" altLang="en-US" sz="4400">
                <a:solidFill>
                  <a:srgbClr val="6600CC"/>
                </a:solidFill>
                <a:latin typeface="Arial" pitchFamily="34" charset="0"/>
                <a:ea typeface="隶书" pitchFamily="49" charset="-122"/>
              </a:rPr>
              <a:t>年</a:t>
            </a:r>
            <a:endParaRPr lang="zh-CN" altLang="en-US" sz="4400">
              <a:solidFill>
                <a:srgbClr val="6600CC"/>
              </a:solidFill>
              <a:latin typeface="Arial" pitchFamily="34" charset="0"/>
              <a:ea typeface="隶书" pitchFamily="49" charset="-122"/>
            </a:endParaRPr>
          </a:p>
        </p:txBody>
      </p:sp>
      <p:sp>
        <p:nvSpPr>
          <p:cNvPr id="70660" name="Oval 4"/>
          <p:cNvSpPr>
            <a:spLocks noChangeArrowheads="1"/>
          </p:cNvSpPr>
          <p:nvPr/>
        </p:nvSpPr>
        <p:spPr bwMode="auto">
          <a:xfrm>
            <a:off x="6858000" y="5181600"/>
            <a:ext cx="287338" cy="28892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6732588" y="5589588"/>
            <a:ext cx="1008062" cy="1006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6000">
                <a:solidFill>
                  <a:srgbClr val="00FF00"/>
                </a:solidFill>
                <a:latin typeface="Arial" pitchFamily="34" charset="0"/>
              </a:rPr>
              <a:t>郑</a:t>
            </a:r>
            <a:endParaRPr lang="zh-CN" altLang="en-US" sz="6000">
              <a:solidFill>
                <a:srgbClr val="00FF00"/>
              </a:solidFill>
              <a:latin typeface="Arial" pitchFamily="34" charset="0"/>
            </a:endParaRP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6172200" y="5105400"/>
            <a:ext cx="858838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zh-CN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新郑</a:t>
            </a:r>
            <a:endParaRPr lang="zh-CN" altLang="en-US" sz="240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6804025" y="4149725"/>
            <a:ext cx="863600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zh-CN" altLang="zh-CN" b="0">
              <a:latin typeface="Arial" pitchFamily="34" charset="0"/>
            </a:endParaRPr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457200" y="3733800"/>
            <a:ext cx="1081088" cy="1006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zh-CN" altLang="en-US" sz="6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秦</a:t>
            </a:r>
            <a:endParaRPr lang="zh-CN" altLang="en-US" sz="6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5257800" y="2133600"/>
            <a:ext cx="1066800" cy="1006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zh-CN" altLang="en-US" sz="60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晋</a:t>
            </a:r>
            <a:endParaRPr lang="zh-CN" altLang="en-US" sz="60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0667" name="AutoShape 11"/>
          <p:cNvSpPr>
            <a:spLocks noChangeArrowheads="1"/>
          </p:cNvSpPr>
          <p:nvPr/>
        </p:nvSpPr>
        <p:spPr bwMode="auto">
          <a:xfrm>
            <a:off x="7162800" y="4495800"/>
            <a:ext cx="1371600" cy="1300163"/>
          </a:xfrm>
          <a:prstGeom prst="curvedLeftArrow">
            <a:avLst>
              <a:gd name="adj1" fmla="val 20000"/>
              <a:gd name="adj2" fmla="val 40000"/>
              <a:gd name="adj3" fmla="val 35165"/>
            </a:avLst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CC0099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7848600" y="4800600"/>
            <a:ext cx="793750" cy="14398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eaVert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zh-CN" altLang="en-US" sz="4000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秦 军</a:t>
            </a:r>
            <a:endParaRPr lang="zh-CN" altLang="en-US" sz="4000" i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0252" name="AutoShape 13"/>
          <p:cNvSpPr>
            <a:spLocks noChangeArrowheads="1"/>
          </p:cNvSpPr>
          <p:nvPr/>
        </p:nvSpPr>
        <p:spPr bwMode="auto">
          <a:xfrm>
            <a:off x="1752600" y="4419600"/>
            <a:ext cx="2819400" cy="381000"/>
          </a:xfrm>
          <a:prstGeom prst="notchedRightArrow">
            <a:avLst>
              <a:gd name="adj1" fmla="val 50000"/>
              <a:gd name="adj2" fmla="val 18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53" name="AutoShape 14"/>
          <p:cNvSpPr>
            <a:spLocks noChangeArrowheads="1"/>
          </p:cNvSpPr>
          <p:nvPr/>
        </p:nvSpPr>
        <p:spPr bwMode="auto">
          <a:xfrm>
            <a:off x="4419600" y="4419600"/>
            <a:ext cx="2819400" cy="381000"/>
          </a:xfrm>
          <a:prstGeom prst="notchedRightArrow">
            <a:avLst>
              <a:gd name="adj1" fmla="val 50000"/>
              <a:gd name="adj2" fmla="val 18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0671" name="Oval 15"/>
          <p:cNvSpPr>
            <a:spLocks noChangeArrowheads="1"/>
          </p:cNvSpPr>
          <p:nvPr/>
        </p:nvSpPr>
        <p:spPr bwMode="auto">
          <a:xfrm>
            <a:off x="4343400" y="2438400"/>
            <a:ext cx="287338" cy="4572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55" name="Text Box 16"/>
          <p:cNvSpPr txBox="1">
            <a:spLocks noChangeArrowheads="1"/>
          </p:cNvSpPr>
          <p:nvPr/>
        </p:nvSpPr>
        <p:spPr bwMode="auto">
          <a:xfrm>
            <a:off x="304800" y="533400"/>
            <a:ext cx="8686800" cy="366713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  <p:sp>
        <p:nvSpPr>
          <p:cNvPr id="10256" name="Text Box 17"/>
          <p:cNvSpPr txBox="1">
            <a:spLocks noChangeArrowheads="1"/>
          </p:cNvSpPr>
          <p:nvPr/>
        </p:nvSpPr>
        <p:spPr bwMode="auto">
          <a:xfrm>
            <a:off x="304800" y="1371600"/>
            <a:ext cx="8839200" cy="914400"/>
          </a:xfrm>
          <a:prstGeom prst="rect">
            <a:avLst/>
          </a:prstGeom>
          <a:solidFill>
            <a:srgbClr val="FFFF66"/>
          </a:solidFill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5400" dirty="0">
                <a:solidFill>
                  <a:srgbClr val="0033CC"/>
                </a:solidFill>
                <a:ea typeface="华文隶书" pitchFamily="2" charset="-122"/>
              </a:rPr>
              <a:t>秦晋围郑示意图</a:t>
            </a:r>
            <a:endParaRPr lang="zh-CN" altLang="en-US" sz="5400" dirty="0">
              <a:solidFill>
                <a:srgbClr val="0033CC"/>
              </a:solidFill>
              <a:ea typeface="华文隶书" pitchFamily="2" charset="-122"/>
            </a:endParaRPr>
          </a:p>
        </p:txBody>
      </p:sp>
      <p:sp>
        <p:nvSpPr>
          <p:cNvPr id="70674" name="Text Box 18"/>
          <p:cNvSpPr txBox="1">
            <a:spLocks noChangeArrowheads="1"/>
          </p:cNvSpPr>
          <p:nvPr/>
        </p:nvSpPr>
        <p:spPr bwMode="auto">
          <a:xfrm rot="2366329">
            <a:off x="7524750" y="4648200"/>
            <a:ext cx="16192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solidFill>
                  <a:srgbClr val="3333FF"/>
                </a:solidFill>
                <a:latin typeface="Arial" pitchFamily="34" charset="0"/>
                <a:ea typeface="黑体" pitchFamily="49" charset="-122"/>
              </a:rPr>
              <a:t>氾水</a:t>
            </a:r>
            <a:endParaRPr lang="zh-CN" altLang="en-US" sz="2800">
              <a:solidFill>
                <a:srgbClr val="3333FF"/>
              </a:solidFill>
              <a:latin typeface="Arial" pitchFamily="34" charset="0"/>
              <a:ea typeface="黑体" pitchFamily="49" charset="-122"/>
            </a:endParaRPr>
          </a:p>
        </p:txBody>
      </p:sp>
      <p:sp>
        <p:nvSpPr>
          <p:cNvPr id="70675" name="Text Box 19"/>
          <p:cNvSpPr txBox="1">
            <a:spLocks noChangeArrowheads="1"/>
          </p:cNvSpPr>
          <p:nvPr/>
        </p:nvSpPr>
        <p:spPr bwMode="auto">
          <a:xfrm rot="-1833122">
            <a:off x="6080125" y="3889375"/>
            <a:ext cx="911225" cy="469900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FF"/>
            </a:solidFill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400">
                <a:solidFill>
                  <a:srgbClr val="3333FF"/>
                </a:solidFill>
                <a:latin typeface="Arial" pitchFamily="34" charset="0"/>
                <a:ea typeface="黑体" pitchFamily="49" charset="-122"/>
              </a:rPr>
              <a:t>函陵</a:t>
            </a:r>
            <a:endParaRPr lang="zh-CN" altLang="en-US" sz="2400">
              <a:solidFill>
                <a:srgbClr val="3333FF"/>
              </a:solidFill>
              <a:latin typeface="Arial" pitchFamily="34" charset="0"/>
              <a:ea typeface="黑体" pitchFamily="49" charset="-122"/>
            </a:endParaRPr>
          </a:p>
        </p:txBody>
      </p:sp>
      <p:sp>
        <p:nvSpPr>
          <p:cNvPr id="10259" name="Text Box 20"/>
          <p:cNvSpPr txBox="1">
            <a:spLocks noChangeArrowheads="1"/>
          </p:cNvSpPr>
          <p:nvPr/>
        </p:nvSpPr>
        <p:spPr bwMode="auto">
          <a:xfrm>
            <a:off x="7239000" y="4876800"/>
            <a:ext cx="685800" cy="376238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FF0000"/>
            </a:solidFill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>
                <a:solidFill>
                  <a:srgbClr val="FF0066"/>
                </a:solidFill>
              </a:rPr>
              <a:t>氾南</a:t>
            </a:r>
            <a:endParaRPr lang="zh-CN" altLang="en-US">
              <a:solidFill>
                <a:srgbClr val="FF0066"/>
              </a:solidFill>
            </a:endParaRPr>
          </a:p>
        </p:txBody>
      </p:sp>
      <p:sp>
        <p:nvSpPr>
          <p:cNvPr id="70677" name="Oval 21"/>
          <p:cNvSpPr>
            <a:spLocks noChangeArrowheads="1"/>
          </p:cNvSpPr>
          <p:nvPr/>
        </p:nvSpPr>
        <p:spPr bwMode="auto">
          <a:xfrm>
            <a:off x="5257800" y="2209800"/>
            <a:ext cx="1066800" cy="990600"/>
          </a:xfrm>
          <a:prstGeom prst="ellipse">
            <a:avLst/>
          </a:prstGeom>
          <a:noFill/>
          <a:ln w="63500">
            <a:solidFill>
              <a:srgbClr val="FF0000"/>
            </a:solidFill>
            <a:round/>
          </a:ln>
        </p:spPr>
        <p:txBody>
          <a:bodyPr vert="eaVert" anchor="ctr">
            <a:spAutoFit/>
          </a:bodyPr>
          <a:lstStyle/>
          <a:p>
            <a:endParaRPr lang="zh-CN" altLang="en-US"/>
          </a:p>
        </p:txBody>
      </p:sp>
      <p:sp>
        <p:nvSpPr>
          <p:cNvPr id="70678" name="Oval 22"/>
          <p:cNvSpPr>
            <a:spLocks noChangeArrowheads="1"/>
          </p:cNvSpPr>
          <p:nvPr/>
        </p:nvSpPr>
        <p:spPr bwMode="auto">
          <a:xfrm>
            <a:off x="381000" y="3810000"/>
            <a:ext cx="1066800" cy="990600"/>
          </a:xfrm>
          <a:prstGeom prst="ellipse">
            <a:avLst/>
          </a:prstGeom>
          <a:noFill/>
          <a:ln w="63500">
            <a:solidFill>
              <a:srgbClr val="FF0000"/>
            </a:solidFill>
            <a:round/>
          </a:ln>
        </p:spPr>
        <p:txBody>
          <a:bodyPr vert="eaVert" anchor="ctr">
            <a:spAutoFit/>
          </a:bodyPr>
          <a:lstStyle/>
          <a:p>
            <a:endParaRPr lang="zh-CN" altLang="en-US"/>
          </a:p>
        </p:txBody>
      </p:sp>
      <p:sp>
        <p:nvSpPr>
          <p:cNvPr id="70679" name="Oval 23"/>
          <p:cNvSpPr>
            <a:spLocks noChangeArrowheads="1"/>
          </p:cNvSpPr>
          <p:nvPr/>
        </p:nvSpPr>
        <p:spPr bwMode="auto">
          <a:xfrm>
            <a:off x="6705600" y="5638800"/>
            <a:ext cx="1066800" cy="990600"/>
          </a:xfrm>
          <a:prstGeom prst="ellipse">
            <a:avLst/>
          </a:prstGeom>
          <a:noFill/>
          <a:ln w="63500">
            <a:solidFill>
              <a:srgbClr val="FF0000"/>
            </a:solidFill>
            <a:round/>
          </a:ln>
        </p:spPr>
        <p:txBody>
          <a:bodyPr vert="eaVert" anchor="ctr">
            <a:spAutoFit/>
          </a:bodyPr>
          <a:lstStyle/>
          <a:p>
            <a:endParaRPr lang="zh-CN" altLang="en-US"/>
          </a:p>
        </p:txBody>
      </p:sp>
      <p:sp>
        <p:nvSpPr>
          <p:cNvPr id="70680" name="AutoShape 24"/>
          <p:cNvSpPr>
            <a:spLocks noChangeArrowheads="1"/>
          </p:cNvSpPr>
          <p:nvPr/>
        </p:nvSpPr>
        <p:spPr bwMode="auto">
          <a:xfrm>
            <a:off x="4114800" y="3200400"/>
            <a:ext cx="1981200" cy="2743200"/>
          </a:xfrm>
          <a:prstGeom prst="curvedRightArrow">
            <a:avLst>
              <a:gd name="adj1" fmla="val 27667"/>
              <a:gd name="adj2" fmla="val 55385"/>
              <a:gd name="adj3" fmla="val 33333"/>
            </a:avLst>
          </a:prstGeom>
          <a:gradFill rotWithShape="1">
            <a:gsLst>
              <a:gs pos="0">
                <a:srgbClr val="FF3300"/>
              </a:gs>
              <a:gs pos="50000">
                <a:srgbClr val="FFFF00"/>
              </a:gs>
              <a:gs pos="100000">
                <a:srgbClr val="FF3300"/>
              </a:gs>
            </a:gsLst>
            <a:lin ang="0" scaled="1"/>
          </a:gradFill>
          <a:ln w="9525">
            <a:solidFill>
              <a:srgbClr val="CC0099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64" name="Text Box 25"/>
          <p:cNvSpPr txBox="1">
            <a:spLocks noChangeArrowheads="1"/>
          </p:cNvSpPr>
          <p:nvPr/>
        </p:nvSpPr>
        <p:spPr bwMode="auto">
          <a:xfrm>
            <a:off x="3962400" y="3657600"/>
            <a:ext cx="1000125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3200" i="1">
                <a:solidFill>
                  <a:srgbClr val="3333FF"/>
                </a:solidFill>
                <a:ea typeface="黑体" pitchFamily="49" charset="-122"/>
              </a:rPr>
              <a:t>崤山</a:t>
            </a:r>
            <a:endParaRPr lang="zh-CN" altLang="en-US" sz="3200" i="1">
              <a:solidFill>
                <a:srgbClr val="3333FF"/>
              </a:solidFill>
              <a:ea typeface="黑体" pitchFamily="49" charset="-122"/>
            </a:endParaRPr>
          </a:p>
        </p:txBody>
      </p:sp>
      <p:sp>
        <p:nvSpPr>
          <p:cNvPr id="70682" name="Rectangle 26"/>
          <p:cNvSpPr>
            <a:spLocks noChangeArrowheads="1"/>
          </p:cNvSpPr>
          <p:nvPr/>
        </p:nvSpPr>
        <p:spPr bwMode="auto">
          <a:xfrm>
            <a:off x="0" y="0"/>
            <a:ext cx="9144000" cy="1290638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9525">
            <a:solidFill>
              <a:srgbClr val="FFFF00"/>
            </a:solidFill>
            <a:miter lim="800000"/>
          </a:ln>
        </p:spPr>
        <p:txBody>
          <a:bodyPr anchor="ctr">
            <a:spAutoFit/>
          </a:bodyPr>
          <a:lstStyle/>
          <a:p>
            <a:pPr indent="36830" algn="l">
              <a:lnSpc>
                <a:spcPct val="130000"/>
              </a:lnSpc>
            </a:pPr>
            <a:r>
              <a:rPr kumimoji="1" lang="en-US" altLang="zh-CN" sz="3200" dirty="0">
                <a:solidFill>
                  <a:srgbClr val="003300"/>
                </a:solidFill>
                <a:latin typeface="宋体" pitchFamily="2" charset="-122"/>
              </a:rPr>
              <a:t> </a:t>
            </a:r>
            <a:r>
              <a:rPr kumimoji="1" lang="en-US" altLang="zh-CN" sz="3200" dirty="0">
                <a:latin typeface="宋体" pitchFamily="2" charset="-122"/>
              </a:rPr>
              <a:t>       1</a:t>
            </a:r>
            <a:r>
              <a:rPr kumimoji="1" lang="zh-CN" altLang="en-US" sz="3200" dirty="0">
                <a:latin typeface="宋体" pitchFamily="2" charset="-122"/>
              </a:rPr>
              <a:t>、</a:t>
            </a:r>
            <a:r>
              <a:rPr kumimoji="1" lang="zh-CN" altLang="en-US" sz="2800" dirty="0">
                <a:latin typeface="隶书" pitchFamily="49" charset="-122"/>
                <a:ea typeface="黑体" pitchFamily="49" charset="-122"/>
              </a:rPr>
              <a:t>晋侯、秦伯围郑，以其</a:t>
            </a:r>
            <a:r>
              <a:rPr kumimoji="1" lang="zh-CN" altLang="en-US" sz="2800" dirty="0">
                <a:solidFill>
                  <a:srgbClr val="FFFF00"/>
                </a:solidFill>
                <a:latin typeface="隶书" pitchFamily="49" charset="-122"/>
                <a:ea typeface="黑体" pitchFamily="49" charset="-122"/>
              </a:rPr>
              <a:t>无礼于晋</a:t>
            </a:r>
            <a:r>
              <a:rPr kumimoji="1" lang="zh-CN" altLang="en-US" sz="2800" dirty="0">
                <a:latin typeface="隶书" pitchFamily="49" charset="-122"/>
                <a:ea typeface="黑体" pitchFamily="49" charset="-122"/>
              </a:rPr>
              <a:t>，且</a:t>
            </a:r>
            <a:r>
              <a:rPr kumimoji="1" lang="zh-CN" altLang="en-US" sz="2800" dirty="0">
                <a:solidFill>
                  <a:srgbClr val="FFFF00"/>
                </a:solidFill>
                <a:latin typeface="隶书" pitchFamily="49" charset="-122"/>
                <a:ea typeface="黑体" pitchFamily="49" charset="-122"/>
              </a:rPr>
              <a:t>贰于楚</a:t>
            </a:r>
            <a:r>
              <a:rPr kumimoji="1" lang="zh-CN" altLang="en-US" sz="2800" dirty="0">
                <a:latin typeface="隶书" pitchFamily="49" charset="-122"/>
                <a:ea typeface="黑体" pitchFamily="49" charset="-122"/>
              </a:rPr>
              <a:t>也。</a:t>
            </a:r>
            <a:r>
              <a:rPr kumimoji="1" lang="zh-CN" altLang="en-US" sz="2800" u="sng" dirty="0">
                <a:latin typeface="隶书" pitchFamily="49" charset="-122"/>
                <a:ea typeface="黑体" pitchFamily="49" charset="-122"/>
              </a:rPr>
              <a:t>晋军函陵，秦军氾南</a:t>
            </a:r>
            <a:r>
              <a:rPr kumimoji="1" lang="zh-CN" altLang="en-US" sz="2800" dirty="0">
                <a:latin typeface="隶书" pitchFamily="49" charset="-122"/>
                <a:ea typeface="黑体" pitchFamily="49" charset="-122"/>
              </a:rPr>
              <a:t>。</a:t>
            </a:r>
            <a:endParaRPr kumimoji="1" lang="zh-CN" altLang="en-US" sz="2800" dirty="0">
              <a:solidFill>
                <a:srgbClr val="FF3300"/>
              </a:solidFill>
              <a:latin typeface="宋体" pitchFamily="2" charset="-122"/>
              <a:ea typeface="黑体" pitchFamily="49" charset="-122"/>
            </a:endParaRPr>
          </a:p>
        </p:txBody>
      </p:sp>
      <p:sp>
        <p:nvSpPr>
          <p:cNvPr id="70666" name="Text Box 10"/>
          <p:cNvSpPr txBox="1">
            <a:spLocks noChangeArrowheads="1"/>
          </p:cNvSpPr>
          <p:nvPr/>
        </p:nvSpPr>
        <p:spPr bwMode="auto">
          <a:xfrm>
            <a:off x="5334000" y="3124200"/>
            <a:ext cx="1373188" cy="172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eaVert"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US" altLang="zh-CN" b="0">
              <a:latin typeface="Arial" charset="0"/>
            </a:endParaRPr>
          </a:p>
          <a:p>
            <a:pPr algn="l">
              <a:spcBef>
                <a:spcPct val="50000"/>
              </a:spcBef>
              <a:defRPr/>
            </a:pPr>
            <a:r>
              <a:rPr lang="zh-CN" altLang="en-US" sz="4000" i="1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晋 军</a:t>
            </a:r>
            <a:endParaRPr lang="zh-CN" altLang="en-US" sz="4000" i="1">
              <a:solidFill>
                <a:srgbClr val="66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0268" name="Text Box 31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543800" y="6491288"/>
            <a:ext cx="1600200" cy="366712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>
                <a:solidFill>
                  <a:srgbClr val="FF0066"/>
                </a:solidFill>
                <a:ea typeface="方正姚体" pitchFamily="2" charset="-122"/>
              </a:rPr>
              <a:t>转第二自然段</a:t>
            </a:r>
            <a:endParaRPr lang="zh-CN" altLang="en-US">
              <a:solidFill>
                <a:srgbClr val="FF0066"/>
              </a:solidFill>
              <a:ea typeface="方正姚体" pitchFamily="2" charset="-122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0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0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70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70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0" grpId="0" animBg="1"/>
      <p:bldP spid="70662" grpId="0"/>
      <p:bldP spid="70667" grpId="0" animBg="1"/>
      <p:bldP spid="70668" grpId="0"/>
      <p:bldP spid="70671" grpId="0" animBg="1"/>
      <p:bldP spid="70674" grpId="0"/>
      <p:bldP spid="70677" grpId="0" animBg="1"/>
      <p:bldP spid="70678" grpId="0" animBg="1"/>
      <p:bldP spid="70679" grpId="0" animBg="1"/>
      <p:bldP spid="70680" grpId="0" animBg="1"/>
      <p:bldP spid="70682" grpId="0" animBg="1"/>
      <p:bldP spid="706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ext Box 2"/>
          <p:cNvSpPr txBox="1">
            <a:spLocks noChangeArrowheads="1"/>
          </p:cNvSpPr>
          <p:nvPr/>
        </p:nvSpPr>
        <p:spPr bwMode="auto">
          <a:xfrm>
            <a:off x="685800" y="4114800"/>
            <a:ext cx="7848600" cy="965200"/>
          </a:xfrm>
          <a:prstGeom prst="rect">
            <a:avLst/>
          </a:prstGeom>
          <a:noFill/>
          <a:ln w="19050">
            <a:solidFill>
              <a:srgbClr val="FF99CC"/>
            </a:solidFill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CC66FF"/>
                </a:solidFill>
                <a:latin typeface="楷体_GB2312" pitchFamily="49" charset="-122"/>
              </a:rPr>
              <a:t>          </a:t>
            </a:r>
            <a:r>
              <a:rPr lang="zh-CN" altLang="en-US">
                <a:solidFill>
                  <a:schemeClr val="tx1"/>
                </a:solidFill>
                <a:latin typeface="楷体_GB2312" pitchFamily="49" charset="-122"/>
              </a:rPr>
              <a:t>以</a:t>
            </a:r>
            <a:r>
              <a:rPr lang="zh-CN" altLang="en-US" u="sng">
                <a:solidFill>
                  <a:srgbClr val="000099"/>
                </a:solidFill>
                <a:latin typeface="楷体_GB2312" pitchFamily="49" charset="-122"/>
              </a:rPr>
              <a:t>国家</a:t>
            </a:r>
            <a:r>
              <a:rPr lang="zh-CN" altLang="en-US">
                <a:solidFill>
                  <a:schemeClr val="tx1"/>
                </a:solidFill>
                <a:latin typeface="楷体_GB2312" pitchFamily="49" charset="-122"/>
              </a:rPr>
              <a:t>为中心编写的史书体裁。如</a:t>
            </a:r>
            <a:r>
              <a:rPr lang="en-US" altLang="zh-CN">
                <a:solidFill>
                  <a:schemeClr val="tx1"/>
                </a:solidFill>
                <a:latin typeface="楷体_GB2312" pitchFamily="49" charset="-122"/>
              </a:rPr>
              <a:t>《</a:t>
            </a:r>
            <a:r>
              <a:rPr lang="zh-CN" altLang="en-US">
                <a:solidFill>
                  <a:schemeClr val="tx1"/>
                </a:solidFill>
                <a:latin typeface="楷体_GB2312" pitchFamily="49" charset="-122"/>
              </a:rPr>
              <a:t>国语</a:t>
            </a:r>
            <a:r>
              <a:rPr lang="en-US" altLang="zh-CN">
                <a:solidFill>
                  <a:schemeClr val="tx1"/>
                </a:solidFill>
                <a:latin typeface="楷体_GB2312" pitchFamily="49" charset="-122"/>
              </a:rPr>
              <a:t>》</a:t>
            </a:r>
            <a:r>
              <a:rPr lang="zh-CN" altLang="en-US">
                <a:solidFill>
                  <a:schemeClr val="tx1"/>
                </a:solidFill>
                <a:latin typeface="楷体_GB2312" pitchFamily="49" charset="-122"/>
              </a:rPr>
              <a:t>、</a:t>
            </a:r>
            <a:r>
              <a:rPr lang="en-US" altLang="zh-CN">
                <a:solidFill>
                  <a:schemeClr val="tx1"/>
                </a:solidFill>
                <a:latin typeface="楷体_GB2312" pitchFamily="49" charset="-122"/>
              </a:rPr>
              <a:t>《</a:t>
            </a:r>
            <a:r>
              <a:rPr lang="zh-CN" altLang="en-US">
                <a:solidFill>
                  <a:schemeClr val="tx1"/>
                </a:solidFill>
                <a:latin typeface="楷体_GB2312" pitchFamily="49" charset="-122"/>
              </a:rPr>
              <a:t>战国策</a:t>
            </a:r>
            <a:r>
              <a:rPr lang="en-US" altLang="zh-CN">
                <a:solidFill>
                  <a:schemeClr val="tx1"/>
                </a:solidFill>
                <a:latin typeface="楷体_GB2312" pitchFamily="49" charset="-122"/>
              </a:rPr>
              <a:t>》</a:t>
            </a:r>
            <a:r>
              <a:rPr lang="zh-CN" altLang="en-US">
                <a:solidFill>
                  <a:schemeClr val="tx1"/>
                </a:solidFill>
                <a:latin typeface="楷体_GB2312" pitchFamily="49" charset="-122"/>
              </a:rPr>
              <a:t>等。</a:t>
            </a:r>
            <a:endParaRPr lang="zh-CN" altLang="en-US">
              <a:solidFill>
                <a:schemeClr val="tx1"/>
              </a:solidFill>
              <a:latin typeface="楷体_GB2312" pitchFamily="49" charset="-122"/>
            </a:endParaRPr>
          </a:p>
        </p:txBody>
      </p:sp>
      <p:sp>
        <p:nvSpPr>
          <p:cNvPr id="154627" name="Text Box 3"/>
          <p:cNvSpPr txBox="1">
            <a:spLocks noChangeArrowheads="1"/>
          </p:cNvSpPr>
          <p:nvPr/>
        </p:nvSpPr>
        <p:spPr bwMode="auto">
          <a:xfrm>
            <a:off x="685800" y="5257800"/>
            <a:ext cx="7816850" cy="965200"/>
          </a:xfrm>
          <a:prstGeom prst="rect">
            <a:avLst/>
          </a:prstGeom>
          <a:noFill/>
          <a:ln w="19050">
            <a:solidFill>
              <a:srgbClr val="FF99CC"/>
            </a:solidFill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solidFill>
                  <a:srgbClr val="CC66FF"/>
                </a:solidFill>
                <a:latin typeface="楷体_GB2312" pitchFamily="49" charset="-122"/>
              </a:rPr>
              <a:t>           </a:t>
            </a:r>
            <a:r>
              <a:rPr lang="zh-CN" altLang="en-US">
                <a:solidFill>
                  <a:schemeClr val="tx1"/>
                </a:solidFill>
                <a:latin typeface="楷体_GB2312" pitchFamily="49" charset="-122"/>
              </a:rPr>
              <a:t>以</a:t>
            </a:r>
            <a:r>
              <a:rPr lang="zh-CN" altLang="en-US" u="sng">
                <a:solidFill>
                  <a:srgbClr val="000099"/>
                </a:solidFill>
                <a:latin typeface="楷体_GB2312" pitchFamily="49" charset="-122"/>
              </a:rPr>
              <a:t>人物传记</a:t>
            </a:r>
            <a:r>
              <a:rPr lang="zh-CN" altLang="en-US">
                <a:solidFill>
                  <a:schemeClr val="tx1"/>
                </a:solidFill>
                <a:latin typeface="楷体_GB2312" pitchFamily="49" charset="-122"/>
              </a:rPr>
              <a:t>为中心的史书体裁。如</a:t>
            </a:r>
            <a:r>
              <a:rPr lang="en-US" altLang="zh-CN">
                <a:solidFill>
                  <a:schemeClr val="tx1"/>
                </a:solidFill>
                <a:latin typeface="楷体_GB2312" pitchFamily="49" charset="-122"/>
              </a:rPr>
              <a:t>《</a:t>
            </a:r>
            <a:r>
              <a:rPr lang="zh-CN" altLang="en-US">
                <a:solidFill>
                  <a:schemeClr val="tx1"/>
                </a:solidFill>
                <a:latin typeface="楷体_GB2312" pitchFamily="49" charset="-122"/>
              </a:rPr>
              <a:t>史记</a:t>
            </a:r>
            <a:r>
              <a:rPr lang="en-US" altLang="zh-CN">
                <a:solidFill>
                  <a:schemeClr val="tx1"/>
                </a:solidFill>
                <a:latin typeface="楷体_GB2312" pitchFamily="49" charset="-122"/>
              </a:rPr>
              <a:t>》</a:t>
            </a:r>
            <a:r>
              <a:rPr lang="zh-CN" altLang="en-US">
                <a:solidFill>
                  <a:schemeClr val="tx1"/>
                </a:solidFill>
                <a:latin typeface="楷体_GB2312" pitchFamily="49" charset="-122"/>
              </a:rPr>
              <a:t>、</a:t>
            </a:r>
            <a:r>
              <a:rPr lang="en-US" altLang="zh-CN">
                <a:solidFill>
                  <a:schemeClr val="tx1"/>
                </a:solidFill>
                <a:latin typeface="楷体_GB2312" pitchFamily="49" charset="-122"/>
              </a:rPr>
              <a:t>《</a:t>
            </a:r>
            <a:r>
              <a:rPr lang="zh-CN" altLang="en-US">
                <a:solidFill>
                  <a:schemeClr val="tx1"/>
                </a:solidFill>
                <a:latin typeface="楷体_GB2312" pitchFamily="49" charset="-122"/>
              </a:rPr>
              <a:t>三国志</a:t>
            </a:r>
            <a:r>
              <a:rPr lang="en-US" altLang="zh-CN">
                <a:solidFill>
                  <a:schemeClr val="tx1"/>
                </a:solidFill>
                <a:latin typeface="楷体_GB2312" pitchFamily="49" charset="-122"/>
              </a:rPr>
              <a:t>》</a:t>
            </a:r>
            <a:r>
              <a:rPr lang="zh-CN" altLang="en-US">
                <a:solidFill>
                  <a:schemeClr val="tx1"/>
                </a:solidFill>
                <a:latin typeface="楷体_GB2312" pitchFamily="49" charset="-122"/>
              </a:rPr>
              <a:t>等。</a:t>
            </a:r>
            <a:endParaRPr lang="zh-CN" altLang="en-US">
              <a:solidFill>
                <a:schemeClr val="tx1"/>
              </a:solidFill>
              <a:latin typeface="楷体_GB2312" pitchFamily="49" charset="-122"/>
            </a:endParaRPr>
          </a:p>
        </p:txBody>
      </p:sp>
      <p:sp>
        <p:nvSpPr>
          <p:cNvPr id="154629" name="Text Box 5"/>
          <p:cNvSpPr txBox="1">
            <a:spLocks noChangeArrowheads="1"/>
          </p:cNvSpPr>
          <p:nvPr/>
        </p:nvSpPr>
        <p:spPr bwMode="auto">
          <a:xfrm>
            <a:off x="914400" y="4114800"/>
            <a:ext cx="1676400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solidFill>
                  <a:srgbClr val="FF0066"/>
                </a:solidFill>
                <a:latin typeface="楷体_GB2312" pitchFamily="49" charset="-122"/>
              </a:rPr>
              <a:t>国别体</a:t>
            </a:r>
            <a:endParaRPr lang="zh-CN" altLang="en-US" sz="3200">
              <a:solidFill>
                <a:srgbClr val="FF0066"/>
              </a:solidFill>
              <a:latin typeface="楷体_GB2312" pitchFamily="49" charset="-122"/>
            </a:endParaRPr>
          </a:p>
        </p:txBody>
      </p:sp>
      <p:sp>
        <p:nvSpPr>
          <p:cNvPr id="154630" name="Text Box 6"/>
          <p:cNvSpPr txBox="1">
            <a:spLocks noChangeArrowheads="1"/>
          </p:cNvSpPr>
          <p:nvPr/>
        </p:nvSpPr>
        <p:spPr bwMode="auto">
          <a:xfrm>
            <a:off x="838200" y="5257800"/>
            <a:ext cx="2017713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solidFill>
                  <a:srgbClr val="FF0066"/>
                </a:solidFill>
                <a:latin typeface="楷体_GB2312" pitchFamily="49" charset="-122"/>
              </a:rPr>
              <a:t>纪传体</a:t>
            </a:r>
            <a:endParaRPr lang="zh-CN" altLang="en-US" sz="3200">
              <a:solidFill>
                <a:srgbClr val="FF0066"/>
              </a:solidFill>
              <a:latin typeface="楷体_GB2312" pitchFamily="49" charset="-122"/>
            </a:endParaRPr>
          </a:p>
        </p:txBody>
      </p:sp>
      <p:sp>
        <p:nvSpPr>
          <p:cNvPr id="154631" name="Text Box 7"/>
          <p:cNvSpPr txBox="1">
            <a:spLocks noChangeArrowheads="1"/>
          </p:cNvSpPr>
          <p:nvPr/>
        </p:nvSpPr>
        <p:spPr bwMode="auto">
          <a:xfrm>
            <a:off x="685800" y="1219201"/>
            <a:ext cx="7772400" cy="2646878"/>
          </a:xfrm>
          <a:prstGeom prst="rect">
            <a:avLst/>
          </a:prstGeom>
          <a:noFill/>
          <a:ln w="19050">
            <a:solidFill>
              <a:srgbClr val="FF99CC"/>
            </a:solidFill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>
                <a:solidFill>
                  <a:srgbClr val="CC66FF"/>
                </a:solidFill>
              </a:rPr>
              <a:t> </a:t>
            </a:r>
            <a:r>
              <a:rPr lang="zh-CN" altLang="en-US" sz="4000">
                <a:solidFill>
                  <a:srgbClr val="FF0066"/>
                </a:solidFill>
              </a:rPr>
              <a:t>编年体</a:t>
            </a:r>
            <a:r>
              <a:rPr lang="zh-CN" altLang="en-US" sz="4000">
                <a:solidFill>
                  <a:srgbClr val="CC66FF"/>
                </a:solidFill>
              </a:rPr>
              <a:t> </a:t>
            </a:r>
            <a:r>
              <a:rPr lang="zh-CN" altLang="en-US">
                <a:solidFill>
                  <a:schemeClr val="tx1"/>
                </a:solidFill>
              </a:rPr>
              <a:t>按</a:t>
            </a:r>
            <a:r>
              <a:rPr lang="zh-CN" altLang="en-US" u="sng">
                <a:solidFill>
                  <a:srgbClr val="000099"/>
                </a:solidFill>
              </a:rPr>
              <a:t>时间顺序</a:t>
            </a:r>
            <a:r>
              <a:rPr lang="zh-CN" altLang="en-US">
                <a:solidFill>
                  <a:schemeClr val="tx1"/>
                </a:solidFill>
              </a:rPr>
              <a:t>编写的史书体裁。</a:t>
            </a:r>
            <a:endParaRPr lang="zh-CN" altLang="en-US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tx1"/>
                </a:solidFill>
              </a:rPr>
              <a:t>《</a:t>
            </a:r>
            <a:r>
              <a:rPr lang="zh-CN" altLang="en-US">
                <a:solidFill>
                  <a:schemeClr val="tx1"/>
                </a:solidFill>
              </a:rPr>
              <a:t>春秋</a:t>
            </a:r>
            <a:r>
              <a:rPr lang="en-US" altLang="zh-CN">
                <a:solidFill>
                  <a:schemeClr val="tx1"/>
                </a:solidFill>
              </a:rPr>
              <a:t>》</a:t>
            </a:r>
            <a:r>
              <a:rPr lang="zh-CN" altLang="en-US">
                <a:solidFill>
                  <a:schemeClr val="tx1"/>
                </a:solidFill>
              </a:rPr>
              <a:t>：第一部编年体史书</a:t>
            </a:r>
            <a:endParaRPr lang="zh-CN" altLang="en-US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tx1"/>
                </a:solidFill>
              </a:rPr>
              <a:t>《</a:t>
            </a:r>
            <a:r>
              <a:rPr lang="zh-CN" altLang="en-US">
                <a:solidFill>
                  <a:schemeClr val="tx1"/>
                </a:solidFill>
              </a:rPr>
              <a:t>左传</a:t>
            </a:r>
            <a:r>
              <a:rPr lang="en-US" altLang="zh-CN">
                <a:solidFill>
                  <a:schemeClr val="tx1"/>
                </a:solidFill>
              </a:rPr>
              <a:t>》</a:t>
            </a:r>
            <a:r>
              <a:rPr lang="zh-CN" altLang="en-US">
                <a:solidFill>
                  <a:schemeClr val="tx1"/>
                </a:solidFill>
              </a:rPr>
              <a:t>：</a:t>
            </a:r>
            <a:r>
              <a:rPr lang="zh-CN" altLang="en-US">
                <a:solidFill>
                  <a:srgbClr val="FF0000"/>
                </a:solidFill>
              </a:rPr>
              <a:t>第一部叙事详细</a:t>
            </a:r>
            <a:r>
              <a:rPr lang="zh-CN" altLang="en-US">
                <a:solidFill>
                  <a:schemeClr val="tx1"/>
                </a:solidFill>
              </a:rPr>
              <a:t>的编年体史书，</a:t>
            </a:r>
            <a:endParaRPr lang="zh-CN" altLang="en-US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en-US" altLang="zh-CN">
              <a:solidFill>
                <a:schemeClr val="tx1"/>
              </a:solidFill>
            </a:endParaRPr>
          </a:p>
        </p:txBody>
      </p:sp>
      <p:sp>
        <p:nvSpPr>
          <p:cNvPr id="154632" name="Text Box 8"/>
          <p:cNvSpPr txBox="1">
            <a:spLocks noChangeArrowheads="1"/>
          </p:cNvSpPr>
          <p:nvPr/>
        </p:nvSpPr>
        <p:spPr bwMode="auto">
          <a:xfrm>
            <a:off x="2971800" y="304800"/>
            <a:ext cx="2527300" cy="698500"/>
          </a:xfrm>
          <a:prstGeom prst="rect">
            <a:avLst/>
          </a:prstGeom>
          <a:solidFill>
            <a:srgbClr val="993300"/>
          </a:solidFill>
          <a:ln w="57150" cmpd="thinThick" algn="ctr">
            <a:solidFill>
              <a:schemeClr val="tx2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zh-CN" altLang="en-US" sz="3600">
                <a:solidFill>
                  <a:schemeClr val="accent1"/>
                </a:solidFill>
                <a:ea typeface="华文楷体" pitchFamily="2" charset="-122"/>
              </a:rPr>
              <a:t>史书的类别</a:t>
            </a:r>
            <a:endParaRPr lang="zh-CN" altLang="en-US" sz="3600">
              <a:solidFill>
                <a:schemeClr val="accent1"/>
              </a:solidFill>
              <a:ea typeface="华文楷体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4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4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6" grpId="0" animBg="1"/>
      <p:bldP spid="154627" grpId="0" animBg="1"/>
      <p:bldP spid="154629" grpId="0"/>
      <p:bldP spid="154630" grpId="0"/>
      <p:bldP spid="154631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228600"/>
            <a:ext cx="9144000" cy="2957513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</a:ln>
        </p:spPr>
        <p:txBody>
          <a:bodyPr anchor="ctr">
            <a:spAutoFit/>
          </a:bodyPr>
          <a:lstStyle/>
          <a:p>
            <a:pPr indent="36830" algn="l">
              <a:lnSpc>
                <a:spcPct val="130000"/>
              </a:lnSpc>
            </a:pPr>
            <a:r>
              <a:rPr kumimoji="1" lang="en-US" altLang="zh-CN" sz="3200" dirty="0">
                <a:solidFill>
                  <a:srgbClr val="003300"/>
                </a:solidFill>
                <a:latin typeface="宋体" pitchFamily="2" charset="-122"/>
              </a:rPr>
              <a:t>       </a:t>
            </a:r>
            <a:r>
              <a:rPr kumimoji="1" lang="en-US" altLang="zh-CN" sz="2800" dirty="0">
                <a:latin typeface="黑体" pitchFamily="49" charset="-122"/>
                <a:ea typeface="黑体" pitchFamily="49" charset="-122"/>
              </a:rPr>
              <a:t>2</a:t>
            </a:r>
            <a:r>
              <a:rPr kumimoji="1" lang="zh-CN" altLang="en-US" sz="2800" dirty="0">
                <a:latin typeface="黑体" pitchFamily="49" charset="-122"/>
                <a:ea typeface="黑体" pitchFamily="49" charset="-122"/>
              </a:rPr>
              <a:t>、</a:t>
            </a:r>
            <a:r>
              <a:rPr kumimoji="1" lang="zh-CN" altLang="en-US" sz="2800" dirty="0">
                <a:solidFill>
                  <a:srgbClr val="000099"/>
                </a:solidFill>
                <a:latin typeface="黑体" pitchFamily="49" charset="-122"/>
                <a:ea typeface="黑体" pitchFamily="49" charset="-122"/>
              </a:rPr>
              <a:t>佚之狐</a:t>
            </a:r>
            <a:r>
              <a:rPr kumimoji="1" lang="zh-CN" altLang="en-US" sz="2800" dirty="0">
                <a:latin typeface="黑体" pitchFamily="49" charset="-122"/>
                <a:ea typeface="黑体" pitchFamily="49" charset="-122"/>
              </a:rPr>
              <a:t>言于</a:t>
            </a:r>
            <a:r>
              <a:rPr kumimoji="1" lang="zh-CN" altLang="en-US" sz="2800" dirty="0">
                <a:solidFill>
                  <a:srgbClr val="000099"/>
                </a:solidFill>
                <a:latin typeface="黑体" pitchFamily="49" charset="-122"/>
                <a:ea typeface="黑体" pitchFamily="49" charset="-122"/>
              </a:rPr>
              <a:t>郑伯</a:t>
            </a:r>
            <a:r>
              <a:rPr kumimoji="1" lang="zh-CN" altLang="en-US" sz="2800" dirty="0">
                <a:latin typeface="黑体" pitchFamily="49" charset="-122"/>
                <a:ea typeface="黑体" pitchFamily="49" charset="-122"/>
              </a:rPr>
              <a:t>曰：</a:t>
            </a:r>
            <a:r>
              <a:rPr kumimoji="1" lang="zh-CN" altLang="en-US" sz="2800" dirty="0">
                <a:latin typeface="宋体" pitchFamily="2" charset="-122"/>
                <a:ea typeface="黑体" pitchFamily="49" charset="-122"/>
              </a:rPr>
              <a:t>“</a:t>
            </a:r>
            <a:r>
              <a:rPr kumimoji="1" lang="zh-CN" altLang="en-US" sz="2800" dirty="0">
                <a:latin typeface="黑体" pitchFamily="49" charset="-122"/>
                <a:ea typeface="黑体" pitchFamily="49" charset="-122"/>
              </a:rPr>
              <a:t>国危矣，若使</a:t>
            </a:r>
            <a:r>
              <a:rPr kumimoji="1" lang="zh-CN" altLang="en-US" sz="2800" dirty="0">
                <a:solidFill>
                  <a:srgbClr val="000099"/>
                </a:solidFill>
                <a:latin typeface="黑体" pitchFamily="49" charset="-122"/>
                <a:ea typeface="黑体" pitchFamily="49" charset="-122"/>
              </a:rPr>
              <a:t>烛之武</a:t>
            </a:r>
            <a:r>
              <a:rPr kumimoji="1" lang="zh-CN" altLang="en-US" sz="2800" dirty="0">
                <a:latin typeface="黑体" pitchFamily="49" charset="-122"/>
                <a:ea typeface="黑体" pitchFamily="49" charset="-122"/>
              </a:rPr>
              <a:t>见秦君，师必退。</a:t>
            </a:r>
            <a:r>
              <a:rPr kumimoji="1" lang="zh-CN" altLang="en-US" sz="2800" dirty="0">
                <a:latin typeface="宋体" pitchFamily="2" charset="-122"/>
                <a:ea typeface="黑体" pitchFamily="49" charset="-122"/>
              </a:rPr>
              <a:t>”</a:t>
            </a:r>
            <a:r>
              <a:rPr kumimoji="1" lang="zh-CN" altLang="en-US" sz="2800" dirty="0">
                <a:solidFill>
                  <a:srgbClr val="000099"/>
                </a:solidFill>
                <a:latin typeface="黑体" pitchFamily="49" charset="-122"/>
                <a:ea typeface="黑体" pitchFamily="49" charset="-122"/>
              </a:rPr>
              <a:t>公</a:t>
            </a:r>
            <a:r>
              <a:rPr kumimoji="1" lang="zh-CN" altLang="en-US" sz="2800" dirty="0">
                <a:latin typeface="黑体" pitchFamily="49" charset="-122"/>
                <a:ea typeface="黑体" pitchFamily="49" charset="-122"/>
              </a:rPr>
              <a:t>从之</a:t>
            </a:r>
            <a:r>
              <a:rPr kumimoji="1" lang="zh-CN" altLang="en-US" sz="2800" dirty="0">
                <a:solidFill>
                  <a:srgbClr val="000099"/>
                </a:solidFill>
                <a:latin typeface="黑体" pitchFamily="49" charset="-122"/>
                <a:ea typeface="黑体" pitchFamily="49" charset="-122"/>
              </a:rPr>
              <a:t>。（ ）</a:t>
            </a:r>
            <a:r>
              <a:rPr kumimoji="1" lang="zh-CN" altLang="en-US" sz="2800" dirty="0">
                <a:latin typeface="黑体" pitchFamily="49" charset="-122"/>
                <a:ea typeface="黑体" pitchFamily="49" charset="-122"/>
              </a:rPr>
              <a:t>辞曰：</a:t>
            </a:r>
            <a:r>
              <a:rPr kumimoji="1" lang="zh-CN" altLang="en-US" sz="2800" dirty="0">
                <a:latin typeface="宋体" pitchFamily="2" charset="-122"/>
                <a:ea typeface="黑体" pitchFamily="49" charset="-122"/>
              </a:rPr>
              <a:t>“</a:t>
            </a:r>
            <a:r>
              <a:rPr kumimoji="1" lang="zh-CN" altLang="en-US" sz="2800" dirty="0">
                <a:solidFill>
                  <a:srgbClr val="000099"/>
                </a:solidFill>
                <a:latin typeface="黑体" pitchFamily="49" charset="-122"/>
                <a:ea typeface="黑体" pitchFamily="49" charset="-122"/>
              </a:rPr>
              <a:t>臣</a:t>
            </a:r>
            <a:r>
              <a:rPr kumimoji="1" lang="zh-CN" altLang="en-US" sz="2800" dirty="0">
                <a:latin typeface="黑体" pitchFamily="49" charset="-122"/>
                <a:ea typeface="黑体" pitchFamily="49" charset="-122"/>
              </a:rPr>
              <a:t>之壮也，犹不如人；今老矣，无能为也已。</a:t>
            </a:r>
            <a:r>
              <a:rPr kumimoji="1" lang="zh-CN" altLang="en-US" sz="2800" dirty="0">
                <a:latin typeface="宋体" pitchFamily="2" charset="-122"/>
                <a:ea typeface="黑体" pitchFamily="49" charset="-122"/>
              </a:rPr>
              <a:t>”</a:t>
            </a:r>
            <a:r>
              <a:rPr kumimoji="1" lang="zh-CN" altLang="en-US" sz="2800" dirty="0">
                <a:solidFill>
                  <a:srgbClr val="000099"/>
                </a:solidFill>
                <a:latin typeface="黑体" pitchFamily="49" charset="-122"/>
                <a:ea typeface="黑体" pitchFamily="49" charset="-122"/>
              </a:rPr>
              <a:t>公</a:t>
            </a:r>
            <a:r>
              <a:rPr kumimoji="1" lang="zh-CN" altLang="en-US" sz="2800" dirty="0">
                <a:latin typeface="黑体" pitchFamily="49" charset="-122"/>
                <a:ea typeface="黑体" pitchFamily="49" charset="-122"/>
              </a:rPr>
              <a:t>曰：</a:t>
            </a:r>
            <a:r>
              <a:rPr kumimoji="1" lang="zh-CN" altLang="en-US" sz="2800" dirty="0">
                <a:latin typeface="宋体" pitchFamily="2" charset="-122"/>
                <a:ea typeface="黑体" pitchFamily="49" charset="-122"/>
              </a:rPr>
              <a:t>“</a:t>
            </a:r>
            <a:r>
              <a:rPr kumimoji="1" lang="zh-CN" altLang="en-US" sz="2800" dirty="0">
                <a:latin typeface="黑体" pitchFamily="49" charset="-122"/>
                <a:ea typeface="黑体" pitchFamily="49" charset="-122"/>
              </a:rPr>
              <a:t>吾不能早用</a:t>
            </a:r>
            <a:r>
              <a:rPr kumimoji="1" lang="zh-CN" altLang="en-US" sz="2800" dirty="0">
                <a:solidFill>
                  <a:srgbClr val="000099"/>
                </a:solidFill>
                <a:latin typeface="黑体" pitchFamily="49" charset="-122"/>
                <a:ea typeface="黑体" pitchFamily="49" charset="-122"/>
              </a:rPr>
              <a:t>子</a:t>
            </a:r>
            <a:r>
              <a:rPr kumimoji="1" lang="zh-CN" altLang="en-US" sz="2800" dirty="0">
                <a:latin typeface="黑体" pitchFamily="49" charset="-122"/>
                <a:ea typeface="黑体" pitchFamily="49" charset="-122"/>
              </a:rPr>
              <a:t>，今急而求</a:t>
            </a:r>
            <a:r>
              <a:rPr kumimoji="1" lang="zh-CN" altLang="en-US" sz="2800" dirty="0">
                <a:solidFill>
                  <a:srgbClr val="000099"/>
                </a:solidFill>
                <a:latin typeface="黑体" pitchFamily="49" charset="-122"/>
                <a:ea typeface="黑体" pitchFamily="49" charset="-122"/>
              </a:rPr>
              <a:t>子</a:t>
            </a:r>
            <a:r>
              <a:rPr kumimoji="1" lang="zh-CN" altLang="en-US" sz="2800" dirty="0">
                <a:latin typeface="黑体" pitchFamily="49" charset="-122"/>
                <a:ea typeface="黑体" pitchFamily="49" charset="-122"/>
              </a:rPr>
              <a:t>，</a:t>
            </a:r>
            <a:r>
              <a:rPr kumimoji="1" lang="zh-CN" altLang="en-US" sz="2800" u="sng" dirty="0">
                <a:latin typeface="黑体" pitchFamily="49" charset="-122"/>
                <a:ea typeface="黑体" pitchFamily="49" charset="-122"/>
              </a:rPr>
              <a:t>是</a:t>
            </a:r>
            <a:r>
              <a:rPr kumimoji="1" lang="zh-CN" altLang="en-US" sz="2800" u="sng" dirty="0">
                <a:solidFill>
                  <a:srgbClr val="000099"/>
                </a:solidFill>
                <a:latin typeface="黑体" pitchFamily="49" charset="-122"/>
                <a:ea typeface="黑体" pitchFamily="49" charset="-122"/>
              </a:rPr>
              <a:t>寡人</a:t>
            </a:r>
            <a:r>
              <a:rPr kumimoji="1" lang="zh-CN" altLang="en-US" sz="2800" u="sng" dirty="0">
                <a:latin typeface="黑体" pitchFamily="49" charset="-122"/>
                <a:ea typeface="黑体" pitchFamily="49" charset="-122"/>
              </a:rPr>
              <a:t>之过也</a:t>
            </a:r>
            <a:r>
              <a:rPr kumimoji="1" lang="zh-CN" altLang="en-US" sz="2800" dirty="0">
                <a:latin typeface="黑体" pitchFamily="49" charset="-122"/>
                <a:ea typeface="黑体" pitchFamily="49" charset="-122"/>
              </a:rPr>
              <a:t>。然郑亡，子亦有不利焉。</a:t>
            </a:r>
            <a:r>
              <a:rPr kumimoji="1" lang="zh-CN" altLang="en-US" sz="2800" dirty="0">
                <a:latin typeface="宋体" pitchFamily="2" charset="-122"/>
                <a:ea typeface="黑体" pitchFamily="49" charset="-122"/>
              </a:rPr>
              <a:t>”</a:t>
            </a:r>
            <a:r>
              <a:rPr kumimoji="1" lang="zh-CN" altLang="en-US" sz="2800" dirty="0">
                <a:solidFill>
                  <a:srgbClr val="000099"/>
                </a:solidFill>
                <a:latin typeface="黑体" pitchFamily="49" charset="-122"/>
                <a:ea typeface="黑体" pitchFamily="49" charset="-122"/>
              </a:rPr>
              <a:t>（ ）</a:t>
            </a:r>
            <a:r>
              <a:rPr kumimoji="1" lang="zh-CN" altLang="en-US" sz="2800" dirty="0">
                <a:latin typeface="黑体" pitchFamily="49" charset="-122"/>
                <a:ea typeface="黑体" pitchFamily="49" charset="-122"/>
              </a:rPr>
              <a:t>许之。</a:t>
            </a:r>
            <a:endParaRPr kumimoji="1" lang="zh-CN" altLang="en-US" sz="2800" dirty="0">
              <a:solidFill>
                <a:srgbClr val="0033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1267" name="Text Box 14"/>
          <p:cNvSpPr txBox="1">
            <a:spLocks noChangeArrowheads="1"/>
          </p:cNvSpPr>
          <p:nvPr/>
        </p:nvSpPr>
        <p:spPr bwMode="auto">
          <a:xfrm>
            <a:off x="0" y="3346450"/>
            <a:ext cx="8991600" cy="2443163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dirty="0">
                <a:solidFill>
                  <a:srgbClr val="000099"/>
                </a:solidFill>
                <a:latin typeface="方正姚体" pitchFamily="2" charset="-122"/>
                <a:ea typeface="方正姚体" pitchFamily="2" charset="-122"/>
              </a:rPr>
              <a:t>思考：</a:t>
            </a:r>
            <a:endParaRPr lang="zh-CN" altLang="en-US" sz="2800" dirty="0">
              <a:solidFill>
                <a:srgbClr val="000099"/>
              </a:solidFill>
              <a:latin typeface="方正姚体" pitchFamily="2" charset="-122"/>
              <a:ea typeface="方正姚体" pitchFamily="2" charset="-122"/>
            </a:endParaRPr>
          </a:p>
          <a:p>
            <a:pPr algn="l">
              <a:spcBef>
                <a:spcPct val="50000"/>
              </a:spcBef>
            </a:pPr>
            <a:r>
              <a:rPr lang="en-US" altLang="zh-CN" sz="2800" dirty="0">
                <a:solidFill>
                  <a:srgbClr val="000099"/>
                </a:solidFill>
                <a:latin typeface="方正姚体" pitchFamily="2" charset="-122"/>
                <a:ea typeface="方正姚体" pitchFamily="2" charset="-122"/>
              </a:rPr>
              <a:t>1</a:t>
            </a:r>
            <a:r>
              <a:rPr lang="zh-CN" altLang="en-US" sz="2800" dirty="0">
                <a:solidFill>
                  <a:srgbClr val="000099"/>
                </a:solidFill>
                <a:latin typeface="方正姚体" pitchFamily="2" charset="-122"/>
                <a:ea typeface="方正姚体" pitchFamily="2" charset="-122"/>
              </a:rPr>
              <a:t>、本段涉及到哪些人物？在括号里补上人物姓名。</a:t>
            </a:r>
            <a:endParaRPr lang="zh-CN" altLang="en-US" sz="2800" dirty="0">
              <a:solidFill>
                <a:srgbClr val="000099"/>
              </a:solidFill>
              <a:latin typeface="方正姚体" pitchFamily="2" charset="-122"/>
              <a:ea typeface="方正姚体" pitchFamily="2" charset="-122"/>
            </a:endParaRPr>
          </a:p>
          <a:p>
            <a:pPr algn="l">
              <a:spcBef>
                <a:spcPct val="50000"/>
              </a:spcBef>
            </a:pPr>
            <a:r>
              <a:rPr lang="en-US" altLang="zh-CN" sz="2800" dirty="0">
                <a:solidFill>
                  <a:srgbClr val="000099"/>
                </a:solidFill>
                <a:latin typeface="方正姚体" pitchFamily="2" charset="-122"/>
                <a:ea typeface="方正姚体" pitchFamily="2" charset="-122"/>
              </a:rPr>
              <a:t>2</a:t>
            </a:r>
            <a:r>
              <a:rPr lang="zh-CN" altLang="en-US" sz="2800" dirty="0">
                <a:solidFill>
                  <a:srgbClr val="000099"/>
                </a:solidFill>
                <a:latin typeface="方正姚体" pitchFamily="2" charset="-122"/>
                <a:ea typeface="方正姚体" pitchFamily="2" charset="-122"/>
              </a:rPr>
              <a:t>、理解句式：是寡人之过也。</a:t>
            </a:r>
            <a:endParaRPr lang="zh-CN" altLang="en-US" sz="2800" dirty="0">
              <a:solidFill>
                <a:srgbClr val="000099"/>
              </a:solidFill>
              <a:latin typeface="方正姚体" pitchFamily="2" charset="-122"/>
              <a:ea typeface="方正姚体" pitchFamily="2" charset="-122"/>
            </a:endParaRPr>
          </a:p>
          <a:p>
            <a:pPr algn="l">
              <a:spcBef>
                <a:spcPct val="50000"/>
              </a:spcBef>
            </a:pPr>
            <a:r>
              <a:rPr lang="en-US" altLang="zh-CN" sz="2800" dirty="0">
                <a:solidFill>
                  <a:srgbClr val="000099"/>
                </a:solidFill>
                <a:latin typeface="方正姚体" pitchFamily="2" charset="-122"/>
                <a:ea typeface="方正姚体" pitchFamily="2" charset="-122"/>
              </a:rPr>
              <a:t>3</a:t>
            </a:r>
            <a:r>
              <a:rPr lang="zh-CN" altLang="en-US" sz="2800" dirty="0">
                <a:solidFill>
                  <a:srgbClr val="000099"/>
                </a:solidFill>
                <a:latin typeface="方正姚体" pitchFamily="2" charset="-122"/>
                <a:ea typeface="方正姚体" pitchFamily="2" charset="-122"/>
              </a:rPr>
              <a:t>、分角色读课文，揣摩人物的</a:t>
            </a:r>
            <a:r>
              <a:rPr lang="zh-CN" altLang="en-US" sz="2800" u="sng" dirty="0">
                <a:solidFill>
                  <a:srgbClr val="000099"/>
                </a:solidFill>
                <a:latin typeface="黑体" pitchFamily="49" charset="-122"/>
                <a:ea typeface="黑体" pitchFamily="49" charset="-122"/>
              </a:rPr>
              <a:t>语气、感情</a:t>
            </a:r>
            <a:r>
              <a:rPr lang="zh-CN" altLang="en-US" sz="2800" dirty="0">
                <a:solidFill>
                  <a:srgbClr val="000099"/>
                </a:solidFill>
                <a:latin typeface="方正姚体" pitchFamily="2" charset="-122"/>
                <a:ea typeface="方正姚体" pitchFamily="2" charset="-122"/>
              </a:rPr>
              <a:t> 。</a:t>
            </a:r>
            <a:endParaRPr lang="zh-CN" altLang="en-US" sz="2800" dirty="0">
              <a:solidFill>
                <a:srgbClr val="000099"/>
              </a:solidFill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38928" name="AutoShape 16"/>
          <p:cNvSpPr>
            <a:spLocks noChangeArrowheads="1"/>
          </p:cNvSpPr>
          <p:nvPr/>
        </p:nvSpPr>
        <p:spPr bwMode="auto">
          <a:xfrm>
            <a:off x="0" y="3352800"/>
            <a:ext cx="9144000" cy="1828800"/>
          </a:xfrm>
          <a:prstGeom prst="wedgeRectCallout">
            <a:avLst>
              <a:gd name="adj1" fmla="val 8056"/>
              <a:gd name="adj2" fmla="val 57204"/>
            </a:avLst>
          </a:prstGeom>
          <a:solidFill>
            <a:srgbClr val="800000"/>
          </a:solidFill>
          <a:ln w="12700" algn="ctr">
            <a:solidFill>
              <a:srgbClr val="FFFF00"/>
            </a:solidFill>
            <a:miter lim="800000"/>
          </a:ln>
          <a:effectLst/>
        </p:spPr>
        <p:txBody>
          <a:bodyPr anchor="ctr"/>
          <a:lstStyle/>
          <a:p>
            <a:pPr algn="l">
              <a:defRPr/>
            </a:pPr>
            <a:r>
              <a:rPr kumimoji="1" lang="zh-CN" altLang="en-US" sz="2400">
                <a:solidFill>
                  <a:srgbClr val="FFFF00"/>
                </a:solidFill>
                <a:ea typeface="方正姚体" pitchFamily="2" charset="-122"/>
              </a:rPr>
              <a:t>佚：沉重</a:t>
            </a:r>
            <a:r>
              <a:rPr kumimoji="1" lang="en-US" altLang="zh-CN" sz="2400">
                <a:solidFill>
                  <a:srgbClr val="FFFF00"/>
                </a:solidFill>
                <a:latin typeface="Arial"/>
                <a:ea typeface="方正姚体" pitchFamily="2" charset="-122"/>
              </a:rPr>
              <a:t>—</a:t>
            </a:r>
            <a:r>
              <a:rPr kumimoji="1" lang="zh-CN" altLang="en-US" sz="2400">
                <a:solidFill>
                  <a:srgbClr val="FFFF00"/>
                </a:solidFill>
                <a:ea typeface="方正姚体" pitchFamily="2" charset="-122"/>
              </a:rPr>
              <a:t>坚定。</a:t>
            </a:r>
            <a:r>
              <a:rPr kumimoji="1" lang="zh-CN" alt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为国事而忧心焦虑（</a:t>
            </a:r>
            <a:r>
              <a:rPr kumimoji="1" lang="zh-CN" alt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“</a:t>
            </a:r>
            <a:r>
              <a:rPr kumimoji="1" lang="zh-CN" alt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itchFamily="2" charset="-122"/>
              </a:rPr>
              <a:t>危</a:t>
            </a:r>
            <a:r>
              <a:rPr kumimoji="1" lang="zh-CN" alt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”</a:t>
            </a:r>
            <a:r>
              <a:rPr kumimoji="1" lang="zh-CN" alt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），对烛之武的信任（</a:t>
            </a:r>
            <a:r>
              <a:rPr kumimoji="1" lang="zh-CN" alt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“</a:t>
            </a:r>
            <a:r>
              <a:rPr kumimoji="1" lang="zh-CN" alt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itchFamily="2" charset="-122"/>
              </a:rPr>
              <a:t>必</a:t>
            </a:r>
            <a:r>
              <a:rPr kumimoji="1" lang="zh-CN" alt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”</a:t>
            </a:r>
            <a:r>
              <a:rPr kumimoji="1" lang="zh-CN" alt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）；</a:t>
            </a:r>
            <a:r>
              <a:rPr kumimoji="1" lang="zh-CN" altLang="en-US" sz="2400">
                <a:solidFill>
                  <a:srgbClr val="FFFF00"/>
                </a:solidFill>
                <a:ea typeface="方正姚体" pitchFamily="2" charset="-122"/>
              </a:rPr>
              <a:t>烛：慨叹</a:t>
            </a:r>
            <a:r>
              <a:rPr kumimoji="1" lang="en-US" altLang="zh-CN" sz="2400">
                <a:solidFill>
                  <a:srgbClr val="FFFF00"/>
                </a:solidFill>
                <a:latin typeface="Arial"/>
                <a:ea typeface="方正姚体" pitchFamily="2" charset="-122"/>
              </a:rPr>
              <a:t>—</a:t>
            </a:r>
            <a:r>
              <a:rPr kumimoji="1" lang="zh-CN" altLang="en-US" sz="2400">
                <a:solidFill>
                  <a:srgbClr val="FFFF00"/>
                </a:solidFill>
                <a:ea typeface="方正姚体" pitchFamily="2" charset="-122"/>
              </a:rPr>
              <a:t>伤感。</a:t>
            </a:r>
            <a:r>
              <a:rPr kumimoji="1" lang="zh-CN" alt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才不能用，牢骚满腹（</a:t>
            </a:r>
            <a:r>
              <a:rPr kumimoji="1" lang="zh-CN" alt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“</a:t>
            </a:r>
            <a:r>
              <a:rPr kumimoji="1" lang="zh-CN" alt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itchFamily="2" charset="-122"/>
              </a:rPr>
              <a:t>也</a:t>
            </a:r>
            <a:r>
              <a:rPr kumimoji="1" lang="zh-CN" alt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”</a:t>
            </a:r>
            <a:r>
              <a:rPr kumimoji="1" lang="zh-CN" alt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，</a:t>
            </a:r>
            <a:r>
              <a:rPr kumimoji="1" lang="zh-CN" alt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“</a:t>
            </a:r>
            <a:r>
              <a:rPr kumimoji="1" lang="zh-CN" alt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itchFamily="2" charset="-122"/>
              </a:rPr>
              <a:t>犹</a:t>
            </a:r>
            <a:r>
              <a:rPr kumimoji="1" lang="zh-CN" alt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”</a:t>
            </a:r>
            <a:r>
              <a:rPr kumimoji="1" lang="zh-CN" alt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、</a:t>
            </a:r>
            <a:r>
              <a:rPr kumimoji="1" lang="zh-CN" alt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“</a:t>
            </a:r>
            <a:r>
              <a:rPr kumimoji="1" lang="zh-CN" alt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itchFamily="2" charset="-122"/>
              </a:rPr>
              <a:t>矣</a:t>
            </a:r>
            <a:r>
              <a:rPr kumimoji="1" lang="zh-CN" alt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”</a:t>
            </a:r>
            <a:r>
              <a:rPr kumimoji="1" lang="zh-CN" alt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、</a:t>
            </a:r>
            <a:r>
              <a:rPr kumimoji="1" lang="zh-CN" alt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“</a:t>
            </a:r>
            <a:r>
              <a:rPr kumimoji="1" lang="zh-CN" alt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itchFamily="2" charset="-122"/>
              </a:rPr>
              <a:t>也已</a:t>
            </a:r>
            <a:r>
              <a:rPr kumimoji="1" lang="zh-CN" alt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”</a:t>
            </a:r>
            <a:r>
              <a:rPr kumimoji="1" lang="zh-CN" alt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）；</a:t>
            </a:r>
            <a:r>
              <a:rPr kumimoji="1" lang="zh-CN" altLang="en-US" sz="2400">
                <a:solidFill>
                  <a:srgbClr val="FFFF00"/>
                </a:solidFill>
                <a:ea typeface="方正姚体" pitchFamily="2" charset="-122"/>
              </a:rPr>
              <a:t>公：心平气和。</a:t>
            </a:r>
            <a:r>
              <a:rPr kumimoji="1" lang="zh-CN" alt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真切自责，指明利害。（</a:t>
            </a:r>
            <a:r>
              <a:rPr kumimoji="1" lang="zh-CN" alt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“</a:t>
            </a:r>
            <a:r>
              <a:rPr kumimoji="1" lang="zh-CN" alt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itchFamily="2" charset="-122"/>
              </a:rPr>
              <a:t>是</a:t>
            </a:r>
            <a:r>
              <a:rPr kumimoji="1" lang="zh-CN" alt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，</a:t>
            </a:r>
            <a:r>
              <a:rPr kumimoji="1" lang="zh-CN" alt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itchFamily="2" charset="-122"/>
              </a:rPr>
              <a:t>过</a:t>
            </a:r>
            <a:r>
              <a:rPr kumimoji="1" lang="zh-CN" alt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”</a:t>
            </a:r>
            <a:r>
              <a:rPr kumimoji="1" lang="zh-CN" alt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、</a:t>
            </a:r>
            <a:r>
              <a:rPr kumimoji="1" lang="zh-CN" alt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“</a:t>
            </a:r>
            <a:r>
              <a:rPr kumimoji="1" lang="zh-CN" alt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itchFamily="2" charset="-122"/>
              </a:rPr>
              <a:t>不利焉</a:t>
            </a:r>
            <a:r>
              <a:rPr kumimoji="1" lang="zh-CN" alt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”</a:t>
            </a:r>
            <a:r>
              <a:rPr kumimoji="1" lang="zh-CN" alt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）</a:t>
            </a:r>
            <a:endParaRPr kumimoji="1" lang="zh-CN" alt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70" name="Text Box 18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6781800" y="6491288"/>
            <a:ext cx="2362200" cy="523220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rgbClr val="FF0066"/>
                </a:solidFill>
                <a:ea typeface="方正姚体" pitchFamily="2" charset="-122"/>
              </a:rPr>
              <a:t>转烛之武</a:t>
            </a:r>
            <a:endParaRPr lang="zh-CN" altLang="en-US" dirty="0">
              <a:solidFill>
                <a:srgbClr val="FF0066"/>
              </a:solidFill>
              <a:ea typeface="方正姚体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8" grpId="0" animBg="1"/>
      <p:bldP spid="38928" grpId="1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143000" y="476250"/>
            <a:ext cx="7397750" cy="584200"/>
          </a:xfrm>
        </p:spPr>
        <p:txBody>
          <a:bodyPr/>
          <a:lstStyle/>
          <a:p>
            <a:pPr eaLnBrk="1" hangingPunct="1">
              <a:defRPr/>
            </a:pPr>
            <a:r>
              <a:rPr kumimoji="1" lang="zh-CN" altLang="en-US" sz="3600" dirty="0" smtClean="0">
                <a:solidFill>
                  <a:srgbClr val="000099"/>
                </a:solidFill>
                <a:ea typeface="黑体" pitchFamily="2" charset="-122"/>
              </a:rPr>
              <a:t>关于烛之武</a:t>
            </a:r>
            <a:endParaRPr kumimoji="1" lang="zh-CN" altLang="en-US" sz="3600" dirty="0" smtClean="0">
              <a:solidFill>
                <a:srgbClr val="000099"/>
              </a:solidFill>
              <a:ea typeface="黑体" pitchFamily="2" charset="-122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625" y="1196975"/>
            <a:ext cx="8540750" cy="52562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altLang="zh-CN" b="1" dirty="0" smtClean="0"/>
          </a:p>
          <a:p>
            <a:pPr eaLnBrk="1" hangingPunct="1">
              <a:defRPr/>
            </a:pPr>
            <a:r>
              <a:rPr lang="en-US" altLang="zh-CN" b="1" dirty="0" smtClean="0"/>
              <a:t>       </a:t>
            </a:r>
            <a:r>
              <a:rPr lang="zh-CN" altLang="en-US" sz="3600" b="1" dirty="0" smtClean="0">
                <a:latin typeface="隶书" pitchFamily="49" charset="-122"/>
                <a:ea typeface="隶书" pitchFamily="49" charset="-122"/>
              </a:rPr>
              <a:t>烛之武，考城人，是三朝老臣，但始终得不到升官，在郑国一直担任</a:t>
            </a:r>
            <a:r>
              <a:rPr lang="zh-CN" altLang="en-US" sz="3600" b="1" dirty="0" smtClean="0">
                <a:latin typeface="Arial"/>
                <a:ea typeface="隶书" pitchFamily="49" charset="-122"/>
              </a:rPr>
              <a:t>“</a:t>
            </a:r>
            <a:r>
              <a:rPr lang="zh-CN" altLang="en-US" sz="3600" b="1" dirty="0" smtClean="0">
                <a:latin typeface="隶书" pitchFamily="49" charset="-122"/>
                <a:ea typeface="隶书" pitchFamily="49" charset="-122"/>
              </a:rPr>
              <a:t>圉正</a:t>
            </a:r>
            <a:r>
              <a:rPr lang="zh-CN" altLang="en-US" sz="3600" b="1" dirty="0" smtClean="0">
                <a:latin typeface="Arial"/>
                <a:ea typeface="隶书" pitchFamily="49" charset="-122"/>
              </a:rPr>
              <a:t>”</a:t>
            </a:r>
            <a:r>
              <a:rPr lang="zh-CN" altLang="en-US" sz="3600" b="1" dirty="0" smtClean="0">
                <a:latin typeface="隶书" pitchFamily="49" charset="-122"/>
                <a:ea typeface="隶书" pitchFamily="49" charset="-122"/>
              </a:rPr>
              <a:t>（</a:t>
            </a:r>
            <a:r>
              <a:rPr lang="en-US" altLang="zh-CN" sz="3600" b="1" dirty="0" err="1" smtClean="0">
                <a:latin typeface="隶书" pitchFamily="49" charset="-122"/>
                <a:ea typeface="隶书" pitchFamily="49" charset="-122"/>
              </a:rPr>
              <a:t>yǔ</a:t>
            </a:r>
            <a:r>
              <a:rPr lang="zh-CN" altLang="en-US" sz="3600" b="1" dirty="0" smtClean="0">
                <a:latin typeface="隶书" pitchFamily="49" charset="-122"/>
                <a:ea typeface="隶书" pitchFamily="49" charset="-122"/>
              </a:rPr>
              <a:t>、养马的长官），大概相当于</a:t>
            </a:r>
            <a:r>
              <a:rPr lang="en-US" altLang="zh-CN" sz="3600" b="1" dirty="0" smtClean="0">
                <a:latin typeface="隶书" pitchFamily="49" charset="-122"/>
                <a:ea typeface="隶书" pitchFamily="49" charset="-122"/>
              </a:rPr>
              <a:t>《</a:t>
            </a:r>
            <a:r>
              <a:rPr lang="zh-CN" altLang="en-US" sz="3600" b="1" dirty="0" smtClean="0">
                <a:latin typeface="隶书" pitchFamily="49" charset="-122"/>
                <a:ea typeface="隶书" pitchFamily="49" charset="-122"/>
              </a:rPr>
              <a:t>西游记</a:t>
            </a:r>
            <a:r>
              <a:rPr lang="en-US" altLang="zh-CN" sz="3600" b="1" dirty="0" smtClean="0">
                <a:latin typeface="隶书" pitchFamily="49" charset="-122"/>
                <a:ea typeface="隶书" pitchFamily="49" charset="-122"/>
              </a:rPr>
              <a:t>》</a:t>
            </a:r>
            <a:r>
              <a:rPr lang="zh-CN" altLang="en-US" sz="3600" b="1" dirty="0" smtClean="0">
                <a:latin typeface="隶书" pitchFamily="49" charset="-122"/>
                <a:ea typeface="隶书" pitchFamily="49" charset="-122"/>
              </a:rPr>
              <a:t>里所说的</a:t>
            </a:r>
            <a:r>
              <a:rPr lang="zh-CN" altLang="en-US" sz="3600" b="1" dirty="0" smtClean="0">
                <a:latin typeface="Arial"/>
                <a:ea typeface="隶书" pitchFamily="49" charset="-122"/>
              </a:rPr>
              <a:t>“</a:t>
            </a:r>
            <a:r>
              <a:rPr lang="zh-CN" altLang="en-US" sz="3600" b="1" dirty="0" smtClean="0">
                <a:latin typeface="隶书" pitchFamily="49" charset="-122"/>
                <a:ea typeface="隶书" pitchFamily="49" charset="-122"/>
              </a:rPr>
              <a:t>弼马温</a:t>
            </a:r>
            <a:r>
              <a:rPr lang="zh-CN" altLang="en-US" sz="3600" b="1" dirty="0" smtClean="0">
                <a:latin typeface="Arial"/>
                <a:ea typeface="隶书" pitchFamily="49" charset="-122"/>
              </a:rPr>
              <a:t>”</a:t>
            </a:r>
            <a:r>
              <a:rPr lang="zh-CN" altLang="en-US" sz="3600" b="1" dirty="0" smtClean="0">
                <a:latin typeface="隶书" pitchFamily="49" charset="-122"/>
                <a:ea typeface="隶书" pitchFamily="49" charset="-122"/>
              </a:rPr>
              <a:t>吧。被举荐使秦时，已年过七十，须发皆白，身子伛偻，步履蹒跚。</a:t>
            </a:r>
            <a:r>
              <a:rPr lang="zh-CN" altLang="en-US" b="1" dirty="0" smtClean="0"/>
              <a:t>              </a:t>
            </a:r>
            <a:endParaRPr lang="zh-CN" altLang="en-US" b="1" dirty="0" smtClean="0"/>
          </a:p>
          <a:p>
            <a:pPr eaLnBrk="1" hangingPunct="1">
              <a:defRPr/>
            </a:pPr>
            <a:r>
              <a:rPr lang="zh-CN" altLang="en-US" b="1" dirty="0" smtClean="0"/>
              <a:t>                   </a:t>
            </a:r>
            <a:r>
              <a:rPr lang="en-US" altLang="zh-CN" sz="2800" b="1" dirty="0" smtClean="0">
                <a:solidFill>
                  <a:srgbClr val="000099"/>
                </a:solidFill>
                <a:latin typeface="Arial"/>
                <a:ea typeface="仿宋_GB2312" pitchFamily="49" charset="-122"/>
              </a:rPr>
              <a:t>——</a:t>
            </a:r>
            <a:r>
              <a:rPr lang="zh-CN" altLang="en-US" sz="2800" b="1" dirty="0" smtClean="0">
                <a:solidFill>
                  <a:srgbClr val="000099"/>
                </a:solidFill>
                <a:ea typeface="仿宋_GB2312" pitchFamily="49" charset="-122"/>
              </a:rPr>
              <a:t>冯梦龙</a:t>
            </a:r>
            <a:r>
              <a:rPr lang="en-US" altLang="zh-CN" sz="2800" b="1" dirty="0" smtClean="0">
                <a:solidFill>
                  <a:srgbClr val="000099"/>
                </a:solidFill>
                <a:ea typeface="仿宋_GB2312" pitchFamily="49" charset="-122"/>
              </a:rPr>
              <a:t>《</a:t>
            </a:r>
            <a:r>
              <a:rPr lang="zh-CN" altLang="en-US" sz="2800" b="1" dirty="0" smtClean="0">
                <a:solidFill>
                  <a:srgbClr val="000099"/>
                </a:solidFill>
                <a:ea typeface="仿宋_GB2312" pitchFamily="49" charset="-122"/>
              </a:rPr>
              <a:t>东周列国演义</a:t>
            </a:r>
            <a:r>
              <a:rPr lang="en-US" altLang="zh-CN" sz="2800" dirty="0" smtClean="0">
                <a:solidFill>
                  <a:srgbClr val="000099"/>
                </a:solidFill>
                <a:ea typeface="仿宋_GB2312" pitchFamily="49" charset="-122"/>
              </a:rPr>
              <a:t>》</a:t>
            </a:r>
            <a:endParaRPr lang="en-US" altLang="zh-CN" sz="2800" dirty="0" smtClean="0">
              <a:solidFill>
                <a:srgbClr val="000099"/>
              </a:solidFill>
              <a:ea typeface="仿宋_GB2312" pitchFamily="49" charset="-122"/>
            </a:endParaRPr>
          </a:p>
        </p:txBody>
      </p:sp>
      <p:sp>
        <p:nvSpPr>
          <p:cNvPr id="12293" name="Text Box 5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543800" y="6491288"/>
            <a:ext cx="1600200" cy="366712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>
                <a:solidFill>
                  <a:srgbClr val="FF0066"/>
                </a:solidFill>
                <a:ea typeface="方正姚体" pitchFamily="2" charset="-122"/>
              </a:rPr>
              <a:t>转第三段</a:t>
            </a:r>
            <a:endParaRPr lang="zh-CN" altLang="en-US">
              <a:solidFill>
                <a:srgbClr val="FF0066"/>
              </a:solidFill>
              <a:ea typeface="方正姚体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04800"/>
            <a:ext cx="9144000" cy="4038600"/>
          </a:xfrm>
          <a:noFill/>
          <a:ln>
            <a:solidFill>
              <a:srgbClr val="FFFF00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kumimoji="1" lang="en-US" altLang="zh-CN" sz="2800" b="1" dirty="0" smtClean="0">
                <a:effectLst/>
                <a:latin typeface="黑体" pitchFamily="49" charset="-122"/>
                <a:ea typeface="黑体" pitchFamily="49" charset="-122"/>
              </a:rPr>
              <a:t>     3</a:t>
            </a:r>
            <a:r>
              <a:rPr kumimoji="1" lang="zh-CN" altLang="en-US" sz="2800" b="1" dirty="0" smtClean="0">
                <a:effectLst/>
                <a:latin typeface="黑体" pitchFamily="49" charset="-122"/>
                <a:ea typeface="黑体" pitchFamily="49" charset="-122"/>
              </a:rPr>
              <a:t>、</a:t>
            </a:r>
            <a:r>
              <a:rPr kumimoji="1" lang="zh-CN" altLang="en-US" sz="2800" b="1" dirty="0" smtClean="0">
                <a:solidFill>
                  <a:srgbClr val="000099"/>
                </a:solidFill>
                <a:effectLst/>
                <a:latin typeface="黑体" pitchFamily="49" charset="-122"/>
                <a:ea typeface="黑体" pitchFamily="49" charset="-122"/>
              </a:rPr>
              <a:t>夜缒而出。见秦伯，曰：</a:t>
            </a:r>
            <a:r>
              <a:rPr kumimoji="1" lang="zh-CN" altLang="en-US" sz="2800" b="1" dirty="0" smtClean="0">
                <a:solidFill>
                  <a:srgbClr val="000099"/>
                </a:solidFill>
                <a:effectLst/>
                <a:latin typeface="宋体" pitchFamily="2" charset="-122"/>
                <a:ea typeface="黑体" pitchFamily="49" charset="-122"/>
              </a:rPr>
              <a:t>“</a:t>
            </a:r>
            <a:r>
              <a:rPr kumimoji="1" lang="zh-CN" altLang="en-US" sz="2800" b="1" dirty="0" smtClean="0">
                <a:effectLst/>
                <a:latin typeface="黑体" pitchFamily="49" charset="-122"/>
                <a:ea typeface="黑体" pitchFamily="49" charset="-122"/>
              </a:rPr>
              <a:t>秦晋围郑，郑既知亡矣。若亡郑而有益于君，敢以烦执事。越国以鄙远，君知其难也；焉用亡郑以陪邻？邻之厚，君之薄也。若舍郑以为东道主，行李之往来，共其乏困，君亦无所害。且君尝为晋君赐矣，许君焦、瑕，朝济而夕设版焉，君之所知也。夫晋，何厌之有？既东封郑，又欲肆其西封；若不阙秦，将焉取之？阙秦以利晋，唯君图之。</a:t>
            </a:r>
            <a:r>
              <a:rPr kumimoji="1" lang="zh-CN" altLang="en-US" sz="2800" b="1" dirty="0" smtClean="0">
                <a:effectLst/>
                <a:latin typeface="宋体" pitchFamily="2" charset="-122"/>
                <a:ea typeface="黑体" pitchFamily="49" charset="-122"/>
              </a:rPr>
              <a:t>”</a:t>
            </a:r>
            <a:r>
              <a:rPr kumimoji="1" lang="zh-CN" altLang="en-US" sz="2800" b="1" dirty="0" smtClean="0">
                <a:solidFill>
                  <a:srgbClr val="000099"/>
                </a:solidFill>
                <a:effectLst/>
                <a:latin typeface="黑体" pitchFamily="49" charset="-122"/>
                <a:ea typeface="黑体" pitchFamily="49" charset="-122"/>
              </a:rPr>
              <a:t>秦伯说，与郑人盟。使杞子、逢孙、杨孙戍之，乃还。</a:t>
            </a:r>
            <a:endParaRPr kumimoji="1" lang="zh-CN" altLang="en-US" sz="2800" b="1" dirty="0" smtClean="0">
              <a:solidFill>
                <a:srgbClr val="000099"/>
              </a:solidFill>
              <a:effectLst/>
              <a:latin typeface="黑体" pitchFamily="49" charset="-122"/>
              <a:ea typeface="黑体" pitchFamily="49" charset="-122"/>
            </a:endParaRPr>
          </a:p>
          <a:p>
            <a:pPr eaLnBrk="1" hangingPunct="1">
              <a:buFont typeface="Wingdings" pitchFamily="2" charset="2"/>
              <a:buNone/>
            </a:pPr>
            <a:endParaRPr kumimoji="1" lang="en-US" altLang="zh-CN" sz="2800" b="1" dirty="0" smtClean="0">
              <a:effectLst/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0" y="5056188"/>
            <a:ext cx="9144000" cy="1801812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>
                <a:latin typeface="黑体" pitchFamily="49" charset="-122"/>
                <a:ea typeface="黑体" pitchFamily="49" charset="-122"/>
              </a:rPr>
              <a:t>思考：</a:t>
            </a:r>
            <a:r>
              <a:rPr lang="en-US" altLang="zh-CN" sz="2800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2800">
                <a:latin typeface="黑体" pitchFamily="49" charset="-122"/>
                <a:ea typeface="黑体" pitchFamily="49" charset="-122"/>
              </a:rPr>
              <a:t>、烛之武劝说秦伯的说辞可以分为几层？</a:t>
            </a:r>
            <a:endParaRPr lang="zh-CN" altLang="en-US" sz="2800">
              <a:latin typeface="黑体" pitchFamily="49" charset="-122"/>
              <a:ea typeface="黑体" pitchFamily="49" charset="-122"/>
            </a:endParaRPr>
          </a:p>
          <a:p>
            <a:pPr algn="l">
              <a:spcBef>
                <a:spcPct val="50000"/>
              </a:spcBef>
            </a:pPr>
            <a:r>
              <a:rPr lang="zh-CN" altLang="en-US" sz="2800">
                <a:latin typeface="黑体" pitchFamily="49" charset="-122"/>
                <a:ea typeface="黑体" pitchFamily="49" charset="-122"/>
              </a:rPr>
              <a:t>      </a:t>
            </a:r>
            <a:r>
              <a:rPr lang="en-US" altLang="zh-CN" sz="2800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2800">
                <a:latin typeface="黑体" pitchFamily="49" charset="-122"/>
                <a:ea typeface="黑体" pitchFamily="49" charset="-122"/>
              </a:rPr>
              <a:t>、你认为哪一句说辞最能打动秦王？</a:t>
            </a:r>
            <a:endParaRPr lang="zh-CN" altLang="en-US" sz="2800">
              <a:latin typeface="黑体" pitchFamily="49" charset="-122"/>
              <a:ea typeface="黑体" pitchFamily="49" charset="-122"/>
            </a:endParaRPr>
          </a:p>
          <a:p>
            <a:pPr algn="l">
              <a:spcBef>
                <a:spcPct val="50000"/>
              </a:spcBef>
            </a:pPr>
            <a:r>
              <a:rPr lang="zh-CN" altLang="en-US" sz="2800">
                <a:latin typeface="黑体" pitchFamily="49" charset="-122"/>
                <a:ea typeface="黑体" pitchFamily="49" charset="-122"/>
              </a:rPr>
              <a:t>      </a:t>
            </a:r>
            <a:r>
              <a:rPr lang="en-US" altLang="zh-CN" sz="2800"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2800">
                <a:latin typeface="黑体" pitchFamily="49" charset="-122"/>
                <a:ea typeface="黑体" pitchFamily="49" charset="-122"/>
              </a:rPr>
              <a:t>、简单品析烛之武的语言艺术。</a:t>
            </a:r>
            <a:endParaRPr lang="zh-CN" altLang="en-US" sz="280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73732" name="AutoShape 4"/>
          <p:cNvSpPr>
            <a:spLocks noChangeArrowheads="1"/>
          </p:cNvSpPr>
          <p:nvPr/>
        </p:nvSpPr>
        <p:spPr bwMode="auto">
          <a:xfrm>
            <a:off x="0" y="3276600"/>
            <a:ext cx="9144000" cy="1828800"/>
          </a:xfrm>
          <a:prstGeom prst="wedgeRectCallout">
            <a:avLst>
              <a:gd name="adj1" fmla="val 24412"/>
              <a:gd name="adj2" fmla="val 61981"/>
            </a:avLst>
          </a:prstGeom>
          <a:solidFill>
            <a:srgbClr val="800000"/>
          </a:solidFill>
          <a:ln w="12700" algn="ctr">
            <a:solidFill>
              <a:srgbClr val="FFFF00"/>
            </a:solidFill>
            <a:miter lim="800000"/>
          </a:ln>
        </p:spPr>
        <p:txBody>
          <a:bodyPr anchor="ctr"/>
          <a:lstStyle/>
          <a:p>
            <a:pPr algn="l"/>
            <a:r>
              <a:rPr lang="zh-CN" altLang="en-US" sz="2400" dirty="0"/>
              <a:t>第</a:t>
            </a:r>
            <a:r>
              <a:rPr lang="en-US" altLang="zh-CN" sz="2400" dirty="0"/>
              <a:t>1</a:t>
            </a:r>
            <a:r>
              <a:rPr lang="zh-CN" altLang="en-US" sz="2400" dirty="0"/>
              <a:t>层：郑既知亡。</a:t>
            </a:r>
            <a:r>
              <a:rPr lang="zh-CN" altLang="en-US" sz="2400" dirty="0">
                <a:solidFill>
                  <a:srgbClr val="FFFF00"/>
                </a:solidFill>
                <a:ea typeface="仿宋_GB2312" pitchFamily="49" charset="-122"/>
              </a:rPr>
              <a:t>（语气沉着真挚</a:t>
            </a:r>
            <a:r>
              <a:rPr lang="zh-CN" altLang="en-US" sz="2400" dirty="0" smtClean="0">
                <a:solidFill>
                  <a:srgbClr val="FFFF00"/>
                </a:solidFill>
                <a:ea typeface="仿宋_GB2312" pitchFamily="49" charset="-122"/>
              </a:rPr>
              <a:t>。）</a:t>
            </a:r>
            <a:endParaRPr lang="zh-CN" altLang="en-US" sz="2400" dirty="0">
              <a:solidFill>
                <a:srgbClr val="FFFF00"/>
              </a:solidFill>
              <a:ea typeface="仿宋_GB2312" pitchFamily="49" charset="-122"/>
            </a:endParaRPr>
          </a:p>
          <a:p>
            <a:pPr algn="l"/>
            <a:r>
              <a:rPr lang="zh-CN" altLang="en-US" sz="2400" dirty="0"/>
              <a:t>第</a:t>
            </a:r>
            <a:r>
              <a:rPr lang="en-US" altLang="zh-CN" sz="2400" dirty="0"/>
              <a:t>2</a:t>
            </a:r>
            <a:r>
              <a:rPr lang="zh-CN" altLang="en-US" sz="2400" dirty="0"/>
              <a:t>层：亡郑利晋。</a:t>
            </a:r>
            <a:r>
              <a:rPr lang="zh-CN" altLang="en-US" sz="2400" dirty="0">
                <a:solidFill>
                  <a:srgbClr val="FFFF00"/>
                </a:solidFill>
                <a:ea typeface="仿宋_GB2312" pitchFamily="49" charset="-122"/>
              </a:rPr>
              <a:t>（语气平稳、严正。）</a:t>
            </a:r>
            <a:endParaRPr lang="zh-CN" altLang="en-US" sz="2400" dirty="0">
              <a:solidFill>
                <a:srgbClr val="FFFF00"/>
              </a:solidFill>
              <a:ea typeface="仿宋_GB2312" pitchFamily="49" charset="-122"/>
            </a:endParaRPr>
          </a:p>
          <a:p>
            <a:pPr algn="l"/>
            <a:r>
              <a:rPr lang="zh-CN" altLang="en-US" sz="2400" dirty="0"/>
              <a:t>第</a:t>
            </a:r>
            <a:r>
              <a:rPr lang="en-US" altLang="zh-CN" sz="2400" dirty="0"/>
              <a:t>3</a:t>
            </a:r>
            <a:r>
              <a:rPr lang="zh-CN" altLang="en-US" sz="2400" dirty="0"/>
              <a:t>层：存郑利秦。</a:t>
            </a:r>
            <a:r>
              <a:rPr lang="zh-CN" altLang="en-US" sz="2400" dirty="0">
                <a:solidFill>
                  <a:srgbClr val="FFFF00"/>
                </a:solidFill>
                <a:ea typeface="仿宋_GB2312" pitchFamily="49" charset="-122"/>
              </a:rPr>
              <a:t>（语气高亢、诚恳。）</a:t>
            </a:r>
            <a:endParaRPr lang="zh-CN" altLang="en-US" sz="2400" dirty="0">
              <a:solidFill>
                <a:srgbClr val="FFFF00"/>
              </a:solidFill>
              <a:ea typeface="仿宋_GB2312" pitchFamily="49" charset="-122"/>
            </a:endParaRPr>
          </a:p>
          <a:p>
            <a:pPr algn="l"/>
            <a:r>
              <a:rPr lang="zh-CN" altLang="en-US" sz="2400" dirty="0"/>
              <a:t>第</a:t>
            </a:r>
            <a:r>
              <a:rPr lang="en-US" altLang="zh-CN" sz="2400" dirty="0"/>
              <a:t>4</a:t>
            </a:r>
            <a:r>
              <a:rPr lang="zh-CN" altLang="en-US" sz="2400" dirty="0"/>
              <a:t>层：回顾过去，晋不讲信用。 </a:t>
            </a:r>
            <a:r>
              <a:rPr lang="zh-CN" altLang="en-US" dirty="0">
                <a:solidFill>
                  <a:srgbClr val="FFFF00"/>
                </a:solidFill>
              </a:rPr>
              <a:t>（</a:t>
            </a:r>
            <a:r>
              <a:rPr lang="zh-CN" altLang="en-US" sz="2400" dirty="0">
                <a:solidFill>
                  <a:srgbClr val="FFFF00"/>
                </a:solidFill>
                <a:ea typeface="仿宋_GB2312" pitchFamily="49" charset="-122"/>
              </a:rPr>
              <a:t>语气慷慨激烈。</a:t>
            </a:r>
            <a:r>
              <a:rPr lang="zh-CN" altLang="en-US" dirty="0">
                <a:solidFill>
                  <a:srgbClr val="FFFF00"/>
                </a:solidFill>
              </a:rPr>
              <a:t>）</a:t>
            </a:r>
            <a:endParaRPr lang="zh-CN" altLang="en-US" sz="2400" dirty="0"/>
          </a:p>
          <a:p>
            <a:pPr algn="l"/>
            <a:r>
              <a:rPr lang="zh-CN" altLang="en-US" sz="2400" dirty="0"/>
              <a:t>第</a:t>
            </a:r>
            <a:r>
              <a:rPr lang="en-US" altLang="zh-CN" sz="2400" dirty="0"/>
              <a:t>5</a:t>
            </a:r>
            <a:r>
              <a:rPr lang="zh-CN" altLang="en-US" sz="2400" dirty="0"/>
              <a:t>层：展望未来 ，晋必将攻秦。</a:t>
            </a:r>
            <a:r>
              <a:rPr lang="zh-CN" altLang="en-US" sz="2400" dirty="0">
                <a:solidFill>
                  <a:srgbClr val="FFFF00"/>
                </a:solidFill>
                <a:ea typeface="仿宋_GB2312" pitchFamily="49" charset="-122"/>
              </a:rPr>
              <a:t>（语气慷慨激烈。）</a:t>
            </a:r>
            <a:endParaRPr lang="zh-CN" altLang="en-US" sz="2400" dirty="0">
              <a:solidFill>
                <a:srgbClr val="FFFF00"/>
              </a:solidFill>
              <a:ea typeface="仿宋_GB2312" pitchFamily="49" charset="-122"/>
            </a:endParaRPr>
          </a:p>
        </p:txBody>
      </p:sp>
      <p:sp>
        <p:nvSpPr>
          <p:cNvPr id="73740" name="Line 12"/>
          <p:cNvSpPr>
            <a:spLocks noChangeShapeType="1"/>
          </p:cNvSpPr>
          <p:nvPr/>
        </p:nvSpPr>
        <p:spPr bwMode="auto">
          <a:xfrm>
            <a:off x="1066800" y="838200"/>
            <a:ext cx="0" cy="381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3741" name="Line 13"/>
          <p:cNvSpPr>
            <a:spLocks noChangeShapeType="1"/>
          </p:cNvSpPr>
          <p:nvPr/>
        </p:nvSpPr>
        <p:spPr bwMode="auto">
          <a:xfrm>
            <a:off x="8229600" y="1295400"/>
            <a:ext cx="0" cy="381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3742" name="Line 14"/>
          <p:cNvSpPr>
            <a:spLocks noChangeShapeType="1"/>
          </p:cNvSpPr>
          <p:nvPr/>
        </p:nvSpPr>
        <p:spPr bwMode="auto">
          <a:xfrm>
            <a:off x="457200" y="2133600"/>
            <a:ext cx="0" cy="381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3743" name="Line 15"/>
          <p:cNvSpPr>
            <a:spLocks noChangeShapeType="1"/>
          </p:cNvSpPr>
          <p:nvPr/>
        </p:nvSpPr>
        <p:spPr bwMode="auto">
          <a:xfrm>
            <a:off x="2133600" y="2590800"/>
            <a:ext cx="0" cy="381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322" name="Text Box 16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6858000" y="6324600"/>
            <a:ext cx="2286000" cy="523220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rgbClr val="FF0066"/>
                </a:solidFill>
                <a:ea typeface="方正姚体" pitchFamily="2" charset="-122"/>
              </a:rPr>
              <a:t>转语言艺术</a:t>
            </a:r>
            <a:endParaRPr lang="zh-CN" altLang="en-US" dirty="0">
              <a:solidFill>
                <a:srgbClr val="FF0066"/>
              </a:solidFill>
              <a:ea typeface="方正姚体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2" grpId="0" animBg="1"/>
      <p:bldP spid="73732" grpId="1" animBg="1"/>
      <p:bldP spid="73740" grpId="0" animBg="1"/>
      <p:bldP spid="73741" grpId="0" animBg="1"/>
      <p:bldP spid="73742" grpId="0" animBg="1"/>
      <p:bldP spid="73743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828800" y="2286000"/>
            <a:ext cx="184150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l"/>
            <a:endParaRPr lang="zh-CN" altLang="zh-CN" b="0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57200" y="1600200"/>
            <a:ext cx="354965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3200">
                <a:latin typeface="华文中宋" pitchFamily="2" charset="-122"/>
                <a:ea typeface="华文中宋" pitchFamily="2" charset="-122"/>
              </a:rPr>
              <a:t>亡  郑 （害于</a:t>
            </a:r>
            <a:r>
              <a:rPr lang="zh-CN" altLang="en-US" sz="3200">
                <a:solidFill>
                  <a:srgbClr val="00CCFF"/>
                </a:solidFill>
                <a:latin typeface="华文中宋" pitchFamily="2" charset="-122"/>
                <a:ea typeface="华文中宋" pitchFamily="2" charset="-122"/>
              </a:rPr>
              <a:t>秦</a:t>
            </a:r>
            <a:r>
              <a:rPr lang="zh-CN" altLang="en-US" sz="3200">
                <a:latin typeface="华文中宋" pitchFamily="2" charset="-122"/>
                <a:ea typeface="华文中宋" pitchFamily="2" charset="-122"/>
              </a:rPr>
              <a:t>） </a:t>
            </a:r>
            <a:endParaRPr lang="zh-CN" altLang="en-US" sz="320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304800" y="2346325"/>
            <a:ext cx="3679825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l"/>
            <a:r>
              <a:rPr lang="en-US" altLang="zh-CN" sz="3200">
                <a:latin typeface="华文中宋" pitchFamily="2" charset="-122"/>
                <a:ea typeface="华文中宋" pitchFamily="2" charset="-122"/>
              </a:rPr>
              <a:t> </a:t>
            </a:r>
            <a:r>
              <a:rPr lang="zh-CN" altLang="en-US" sz="3200">
                <a:latin typeface="华文中宋" pitchFamily="2" charset="-122"/>
                <a:ea typeface="华文中宋" pitchFamily="2" charset="-122"/>
              </a:rPr>
              <a:t>舍  郑 （利于</a:t>
            </a:r>
            <a:r>
              <a:rPr lang="zh-CN" altLang="en-US" sz="3200">
                <a:solidFill>
                  <a:srgbClr val="00CCFF"/>
                </a:solidFill>
                <a:latin typeface="华文中宋" pitchFamily="2" charset="-122"/>
                <a:ea typeface="华文中宋" pitchFamily="2" charset="-122"/>
              </a:rPr>
              <a:t>秦</a:t>
            </a:r>
            <a:r>
              <a:rPr lang="zh-CN" altLang="en-US" sz="3200">
                <a:latin typeface="华文中宋" pitchFamily="2" charset="-122"/>
                <a:ea typeface="华文中宋" pitchFamily="2" charset="-122"/>
              </a:rPr>
              <a:t>） </a:t>
            </a:r>
            <a:endParaRPr lang="zh-CN" altLang="en-US" sz="320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457200" y="2955925"/>
            <a:ext cx="354965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3200">
                <a:latin typeface="华文中宋" pitchFamily="2" charset="-122"/>
                <a:ea typeface="华文中宋" pitchFamily="2" charset="-122"/>
              </a:rPr>
              <a:t>赐  晋 （负于</a:t>
            </a:r>
            <a:r>
              <a:rPr lang="zh-CN" altLang="en-US" sz="3200">
                <a:solidFill>
                  <a:srgbClr val="00CCFF"/>
                </a:solidFill>
                <a:latin typeface="华文中宋" pitchFamily="2" charset="-122"/>
                <a:ea typeface="华文中宋" pitchFamily="2" charset="-122"/>
              </a:rPr>
              <a:t>秦</a:t>
            </a:r>
            <a:r>
              <a:rPr lang="zh-CN" altLang="en-US" sz="3200">
                <a:latin typeface="华文中宋" pitchFamily="2" charset="-122"/>
                <a:ea typeface="华文中宋" pitchFamily="2" charset="-122"/>
              </a:rPr>
              <a:t>） </a:t>
            </a:r>
            <a:endParaRPr lang="zh-CN" altLang="en-US" sz="320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457200" y="3641725"/>
            <a:ext cx="3419475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3200">
                <a:latin typeface="华文中宋" pitchFamily="2" charset="-122"/>
                <a:ea typeface="华文中宋" pitchFamily="2" charset="-122"/>
              </a:rPr>
              <a:t>肆  晋 （阙于</a:t>
            </a:r>
            <a:r>
              <a:rPr lang="zh-CN" altLang="en-US" sz="3200">
                <a:solidFill>
                  <a:srgbClr val="00CCFF"/>
                </a:solidFill>
                <a:latin typeface="华文中宋" pitchFamily="2" charset="-122"/>
                <a:ea typeface="华文中宋" pitchFamily="2" charset="-122"/>
              </a:rPr>
              <a:t>秦</a:t>
            </a:r>
            <a:r>
              <a:rPr lang="zh-CN" altLang="en-US" sz="3200">
                <a:latin typeface="华文中宋" pitchFamily="2" charset="-122"/>
                <a:ea typeface="华文中宋" pitchFamily="2" charset="-122"/>
              </a:rPr>
              <a:t>）</a:t>
            </a:r>
            <a:endParaRPr lang="zh-CN" altLang="en-US" sz="320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733800" y="2438400"/>
            <a:ext cx="1295400" cy="11049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</a:ln>
        </p:spPr>
        <p:txBody>
          <a:bodyPr>
            <a:spAutoFit/>
          </a:bodyPr>
          <a:lstStyle/>
          <a:p>
            <a:pPr algn="l"/>
            <a:r>
              <a:rPr lang="zh-CN" altLang="en-US" sz="3200">
                <a:latin typeface="黑体" pitchFamily="49" charset="-122"/>
                <a:ea typeface="黑体" pitchFamily="49" charset="-122"/>
              </a:rPr>
              <a:t>晓 以</a:t>
            </a:r>
            <a:endParaRPr lang="zh-CN" altLang="en-US" sz="3200"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zh-CN" altLang="en-US" sz="3200">
                <a:latin typeface="黑体" pitchFamily="49" charset="-122"/>
                <a:ea typeface="黑体" pitchFamily="49" charset="-122"/>
              </a:rPr>
              <a:t>利 害  </a:t>
            </a:r>
            <a:endParaRPr lang="zh-CN" altLang="en-US" sz="320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4800600" y="2362200"/>
            <a:ext cx="4099199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l"/>
            <a:r>
              <a:rPr lang="en-US" altLang="zh-CN" sz="3200" dirty="0">
                <a:solidFill>
                  <a:srgbClr val="000099"/>
                </a:solidFill>
                <a:latin typeface="华文新魏" pitchFamily="2" charset="-122"/>
                <a:ea typeface="华文新魏" pitchFamily="2" charset="-122"/>
              </a:rPr>
              <a:t> </a:t>
            </a:r>
            <a:r>
              <a:rPr lang="zh-CN" altLang="en-US" sz="3200" dirty="0">
                <a:solidFill>
                  <a:srgbClr val="000099"/>
                </a:solidFill>
                <a:latin typeface="华文新魏" pitchFamily="2" charset="-122"/>
                <a:ea typeface="华文新魏" pitchFamily="2" charset="-122"/>
              </a:rPr>
              <a:t>处处言秦，处处为郑</a:t>
            </a:r>
            <a:endParaRPr lang="zh-CN" altLang="en-US" sz="3200" dirty="0">
              <a:solidFill>
                <a:srgbClr val="000099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5044801" y="2895600"/>
            <a:ext cx="4099199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3200" dirty="0">
                <a:solidFill>
                  <a:srgbClr val="000099"/>
                </a:solidFill>
                <a:latin typeface="华文新魏" pitchFamily="2" charset="-122"/>
                <a:ea typeface="华文新魏" pitchFamily="2" charset="-122"/>
              </a:rPr>
              <a:t>明则为秦，暗则图晋 </a:t>
            </a:r>
            <a:endParaRPr lang="zh-CN" altLang="en-US" sz="3200" dirty="0">
              <a:solidFill>
                <a:srgbClr val="000099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0" y="4191000"/>
            <a:ext cx="8915400" cy="2193925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28575">
            <a:solidFill>
              <a:srgbClr val="008000"/>
            </a:solidFill>
            <a:miter lim="800000"/>
          </a:ln>
        </p:spPr>
        <p:txBody>
          <a:bodyPr>
            <a:spAutoFit/>
          </a:bodyPr>
          <a:lstStyle/>
          <a:p>
            <a:r>
              <a:rPr lang="zh-CN" altLang="en-US" sz="3600">
                <a:solidFill>
                  <a:srgbClr val="FF0000"/>
                </a:solidFill>
                <a:latin typeface="方正姚体" pitchFamily="2" charset="-122"/>
                <a:ea typeface="方正姚体" pitchFamily="2" charset="-122"/>
              </a:rPr>
              <a:t>句句与郑无关，句句关郑兴亡。 </a:t>
            </a:r>
            <a:endParaRPr lang="zh-CN" altLang="en-US" sz="3600">
              <a:solidFill>
                <a:srgbClr val="FF0000"/>
              </a:solidFill>
              <a:latin typeface="方正姚体" pitchFamily="2" charset="-122"/>
              <a:ea typeface="方正姚体" pitchFamily="2" charset="-122"/>
            </a:endParaRPr>
          </a:p>
          <a:p>
            <a:r>
              <a:rPr lang="zh-CN" altLang="en-US" sz="3600">
                <a:solidFill>
                  <a:srgbClr val="0033CC"/>
                </a:solidFill>
                <a:latin typeface="方正姚体" pitchFamily="2" charset="-122"/>
                <a:ea typeface="方正姚体" pitchFamily="2" charset="-122"/>
              </a:rPr>
              <a:t>（</a:t>
            </a:r>
            <a:r>
              <a:rPr lang="en-US" altLang="zh-CN" sz="3600">
                <a:solidFill>
                  <a:srgbClr val="0033CC"/>
                </a:solidFill>
                <a:latin typeface="方正姚体" pitchFamily="2" charset="-122"/>
                <a:ea typeface="方正姚体" pitchFamily="2" charset="-122"/>
              </a:rPr>
              <a:t>8 </a:t>
            </a:r>
            <a:r>
              <a:rPr lang="en-US" altLang="zh-CN" sz="3600">
                <a:solidFill>
                  <a:srgbClr val="0033CC"/>
                </a:solidFill>
                <a:latin typeface="Arial" pitchFamily="34" charset="0"/>
                <a:ea typeface="方正姚体" pitchFamily="2" charset="-122"/>
              </a:rPr>
              <a:t>“</a:t>
            </a:r>
            <a:r>
              <a:rPr lang="zh-CN" altLang="en-US" sz="3600">
                <a:solidFill>
                  <a:srgbClr val="0033CC"/>
                </a:solidFill>
                <a:latin typeface="方正姚体" pitchFamily="2" charset="-122"/>
                <a:ea typeface="方正姚体" pitchFamily="2" charset="-122"/>
              </a:rPr>
              <a:t>君</a:t>
            </a:r>
            <a:r>
              <a:rPr lang="zh-CN" altLang="en-US" sz="3600">
                <a:solidFill>
                  <a:srgbClr val="0033CC"/>
                </a:solidFill>
                <a:latin typeface="Arial" pitchFamily="34" charset="0"/>
                <a:ea typeface="方正姚体" pitchFamily="2" charset="-122"/>
              </a:rPr>
              <a:t>”</a:t>
            </a:r>
            <a:r>
              <a:rPr lang="zh-CN" altLang="en-US" sz="3600">
                <a:solidFill>
                  <a:srgbClr val="0033CC"/>
                </a:solidFill>
                <a:latin typeface="方正姚体" pitchFamily="2" charset="-122"/>
                <a:ea typeface="方正姚体" pitchFamily="2" charset="-122"/>
              </a:rPr>
              <a:t>，</a:t>
            </a:r>
            <a:r>
              <a:rPr lang="en-US" altLang="zh-CN" sz="3600">
                <a:solidFill>
                  <a:srgbClr val="0033CC"/>
                </a:solidFill>
                <a:latin typeface="方正姚体" pitchFamily="2" charset="-122"/>
                <a:ea typeface="方正姚体" pitchFamily="2" charset="-122"/>
              </a:rPr>
              <a:t>6 </a:t>
            </a:r>
            <a:r>
              <a:rPr lang="en-US" altLang="zh-CN" sz="3600">
                <a:solidFill>
                  <a:srgbClr val="0033CC"/>
                </a:solidFill>
                <a:latin typeface="Arial" pitchFamily="34" charset="0"/>
                <a:ea typeface="方正姚体" pitchFamily="2" charset="-122"/>
              </a:rPr>
              <a:t>“</a:t>
            </a:r>
            <a:r>
              <a:rPr lang="zh-CN" altLang="en-US" sz="3600">
                <a:solidFill>
                  <a:srgbClr val="0033CC"/>
                </a:solidFill>
                <a:latin typeface="方正姚体" pitchFamily="2" charset="-122"/>
                <a:ea typeface="方正姚体" pitchFamily="2" charset="-122"/>
              </a:rPr>
              <a:t>郑</a:t>
            </a:r>
            <a:r>
              <a:rPr lang="zh-CN" altLang="en-US" sz="3600">
                <a:solidFill>
                  <a:srgbClr val="0033CC"/>
                </a:solidFill>
                <a:latin typeface="Arial" pitchFamily="34" charset="0"/>
                <a:ea typeface="方正姚体" pitchFamily="2" charset="-122"/>
              </a:rPr>
              <a:t>”</a:t>
            </a:r>
            <a:r>
              <a:rPr lang="zh-CN" altLang="en-US" sz="3600">
                <a:solidFill>
                  <a:srgbClr val="0033CC"/>
                </a:solidFill>
                <a:latin typeface="方正姚体" pitchFamily="2" charset="-122"/>
                <a:ea typeface="方正姚体" pitchFamily="2" charset="-122"/>
              </a:rPr>
              <a:t> 。） </a:t>
            </a:r>
            <a:endParaRPr lang="zh-CN" altLang="en-US" sz="3600">
              <a:solidFill>
                <a:srgbClr val="0033CC"/>
              </a:solidFill>
              <a:latin typeface="方正姚体" pitchFamily="2" charset="-122"/>
              <a:ea typeface="方正姚体" pitchFamily="2" charset="-122"/>
            </a:endParaRPr>
          </a:p>
          <a:p>
            <a:pPr algn="l"/>
            <a:r>
              <a:rPr lang="zh-CN" altLang="en-US" sz="3200">
                <a:solidFill>
                  <a:srgbClr val="0033CC"/>
                </a:solidFill>
                <a:ea typeface="隶书" pitchFamily="49" charset="-122"/>
              </a:rPr>
              <a:t>真可谓：</a:t>
            </a:r>
            <a:r>
              <a:rPr lang="zh-CN" sz="3200">
                <a:solidFill>
                  <a:srgbClr val="0033CC"/>
                </a:solidFill>
                <a:latin typeface="隶书" pitchFamily="49" charset="-122"/>
                <a:ea typeface="隶书" pitchFamily="49" charset="-122"/>
              </a:rPr>
              <a:t>三寸巧舌力挽狂澜息国难，</a:t>
            </a:r>
            <a:endParaRPr lang="zh-CN" altLang="en-US" sz="3200">
              <a:solidFill>
                <a:srgbClr val="0033CC"/>
              </a:solidFill>
              <a:latin typeface="隶书" pitchFamily="49" charset="-122"/>
              <a:ea typeface="隶书" pitchFamily="49" charset="-122"/>
            </a:endParaRPr>
          </a:p>
          <a:p>
            <a:pPr algn="l"/>
            <a:r>
              <a:rPr lang="zh-CN" altLang="en-US" sz="3200">
                <a:solidFill>
                  <a:srgbClr val="0033CC"/>
                </a:solidFill>
                <a:latin typeface="隶书" pitchFamily="49" charset="-122"/>
                <a:ea typeface="隶书" pitchFamily="49" charset="-122"/>
              </a:rPr>
              <a:t>        </a:t>
            </a:r>
            <a:r>
              <a:rPr lang="zh-CN" sz="3200">
                <a:solidFill>
                  <a:srgbClr val="0033CC"/>
                </a:solidFill>
                <a:latin typeface="隶书" pitchFamily="49" charset="-122"/>
                <a:ea typeface="隶书" pitchFamily="49" charset="-122"/>
              </a:rPr>
              <a:t>一番善言情荡衷肠罢干戈</a:t>
            </a:r>
            <a:r>
              <a:rPr lang="zh-CN" altLang="en-US" sz="3200">
                <a:solidFill>
                  <a:srgbClr val="0033CC"/>
                </a:solidFill>
                <a:latin typeface="隶书" pitchFamily="49" charset="-122"/>
                <a:ea typeface="隶书" pitchFamily="49" charset="-122"/>
              </a:rPr>
              <a:t>。</a:t>
            </a:r>
            <a:endParaRPr lang="zh-CN" altLang="en-US" sz="3200">
              <a:solidFill>
                <a:srgbClr val="0033CC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2133600" y="228600"/>
            <a:ext cx="4648200" cy="711200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</a:ln>
        </p:spPr>
        <p:txBody>
          <a:bodyPr>
            <a:spAutoFit/>
          </a:bodyPr>
          <a:lstStyle/>
          <a:p>
            <a:pPr algn="l"/>
            <a:r>
              <a:rPr lang="zh-CN" altLang="en-US" sz="4000"/>
              <a:t>烛之武的语言艺术</a:t>
            </a:r>
            <a:endParaRPr lang="zh-CN" altLang="en-US" sz="4000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457200" y="914400"/>
            <a:ext cx="354965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3200">
                <a:latin typeface="华文中宋" pitchFamily="2" charset="-122"/>
                <a:ea typeface="华文中宋" pitchFamily="2" charset="-122"/>
              </a:rPr>
              <a:t>郑  亡 （言于</a:t>
            </a:r>
            <a:r>
              <a:rPr lang="zh-CN" altLang="en-US" sz="3200">
                <a:solidFill>
                  <a:srgbClr val="00CCFF"/>
                </a:solidFill>
                <a:latin typeface="华文中宋" pitchFamily="2" charset="-122"/>
                <a:ea typeface="华文中宋" pitchFamily="2" charset="-122"/>
              </a:rPr>
              <a:t>秦</a:t>
            </a:r>
            <a:r>
              <a:rPr lang="zh-CN" altLang="en-US" sz="3200">
                <a:latin typeface="华文中宋" pitchFamily="2" charset="-122"/>
                <a:ea typeface="华文中宋" pitchFamily="2" charset="-122"/>
              </a:rPr>
              <a:t>） </a:t>
            </a:r>
            <a:endParaRPr lang="zh-CN" altLang="en-US" sz="320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4350" name="Text Box 16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6858000" y="6324600"/>
            <a:ext cx="2286000" cy="523220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rgbClr val="FF0066"/>
                </a:solidFill>
                <a:ea typeface="方正姚体" pitchFamily="2" charset="-122"/>
              </a:rPr>
              <a:t>转古人点评</a:t>
            </a:r>
            <a:endParaRPr lang="zh-CN" altLang="en-US" dirty="0">
              <a:solidFill>
                <a:srgbClr val="FF0066"/>
              </a:solidFill>
              <a:ea typeface="方正姚体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6" grpId="0"/>
      <p:bldP spid="10247" grpId="0"/>
      <p:bldP spid="10248" grpId="0"/>
      <p:bldP spid="10249" grpId="0" animBg="1"/>
      <p:bldP spid="10250" grpId="0"/>
      <p:bldP spid="10251" grpId="0"/>
      <p:bldP spid="10252" grpId="0" animBg="1"/>
      <p:bldP spid="10253" grpId="0" animBg="1"/>
      <p:bldP spid="1025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0" y="1447800"/>
            <a:ext cx="274320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kumimoji="1" lang="en-US" altLang="zh-CN" sz="32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黑体" pitchFamily="2" charset="-122"/>
              </a:rPr>
              <a:t>2</a:t>
            </a:r>
            <a:r>
              <a:rPr kumimoji="1" lang="zh-CN" altLang="en-US" sz="32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黑体" pitchFamily="2" charset="-122"/>
              </a:rPr>
              <a:t>、亡郑陪邻</a:t>
            </a:r>
            <a:endParaRPr kumimoji="1" lang="zh-CN" altLang="en-US" sz="3200" dirty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14691" name="Text Box 3"/>
          <p:cNvSpPr txBox="1">
            <a:spLocks noChangeArrowheads="1"/>
          </p:cNvSpPr>
          <p:nvPr/>
        </p:nvSpPr>
        <p:spPr bwMode="auto">
          <a:xfrm>
            <a:off x="4495800" y="1371600"/>
            <a:ext cx="2819400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kumimoji="1" lang="zh-CN" altLang="en-US" sz="32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黑体" pitchFamily="2" charset="-122"/>
              </a:rPr>
              <a:t>有害（离间）</a:t>
            </a:r>
            <a:endParaRPr kumimoji="1" lang="zh-CN" altLang="en-US" sz="3200" dirty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819400" y="1143000"/>
            <a:ext cx="1143000" cy="579438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kumimoji="1" lang="zh-CN" altLang="en-US" sz="3200">
                <a:latin typeface="黑体" pitchFamily="49" charset="-122"/>
                <a:ea typeface="黑体" pitchFamily="49" charset="-122"/>
              </a:rPr>
              <a:t>对秦</a:t>
            </a:r>
            <a:endParaRPr kumimoji="1" lang="zh-CN" altLang="en-US" sz="320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2667000" y="1828800"/>
            <a:ext cx="1676400" cy="0"/>
          </a:xfrm>
          <a:prstGeom prst="line">
            <a:avLst/>
          </a:prstGeom>
          <a:noFill/>
          <a:ln w="76200">
            <a:solidFill>
              <a:srgbClr val="FFCC00"/>
            </a:solidFill>
            <a:prstDash val="sysDot"/>
            <a:round/>
            <a:tailEnd type="triangle" w="med" len="med"/>
          </a:ln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0" y="2971800"/>
            <a:ext cx="304800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kumimoji="1" lang="en-US" altLang="zh-CN" sz="32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黑体" pitchFamily="2" charset="-122"/>
              </a:rPr>
              <a:t>3</a:t>
            </a:r>
            <a:r>
              <a:rPr kumimoji="1" lang="zh-CN" altLang="en-US" sz="32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黑体" pitchFamily="2" charset="-122"/>
              </a:rPr>
              <a:t>、舍郑利秦</a:t>
            </a:r>
            <a:endParaRPr kumimoji="1" lang="zh-CN" altLang="en-US" sz="3200" dirty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14695" name="Text Box 7"/>
          <p:cNvSpPr txBox="1">
            <a:spLocks noChangeArrowheads="1"/>
          </p:cNvSpPr>
          <p:nvPr/>
        </p:nvSpPr>
        <p:spPr bwMode="auto">
          <a:xfrm>
            <a:off x="4495800" y="2971800"/>
            <a:ext cx="2819400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kumimoji="1" lang="zh-CN" altLang="en-US" sz="32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黑体" pitchFamily="2" charset="-122"/>
              </a:rPr>
              <a:t>有利（利诱）</a:t>
            </a:r>
            <a:endParaRPr kumimoji="1" lang="zh-CN" altLang="en-US" sz="3200" dirty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2819400" y="2667000"/>
            <a:ext cx="1143000" cy="579438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kumimoji="1" lang="zh-CN" altLang="en-US" sz="3200">
                <a:latin typeface="黑体" pitchFamily="49" charset="-122"/>
                <a:ea typeface="黑体" pitchFamily="49" charset="-122"/>
              </a:rPr>
              <a:t>对秦</a:t>
            </a:r>
            <a:endParaRPr kumimoji="1" lang="zh-CN" altLang="en-US" sz="320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2667000" y="3352800"/>
            <a:ext cx="1676400" cy="0"/>
          </a:xfrm>
          <a:prstGeom prst="line">
            <a:avLst/>
          </a:prstGeom>
          <a:noFill/>
          <a:ln w="76200">
            <a:solidFill>
              <a:schemeClr val="hlink"/>
            </a:solidFill>
            <a:prstDash val="sysDot"/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4698" name="Text Box 10"/>
          <p:cNvSpPr txBox="1">
            <a:spLocks noChangeArrowheads="1"/>
          </p:cNvSpPr>
          <p:nvPr/>
        </p:nvSpPr>
        <p:spPr bwMode="auto">
          <a:xfrm>
            <a:off x="0" y="4038600"/>
            <a:ext cx="297180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kumimoji="1" lang="en-US" altLang="zh-CN" sz="32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黑体" pitchFamily="2" charset="-122"/>
              </a:rPr>
              <a:t>4-5</a:t>
            </a:r>
            <a:r>
              <a:rPr kumimoji="1" lang="zh-CN" altLang="en-US" sz="32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黑体" pitchFamily="2" charset="-122"/>
              </a:rPr>
              <a:t>、亡郑阙秦</a:t>
            </a:r>
            <a:endParaRPr kumimoji="1" lang="zh-CN" altLang="en-US" sz="3200" dirty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14699" name="Text Box 11"/>
          <p:cNvSpPr txBox="1">
            <a:spLocks noChangeArrowheads="1"/>
          </p:cNvSpPr>
          <p:nvPr/>
        </p:nvSpPr>
        <p:spPr bwMode="auto">
          <a:xfrm>
            <a:off x="4495800" y="4038600"/>
            <a:ext cx="3581400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kumimoji="1" lang="zh-CN" altLang="en-US" sz="32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黑体" pitchFamily="2" charset="-122"/>
              </a:rPr>
              <a:t>有大害（瓦解）</a:t>
            </a:r>
            <a:endParaRPr kumimoji="1" lang="zh-CN" altLang="en-US" sz="3200" dirty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2895600" y="3886200"/>
            <a:ext cx="1143000" cy="579438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kumimoji="1" lang="zh-CN" altLang="en-US" sz="3200">
                <a:latin typeface="黑体" pitchFamily="49" charset="-122"/>
                <a:ea typeface="黑体" pitchFamily="49" charset="-122"/>
              </a:rPr>
              <a:t>对秦</a:t>
            </a:r>
            <a:endParaRPr kumimoji="1" lang="zh-CN" altLang="en-US" sz="320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2743200" y="4419600"/>
            <a:ext cx="1524000" cy="0"/>
          </a:xfrm>
          <a:prstGeom prst="line">
            <a:avLst/>
          </a:prstGeom>
          <a:noFill/>
          <a:ln w="76200">
            <a:solidFill>
              <a:srgbClr val="FFFF00"/>
            </a:solidFill>
            <a:prstDash val="sysDot"/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>
            <a:off x="7391400" y="762000"/>
            <a:ext cx="0" cy="4419600"/>
          </a:xfrm>
          <a:prstGeom prst="line">
            <a:avLst/>
          </a:prstGeom>
          <a:noFill/>
          <a:ln w="76200">
            <a:solidFill>
              <a:srgbClr val="FFFF00"/>
            </a:solidFill>
            <a:prstDash val="sysDot"/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4703" name="Text Box 15"/>
          <p:cNvSpPr txBox="1">
            <a:spLocks noChangeArrowheads="1"/>
          </p:cNvSpPr>
          <p:nvPr/>
        </p:nvSpPr>
        <p:spPr bwMode="auto">
          <a:xfrm>
            <a:off x="7620000" y="762000"/>
            <a:ext cx="671513" cy="423545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kumimoji="1" lang="zh-CN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隶书" pitchFamily="49" charset="-122"/>
              </a:rPr>
              <a:t>层层深入</a:t>
            </a:r>
            <a:endParaRPr kumimoji="1" lang="zh-CN" altLang="en-US" sz="320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隶书" pitchFamily="49" charset="-122"/>
            </a:endParaRPr>
          </a:p>
          <a:p>
            <a:pPr algn="l" eaLnBrk="0" hangingPunct="0">
              <a:spcBef>
                <a:spcPct val="50000"/>
              </a:spcBef>
              <a:defRPr/>
            </a:pPr>
            <a:r>
              <a:rPr kumimoji="1" lang="zh-CN" alt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隶书" pitchFamily="49" charset="-122"/>
              </a:rPr>
              <a:t>步步紧逼</a:t>
            </a:r>
            <a:endParaRPr kumimoji="1" lang="zh-CN" altLang="en-US" sz="320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隶书" pitchFamily="49" charset="-122"/>
            </a:endParaRP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457200" y="2133600"/>
            <a:ext cx="252095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kumimoji="1" lang="zh-CN" altLang="en-US" sz="3200">
                <a:latin typeface="黑体" pitchFamily="49" charset="-122"/>
                <a:ea typeface="黑体" pitchFamily="49" charset="-122"/>
              </a:rPr>
              <a:t>（表面）</a:t>
            </a:r>
            <a:endParaRPr kumimoji="1" lang="zh-CN" altLang="en-US" sz="320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609600" y="4648200"/>
            <a:ext cx="2087563" cy="579438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kumimoji="1" lang="zh-CN" altLang="en-US" sz="3200">
                <a:latin typeface="黑体" pitchFamily="49" charset="-122"/>
                <a:ea typeface="黑体" pitchFamily="49" charset="-122"/>
              </a:rPr>
              <a:t>（深层）</a:t>
            </a:r>
            <a:endParaRPr kumimoji="1" lang="zh-CN" altLang="en-US" sz="320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14706" name="Text Box 18"/>
          <p:cNvSpPr txBox="1">
            <a:spLocks noChangeArrowheads="1"/>
          </p:cNvSpPr>
          <p:nvPr/>
        </p:nvSpPr>
        <p:spPr bwMode="auto">
          <a:xfrm>
            <a:off x="0" y="533400"/>
            <a:ext cx="2667000" cy="579438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kumimoji="1" lang="en-US" altLang="zh-CN" sz="32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黑体" pitchFamily="2" charset="-122"/>
              </a:rPr>
              <a:t>1</a:t>
            </a:r>
            <a:r>
              <a:rPr kumimoji="1"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黑体" pitchFamily="2" charset="-122"/>
              </a:rPr>
              <a:t>、郑既知亡</a:t>
            </a:r>
            <a:endParaRPr kumimoji="1" lang="zh-CN" altLang="en-US" sz="320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0" y="5257800"/>
            <a:ext cx="9144000" cy="70167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dirty="0">
                <a:solidFill>
                  <a:srgbClr val="000099"/>
                </a:solidFill>
                <a:ea typeface="隶书" pitchFamily="49" charset="-122"/>
              </a:rPr>
              <a:t>——</a:t>
            </a:r>
            <a:r>
              <a:rPr lang="zh-CN" altLang="en-US" sz="4000" dirty="0">
                <a:solidFill>
                  <a:srgbClr val="000099"/>
                </a:solidFill>
                <a:ea typeface="隶书" pitchFamily="49" charset="-122"/>
              </a:rPr>
              <a:t>分析利弊，利用矛盾，转移矛盾。</a:t>
            </a:r>
            <a:endParaRPr lang="zh-CN" altLang="en-US" sz="4000" dirty="0">
              <a:solidFill>
                <a:srgbClr val="000099"/>
              </a:solidFill>
              <a:ea typeface="隶书" pitchFamily="49" charset="-122"/>
            </a:endParaRPr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2514600" y="838200"/>
            <a:ext cx="1676400" cy="0"/>
          </a:xfrm>
          <a:prstGeom prst="line">
            <a:avLst/>
          </a:prstGeom>
          <a:noFill/>
          <a:ln w="76200">
            <a:solidFill>
              <a:srgbClr val="FFCC00"/>
            </a:solidFill>
            <a:prstDash val="sysDot"/>
            <a:round/>
            <a:tailEnd type="triangle" w="med" len="med"/>
          </a:ln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114709" name="Text Box 21"/>
          <p:cNvSpPr txBox="1">
            <a:spLocks noChangeArrowheads="1"/>
          </p:cNvSpPr>
          <p:nvPr/>
        </p:nvSpPr>
        <p:spPr bwMode="auto">
          <a:xfrm>
            <a:off x="4495800" y="457200"/>
            <a:ext cx="4419600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kumimoji="1" lang="zh-CN" altLang="en-US" sz="32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黑体" pitchFamily="2" charset="-122"/>
              </a:rPr>
              <a:t>退出（示弱）</a:t>
            </a:r>
            <a:endParaRPr kumimoji="1" lang="zh-CN" altLang="en-US" sz="3200" dirty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2743200" y="228600"/>
            <a:ext cx="1143000" cy="579438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kumimoji="1" lang="zh-CN" altLang="en-US" sz="3200">
                <a:latin typeface="黑体" pitchFamily="49" charset="-122"/>
                <a:ea typeface="黑体" pitchFamily="49" charset="-122"/>
              </a:rPr>
              <a:t>对秦</a:t>
            </a:r>
            <a:endParaRPr kumimoji="1" lang="zh-CN" altLang="en-US" sz="320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14711" name="Text Box 23"/>
          <p:cNvSpPr txBox="1">
            <a:spLocks noChangeArrowheads="1"/>
          </p:cNvSpPr>
          <p:nvPr/>
        </p:nvSpPr>
        <p:spPr bwMode="auto">
          <a:xfrm>
            <a:off x="0" y="5943600"/>
            <a:ext cx="9144000" cy="76200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>
                <a:solidFill>
                  <a:srgbClr val="FF3399"/>
                </a:solidFill>
                <a:ea typeface="隶书" pitchFamily="49" charset="-122"/>
              </a:rPr>
              <a:t>春秋无义战</a:t>
            </a:r>
            <a:r>
              <a:rPr lang="en-US" altLang="zh-CN" sz="4400">
                <a:solidFill>
                  <a:srgbClr val="FF3399"/>
                </a:solidFill>
                <a:ea typeface="隶书" pitchFamily="49" charset="-122"/>
              </a:rPr>
              <a:t>!     </a:t>
            </a:r>
            <a:r>
              <a:rPr lang="zh-CN" altLang="en-US" sz="4400">
                <a:solidFill>
                  <a:srgbClr val="FF3399"/>
                </a:solidFill>
                <a:ea typeface="隶书" pitchFamily="49" charset="-122"/>
              </a:rPr>
              <a:t>利益至上。</a:t>
            </a:r>
            <a:endParaRPr lang="zh-CN" altLang="en-US" sz="4400">
              <a:solidFill>
                <a:srgbClr val="FF3399"/>
              </a:solidFill>
              <a:ea typeface="隶书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4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711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124075" y="692150"/>
            <a:ext cx="4451350" cy="8239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4800" b="0">
                <a:latin typeface="Tahoma" pitchFamily="34" charset="0"/>
                <a:ea typeface="隶书" pitchFamily="49" charset="-122"/>
              </a:rPr>
              <a:t>烛之武谋略小析</a:t>
            </a:r>
            <a:endParaRPr lang="zh-CN" altLang="en-US" sz="4800" b="0">
              <a:latin typeface="Tahoma" pitchFamily="34" charset="0"/>
              <a:ea typeface="隶书" pitchFamily="49" charset="-122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735013" y="1169988"/>
            <a:ext cx="184150" cy="8239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l"/>
            <a:endParaRPr lang="zh-CN" altLang="zh-CN" sz="4800" b="0">
              <a:latin typeface="Tahoma" pitchFamily="34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735013" y="1098550"/>
            <a:ext cx="184150" cy="8239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l"/>
            <a:endParaRPr lang="zh-CN" altLang="zh-CN" sz="4800" b="0">
              <a:latin typeface="Tahoma" pitchFamily="34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879475" y="1169988"/>
            <a:ext cx="184150" cy="8239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l"/>
            <a:endParaRPr lang="zh-CN" altLang="zh-CN" sz="4800" b="0">
              <a:latin typeface="Tahoma" pitchFamily="34" charset="0"/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63625" y="2303463"/>
            <a:ext cx="915988" cy="920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eaVert" wrap="none">
            <a:spAutoFit/>
          </a:bodyPr>
          <a:lstStyle/>
          <a:p>
            <a:pPr algn="l"/>
            <a:endParaRPr lang="zh-CN" altLang="zh-CN" sz="4800" b="0">
              <a:latin typeface="Tahoma" pitchFamily="34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042988" y="1268413"/>
            <a:ext cx="523875" cy="8239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/>
            <a:endParaRPr lang="zh-CN" altLang="zh-CN" sz="4800" b="0">
              <a:latin typeface="Tahoma" pitchFamily="34" charset="0"/>
            </a:endParaRPr>
          </a:p>
        </p:txBody>
      </p:sp>
      <p:grpSp>
        <p:nvGrpSpPr>
          <p:cNvPr id="2" name="Group 8"/>
          <p:cNvGrpSpPr/>
          <p:nvPr/>
        </p:nvGrpSpPr>
        <p:grpSpPr bwMode="auto">
          <a:xfrm>
            <a:off x="684213" y="2438400"/>
            <a:ext cx="8459787" cy="3606800"/>
            <a:chOff x="431" y="1389"/>
            <a:chExt cx="5329" cy="2903"/>
          </a:xfrm>
        </p:grpSpPr>
        <p:sp>
          <p:nvSpPr>
            <p:cNvPr id="16396" name="Text Box 9"/>
            <p:cNvSpPr txBox="1">
              <a:spLocks noChangeArrowheads="1"/>
            </p:cNvSpPr>
            <p:nvPr/>
          </p:nvSpPr>
          <p:spPr bwMode="auto">
            <a:xfrm>
              <a:off x="431" y="1616"/>
              <a:ext cx="874" cy="24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/>
              <a:r>
                <a:rPr lang="zh-CN" altLang="en-US" sz="4800" b="0">
                  <a:latin typeface="Tahoma" pitchFamily="34" charset="0"/>
                  <a:ea typeface="隶书" pitchFamily="49" charset="-122"/>
                </a:rPr>
                <a:t>欲擒故纵</a:t>
              </a:r>
              <a:endParaRPr lang="zh-CN" altLang="en-US" sz="4800" b="0">
                <a:latin typeface="Tahoma" pitchFamily="34" charset="0"/>
                <a:ea typeface="隶书" pitchFamily="49" charset="-122"/>
              </a:endParaRPr>
            </a:p>
          </p:txBody>
        </p:sp>
        <p:sp>
          <p:nvSpPr>
            <p:cNvPr id="16397" name="Text Box 10"/>
            <p:cNvSpPr txBox="1">
              <a:spLocks noChangeArrowheads="1"/>
            </p:cNvSpPr>
            <p:nvPr/>
          </p:nvSpPr>
          <p:spPr bwMode="auto">
            <a:xfrm>
              <a:off x="2608" y="1616"/>
              <a:ext cx="602" cy="2431"/>
            </a:xfrm>
            <a:prstGeom prst="rect">
              <a:avLst/>
            </a:prstGeom>
            <a:noFill/>
            <a:ln w="9525" algn="ctr">
              <a:noFill/>
              <a:miter lim="800000"/>
            </a:ln>
          </p:spPr>
          <p:txBody>
            <a:bodyPr>
              <a:spAutoFit/>
            </a:bodyPr>
            <a:lstStyle/>
            <a:p>
              <a:pPr algn="l"/>
              <a:r>
                <a:rPr lang="zh-CN" altLang="en-US" sz="4800" b="0">
                  <a:latin typeface="Tahoma" pitchFamily="34" charset="0"/>
                  <a:ea typeface="隶书" pitchFamily="49" charset="-122"/>
                </a:rPr>
                <a:t>投其所好</a:t>
              </a:r>
              <a:endParaRPr lang="zh-CN" altLang="en-US" sz="4800" b="0">
                <a:latin typeface="Tahoma" pitchFamily="34" charset="0"/>
                <a:ea typeface="隶书" pitchFamily="49" charset="-122"/>
              </a:endParaRPr>
            </a:p>
          </p:txBody>
        </p:sp>
        <p:sp>
          <p:nvSpPr>
            <p:cNvPr id="16398" name="Text Box 11"/>
            <p:cNvSpPr txBox="1">
              <a:spLocks noChangeArrowheads="1"/>
            </p:cNvSpPr>
            <p:nvPr/>
          </p:nvSpPr>
          <p:spPr bwMode="auto">
            <a:xfrm>
              <a:off x="1474" y="1616"/>
              <a:ext cx="557" cy="2431"/>
            </a:xfrm>
            <a:prstGeom prst="rect">
              <a:avLst/>
            </a:prstGeom>
            <a:noFill/>
            <a:ln w="9525" algn="ctr">
              <a:noFill/>
              <a:miter lim="800000"/>
            </a:ln>
          </p:spPr>
          <p:txBody>
            <a:bodyPr>
              <a:spAutoFit/>
            </a:bodyPr>
            <a:lstStyle/>
            <a:p>
              <a:pPr algn="l"/>
              <a:r>
                <a:rPr lang="zh-CN" altLang="en-US" sz="4800" b="0">
                  <a:latin typeface="Tahoma" pitchFamily="34" charset="0"/>
                  <a:ea typeface="隶书" pitchFamily="49" charset="-122"/>
                </a:rPr>
                <a:t>挑拨离间</a:t>
              </a:r>
              <a:endParaRPr lang="zh-CN" altLang="en-US" sz="4800" b="0">
                <a:latin typeface="Tahoma" pitchFamily="34" charset="0"/>
                <a:ea typeface="隶书" pitchFamily="49" charset="-122"/>
              </a:endParaRPr>
            </a:p>
          </p:txBody>
        </p:sp>
        <p:sp>
          <p:nvSpPr>
            <p:cNvPr id="16399" name="Text Box 12"/>
            <p:cNvSpPr txBox="1">
              <a:spLocks noChangeArrowheads="1"/>
            </p:cNvSpPr>
            <p:nvPr/>
          </p:nvSpPr>
          <p:spPr bwMode="auto">
            <a:xfrm>
              <a:off x="3742" y="1616"/>
              <a:ext cx="557" cy="2431"/>
            </a:xfrm>
            <a:prstGeom prst="rect">
              <a:avLst/>
            </a:prstGeom>
            <a:noFill/>
            <a:ln w="9525" algn="ctr">
              <a:noFill/>
              <a:miter lim="800000"/>
            </a:ln>
          </p:spPr>
          <p:txBody>
            <a:bodyPr>
              <a:spAutoFit/>
            </a:bodyPr>
            <a:lstStyle/>
            <a:p>
              <a:pPr algn="l"/>
              <a:r>
                <a:rPr lang="zh-CN" altLang="en-US" sz="4800" b="0">
                  <a:latin typeface="Tahoma" pitchFamily="34" charset="0"/>
                  <a:ea typeface="隶书" pitchFamily="49" charset="-122"/>
                </a:rPr>
                <a:t>釜</a:t>
              </a:r>
              <a:endParaRPr lang="zh-CN" altLang="en-US" sz="4800" b="0">
                <a:latin typeface="Tahoma" pitchFamily="34" charset="0"/>
                <a:ea typeface="隶书" pitchFamily="49" charset="-122"/>
              </a:endParaRPr>
            </a:p>
            <a:p>
              <a:pPr algn="l"/>
              <a:r>
                <a:rPr lang="zh-CN" altLang="en-US" sz="4800" b="0">
                  <a:latin typeface="Tahoma" pitchFamily="34" charset="0"/>
                  <a:ea typeface="隶书" pitchFamily="49" charset="-122"/>
                </a:rPr>
                <a:t>底抽</a:t>
              </a:r>
              <a:endParaRPr lang="zh-CN" altLang="en-US" sz="4800" b="0">
                <a:latin typeface="Tahoma" pitchFamily="34" charset="0"/>
                <a:ea typeface="隶书" pitchFamily="49" charset="-122"/>
              </a:endParaRPr>
            </a:p>
            <a:p>
              <a:pPr algn="l"/>
              <a:r>
                <a:rPr lang="zh-CN" altLang="en-US" sz="4800" b="0">
                  <a:latin typeface="Tahoma" pitchFamily="34" charset="0"/>
                  <a:ea typeface="隶书" pitchFamily="49" charset="-122"/>
                </a:rPr>
                <a:t>薪</a:t>
              </a:r>
              <a:endParaRPr lang="zh-CN" altLang="en-US" sz="4800" b="0">
                <a:latin typeface="Tahoma" pitchFamily="34" charset="0"/>
                <a:ea typeface="隶书" pitchFamily="49" charset="-122"/>
              </a:endParaRPr>
            </a:p>
          </p:txBody>
        </p:sp>
        <p:sp>
          <p:nvSpPr>
            <p:cNvPr id="16400" name="AutoShape 13"/>
            <p:cNvSpPr>
              <a:spLocks noChangeArrowheads="1"/>
            </p:cNvSpPr>
            <p:nvPr/>
          </p:nvSpPr>
          <p:spPr bwMode="auto">
            <a:xfrm>
              <a:off x="612" y="1389"/>
              <a:ext cx="4355" cy="45"/>
            </a:xfrm>
            <a:prstGeom prst="rightArrow">
              <a:avLst>
                <a:gd name="adj1" fmla="val 50000"/>
                <a:gd name="adj2" fmla="val 241944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401" name="AutoShape 14"/>
            <p:cNvSpPr>
              <a:spLocks noChangeArrowheads="1"/>
            </p:cNvSpPr>
            <p:nvPr/>
          </p:nvSpPr>
          <p:spPr bwMode="auto">
            <a:xfrm>
              <a:off x="612" y="3929"/>
              <a:ext cx="4355" cy="45"/>
            </a:xfrm>
            <a:prstGeom prst="rightArrow">
              <a:avLst>
                <a:gd name="adj1" fmla="val 50000"/>
                <a:gd name="adj2" fmla="val 241944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402" name="Text Box 15"/>
            <p:cNvSpPr txBox="1">
              <a:spLocks noChangeArrowheads="1"/>
            </p:cNvSpPr>
            <p:nvPr/>
          </p:nvSpPr>
          <p:spPr bwMode="auto">
            <a:xfrm>
              <a:off x="5090" y="1570"/>
              <a:ext cx="670" cy="272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l"/>
              <a:r>
                <a:rPr lang="zh-CN" altLang="en-US" sz="5400" b="0">
                  <a:latin typeface="Tahoma" pitchFamily="34" charset="0"/>
                  <a:ea typeface="幼圆" pitchFamily="49" charset="-122"/>
                </a:rPr>
                <a:t>保全郑国</a:t>
              </a:r>
              <a:endParaRPr lang="zh-CN" altLang="en-US" sz="5400" b="0">
                <a:latin typeface="Tahoma" pitchFamily="34" charset="0"/>
                <a:ea typeface="幼圆" pitchFamily="49" charset="-122"/>
              </a:endParaRPr>
            </a:p>
          </p:txBody>
        </p:sp>
        <p:sp>
          <p:nvSpPr>
            <p:cNvPr id="16403" name="AutoShape 16"/>
            <p:cNvSpPr>
              <a:spLocks noChangeArrowheads="1"/>
            </p:cNvSpPr>
            <p:nvPr/>
          </p:nvSpPr>
          <p:spPr bwMode="auto">
            <a:xfrm>
              <a:off x="4377" y="2568"/>
              <a:ext cx="615" cy="306"/>
            </a:xfrm>
            <a:prstGeom prst="rightArrow">
              <a:avLst>
                <a:gd name="adj1" fmla="val 50000"/>
                <a:gd name="adj2" fmla="val 50245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16753" name="Text Box 17"/>
          <p:cNvSpPr txBox="1">
            <a:spLocks noChangeArrowheads="1"/>
          </p:cNvSpPr>
          <p:nvPr/>
        </p:nvSpPr>
        <p:spPr bwMode="auto">
          <a:xfrm>
            <a:off x="838200" y="1676400"/>
            <a:ext cx="6172200" cy="701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/>
            <a:r>
              <a:rPr lang="en-US" altLang="zh-CN" sz="3200" dirty="0">
                <a:solidFill>
                  <a:srgbClr val="000099"/>
                </a:solidFill>
                <a:latin typeface="华文新魏" pitchFamily="2" charset="-122"/>
                <a:ea typeface="华文新魏" pitchFamily="2" charset="-122"/>
              </a:rPr>
              <a:t> </a:t>
            </a:r>
            <a:r>
              <a:rPr lang="zh-CN" altLang="en-US" sz="4000" dirty="0">
                <a:solidFill>
                  <a:srgbClr val="000099"/>
                </a:solidFill>
                <a:latin typeface="华文新魏" pitchFamily="2" charset="-122"/>
                <a:ea typeface="华文新魏" pitchFamily="2" charset="-122"/>
              </a:rPr>
              <a:t>处处言秦，处处为郑</a:t>
            </a:r>
            <a:endParaRPr lang="zh-CN" altLang="en-US" sz="4000" dirty="0">
              <a:solidFill>
                <a:srgbClr val="000099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16754" name="Text Box 18"/>
          <p:cNvSpPr txBox="1">
            <a:spLocks noChangeArrowheads="1"/>
          </p:cNvSpPr>
          <p:nvPr/>
        </p:nvSpPr>
        <p:spPr bwMode="auto">
          <a:xfrm>
            <a:off x="3657600" y="5849938"/>
            <a:ext cx="5022529" cy="7078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4000" dirty="0">
                <a:solidFill>
                  <a:srgbClr val="000099"/>
                </a:solidFill>
                <a:latin typeface="华文新魏" pitchFamily="2" charset="-122"/>
                <a:ea typeface="华文新魏" pitchFamily="2" charset="-122"/>
              </a:rPr>
              <a:t>明里为秦，暗则为郑</a:t>
            </a:r>
            <a:r>
              <a:rPr lang="zh-CN" altLang="en-US" sz="3200" dirty="0">
                <a:solidFill>
                  <a:srgbClr val="000099"/>
                </a:solidFill>
                <a:latin typeface="华文新魏" pitchFamily="2" charset="-122"/>
                <a:ea typeface="华文新魏" pitchFamily="2" charset="-122"/>
              </a:rPr>
              <a:t> </a:t>
            </a:r>
            <a:endParaRPr lang="zh-CN" altLang="en-US" sz="3200" dirty="0">
              <a:solidFill>
                <a:srgbClr val="000099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16755" name="Text Box 19"/>
          <p:cNvSpPr txBox="1">
            <a:spLocks noChangeArrowheads="1"/>
          </p:cNvSpPr>
          <p:nvPr/>
        </p:nvSpPr>
        <p:spPr bwMode="auto">
          <a:xfrm>
            <a:off x="0" y="2362200"/>
            <a:ext cx="9144000" cy="3597275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 w="28575">
            <a:solidFill>
              <a:srgbClr val="008000"/>
            </a:solidFill>
            <a:miter lim="800000"/>
          </a:ln>
        </p:spPr>
        <p:txBody>
          <a:bodyPr>
            <a:spAutoFit/>
          </a:bodyPr>
          <a:lstStyle/>
          <a:p>
            <a:endParaRPr lang="en-US" altLang="zh-CN" sz="3600" dirty="0">
              <a:solidFill>
                <a:srgbClr val="0033CC"/>
              </a:solidFill>
              <a:latin typeface="方正姚体" pitchFamily="2" charset="-122"/>
              <a:ea typeface="方正姚体" pitchFamily="2" charset="-122"/>
            </a:endParaRPr>
          </a:p>
          <a:p>
            <a:pPr algn="l"/>
            <a:r>
              <a:rPr lang="en-US" altLang="zh-CN" sz="3200" dirty="0">
                <a:solidFill>
                  <a:srgbClr val="0033CC"/>
                </a:solidFill>
                <a:latin typeface="隶书" pitchFamily="49" charset="-122"/>
                <a:ea typeface="隶书" pitchFamily="49" charset="-122"/>
              </a:rPr>
              <a:t>     </a:t>
            </a:r>
            <a:r>
              <a:rPr lang="zh-CN" sz="4800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三寸巧舌</a:t>
            </a:r>
            <a:r>
              <a:rPr lang="zh-CN" altLang="en-US" sz="4800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 </a:t>
            </a:r>
            <a:r>
              <a:rPr lang="zh-CN" sz="4800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力挽狂澜</a:t>
            </a:r>
            <a:r>
              <a:rPr lang="zh-CN" altLang="en-US" sz="4800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纾</a:t>
            </a:r>
            <a:r>
              <a:rPr lang="zh-CN" sz="4800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国难，</a:t>
            </a:r>
            <a:endParaRPr lang="zh-CN" altLang="en-US" sz="4800" dirty="0">
              <a:solidFill>
                <a:srgbClr val="FF0000"/>
              </a:solidFill>
              <a:latin typeface="隶书" pitchFamily="49" charset="-122"/>
              <a:ea typeface="隶书" pitchFamily="49" charset="-122"/>
            </a:endParaRPr>
          </a:p>
          <a:p>
            <a:pPr algn="l"/>
            <a:r>
              <a:rPr lang="zh-CN" altLang="en-US" sz="4800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   </a:t>
            </a:r>
            <a:r>
              <a:rPr lang="zh-CN" sz="4800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一番善</a:t>
            </a:r>
            <a:r>
              <a:rPr lang="zh-CN" altLang="en-US" sz="4800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辩 </a:t>
            </a:r>
            <a:r>
              <a:rPr lang="zh-CN" sz="4800" dirty="0">
                <a:solidFill>
                  <a:srgbClr val="FF0000"/>
                </a:solidFill>
                <a:latin typeface="隶书" pitchFamily="49" charset="-122"/>
                <a:ea typeface="隶书" pitchFamily="49" charset="-122"/>
              </a:rPr>
              <a:t>情荡衷肠罢干戈</a:t>
            </a:r>
            <a:r>
              <a:rPr lang="zh-CN" altLang="en-US" sz="4800" dirty="0">
                <a:solidFill>
                  <a:srgbClr val="0033CC"/>
                </a:solidFill>
                <a:latin typeface="隶书" pitchFamily="49" charset="-122"/>
                <a:ea typeface="隶书" pitchFamily="49" charset="-122"/>
              </a:rPr>
              <a:t>。</a:t>
            </a:r>
            <a:endParaRPr lang="zh-CN" altLang="en-US" sz="4800" dirty="0">
              <a:solidFill>
                <a:srgbClr val="0033CC"/>
              </a:solidFill>
              <a:latin typeface="隶书" pitchFamily="49" charset="-122"/>
              <a:ea typeface="隶书" pitchFamily="49" charset="-122"/>
            </a:endParaRPr>
          </a:p>
          <a:p>
            <a:pPr algn="l"/>
            <a:endParaRPr lang="zh-CN" altLang="en-US" sz="4800" dirty="0">
              <a:solidFill>
                <a:srgbClr val="0033CC"/>
              </a:solidFill>
              <a:latin typeface="隶书" pitchFamily="49" charset="-122"/>
              <a:ea typeface="隶书" pitchFamily="49" charset="-122"/>
            </a:endParaRPr>
          </a:p>
          <a:p>
            <a:pPr algn="l"/>
            <a:endParaRPr lang="en-US" altLang="zh-CN" sz="4800" dirty="0">
              <a:solidFill>
                <a:srgbClr val="0033CC"/>
              </a:solidFill>
              <a:latin typeface="隶书" pitchFamily="49" charset="-122"/>
              <a:ea typeface="隶书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6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6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16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53" grpId="0"/>
      <p:bldP spid="116754" grpId="0"/>
      <p:bldP spid="11675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9144000" cy="5638800"/>
          </a:xfrm>
          <a:ln>
            <a:solidFill>
              <a:srgbClr val="FFFF00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kumimoji="1" lang="en-US" altLang="zh-CN" sz="2800" b="1" dirty="0" smtClean="0">
              <a:effectLst/>
              <a:ea typeface="黑体" pitchFamily="49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kumimoji="1" lang="en-US" altLang="zh-CN" sz="2800" b="1" dirty="0" smtClean="0">
                <a:effectLst/>
                <a:ea typeface="黑体" pitchFamily="49" charset="-122"/>
              </a:rPr>
              <a:t>        </a:t>
            </a:r>
            <a:r>
              <a:rPr kumimoji="1" lang="zh-CN" altLang="en-US" sz="4800" b="1" dirty="0" smtClean="0">
                <a:solidFill>
                  <a:srgbClr val="FF0000"/>
                </a:solidFill>
                <a:effectLst/>
                <a:ea typeface="隶书" pitchFamily="49" charset="-122"/>
              </a:rPr>
              <a:t>古人对烛之武说辞的评论</a:t>
            </a:r>
            <a:r>
              <a:rPr kumimoji="1" lang="en-US" altLang="zh-CN" sz="4800" b="1" dirty="0" smtClean="0">
                <a:solidFill>
                  <a:srgbClr val="FF0000"/>
                </a:solidFill>
                <a:effectLst/>
                <a:latin typeface="Arial" pitchFamily="34" charset="0"/>
                <a:ea typeface="隶书" pitchFamily="49" charset="-122"/>
              </a:rPr>
              <a:t>——</a:t>
            </a:r>
            <a:endParaRPr kumimoji="1" lang="en-US" altLang="zh-CN" sz="4800" b="1" dirty="0" smtClean="0">
              <a:solidFill>
                <a:srgbClr val="FF0000"/>
              </a:solidFill>
              <a:effectLst/>
              <a:ea typeface="隶书" pitchFamily="49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kumimoji="1" lang="en-US" altLang="zh-CN" sz="2800" b="1" dirty="0" smtClean="0">
                <a:effectLst/>
              </a:rPr>
              <a:t>                     </a:t>
            </a:r>
            <a:r>
              <a:rPr kumimoji="1" lang="zh-CN" altLang="en-US" b="1" dirty="0" smtClean="0">
                <a:effectLst/>
                <a:ea typeface="楷体_GB2312" pitchFamily="49" charset="-122"/>
              </a:rPr>
              <a:t>如此辞令，真无一字不妙，无一着不老靠圆密。</a:t>
            </a:r>
            <a:endParaRPr kumimoji="1" lang="zh-CN" altLang="en-US" b="1" dirty="0" smtClean="0">
              <a:effectLst/>
              <a:ea typeface="楷体_GB2312" pitchFamily="49" charset="-122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kumimoji="1" lang="zh-CN" altLang="en-US" b="1" dirty="0" smtClean="0">
                <a:solidFill>
                  <a:srgbClr val="000099"/>
                </a:solidFill>
                <a:effectLst/>
                <a:ea typeface="仿宋_GB2312" pitchFamily="49" charset="-122"/>
              </a:rPr>
              <a:t>                                     </a:t>
            </a:r>
            <a:r>
              <a:rPr kumimoji="1" lang="en-US" altLang="zh-CN" b="1" dirty="0" smtClean="0">
                <a:solidFill>
                  <a:srgbClr val="000099"/>
                </a:solidFill>
                <a:effectLst/>
                <a:latin typeface="Arial" pitchFamily="34" charset="0"/>
                <a:ea typeface="仿宋_GB2312" pitchFamily="49" charset="-122"/>
              </a:rPr>
              <a:t>——</a:t>
            </a:r>
            <a:r>
              <a:rPr kumimoji="1" lang="zh-CN" altLang="en-US" b="1" dirty="0" smtClean="0">
                <a:solidFill>
                  <a:srgbClr val="000099"/>
                </a:solidFill>
                <a:effectLst/>
                <a:ea typeface="仿宋_GB2312" pitchFamily="49" charset="-122"/>
              </a:rPr>
              <a:t>魏禧</a:t>
            </a:r>
            <a:r>
              <a:rPr kumimoji="1" lang="en-US" altLang="zh-CN" b="1" dirty="0" smtClean="0">
                <a:solidFill>
                  <a:srgbClr val="000099"/>
                </a:solidFill>
                <a:effectLst/>
                <a:ea typeface="仿宋_GB2312" pitchFamily="49" charset="-122"/>
              </a:rPr>
              <a:t>《</a:t>
            </a:r>
            <a:r>
              <a:rPr kumimoji="1" lang="zh-CN" altLang="en-US" b="1" dirty="0" smtClean="0">
                <a:solidFill>
                  <a:srgbClr val="000099"/>
                </a:solidFill>
                <a:effectLst/>
                <a:ea typeface="仿宋_GB2312" pitchFamily="49" charset="-122"/>
              </a:rPr>
              <a:t>左传经世钞</a:t>
            </a:r>
            <a:r>
              <a:rPr kumimoji="1" lang="en-US" altLang="zh-CN" b="1" dirty="0" smtClean="0">
                <a:solidFill>
                  <a:srgbClr val="000099"/>
                </a:solidFill>
                <a:effectLst/>
                <a:ea typeface="仿宋_GB2312" pitchFamily="49" charset="-122"/>
              </a:rPr>
              <a:t>》</a:t>
            </a:r>
            <a:endParaRPr kumimoji="1" lang="en-US" altLang="zh-CN" b="1" dirty="0" smtClean="0">
              <a:solidFill>
                <a:srgbClr val="000099"/>
              </a:solidFill>
              <a:effectLst/>
              <a:ea typeface="仿宋_GB2312" pitchFamily="49" charset="-122"/>
            </a:endParaRPr>
          </a:p>
          <a:p>
            <a:pPr algn="ctr" eaLnBrk="1" hangingPunct="1">
              <a:buFont typeface="Wingdings" pitchFamily="2" charset="2"/>
              <a:buNone/>
            </a:pPr>
            <a:endParaRPr kumimoji="1" lang="en-US" altLang="zh-CN" b="1" dirty="0" smtClean="0">
              <a:solidFill>
                <a:srgbClr val="FFFF00"/>
              </a:solidFill>
              <a:effectLst/>
              <a:ea typeface="仿宋_GB2312" pitchFamily="49" charset="-122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kumimoji="1" lang="en-US" altLang="zh-CN" b="1" dirty="0" smtClean="0">
                <a:effectLst/>
                <a:latin typeface="楷体_GB2312" pitchFamily="49" charset="-122"/>
                <a:ea typeface="楷体_GB2312" pitchFamily="49" charset="-122"/>
              </a:rPr>
              <a:t>  </a:t>
            </a:r>
            <a:r>
              <a:rPr kumimoji="1" lang="zh-CN" altLang="en-US" b="1" dirty="0" smtClean="0">
                <a:effectLst/>
                <a:latin typeface="楷体_GB2312" pitchFamily="49" charset="-122"/>
                <a:ea typeface="楷体_GB2312" pitchFamily="49" charset="-122"/>
              </a:rPr>
              <a:t>一言之辩，重于九鼎之宝；</a:t>
            </a:r>
            <a:endParaRPr kumimoji="1" lang="zh-CN" altLang="en-US" b="1" dirty="0" smtClean="0">
              <a:effectLst/>
              <a:latin typeface="楷体_GB2312" pitchFamily="49" charset="-122"/>
              <a:ea typeface="楷体_GB2312" pitchFamily="49" charset="-122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kumimoji="1" lang="zh-CN" altLang="en-US" b="1" dirty="0" smtClean="0">
                <a:effectLst/>
                <a:latin typeface="楷体_GB2312" pitchFamily="49" charset="-122"/>
                <a:ea typeface="楷体_GB2312" pitchFamily="49" charset="-122"/>
              </a:rPr>
              <a:t>  三寸之舌，强于百万之师。</a:t>
            </a:r>
            <a:endParaRPr kumimoji="1" lang="zh-CN" altLang="en-US" b="1" dirty="0" smtClean="0">
              <a:effectLst/>
              <a:latin typeface="楷体_GB2312" pitchFamily="49" charset="-122"/>
              <a:ea typeface="楷体_GB2312" pitchFamily="49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kumimoji="1" lang="zh-CN" altLang="en-US" b="1" dirty="0" smtClean="0">
                <a:solidFill>
                  <a:srgbClr val="000099"/>
                </a:solidFill>
                <a:effectLst/>
                <a:latin typeface="楷体_GB2312" pitchFamily="49" charset="-122"/>
                <a:ea typeface="楷体_GB2312" pitchFamily="49" charset="-122"/>
              </a:rPr>
              <a:t>                    </a:t>
            </a:r>
            <a:r>
              <a:rPr kumimoji="1" lang="en-US" altLang="zh-CN" b="1" dirty="0" smtClean="0">
                <a:solidFill>
                  <a:srgbClr val="000099"/>
                </a:solidFill>
                <a:effectLst/>
                <a:latin typeface="Arial" pitchFamily="34" charset="0"/>
                <a:ea typeface="仿宋_GB2312" pitchFamily="49" charset="-122"/>
              </a:rPr>
              <a:t>——</a:t>
            </a:r>
            <a:r>
              <a:rPr kumimoji="1" lang="zh-CN" altLang="en-US" b="1" dirty="0" smtClean="0">
                <a:solidFill>
                  <a:srgbClr val="000099"/>
                </a:solidFill>
                <a:effectLst/>
                <a:latin typeface="仿宋_GB2312" pitchFamily="49" charset="-122"/>
                <a:ea typeface="仿宋_GB2312" pitchFamily="49" charset="-122"/>
              </a:rPr>
              <a:t>刘勰</a:t>
            </a:r>
            <a:r>
              <a:rPr kumimoji="1" lang="en-US" altLang="zh-CN" b="1" dirty="0" smtClean="0">
                <a:solidFill>
                  <a:srgbClr val="000099"/>
                </a:solidFill>
                <a:effectLst/>
                <a:latin typeface="仿宋_GB2312" pitchFamily="49" charset="-122"/>
                <a:ea typeface="仿宋_GB2312" pitchFamily="49" charset="-122"/>
              </a:rPr>
              <a:t>《</a:t>
            </a:r>
            <a:r>
              <a:rPr kumimoji="1" lang="zh-CN" altLang="en-US" b="1" dirty="0" smtClean="0">
                <a:solidFill>
                  <a:srgbClr val="000099"/>
                </a:solidFill>
                <a:effectLst/>
                <a:latin typeface="仿宋_GB2312" pitchFamily="49" charset="-122"/>
                <a:ea typeface="仿宋_GB2312" pitchFamily="49" charset="-122"/>
              </a:rPr>
              <a:t>文心雕龙</a:t>
            </a:r>
            <a:r>
              <a:rPr kumimoji="1" lang="en-US" altLang="zh-CN" b="1" dirty="0" smtClean="0">
                <a:solidFill>
                  <a:srgbClr val="000099"/>
                </a:solidFill>
                <a:effectLst/>
                <a:latin typeface="仿宋_GB2312" pitchFamily="49" charset="-122"/>
                <a:ea typeface="仿宋_GB2312" pitchFamily="49" charset="-122"/>
              </a:rPr>
              <a:t>》</a:t>
            </a:r>
            <a:endParaRPr kumimoji="1" lang="en-US" altLang="zh-CN" b="1" dirty="0" smtClean="0">
              <a:solidFill>
                <a:srgbClr val="000099"/>
              </a:solidFill>
              <a:effectLst/>
              <a:latin typeface="仿宋_GB2312" pitchFamily="49" charset="-122"/>
              <a:ea typeface="仿宋_GB2312" pitchFamily="49" charset="-122"/>
            </a:endParaRPr>
          </a:p>
        </p:txBody>
      </p:sp>
      <p:sp>
        <p:nvSpPr>
          <p:cNvPr id="17411" name="Text Box 3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6858000" y="6248400"/>
            <a:ext cx="2286000" cy="523220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rgbClr val="FF0066"/>
                </a:solidFill>
                <a:ea typeface="方正姚体" pitchFamily="2" charset="-122"/>
              </a:rPr>
              <a:t>转第四段</a:t>
            </a:r>
            <a:endParaRPr lang="zh-CN" altLang="en-US" dirty="0">
              <a:solidFill>
                <a:srgbClr val="FF0066"/>
              </a:solidFill>
              <a:ea typeface="方正姚体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2819400"/>
          </a:xfrm>
          <a:ln>
            <a:solidFill>
              <a:srgbClr val="FFFF00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kumimoji="1" lang="en-US" altLang="zh-CN" sz="2800" b="1" dirty="0" smtClean="0">
                <a:effectLst/>
                <a:latin typeface="黑体" pitchFamily="49" charset="-122"/>
                <a:ea typeface="黑体" pitchFamily="49" charset="-122"/>
              </a:rPr>
              <a:t>      </a:t>
            </a:r>
            <a:r>
              <a:rPr kumimoji="1" lang="en-US" altLang="zh-CN" sz="3600" b="1" dirty="0" smtClean="0">
                <a:effectLst/>
                <a:latin typeface="黑体" pitchFamily="49" charset="-122"/>
                <a:ea typeface="黑体" pitchFamily="49" charset="-122"/>
              </a:rPr>
              <a:t>4</a:t>
            </a:r>
            <a:r>
              <a:rPr kumimoji="1" lang="zh-CN" altLang="en-US" sz="3600" b="1" dirty="0" smtClean="0">
                <a:effectLst/>
                <a:latin typeface="黑体" pitchFamily="49" charset="-122"/>
                <a:ea typeface="黑体" pitchFamily="49" charset="-122"/>
              </a:rPr>
              <a:t>、子犯请击之。公曰：</a:t>
            </a:r>
            <a:r>
              <a:rPr kumimoji="1" lang="zh-CN" altLang="en-US" sz="3600" b="1" dirty="0" smtClean="0">
                <a:effectLst/>
                <a:latin typeface="宋体" pitchFamily="2" charset="-122"/>
                <a:ea typeface="黑体" pitchFamily="49" charset="-122"/>
              </a:rPr>
              <a:t>“</a:t>
            </a:r>
            <a:r>
              <a:rPr kumimoji="1" lang="zh-CN" altLang="en-US" sz="3600" b="1" dirty="0" smtClean="0">
                <a:effectLst/>
                <a:latin typeface="黑体" pitchFamily="49" charset="-122"/>
                <a:ea typeface="黑体" pitchFamily="49" charset="-122"/>
              </a:rPr>
              <a:t>不可。微</a:t>
            </a:r>
            <a:r>
              <a:rPr kumimoji="1" lang="zh-CN" altLang="en-US" sz="3600" b="1" dirty="0" smtClean="0">
                <a:solidFill>
                  <a:srgbClr val="000099"/>
                </a:solidFill>
                <a:effectLst/>
                <a:latin typeface="黑体" pitchFamily="49" charset="-122"/>
                <a:ea typeface="黑体" pitchFamily="49" charset="-122"/>
              </a:rPr>
              <a:t>夫</a:t>
            </a:r>
            <a:r>
              <a:rPr kumimoji="1" lang="zh-CN" altLang="en-US" sz="3600" b="1" dirty="0" smtClean="0">
                <a:effectLst/>
                <a:latin typeface="黑体" pitchFamily="49" charset="-122"/>
                <a:ea typeface="黑体" pitchFamily="49" charset="-122"/>
              </a:rPr>
              <a:t>人之力不及此。因人之力而敝之，</a:t>
            </a:r>
            <a:r>
              <a:rPr kumimoji="1" lang="zh-CN" altLang="en-US" sz="3600" b="1" dirty="0" smtClean="0">
                <a:solidFill>
                  <a:srgbClr val="000099"/>
                </a:solidFill>
                <a:effectLst/>
                <a:latin typeface="黑体" pitchFamily="49" charset="-122"/>
                <a:ea typeface="黑体" pitchFamily="49" charset="-122"/>
              </a:rPr>
              <a:t>不仁</a:t>
            </a:r>
            <a:r>
              <a:rPr kumimoji="1" lang="zh-CN" altLang="en-US" sz="3600" b="1" dirty="0" smtClean="0">
                <a:effectLst/>
                <a:latin typeface="黑体" pitchFamily="49" charset="-122"/>
                <a:ea typeface="黑体" pitchFamily="49" charset="-122"/>
              </a:rPr>
              <a:t>；失其所与，</a:t>
            </a:r>
            <a:r>
              <a:rPr kumimoji="1" lang="zh-CN" altLang="en-US" sz="3600" b="1" dirty="0" smtClean="0">
                <a:solidFill>
                  <a:srgbClr val="000099"/>
                </a:solidFill>
                <a:effectLst/>
                <a:latin typeface="黑体" pitchFamily="49" charset="-122"/>
                <a:ea typeface="黑体" pitchFamily="49" charset="-122"/>
              </a:rPr>
              <a:t>不知</a:t>
            </a:r>
            <a:r>
              <a:rPr kumimoji="1" lang="zh-CN" altLang="en-US" sz="3600" b="1" dirty="0" smtClean="0">
                <a:effectLst/>
                <a:latin typeface="黑体" pitchFamily="49" charset="-122"/>
                <a:ea typeface="黑体" pitchFamily="49" charset="-122"/>
              </a:rPr>
              <a:t>；以乱易整，</a:t>
            </a:r>
            <a:r>
              <a:rPr kumimoji="1" lang="zh-CN" altLang="en-US" sz="3600" b="1" dirty="0" smtClean="0">
                <a:solidFill>
                  <a:srgbClr val="000099"/>
                </a:solidFill>
                <a:effectLst/>
                <a:latin typeface="黑体" pitchFamily="49" charset="-122"/>
                <a:ea typeface="黑体" pitchFamily="49" charset="-122"/>
              </a:rPr>
              <a:t>不武</a:t>
            </a:r>
            <a:r>
              <a:rPr kumimoji="1" lang="zh-CN" altLang="en-US" sz="3600" b="1" dirty="0" smtClean="0">
                <a:effectLst/>
                <a:latin typeface="黑体" pitchFamily="49" charset="-122"/>
                <a:ea typeface="黑体" pitchFamily="49" charset="-122"/>
              </a:rPr>
              <a:t>。吾其还也。</a:t>
            </a:r>
            <a:r>
              <a:rPr kumimoji="1" lang="zh-CN" altLang="en-US" sz="3600" b="1" dirty="0" smtClean="0">
                <a:effectLst/>
                <a:latin typeface="宋体" pitchFamily="2" charset="-122"/>
                <a:ea typeface="黑体" pitchFamily="49" charset="-122"/>
              </a:rPr>
              <a:t>”</a:t>
            </a:r>
            <a:r>
              <a:rPr kumimoji="1" lang="zh-CN" altLang="en-US" sz="3600" b="1" dirty="0" smtClean="0">
                <a:effectLst/>
                <a:latin typeface="黑体" pitchFamily="49" charset="-122"/>
                <a:ea typeface="黑体" pitchFamily="49" charset="-122"/>
              </a:rPr>
              <a:t>亦去之。</a:t>
            </a:r>
            <a:endParaRPr kumimoji="1" lang="zh-CN" altLang="en-US" sz="3600" b="1" dirty="0" smtClean="0">
              <a:effectLst/>
              <a:latin typeface="黑体" pitchFamily="49" charset="-122"/>
              <a:ea typeface="黑体" pitchFamily="49" charset="-122"/>
            </a:endParaRPr>
          </a:p>
          <a:p>
            <a:pPr eaLnBrk="1" hangingPunct="1"/>
            <a:endParaRPr kumimoji="1" lang="en-US" altLang="zh-CN" sz="3600" b="1" dirty="0" smtClean="0">
              <a:effectLst/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8436" name="Text Box 5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6553200" y="5867400"/>
            <a:ext cx="2362200" cy="523220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rgbClr val="FF0066"/>
                </a:solidFill>
                <a:ea typeface="方正姚体" pitchFamily="2" charset="-122"/>
              </a:rPr>
              <a:t>转人物描写</a:t>
            </a:r>
            <a:endParaRPr lang="zh-CN" altLang="en-US" dirty="0">
              <a:solidFill>
                <a:srgbClr val="FF0066"/>
              </a:solidFill>
              <a:ea typeface="方正姚体" pitchFamily="2" charset="-122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8600" y="3733800"/>
            <a:ext cx="8512175" cy="30781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dirty="0">
                <a:solidFill>
                  <a:srgbClr val="FF0000"/>
                </a:solidFill>
              </a:rPr>
              <a:t>晋文公为什么不愿向秦军进攻呢？</a:t>
            </a:r>
            <a:endParaRPr lang="zh-CN" dirty="0">
              <a:solidFill>
                <a:srgbClr val="FF0000"/>
              </a:solidFill>
            </a:endParaRPr>
          </a:p>
          <a:p>
            <a:endParaRPr lang="zh-CN" dirty="0"/>
          </a:p>
          <a:p>
            <a:r>
              <a:rPr lang="zh-CN" dirty="0"/>
              <a:t>    </a:t>
            </a:r>
            <a:r>
              <a:rPr lang="zh-CN" dirty="0">
                <a:solidFill>
                  <a:srgbClr val="0000FF"/>
                </a:solidFill>
              </a:rPr>
              <a:t>主要是晋文公并不昏庸，很有理智，能隐忍不发，随机应变。因为如果这时进攻秦军，晋军就有可能处于腹背受敌的不利境地。而由此，也就证明了烛之武说退秦师的成功。</a:t>
            </a:r>
            <a:endParaRPr lang="zh-CN" dirty="0">
              <a:solidFill>
                <a:srgbClr val="0000FF"/>
              </a:solidFill>
            </a:endParaRPr>
          </a:p>
          <a:p>
            <a:endParaRPr lang="zh-CN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533400" y="1600200"/>
            <a:ext cx="8305800" cy="1739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/>
            <a:r>
              <a:rPr lang="en-US" altLang="zh-CN" sz="3600" b="0" dirty="0">
                <a:solidFill>
                  <a:srgbClr val="000099"/>
                </a:solidFill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3600" b="0" dirty="0">
                <a:solidFill>
                  <a:srgbClr val="000099"/>
                </a:solidFill>
                <a:latin typeface="黑体" pitchFamily="49" charset="-122"/>
                <a:ea typeface="黑体" pitchFamily="49" charset="-122"/>
              </a:rPr>
              <a:t>、烛之武有哪些地方值得我们学习？</a:t>
            </a:r>
            <a:endParaRPr lang="zh-CN" altLang="en-US" sz="3600" b="0" dirty="0">
              <a:solidFill>
                <a:srgbClr val="000099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endParaRPr lang="zh-CN" altLang="en-US" sz="3600" b="0" dirty="0">
              <a:solidFill>
                <a:srgbClr val="000099"/>
              </a:solidFill>
              <a:latin typeface="黑体" pitchFamily="49" charset="-122"/>
              <a:ea typeface="黑体" pitchFamily="49" charset="-122"/>
            </a:endParaRPr>
          </a:p>
          <a:p>
            <a:pPr algn="l"/>
            <a:r>
              <a:rPr lang="en-US" altLang="zh-CN" sz="3600" b="0" dirty="0">
                <a:solidFill>
                  <a:srgbClr val="000099"/>
                </a:solidFill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3600" b="0" dirty="0">
                <a:solidFill>
                  <a:srgbClr val="000099"/>
                </a:solidFill>
                <a:latin typeface="黑体" pitchFamily="49" charset="-122"/>
                <a:ea typeface="黑体" pitchFamily="49" charset="-122"/>
              </a:rPr>
              <a:t>、</a:t>
            </a:r>
            <a:r>
              <a:rPr lang="en-US" altLang="zh-CN" sz="3600" b="0" dirty="0">
                <a:solidFill>
                  <a:srgbClr val="000099"/>
                </a:solidFill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3600" b="0" dirty="0">
                <a:solidFill>
                  <a:srgbClr val="000099"/>
                </a:solidFill>
                <a:latin typeface="黑体" pitchFamily="49" charset="-122"/>
                <a:ea typeface="黑体" pitchFamily="49" charset="-122"/>
              </a:rPr>
              <a:t>左传</a:t>
            </a:r>
            <a:r>
              <a:rPr lang="en-US" altLang="zh-CN" sz="3600" b="0" dirty="0">
                <a:solidFill>
                  <a:srgbClr val="000099"/>
                </a:solidFill>
                <a:latin typeface="黑体" pitchFamily="49" charset="-122"/>
                <a:ea typeface="黑体" pitchFamily="49" charset="-122"/>
              </a:rPr>
              <a:t>》</a:t>
            </a:r>
            <a:r>
              <a:rPr lang="zh-CN" altLang="en-US" sz="3600" b="0" dirty="0">
                <a:solidFill>
                  <a:srgbClr val="000099"/>
                </a:solidFill>
                <a:latin typeface="黑体" pitchFamily="49" charset="-122"/>
                <a:ea typeface="黑体" pitchFamily="49" charset="-122"/>
              </a:rPr>
              <a:t>在人物描写方面有何特点？</a:t>
            </a:r>
            <a:endParaRPr lang="zh-CN" altLang="en-US" sz="3600" b="0" dirty="0">
              <a:solidFill>
                <a:srgbClr val="000099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457200" y="3429000"/>
            <a:ext cx="8458200" cy="2538413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</a:ln>
        </p:spPr>
        <p:txBody>
          <a:bodyPr>
            <a:spAutoFit/>
          </a:bodyPr>
          <a:lstStyle/>
          <a:p>
            <a:pPr algn="l"/>
            <a:r>
              <a:rPr lang="en-US" altLang="zh-CN" sz="3200" dirty="0">
                <a:latin typeface="楷体_GB2312" pitchFamily="49" charset="-122"/>
                <a:ea typeface="楷体_GB2312" pitchFamily="49" charset="-122"/>
              </a:rPr>
              <a:t>      《</a:t>
            </a:r>
            <a:r>
              <a:rPr lang="zh-CN" altLang="en-US" sz="3200" dirty="0">
                <a:latin typeface="楷体_GB2312" pitchFamily="49" charset="-122"/>
                <a:ea typeface="楷体_GB2312" pitchFamily="49" charset="-122"/>
              </a:rPr>
              <a:t>左传</a:t>
            </a:r>
            <a:r>
              <a:rPr lang="en-US" altLang="zh-CN" sz="3200" dirty="0">
                <a:latin typeface="楷体_GB2312" pitchFamily="49" charset="-122"/>
                <a:ea typeface="楷体_GB2312" pitchFamily="49" charset="-122"/>
              </a:rPr>
              <a:t>》</a:t>
            </a:r>
            <a:r>
              <a:rPr lang="zh-CN" altLang="en-US" sz="3200" dirty="0">
                <a:latin typeface="楷体_GB2312" pitchFamily="49" charset="-122"/>
                <a:ea typeface="楷体_GB2312" pitchFamily="49" charset="-122"/>
              </a:rPr>
              <a:t>叙事中人物的行动、对话构成了表现人物的主要手段，而绝少对人物进行外貌、心理等主观静态描写。通过人物在重大历史事件中的言行，人物性格得以展现，形象得以完成</a:t>
            </a:r>
            <a:r>
              <a:rPr lang="zh-CN" altLang="en-US" sz="3200" dirty="0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。     </a:t>
            </a:r>
            <a:r>
              <a:rPr lang="en-US" altLang="zh-CN" sz="3200" dirty="0">
                <a:solidFill>
                  <a:srgbClr val="000099"/>
                </a:solidFill>
                <a:latin typeface="Arial" pitchFamily="34" charset="0"/>
                <a:ea typeface="仿宋_GB2312" pitchFamily="49" charset="-122"/>
              </a:rPr>
              <a:t>——</a:t>
            </a:r>
            <a:r>
              <a:rPr lang="zh-CN" altLang="en-US" sz="3200" dirty="0">
                <a:solidFill>
                  <a:srgbClr val="000099"/>
                </a:solidFill>
                <a:latin typeface="仿宋_GB2312" pitchFamily="49" charset="-122"/>
                <a:ea typeface="仿宋_GB2312" pitchFamily="49" charset="-122"/>
              </a:rPr>
              <a:t>袁行霈</a:t>
            </a:r>
            <a:r>
              <a:rPr lang="en-US" altLang="zh-CN" sz="3200" dirty="0">
                <a:solidFill>
                  <a:srgbClr val="000099"/>
                </a:solidFill>
                <a:latin typeface="仿宋_GB2312" pitchFamily="49" charset="-122"/>
                <a:ea typeface="仿宋_GB2312" pitchFamily="49" charset="-122"/>
              </a:rPr>
              <a:t>《</a:t>
            </a:r>
            <a:r>
              <a:rPr lang="zh-CN" altLang="en-US" sz="3200" dirty="0">
                <a:solidFill>
                  <a:srgbClr val="000099"/>
                </a:solidFill>
                <a:latin typeface="仿宋_GB2312" pitchFamily="49" charset="-122"/>
                <a:ea typeface="仿宋_GB2312" pitchFamily="49" charset="-122"/>
              </a:rPr>
              <a:t>中国文学史</a:t>
            </a:r>
            <a:r>
              <a:rPr lang="en-US" altLang="zh-CN" sz="3200" dirty="0">
                <a:solidFill>
                  <a:srgbClr val="000099"/>
                </a:solidFill>
                <a:latin typeface="仿宋_GB2312" pitchFamily="49" charset="-122"/>
                <a:ea typeface="仿宋_GB2312" pitchFamily="49" charset="-122"/>
              </a:rPr>
              <a:t>》</a:t>
            </a:r>
            <a:endParaRPr lang="en-US" altLang="zh-CN" sz="3200" dirty="0">
              <a:solidFill>
                <a:srgbClr val="000099"/>
              </a:solidFill>
              <a:latin typeface="仿宋_GB2312" pitchFamily="49" charset="-122"/>
              <a:ea typeface="仿宋_GB2312" pitchFamily="49" charset="-122"/>
            </a:endParaRPr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b="1" dirty="0" smtClean="0">
                <a:solidFill>
                  <a:schemeClr val="tx1"/>
                </a:solidFill>
              </a:rPr>
              <a:t>关于作品中的人物</a:t>
            </a:r>
            <a:endParaRPr lang="zh-CN" altLang="en-US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449638"/>
          </a:xfrm>
        </p:spPr>
        <p:txBody>
          <a:bodyPr/>
          <a:lstStyle/>
          <a:p>
            <a:r>
              <a:rPr lang="zh-CN" altLang="en-US" sz="3600" b="1">
                <a:solidFill>
                  <a:srgbClr val="FF0000"/>
                </a:solidFill>
                <a:ea typeface="黑体" pitchFamily="49" charset="-122"/>
              </a:rPr>
              <a:t>一个为纾国难挺身而出的忠臣</a:t>
            </a:r>
            <a:endParaRPr lang="zh-CN" altLang="en-US" sz="3600" b="1">
              <a:solidFill>
                <a:srgbClr val="FF0000"/>
              </a:solidFill>
              <a:ea typeface="黑体" pitchFamily="49" charset="-122"/>
            </a:endParaRPr>
          </a:p>
          <a:p>
            <a:r>
              <a:rPr lang="zh-CN" altLang="en-US" sz="3600" b="1">
                <a:solidFill>
                  <a:srgbClr val="FF0000"/>
                </a:solidFill>
                <a:ea typeface="黑体" pitchFamily="49" charset="-122"/>
              </a:rPr>
              <a:t>一个远见卓识的杰出的外交家</a:t>
            </a:r>
            <a:endParaRPr lang="zh-CN" altLang="en-US" sz="3600" b="1">
              <a:solidFill>
                <a:srgbClr val="FF0000"/>
              </a:solidFill>
              <a:ea typeface="黑体" pitchFamily="49" charset="-122"/>
            </a:endParaRPr>
          </a:p>
          <a:p>
            <a:r>
              <a:rPr lang="zh-CN" altLang="en-US" sz="3600" b="1">
                <a:solidFill>
                  <a:srgbClr val="FF0000"/>
                </a:solidFill>
                <a:ea typeface="黑体" pitchFamily="49" charset="-122"/>
              </a:rPr>
              <a:t>一个晓理动情的天才式演说家</a:t>
            </a:r>
            <a:endParaRPr lang="zh-CN" altLang="en-US" sz="3600" b="1">
              <a:solidFill>
                <a:srgbClr val="FF0000"/>
              </a:solidFill>
              <a:ea typeface="黑体" pitchFamily="49" charset="-122"/>
            </a:endParaRPr>
          </a:p>
          <a:p>
            <a:r>
              <a:rPr lang="zh-CN" altLang="en-US" sz="3600" b="1">
                <a:solidFill>
                  <a:srgbClr val="FF0000"/>
                </a:solidFill>
                <a:ea typeface="黑体" pitchFamily="49" charset="-122"/>
              </a:rPr>
              <a:t>一个善用矛盾化干戈为玉帛的政治家</a:t>
            </a:r>
            <a:endParaRPr lang="zh-CN" altLang="en-US" sz="3600" b="1">
              <a:solidFill>
                <a:srgbClr val="FF0000"/>
              </a:solidFill>
              <a:ea typeface="黑体" pitchFamily="49" charset="-122"/>
            </a:endParaRPr>
          </a:p>
          <a:p>
            <a:r>
              <a:rPr lang="zh-CN" altLang="en-US" sz="3600" b="1">
                <a:solidFill>
                  <a:srgbClr val="FF0000"/>
                </a:solidFill>
                <a:ea typeface="黑体" pitchFamily="49" charset="-122"/>
              </a:rPr>
              <a:t>一个审时度势的出色的心理分析大师</a:t>
            </a:r>
            <a:endParaRPr lang="zh-CN" altLang="en-US" sz="3600" b="1">
              <a:solidFill>
                <a:srgbClr val="FF0000"/>
              </a:solidFill>
              <a:ea typeface="黑体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0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0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0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0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0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5257800"/>
          </a:xfrm>
        </p:spPr>
        <p:txBody>
          <a:bodyPr/>
          <a:lstStyle/>
          <a:p>
            <a:r>
              <a:rPr lang="en-US" altLang="zh-CN" dirty="0"/>
              <a:t>     </a:t>
            </a:r>
            <a:r>
              <a:rPr lang="en-US" altLang="zh-CN" b="1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b="1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春秋</a:t>
            </a:r>
            <a:r>
              <a:rPr lang="en-US" altLang="zh-CN" b="1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》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是孔子据鲁国史书</a:t>
            </a:r>
            <a:r>
              <a:rPr lang="en-US" altLang="zh-CN" b="1" dirty="0"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鲁春秋</a:t>
            </a:r>
            <a:r>
              <a:rPr lang="en-US" altLang="zh-CN" b="1" dirty="0">
                <a:latin typeface="楷体_GB2312" pitchFamily="49" charset="-122"/>
                <a:ea typeface="楷体_GB2312" pitchFamily="49" charset="-122"/>
              </a:rPr>
              <a:t>》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修订的，是中国现存</a:t>
            </a:r>
            <a:r>
              <a:rPr lang="zh-CN" altLang="en-US" b="1" u="sng" dirty="0">
                <a:latin typeface="楷体_GB2312" pitchFamily="49" charset="-122"/>
                <a:ea typeface="楷体_GB2312" pitchFamily="49" charset="-122"/>
              </a:rPr>
              <a:t>最早的一部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编年体史书。记载了从鲁隐公元年到鲁哀公十四年近</a:t>
            </a:r>
            <a:r>
              <a:rPr lang="en-US" altLang="zh-CN" b="1" dirty="0">
                <a:latin typeface="楷体_GB2312" pitchFamily="49" charset="-122"/>
                <a:ea typeface="楷体_GB2312" pitchFamily="49" charset="-122"/>
              </a:rPr>
              <a:t>240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多年的历史。</a:t>
            </a:r>
            <a:endParaRPr lang="zh-CN" altLang="en-US" b="1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b="1" dirty="0">
                <a:latin typeface="Arial"/>
                <a:ea typeface="楷体_GB2312" pitchFamily="49" charset="-122"/>
              </a:rPr>
              <a:t>“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春秋</a:t>
            </a:r>
            <a:r>
              <a:rPr lang="zh-CN" altLang="en-US" b="1" dirty="0">
                <a:latin typeface="Arial"/>
                <a:ea typeface="楷体_GB2312" pitchFamily="49" charset="-122"/>
              </a:rPr>
              <a:t>”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在古代表示一年四季，而史书记载的正是一年四季中各诸侯国发生的重大历史事件，因此取名为</a:t>
            </a:r>
            <a:r>
              <a:rPr lang="en-US" altLang="zh-CN" b="1" dirty="0"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春秋</a:t>
            </a:r>
            <a:r>
              <a:rPr lang="en-US" altLang="zh-CN" b="1" dirty="0">
                <a:latin typeface="楷体_GB2312" pitchFamily="49" charset="-122"/>
                <a:ea typeface="楷体_GB2312" pitchFamily="49" charset="-122"/>
              </a:rPr>
              <a:t>》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。</a:t>
            </a:r>
            <a:endParaRPr lang="zh-CN" altLang="en-US" b="1" dirty="0">
              <a:latin typeface="楷体_GB2312" pitchFamily="49" charset="-122"/>
              <a:ea typeface="楷体_GB2312" pitchFamily="49" charset="-122"/>
            </a:endParaRPr>
          </a:p>
          <a:p>
            <a:pPr>
              <a:buFontTx/>
              <a:buNone/>
            </a:pP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    </a:t>
            </a:r>
            <a:endParaRPr lang="zh-CN" altLang="en-US" b="1" dirty="0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52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2133600" y="381000"/>
            <a:ext cx="4572000" cy="944563"/>
          </a:xfrm>
          <a:prstGeom prst="rect">
            <a:avLst/>
          </a:prstGeom>
          <a:solidFill>
            <a:srgbClr val="993300"/>
          </a:solidFill>
          <a:ln w="76200" cmpd="tri">
            <a:solidFill>
              <a:schemeClr val="tx2"/>
            </a:solidFill>
            <a:miter lim="800000"/>
          </a:ln>
          <a:effectLst/>
        </p:spPr>
        <p:txBody>
          <a:bodyPr anchor="ctr"/>
          <a:lstStyle/>
          <a:p>
            <a:pPr algn="ctr"/>
            <a:r>
              <a:rPr lang="en-US" altLang="zh-CN" sz="4000" dirty="0">
                <a:solidFill>
                  <a:schemeClr val="accent1"/>
                </a:solidFill>
                <a:ea typeface="宋体" pitchFamily="2" charset="-122"/>
              </a:rPr>
              <a:t>《</a:t>
            </a:r>
            <a:r>
              <a:rPr lang="zh-CN" altLang="en-US" sz="4000" dirty="0">
                <a:solidFill>
                  <a:schemeClr val="accent1"/>
                </a:solidFill>
                <a:ea typeface="宋体" pitchFamily="2" charset="-122"/>
              </a:rPr>
              <a:t>春秋</a:t>
            </a:r>
            <a:r>
              <a:rPr lang="en-US" altLang="zh-CN" sz="4000" dirty="0">
                <a:solidFill>
                  <a:schemeClr val="accent1"/>
                </a:solidFill>
                <a:ea typeface="宋体" pitchFamily="2" charset="-122"/>
              </a:rPr>
              <a:t>》</a:t>
            </a:r>
            <a:r>
              <a:rPr lang="zh-CN" altLang="en-US" sz="4000" dirty="0">
                <a:solidFill>
                  <a:schemeClr val="accent1"/>
                </a:solidFill>
                <a:ea typeface="宋体" pitchFamily="2" charset="-122"/>
              </a:rPr>
              <a:t>与</a:t>
            </a:r>
            <a:r>
              <a:rPr lang="en-US" altLang="zh-CN" sz="4000" dirty="0">
                <a:solidFill>
                  <a:schemeClr val="accent1"/>
                </a:solidFill>
                <a:ea typeface="宋体" pitchFamily="2" charset="-122"/>
              </a:rPr>
              <a:t>《</a:t>
            </a:r>
            <a:r>
              <a:rPr lang="zh-CN" altLang="en-US" sz="4000" dirty="0">
                <a:solidFill>
                  <a:schemeClr val="accent1"/>
                </a:solidFill>
                <a:ea typeface="宋体" pitchFamily="2" charset="-122"/>
              </a:rPr>
              <a:t>左传</a:t>
            </a:r>
            <a:r>
              <a:rPr lang="en-US" altLang="zh-CN" sz="4000" dirty="0">
                <a:solidFill>
                  <a:schemeClr val="accent1"/>
                </a:solidFill>
                <a:ea typeface="宋体" pitchFamily="2" charset="-122"/>
              </a:rPr>
              <a:t>》</a:t>
            </a:r>
            <a:endParaRPr lang="en-US" altLang="zh-CN" sz="4000" dirty="0">
              <a:solidFill>
                <a:schemeClr val="accent1"/>
              </a:solidFill>
              <a:ea typeface="宋体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>
                <a:solidFill>
                  <a:srgbClr val="FF0000"/>
                </a:solidFill>
                <a:ea typeface="黑体" pitchFamily="49" charset="-122"/>
              </a:rPr>
              <a:t>塑造人物的方法</a:t>
            </a:r>
            <a:endParaRPr lang="zh-CN" altLang="en-US" b="1">
              <a:solidFill>
                <a:srgbClr val="FF0000"/>
              </a:solidFill>
              <a:ea typeface="黑体" pitchFamily="49" charset="-122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7213" y="2663825"/>
            <a:ext cx="6389687" cy="2781300"/>
          </a:xfrm>
        </p:spPr>
        <p:txBody>
          <a:bodyPr/>
          <a:lstStyle/>
          <a:p>
            <a:r>
              <a:rPr lang="en-US" altLang="zh-CN" sz="3600" b="1">
                <a:latin typeface="黑体" pitchFamily="49" charset="-122"/>
                <a:ea typeface="黑体" pitchFamily="49" charset="-122"/>
              </a:rPr>
              <a:t>1.</a:t>
            </a:r>
            <a:r>
              <a:rPr lang="zh-CN" altLang="en-US" sz="3600" b="1">
                <a:latin typeface="黑体" pitchFamily="49" charset="-122"/>
                <a:ea typeface="黑体" pitchFamily="49" charset="-122"/>
              </a:rPr>
              <a:t>环境烘托（疾风知劲草）</a:t>
            </a:r>
            <a:endParaRPr lang="zh-CN" altLang="en-US" sz="3600" b="1">
              <a:latin typeface="黑体" pitchFamily="49" charset="-122"/>
              <a:ea typeface="黑体" pitchFamily="49" charset="-122"/>
            </a:endParaRPr>
          </a:p>
          <a:p>
            <a:r>
              <a:rPr lang="en-US" altLang="zh-CN" sz="3600" b="1">
                <a:latin typeface="黑体" pitchFamily="49" charset="-122"/>
                <a:ea typeface="黑体" pitchFamily="49" charset="-122"/>
              </a:rPr>
              <a:t>2.</a:t>
            </a:r>
            <a:r>
              <a:rPr lang="zh-CN" altLang="en-US" sz="3600" b="1">
                <a:latin typeface="黑体" pitchFamily="49" charset="-122"/>
                <a:ea typeface="黑体" pitchFamily="49" charset="-122"/>
              </a:rPr>
              <a:t>他人的陪衬</a:t>
            </a:r>
            <a:endParaRPr lang="zh-CN" altLang="en-US" sz="3600" b="1">
              <a:latin typeface="黑体" pitchFamily="49" charset="-122"/>
              <a:ea typeface="黑体" pitchFamily="49" charset="-122"/>
            </a:endParaRPr>
          </a:p>
          <a:p>
            <a:r>
              <a:rPr lang="en-US" altLang="zh-CN" sz="3600" b="1">
                <a:latin typeface="黑体" pitchFamily="49" charset="-122"/>
                <a:ea typeface="黑体" pitchFamily="49" charset="-122"/>
              </a:rPr>
              <a:t>3.</a:t>
            </a:r>
            <a:r>
              <a:rPr lang="zh-CN" altLang="en-US" sz="3600" b="1">
                <a:latin typeface="黑体" pitchFamily="49" charset="-122"/>
                <a:ea typeface="黑体" pitchFamily="49" charset="-122"/>
              </a:rPr>
              <a:t>个性化的语言</a:t>
            </a:r>
            <a:endParaRPr lang="zh-CN" altLang="en-US" sz="3600" b="1">
              <a:latin typeface="黑体" pitchFamily="49" charset="-122"/>
              <a:ea typeface="黑体" pitchFamily="49" charset="-122"/>
            </a:endParaRPr>
          </a:p>
          <a:p>
            <a:r>
              <a:rPr lang="en-US" altLang="zh-CN" sz="3600" b="1">
                <a:latin typeface="黑体" pitchFamily="49" charset="-122"/>
                <a:ea typeface="黑体" pitchFamily="49" charset="-122"/>
              </a:rPr>
              <a:t>4.</a:t>
            </a:r>
            <a:r>
              <a:rPr lang="zh-CN" altLang="en-US" sz="3600" b="1">
                <a:latin typeface="黑体" pitchFamily="49" charset="-122"/>
                <a:ea typeface="黑体" pitchFamily="49" charset="-122"/>
              </a:rPr>
              <a:t>细节描写</a:t>
            </a:r>
            <a:r>
              <a:rPr lang="zh-CN" altLang="en-US" sz="3600" b="1">
                <a:latin typeface="Arial"/>
                <a:ea typeface="黑体" pitchFamily="49" charset="-122"/>
              </a:rPr>
              <a:t>“</a:t>
            </a:r>
            <a:r>
              <a:rPr lang="zh-CN" altLang="en-US" sz="3600" b="1">
                <a:latin typeface="黑体" pitchFamily="49" charset="-122"/>
                <a:ea typeface="黑体" pitchFamily="49" charset="-122"/>
              </a:rPr>
              <a:t>夜缒而出</a:t>
            </a:r>
            <a:r>
              <a:rPr lang="zh-CN" altLang="en-US" sz="3600" b="1">
                <a:latin typeface="Arial"/>
                <a:ea typeface="黑体" pitchFamily="49" charset="-122"/>
              </a:rPr>
              <a:t>”</a:t>
            </a:r>
            <a:endParaRPr lang="zh-CN" altLang="en-US" sz="3600" b="1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429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zh-CN" altLang="en-US" sz="3600" b="1" smtClean="0">
                <a:ea typeface="黑体" pitchFamily="2" charset="-122"/>
              </a:rPr>
              <a:t>思考：</a:t>
            </a:r>
            <a:endParaRPr lang="zh-CN" altLang="en-US" sz="3600" b="1" smtClean="0">
              <a:ea typeface="黑体" pitchFamily="2" charset="-122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zh-CN" altLang="en-US" smtClean="0"/>
              <a:t>          </a:t>
            </a:r>
            <a:r>
              <a:rPr lang="zh-CN" altLang="en-US" sz="4400" smtClean="0">
                <a:ea typeface="隶书" pitchFamily="49" charset="-122"/>
              </a:rPr>
              <a:t>哲人说，读史可以明智。学完本文，作为新世纪的青年学子，我们可以得到什么启示？</a:t>
            </a:r>
            <a:endParaRPr lang="zh-CN" altLang="en-US" sz="4400" smtClean="0">
              <a:ea typeface="隶书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684213" y="476250"/>
            <a:ext cx="6480175" cy="4572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kumimoji="1" lang="zh-CN" altLang="zh-CN" sz="2400" b="0">
              <a:latin typeface="Times New Roman" pitchFamily="18" charset="0"/>
            </a:endParaRP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488" y="425450"/>
            <a:ext cx="8937625" cy="617538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320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讨论</a:t>
            </a:r>
            <a:r>
              <a:rPr lang="en-US" altLang="zh-CN" sz="320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:</a:t>
            </a:r>
            <a:r>
              <a:rPr lang="zh-CN" altLang="en-US" sz="320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你最欣赏的是哪一个人物</a:t>
            </a:r>
            <a:r>
              <a:rPr lang="en-US" altLang="zh-CN" sz="320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,</a:t>
            </a:r>
            <a:r>
              <a:rPr lang="zh-CN" altLang="en-US" sz="320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理由是什么</a:t>
            </a:r>
            <a:r>
              <a:rPr lang="en-US" altLang="zh-CN" sz="320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?</a:t>
            </a:r>
            <a:endParaRPr lang="en-US" altLang="zh-CN" sz="320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296863" y="1493838"/>
            <a:ext cx="6302375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sz="3200">
                <a:solidFill>
                  <a:srgbClr val="CC0000"/>
                </a:solidFill>
                <a:latin typeface="黑体" pitchFamily="49" charset="-122"/>
                <a:ea typeface="黑体" pitchFamily="49" charset="-122"/>
              </a:rPr>
              <a:t>郑  伯</a:t>
            </a:r>
            <a:r>
              <a:rPr lang="en-US" altLang="zh-CN" sz="3200" b="0">
                <a:solidFill>
                  <a:srgbClr val="CC0000"/>
                </a:solidFill>
              </a:rPr>
              <a:t>——</a:t>
            </a:r>
            <a:r>
              <a:rPr lang="zh-CN" altLang="en-US" sz="3200">
                <a:solidFill>
                  <a:srgbClr val="0033CC"/>
                </a:solidFill>
                <a:ea typeface="黑体" pitchFamily="49" charset="-122"/>
              </a:rPr>
              <a:t>礼贤下士，从谏如流。</a:t>
            </a:r>
            <a:endParaRPr lang="zh-CN" altLang="en-US" sz="3200">
              <a:solidFill>
                <a:srgbClr val="0033CC"/>
              </a:solidFill>
              <a:ea typeface="黑体" pitchFamily="49" charset="-122"/>
            </a:endParaRPr>
          </a:p>
        </p:txBody>
      </p:sp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341313" y="2124075"/>
            <a:ext cx="5076825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3200">
                <a:solidFill>
                  <a:srgbClr val="CC0000"/>
                </a:solidFill>
                <a:ea typeface="黑体" pitchFamily="49" charset="-122"/>
              </a:rPr>
              <a:t>佚之狐</a:t>
            </a:r>
            <a:r>
              <a:rPr lang="en-US" altLang="zh-CN" sz="3200">
                <a:solidFill>
                  <a:srgbClr val="CC0000"/>
                </a:solidFill>
              </a:rPr>
              <a:t>——</a:t>
            </a:r>
            <a:r>
              <a:rPr lang="zh-CN" altLang="en-US" sz="3200">
                <a:solidFill>
                  <a:srgbClr val="0033CC"/>
                </a:solidFill>
                <a:ea typeface="黑体" pitchFamily="49" charset="-122"/>
              </a:rPr>
              <a:t>识人才的伯乐。</a:t>
            </a:r>
            <a:endParaRPr lang="zh-CN" altLang="en-US" sz="3200">
              <a:solidFill>
                <a:srgbClr val="0033CC"/>
              </a:solidFill>
              <a:ea typeface="黑体" pitchFamily="49" charset="-122"/>
            </a:endParaRPr>
          </a:p>
        </p:txBody>
      </p:sp>
      <p:sp>
        <p:nvSpPr>
          <p:cNvPr id="90119" name="Text Box 7"/>
          <p:cNvSpPr txBox="1">
            <a:spLocks noChangeArrowheads="1"/>
          </p:cNvSpPr>
          <p:nvPr/>
        </p:nvSpPr>
        <p:spPr bwMode="auto">
          <a:xfrm>
            <a:off x="296863" y="2798763"/>
            <a:ext cx="8505825" cy="1066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3200" dirty="0">
                <a:solidFill>
                  <a:srgbClr val="CC0000"/>
                </a:solidFill>
                <a:ea typeface="黑体" pitchFamily="49" charset="-122"/>
              </a:rPr>
              <a:t>烛之武</a:t>
            </a:r>
            <a:r>
              <a:rPr lang="en-US" altLang="zh-CN" sz="3200" dirty="0">
                <a:solidFill>
                  <a:srgbClr val="CC0000"/>
                </a:solidFill>
              </a:rPr>
              <a:t>——</a:t>
            </a:r>
            <a:r>
              <a:rPr lang="zh-CN" altLang="en-US" sz="3200" dirty="0">
                <a:solidFill>
                  <a:srgbClr val="0033CC"/>
                </a:solidFill>
                <a:ea typeface="黑体" pitchFamily="49" charset="-122"/>
              </a:rPr>
              <a:t>官微人轻</a:t>
            </a:r>
            <a:r>
              <a:rPr lang="en-US" altLang="zh-CN" sz="3200" dirty="0">
                <a:solidFill>
                  <a:srgbClr val="0033CC"/>
                </a:solidFill>
                <a:ea typeface="黑体" pitchFamily="49" charset="-122"/>
              </a:rPr>
              <a:t>,</a:t>
            </a:r>
            <a:r>
              <a:rPr lang="zh-CN" altLang="en-US" sz="3200" dirty="0">
                <a:solidFill>
                  <a:srgbClr val="0033CC"/>
                </a:solidFill>
                <a:ea typeface="黑体" pitchFamily="49" charset="-122"/>
              </a:rPr>
              <a:t>怀才不遇</a:t>
            </a:r>
            <a:r>
              <a:rPr lang="en-US" altLang="zh-CN" sz="3200" dirty="0">
                <a:solidFill>
                  <a:srgbClr val="0033CC"/>
                </a:solidFill>
                <a:ea typeface="黑体" pitchFamily="49" charset="-122"/>
              </a:rPr>
              <a:t>,</a:t>
            </a:r>
            <a:r>
              <a:rPr lang="zh-CN" altLang="en-US" sz="3200" dirty="0">
                <a:solidFill>
                  <a:srgbClr val="0033CC"/>
                </a:solidFill>
                <a:ea typeface="黑体" pitchFamily="49" charset="-122"/>
              </a:rPr>
              <a:t>临危受命，</a:t>
            </a:r>
            <a:endParaRPr lang="zh-CN" altLang="en-US" sz="3200" dirty="0">
              <a:solidFill>
                <a:srgbClr val="0033CC"/>
              </a:solidFill>
              <a:ea typeface="黑体" pitchFamily="49" charset="-122"/>
            </a:endParaRPr>
          </a:p>
          <a:p>
            <a:r>
              <a:rPr lang="zh-CN" altLang="en-US" sz="3200" dirty="0">
                <a:solidFill>
                  <a:srgbClr val="0033CC"/>
                </a:solidFill>
                <a:ea typeface="黑体" pitchFamily="49" charset="-122"/>
              </a:rPr>
              <a:t>                   不避艰险，深明大义，才智超群。</a:t>
            </a:r>
            <a:endParaRPr lang="zh-CN" altLang="en-US" sz="3200" dirty="0">
              <a:solidFill>
                <a:srgbClr val="0033CC"/>
              </a:solidFill>
              <a:ea typeface="黑体" pitchFamily="49" charset="-122"/>
            </a:endParaRPr>
          </a:p>
        </p:txBody>
      </p:sp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296863" y="3968750"/>
            <a:ext cx="8056562" cy="1066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3200">
                <a:solidFill>
                  <a:srgbClr val="CC0000"/>
                </a:solidFill>
                <a:latin typeface="黑体" pitchFamily="49" charset="-122"/>
                <a:ea typeface="黑体" pitchFamily="49" charset="-122"/>
              </a:rPr>
              <a:t>秦  伯</a:t>
            </a:r>
            <a:r>
              <a:rPr lang="en-US" altLang="zh-CN" sz="3200" b="0">
                <a:solidFill>
                  <a:srgbClr val="CC0000"/>
                </a:solidFill>
              </a:rPr>
              <a:t>——</a:t>
            </a:r>
            <a:r>
              <a:rPr lang="zh-CN" altLang="en-US" sz="3200">
                <a:solidFill>
                  <a:srgbClr val="0033CC"/>
                </a:solidFill>
                <a:ea typeface="黑体" pitchFamily="49" charset="-122"/>
              </a:rPr>
              <a:t>以利为重</a:t>
            </a:r>
            <a:r>
              <a:rPr lang="en-US" altLang="zh-CN" sz="3200">
                <a:solidFill>
                  <a:srgbClr val="0033CC"/>
                </a:solidFill>
                <a:ea typeface="黑体" pitchFamily="49" charset="-122"/>
              </a:rPr>
              <a:t>,</a:t>
            </a:r>
            <a:r>
              <a:rPr lang="zh-CN" altLang="en-US" sz="3200">
                <a:solidFill>
                  <a:srgbClr val="0033CC"/>
                </a:solidFill>
                <a:ea typeface="黑体" pitchFamily="49" charset="-122"/>
              </a:rPr>
              <a:t>亦敌亦友</a:t>
            </a:r>
            <a:r>
              <a:rPr lang="en-US" altLang="zh-CN" sz="3200">
                <a:solidFill>
                  <a:srgbClr val="0033CC"/>
                </a:solidFill>
                <a:ea typeface="黑体" pitchFamily="49" charset="-122"/>
              </a:rPr>
              <a:t>,</a:t>
            </a:r>
            <a:r>
              <a:rPr lang="zh-CN" altLang="en-US" sz="3200">
                <a:solidFill>
                  <a:srgbClr val="0033CC"/>
                </a:solidFill>
                <a:ea typeface="黑体" pitchFamily="49" charset="-122"/>
              </a:rPr>
              <a:t>变化难测</a:t>
            </a:r>
            <a:r>
              <a:rPr lang="en-US" altLang="zh-CN" sz="3200">
                <a:solidFill>
                  <a:srgbClr val="0033CC"/>
                </a:solidFill>
                <a:ea typeface="黑体" pitchFamily="49" charset="-122"/>
              </a:rPr>
              <a:t>,</a:t>
            </a:r>
            <a:endParaRPr lang="en-US" altLang="zh-CN" sz="3200">
              <a:solidFill>
                <a:srgbClr val="0033CC"/>
              </a:solidFill>
              <a:ea typeface="黑体" pitchFamily="49" charset="-122"/>
            </a:endParaRPr>
          </a:p>
          <a:p>
            <a:r>
              <a:rPr lang="en-US" altLang="zh-CN" sz="3200">
                <a:solidFill>
                  <a:srgbClr val="0033CC"/>
                </a:solidFill>
                <a:ea typeface="黑体" pitchFamily="49" charset="-122"/>
              </a:rPr>
              <a:t>                </a:t>
            </a:r>
            <a:r>
              <a:rPr lang="zh-CN" altLang="en-US" sz="3200">
                <a:solidFill>
                  <a:srgbClr val="0033CC"/>
                </a:solidFill>
                <a:ea typeface="黑体" pitchFamily="49" charset="-122"/>
              </a:rPr>
              <a:t>政治手腕了得。</a:t>
            </a:r>
            <a:endParaRPr lang="zh-CN" altLang="en-US" sz="3200">
              <a:solidFill>
                <a:srgbClr val="0033CC"/>
              </a:solidFill>
              <a:ea typeface="黑体" pitchFamily="49" charset="-122"/>
            </a:endParaRPr>
          </a:p>
        </p:txBody>
      </p:sp>
      <p:sp>
        <p:nvSpPr>
          <p:cNvPr id="90121" name="Text Box 9"/>
          <p:cNvSpPr txBox="1">
            <a:spLocks noChangeArrowheads="1"/>
          </p:cNvSpPr>
          <p:nvPr/>
        </p:nvSpPr>
        <p:spPr bwMode="auto">
          <a:xfrm>
            <a:off x="161925" y="5229225"/>
            <a:ext cx="8883650" cy="1066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3200">
                <a:solidFill>
                  <a:srgbClr val="CC0000"/>
                </a:solidFill>
                <a:latin typeface="黑体" pitchFamily="49" charset="-122"/>
                <a:ea typeface="黑体" pitchFamily="49" charset="-122"/>
              </a:rPr>
              <a:t>晋   侯</a:t>
            </a:r>
            <a:r>
              <a:rPr lang="en-US" altLang="zh-CN" sz="3200">
                <a:solidFill>
                  <a:srgbClr val="CC0000"/>
                </a:solidFill>
              </a:rPr>
              <a:t>——</a:t>
            </a:r>
            <a:r>
              <a:rPr lang="zh-CN" altLang="en-US" sz="3200">
                <a:solidFill>
                  <a:srgbClr val="0033CC"/>
                </a:solidFill>
                <a:ea typeface="黑体" pitchFamily="49" charset="-122"/>
              </a:rPr>
              <a:t>以利为重</a:t>
            </a:r>
            <a:r>
              <a:rPr lang="en-US" altLang="zh-CN" sz="3200">
                <a:solidFill>
                  <a:srgbClr val="0033CC"/>
                </a:solidFill>
                <a:ea typeface="黑体" pitchFamily="49" charset="-122"/>
              </a:rPr>
              <a:t>,</a:t>
            </a:r>
            <a:r>
              <a:rPr lang="zh-CN" altLang="en-US" sz="3200">
                <a:solidFill>
                  <a:srgbClr val="0033CC"/>
                </a:solidFill>
                <a:ea typeface="黑体" pitchFamily="49" charset="-122"/>
              </a:rPr>
              <a:t>以”不仁”为借口</a:t>
            </a:r>
            <a:r>
              <a:rPr lang="en-US" altLang="zh-CN" sz="3200">
                <a:solidFill>
                  <a:srgbClr val="0033CC"/>
                </a:solidFill>
                <a:ea typeface="黑体" pitchFamily="49" charset="-122"/>
              </a:rPr>
              <a:t>,</a:t>
            </a:r>
            <a:r>
              <a:rPr lang="zh-CN" altLang="en-US" sz="3200">
                <a:solidFill>
                  <a:srgbClr val="0033CC"/>
                </a:solidFill>
                <a:ea typeface="黑体" pitchFamily="49" charset="-122"/>
              </a:rPr>
              <a:t>沉着应对</a:t>
            </a:r>
            <a:r>
              <a:rPr lang="en-US" altLang="zh-CN" sz="3200">
                <a:solidFill>
                  <a:srgbClr val="0033CC"/>
                </a:solidFill>
                <a:ea typeface="黑体" pitchFamily="49" charset="-122"/>
              </a:rPr>
              <a:t>,</a:t>
            </a:r>
            <a:endParaRPr lang="en-US" altLang="zh-CN" sz="3200">
              <a:solidFill>
                <a:srgbClr val="0033CC"/>
              </a:solidFill>
              <a:ea typeface="黑体" pitchFamily="49" charset="-122"/>
            </a:endParaRPr>
          </a:p>
          <a:p>
            <a:r>
              <a:rPr lang="en-US" altLang="zh-CN" sz="3200">
                <a:solidFill>
                  <a:srgbClr val="0033CC"/>
                </a:solidFill>
                <a:ea typeface="黑体" pitchFamily="49" charset="-122"/>
              </a:rPr>
              <a:t>               </a:t>
            </a:r>
            <a:r>
              <a:rPr lang="zh-CN" altLang="en-US" sz="3200">
                <a:solidFill>
                  <a:srgbClr val="0033CC"/>
                </a:solidFill>
                <a:ea typeface="黑体" pitchFamily="49" charset="-122"/>
              </a:rPr>
              <a:t>有政治家的风度。</a:t>
            </a:r>
            <a:endParaRPr lang="zh-CN" altLang="en-US" sz="3200">
              <a:solidFill>
                <a:srgbClr val="0033CC"/>
              </a:solidFill>
              <a:ea typeface="黑体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0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0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7" grpId="0"/>
      <p:bldP spid="90118" grpId="0"/>
      <p:bldP spid="90119" grpId="0"/>
      <p:bldP spid="90120" grpId="0"/>
      <p:bldP spid="90121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Rectangle 4"/>
          <p:cNvSpPr>
            <a:spLocks noChangeArrowheads="1"/>
          </p:cNvSpPr>
          <p:nvPr/>
        </p:nvSpPr>
        <p:spPr bwMode="auto">
          <a:xfrm>
            <a:off x="3222625" y="233363"/>
            <a:ext cx="3629025" cy="1006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zh-CN" altLang="en-US" sz="600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合作探究 </a:t>
            </a:r>
            <a:endParaRPr lang="zh-CN" altLang="en-US" sz="600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15717" name="Rectangle 5"/>
          <p:cNvSpPr>
            <a:spLocks noChangeArrowheads="1"/>
          </p:cNvSpPr>
          <p:nvPr/>
        </p:nvSpPr>
        <p:spPr bwMode="auto">
          <a:xfrm>
            <a:off x="1196975" y="2079625"/>
            <a:ext cx="7561263" cy="33813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eaLnBrk="0" hangingPunct="0"/>
            <a:r>
              <a:rPr lang="en-US" altLang="zh-CN" sz="5400" b="0">
                <a:ea typeface="黑体" pitchFamily="49" charset="-122"/>
              </a:rPr>
              <a:t>      </a:t>
            </a:r>
            <a:r>
              <a:rPr lang="zh-CN" altLang="en-US" sz="5400" b="0">
                <a:ea typeface="黑体" pitchFamily="49" charset="-122"/>
              </a:rPr>
              <a:t>通过本课的学习，谈谈烛之武出色的劝谏艺术对于古人和现代人的处事有什么意义。</a:t>
            </a:r>
            <a:endParaRPr lang="zh-CN" altLang="en-US" sz="5400" b="0">
              <a:ea typeface="黑体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ext Box 2"/>
          <p:cNvSpPr txBox="1">
            <a:spLocks noChangeArrowheads="1"/>
          </p:cNvSpPr>
          <p:nvPr/>
        </p:nvSpPr>
        <p:spPr bwMode="auto">
          <a:xfrm>
            <a:off x="0" y="174625"/>
            <a:ext cx="9144000" cy="63166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en-US" altLang="zh-CN" sz="3600">
                <a:solidFill>
                  <a:srgbClr val="FF0000"/>
                </a:solidFill>
                <a:latin typeface="Arial"/>
                <a:ea typeface="黑体" pitchFamily="49" charset="-122"/>
              </a:rPr>
              <a:t>—</a:t>
            </a:r>
            <a:r>
              <a:rPr lang="zh-CN" altLang="en-US" sz="360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、对于古人</a:t>
            </a:r>
            <a:endParaRPr lang="zh-CN" altLang="en-US" sz="360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 marL="342900" indent="-342900"/>
            <a:r>
              <a:rPr lang="zh-CN" altLang="en-US" sz="3600">
                <a:latin typeface="黑体" pitchFamily="49" charset="-122"/>
                <a:ea typeface="黑体" pitchFamily="49" charset="-122"/>
              </a:rPr>
              <a:t>     中国有句古话：</a:t>
            </a:r>
            <a:r>
              <a:rPr lang="zh-CN" altLang="en-US" sz="3600">
                <a:latin typeface="Arial"/>
                <a:ea typeface="黑体" pitchFamily="49" charset="-122"/>
              </a:rPr>
              <a:t>“</a:t>
            </a:r>
            <a:r>
              <a:rPr lang="zh-CN" altLang="en-US" sz="360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伴君如伴虎</a:t>
            </a:r>
            <a:r>
              <a:rPr lang="zh-CN" altLang="en-US" sz="3600">
                <a:latin typeface="黑体" pitchFamily="49" charset="-122"/>
                <a:ea typeface="黑体" pitchFamily="49" charset="-122"/>
              </a:rPr>
              <a:t>。</a:t>
            </a:r>
            <a:r>
              <a:rPr lang="zh-CN" altLang="en-US" sz="3600">
                <a:latin typeface="Arial"/>
                <a:ea typeface="黑体" pitchFamily="49" charset="-122"/>
              </a:rPr>
              <a:t>”</a:t>
            </a:r>
            <a:r>
              <a:rPr lang="zh-CN" altLang="en-US" sz="3600">
                <a:latin typeface="黑体" pitchFamily="49" charset="-122"/>
                <a:ea typeface="黑体" pitchFamily="49" charset="-122"/>
              </a:rPr>
              <a:t>批</a:t>
            </a:r>
            <a:r>
              <a:rPr lang="zh-CN" altLang="en-US" sz="3600">
                <a:latin typeface="Arial"/>
                <a:ea typeface="黑体" pitchFamily="49" charset="-122"/>
              </a:rPr>
              <a:t>“</a:t>
            </a:r>
            <a:r>
              <a:rPr lang="zh-CN" altLang="en-US" sz="3600">
                <a:latin typeface="黑体" pitchFamily="49" charset="-122"/>
                <a:ea typeface="黑体" pitchFamily="49" charset="-122"/>
              </a:rPr>
              <a:t>龙鳞</a:t>
            </a:r>
            <a:r>
              <a:rPr lang="zh-CN" altLang="en-US" sz="3600">
                <a:latin typeface="Arial"/>
                <a:ea typeface="黑体" pitchFamily="49" charset="-122"/>
              </a:rPr>
              <a:t>”</a:t>
            </a:r>
            <a:r>
              <a:rPr lang="zh-CN" altLang="en-US" sz="3600">
                <a:latin typeface="黑体" pitchFamily="49" charset="-122"/>
                <a:ea typeface="黑体" pitchFamily="49" charset="-122"/>
              </a:rPr>
              <a:t>，逆</a:t>
            </a:r>
            <a:r>
              <a:rPr lang="zh-CN" altLang="en-US" sz="3600">
                <a:latin typeface="Arial"/>
                <a:ea typeface="黑体" pitchFamily="49" charset="-122"/>
              </a:rPr>
              <a:t>“</a:t>
            </a:r>
            <a:r>
              <a:rPr lang="zh-CN" altLang="en-US" sz="3600">
                <a:latin typeface="黑体" pitchFamily="49" charset="-122"/>
                <a:ea typeface="黑体" pitchFamily="49" charset="-122"/>
              </a:rPr>
              <a:t>圣听</a:t>
            </a:r>
            <a:r>
              <a:rPr lang="zh-CN" altLang="en-US" sz="3600">
                <a:latin typeface="Arial"/>
                <a:ea typeface="黑体" pitchFamily="49" charset="-122"/>
              </a:rPr>
              <a:t>”</a:t>
            </a:r>
            <a:r>
              <a:rPr lang="zh-CN" altLang="en-US" sz="3600">
                <a:latin typeface="黑体" pitchFamily="49" charset="-122"/>
                <a:ea typeface="黑体" pitchFamily="49" charset="-122"/>
              </a:rPr>
              <a:t>，需要大勇与大智。作为君王，则应虚心采纳，方可成就霸业。</a:t>
            </a:r>
            <a:endParaRPr lang="zh-CN" altLang="en-US" sz="3600">
              <a:latin typeface="黑体" pitchFamily="49" charset="-122"/>
              <a:ea typeface="黑体" pitchFamily="49" charset="-122"/>
            </a:endParaRPr>
          </a:p>
          <a:p>
            <a:pPr marL="342900" indent="-342900"/>
            <a:r>
              <a:rPr lang="zh-CN" altLang="en-US" sz="360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en-US" altLang="zh-CN" sz="360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360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、邹忌与齐威王</a:t>
            </a:r>
            <a:r>
              <a:rPr lang="zh-CN" altLang="en-US" sz="4800">
                <a:solidFill>
                  <a:srgbClr val="0000FF"/>
                </a:solidFill>
                <a:latin typeface="Arial"/>
                <a:ea typeface="黑体" pitchFamily="49" charset="-122"/>
              </a:rPr>
              <a:t> </a:t>
            </a:r>
            <a:r>
              <a:rPr lang="zh-CN" altLang="en-US" sz="480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280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（</a:t>
            </a:r>
            <a:r>
              <a:rPr lang="zh-CN" altLang="en-US" sz="280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正面</a:t>
            </a:r>
            <a:r>
              <a:rPr lang="zh-CN" altLang="en-US" sz="280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）</a:t>
            </a:r>
            <a:endParaRPr lang="zh-CN" altLang="en-US" sz="480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marL="342900" indent="-342900"/>
            <a:r>
              <a:rPr lang="zh-CN" altLang="en-US" sz="3600">
                <a:latin typeface="黑体" pitchFamily="49" charset="-122"/>
                <a:ea typeface="黑体" pitchFamily="49" charset="-122"/>
              </a:rPr>
              <a:t>    齐王接受皱忌的进谏，听取群臣吏民的意见，于是有</a:t>
            </a:r>
            <a:r>
              <a:rPr lang="zh-CN" altLang="en-US" sz="3600">
                <a:latin typeface="Arial"/>
                <a:ea typeface="黑体" pitchFamily="49" charset="-122"/>
              </a:rPr>
              <a:t>“</a:t>
            </a:r>
            <a:r>
              <a:rPr lang="zh-CN" altLang="en-US" sz="3600">
                <a:latin typeface="黑体" pitchFamily="49" charset="-122"/>
                <a:ea typeface="黑体" pitchFamily="49" charset="-122"/>
              </a:rPr>
              <a:t>此所谓战胜于朝廷</a:t>
            </a:r>
            <a:r>
              <a:rPr lang="zh-CN" altLang="en-US" sz="3600">
                <a:latin typeface="Arial"/>
                <a:ea typeface="黑体" pitchFamily="49" charset="-122"/>
              </a:rPr>
              <a:t>”</a:t>
            </a:r>
            <a:r>
              <a:rPr lang="zh-CN" altLang="en-US" sz="3600">
                <a:latin typeface="黑体" pitchFamily="49" charset="-122"/>
                <a:ea typeface="黑体" pitchFamily="49" charset="-122"/>
              </a:rPr>
              <a:t>的美谈。</a:t>
            </a:r>
            <a:endParaRPr lang="zh-CN" altLang="en-US" sz="3600">
              <a:latin typeface="黑体" pitchFamily="49" charset="-122"/>
              <a:ea typeface="黑体" pitchFamily="49" charset="-122"/>
            </a:endParaRPr>
          </a:p>
          <a:p>
            <a:pPr marL="342900" indent="-342900"/>
            <a:r>
              <a:rPr lang="zh-CN" altLang="en-US" sz="360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en-US" altLang="zh-CN" sz="360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360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、触龙与赵太后</a:t>
            </a:r>
            <a:r>
              <a:rPr lang="zh-CN" altLang="en-US" sz="3200">
                <a:solidFill>
                  <a:srgbClr val="0000FF"/>
                </a:solidFill>
                <a:ea typeface="黑体" pitchFamily="49" charset="-122"/>
              </a:rPr>
              <a:t>（</a:t>
            </a:r>
            <a:r>
              <a:rPr lang="zh-CN" altLang="en-US" sz="3200">
                <a:solidFill>
                  <a:srgbClr val="FF0000"/>
                </a:solidFill>
                <a:ea typeface="黑体" pitchFamily="49" charset="-122"/>
              </a:rPr>
              <a:t>正面</a:t>
            </a:r>
            <a:r>
              <a:rPr lang="zh-CN" altLang="en-US" sz="3200">
                <a:solidFill>
                  <a:srgbClr val="0000FF"/>
                </a:solidFill>
                <a:ea typeface="黑体" pitchFamily="49" charset="-122"/>
              </a:rPr>
              <a:t>）</a:t>
            </a:r>
            <a:endParaRPr lang="zh-CN" altLang="en-US" sz="540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 marL="342900" indent="-342900"/>
            <a:r>
              <a:rPr lang="zh-CN" altLang="en-US" sz="3600">
                <a:latin typeface="黑体" pitchFamily="49" charset="-122"/>
                <a:ea typeface="黑体" pitchFamily="49" charset="-122"/>
              </a:rPr>
              <a:t>    抓住赵太后爱子、怜子之心，触龙拿人心比自心，以己子做诱引，动之以情，申明大义，进而解开太后心结。</a:t>
            </a:r>
            <a:endParaRPr lang="zh-CN" altLang="en-US" sz="3600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 Box 2"/>
          <p:cNvSpPr txBox="1">
            <a:spLocks noChangeArrowheads="1"/>
          </p:cNvSpPr>
          <p:nvPr/>
        </p:nvSpPr>
        <p:spPr bwMode="auto">
          <a:xfrm>
            <a:off x="0" y="-36513"/>
            <a:ext cx="9144000" cy="695007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en-US" altLang="zh-CN" sz="300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3</a:t>
            </a:r>
            <a:r>
              <a:rPr lang="zh-CN" altLang="en-US" sz="300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、魏征与唐太宗</a:t>
            </a:r>
            <a:r>
              <a:rPr lang="zh-CN" altLang="en-US" sz="2800">
                <a:solidFill>
                  <a:srgbClr val="0000FF"/>
                </a:solidFill>
                <a:ea typeface="黑体" pitchFamily="49" charset="-122"/>
              </a:rPr>
              <a:t>（</a:t>
            </a:r>
            <a:r>
              <a:rPr lang="zh-CN" altLang="en-US" sz="2800">
                <a:solidFill>
                  <a:srgbClr val="FF0000"/>
                </a:solidFill>
                <a:ea typeface="黑体" pitchFamily="49" charset="-122"/>
              </a:rPr>
              <a:t>正面</a:t>
            </a:r>
            <a:r>
              <a:rPr lang="zh-CN" altLang="en-US" sz="2800">
                <a:solidFill>
                  <a:srgbClr val="0000FF"/>
                </a:solidFill>
                <a:ea typeface="黑体" pitchFamily="49" charset="-122"/>
              </a:rPr>
              <a:t>）</a:t>
            </a:r>
            <a:endParaRPr lang="zh-CN" altLang="en-US" sz="420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3000">
                <a:latin typeface="黑体" pitchFamily="49" charset="-122"/>
                <a:ea typeface="黑体" pitchFamily="49" charset="-122"/>
              </a:rPr>
              <a:t>    唐太宗虚怀若谷，善于纳谏，终成一代名君。唐太宗</a:t>
            </a:r>
            <a:r>
              <a:rPr lang="zh-CN" altLang="en-US" sz="3000">
                <a:latin typeface="Arial"/>
                <a:ea typeface="黑体" pitchFamily="49" charset="-122"/>
              </a:rPr>
              <a:t>“</a:t>
            </a:r>
            <a:r>
              <a:rPr lang="zh-CN" altLang="en-US" sz="300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夫以铜为鉴，可以正衣冠；以史为鉴，可以知兴替；以人为鉴，可以明得失。今魏徵殁，朕失一鉴矣！</a:t>
            </a:r>
            <a:r>
              <a:rPr lang="zh-CN" altLang="en-US" sz="3000">
                <a:solidFill>
                  <a:srgbClr val="0000FF"/>
                </a:solidFill>
                <a:latin typeface="Arial"/>
                <a:ea typeface="黑体" pitchFamily="49" charset="-122"/>
              </a:rPr>
              <a:t>”</a:t>
            </a:r>
            <a:endParaRPr lang="zh-CN" altLang="en-US" sz="300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300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en-US" altLang="zh-CN" sz="300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4</a:t>
            </a:r>
            <a:r>
              <a:rPr lang="zh-CN" altLang="en-US" sz="300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、管仲与齐桓公（</a:t>
            </a:r>
            <a:r>
              <a:rPr lang="zh-CN" altLang="en-US" sz="300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正面</a:t>
            </a:r>
            <a:r>
              <a:rPr lang="zh-CN" altLang="en-US" sz="300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）</a:t>
            </a:r>
            <a:endParaRPr lang="zh-CN" altLang="en-US" sz="300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3000">
                <a:latin typeface="黑体" pitchFamily="49" charset="-122"/>
                <a:ea typeface="黑体" pitchFamily="49" charset="-122"/>
              </a:rPr>
              <a:t>    齐桓公豁达大度，听了鲍叔牙的话，不但不治管仲的罪，还立刻任命他为相，让他管理国政。后来齐国就越来越富强了。</a:t>
            </a:r>
            <a:endParaRPr lang="zh-CN" altLang="en-US" sz="300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300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en-US" altLang="zh-CN" sz="300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5</a:t>
            </a:r>
            <a:r>
              <a:rPr lang="zh-CN" altLang="en-US" sz="300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、比干与纣王。（</a:t>
            </a:r>
            <a:r>
              <a:rPr lang="zh-CN" altLang="en-US" sz="300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反面</a:t>
            </a:r>
            <a:r>
              <a:rPr lang="zh-CN" altLang="en-US" sz="300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）</a:t>
            </a:r>
            <a:endParaRPr lang="zh-CN" altLang="en-US" sz="300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3000">
                <a:latin typeface="黑体" pitchFamily="49" charset="-122"/>
                <a:ea typeface="黑体" pitchFamily="49" charset="-122"/>
              </a:rPr>
              <a:t>    纣王拒谏饰非、耽于酒色、暴敛重刑，甚至将比剖腹挖心。最终是民怨四起。</a:t>
            </a:r>
            <a:endParaRPr lang="zh-CN" altLang="en-US" sz="300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300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en-US" altLang="zh-CN" sz="300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6</a:t>
            </a:r>
            <a:r>
              <a:rPr lang="zh-CN" altLang="en-US" sz="300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、召公与厉王（</a:t>
            </a:r>
            <a:r>
              <a:rPr lang="zh-CN" altLang="en-US" sz="300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反面</a:t>
            </a:r>
            <a:r>
              <a:rPr lang="zh-CN" altLang="en-US" sz="300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）</a:t>
            </a:r>
            <a:endParaRPr lang="zh-CN" altLang="en-US" sz="300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3000">
                <a:latin typeface="黑体" pitchFamily="49" charset="-122"/>
                <a:ea typeface="黑体" pitchFamily="49" charset="-122"/>
              </a:rPr>
              <a:t>    周厉王</a:t>
            </a:r>
            <a:r>
              <a:rPr lang="zh-CN" altLang="en-US" sz="3000">
                <a:latin typeface="Arial"/>
                <a:ea typeface="黑体" pitchFamily="49" charset="-122"/>
              </a:rPr>
              <a:t>“</a:t>
            </a:r>
            <a:r>
              <a:rPr lang="zh-CN" altLang="en-US" sz="3000">
                <a:latin typeface="黑体" pitchFamily="49" charset="-122"/>
                <a:ea typeface="黑体" pitchFamily="49" charset="-122"/>
              </a:rPr>
              <a:t>防民之口，甚于防川</a:t>
            </a:r>
            <a:r>
              <a:rPr lang="zh-CN" altLang="en-US" sz="3000">
                <a:latin typeface="Arial"/>
                <a:ea typeface="黑体" pitchFamily="49" charset="-122"/>
              </a:rPr>
              <a:t>”</a:t>
            </a:r>
            <a:r>
              <a:rPr lang="zh-CN" altLang="en-US" sz="3000">
                <a:latin typeface="黑体" pitchFamily="49" charset="-122"/>
                <a:ea typeface="黑体" pitchFamily="49" charset="-122"/>
              </a:rPr>
              <a:t>，</a:t>
            </a:r>
            <a:r>
              <a:rPr lang="zh-CN" altLang="en-US" sz="3000">
                <a:latin typeface="Arial"/>
                <a:ea typeface="黑体" pitchFamily="49" charset="-122"/>
              </a:rPr>
              <a:t>“</a:t>
            </a:r>
            <a:r>
              <a:rPr lang="zh-CN" altLang="en-US" sz="3000">
                <a:latin typeface="黑体" pitchFamily="49" charset="-122"/>
                <a:ea typeface="黑体" pitchFamily="49" charset="-122"/>
              </a:rPr>
              <a:t>止谤</a:t>
            </a:r>
            <a:r>
              <a:rPr lang="zh-CN" altLang="en-US" sz="3000">
                <a:latin typeface="Arial"/>
                <a:ea typeface="黑体" pitchFamily="49" charset="-122"/>
              </a:rPr>
              <a:t>”</a:t>
            </a:r>
            <a:r>
              <a:rPr lang="zh-CN" altLang="en-US" sz="3000">
                <a:latin typeface="黑体" pitchFamily="49" charset="-122"/>
                <a:ea typeface="黑体" pitchFamily="49" charset="-122"/>
              </a:rPr>
              <a:t>使得老百姓</a:t>
            </a:r>
            <a:r>
              <a:rPr lang="zh-CN" altLang="en-US" sz="3000">
                <a:latin typeface="Arial"/>
                <a:ea typeface="黑体" pitchFamily="49" charset="-122"/>
              </a:rPr>
              <a:t>“</a:t>
            </a:r>
            <a:r>
              <a:rPr lang="zh-CN" altLang="en-US" sz="3000">
                <a:latin typeface="黑体" pitchFamily="49" charset="-122"/>
                <a:ea typeface="黑体" pitchFamily="49" charset="-122"/>
              </a:rPr>
              <a:t>道路以目</a:t>
            </a:r>
            <a:r>
              <a:rPr lang="zh-CN" altLang="en-US" sz="3000">
                <a:latin typeface="Arial"/>
                <a:ea typeface="黑体" pitchFamily="49" charset="-122"/>
              </a:rPr>
              <a:t>”</a:t>
            </a:r>
            <a:r>
              <a:rPr lang="zh-CN" altLang="en-US" sz="3000">
                <a:latin typeface="黑体" pitchFamily="49" charset="-122"/>
                <a:ea typeface="黑体" pitchFamily="49" charset="-122"/>
              </a:rPr>
              <a:t>。三年之后，被</a:t>
            </a:r>
            <a:r>
              <a:rPr lang="zh-CN" altLang="en-US" sz="3000">
                <a:latin typeface="Arial"/>
                <a:ea typeface="黑体" pitchFamily="49" charset="-122"/>
              </a:rPr>
              <a:t>“</a:t>
            </a:r>
            <a:r>
              <a:rPr lang="zh-CN" altLang="en-US" sz="3000">
                <a:latin typeface="黑体" pitchFamily="49" charset="-122"/>
                <a:ea typeface="黑体" pitchFamily="49" charset="-122"/>
              </a:rPr>
              <a:t>流于彘</a:t>
            </a:r>
            <a:r>
              <a:rPr lang="zh-CN" altLang="en-US" sz="3000">
                <a:latin typeface="Arial"/>
                <a:ea typeface="黑体" pitchFamily="49" charset="-122"/>
              </a:rPr>
              <a:t>”</a:t>
            </a:r>
            <a:r>
              <a:rPr lang="zh-CN" altLang="en-US" sz="3000">
                <a:latin typeface="黑体" pitchFamily="49" charset="-122"/>
                <a:ea typeface="黑体" pitchFamily="49" charset="-122"/>
              </a:rPr>
              <a:t>。</a:t>
            </a:r>
            <a:endParaRPr lang="zh-CN" altLang="en-US" sz="3000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ext Box 2"/>
          <p:cNvSpPr txBox="1">
            <a:spLocks noChangeArrowheads="1"/>
          </p:cNvSpPr>
          <p:nvPr/>
        </p:nvSpPr>
        <p:spPr bwMode="auto">
          <a:xfrm>
            <a:off x="657225" y="1133475"/>
            <a:ext cx="7964488" cy="43592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400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二、对于现代人</a:t>
            </a:r>
            <a:endParaRPr lang="zh-CN" altLang="en-US" sz="400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4000">
                <a:latin typeface="黑体" pitchFamily="49" charset="-122"/>
                <a:ea typeface="黑体" pitchFamily="49" charset="-122"/>
              </a:rPr>
              <a:t>    </a:t>
            </a:r>
            <a:r>
              <a:rPr lang="en-US" altLang="zh-CN" sz="4000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4000">
                <a:latin typeface="黑体" pitchFamily="49" charset="-122"/>
                <a:ea typeface="黑体" pitchFamily="49" charset="-122"/>
              </a:rPr>
              <a:t>、注重对方感受，委婉劝说，文明交流。</a:t>
            </a:r>
            <a:endParaRPr lang="zh-CN" altLang="en-US" sz="400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4000">
                <a:latin typeface="黑体" pitchFamily="49" charset="-122"/>
                <a:ea typeface="黑体" pitchFamily="49" charset="-122"/>
              </a:rPr>
              <a:t>    </a:t>
            </a:r>
            <a:r>
              <a:rPr lang="en-US" altLang="zh-CN" sz="4000"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4000">
                <a:latin typeface="黑体" pitchFamily="49" charset="-122"/>
                <a:ea typeface="黑体" pitchFamily="49" charset="-122"/>
              </a:rPr>
              <a:t>、听取别人意见，完善自我，少走弯路。</a:t>
            </a:r>
            <a:endParaRPr lang="zh-CN" altLang="en-US" sz="4000"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4000">
                <a:latin typeface="黑体" pitchFamily="49" charset="-122"/>
                <a:ea typeface="黑体" pitchFamily="49" charset="-122"/>
              </a:rPr>
              <a:t>    </a:t>
            </a:r>
            <a:r>
              <a:rPr lang="en-US" altLang="zh-CN" sz="4000"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4000">
                <a:latin typeface="黑体" pitchFamily="49" charset="-122"/>
                <a:ea typeface="黑体" pitchFamily="49" charset="-122"/>
              </a:rPr>
              <a:t>、宰相肚里能称船。有则改之，无则加勉。</a:t>
            </a:r>
            <a:endParaRPr lang="zh-CN" altLang="en-US" sz="4000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ext Box 2"/>
          <p:cNvSpPr txBox="1">
            <a:spLocks noChangeArrowheads="1"/>
          </p:cNvSpPr>
          <p:nvPr/>
        </p:nvSpPr>
        <p:spPr bwMode="auto">
          <a:xfrm>
            <a:off x="71438" y="755650"/>
            <a:ext cx="8982075" cy="4968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>
                <a:solidFill>
                  <a:srgbClr val="0000FF"/>
                </a:solidFill>
                <a:ea typeface="黑体" pitchFamily="49" charset="-122"/>
              </a:rPr>
              <a:t>        </a:t>
            </a:r>
            <a:r>
              <a:rPr lang="zh-CN" altLang="en-US" sz="4000">
                <a:solidFill>
                  <a:srgbClr val="0000FF"/>
                </a:solidFill>
                <a:ea typeface="黑体" pitchFamily="49" charset="-122"/>
              </a:rPr>
              <a:t>烛之武委婉劝说的艺术在今天的人际交往中仍有着十分重要的意义。在给别人提意见和建议时，我们要充分尊重被劝说者，使之受到启发，从而愉快地接受意见。同时我们还应学会倾听与交流。善于听取别人的意见，还要善于自己思考，把好的意见总汇起来，唯有这样才能成就一番事业。</a:t>
            </a:r>
            <a:endParaRPr lang="zh-CN" altLang="en-US" sz="4000">
              <a:solidFill>
                <a:srgbClr val="0000FF"/>
              </a:solidFill>
              <a:ea typeface="黑体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>
                <a:ea typeface="楷体_GB2312" pitchFamily="49" charset="-122"/>
              </a:rPr>
              <a:t>积累成语</a:t>
            </a:r>
            <a:endParaRPr lang="zh-CN" altLang="en-US" b="1">
              <a:ea typeface="楷体_GB2312" pitchFamily="49" charset="-122"/>
            </a:endParaRPr>
          </a:p>
        </p:txBody>
      </p:sp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秦晋之好：春秋时，秦晋两国不止一代互相婚嫁。           今泛指两家联姻。</a:t>
            </a:r>
            <a:endParaRPr lang="zh-CN" altLang="en-US" sz="2800" b="1">
              <a:latin typeface="楷体_GB2312" pitchFamily="49" charset="-122"/>
              <a:ea typeface="楷体_GB2312" pitchFamily="49" charset="-122"/>
            </a:endParaRPr>
          </a:p>
          <a:p>
            <a:endParaRPr lang="zh-CN" altLang="en-US" sz="2800" b="1"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贪得无厌：贪心永远没有满足的时候。</a:t>
            </a:r>
            <a:endParaRPr lang="zh-CN" altLang="en-US" sz="2800" b="1">
              <a:latin typeface="楷体_GB2312" pitchFamily="49" charset="-122"/>
              <a:ea typeface="楷体_GB2312" pitchFamily="49" charset="-122"/>
            </a:endParaRPr>
          </a:p>
          <a:p>
            <a:endParaRPr lang="zh-CN" altLang="en-US" sz="2800" b="1"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胜之不武：以强凌弱，即使赢了也不光彩。比喻以大欺小。</a:t>
            </a:r>
            <a:endParaRPr lang="zh-CN" altLang="en-US" sz="2800" b="1">
              <a:latin typeface="楷体_GB2312" pitchFamily="49" charset="-122"/>
              <a:ea typeface="楷体_GB2312" pitchFamily="49" charset="-122"/>
            </a:endParaRPr>
          </a:p>
          <a:p>
            <a:endParaRPr lang="zh-CN" altLang="en-US" sz="2800" b="1"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春秋笔法：寓褒贬于曲折的文笔之中，不直接表明自己的态度。</a:t>
            </a:r>
            <a:endParaRPr lang="zh-CN" altLang="en-US" sz="2800" b="1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49511" name="AutoShape 7">
            <a:hlinkClick r:id="rId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43800" y="6324600"/>
            <a:ext cx="990600" cy="533400"/>
          </a:xfrm>
          <a:prstGeom prst="actionButtonBackPrevious">
            <a:avLst/>
          </a:prstGeom>
          <a:solidFill>
            <a:srgbClr val="FF0000"/>
          </a:solidFill>
          <a:ln w="38100">
            <a:noFill/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8" name="Text Box 10"/>
          <p:cNvSpPr txBox="1">
            <a:spLocks noChangeArrowheads="1"/>
          </p:cNvSpPr>
          <p:nvPr/>
        </p:nvSpPr>
        <p:spPr bwMode="auto">
          <a:xfrm>
            <a:off x="1127125" y="2613025"/>
            <a:ext cx="184150" cy="366713"/>
          </a:xfrm>
          <a:prstGeom prst="rect">
            <a:avLst/>
          </a:prstGeom>
          <a:noFill/>
          <a:ln w="38100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algn="ctr"/>
            <a:endParaRPr lang="zh-CN" altLang="zh-CN" sz="1800" b="0">
              <a:solidFill>
                <a:schemeClr val="tx1"/>
              </a:solidFill>
              <a:ea typeface="华文楷体" pitchFamily="2" charset="-122"/>
            </a:endParaRPr>
          </a:p>
        </p:txBody>
      </p:sp>
      <p:sp>
        <p:nvSpPr>
          <p:cNvPr id="150539" name="Rectangle 11"/>
          <p:cNvSpPr>
            <a:spLocks noChangeArrowheads="1"/>
          </p:cNvSpPr>
          <p:nvPr/>
        </p:nvSpPr>
        <p:spPr bwMode="auto">
          <a:xfrm>
            <a:off x="609600" y="1524000"/>
            <a:ext cx="7848600" cy="45069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15000"/>
              </a:lnSpc>
            </a:pPr>
            <a:r>
              <a:rPr lang="en-US" altLang="zh-CN">
                <a:solidFill>
                  <a:schemeClr val="tx1"/>
                </a:solidFill>
              </a:rPr>
              <a:t>       </a:t>
            </a:r>
            <a:r>
              <a:rPr lang="zh-CN" altLang="en-US">
                <a:solidFill>
                  <a:schemeClr val="tx1"/>
                </a:solidFill>
              </a:rPr>
              <a:t>由于</a:t>
            </a:r>
            <a:r>
              <a:rPr lang="en-US" altLang="zh-CN">
                <a:solidFill>
                  <a:schemeClr val="tx1"/>
                </a:solidFill>
              </a:rPr>
              <a:t>《</a:t>
            </a:r>
            <a:r>
              <a:rPr lang="zh-CN" altLang="en-US">
                <a:solidFill>
                  <a:schemeClr val="tx1"/>
                </a:solidFill>
              </a:rPr>
              <a:t>春秋</a:t>
            </a:r>
            <a:r>
              <a:rPr lang="en-US" altLang="zh-CN">
                <a:solidFill>
                  <a:schemeClr val="tx1"/>
                </a:solidFill>
              </a:rPr>
              <a:t>》</a:t>
            </a:r>
            <a:r>
              <a:rPr lang="zh-CN" altLang="en-US">
                <a:solidFill>
                  <a:schemeClr val="tx1"/>
                </a:solidFill>
              </a:rPr>
              <a:t>的记事过于简略，后人不易理解，所以诠释之作也相继出现，对书中的记载进行解释和说明。</a:t>
            </a:r>
            <a:r>
              <a:rPr lang="zh-CN" altLang="en-US">
                <a:solidFill>
                  <a:srgbClr val="FF0000"/>
                </a:solidFill>
              </a:rPr>
              <a:t>较为有名的是被称为“春秋三传”的</a:t>
            </a:r>
            <a:r>
              <a:rPr lang="en-US" altLang="zh-CN">
                <a:solidFill>
                  <a:srgbClr val="FF0000"/>
                </a:solidFill>
              </a:rPr>
              <a:t>《</a:t>
            </a:r>
            <a:r>
              <a:rPr lang="zh-CN" altLang="en-US">
                <a:solidFill>
                  <a:srgbClr val="FF0000"/>
                </a:solidFill>
              </a:rPr>
              <a:t>左传</a:t>
            </a:r>
            <a:r>
              <a:rPr lang="en-US" altLang="zh-CN">
                <a:solidFill>
                  <a:srgbClr val="FF0000"/>
                </a:solidFill>
              </a:rPr>
              <a:t>》</a:t>
            </a:r>
            <a:r>
              <a:rPr lang="zh-CN" altLang="en-US">
                <a:solidFill>
                  <a:srgbClr val="FF0000"/>
                </a:solidFill>
              </a:rPr>
              <a:t>、</a:t>
            </a:r>
            <a:r>
              <a:rPr lang="en-US" altLang="zh-CN">
                <a:solidFill>
                  <a:srgbClr val="FF0000"/>
                </a:solidFill>
              </a:rPr>
              <a:t>《</a:t>
            </a:r>
            <a:r>
              <a:rPr lang="zh-CN" altLang="en-US">
                <a:solidFill>
                  <a:srgbClr val="FF0000"/>
                </a:solidFill>
              </a:rPr>
              <a:t>公羊传</a:t>
            </a:r>
            <a:r>
              <a:rPr lang="en-US" altLang="zh-CN">
                <a:solidFill>
                  <a:srgbClr val="FF0000"/>
                </a:solidFill>
              </a:rPr>
              <a:t>》</a:t>
            </a:r>
            <a:r>
              <a:rPr lang="zh-CN" altLang="en-US">
                <a:solidFill>
                  <a:srgbClr val="FF0000"/>
                </a:solidFill>
              </a:rPr>
              <a:t>和</a:t>
            </a:r>
            <a:r>
              <a:rPr lang="en-US" altLang="zh-CN">
                <a:solidFill>
                  <a:srgbClr val="FF0000"/>
                </a:solidFill>
              </a:rPr>
              <a:t>《</a:t>
            </a:r>
            <a:r>
              <a:rPr lang="zh-CN" altLang="en-US">
                <a:solidFill>
                  <a:srgbClr val="FF0000"/>
                </a:solidFill>
              </a:rPr>
              <a:t>谷梁传</a:t>
            </a:r>
            <a:r>
              <a:rPr lang="en-US" altLang="zh-CN">
                <a:solidFill>
                  <a:srgbClr val="FF0000"/>
                </a:solidFill>
              </a:rPr>
              <a:t>》</a:t>
            </a:r>
            <a:r>
              <a:rPr lang="zh-CN" altLang="en-US">
                <a:solidFill>
                  <a:srgbClr val="FF0000"/>
                </a:solidFill>
              </a:rPr>
              <a:t>。</a:t>
            </a:r>
            <a:endParaRPr lang="zh-CN" altLang="en-US">
              <a:solidFill>
                <a:srgbClr val="FF0000"/>
              </a:solidFill>
            </a:endParaRPr>
          </a:p>
          <a:p>
            <a:pPr>
              <a:lnSpc>
                <a:spcPct val="115000"/>
              </a:lnSpc>
            </a:pPr>
            <a:r>
              <a:rPr lang="zh-CN" altLang="en-US">
                <a:solidFill>
                  <a:srgbClr val="000099"/>
                </a:solidFill>
                <a:latin typeface="楷体_GB2312" pitchFamily="49" charset="-122"/>
              </a:rPr>
              <a:t>     </a:t>
            </a:r>
            <a:r>
              <a:rPr lang="en-US">
                <a:solidFill>
                  <a:srgbClr val="000099"/>
                </a:solidFill>
                <a:latin typeface="楷体_GB2312" pitchFamily="49" charset="-122"/>
              </a:rPr>
              <a:t>《</a:t>
            </a:r>
            <a:r>
              <a:rPr lang="zh-CN" altLang="en-US">
                <a:solidFill>
                  <a:srgbClr val="000099"/>
                </a:solidFill>
                <a:latin typeface="楷体_GB2312" pitchFamily="49" charset="-122"/>
              </a:rPr>
              <a:t>左传</a:t>
            </a:r>
            <a:r>
              <a:rPr lang="en-US">
                <a:solidFill>
                  <a:srgbClr val="000099"/>
                </a:solidFill>
                <a:latin typeface="楷体_GB2312" pitchFamily="49" charset="-122"/>
              </a:rPr>
              <a:t>》</a:t>
            </a:r>
            <a:r>
              <a:rPr lang="zh-CN" altLang="en-US">
                <a:solidFill>
                  <a:srgbClr val="000099"/>
                </a:solidFill>
                <a:latin typeface="楷体_GB2312" pitchFamily="49" charset="-122"/>
              </a:rPr>
              <a:t>，原名</a:t>
            </a:r>
            <a:r>
              <a:rPr lang="en-US" altLang="zh-CN">
                <a:solidFill>
                  <a:srgbClr val="000099"/>
                </a:solidFill>
                <a:latin typeface="楷体_GB2312" pitchFamily="49" charset="-122"/>
              </a:rPr>
              <a:t>《</a:t>
            </a:r>
            <a:r>
              <a:rPr lang="zh-CN" altLang="en-US">
                <a:solidFill>
                  <a:srgbClr val="000099"/>
                </a:solidFill>
                <a:latin typeface="楷体_GB2312" pitchFamily="49" charset="-122"/>
              </a:rPr>
              <a:t>春秋左传</a:t>
            </a:r>
            <a:r>
              <a:rPr lang="en-US" altLang="zh-CN">
                <a:solidFill>
                  <a:srgbClr val="000099"/>
                </a:solidFill>
                <a:latin typeface="楷体_GB2312" pitchFamily="49" charset="-122"/>
              </a:rPr>
              <a:t>》</a:t>
            </a:r>
            <a:r>
              <a:rPr lang="zh-CN" altLang="en-US">
                <a:solidFill>
                  <a:srgbClr val="000099"/>
                </a:solidFill>
                <a:latin typeface="楷体_GB2312" pitchFamily="49" charset="-122"/>
              </a:rPr>
              <a:t>，是为</a:t>
            </a:r>
            <a:r>
              <a:rPr lang="en-US" altLang="zh-CN">
                <a:solidFill>
                  <a:srgbClr val="000099"/>
                </a:solidFill>
                <a:latin typeface="楷体_GB2312" pitchFamily="49" charset="-122"/>
              </a:rPr>
              <a:t>《</a:t>
            </a:r>
            <a:r>
              <a:rPr lang="zh-CN" altLang="en-US">
                <a:solidFill>
                  <a:srgbClr val="000099"/>
                </a:solidFill>
                <a:latin typeface="楷体_GB2312" pitchFamily="49" charset="-122"/>
              </a:rPr>
              <a:t>春秋</a:t>
            </a:r>
            <a:r>
              <a:rPr lang="en-US" altLang="zh-CN">
                <a:solidFill>
                  <a:srgbClr val="000099"/>
                </a:solidFill>
                <a:latin typeface="楷体_GB2312" pitchFamily="49" charset="-122"/>
              </a:rPr>
              <a:t>》</a:t>
            </a:r>
            <a:r>
              <a:rPr lang="zh-CN" altLang="en-US">
                <a:solidFill>
                  <a:srgbClr val="000099"/>
                </a:solidFill>
                <a:latin typeface="楷体_GB2312" pitchFamily="49" charset="-122"/>
              </a:rPr>
              <a:t>做注解的一部史书。</a:t>
            </a:r>
            <a:endParaRPr lang="zh-CN" altLang="en-US">
              <a:solidFill>
                <a:srgbClr val="000099"/>
              </a:solidFill>
              <a:latin typeface="楷体_GB2312" pitchFamily="49" charset="-122"/>
            </a:endParaRPr>
          </a:p>
          <a:p>
            <a:pPr>
              <a:lnSpc>
                <a:spcPct val="115000"/>
              </a:lnSpc>
            </a:pPr>
            <a:r>
              <a:rPr lang="zh-CN" altLang="en-US">
                <a:solidFill>
                  <a:srgbClr val="000099"/>
                </a:solidFill>
                <a:latin typeface="楷体_GB2312" pitchFamily="49" charset="-122"/>
              </a:rPr>
              <a:t>     </a:t>
            </a:r>
            <a:r>
              <a:rPr lang="en-US">
                <a:solidFill>
                  <a:srgbClr val="000099"/>
                </a:solidFill>
                <a:latin typeface="楷体_GB2312" pitchFamily="49" charset="-122"/>
              </a:rPr>
              <a:t>《</a:t>
            </a:r>
            <a:r>
              <a:rPr lang="zh-CN" altLang="en-US">
                <a:solidFill>
                  <a:srgbClr val="000099"/>
                </a:solidFill>
                <a:latin typeface="楷体_GB2312" pitchFamily="49" charset="-122"/>
              </a:rPr>
              <a:t>左传</a:t>
            </a:r>
            <a:r>
              <a:rPr lang="en-US">
                <a:solidFill>
                  <a:srgbClr val="000099"/>
                </a:solidFill>
                <a:latin typeface="楷体_GB2312" pitchFamily="49" charset="-122"/>
              </a:rPr>
              <a:t>》</a:t>
            </a:r>
            <a:r>
              <a:rPr lang="zh-CN" altLang="en-US">
                <a:solidFill>
                  <a:srgbClr val="000099"/>
                </a:solidFill>
                <a:latin typeface="楷体_GB2312" pitchFamily="49" charset="-122"/>
              </a:rPr>
              <a:t>善于</a:t>
            </a:r>
            <a:r>
              <a:rPr lang="zh-CN" altLang="en-US">
                <a:solidFill>
                  <a:srgbClr val="FF0000"/>
                </a:solidFill>
                <a:latin typeface="楷体_GB2312" pitchFamily="49" charset="-122"/>
              </a:rPr>
              <a:t>描写战争</a:t>
            </a:r>
            <a:r>
              <a:rPr lang="zh-CN" altLang="en-US">
                <a:solidFill>
                  <a:srgbClr val="000099"/>
                </a:solidFill>
                <a:latin typeface="楷体_GB2312" pitchFamily="49" charset="-122"/>
              </a:rPr>
              <a:t>和</a:t>
            </a:r>
            <a:r>
              <a:rPr lang="zh-CN" altLang="en-US">
                <a:solidFill>
                  <a:srgbClr val="FF0000"/>
                </a:solidFill>
                <a:latin typeface="楷体_GB2312" pitchFamily="49" charset="-122"/>
              </a:rPr>
              <a:t>记述行人辞令</a:t>
            </a:r>
            <a:r>
              <a:rPr lang="zh-CN" altLang="en-US">
                <a:solidFill>
                  <a:srgbClr val="000099"/>
                </a:solidFill>
                <a:latin typeface="楷体_GB2312" pitchFamily="49" charset="-122"/>
              </a:rPr>
              <a:t>，记事条理清楚，叙述精确，详略合宜；写人简而精，婉而有致，人物形象栩栩如生。</a:t>
            </a:r>
            <a:endParaRPr lang="zh-CN" altLang="en-US">
              <a:solidFill>
                <a:srgbClr val="000099"/>
              </a:solidFill>
              <a:latin typeface="楷体_GB2312" pitchFamily="49" charset="-122"/>
            </a:endParaRPr>
          </a:p>
        </p:txBody>
      </p:sp>
      <p:sp>
        <p:nvSpPr>
          <p:cNvPr id="150541" name="Rectangle 13"/>
          <p:cNvSpPr>
            <a:spLocks noChangeArrowheads="1"/>
          </p:cNvSpPr>
          <p:nvPr/>
        </p:nvSpPr>
        <p:spPr bwMode="auto">
          <a:xfrm>
            <a:off x="2057400" y="457200"/>
            <a:ext cx="4572000" cy="944563"/>
          </a:xfrm>
          <a:prstGeom prst="rect">
            <a:avLst/>
          </a:prstGeom>
          <a:solidFill>
            <a:srgbClr val="993300"/>
          </a:solidFill>
          <a:ln w="76200" cmpd="tri">
            <a:solidFill>
              <a:schemeClr val="tx2"/>
            </a:solidFill>
            <a:miter lim="800000"/>
          </a:ln>
          <a:effectLst/>
        </p:spPr>
        <p:txBody>
          <a:bodyPr anchor="ctr"/>
          <a:lstStyle/>
          <a:p>
            <a:pPr algn="ctr"/>
            <a:r>
              <a:rPr lang="en-US" altLang="zh-CN" sz="4000" dirty="0">
                <a:solidFill>
                  <a:schemeClr val="accent1"/>
                </a:solidFill>
                <a:ea typeface="宋体" pitchFamily="2" charset="-122"/>
              </a:rPr>
              <a:t>《</a:t>
            </a:r>
            <a:r>
              <a:rPr lang="zh-CN" altLang="en-US" sz="4000" dirty="0">
                <a:solidFill>
                  <a:schemeClr val="accent1"/>
                </a:solidFill>
                <a:ea typeface="宋体" pitchFamily="2" charset="-122"/>
              </a:rPr>
              <a:t>春秋</a:t>
            </a:r>
            <a:r>
              <a:rPr lang="en-US" altLang="zh-CN" sz="4000" dirty="0">
                <a:solidFill>
                  <a:schemeClr val="accent1"/>
                </a:solidFill>
                <a:ea typeface="宋体" pitchFamily="2" charset="-122"/>
              </a:rPr>
              <a:t>》</a:t>
            </a:r>
            <a:r>
              <a:rPr lang="zh-CN" altLang="en-US" sz="4000" dirty="0">
                <a:solidFill>
                  <a:schemeClr val="accent1"/>
                </a:solidFill>
                <a:ea typeface="宋体" pitchFamily="2" charset="-122"/>
              </a:rPr>
              <a:t>与</a:t>
            </a:r>
            <a:r>
              <a:rPr lang="en-US" altLang="zh-CN" sz="4000" dirty="0">
                <a:solidFill>
                  <a:schemeClr val="accent1"/>
                </a:solidFill>
                <a:ea typeface="宋体" pitchFamily="2" charset="-122"/>
              </a:rPr>
              <a:t>《</a:t>
            </a:r>
            <a:r>
              <a:rPr lang="zh-CN" altLang="en-US" sz="4000" dirty="0">
                <a:solidFill>
                  <a:schemeClr val="accent1"/>
                </a:solidFill>
                <a:ea typeface="宋体" pitchFamily="2" charset="-122"/>
              </a:rPr>
              <a:t>左传</a:t>
            </a:r>
            <a:r>
              <a:rPr lang="en-US" altLang="zh-CN" sz="4000" dirty="0">
                <a:solidFill>
                  <a:schemeClr val="accent1"/>
                </a:solidFill>
                <a:ea typeface="宋体" pitchFamily="2" charset="-122"/>
              </a:rPr>
              <a:t>》</a:t>
            </a:r>
            <a:endParaRPr lang="en-US" altLang="zh-CN" sz="4000" dirty="0">
              <a:solidFill>
                <a:schemeClr val="accent1"/>
              </a:solidFill>
              <a:ea typeface="宋体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0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468313" y="2189163"/>
            <a:ext cx="4319587" cy="13112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无能</a:t>
            </a:r>
            <a:r>
              <a:rPr lang="zh-CN" altLang="en-US" sz="32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为</a:t>
            </a:r>
            <a:r>
              <a:rPr lang="en-US" altLang="zh-CN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(       )</a:t>
            </a:r>
            <a:r>
              <a:rPr lang="zh-CN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也矣</a:t>
            </a:r>
            <a:endParaRPr lang="zh-CN" altLang="en-US" sz="32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</a:pPr>
            <a:endParaRPr lang="en-US" altLang="zh-CN" sz="3200">
              <a:solidFill>
                <a:srgbClr val="CC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468313" y="2997200"/>
            <a:ext cx="3313112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共</a:t>
            </a:r>
            <a:r>
              <a:rPr lang="en-US" altLang="zh-CN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(          )</a:t>
            </a:r>
            <a:r>
              <a:rPr lang="zh-CN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其乏困</a:t>
            </a:r>
            <a:endParaRPr lang="zh-CN" altLang="en-US" sz="3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4356100" y="2997200"/>
            <a:ext cx="4859338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秦伯</a:t>
            </a:r>
            <a:r>
              <a:rPr lang="zh-CN" altLang="en-US" sz="32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说</a:t>
            </a:r>
            <a:r>
              <a:rPr lang="en-US" altLang="zh-CN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(        )</a:t>
            </a:r>
            <a:r>
              <a:rPr lang="en-US" altLang="zh-CN" sz="320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,</a:t>
            </a:r>
            <a:r>
              <a:rPr lang="zh-CN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与郑人盟</a:t>
            </a:r>
            <a:endParaRPr lang="zh-CN" altLang="en-US" sz="3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4356100" y="1336675"/>
            <a:ext cx="4787900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夫</a:t>
            </a:r>
            <a:r>
              <a:rPr lang="en-US" altLang="zh-CN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(      )</a:t>
            </a:r>
            <a:r>
              <a:rPr lang="zh-CN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晋</a:t>
            </a:r>
            <a:r>
              <a:rPr lang="en-US" altLang="zh-CN" sz="320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,</a:t>
            </a:r>
            <a:r>
              <a:rPr lang="zh-CN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何厌之有</a:t>
            </a:r>
            <a:endParaRPr lang="zh-CN" altLang="en-US" sz="3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4356100" y="3860800"/>
            <a:ext cx="4752975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微</a:t>
            </a:r>
            <a:r>
              <a:rPr lang="zh-CN" altLang="en-US" sz="32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夫</a:t>
            </a:r>
            <a:r>
              <a:rPr lang="en-US" altLang="zh-CN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(      )</a:t>
            </a:r>
            <a:r>
              <a:rPr lang="zh-CN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人之力不及此</a:t>
            </a:r>
            <a:endParaRPr lang="zh-CN" altLang="en-US" sz="3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1908175" y="2205038"/>
            <a:ext cx="1150938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>
                <a:solidFill>
                  <a:srgbClr val="6600CC"/>
                </a:solidFill>
              </a:rPr>
              <a:t>w</a:t>
            </a:r>
            <a:r>
              <a:rPr lang="en-US" altLang="zh-CN" sz="3200">
                <a:solidFill>
                  <a:srgbClr val="6600CC"/>
                </a:solidFill>
                <a:cs typeface="Arial" pitchFamily="34" charset="0"/>
              </a:rPr>
              <a:t>éi</a:t>
            </a:r>
            <a:endParaRPr lang="en-US" altLang="zh-CN" sz="3200">
              <a:solidFill>
                <a:srgbClr val="6600CC"/>
              </a:solidFill>
              <a:cs typeface="Arial" pitchFamily="34" charset="0"/>
            </a:endParaRPr>
          </a:p>
        </p:txBody>
      </p: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5076825" y="1412875"/>
            <a:ext cx="1223963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>
                <a:solidFill>
                  <a:srgbClr val="6600CC"/>
                </a:solidFill>
              </a:rPr>
              <a:t>f</a:t>
            </a:r>
            <a:r>
              <a:rPr lang="en-US" altLang="zh-CN" sz="3200">
                <a:solidFill>
                  <a:srgbClr val="6600CC"/>
                </a:solidFill>
                <a:cs typeface="Arial" pitchFamily="34" charset="0"/>
              </a:rPr>
              <a:t>ú</a:t>
            </a:r>
            <a:endParaRPr lang="en-US" altLang="zh-CN" sz="3200">
              <a:solidFill>
                <a:srgbClr val="6600CC"/>
              </a:solidFill>
              <a:cs typeface="Arial" pitchFamily="34" charset="0"/>
            </a:endParaRPr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1116013" y="2997200"/>
            <a:ext cx="1511300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>
                <a:solidFill>
                  <a:srgbClr val="6600CC"/>
                </a:solidFill>
              </a:rPr>
              <a:t>g</a:t>
            </a:r>
            <a:r>
              <a:rPr lang="en-US" altLang="zh-CN" sz="3200">
                <a:solidFill>
                  <a:srgbClr val="6600CC"/>
                </a:solidFill>
                <a:cs typeface="Arial" pitchFamily="34" charset="0"/>
              </a:rPr>
              <a:t>ō</a:t>
            </a:r>
            <a:r>
              <a:rPr lang="en-US" altLang="zh-CN" sz="3200">
                <a:solidFill>
                  <a:srgbClr val="6600CC"/>
                </a:solidFill>
              </a:rPr>
              <a:t>ng</a:t>
            </a:r>
            <a:endParaRPr lang="en-US" altLang="zh-CN" sz="3200">
              <a:solidFill>
                <a:srgbClr val="6600CC"/>
              </a:solidFill>
            </a:endParaRPr>
          </a:p>
        </p:txBody>
      </p:sp>
      <p:sp>
        <p:nvSpPr>
          <p:cNvPr id="64524" name="Text Box 12"/>
          <p:cNvSpPr txBox="1">
            <a:spLocks noChangeArrowheads="1"/>
          </p:cNvSpPr>
          <p:nvPr/>
        </p:nvSpPr>
        <p:spPr bwMode="auto">
          <a:xfrm>
            <a:off x="5867400" y="2997200"/>
            <a:ext cx="1152525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>
                <a:solidFill>
                  <a:srgbClr val="6600CC"/>
                </a:solidFill>
              </a:rPr>
              <a:t>yu</a:t>
            </a:r>
            <a:r>
              <a:rPr lang="en-US" altLang="zh-CN" sz="3200">
                <a:solidFill>
                  <a:srgbClr val="6600CC"/>
                </a:solidFill>
                <a:cs typeface="Arial" pitchFamily="34" charset="0"/>
              </a:rPr>
              <a:t>è</a:t>
            </a:r>
            <a:endParaRPr lang="en-US" altLang="zh-CN" sz="3200">
              <a:solidFill>
                <a:srgbClr val="6600CC"/>
              </a:solidFill>
              <a:cs typeface="Arial" pitchFamily="34" charset="0"/>
            </a:endParaRPr>
          </a:p>
        </p:txBody>
      </p:sp>
      <p:sp>
        <p:nvSpPr>
          <p:cNvPr id="64525" name="Text Box 13"/>
          <p:cNvSpPr txBox="1">
            <a:spLocks noChangeArrowheads="1"/>
          </p:cNvSpPr>
          <p:nvPr/>
        </p:nvSpPr>
        <p:spPr bwMode="auto">
          <a:xfrm>
            <a:off x="5435600" y="3933825"/>
            <a:ext cx="719138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>
                <a:solidFill>
                  <a:srgbClr val="6600CC"/>
                </a:solidFill>
              </a:rPr>
              <a:t>f</a:t>
            </a:r>
            <a:r>
              <a:rPr lang="en-US" altLang="zh-CN" sz="3200">
                <a:solidFill>
                  <a:srgbClr val="6600CC"/>
                </a:solidFill>
                <a:cs typeface="Arial" pitchFamily="34" charset="0"/>
              </a:rPr>
              <a:t>ú</a:t>
            </a:r>
            <a:endParaRPr lang="en-US" altLang="zh-CN" sz="3200">
              <a:solidFill>
                <a:srgbClr val="6600CC"/>
              </a:solidFill>
              <a:cs typeface="Arial" pitchFamily="34" charset="0"/>
            </a:endParaRPr>
          </a:p>
        </p:txBody>
      </p:sp>
      <p:sp>
        <p:nvSpPr>
          <p:cNvPr id="64527" name="Text Box 15"/>
          <p:cNvSpPr txBox="1">
            <a:spLocks noChangeArrowheads="1"/>
          </p:cNvSpPr>
          <p:nvPr/>
        </p:nvSpPr>
        <p:spPr bwMode="auto">
          <a:xfrm>
            <a:off x="2051050" y="1341438"/>
            <a:ext cx="1008063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rgbClr val="6600CC"/>
                </a:solidFill>
              </a:rPr>
              <a:t>f</a:t>
            </a:r>
            <a:r>
              <a:rPr lang="en-US" altLang="zh-CN" sz="3600">
                <a:solidFill>
                  <a:srgbClr val="6600CC"/>
                </a:solidFill>
                <a:cs typeface="Arial" pitchFamily="34" charset="0"/>
              </a:rPr>
              <a:t>á</a:t>
            </a:r>
            <a:r>
              <a:rPr lang="en-US" altLang="zh-CN" sz="3600">
                <a:solidFill>
                  <a:srgbClr val="6600CC"/>
                </a:solidFill>
              </a:rPr>
              <a:t>n</a:t>
            </a:r>
            <a:endParaRPr lang="en-US" altLang="zh-CN" sz="3600">
              <a:solidFill>
                <a:srgbClr val="6600CC"/>
              </a:solidFill>
            </a:endParaRPr>
          </a:p>
        </p:txBody>
      </p:sp>
      <p:sp>
        <p:nvSpPr>
          <p:cNvPr id="64528" name="Text Box 16"/>
          <p:cNvSpPr txBox="1">
            <a:spLocks noChangeArrowheads="1"/>
          </p:cNvSpPr>
          <p:nvPr/>
        </p:nvSpPr>
        <p:spPr bwMode="auto">
          <a:xfrm>
            <a:off x="1331913" y="4732338"/>
            <a:ext cx="1511300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rgbClr val="6600CC"/>
                </a:solidFill>
              </a:rPr>
              <a:t>  </a:t>
            </a:r>
            <a:r>
              <a:rPr lang="en-US" altLang="zh-CN" sz="3200">
                <a:solidFill>
                  <a:srgbClr val="6600CC"/>
                </a:solidFill>
              </a:rPr>
              <a:t>zhu</a:t>
            </a:r>
            <a:r>
              <a:rPr lang="en-US" altLang="zh-CN" sz="3200" b="0">
                <a:solidFill>
                  <a:srgbClr val="6600CC"/>
                </a:solidFill>
              </a:rPr>
              <a:t>ì</a:t>
            </a:r>
            <a:endParaRPr lang="en-US" altLang="zh-CN" sz="3200" b="0">
              <a:solidFill>
                <a:srgbClr val="6600CC"/>
              </a:solidFill>
            </a:endParaRPr>
          </a:p>
        </p:txBody>
      </p:sp>
      <p:sp>
        <p:nvSpPr>
          <p:cNvPr id="64529" name="Text Box 17"/>
          <p:cNvSpPr txBox="1">
            <a:spLocks noChangeArrowheads="1"/>
          </p:cNvSpPr>
          <p:nvPr/>
        </p:nvSpPr>
        <p:spPr bwMode="auto">
          <a:xfrm>
            <a:off x="2051050" y="3867150"/>
            <a:ext cx="1152525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>
                <a:solidFill>
                  <a:srgbClr val="6600CC"/>
                </a:solidFill>
              </a:rPr>
              <a:t>qu</a:t>
            </a:r>
            <a:r>
              <a:rPr lang="en-US" altLang="zh-CN" sz="3600">
                <a:solidFill>
                  <a:srgbClr val="6600CC"/>
                </a:solidFill>
                <a:cs typeface="Arial" pitchFamily="34" charset="0"/>
              </a:rPr>
              <a:t>ē</a:t>
            </a:r>
            <a:endParaRPr lang="en-US" altLang="zh-CN" sz="3600">
              <a:solidFill>
                <a:srgbClr val="6600CC"/>
              </a:solidFill>
              <a:cs typeface="Arial" pitchFamily="34" charset="0"/>
            </a:endParaRPr>
          </a:p>
        </p:txBody>
      </p:sp>
      <p:sp>
        <p:nvSpPr>
          <p:cNvPr id="64530" name="Text Box 18"/>
          <p:cNvSpPr txBox="1">
            <a:spLocks noChangeArrowheads="1"/>
          </p:cNvSpPr>
          <p:nvPr/>
        </p:nvSpPr>
        <p:spPr bwMode="auto">
          <a:xfrm>
            <a:off x="476250" y="1358900"/>
            <a:ext cx="4967288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秦军</a:t>
            </a:r>
            <a:r>
              <a:rPr lang="zh-CN" altLang="en-US" sz="32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氾</a:t>
            </a:r>
            <a:r>
              <a:rPr lang="en-US" altLang="zh-CN" sz="320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        )</a:t>
            </a:r>
            <a:r>
              <a:rPr lang="zh-CN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南</a:t>
            </a:r>
            <a:endParaRPr lang="zh-CN" altLang="en-US" sz="3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531" name="Text Box 19"/>
          <p:cNvSpPr txBox="1">
            <a:spLocks noChangeArrowheads="1"/>
          </p:cNvSpPr>
          <p:nvPr/>
        </p:nvSpPr>
        <p:spPr bwMode="auto">
          <a:xfrm>
            <a:off x="522288" y="3878263"/>
            <a:ext cx="4968875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若不</a:t>
            </a:r>
            <a:r>
              <a:rPr lang="zh-CN" altLang="en-US" sz="3600">
                <a:solidFill>
                  <a:srgbClr val="CC0099"/>
                </a:solidFill>
              </a:rPr>
              <a:t>阙</a:t>
            </a:r>
            <a:r>
              <a:rPr lang="en-US" altLang="zh-CN" sz="320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        )</a:t>
            </a:r>
            <a:r>
              <a:rPr lang="zh-CN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秦</a:t>
            </a:r>
            <a:endParaRPr lang="zh-CN" altLang="en-US" sz="3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532" name="Text Box 20"/>
          <p:cNvSpPr txBox="1">
            <a:spLocks noChangeArrowheads="1"/>
          </p:cNvSpPr>
          <p:nvPr/>
        </p:nvSpPr>
        <p:spPr bwMode="auto">
          <a:xfrm>
            <a:off x="468313" y="4797425"/>
            <a:ext cx="4319587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夜</a:t>
            </a:r>
            <a:r>
              <a:rPr lang="zh-CN" altLang="en-US" sz="32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缒</a:t>
            </a:r>
            <a:r>
              <a:rPr lang="en-US" altLang="zh-CN" sz="320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         )</a:t>
            </a:r>
            <a:r>
              <a:rPr lang="zh-CN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而出</a:t>
            </a:r>
            <a:endParaRPr lang="zh-CN" altLang="en-US" sz="3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533" name="Oval 21"/>
          <p:cNvSpPr>
            <a:spLocks noChangeArrowheads="1"/>
          </p:cNvSpPr>
          <p:nvPr/>
        </p:nvSpPr>
        <p:spPr bwMode="auto">
          <a:xfrm>
            <a:off x="4140200" y="1557338"/>
            <a:ext cx="144463" cy="142875"/>
          </a:xfrm>
          <a:prstGeom prst="ellipse">
            <a:avLst/>
          </a:prstGeom>
          <a:gradFill rotWithShape="1">
            <a:gsLst>
              <a:gs pos="0">
                <a:srgbClr val="FF8200"/>
              </a:gs>
              <a:gs pos="10001">
                <a:srgbClr val="FF0000"/>
              </a:gs>
              <a:gs pos="35001">
                <a:srgbClr val="BA0066"/>
              </a:gs>
              <a:gs pos="70000">
                <a:srgbClr val="66008F"/>
              </a:gs>
              <a:gs pos="100000">
                <a:srgbClr val="000082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800080"/>
            </a:solidFill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34" name="Text Box 22"/>
          <p:cNvSpPr txBox="1">
            <a:spLocks noChangeArrowheads="1"/>
          </p:cNvSpPr>
          <p:nvPr/>
        </p:nvSpPr>
        <p:spPr bwMode="auto">
          <a:xfrm>
            <a:off x="4356100" y="2205038"/>
            <a:ext cx="5040313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失其所与</a:t>
            </a:r>
            <a:r>
              <a:rPr lang="en-US" altLang="zh-CN" sz="320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,</a:t>
            </a:r>
            <a:r>
              <a:rPr lang="zh-CN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不</a:t>
            </a:r>
            <a:r>
              <a:rPr lang="zh-CN" altLang="en-US" sz="32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知</a:t>
            </a:r>
            <a:r>
              <a:rPr lang="zh-CN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（       ）</a:t>
            </a:r>
            <a:endParaRPr lang="zh-CN" altLang="en-US" sz="3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536" name="Text Box 24"/>
          <p:cNvSpPr txBox="1">
            <a:spLocks noChangeArrowheads="1"/>
          </p:cNvSpPr>
          <p:nvPr/>
        </p:nvSpPr>
        <p:spPr bwMode="auto">
          <a:xfrm>
            <a:off x="557213" y="5589588"/>
            <a:ext cx="6364287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使</a:t>
            </a:r>
            <a:r>
              <a:rPr lang="zh-CN" altLang="en-US" sz="32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杞</a:t>
            </a:r>
            <a:r>
              <a:rPr lang="en-US" altLang="zh-CN" sz="320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</a:t>
            </a:r>
            <a:r>
              <a:rPr lang="en-US" altLang="zh-CN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     )</a:t>
            </a:r>
            <a:r>
              <a:rPr lang="zh-CN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子、</a:t>
            </a:r>
            <a:r>
              <a:rPr lang="zh-CN" altLang="en-US" sz="32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逢</a:t>
            </a:r>
            <a:r>
              <a:rPr lang="zh-CN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（        ）孙戍之</a:t>
            </a:r>
            <a:r>
              <a:rPr lang="zh-CN" altLang="en-US" sz="320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zh-CN" altLang="en-US" sz="3200">
              <a:solidFill>
                <a:srgbClr val="CC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537" name="Text Box 25"/>
          <p:cNvSpPr txBox="1">
            <a:spLocks noChangeArrowheads="1"/>
          </p:cNvSpPr>
          <p:nvPr/>
        </p:nvSpPr>
        <p:spPr bwMode="auto">
          <a:xfrm>
            <a:off x="7451725" y="2205038"/>
            <a:ext cx="1295400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>
                <a:solidFill>
                  <a:srgbClr val="6600CC"/>
                </a:solidFill>
              </a:rPr>
              <a:t>zh</a:t>
            </a:r>
            <a:r>
              <a:rPr lang="en-US" altLang="zh-CN" sz="3200">
                <a:solidFill>
                  <a:srgbClr val="6600CC"/>
                </a:solidFill>
                <a:cs typeface="Arial" pitchFamily="34" charset="0"/>
              </a:rPr>
              <a:t>ì</a:t>
            </a:r>
            <a:endParaRPr lang="en-US" altLang="zh-CN" sz="3200">
              <a:solidFill>
                <a:srgbClr val="6600CC"/>
              </a:solidFill>
              <a:cs typeface="Arial" pitchFamily="34" charset="0"/>
            </a:endParaRPr>
          </a:p>
        </p:txBody>
      </p:sp>
      <p:sp>
        <p:nvSpPr>
          <p:cNvPr id="64538" name="Oval 26"/>
          <p:cNvSpPr>
            <a:spLocks noChangeArrowheads="1"/>
          </p:cNvSpPr>
          <p:nvPr/>
        </p:nvSpPr>
        <p:spPr bwMode="auto">
          <a:xfrm>
            <a:off x="395288" y="1557338"/>
            <a:ext cx="144462" cy="142875"/>
          </a:xfrm>
          <a:prstGeom prst="ellipse">
            <a:avLst/>
          </a:prstGeom>
          <a:gradFill rotWithShape="1">
            <a:gsLst>
              <a:gs pos="0">
                <a:srgbClr val="FF8200"/>
              </a:gs>
              <a:gs pos="10001">
                <a:srgbClr val="FF0000"/>
              </a:gs>
              <a:gs pos="35001">
                <a:srgbClr val="BA0066"/>
              </a:gs>
              <a:gs pos="70000">
                <a:srgbClr val="66008F"/>
              </a:gs>
              <a:gs pos="100000">
                <a:srgbClr val="000082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800080"/>
            </a:solidFill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39" name="Oval 27"/>
          <p:cNvSpPr>
            <a:spLocks noChangeArrowheads="1"/>
          </p:cNvSpPr>
          <p:nvPr/>
        </p:nvSpPr>
        <p:spPr bwMode="auto">
          <a:xfrm>
            <a:off x="323850" y="2422525"/>
            <a:ext cx="144463" cy="142875"/>
          </a:xfrm>
          <a:prstGeom prst="ellipse">
            <a:avLst/>
          </a:prstGeom>
          <a:gradFill rotWithShape="1">
            <a:gsLst>
              <a:gs pos="0">
                <a:srgbClr val="FF8200"/>
              </a:gs>
              <a:gs pos="10001">
                <a:srgbClr val="FF0000"/>
              </a:gs>
              <a:gs pos="35001">
                <a:srgbClr val="BA0066"/>
              </a:gs>
              <a:gs pos="70000">
                <a:srgbClr val="66008F"/>
              </a:gs>
              <a:gs pos="100000">
                <a:srgbClr val="000082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800080"/>
            </a:solidFill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40" name="Oval 28"/>
          <p:cNvSpPr>
            <a:spLocks noChangeArrowheads="1"/>
          </p:cNvSpPr>
          <p:nvPr/>
        </p:nvSpPr>
        <p:spPr bwMode="auto">
          <a:xfrm>
            <a:off x="4140200" y="2420938"/>
            <a:ext cx="144463" cy="142875"/>
          </a:xfrm>
          <a:prstGeom prst="ellipse">
            <a:avLst/>
          </a:prstGeom>
          <a:gradFill rotWithShape="1">
            <a:gsLst>
              <a:gs pos="0">
                <a:srgbClr val="FF8200"/>
              </a:gs>
              <a:gs pos="10001">
                <a:srgbClr val="FF0000"/>
              </a:gs>
              <a:gs pos="35001">
                <a:srgbClr val="BA0066"/>
              </a:gs>
              <a:gs pos="70000">
                <a:srgbClr val="66008F"/>
              </a:gs>
              <a:gs pos="100000">
                <a:srgbClr val="000082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800080"/>
            </a:solidFill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41" name="Oval 29"/>
          <p:cNvSpPr>
            <a:spLocks noChangeArrowheads="1"/>
          </p:cNvSpPr>
          <p:nvPr/>
        </p:nvSpPr>
        <p:spPr bwMode="auto">
          <a:xfrm>
            <a:off x="323850" y="3213100"/>
            <a:ext cx="144463" cy="142875"/>
          </a:xfrm>
          <a:prstGeom prst="ellipse">
            <a:avLst/>
          </a:prstGeom>
          <a:gradFill rotWithShape="1">
            <a:gsLst>
              <a:gs pos="0">
                <a:srgbClr val="FF8200"/>
              </a:gs>
              <a:gs pos="10001">
                <a:srgbClr val="FF0000"/>
              </a:gs>
              <a:gs pos="35001">
                <a:srgbClr val="BA0066"/>
              </a:gs>
              <a:gs pos="70000">
                <a:srgbClr val="66008F"/>
              </a:gs>
              <a:gs pos="100000">
                <a:srgbClr val="000082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800080"/>
            </a:solidFill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42" name="Oval 30"/>
          <p:cNvSpPr>
            <a:spLocks noChangeArrowheads="1"/>
          </p:cNvSpPr>
          <p:nvPr/>
        </p:nvSpPr>
        <p:spPr bwMode="auto">
          <a:xfrm>
            <a:off x="4140200" y="4076700"/>
            <a:ext cx="144463" cy="142875"/>
          </a:xfrm>
          <a:prstGeom prst="ellipse">
            <a:avLst/>
          </a:prstGeom>
          <a:gradFill rotWithShape="1">
            <a:gsLst>
              <a:gs pos="0">
                <a:srgbClr val="FF8200"/>
              </a:gs>
              <a:gs pos="10001">
                <a:srgbClr val="FF0000"/>
              </a:gs>
              <a:gs pos="35001">
                <a:srgbClr val="BA0066"/>
              </a:gs>
              <a:gs pos="70000">
                <a:srgbClr val="66008F"/>
              </a:gs>
              <a:gs pos="100000">
                <a:srgbClr val="000082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800080"/>
            </a:solidFill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43" name="Oval 31"/>
          <p:cNvSpPr>
            <a:spLocks noChangeArrowheads="1"/>
          </p:cNvSpPr>
          <p:nvPr/>
        </p:nvSpPr>
        <p:spPr bwMode="auto">
          <a:xfrm>
            <a:off x="323850" y="4149725"/>
            <a:ext cx="144463" cy="142875"/>
          </a:xfrm>
          <a:prstGeom prst="ellipse">
            <a:avLst/>
          </a:prstGeom>
          <a:gradFill rotWithShape="1">
            <a:gsLst>
              <a:gs pos="0">
                <a:srgbClr val="FF8200"/>
              </a:gs>
              <a:gs pos="10001">
                <a:srgbClr val="FF0000"/>
              </a:gs>
              <a:gs pos="35001">
                <a:srgbClr val="BA0066"/>
              </a:gs>
              <a:gs pos="70000">
                <a:srgbClr val="66008F"/>
              </a:gs>
              <a:gs pos="100000">
                <a:srgbClr val="000082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800080"/>
            </a:solidFill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44" name="Oval 32"/>
          <p:cNvSpPr>
            <a:spLocks noChangeArrowheads="1"/>
          </p:cNvSpPr>
          <p:nvPr/>
        </p:nvSpPr>
        <p:spPr bwMode="auto">
          <a:xfrm>
            <a:off x="4140200" y="3213100"/>
            <a:ext cx="144463" cy="142875"/>
          </a:xfrm>
          <a:prstGeom prst="ellipse">
            <a:avLst/>
          </a:prstGeom>
          <a:gradFill rotWithShape="1">
            <a:gsLst>
              <a:gs pos="0">
                <a:srgbClr val="FF8200"/>
              </a:gs>
              <a:gs pos="10001">
                <a:srgbClr val="FF0000"/>
              </a:gs>
              <a:gs pos="35001">
                <a:srgbClr val="BA0066"/>
              </a:gs>
              <a:gs pos="70000">
                <a:srgbClr val="66008F"/>
              </a:gs>
              <a:gs pos="100000">
                <a:srgbClr val="000082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800080"/>
            </a:solidFill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45" name="Oval 33"/>
          <p:cNvSpPr>
            <a:spLocks noChangeArrowheads="1"/>
          </p:cNvSpPr>
          <p:nvPr/>
        </p:nvSpPr>
        <p:spPr bwMode="auto">
          <a:xfrm>
            <a:off x="323850" y="5014913"/>
            <a:ext cx="144463" cy="142875"/>
          </a:xfrm>
          <a:prstGeom prst="ellipse">
            <a:avLst/>
          </a:prstGeom>
          <a:gradFill rotWithShape="1">
            <a:gsLst>
              <a:gs pos="0">
                <a:srgbClr val="FF8200"/>
              </a:gs>
              <a:gs pos="10001">
                <a:srgbClr val="FF0000"/>
              </a:gs>
              <a:gs pos="35001">
                <a:srgbClr val="BA0066"/>
              </a:gs>
              <a:gs pos="70000">
                <a:srgbClr val="66008F"/>
              </a:gs>
              <a:gs pos="100000">
                <a:srgbClr val="000082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800080"/>
            </a:solidFill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46" name="Oval 34"/>
          <p:cNvSpPr>
            <a:spLocks noChangeArrowheads="1"/>
          </p:cNvSpPr>
          <p:nvPr/>
        </p:nvSpPr>
        <p:spPr bwMode="auto">
          <a:xfrm>
            <a:off x="341313" y="5905500"/>
            <a:ext cx="144462" cy="142875"/>
          </a:xfrm>
          <a:prstGeom prst="ellipse">
            <a:avLst/>
          </a:prstGeom>
          <a:gradFill rotWithShape="1">
            <a:gsLst>
              <a:gs pos="0">
                <a:srgbClr val="FF8200"/>
              </a:gs>
              <a:gs pos="10001">
                <a:srgbClr val="FF0000"/>
              </a:gs>
              <a:gs pos="35001">
                <a:srgbClr val="BA0066"/>
              </a:gs>
              <a:gs pos="70000">
                <a:srgbClr val="66008F"/>
              </a:gs>
              <a:gs pos="100000">
                <a:srgbClr val="000082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800080"/>
            </a:solidFill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47" name="Text Box 35"/>
          <p:cNvSpPr txBox="1">
            <a:spLocks noChangeArrowheads="1"/>
          </p:cNvSpPr>
          <p:nvPr/>
        </p:nvSpPr>
        <p:spPr bwMode="auto">
          <a:xfrm>
            <a:off x="1638300" y="5613400"/>
            <a:ext cx="719138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>
                <a:solidFill>
                  <a:srgbClr val="6600CC"/>
                </a:solidFill>
              </a:rPr>
              <a:t>q</a:t>
            </a:r>
            <a:r>
              <a:rPr lang="en-US" altLang="zh-CN" sz="3200">
                <a:solidFill>
                  <a:srgbClr val="6600CC"/>
                </a:solidFill>
                <a:latin typeface="宋体" pitchFamily="2" charset="-122"/>
                <a:cs typeface="Arial" pitchFamily="34" charset="0"/>
              </a:rPr>
              <a:t>ǐ</a:t>
            </a:r>
            <a:endParaRPr lang="en-US" altLang="zh-CN" sz="3200">
              <a:solidFill>
                <a:srgbClr val="6600CC"/>
              </a:solidFill>
              <a:latin typeface="宋体" pitchFamily="2" charset="-122"/>
              <a:cs typeface="Arial" pitchFamily="34" charset="0"/>
            </a:endParaRPr>
          </a:p>
        </p:txBody>
      </p:sp>
      <p:sp>
        <p:nvSpPr>
          <p:cNvPr id="64548" name="Text Box 36"/>
          <p:cNvSpPr txBox="1">
            <a:spLocks noChangeArrowheads="1"/>
          </p:cNvSpPr>
          <p:nvPr/>
        </p:nvSpPr>
        <p:spPr bwMode="auto">
          <a:xfrm>
            <a:off x="3870325" y="5613400"/>
            <a:ext cx="1657350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>
                <a:solidFill>
                  <a:srgbClr val="6600CC"/>
                </a:solidFill>
              </a:rPr>
              <a:t>p</a:t>
            </a:r>
            <a:r>
              <a:rPr lang="en-US" altLang="zh-CN" sz="3200">
                <a:solidFill>
                  <a:srgbClr val="6600CC"/>
                </a:solidFill>
                <a:cs typeface="Arial" pitchFamily="34" charset="0"/>
              </a:rPr>
              <a:t>á</a:t>
            </a:r>
            <a:r>
              <a:rPr lang="en-US" altLang="zh-CN" sz="3200">
                <a:solidFill>
                  <a:srgbClr val="6600CC"/>
                </a:solidFill>
              </a:rPr>
              <a:t>ng</a:t>
            </a:r>
            <a:endParaRPr lang="en-US" altLang="zh-CN" sz="3200">
              <a:solidFill>
                <a:srgbClr val="6600CC"/>
              </a:solidFill>
            </a:endParaRPr>
          </a:p>
        </p:txBody>
      </p:sp>
      <p:sp>
        <p:nvSpPr>
          <p:cNvPr id="64549" name="Oval 37"/>
          <p:cNvSpPr>
            <a:spLocks noChangeArrowheads="1"/>
          </p:cNvSpPr>
          <p:nvPr/>
        </p:nvSpPr>
        <p:spPr bwMode="auto">
          <a:xfrm>
            <a:off x="1619250" y="1916113"/>
            <a:ext cx="73025" cy="71437"/>
          </a:xfrm>
          <a:prstGeom prst="ellipse">
            <a:avLst/>
          </a:prstGeom>
          <a:solidFill>
            <a:srgbClr val="990099"/>
          </a:solidFill>
          <a:ln w="9525">
            <a:solidFill>
              <a:srgbClr val="990099"/>
            </a:solidFill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50" name="Oval 38"/>
          <p:cNvSpPr>
            <a:spLocks noChangeArrowheads="1"/>
          </p:cNvSpPr>
          <p:nvPr/>
        </p:nvSpPr>
        <p:spPr bwMode="auto">
          <a:xfrm>
            <a:off x="4643438" y="1773238"/>
            <a:ext cx="73025" cy="71437"/>
          </a:xfrm>
          <a:prstGeom prst="ellipse">
            <a:avLst/>
          </a:prstGeom>
          <a:solidFill>
            <a:srgbClr val="990099"/>
          </a:solidFill>
          <a:ln w="9525">
            <a:solidFill>
              <a:srgbClr val="990099"/>
            </a:solidFill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51" name="Oval 39"/>
          <p:cNvSpPr>
            <a:spLocks noChangeArrowheads="1"/>
          </p:cNvSpPr>
          <p:nvPr/>
        </p:nvSpPr>
        <p:spPr bwMode="auto">
          <a:xfrm>
            <a:off x="1619250" y="4437063"/>
            <a:ext cx="73025" cy="71437"/>
          </a:xfrm>
          <a:prstGeom prst="ellipse">
            <a:avLst/>
          </a:prstGeom>
          <a:solidFill>
            <a:srgbClr val="990099"/>
          </a:solidFill>
          <a:ln w="9525">
            <a:solidFill>
              <a:srgbClr val="990099"/>
            </a:solidFill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52" name="Oval 40"/>
          <p:cNvSpPr>
            <a:spLocks noChangeArrowheads="1"/>
          </p:cNvSpPr>
          <p:nvPr/>
        </p:nvSpPr>
        <p:spPr bwMode="auto">
          <a:xfrm>
            <a:off x="5021263" y="4437063"/>
            <a:ext cx="73025" cy="71437"/>
          </a:xfrm>
          <a:prstGeom prst="ellipse">
            <a:avLst/>
          </a:prstGeom>
          <a:solidFill>
            <a:srgbClr val="990099"/>
          </a:solidFill>
          <a:ln w="9525">
            <a:solidFill>
              <a:srgbClr val="990099"/>
            </a:solidFill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53" name="Oval 41"/>
          <p:cNvSpPr>
            <a:spLocks noChangeArrowheads="1"/>
          </p:cNvSpPr>
          <p:nvPr/>
        </p:nvSpPr>
        <p:spPr bwMode="auto">
          <a:xfrm>
            <a:off x="1547813" y="2709863"/>
            <a:ext cx="73025" cy="71437"/>
          </a:xfrm>
          <a:prstGeom prst="ellipse">
            <a:avLst/>
          </a:prstGeom>
          <a:solidFill>
            <a:srgbClr val="990099"/>
          </a:solidFill>
          <a:ln w="9525">
            <a:solidFill>
              <a:srgbClr val="990099"/>
            </a:solidFill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54" name="Oval 42"/>
          <p:cNvSpPr>
            <a:spLocks noChangeArrowheads="1"/>
          </p:cNvSpPr>
          <p:nvPr/>
        </p:nvSpPr>
        <p:spPr bwMode="auto">
          <a:xfrm>
            <a:off x="5507038" y="3500438"/>
            <a:ext cx="73025" cy="71437"/>
          </a:xfrm>
          <a:prstGeom prst="ellipse">
            <a:avLst/>
          </a:prstGeom>
          <a:solidFill>
            <a:srgbClr val="990099"/>
          </a:solidFill>
          <a:ln w="9525">
            <a:solidFill>
              <a:srgbClr val="990099"/>
            </a:solidFill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55" name="Oval 43"/>
          <p:cNvSpPr>
            <a:spLocks noChangeArrowheads="1"/>
          </p:cNvSpPr>
          <p:nvPr/>
        </p:nvSpPr>
        <p:spPr bwMode="auto">
          <a:xfrm>
            <a:off x="6804025" y="2708275"/>
            <a:ext cx="73025" cy="71438"/>
          </a:xfrm>
          <a:prstGeom prst="ellipse">
            <a:avLst/>
          </a:prstGeom>
          <a:solidFill>
            <a:srgbClr val="990099"/>
          </a:solidFill>
          <a:ln w="9525">
            <a:solidFill>
              <a:srgbClr val="990099"/>
            </a:solidFill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56" name="Oval 44"/>
          <p:cNvSpPr>
            <a:spLocks noChangeArrowheads="1"/>
          </p:cNvSpPr>
          <p:nvPr/>
        </p:nvSpPr>
        <p:spPr bwMode="auto">
          <a:xfrm>
            <a:off x="1187450" y="5300663"/>
            <a:ext cx="73025" cy="71437"/>
          </a:xfrm>
          <a:prstGeom prst="ellipse">
            <a:avLst/>
          </a:prstGeom>
          <a:solidFill>
            <a:srgbClr val="990099"/>
          </a:solidFill>
          <a:ln w="9525">
            <a:solidFill>
              <a:srgbClr val="990099"/>
            </a:solidFill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57" name="Oval 45"/>
          <p:cNvSpPr>
            <a:spLocks noChangeArrowheads="1"/>
          </p:cNvSpPr>
          <p:nvPr/>
        </p:nvSpPr>
        <p:spPr bwMode="auto">
          <a:xfrm>
            <a:off x="3294063" y="6121400"/>
            <a:ext cx="73025" cy="71438"/>
          </a:xfrm>
          <a:prstGeom prst="ellipse">
            <a:avLst/>
          </a:prstGeom>
          <a:solidFill>
            <a:srgbClr val="990099"/>
          </a:solidFill>
          <a:ln w="9525">
            <a:solidFill>
              <a:srgbClr val="990099"/>
            </a:solidFill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58" name="Oval 46"/>
          <p:cNvSpPr>
            <a:spLocks noChangeArrowheads="1"/>
          </p:cNvSpPr>
          <p:nvPr/>
        </p:nvSpPr>
        <p:spPr bwMode="auto">
          <a:xfrm>
            <a:off x="1276350" y="6121400"/>
            <a:ext cx="73025" cy="71438"/>
          </a:xfrm>
          <a:prstGeom prst="ellipse">
            <a:avLst/>
          </a:prstGeom>
          <a:solidFill>
            <a:srgbClr val="990099"/>
          </a:solidFill>
          <a:ln w="9525">
            <a:solidFill>
              <a:srgbClr val="990099"/>
            </a:solidFill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59" name="Oval 47"/>
          <p:cNvSpPr>
            <a:spLocks noChangeArrowheads="1"/>
          </p:cNvSpPr>
          <p:nvPr/>
        </p:nvSpPr>
        <p:spPr bwMode="auto">
          <a:xfrm>
            <a:off x="754063" y="3500438"/>
            <a:ext cx="73025" cy="71437"/>
          </a:xfrm>
          <a:prstGeom prst="ellipse">
            <a:avLst/>
          </a:prstGeom>
          <a:solidFill>
            <a:srgbClr val="990099"/>
          </a:solidFill>
          <a:ln w="9525">
            <a:solidFill>
              <a:srgbClr val="990099"/>
            </a:solidFill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63" name="Text Box 51"/>
          <p:cNvSpPr txBox="1">
            <a:spLocks noChangeArrowheads="1"/>
          </p:cNvSpPr>
          <p:nvPr/>
        </p:nvSpPr>
        <p:spPr bwMode="auto">
          <a:xfrm>
            <a:off x="1692275" y="233363"/>
            <a:ext cx="6029325" cy="9144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zh-CN" altLang="en-US" sz="5400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隶书" pitchFamily="49" charset="-122"/>
              </a:rPr>
              <a:t>字</a:t>
            </a:r>
            <a:r>
              <a:rPr kumimoji="1" lang="zh-CN" altLang="en-US" sz="5400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隶书" pitchFamily="49" charset="-122"/>
              </a:rPr>
              <a:t>词注音</a:t>
            </a:r>
            <a:endParaRPr kumimoji="1" lang="zh-CN" altLang="en-US" sz="5400" dirty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隶书" pitchFamily="49" charset="-122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64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64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spTgt spid="6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500"/>
                                        <p:tgtEl>
                                          <p:spTgt spid="64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7" dur="500"/>
                                        <p:tgtEl>
                                          <p:spTgt spid="64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2" dur="500"/>
                                        <p:tgtEl>
                                          <p:spTgt spid="64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7" dur="500"/>
                                        <p:tgtEl>
                                          <p:spTgt spid="64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2" dur="500"/>
                                        <p:tgtEl>
                                          <p:spTgt spid="64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7" dur="500"/>
                                        <p:tgtEl>
                                          <p:spTgt spid="64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4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64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1" grpId="0"/>
      <p:bldP spid="64522" grpId="0"/>
      <p:bldP spid="64523" grpId="0"/>
      <p:bldP spid="64524" grpId="0"/>
      <p:bldP spid="64525" grpId="0"/>
      <p:bldP spid="64527" grpId="0"/>
      <p:bldP spid="64528" grpId="0"/>
      <p:bldP spid="64529" grpId="0"/>
      <p:bldP spid="64537" grpId="0"/>
      <p:bldP spid="64547" grpId="0"/>
      <p:bldP spid="645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1.</a:t>
            </a:r>
            <a:r>
              <a:rPr lang="zh-CN" altLang="en-US"/>
              <a:t>分小组翻译课文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小组展示翻译成果 </a:t>
            </a:r>
            <a:endParaRPr lang="zh-CN" altLang="en-US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ChangeArrowheads="1"/>
          </p:cNvSpPr>
          <p:nvPr/>
        </p:nvSpPr>
        <p:spPr bwMode="auto">
          <a:xfrm>
            <a:off x="533400" y="1828800"/>
            <a:ext cx="4648200" cy="3663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indent="36830">
              <a:lnSpc>
                <a:spcPct val="130000"/>
              </a:lnSpc>
            </a:pPr>
            <a:r>
              <a:rPr lang="en-US" altLang="zh-CN" sz="3200">
                <a:solidFill>
                  <a:srgbClr val="003300"/>
                </a:solidFill>
                <a:latin typeface="宋体" pitchFamily="2" charset="-122"/>
                <a:ea typeface="宋体" pitchFamily="2" charset="-122"/>
              </a:rPr>
              <a:t>   </a:t>
            </a:r>
            <a:r>
              <a:rPr lang="zh-CN" altLang="en-US" sz="3600" u="sng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晋侯</a:t>
            </a:r>
            <a:r>
              <a:rPr lang="zh-CN" altLang="en-US" sz="360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、</a:t>
            </a:r>
            <a:r>
              <a:rPr lang="zh-CN" altLang="en-US" sz="3600" u="sng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秦伯</a:t>
            </a:r>
            <a:r>
              <a:rPr lang="zh-CN" altLang="en-US" sz="360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围郑，</a:t>
            </a:r>
            <a:r>
              <a:rPr lang="zh-CN" altLang="en-US"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以</a:t>
            </a:r>
            <a:r>
              <a:rPr lang="zh-CN" altLang="en-US" sz="360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其无礼于晋，且</a:t>
            </a:r>
            <a:r>
              <a:rPr lang="zh-CN" altLang="en-US"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贰</a:t>
            </a:r>
            <a:r>
              <a:rPr lang="zh-CN" altLang="en-US" sz="360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于楚也。晋</a:t>
            </a:r>
            <a:r>
              <a:rPr lang="zh-CN" altLang="en-US"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军</a:t>
            </a:r>
            <a:r>
              <a:rPr lang="zh-CN" altLang="en-US" sz="3600" u="sng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函陵</a:t>
            </a:r>
            <a:r>
              <a:rPr lang="zh-CN" altLang="en-US" sz="360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，秦</a:t>
            </a:r>
            <a:r>
              <a:rPr lang="zh-CN" altLang="en-US"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军</a:t>
            </a:r>
            <a:r>
              <a:rPr lang="zh-CN" altLang="en-US" sz="3600" u="sng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氾南</a:t>
            </a:r>
            <a:r>
              <a:rPr lang="zh-CN" altLang="en-US" sz="360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。</a:t>
            </a:r>
            <a:endParaRPr lang="zh-CN" altLang="en-US" sz="360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  <a:p>
            <a:pPr indent="36830">
              <a:lnSpc>
                <a:spcPct val="130000"/>
              </a:lnSpc>
            </a:pPr>
            <a:r>
              <a:rPr lang="zh-CN" altLang="en-US" sz="3600">
                <a:solidFill>
                  <a:schemeClr val="tx1"/>
                </a:solidFill>
                <a:latin typeface="宋体" pitchFamily="2" charset="-122"/>
                <a:ea typeface="宋体" pitchFamily="2" charset="-122"/>
              </a:rPr>
              <a:t>    </a:t>
            </a:r>
            <a:endParaRPr lang="zh-CN" altLang="en-US" sz="3600">
              <a:solidFill>
                <a:schemeClr val="tx1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63844" name="Line 4"/>
          <p:cNvSpPr>
            <a:spLocks noChangeShapeType="1"/>
          </p:cNvSpPr>
          <p:nvPr/>
        </p:nvSpPr>
        <p:spPr bwMode="auto">
          <a:xfrm>
            <a:off x="5029200" y="1447800"/>
            <a:ext cx="0" cy="4897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63845" name="Text Box 5"/>
          <p:cNvSpPr txBox="1">
            <a:spLocks noChangeArrowheads="1"/>
          </p:cNvSpPr>
          <p:nvPr/>
        </p:nvSpPr>
        <p:spPr bwMode="auto">
          <a:xfrm>
            <a:off x="5486400" y="2057400"/>
            <a:ext cx="2376488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以：因为</a:t>
            </a:r>
            <a:endParaRPr lang="zh-CN" altLang="en-US" sz="320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3847" name="Text Box 7"/>
          <p:cNvSpPr txBox="1">
            <a:spLocks noChangeArrowheads="1"/>
          </p:cNvSpPr>
          <p:nvPr/>
        </p:nvSpPr>
        <p:spPr bwMode="auto">
          <a:xfrm>
            <a:off x="4953000" y="3581400"/>
            <a:ext cx="2971800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军队</a:t>
            </a:r>
            <a:r>
              <a:rPr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  <a:sym typeface="Wingdings" pitchFamily="2" charset="2"/>
              </a:rPr>
              <a:t></a:t>
            </a:r>
            <a:r>
              <a:rPr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驻军。</a:t>
            </a:r>
            <a:endParaRPr lang="zh-CN" altLang="en-US" sz="320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3848" name="Rectangle 8"/>
          <p:cNvSpPr>
            <a:spLocks noChangeArrowheads="1"/>
          </p:cNvSpPr>
          <p:nvPr/>
        </p:nvSpPr>
        <p:spPr bwMode="auto">
          <a:xfrm>
            <a:off x="7239000" y="3581400"/>
            <a:ext cx="1600200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名作动</a:t>
            </a:r>
            <a:endParaRPr lang="zh-CN" altLang="en-US" sz="320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63850" name="Text Box 10"/>
          <p:cNvSpPr txBox="1">
            <a:spLocks noChangeArrowheads="1"/>
          </p:cNvSpPr>
          <p:nvPr/>
        </p:nvSpPr>
        <p:spPr bwMode="auto">
          <a:xfrm>
            <a:off x="4800600" y="2057400"/>
            <a:ext cx="405130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1800" b="0">
              <a:solidFill>
                <a:schemeClr val="tx1"/>
              </a:solidFill>
              <a:ea typeface="宋体" pitchFamily="2" charset="-122"/>
            </a:endParaRPr>
          </a:p>
        </p:txBody>
      </p:sp>
      <p:sp>
        <p:nvSpPr>
          <p:cNvPr id="163851" name="Text Box 11"/>
          <p:cNvSpPr txBox="1">
            <a:spLocks noChangeArrowheads="1"/>
          </p:cNvSpPr>
          <p:nvPr/>
        </p:nvSpPr>
        <p:spPr bwMode="auto">
          <a:xfrm>
            <a:off x="5334000" y="2743200"/>
            <a:ext cx="2632075" cy="579438"/>
          </a:xfrm>
          <a:prstGeom prst="rect">
            <a:avLst/>
          </a:prstGeom>
          <a:noFill/>
          <a:ln w="38100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zh-CN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pitchFamily="2" charset="-122"/>
              </a:rPr>
              <a:t>贰：从属二主</a:t>
            </a:r>
            <a:endParaRPr lang="zh-CN" altLang="en-US" sz="320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ea typeface="宋体" pitchFamily="2" charset="-122"/>
            </a:endParaRP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2057400" y="457200"/>
            <a:ext cx="4572000" cy="944563"/>
          </a:xfrm>
          <a:prstGeom prst="rect">
            <a:avLst/>
          </a:prstGeom>
          <a:solidFill>
            <a:srgbClr val="993300"/>
          </a:solidFill>
          <a:ln w="76200" cmpd="tri">
            <a:solidFill>
              <a:schemeClr val="tx2"/>
            </a:solidFill>
            <a:miter lim="800000"/>
          </a:ln>
          <a:effectLst/>
        </p:spPr>
        <p:txBody>
          <a:bodyPr anchor="ctr"/>
          <a:lstStyle/>
          <a:p>
            <a:pPr algn="ctr"/>
            <a:r>
              <a:rPr lang="en-US" altLang="zh-CN" sz="4000" dirty="0" smtClean="0">
                <a:solidFill>
                  <a:schemeClr val="accent1"/>
                </a:solidFill>
                <a:ea typeface="宋体" pitchFamily="2" charset="-122"/>
              </a:rPr>
              <a:t>《</a:t>
            </a:r>
            <a:r>
              <a:rPr lang="zh-CN" altLang="en-US" sz="4000" dirty="0" smtClean="0">
                <a:solidFill>
                  <a:schemeClr val="accent1"/>
                </a:solidFill>
                <a:ea typeface="宋体" pitchFamily="2" charset="-122"/>
              </a:rPr>
              <a:t>翻译全文</a:t>
            </a:r>
            <a:r>
              <a:rPr lang="en-US" altLang="zh-CN" sz="4000" dirty="0" smtClean="0">
                <a:solidFill>
                  <a:schemeClr val="accent1"/>
                </a:solidFill>
                <a:ea typeface="宋体" pitchFamily="2" charset="-122"/>
              </a:rPr>
              <a:t>》</a:t>
            </a:r>
            <a:endParaRPr lang="en-US" altLang="zh-CN" sz="4000" dirty="0">
              <a:solidFill>
                <a:schemeClr val="accent1"/>
              </a:solidFill>
              <a:ea typeface="宋体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5" grpId="0"/>
      <p:bldP spid="163847" grpId="0"/>
      <p:bldP spid="163848" grpId="0"/>
      <p:bldP spid="163851" grpId="0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38100" cap="flat" cmpd="sng" algn="ctr">
          <a:solidFill>
            <a:srgbClr val="969696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28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38100" cap="flat" cmpd="sng" algn="ctr">
          <a:solidFill>
            <a:srgbClr val="969696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28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7419</Words>
  <Application>WPS 演示</Application>
  <PresentationFormat>全屏显示(4:3)</PresentationFormat>
  <Paragraphs>709</Paragraphs>
  <Slides>58</Slides>
  <Notes>17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58</vt:i4>
      </vt:variant>
    </vt:vector>
  </HeadingPairs>
  <TitlesOfParts>
    <vt:vector size="59" baseType="lpstr"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13</vt:lpstr>
      <vt:lpstr>PowerPoint 演示文稿</vt:lpstr>
      <vt:lpstr>文言虚词</vt:lpstr>
      <vt:lpstr>词类活用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“书读百遍，其义自见。”                               ——三国志·魏志·王肃传 “读而未晓则思，思而未晓则读。”                               ——宋·朱熹 “大抵学古文者，必要放声疾读又缓读……久之自悟。”                                             ——清· 姚鼐《尺牍》。 “不动笔墨不读书。”                               ——古语</vt:lpstr>
      <vt:lpstr>烛之武退秦师 《左传》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关于烛之武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关于作品中的人物</vt:lpstr>
      <vt:lpstr>PowerPoint 演示文稿</vt:lpstr>
      <vt:lpstr>塑造人物的方法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积累成语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281</cp:revision>
  <cp:lastPrinted>2113-01-01T00:00:00Z</cp:lastPrinted>
  <dcterms:created xsi:type="dcterms:W3CDTF">2113-01-01T00:00:00Z</dcterms:created>
  <dcterms:modified xsi:type="dcterms:W3CDTF">2016-09-07T05:30:47Z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2052-10.1.0.5603</vt:lpwstr>
  </property>
</Properties>
</file>