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333" r:id="rId2"/>
    <p:sldId id="307" r:id="rId3"/>
    <p:sldId id="329" r:id="rId4"/>
    <p:sldId id="330" r:id="rId5"/>
    <p:sldId id="311" r:id="rId6"/>
    <p:sldId id="316" r:id="rId7"/>
    <p:sldId id="314" r:id="rId8"/>
    <p:sldId id="312" r:id="rId9"/>
    <p:sldId id="313" r:id="rId10"/>
    <p:sldId id="315" r:id="rId11"/>
    <p:sldId id="317" r:id="rId12"/>
    <p:sldId id="318" r:id="rId13"/>
    <p:sldId id="319" r:id="rId14"/>
    <p:sldId id="320" r:id="rId15"/>
    <p:sldId id="331" r:id="rId16"/>
    <p:sldId id="332" r:id="rId17"/>
    <p:sldId id="326" r:id="rId18"/>
    <p:sldId id="327" r:id="rId19"/>
    <p:sldId id="328"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347" r:id="rId34"/>
    <p:sldId id="348" r:id="rId35"/>
    <p:sldId id="349" r:id="rId36"/>
    <p:sldId id="350" r:id="rId37"/>
    <p:sldId id="351" r:id="rId38"/>
    <p:sldId id="352" r:id="rId39"/>
    <p:sldId id="353" r:id="rId40"/>
    <p:sldId id="354" r:id="rId41"/>
    <p:sldId id="355" r:id="rId42"/>
    <p:sldId id="356" r:id="rId43"/>
    <p:sldId id="357" r:id="rId44"/>
    <p:sldId id="358" r:id="rId45"/>
    <p:sldId id="359" r:id="rId46"/>
    <p:sldId id="360" r:id="rId47"/>
    <p:sldId id="361" r:id="rId48"/>
    <p:sldId id="362" r:id="rId49"/>
    <p:sldId id="363" r:id="rId50"/>
    <p:sldId id="364" r:id="rId51"/>
    <p:sldId id="365" r:id="rId52"/>
    <p:sldId id="366" r:id="rId53"/>
    <p:sldId id="367" r:id="rId54"/>
    <p:sldId id="368" r:id="rId55"/>
    <p:sldId id="369" r:id="rId56"/>
    <p:sldId id="370" r:id="rId57"/>
    <p:sldId id="371" r:id="rId58"/>
    <p:sldId id="372" r:id="rId59"/>
    <p:sldId id="373" r:id="rId60"/>
    <p:sldId id="374" r:id="rId61"/>
    <p:sldId id="375" r:id="rId62"/>
    <p:sldId id="376" r:id="rId63"/>
    <p:sldId id="377" r:id="rId64"/>
    <p:sldId id="378" r:id="rId65"/>
    <p:sldId id="379" r:id="rId66"/>
    <p:sldId id="380" r:id="rId67"/>
    <p:sldId id="381" r:id="rId68"/>
    <p:sldId id="382" r:id="rId69"/>
    <p:sldId id="383" r:id="rId70"/>
    <p:sldId id="384" r:id="rId71"/>
    <p:sldId id="385" r:id="rId72"/>
    <p:sldId id="386" r:id="rId73"/>
    <p:sldId id="387" r:id="rId74"/>
    <p:sldId id="396" r:id="rId75"/>
    <p:sldId id="397" r:id="rId76"/>
    <p:sldId id="398" r:id="rId77"/>
    <p:sldId id="388" r:id="rId78"/>
    <p:sldId id="389" r:id="rId79"/>
    <p:sldId id="390" r:id="rId80"/>
    <p:sldId id="391" r:id="rId81"/>
    <p:sldId id="392" r:id="rId82"/>
    <p:sldId id="393" r:id="rId83"/>
    <p:sldId id="394" r:id="rId84"/>
    <p:sldId id="395" r:id="rId85"/>
    <p:sldId id="399" r:id="rId86"/>
    <p:sldId id="400" r:id="rId87"/>
    <p:sldId id="401" r:id="rId88"/>
    <p:sldId id="281" r:id="rId89"/>
  </p:sldIdLst>
  <p:sldSz cx="9144000" cy="6858000" type="screen4x3"/>
  <p:notesSz cx="7104063" cy="10234613"/>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00"/>
    <a:srgbClr val="00CC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812" autoAdjust="0"/>
    <p:restoredTop sz="94660"/>
  </p:normalViewPr>
  <p:slideViewPr>
    <p:cSldViewPr snapToGrid="0">
      <p:cViewPr varScale="1">
        <p:scale>
          <a:sx n="89" d="100"/>
          <a:sy n="89" d="100"/>
        </p:scale>
        <p:origin x="-1416" y="-96"/>
      </p:cViewPr>
      <p:guideLst>
        <p:guide orient="horz" pos="2160"/>
        <p:guide pos="2883"/>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5369C934-7F68-4D18-B8A1-9873D6819986}" type="datetimeFigureOut">
              <a:rPr lang="zh-CN" altLang="en-US"/>
              <a:pPr>
                <a:defRPr/>
              </a:pPr>
              <a:t>2018/4/26</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709613" y="4926013"/>
            <a:ext cx="5683250" cy="4029075"/>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9720263"/>
            <a:ext cx="3078163" cy="51435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4024313" y="9720263"/>
            <a:ext cx="3078162" cy="51435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ACC04795-0821-4CB5-95CE-2F5D6D81984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450" y="2852738"/>
            <a:ext cx="6659563" cy="792162"/>
          </a:xfrm>
        </p:spPr>
        <p:txBody>
          <a:bodyPr/>
          <a:lstStyle>
            <a:lvl1pPr algn="ctr">
              <a:defRPr sz="4400"/>
            </a:lvl1pPr>
          </a:lstStyle>
          <a:p>
            <a:pPr lvl="0"/>
            <a:r>
              <a:rPr lang="zh-CN" altLang="en-US" noProof="0" dirty="0" smtClean="0">
                <a:sym typeface="Arial" panose="020B0604020202020204" pitchFamily="34" charset="0"/>
              </a:rPr>
              <a:t>单击此处编辑母版标题样式</a:t>
            </a:r>
            <a:endParaRPr lang="zh-CN" altLang="zh-CN" noProof="0" dirty="0" smtClean="0">
              <a:sym typeface="Arial" panose="020B0604020202020204" pitchFamily="34" charset="0"/>
            </a:endParaRPr>
          </a:p>
        </p:txBody>
      </p:sp>
      <p:sp>
        <p:nvSpPr>
          <p:cNvPr id="2051" name="Rectangle 3"/>
          <p:cNvSpPr>
            <a:spLocks noGrp="1" noChangeArrowheads="1"/>
          </p:cNvSpPr>
          <p:nvPr>
            <p:ph type="subTitle" idx="1"/>
          </p:nvPr>
        </p:nvSpPr>
        <p:spPr>
          <a:xfrm>
            <a:off x="1187450" y="3644900"/>
            <a:ext cx="6659563" cy="576188"/>
          </a:xfrm>
        </p:spPr>
        <p:txBody>
          <a:bodyPr/>
          <a:lstStyle>
            <a:lvl1pPr marL="0" indent="0" algn="ctr">
              <a:buFont typeface="Arial" panose="020B0604020202020204" pitchFamily="34" charset="0"/>
              <a:buNone/>
              <a:defRPr sz="2800">
                <a:solidFill>
                  <a:srgbClr val="7BC489"/>
                </a:solidFill>
              </a:defRPr>
            </a:lvl1pPr>
          </a:lstStyle>
          <a:p>
            <a:pPr lvl="0"/>
            <a:r>
              <a:rPr lang="zh-CN" altLang="zh-CN" noProof="0" dirty="0" smtClean="0">
                <a:sym typeface="Arial" panose="020B0604020202020204" pitchFamily="34" charset="0"/>
              </a:rPr>
              <a:t>单击此处编辑母版副标题样式</a:t>
            </a:r>
          </a:p>
        </p:txBody>
      </p:sp>
      <p:sp>
        <p:nvSpPr>
          <p:cNvPr id="4" name="日期占位符 1"/>
          <p:cNvSpPr>
            <a:spLocks noGrp="1"/>
          </p:cNvSpPr>
          <p:nvPr>
            <p:ph type="dt" sz="half" idx="10"/>
          </p:nvPr>
        </p:nvSpPr>
        <p:spPr/>
        <p:txBody>
          <a:bodyPr/>
          <a:lstStyle>
            <a:lvl1pPr>
              <a:defRPr/>
            </a:lvl1pPr>
          </a:lstStyle>
          <a:p>
            <a:pPr>
              <a:defRPr/>
            </a:pPr>
            <a:endParaRPr lang="zh-CN" altLang="en-US"/>
          </a:p>
        </p:txBody>
      </p:sp>
      <p:sp>
        <p:nvSpPr>
          <p:cNvPr id="5" name="页脚占位符 2"/>
          <p:cNvSpPr>
            <a:spLocks noGrp="1"/>
          </p:cNvSpPr>
          <p:nvPr>
            <p:ph type="ftr" sz="quarter" idx="11"/>
          </p:nvPr>
        </p:nvSpPr>
        <p:spPr/>
        <p:txBody>
          <a:bodyPr/>
          <a:lstStyle>
            <a:lvl1pPr>
              <a:defRPr/>
            </a:lvl1pPr>
          </a:lstStyle>
          <a:p>
            <a:pPr>
              <a:defRPr/>
            </a:pPr>
            <a:endParaRPr lang="zh-CN" altLang="en-US"/>
          </a:p>
        </p:txBody>
      </p:sp>
      <p:sp>
        <p:nvSpPr>
          <p:cNvPr id="6" name="灯片编号占位符 3"/>
          <p:cNvSpPr>
            <a:spLocks noGrp="1"/>
          </p:cNvSpPr>
          <p:nvPr>
            <p:ph type="sldNum" sz="quarter" idx="12"/>
          </p:nvPr>
        </p:nvSpPr>
        <p:spPr/>
        <p:txBody>
          <a:bodyPr/>
          <a:lstStyle>
            <a:lvl1pPr>
              <a:defRPr/>
            </a:lvl1pPr>
          </a:lstStyle>
          <a:p>
            <a:pPr>
              <a:defRPr/>
            </a:pPr>
            <a:fld id="{9880DEEF-4058-4041-B926-A371436BA138}"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grpSp>
        <p:nvGrpSpPr>
          <p:cNvPr id="5" name="Group 3" descr="#wm#_43_21_*Z"/>
          <p:cNvGrpSpPr>
            <a:grpSpLocks/>
          </p:cNvGrpSpPr>
          <p:nvPr/>
        </p:nvGrpSpPr>
        <p:grpSpPr bwMode="auto">
          <a:xfrm>
            <a:off x="900113" y="977900"/>
            <a:ext cx="1546225" cy="1152525"/>
            <a:chOff x="0" y="0"/>
            <a:chExt cx="2436" cy="1814"/>
          </a:xfrm>
        </p:grpSpPr>
        <p:sp>
          <p:nvSpPr>
            <p:cNvPr id="6" name="Rectangle 4" descr="#wm#_43_21_*Z"/>
            <p:cNvSpPr>
              <a:spLocks noChangeArrowheads="1"/>
            </p:cNvSpPr>
            <p:nvPr/>
          </p:nvSpPr>
          <p:spPr bwMode="auto">
            <a:xfrm>
              <a:off x="0" y="0"/>
              <a:ext cx="1813" cy="1814"/>
            </a:xfrm>
            <a:prstGeom prst="rect">
              <a:avLst/>
            </a:prstGeom>
            <a:noFill/>
            <a:ln w="6350" cap="flat" cmpd="sng">
              <a:solidFill>
                <a:srgbClr val="0E9651"/>
              </a:solidFill>
              <a:miter lim="800000"/>
            </a:ln>
            <a:effectLst/>
          </p:spPr>
          <p:txBody>
            <a:bodyPr wrap="none" lIns="90170" tIns="46990" rIns="90170" bIns="46990" anchor="ctr"/>
            <a:lstStyle/>
            <a:p>
              <a:pPr fontAlgn="auto">
                <a:spcBef>
                  <a:spcPts val="0"/>
                </a:spcBef>
                <a:spcAft>
                  <a:spcPts val="0"/>
                </a:spcAft>
                <a:defRPr/>
              </a:pPr>
              <a:r>
                <a:rPr lang="en-US" altLang="zh-CN" sz="4000">
                  <a:solidFill>
                    <a:srgbClr val="0E9651"/>
                  </a:solidFill>
                  <a:latin typeface="+mn-lt"/>
                  <a:ea typeface="+mn-ea"/>
                </a:rPr>
                <a:t> </a:t>
              </a:r>
            </a:p>
          </p:txBody>
        </p:sp>
        <p:sp>
          <p:nvSpPr>
            <p:cNvPr id="7" name="Rectangle 5" descr="#wm#_43_21_*Z"/>
            <p:cNvSpPr>
              <a:spLocks noChangeArrowheads="1"/>
            </p:cNvSpPr>
            <p:nvPr/>
          </p:nvSpPr>
          <p:spPr bwMode="auto">
            <a:xfrm>
              <a:off x="1303" y="340"/>
              <a:ext cx="1133" cy="1134"/>
            </a:xfrm>
            <a:prstGeom prst="rect">
              <a:avLst/>
            </a:prstGeom>
            <a:solidFill>
              <a:schemeClr val="bg1"/>
            </a:solidFill>
            <a:ln>
              <a:noFill/>
            </a:ln>
            <a:effectLst/>
          </p:spPr>
          <p:txBody>
            <a:bodyPr wrap="none" lIns="90170" tIns="46990" rIns="90170" bIns="46990" anchor="ctr"/>
            <a:lstStyle/>
            <a:p>
              <a:pPr fontAlgn="auto">
                <a:spcBef>
                  <a:spcPts val="0"/>
                </a:spcBef>
                <a:spcAft>
                  <a:spcPts val="0"/>
                </a:spcAft>
                <a:defRPr/>
              </a:pPr>
              <a:endParaRPr lang="zh-CN" altLang="en-US" sz="2800">
                <a:solidFill>
                  <a:srgbClr val="0E9651"/>
                </a:solidFill>
                <a:latin typeface="+mn-lt"/>
                <a:ea typeface="+mn-ea"/>
              </a:endParaRPr>
            </a:p>
          </p:txBody>
        </p:sp>
      </p:grpSp>
      <p:sp>
        <p:nvSpPr>
          <p:cNvPr id="3" name="内容占位符 2"/>
          <p:cNvSpPr>
            <a:spLocks noGrp="1"/>
          </p:cNvSpPr>
          <p:nvPr>
            <p:ph sz="half" idx="1"/>
          </p:nvPr>
        </p:nvSpPr>
        <p:spPr>
          <a:xfrm>
            <a:off x="1698240" y="2568864"/>
            <a:ext cx="2811600" cy="3236400"/>
          </a:xfrm>
        </p:spPr>
        <p:txBody>
          <a:bodyPr/>
          <a:lstStyle>
            <a:lvl1pPr>
              <a:defRPr>
                <a:solidFill>
                  <a:schemeClr val="tx1"/>
                </a:solidFill>
                <a:latin typeface="+mn-ea"/>
                <a:ea typeface="+mn-ea"/>
              </a:defRPr>
            </a:lvl1pPr>
            <a:lvl2pPr>
              <a:defRPr>
                <a:solidFill>
                  <a:schemeClr val="tx1"/>
                </a:solidFill>
                <a:latin typeface="+mn-ea"/>
                <a:ea typeface="+mn-ea"/>
              </a:defRPr>
            </a:lvl2pPr>
            <a:lvl3pPr>
              <a:defRPr>
                <a:solidFill>
                  <a:schemeClr val="tx1"/>
                </a:solidFill>
                <a:latin typeface="+mn-ea"/>
                <a:ea typeface="+mn-ea"/>
              </a:defRPr>
            </a:lvl3pPr>
            <a:lvl4pPr>
              <a:defRPr>
                <a:solidFill>
                  <a:schemeClr val="tx1"/>
                </a:solidFill>
                <a:latin typeface="+mn-ea"/>
                <a:ea typeface="+mn-ea"/>
              </a:defRPr>
            </a:lvl4pPr>
            <a:lvl5pPr>
              <a:defRPr>
                <a:solidFill>
                  <a:schemeClr val="tx1"/>
                </a:solidFill>
                <a:latin typeface="+mn-ea"/>
                <a:ea typeface="+mn-ea"/>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4928752" y="2568864"/>
            <a:ext cx="2811600" cy="3236400"/>
          </a:xfrm>
        </p:spPr>
        <p:txBody>
          <a:bodyPr/>
          <a:lstStyle>
            <a:lvl1pPr>
              <a:defRPr>
                <a:solidFill>
                  <a:schemeClr val="tx1"/>
                </a:solidFill>
                <a:latin typeface="+mn-ea"/>
                <a:ea typeface="+mn-ea"/>
              </a:defRPr>
            </a:lvl1pPr>
            <a:lvl2pPr>
              <a:defRPr>
                <a:solidFill>
                  <a:schemeClr val="tx1"/>
                </a:solidFill>
                <a:latin typeface="+mn-ea"/>
                <a:ea typeface="+mn-ea"/>
              </a:defRPr>
            </a:lvl2pPr>
            <a:lvl3pPr>
              <a:defRPr>
                <a:solidFill>
                  <a:schemeClr val="tx1"/>
                </a:solidFill>
                <a:latin typeface="+mn-ea"/>
                <a:ea typeface="+mn-ea"/>
              </a:defRPr>
            </a:lvl3pPr>
            <a:lvl4pPr>
              <a:defRPr>
                <a:solidFill>
                  <a:schemeClr val="tx1"/>
                </a:solidFill>
                <a:latin typeface="+mn-ea"/>
                <a:ea typeface="+mn-ea"/>
              </a:defRPr>
            </a:lvl4pPr>
            <a:lvl5pPr>
              <a:defRPr>
                <a:solidFill>
                  <a:schemeClr val="tx1"/>
                </a:solidFill>
                <a:latin typeface="+mn-ea"/>
                <a:ea typeface="+mn-ea"/>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8" name="标题 1"/>
          <p:cNvSpPr>
            <a:spLocks noGrp="1"/>
          </p:cNvSpPr>
          <p:nvPr>
            <p:ph type="title"/>
          </p:nvPr>
        </p:nvSpPr>
        <p:spPr>
          <a:xfrm>
            <a:off x="1695952" y="1193232"/>
            <a:ext cx="6044400" cy="723600"/>
          </a:xfrm>
        </p:spPr>
        <p:txBody>
          <a:bodyPr anchor="b"/>
          <a:lstStyle>
            <a:lvl1pPr>
              <a:defRPr sz="4000"/>
            </a:lvl1pPr>
          </a:lstStyle>
          <a:p>
            <a:r>
              <a:rPr lang="zh-CN" altLang="en-US" dirty="0" smtClean="0"/>
              <a:t>单击此处编辑母版标题样式</a:t>
            </a:r>
            <a:endParaRPr lang="zh-CN" altLang="en-US" dirty="0"/>
          </a:p>
        </p:txBody>
      </p:sp>
      <p:sp>
        <p:nvSpPr>
          <p:cNvPr id="9" name="日期占位符 1"/>
          <p:cNvSpPr>
            <a:spLocks noGrp="1"/>
          </p:cNvSpPr>
          <p:nvPr>
            <p:ph type="dt" sz="half" idx="10"/>
          </p:nvPr>
        </p:nvSpPr>
        <p:spPr/>
        <p:txBody>
          <a:bodyPr/>
          <a:lstStyle>
            <a:lvl1pPr>
              <a:defRPr/>
            </a:lvl1pPr>
          </a:lstStyle>
          <a:p>
            <a:pPr>
              <a:defRPr/>
            </a:pPr>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E962E621-CFF5-4AA4-87F7-C34ACFE331DB}"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grpSp>
        <p:nvGrpSpPr>
          <p:cNvPr id="3" name="Group 4"/>
          <p:cNvGrpSpPr>
            <a:grpSpLocks/>
          </p:cNvGrpSpPr>
          <p:nvPr>
            <p:custDataLst>
              <p:tags r:id="rId1"/>
            </p:custDataLst>
          </p:nvPr>
        </p:nvGrpSpPr>
        <p:grpSpPr bwMode="auto">
          <a:xfrm>
            <a:off x="5364163" y="4076700"/>
            <a:ext cx="3779837" cy="2752725"/>
            <a:chOff x="0" y="0"/>
            <a:chExt cx="5942" cy="4337"/>
          </a:xfrm>
        </p:grpSpPr>
        <p:sp>
          <p:nvSpPr>
            <p:cNvPr id="4" name="AutoShape 5" descr="#wm#_43_31_*Z"/>
            <p:cNvSpPr>
              <a:spLocks noChangeArrowheads="1"/>
            </p:cNvSpPr>
            <p:nvPr>
              <p:custDataLst>
                <p:tags r:id="rId2"/>
              </p:custDataLst>
            </p:nvPr>
          </p:nvSpPr>
          <p:spPr bwMode="auto">
            <a:xfrm rot="16200000">
              <a:off x="3883" y="659"/>
              <a:ext cx="2719" cy="1360"/>
            </a:xfrm>
            <a:prstGeom prst="triangle">
              <a:avLst>
                <a:gd name="adj" fmla="val 50000"/>
              </a:avLst>
            </a:prstGeom>
            <a:solidFill>
              <a:srgbClr val="94DE94"/>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sp>
          <p:nvSpPr>
            <p:cNvPr id="5" name="AutoShape 6" descr="#wm#_43_31_*Z"/>
            <p:cNvSpPr>
              <a:spLocks noChangeArrowheads="1"/>
            </p:cNvSpPr>
            <p:nvPr>
              <p:custDataLst>
                <p:tags r:id="rId3"/>
              </p:custDataLst>
            </p:nvPr>
          </p:nvSpPr>
          <p:spPr bwMode="auto">
            <a:xfrm rot="10800000">
              <a:off x="0" y="2976"/>
              <a:ext cx="2720" cy="1361"/>
            </a:xfrm>
            <a:prstGeom prst="triangle">
              <a:avLst>
                <a:gd name="adj" fmla="val 50000"/>
              </a:avLst>
            </a:prstGeom>
            <a:solidFill>
              <a:srgbClr val="8EE5C7"/>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sp>
          <p:nvSpPr>
            <p:cNvPr id="6" name="AutoShape 7" descr="#wm#_43_31_*Z"/>
            <p:cNvSpPr>
              <a:spLocks noChangeArrowheads="1"/>
            </p:cNvSpPr>
            <p:nvPr>
              <p:custDataLst>
                <p:tags r:id="rId4"/>
              </p:custDataLst>
            </p:nvPr>
          </p:nvSpPr>
          <p:spPr bwMode="auto">
            <a:xfrm rot="10800000">
              <a:off x="1565" y="1486"/>
              <a:ext cx="2718" cy="1358"/>
            </a:xfrm>
            <a:prstGeom prst="triangle">
              <a:avLst>
                <a:gd name="adj" fmla="val 50000"/>
              </a:avLst>
            </a:prstGeom>
            <a:solidFill>
              <a:srgbClr val="94DE94"/>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sp>
          <p:nvSpPr>
            <p:cNvPr id="7" name="AutoShape 8" descr="#wm#_43_31_*Z"/>
            <p:cNvSpPr>
              <a:spLocks noChangeArrowheads="1"/>
            </p:cNvSpPr>
            <p:nvPr>
              <p:custDataLst>
                <p:tags r:id="rId5"/>
              </p:custDataLst>
            </p:nvPr>
          </p:nvSpPr>
          <p:spPr bwMode="auto">
            <a:xfrm>
              <a:off x="1567" y="2976"/>
              <a:ext cx="2718" cy="1361"/>
            </a:xfrm>
            <a:prstGeom prst="triangle">
              <a:avLst>
                <a:gd name="adj" fmla="val 50000"/>
              </a:avLst>
            </a:prstGeom>
            <a:solidFill>
              <a:srgbClr val="94DE94"/>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sp>
          <p:nvSpPr>
            <p:cNvPr id="8" name="AutoShape 9" descr="#wm#_43_31_*Z"/>
            <p:cNvSpPr>
              <a:spLocks noChangeArrowheads="1"/>
            </p:cNvSpPr>
            <p:nvPr>
              <p:custDataLst>
                <p:tags r:id="rId6"/>
              </p:custDataLst>
            </p:nvPr>
          </p:nvSpPr>
          <p:spPr bwMode="auto">
            <a:xfrm>
              <a:off x="3167" y="1483"/>
              <a:ext cx="2718" cy="1358"/>
            </a:xfrm>
            <a:prstGeom prst="triangle">
              <a:avLst>
                <a:gd name="adj" fmla="val 50000"/>
              </a:avLst>
            </a:prstGeom>
            <a:solidFill>
              <a:srgbClr val="8EE5C7"/>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sp>
          <p:nvSpPr>
            <p:cNvPr id="9" name="AutoShape 10" descr="#wm#_43_31_*Z"/>
            <p:cNvSpPr>
              <a:spLocks noChangeArrowheads="1"/>
            </p:cNvSpPr>
            <p:nvPr>
              <p:custDataLst>
                <p:tags r:id="rId7"/>
              </p:custDataLst>
            </p:nvPr>
          </p:nvSpPr>
          <p:spPr bwMode="auto">
            <a:xfrm rot="10800000">
              <a:off x="3167" y="2976"/>
              <a:ext cx="2718" cy="1361"/>
            </a:xfrm>
            <a:prstGeom prst="triangle">
              <a:avLst>
                <a:gd name="adj" fmla="val 50000"/>
              </a:avLst>
            </a:prstGeom>
            <a:solidFill>
              <a:srgbClr val="EBF092"/>
            </a:solidFill>
            <a:ln>
              <a:noFill/>
            </a:ln>
            <a:effectLst/>
          </p:spPr>
          <p:txBody>
            <a:bodyPr anchor="ctr">
              <a:normAutofit/>
            </a:bodyPr>
            <a:lstStyle/>
            <a:p>
              <a:pPr fontAlgn="auto">
                <a:spcBef>
                  <a:spcPts val="0"/>
                </a:spcBef>
                <a:spcAft>
                  <a:spcPts val="0"/>
                </a:spcAft>
                <a:defRPr/>
              </a:pPr>
              <a:endParaRPr lang="zh-CN" altLang="en-US">
                <a:latin typeface="+mn-lt"/>
                <a:ea typeface="+mn-ea"/>
              </a:endParaRPr>
            </a:p>
          </p:txBody>
        </p:sp>
      </p:grpSp>
      <p:sp>
        <p:nvSpPr>
          <p:cNvPr id="2" name="标题 1"/>
          <p:cNvSpPr>
            <a:spLocks noGrp="1"/>
          </p:cNvSpPr>
          <p:nvPr>
            <p:ph type="title"/>
          </p:nvPr>
        </p:nvSpPr>
        <p:spPr>
          <a:xfrm>
            <a:off x="1187449" y="2636912"/>
            <a:ext cx="6660000" cy="1004512"/>
          </a:xfrm>
        </p:spPr>
        <p:txBody>
          <a:bodyPr>
            <a:normAutofit/>
          </a:bodyPr>
          <a:lstStyle>
            <a:lvl1pPr algn="ctr">
              <a:defRPr sz="4400">
                <a:latin typeface="+mj-lt"/>
              </a:defRPr>
            </a:lvl1pPr>
          </a:lstStyle>
          <a:p>
            <a:r>
              <a:rPr lang="zh-CN" altLang="en-US" dirty="0" smtClean="0"/>
              <a:t>单击此处编辑母版标题样式</a:t>
            </a:r>
            <a:endParaRPr lang="zh-CN" altLang="en-US" dirty="0"/>
          </a:p>
        </p:txBody>
      </p:sp>
      <p:sp>
        <p:nvSpPr>
          <p:cNvPr id="10" name="日期占位符 9"/>
          <p:cNvSpPr>
            <a:spLocks noGrp="1"/>
          </p:cNvSpPr>
          <p:nvPr>
            <p:ph type="dt" sz="half" idx="10"/>
          </p:nvPr>
        </p:nvSpPr>
        <p:spPr/>
        <p:txBody>
          <a:bodyPr/>
          <a:lstStyle>
            <a:lvl1pPr>
              <a:defRPr/>
            </a:lvl1pPr>
          </a:lstStyle>
          <a:p>
            <a:pPr>
              <a:defRPr/>
            </a:pPr>
            <a:endParaRPr lang="zh-CN" altLang="en-US"/>
          </a:p>
        </p:txBody>
      </p:sp>
      <p:sp>
        <p:nvSpPr>
          <p:cNvPr id="11" name="页脚占位符 10"/>
          <p:cNvSpPr>
            <a:spLocks noGrp="1"/>
          </p:cNvSpPr>
          <p:nvPr>
            <p:ph type="ftr" sz="quarter" idx="11"/>
          </p:nvPr>
        </p:nvSpPr>
        <p:spPr/>
        <p:txBody>
          <a:bodyPr/>
          <a:lstStyle>
            <a:lvl1pPr>
              <a:defRPr/>
            </a:lvl1pPr>
          </a:lstStyle>
          <a:p>
            <a:pPr>
              <a:defRPr/>
            </a:pPr>
            <a:endParaRPr lang="zh-CN" altLang="en-US"/>
          </a:p>
        </p:txBody>
      </p:sp>
      <p:sp>
        <p:nvSpPr>
          <p:cNvPr id="12" name="灯片编号占位符 11"/>
          <p:cNvSpPr>
            <a:spLocks noGrp="1"/>
          </p:cNvSpPr>
          <p:nvPr>
            <p:ph type="sldNum" sz="quarter" idx="12"/>
          </p:nvPr>
        </p:nvSpPr>
        <p:spPr/>
        <p:txBody>
          <a:bodyPr/>
          <a:lstStyle>
            <a:lvl1pPr>
              <a:defRPr/>
            </a:lvl1pPr>
          </a:lstStyle>
          <a:p>
            <a:pPr>
              <a:defRPr/>
            </a:pPr>
            <a:fld id="{99115E93-887A-4E4E-BC37-82A53F36B938}"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grpSp>
        <p:nvGrpSpPr>
          <p:cNvPr id="5" name="Group 3" descr="#wm#_43_21_*Z"/>
          <p:cNvGrpSpPr>
            <a:grpSpLocks/>
          </p:cNvGrpSpPr>
          <p:nvPr/>
        </p:nvGrpSpPr>
        <p:grpSpPr bwMode="auto">
          <a:xfrm>
            <a:off x="900113" y="977900"/>
            <a:ext cx="1546225" cy="1152525"/>
            <a:chOff x="0" y="0"/>
            <a:chExt cx="2436" cy="1814"/>
          </a:xfrm>
        </p:grpSpPr>
        <p:sp>
          <p:nvSpPr>
            <p:cNvPr id="6" name="Rectangle 4" descr="#wm#_43_21_*Z"/>
            <p:cNvSpPr>
              <a:spLocks noChangeArrowheads="1"/>
            </p:cNvSpPr>
            <p:nvPr/>
          </p:nvSpPr>
          <p:spPr bwMode="auto">
            <a:xfrm>
              <a:off x="0" y="0"/>
              <a:ext cx="1813" cy="1814"/>
            </a:xfrm>
            <a:prstGeom prst="rect">
              <a:avLst/>
            </a:prstGeom>
            <a:noFill/>
            <a:ln w="6350" cap="flat" cmpd="sng">
              <a:solidFill>
                <a:srgbClr val="0E9651"/>
              </a:solidFill>
              <a:miter lim="800000"/>
            </a:ln>
            <a:effectLst/>
          </p:spPr>
          <p:txBody>
            <a:bodyPr wrap="none" lIns="90170" tIns="46990" rIns="90170" bIns="46990" anchor="ctr"/>
            <a:lstStyle/>
            <a:p>
              <a:pPr fontAlgn="auto">
                <a:spcBef>
                  <a:spcPts val="0"/>
                </a:spcBef>
                <a:spcAft>
                  <a:spcPts val="0"/>
                </a:spcAft>
                <a:defRPr/>
              </a:pPr>
              <a:r>
                <a:rPr lang="en-US" altLang="zh-CN" sz="4000">
                  <a:solidFill>
                    <a:srgbClr val="0E9651"/>
                  </a:solidFill>
                  <a:latin typeface="+mn-lt"/>
                  <a:ea typeface="+mn-ea"/>
                </a:rPr>
                <a:t> </a:t>
              </a:r>
            </a:p>
          </p:txBody>
        </p:sp>
        <p:sp>
          <p:nvSpPr>
            <p:cNvPr id="7" name="Rectangle 5" descr="#wm#_43_21_*Z"/>
            <p:cNvSpPr>
              <a:spLocks noChangeArrowheads="1"/>
            </p:cNvSpPr>
            <p:nvPr/>
          </p:nvSpPr>
          <p:spPr bwMode="auto">
            <a:xfrm>
              <a:off x="1303" y="340"/>
              <a:ext cx="1133" cy="1134"/>
            </a:xfrm>
            <a:prstGeom prst="rect">
              <a:avLst/>
            </a:prstGeom>
            <a:solidFill>
              <a:schemeClr val="bg1"/>
            </a:solidFill>
            <a:ln>
              <a:noFill/>
            </a:ln>
            <a:effectLst/>
          </p:spPr>
          <p:txBody>
            <a:bodyPr wrap="none" lIns="90170" tIns="46990" rIns="90170" bIns="46990" anchor="ctr"/>
            <a:lstStyle/>
            <a:p>
              <a:pPr fontAlgn="auto">
                <a:spcBef>
                  <a:spcPts val="0"/>
                </a:spcBef>
                <a:spcAft>
                  <a:spcPts val="0"/>
                </a:spcAft>
                <a:defRPr/>
              </a:pPr>
              <a:endParaRPr lang="zh-CN" altLang="en-US" sz="2800">
                <a:solidFill>
                  <a:srgbClr val="0E9651"/>
                </a:solidFill>
                <a:latin typeface="+mn-lt"/>
                <a:ea typeface="+mn-ea"/>
              </a:endParaRPr>
            </a:p>
          </p:txBody>
        </p:sp>
      </p:grpSp>
      <p:sp>
        <p:nvSpPr>
          <p:cNvPr id="3" name="图片占位符 2"/>
          <p:cNvSpPr>
            <a:spLocks noGrp="1"/>
          </p:cNvSpPr>
          <p:nvPr>
            <p:ph type="pic" idx="1"/>
          </p:nvPr>
        </p:nvSpPr>
        <p:spPr>
          <a:xfrm>
            <a:off x="570496" y="2662480"/>
            <a:ext cx="4528800" cy="3286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sym typeface="Arial" panose="020B0604020202020204" pitchFamily="34" charset="0"/>
            </a:endParaRPr>
          </a:p>
        </p:txBody>
      </p:sp>
      <p:sp>
        <p:nvSpPr>
          <p:cNvPr id="4" name="文本占位符 3"/>
          <p:cNvSpPr>
            <a:spLocks noGrp="1"/>
          </p:cNvSpPr>
          <p:nvPr>
            <p:ph type="body" sz="half" idx="2"/>
          </p:nvPr>
        </p:nvSpPr>
        <p:spPr>
          <a:xfrm>
            <a:off x="5292080" y="2673856"/>
            <a:ext cx="2883600" cy="3312000"/>
          </a:xfrm>
        </p:spPr>
        <p:txBody>
          <a:bodyPr/>
          <a:lstStyle>
            <a:lvl1pPr marL="0" indent="0">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p>
        </p:txBody>
      </p:sp>
      <p:sp>
        <p:nvSpPr>
          <p:cNvPr id="2" name="标题 1"/>
          <p:cNvSpPr>
            <a:spLocks noGrp="1"/>
          </p:cNvSpPr>
          <p:nvPr>
            <p:ph type="title"/>
          </p:nvPr>
        </p:nvSpPr>
        <p:spPr>
          <a:xfrm>
            <a:off x="1695952" y="1193232"/>
            <a:ext cx="6044400" cy="723600"/>
          </a:xfrm>
        </p:spPr>
        <p:txBody>
          <a:bodyPr anchor="b"/>
          <a:lstStyle>
            <a:lvl1pPr>
              <a:defRPr sz="4000"/>
            </a:lvl1pPr>
          </a:lstStyle>
          <a:p>
            <a:r>
              <a:rPr lang="zh-CN" altLang="en-US" dirty="0" smtClean="0"/>
              <a:t>单击此处编辑母版标题样式</a:t>
            </a:r>
            <a:endParaRPr lang="zh-CN" altLang="en-US" dirty="0"/>
          </a:p>
        </p:txBody>
      </p:sp>
      <p:sp>
        <p:nvSpPr>
          <p:cNvPr id="8" name="日期占位符 4"/>
          <p:cNvSpPr>
            <a:spLocks noGrp="1"/>
          </p:cNvSpPr>
          <p:nvPr>
            <p:ph type="dt" sz="half" idx="10"/>
          </p:nvPr>
        </p:nvSpPr>
        <p:spPr/>
        <p:txBody>
          <a:bodyPr/>
          <a:lstStyle>
            <a:lvl1pPr>
              <a:defRPr/>
            </a:lvl1pPr>
          </a:lstStyle>
          <a:p>
            <a:pPr>
              <a:defRPr/>
            </a:pPr>
            <a:endParaRPr lang="zh-CN" altLang="en-US"/>
          </a:p>
        </p:txBody>
      </p:sp>
      <p:sp>
        <p:nvSpPr>
          <p:cNvPr id="9" name="页脚占位符 5"/>
          <p:cNvSpPr>
            <a:spLocks noGrp="1"/>
          </p:cNvSpPr>
          <p:nvPr>
            <p:ph type="ftr" sz="quarter" idx="11"/>
          </p:nvPr>
        </p:nvSpPr>
        <p:spPr/>
        <p:txBody>
          <a:bodyPr/>
          <a:lstStyle>
            <a:lvl1pPr>
              <a:defRPr/>
            </a:lvl1pPr>
          </a:lstStyle>
          <a:p>
            <a:pPr>
              <a:defRPr/>
            </a:pPr>
            <a:endParaRPr lang="zh-CN" altLang="en-US"/>
          </a:p>
        </p:txBody>
      </p:sp>
      <p:sp>
        <p:nvSpPr>
          <p:cNvPr id="10" name="灯片编号占位符 6"/>
          <p:cNvSpPr>
            <a:spLocks noGrp="1"/>
          </p:cNvSpPr>
          <p:nvPr>
            <p:ph type="sldNum" sz="quarter" idx="12"/>
          </p:nvPr>
        </p:nvSpPr>
        <p:spPr/>
        <p:txBody>
          <a:bodyPr/>
          <a:lstStyle>
            <a:lvl1pPr>
              <a:defRPr/>
            </a:lvl1pPr>
          </a:lstStyle>
          <a:p>
            <a:pPr>
              <a:defRPr/>
            </a:pPr>
            <a:fld id="{7ADA6ED9-807E-4198-AB07-EADFEEBBC3BA}"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452320" y="1270001"/>
            <a:ext cx="1234480" cy="5111328"/>
          </a:xfrm>
        </p:spPr>
        <p:txBody>
          <a:bodyPr vert="eaVert">
            <a:normAutofit/>
          </a:bodyPr>
          <a:lstStyle>
            <a:lvl1pPr>
              <a:defRPr sz="3200"/>
            </a:lvl1p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70001"/>
            <a:ext cx="6851104" cy="5111328"/>
          </a:xfrm>
        </p:spPr>
        <p:txBody>
          <a:bodyPr vert="eaVert"/>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6"/>
          <p:cNvSpPr>
            <a:spLocks noGrp="1"/>
          </p:cNvSpPr>
          <p:nvPr>
            <p:ph type="dt" sz="half" idx="10"/>
          </p:nvPr>
        </p:nvSpPr>
        <p:spPr>
          <a:xfrm>
            <a:off x="457200" y="6554788"/>
            <a:ext cx="2133600" cy="258762"/>
          </a:xfrm>
        </p:spPr>
        <p:txBody>
          <a:bodyPr/>
          <a:lstStyle>
            <a:lvl1pPr>
              <a:defRPr/>
            </a:lvl1pPr>
          </a:lstStyle>
          <a:p>
            <a:pPr>
              <a:defRPr/>
            </a:pPr>
            <a:endParaRPr lang="zh-CN" altLang="en-US"/>
          </a:p>
        </p:txBody>
      </p:sp>
      <p:sp>
        <p:nvSpPr>
          <p:cNvPr id="5" name="页脚占位符 7"/>
          <p:cNvSpPr>
            <a:spLocks noGrp="1"/>
          </p:cNvSpPr>
          <p:nvPr>
            <p:ph type="ftr" sz="quarter" idx="11"/>
          </p:nvPr>
        </p:nvSpPr>
        <p:spPr>
          <a:xfrm>
            <a:off x="3124200" y="6554788"/>
            <a:ext cx="2895600" cy="258762"/>
          </a:xfrm>
        </p:spPr>
        <p:txBody>
          <a:bodyPr/>
          <a:lstStyle>
            <a:lvl1pPr>
              <a:defRPr/>
            </a:lvl1pPr>
          </a:lstStyle>
          <a:p>
            <a:pPr>
              <a:defRPr/>
            </a:pPr>
            <a:endParaRPr lang="zh-CN" altLang="en-US"/>
          </a:p>
        </p:txBody>
      </p:sp>
      <p:sp>
        <p:nvSpPr>
          <p:cNvPr id="6" name="灯片编号占位符 8"/>
          <p:cNvSpPr>
            <a:spLocks noGrp="1"/>
          </p:cNvSpPr>
          <p:nvPr>
            <p:ph type="sldNum" sz="quarter" idx="12"/>
          </p:nvPr>
        </p:nvSpPr>
        <p:spPr>
          <a:xfrm>
            <a:off x="6553200" y="6554788"/>
            <a:ext cx="2133600" cy="258762"/>
          </a:xfrm>
        </p:spPr>
        <p:txBody>
          <a:bodyPr/>
          <a:lstStyle>
            <a:lvl1pPr>
              <a:defRPr/>
            </a:lvl1pPr>
          </a:lstStyle>
          <a:p>
            <a:pPr>
              <a:defRPr/>
            </a:pPr>
            <a:fld id="{15DD01F4-C42F-499B-96EA-15B6D9027134}" type="slidenum">
              <a:rPr lang="zh-CN" altLang="en-US"/>
              <a:pPr>
                <a:defRPr/>
              </a:pPr>
              <a:t>‹#›</a:t>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内容占位符 2"/>
          <p:cNvSpPr>
            <a:spLocks noGrp="1"/>
          </p:cNvSpPr>
          <p:nvPr>
            <p:ph idx="1"/>
          </p:nvPr>
        </p:nvSpPr>
        <p:spPr>
          <a:xfrm>
            <a:off x="628200" y="1196751"/>
            <a:ext cx="7887600" cy="5022323"/>
          </a:xfrm>
        </p:spPr>
        <p:txBody>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pPr>
              <a:defRPr/>
            </a:pPr>
            <a:fld id="{3DE0FDF2-246D-4B14-BDE0-9726DB6EEE13}" type="datetimeFigureOut">
              <a:rPr lang="zh-CN" altLang="en-US"/>
              <a:pPr>
                <a:defRPr/>
              </a:pPr>
              <a:t>2018/4/26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0B891E5-3153-4AF0-8838-36F11F4269F0}"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2133600"/>
            <a:ext cx="8220075" cy="4175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sym typeface="Arial" charset="0"/>
              </a:rPr>
              <a:t>单击此处编辑母版文本样式</a:t>
            </a:r>
          </a:p>
          <a:p>
            <a:pPr lvl="1"/>
            <a:r>
              <a:rPr lang="zh-CN" altLang="zh-CN" smtClean="0">
                <a:sym typeface="Arial" charset="0"/>
              </a:rPr>
              <a:t>第二级</a:t>
            </a:r>
          </a:p>
          <a:p>
            <a:pPr lvl="2"/>
            <a:r>
              <a:rPr lang="zh-CN" altLang="zh-CN" smtClean="0">
                <a:sym typeface="Arial" charset="0"/>
              </a:rPr>
              <a:t>第三级</a:t>
            </a:r>
          </a:p>
          <a:p>
            <a:pPr lvl="3"/>
            <a:r>
              <a:rPr lang="zh-CN" altLang="zh-CN" smtClean="0">
                <a:sym typeface="Arial" charset="0"/>
              </a:rPr>
              <a:t>第四级</a:t>
            </a:r>
          </a:p>
          <a:p>
            <a:pPr lvl="4"/>
            <a:r>
              <a:rPr lang="zh-CN" altLang="zh-CN" smtClean="0">
                <a:sym typeface="Arial" charset="0"/>
              </a:rPr>
              <a:t>第五级</a:t>
            </a:r>
          </a:p>
        </p:txBody>
      </p:sp>
      <p:sp>
        <p:nvSpPr>
          <p:cNvPr id="1027" name="Rectangle 2"/>
          <p:cNvSpPr>
            <a:spLocks noGrp="1" noChangeArrowheads="1"/>
          </p:cNvSpPr>
          <p:nvPr>
            <p:ph type="title"/>
          </p:nvPr>
        </p:nvSpPr>
        <p:spPr bwMode="auto">
          <a:xfrm>
            <a:off x="1619250" y="1195388"/>
            <a:ext cx="7058025"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sym typeface="Arial" charset="0"/>
              </a:rPr>
              <a:t>单击此处编辑母版标题样式</a:t>
            </a:r>
          </a:p>
        </p:txBody>
      </p:sp>
      <p:sp>
        <p:nvSpPr>
          <p:cNvPr id="7" name="日期占位符 3"/>
          <p:cNvSpPr>
            <a:spLocks noGrp="1"/>
          </p:cNvSpPr>
          <p:nvPr>
            <p:ph type="dt" sz="half" idx="2"/>
          </p:nvPr>
        </p:nvSpPr>
        <p:spPr bwMode="auto">
          <a:xfrm>
            <a:off x="457200" y="6524625"/>
            <a:ext cx="2133600" cy="260350"/>
          </a:xfrm>
          <a:prstGeom prst="rect">
            <a:avLst/>
          </a:prstGeom>
        </p:spPr>
        <p:txBody>
          <a:bodyPr vert="horz" wrap="square" lIns="91440" tIns="45720" rIns="91440" bIns="45720" numCol="1" anchor="t" anchorCtr="0" compatLnSpc="1"/>
          <a:lstStyle>
            <a:lvl1pPr fontAlgn="auto">
              <a:spcBef>
                <a:spcPts val="0"/>
              </a:spcBef>
              <a:spcAft>
                <a:spcPts val="0"/>
              </a:spcAft>
              <a:defRPr sz="1100">
                <a:latin typeface="Arial" panose="020B0604020202020204" pitchFamily="34" charset="0"/>
                <a:ea typeface="黑体" panose="02010600030101010101" pitchFamily="49" charset="-122"/>
                <a:sym typeface="Arial" panose="020B0604020202020204" pitchFamily="34" charset="0"/>
              </a:defRPr>
            </a:lvl1pPr>
          </a:lstStyle>
          <a:p>
            <a:pPr>
              <a:defRPr/>
            </a:pPr>
            <a:fld id="{5F6A9F8F-4DDE-457F-92EC-7774E3155F4D}" type="datetimeFigureOut">
              <a:rPr lang="zh-CN" altLang="en-US"/>
              <a:pPr>
                <a:defRPr/>
              </a:pPr>
              <a:t>2018/4/26</a:t>
            </a:fld>
            <a:endParaRPr lang="zh-CN" altLang="en-US"/>
          </a:p>
        </p:txBody>
      </p:sp>
      <p:sp>
        <p:nvSpPr>
          <p:cNvPr id="8" name="页脚占位符 4"/>
          <p:cNvSpPr>
            <a:spLocks noGrp="1"/>
          </p:cNvSpPr>
          <p:nvPr>
            <p:ph type="ftr" sz="quarter" idx="3"/>
          </p:nvPr>
        </p:nvSpPr>
        <p:spPr bwMode="auto">
          <a:xfrm>
            <a:off x="3124200" y="6524625"/>
            <a:ext cx="2895600" cy="260350"/>
          </a:xfrm>
          <a:prstGeom prst="rect">
            <a:avLst/>
          </a:prstGeom>
        </p:spPr>
        <p:txBody>
          <a:bodyPr vert="horz" wrap="square" lIns="91440" tIns="45720" rIns="91440" bIns="45720" numCol="1" anchor="t" anchorCtr="0" compatLnSpc="1"/>
          <a:lstStyle>
            <a:lvl1pPr algn="ctr" fontAlgn="auto">
              <a:spcBef>
                <a:spcPts val="0"/>
              </a:spcBef>
              <a:spcAft>
                <a:spcPts val="0"/>
              </a:spcAft>
              <a:defRPr sz="1100">
                <a:latin typeface="Arial" panose="020B0604020202020204" pitchFamily="34" charset="0"/>
                <a:ea typeface="黑体" panose="02010600030101010101" pitchFamily="49" charset="-122"/>
                <a:sym typeface="Arial" panose="020B0604020202020204" pitchFamily="34" charset="0"/>
              </a:defRPr>
            </a:lvl1pPr>
          </a:lstStyle>
          <a:p>
            <a:pPr>
              <a:defRPr/>
            </a:pPr>
            <a:endParaRPr lang="zh-CN" altLang="en-US"/>
          </a:p>
        </p:txBody>
      </p:sp>
      <p:sp>
        <p:nvSpPr>
          <p:cNvPr id="9" name="灯片编号占位符 5"/>
          <p:cNvSpPr>
            <a:spLocks noGrp="1"/>
          </p:cNvSpPr>
          <p:nvPr>
            <p:ph type="sldNum" sz="quarter" idx="4"/>
          </p:nvPr>
        </p:nvSpPr>
        <p:spPr bwMode="auto">
          <a:xfrm>
            <a:off x="6553200" y="6524625"/>
            <a:ext cx="2133600" cy="260350"/>
          </a:xfrm>
          <a:prstGeom prst="rect">
            <a:avLst/>
          </a:prstGeom>
        </p:spPr>
        <p:txBody>
          <a:bodyPr vert="horz" wrap="square" lIns="91440" tIns="45720" rIns="91440" bIns="45720" numCol="1" anchor="t" anchorCtr="0" compatLnSpc="1"/>
          <a:lstStyle>
            <a:lvl1pPr algn="r" fontAlgn="auto">
              <a:spcBef>
                <a:spcPts val="0"/>
              </a:spcBef>
              <a:spcAft>
                <a:spcPts val="0"/>
              </a:spcAft>
              <a:defRPr sz="1100">
                <a:latin typeface="Arial" panose="020B0604020202020204" pitchFamily="34" charset="0"/>
                <a:ea typeface="黑体" panose="02010600030101010101" pitchFamily="49" charset="-122"/>
                <a:sym typeface="Arial" panose="020B0604020202020204" pitchFamily="34" charset="0"/>
              </a:defRPr>
            </a:lvl1pPr>
          </a:lstStyle>
          <a:p>
            <a:pPr>
              <a:defRPr/>
            </a:pPr>
            <a:fld id="{E0DFFB48-9637-49A4-8E3D-A6633DA7B73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54" r:id="rId6"/>
  </p:sldLayoutIdLst>
  <p:txStyles>
    <p:titleStyle>
      <a:lvl1pPr algn="l" rtl="0" eaLnBrk="0" fontAlgn="base" hangingPunct="0">
        <a:spcBef>
          <a:spcPct val="0"/>
        </a:spcBef>
        <a:spcAft>
          <a:spcPct val="0"/>
        </a:spcAft>
        <a:defRPr sz="4000" kern="1200">
          <a:solidFill>
            <a:srgbClr val="0E9651"/>
          </a:solidFill>
          <a:latin typeface="Arial" panose="020B0604020202020204" pitchFamily="34" charset="0"/>
          <a:ea typeface="+mj-ea"/>
          <a:cs typeface="+mj-cs"/>
          <a:sym typeface="Arial" charset="0"/>
        </a:defRPr>
      </a:lvl1pPr>
      <a:lvl2pPr algn="l" rtl="0" eaLnBrk="0" fontAlgn="base" hangingPunct="0">
        <a:spcBef>
          <a:spcPct val="0"/>
        </a:spcBef>
        <a:spcAft>
          <a:spcPct val="0"/>
        </a:spcAft>
        <a:defRPr sz="4000">
          <a:solidFill>
            <a:srgbClr val="0E9651"/>
          </a:solidFill>
          <a:latin typeface="Arial" panose="020B0604020202020204" pitchFamily="34" charset="0"/>
          <a:ea typeface="黑体" panose="02010600030101010101" pitchFamily="49" charset="-122"/>
          <a:sym typeface="Arial" charset="0"/>
        </a:defRPr>
      </a:lvl2pPr>
      <a:lvl3pPr algn="l" rtl="0" eaLnBrk="0" fontAlgn="base" hangingPunct="0">
        <a:spcBef>
          <a:spcPct val="0"/>
        </a:spcBef>
        <a:spcAft>
          <a:spcPct val="0"/>
        </a:spcAft>
        <a:defRPr sz="4000">
          <a:solidFill>
            <a:srgbClr val="0E9651"/>
          </a:solidFill>
          <a:latin typeface="Arial" panose="020B0604020202020204" pitchFamily="34" charset="0"/>
          <a:ea typeface="黑体" panose="02010600030101010101" pitchFamily="49" charset="-122"/>
          <a:sym typeface="Arial" charset="0"/>
        </a:defRPr>
      </a:lvl3pPr>
      <a:lvl4pPr algn="l" rtl="0" eaLnBrk="0" fontAlgn="base" hangingPunct="0">
        <a:spcBef>
          <a:spcPct val="0"/>
        </a:spcBef>
        <a:spcAft>
          <a:spcPct val="0"/>
        </a:spcAft>
        <a:defRPr sz="4000">
          <a:solidFill>
            <a:srgbClr val="0E9651"/>
          </a:solidFill>
          <a:latin typeface="Arial" panose="020B0604020202020204" pitchFamily="34" charset="0"/>
          <a:ea typeface="黑体" panose="02010600030101010101" pitchFamily="49" charset="-122"/>
          <a:sym typeface="Arial" charset="0"/>
        </a:defRPr>
      </a:lvl4pPr>
      <a:lvl5pPr algn="l" rtl="0" eaLnBrk="0" fontAlgn="base" hangingPunct="0">
        <a:spcBef>
          <a:spcPct val="0"/>
        </a:spcBef>
        <a:spcAft>
          <a:spcPct val="0"/>
        </a:spcAft>
        <a:defRPr sz="4000">
          <a:solidFill>
            <a:srgbClr val="0E9651"/>
          </a:solidFill>
          <a:latin typeface="Arial" panose="020B0604020202020204" pitchFamily="34" charset="0"/>
          <a:ea typeface="黑体" panose="02010600030101010101" pitchFamily="49" charset="-122"/>
          <a:sym typeface="Arial" charset="0"/>
        </a:defRPr>
      </a:lvl5pPr>
      <a:lvl6pPr marL="457200" algn="l" rtl="0" fontAlgn="base">
        <a:spcBef>
          <a:spcPct val="0"/>
        </a:spcBef>
        <a:spcAft>
          <a:spcPct val="0"/>
        </a:spcAft>
        <a:defRPr sz="4000">
          <a:solidFill>
            <a:srgbClr val="0E9651"/>
          </a:solidFill>
          <a:latin typeface="Arial" panose="020B0604020202020204" pitchFamily="34" charset="0"/>
          <a:ea typeface="黑体" panose="02010600030101010101" pitchFamily="49" charset="-122"/>
          <a:sym typeface="Arial" panose="020B0604020202020204" pitchFamily="34" charset="0"/>
        </a:defRPr>
      </a:lvl6pPr>
      <a:lvl7pPr marL="914400" algn="l" rtl="0" fontAlgn="base">
        <a:spcBef>
          <a:spcPct val="0"/>
        </a:spcBef>
        <a:spcAft>
          <a:spcPct val="0"/>
        </a:spcAft>
        <a:defRPr sz="4000">
          <a:solidFill>
            <a:srgbClr val="0E9651"/>
          </a:solidFill>
          <a:latin typeface="Arial" panose="020B0604020202020204" pitchFamily="34" charset="0"/>
          <a:ea typeface="黑体" panose="02010600030101010101" pitchFamily="49" charset="-122"/>
          <a:sym typeface="Arial" panose="020B0604020202020204" pitchFamily="34" charset="0"/>
        </a:defRPr>
      </a:lvl7pPr>
      <a:lvl8pPr marL="1371600" algn="l" rtl="0" fontAlgn="base">
        <a:spcBef>
          <a:spcPct val="0"/>
        </a:spcBef>
        <a:spcAft>
          <a:spcPct val="0"/>
        </a:spcAft>
        <a:defRPr sz="4000">
          <a:solidFill>
            <a:srgbClr val="0E9651"/>
          </a:solidFill>
          <a:latin typeface="Arial" panose="020B0604020202020204" pitchFamily="34" charset="0"/>
          <a:ea typeface="黑体" panose="02010600030101010101" pitchFamily="49" charset="-122"/>
          <a:sym typeface="Arial" panose="020B0604020202020204" pitchFamily="34" charset="0"/>
        </a:defRPr>
      </a:lvl8pPr>
      <a:lvl9pPr marL="1828800" algn="l" rtl="0" fontAlgn="base">
        <a:spcBef>
          <a:spcPct val="0"/>
        </a:spcBef>
        <a:spcAft>
          <a:spcPct val="0"/>
        </a:spcAft>
        <a:defRPr sz="4000">
          <a:solidFill>
            <a:srgbClr val="0E9651"/>
          </a:solidFill>
          <a:latin typeface="Arial" panose="020B0604020202020204" pitchFamily="34" charset="0"/>
          <a:ea typeface="黑体" panose="02010600030101010101" pitchFamily="49" charset="-122"/>
          <a:sym typeface="Arial" panose="020B0604020202020204" pitchFamily="34" charset="0"/>
        </a:defRPr>
      </a:lvl9pPr>
    </p:titleStyle>
    <p:bodyStyle>
      <a:lvl1pPr marL="15875" indent="-15875" algn="l" rtl="0" eaLnBrk="0" fontAlgn="base" hangingPunct="0">
        <a:lnSpc>
          <a:spcPct val="120000"/>
        </a:lnSpc>
        <a:spcBef>
          <a:spcPct val="20000"/>
        </a:spcBef>
        <a:spcAft>
          <a:spcPct val="0"/>
        </a:spcAft>
        <a:buFont typeface="Arial" charset="0"/>
        <a:buChar char="•"/>
        <a:defRPr sz="2400" kern="1200">
          <a:solidFill>
            <a:schemeClr val="bg2"/>
          </a:solidFill>
          <a:latin typeface="Arial" panose="020B0604020202020204" pitchFamily="34" charset="0"/>
          <a:ea typeface="+mn-ea"/>
          <a:cs typeface="+mn-cs"/>
          <a:sym typeface="Arial" charset="0"/>
        </a:defRPr>
      </a:lvl1pPr>
      <a:lvl2pPr marL="742950" indent="-285750" algn="l" rtl="0" eaLnBrk="0" fontAlgn="base" hangingPunct="0">
        <a:lnSpc>
          <a:spcPct val="120000"/>
        </a:lnSpc>
        <a:spcBef>
          <a:spcPct val="20000"/>
        </a:spcBef>
        <a:spcAft>
          <a:spcPct val="0"/>
        </a:spcAft>
        <a:buFont typeface="Arial" charset="0"/>
        <a:buChar char="•"/>
        <a:defRPr sz="2000" kern="1200">
          <a:solidFill>
            <a:schemeClr val="bg2"/>
          </a:solidFill>
          <a:latin typeface="Arial" panose="020B0604020202020204" pitchFamily="34" charset="0"/>
          <a:ea typeface="+mn-ea"/>
          <a:cs typeface="+mn-cs"/>
          <a:sym typeface="Arial" charset="0"/>
        </a:defRPr>
      </a:lvl2pPr>
      <a:lvl3pPr marL="1143000" indent="-228600" algn="l" rtl="0" eaLnBrk="0" fontAlgn="base" hangingPunct="0">
        <a:lnSpc>
          <a:spcPct val="120000"/>
        </a:lnSpc>
        <a:spcBef>
          <a:spcPct val="20000"/>
        </a:spcBef>
        <a:spcAft>
          <a:spcPct val="0"/>
        </a:spcAft>
        <a:buFont typeface="Arial" charset="0"/>
        <a:buChar char="•"/>
        <a:defRPr sz="2400" kern="1200">
          <a:solidFill>
            <a:schemeClr val="bg2"/>
          </a:solidFill>
          <a:latin typeface="Arial" panose="020B0604020202020204" pitchFamily="34" charset="0"/>
          <a:ea typeface="+mn-ea"/>
          <a:cs typeface="+mn-cs"/>
          <a:sym typeface="Arial" charset="0"/>
        </a:defRPr>
      </a:lvl3pPr>
      <a:lvl4pPr marL="1600200" indent="-228600" algn="l" rtl="0" eaLnBrk="0" fontAlgn="base" hangingPunct="0">
        <a:lnSpc>
          <a:spcPct val="120000"/>
        </a:lnSpc>
        <a:spcBef>
          <a:spcPct val="20000"/>
        </a:spcBef>
        <a:spcAft>
          <a:spcPct val="0"/>
        </a:spcAft>
        <a:buFont typeface="Arial" charset="0"/>
        <a:buChar char="•"/>
        <a:defRPr sz="2000" kern="1200">
          <a:solidFill>
            <a:schemeClr val="bg2"/>
          </a:solidFill>
          <a:latin typeface="Arial" panose="020B0604020202020204" pitchFamily="34" charset="0"/>
          <a:ea typeface="+mn-ea"/>
          <a:cs typeface="+mn-cs"/>
          <a:sym typeface="Arial" charset="0"/>
        </a:defRPr>
      </a:lvl4pPr>
      <a:lvl5pPr marL="2057400" indent="-228600" algn="l" rtl="0" eaLnBrk="0" fontAlgn="base" hangingPunct="0">
        <a:lnSpc>
          <a:spcPct val="120000"/>
        </a:lnSpc>
        <a:spcBef>
          <a:spcPct val="20000"/>
        </a:spcBef>
        <a:spcAft>
          <a:spcPct val="0"/>
        </a:spcAft>
        <a:buFont typeface="Arial" charset="0"/>
        <a:buChar char="•"/>
        <a:defRPr sz="2000" kern="1200">
          <a:solidFill>
            <a:schemeClr val="bg2"/>
          </a:solidFill>
          <a:latin typeface="Arial" panose="020B0604020202020204" pitchFamily="34" charset="0"/>
          <a:ea typeface="+mn-ea"/>
          <a:cs typeface="+mn-cs"/>
          <a:sym typeface="Arial"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ctrTitle" idx="4294967295"/>
          </p:nvPr>
        </p:nvSpPr>
        <p:spPr>
          <a:xfrm>
            <a:off x="227013" y="1558925"/>
            <a:ext cx="8916987" cy="1470025"/>
          </a:xfrm>
        </p:spPr>
        <p:txBody>
          <a:bodyPr/>
          <a:lstStyle/>
          <a:p>
            <a:r>
              <a:rPr lang="zh-CN" altLang="en-US" smtClean="0">
                <a:latin typeface="Arial" charset="0"/>
                <a:ea typeface="宋体" charset="-122"/>
              </a:rPr>
              <a:t>               诗文艺术手法</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内容占位符 1"/>
          <p:cNvSpPr>
            <a:spLocks noGrp="1"/>
          </p:cNvSpPr>
          <p:nvPr>
            <p:ph sz="half" idx="1"/>
          </p:nvPr>
        </p:nvSpPr>
        <p:spPr>
          <a:xfrm>
            <a:off x="1408113" y="2330450"/>
            <a:ext cx="6764337" cy="3236913"/>
          </a:xfrm>
        </p:spPr>
        <p:txBody>
          <a:bodyPr/>
          <a:lstStyle/>
          <a:p>
            <a:r>
              <a:rPr lang="zh-CN" altLang="en-US" smtClean="0">
                <a:latin typeface="Arial" charset="0"/>
                <a:ea typeface="宋体" charset="-122"/>
              </a:rPr>
              <a:t>答案：</a:t>
            </a:r>
            <a:r>
              <a:rPr lang="zh-CN" altLang="en-US" smtClean="0">
                <a:solidFill>
                  <a:srgbClr val="FF0000"/>
                </a:solidFill>
                <a:latin typeface="Arial" charset="0"/>
                <a:ea typeface="宋体" charset="-122"/>
              </a:rPr>
              <a:t>反衬，以双飞的燕子反衬人的孤独，细节描写，</a:t>
            </a:r>
            <a:r>
              <a:rPr lang="zh-CN" altLang="en-US" smtClean="0">
                <a:latin typeface="Arial" charset="0"/>
                <a:ea typeface="宋体" charset="-122"/>
                <a:sym typeface="+mn-ea"/>
              </a:rPr>
              <a:t>通过人物自身的动作，</a:t>
            </a:r>
            <a:r>
              <a:rPr lang="zh-CN" altLang="en-US" smtClean="0">
                <a:latin typeface="Arial" charset="0"/>
                <a:ea typeface="宋体" charset="-122"/>
              </a:rPr>
              <a:t>刻画了一个内心满怀愁绪，无法排遣的孤独忧思者的形象。</a:t>
            </a:r>
          </a:p>
        </p:txBody>
      </p:sp>
      <p:sp>
        <p:nvSpPr>
          <p:cNvPr id="19458" name="标题 3"/>
          <p:cNvSpPr>
            <a:spLocks noGrp="1"/>
          </p:cNvSpPr>
          <p:nvPr>
            <p:ph type="title"/>
          </p:nvPr>
        </p:nvSpPr>
        <p:spPr>
          <a:xfrm>
            <a:off x="993775" y="1193800"/>
            <a:ext cx="7108825" cy="723900"/>
          </a:xfrm>
        </p:spPr>
        <p:txBody>
          <a:bodyPr/>
          <a:lstStyle/>
          <a:p>
            <a:r>
              <a:rPr lang="zh-CN" altLang="en-US" sz="2800" b="1" smtClean="0">
                <a:solidFill>
                  <a:schemeClr val="tx2"/>
                </a:solidFill>
                <a:latin typeface="Arial" charset="0"/>
                <a:ea typeface="宋体" charset="-122"/>
                <a:sym typeface="+mn-ea"/>
              </a:rPr>
              <a:t>这首词下半阙运用了那些艺术手法？刻画了一个什么样的人物形象？</a:t>
            </a:r>
            <a:br>
              <a:rPr lang="zh-CN" altLang="en-US" sz="2800" b="1" smtClean="0">
                <a:solidFill>
                  <a:schemeClr val="tx2"/>
                </a:solidFill>
                <a:latin typeface="Arial" charset="0"/>
                <a:ea typeface="宋体" charset="-122"/>
                <a:sym typeface="+mn-ea"/>
              </a:rPr>
            </a:br>
            <a:endParaRPr lang="zh-CN" altLang="en-US" sz="2800" b="1" smtClean="0">
              <a:solidFill>
                <a:schemeClr val="tx2"/>
              </a:solidFill>
              <a:latin typeface="Arial" charset="0"/>
              <a:ea typeface="宋体"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内容占位符 1"/>
          <p:cNvSpPr>
            <a:spLocks noGrp="1"/>
          </p:cNvSpPr>
          <p:nvPr>
            <p:ph sz="half" idx="1"/>
          </p:nvPr>
        </p:nvSpPr>
        <p:spPr>
          <a:xfrm>
            <a:off x="1300163" y="2022475"/>
            <a:ext cx="6440487" cy="3783013"/>
          </a:xfrm>
        </p:spPr>
        <p:txBody>
          <a:bodyPr/>
          <a:lstStyle/>
          <a:p>
            <a:pPr>
              <a:lnSpc>
                <a:spcPct val="110000"/>
              </a:lnSpc>
            </a:pPr>
            <a:r>
              <a:rPr lang="zh-CN" altLang="en-US" smtClean="0">
                <a:latin typeface="Arial" charset="0"/>
                <a:ea typeface="宋体" charset="-122"/>
              </a:rPr>
              <a:t>末尾两句表现了词中人物思绪纷乱、无法排遣的愁情。是</a:t>
            </a:r>
            <a:r>
              <a:rPr lang="zh-CN" altLang="en-US" smtClean="0">
                <a:solidFill>
                  <a:srgbClr val="C00000"/>
                </a:solidFill>
                <a:latin typeface="Arial" charset="0"/>
                <a:ea typeface="宋体" charset="-122"/>
              </a:rPr>
              <a:t>通过人物自身的动作来表现的。</a:t>
            </a:r>
            <a:r>
              <a:rPr lang="zh-CN" altLang="en-US" smtClean="0">
                <a:latin typeface="Arial" charset="0"/>
                <a:ea typeface="宋体" charset="-122"/>
              </a:rPr>
              <a:t>回身整理残棋并想续下，借以转移愁情，可又因心事重重，以致犹豫不决，落子迟缓。</a:t>
            </a:r>
          </a:p>
        </p:txBody>
      </p:sp>
      <p:sp>
        <p:nvSpPr>
          <p:cNvPr id="20482" name="标题 3"/>
          <p:cNvSpPr>
            <a:spLocks noGrp="1"/>
          </p:cNvSpPr>
          <p:nvPr>
            <p:ph type="title"/>
          </p:nvPr>
        </p:nvSpPr>
        <p:spPr>
          <a:xfrm>
            <a:off x="1695450" y="1193800"/>
            <a:ext cx="6045200" cy="722313"/>
          </a:xfrm>
        </p:spPr>
        <p:txBody>
          <a:bodyPr/>
          <a:lstStyle/>
          <a:p>
            <a:r>
              <a:rPr lang="zh-CN" altLang="en-US" sz="2800" b="1" smtClean="0">
                <a:solidFill>
                  <a:schemeClr val="tx2"/>
                </a:solidFill>
                <a:latin typeface="Arial" charset="0"/>
                <a:ea typeface="宋体" charset="-122"/>
              </a:rPr>
              <a:t>末尾两句表现了词中人物什么样的情绪？是如何表现的？请简要阐述。</a:t>
            </a:r>
            <a:br>
              <a:rPr lang="zh-CN" altLang="en-US" sz="2800" b="1" smtClean="0">
                <a:solidFill>
                  <a:schemeClr val="tx2"/>
                </a:solidFill>
                <a:latin typeface="Arial" charset="0"/>
                <a:ea typeface="宋体" charset="-122"/>
              </a:rPr>
            </a:br>
            <a:endParaRPr lang="zh-CN" altLang="en-US" sz="2800" b="1" smtClean="0">
              <a:solidFill>
                <a:schemeClr val="tx2"/>
              </a:solidFill>
              <a:latin typeface="Arial" charset="0"/>
              <a:ea typeface="宋体"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内容占位符 1"/>
          <p:cNvSpPr>
            <a:spLocks noGrp="1"/>
          </p:cNvSpPr>
          <p:nvPr>
            <p:ph sz="half" idx="1"/>
          </p:nvPr>
        </p:nvSpPr>
        <p:spPr>
          <a:xfrm>
            <a:off x="1724025" y="342900"/>
            <a:ext cx="5624513" cy="5243513"/>
          </a:xfrm>
        </p:spPr>
        <p:txBody>
          <a:bodyPr/>
          <a:lstStyle/>
          <a:p>
            <a:r>
              <a:rPr lang="zh-CN" altLang="en-US" smtClean="0">
                <a:latin typeface="Arial" charset="0"/>
                <a:ea typeface="宋体" charset="-122"/>
              </a:rPr>
              <a:t>                艺术手法歌诀</a:t>
            </a:r>
            <a:endParaRPr lang="en-US" altLang="zh-CN" smtClean="0">
              <a:latin typeface="Arial" charset="0"/>
              <a:ea typeface="宋体" charset="-122"/>
            </a:endParaRPr>
          </a:p>
          <a:p>
            <a:r>
              <a:rPr lang="zh-CN" altLang="en-US" smtClean="0">
                <a:latin typeface="Arial" charset="0"/>
                <a:ea typeface="宋体" charset="-122"/>
              </a:rPr>
              <a:t>艺术手法经常考，</a:t>
            </a:r>
            <a:r>
              <a:rPr lang="zh-CN" altLang="en-US" b="1" smtClean="0">
                <a:latin typeface="Arial" charset="0"/>
                <a:ea typeface="宋体" charset="-122"/>
              </a:rPr>
              <a:t>概念框架</a:t>
            </a:r>
            <a:r>
              <a:rPr lang="zh-CN" altLang="en-US" smtClean="0">
                <a:latin typeface="Arial" charset="0"/>
                <a:ea typeface="宋体" charset="-122"/>
              </a:rPr>
              <a:t>要明晰。</a:t>
            </a:r>
          </a:p>
          <a:p>
            <a:r>
              <a:rPr lang="zh-CN" altLang="en-US" smtClean="0">
                <a:solidFill>
                  <a:schemeClr val="tx2"/>
                </a:solidFill>
                <a:latin typeface="Arial" charset="0"/>
                <a:ea typeface="宋体" charset="-122"/>
              </a:rPr>
              <a:t>表达方式</a:t>
            </a:r>
            <a:r>
              <a:rPr lang="zh-CN" altLang="en-US" smtClean="0">
                <a:latin typeface="Arial" charset="0"/>
                <a:ea typeface="宋体" charset="-122"/>
              </a:rPr>
              <a:t>有五种，</a:t>
            </a:r>
            <a:r>
              <a:rPr lang="zh-CN" altLang="en-US" smtClean="0">
                <a:solidFill>
                  <a:schemeClr val="tx2"/>
                </a:solidFill>
                <a:latin typeface="Arial" charset="0"/>
                <a:ea typeface="宋体" charset="-122"/>
              </a:rPr>
              <a:t>抒情描写</a:t>
            </a:r>
            <a:r>
              <a:rPr lang="zh-CN" altLang="en-US" smtClean="0">
                <a:latin typeface="Arial" charset="0"/>
                <a:ea typeface="宋体" charset="-122"/>
              </a:rPr>
              <a:t>最常见。</a:t>
            </a:r>
          </a:p>
          <a:p>
            <a:r>
              <a:rPr lang="zh-CN" altLang="en-US" smtClean="0">
                <a:solidFill>
                  <a:schemeClr val="tx2"/>
                </a:solidFill>
                <a:latin typeface="Arial" charset="0"/>
                <a:ea typeface="宋体" charset="-122"/>
              </a:rPr>
              <a:t>记叙</a:t>
            </a:r>
            <a:r>
              <a:rPr lang="zh-CN" altLang="en-US" smtClean="0">
                <a:latin typeface="Arial" charset="0"/>
                <a:ea typeface="宋体" charset="-122"/>
              </a:rPr>
              <a:t>结构有特点，偶有</a:t>
            </a:r>
            <a:r>
              <a:rPr lang="zh-CN" altLang="en-US" smtClean="0">
                <a:solidFill>
                  <a:schemeClr val="tx2"/>
                </a:solidFill>
                <a:latin typeface="Arial" charset="0"/>
                <a:ea typeface="宋体" charset="-122"/>
              </a:rPr>
              <a:t>议论</a:t>
            </a:r>
            <a:r>
              <a:rPr lang="zh-CN" altLang="en-US" smtClean="0">
                <a:latin typeface="Arial" charset="0"/>
                <a:ea typeface="宋体" charset="-122"/>
              </a:rPr>
              <a:t>表爱憎。</a:t>
            </a:r>
          </a:p>
          <a:p>
            <a:r>
              <a:rPr lang="zh-CN" altLang="en-US" smtClean="0">
                <a:solidFill>
                  <a:srgbClr val="C00000"/>
                </a:solidFill>
                <a:latin typeface="Arial" charset="0"/>
                <a:ea typeface="宋体" charset="-122"/>
              </a:rPr>
              <a:t>表达技巧</a:t>
            </a:r>
            <a:r>
              <a:rPr lang="zh-CN" altLang="en-US" smtClean="0">
                <a:latin typeface="Arial" charset="0"/>
                <a:ea typeface="宋体" charset="-122"/>
              </a:rPr>
              <a:t>选哪种，先看</a:t>
            </a:r>
            <a:r>
              <a:rPr lang="zh-CN" altLang="en-US" smtClean="0">
                <a:solidFill>
                  <a:srgbClr val="C00000"/>
                </a:solidFill>
                <a:latin typeface="Arial" charset="0"/>
                <a:ea typeface="宋体" charset="-122"/>
              </a:rPr>
              <a:t>方式定范围</a:t>
            </a:r>
            <a:r>
              <a:rPr lang="zh-CN" altLang="en-US" smtClean="0">
                <a:latin typeface="Arial" charset="0"/>
                <a:ea typeface="宋体" charset="-122"/>
              </a:rPr>
              <a:t>。</a:t>
            </a:r>
          </a:p>
          <a:p>
            <a:r>
              <a:rPr lang="zh-CN" altLang="en-US" smtClean="0">
                <a:solidFill>
                  <a:schemeClr val="tx2"/>
                </a:solidFill>
                <a:latin typeface="Arial" charset="0"/>
                <a:ea typeface="宋体" charset="-122"/>
              </a:rPr>
              <a:t>记叙</a:t>
            </a:r>
            <a:r>
              <a:rPr lang="zh-CN" altLang="en-US" smtClean="0">
                <a:latin typeface="Arial" charset="0"/>
                <a:ea typeface="宋体" charset="-122"/>
              </a:rPr>
              <a:t>考点在诗眼，贯穿全诗做线索。</a:t>
            </a:r>
          </a:p>
          <a:p>
            <a:r>
              <a:rPr lang="zh-CN" altLang="en-US" smtClean="0">
                <a:latin typeface="Arial" charset="0"/>
                <a:ea typeface="宋体" charset="-122"/>
              </a:rPr>
              <a:t>围绕中心来展开，每句都会有体现。</a:t>
            </a:r>
          </a:p>
          <a:p>
            <a:r>
              <a:rPr lang="zh-CN" altLang="en-US" smtClean="0">
                <a:solidFill>
                  <a:srgbClr val="C00000"/>
                </a:solidFill>
                <a:latin typeface="Arial" charset="0"/>
                <a:ea typeface="宋体" charset="-122"/>
              </a:rPr>
              <a:t>欲扬先抑</a:t>
            </a:r>
            <a:r>
              <a:rPr lang="zh-CN" altLang="en-US" smtClean="0">
                <a:latin typeface="Arial" charset="0"/>
                <a:ea typeface="宋体" charset="-122"/>
              </a:rPr>
              <a:t>明褒贬，</a:t>
            </a:r>
            <a:r>
              <a:rPr lang="zh-CN" altLang="en-US" smtClean="0">
                <a:solidFill>
                  <a:srgbClr val="C00000"/>
                </a:solidFill>
                <a:latin typeface="Arial" charset="0"/>
                <a:ea typeface="宋体" charset="-122"/>
              </a:rPr>
              <a:t>时空对比</a:t>
            </a:r>
            <a:r>
              <a:rPr lang="zh-CN" altLang="en-US" smtClean="0">
                <a:latin typeface="Arial" charset="0"/>
                <a:ea typeface="宋体" charset="-122"/>
              </a:rPr>
              <a:t>很明显。</a:t>
            </a:r>
          </a:p>
          <a:p>
            <a:r>
              <a:rPr lang="zh-CN" altLang="en-US" smtClean="0">
                <a:latin typeface="Arial" charset="0"/>
                <a:ea typeface="宋体" charset="-122"/>
              </a:rPr>
              <a:t>宋词时间有推移，室内室外变空间。</a:t>
            </a:r>
          </a:p>
          <a:p>
            <a:r>
              <a:rPr lang="zh-CN" altLang="en-US" smtClean="0">
                <a:solidFill>
                  <a:srgbClr val="C00000"/>
                </a:solidFill>
                <a:latin typeface="Arial" charset="0"/>
                <a:ea typeface="宋体" charset="-122"/>
              </a:rPr>
              <a:t>先写景来后抒情</a:t>
            </a:r>
            <a:r>
              <a:rPr lang="zh-CN" altLang="en-US" smtClean="0">
                <a:latin typeface="Arial" charset="0"/>
                <a:ea typeface="宋体" charset="-122"/>
              </a:rPr>
              <a:t>，中间过渡仔细看。</a:t>
            </a:r>
          </a:p>
          <a:p>
            <a:r>
              <a:rPr lang="zh-CN" altLang="en-US" smtClean="0">
                <a:solidFill>
                  <a:srgbClr val="00B0F0"/>
                </a:solidFill>
                <a:latin typeface="Arial" charset="0"/>
                <a:ea typeface="宋体" charset="-122"/>
              </a:rPr>
              <a:t>抒情方式</a:t>
            </a:r>
            <a:r>
              <a:rPr lang="zh-CN" altLang="en-US" smtClean="0">
                <a:latin typeface="Arial" charset="0"/>
                <a:ea typeface="宋体" charset="-122"/>
              </a:rPr>
              <a:t>直和间，</a:t>
            </a:r>
            <a:r>
              <a:rPr lang="zh-CN" altLang="en-US" smtClean="0">
                <a:solidFill>
                  <a:srgbClr val="00B0F0"/>
                </a:solidFill>
                <a:latin typeface="Arial" charset="0"/>
                <a:ea typeface="宋体" charset="-122"/>
              </a:rPr>
              <a:t>直抒胸臆</a:t>
            </a:r>
            <a:r>
              <a:rPr lang="zh-CN" altLang="en-US" smtClean="0">
                <a:latin typeface="Arial" charset="0"/>
                <a:ea typeface="宋体" charset="-122"/>
              </a:rPr>
              <a:t>在末尾。</a:t>
            </a:r>
          </a:p>
          <a:p>
            <a:r>
              <a:rPr lang="zh-CN" altLang="en-US" smtClean="0">
                <a:latin typeface="Arial" charset="0"/>
                <a:ea typeface="宋体" charset="-122"/>
              </a:rPr>
              <a:t>间接抒情用的多，</a:t>
            </a:r>
            <a:r>
              <a:rPr lang="zh-CN" altLang="en-US" smtClean="0">
                <a:solidFill>
                  <a:srgbClr val="00B0F0"/>
                </a:solidFill>
                <a:latin typeface="Arial" charset="0"/>
                <a:ea typeface="宋体" charset="-122"/>
              </a:rPr>
              <a:t>借景托物加用典</a:t>
            </a:r>
            <a:r>
              <a:rPr lang="zh-CN" altLang="en-US" smtClean="0">
                <a:latin typeface="Arial" charset="0"/>
                <a:ea typeface="宋体" charset="-122"/>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内容占位符 1"/>
          <p:cNvSpPr>
            <a:spLocks noGrp="1"/>
          </p:cNvSpPr>
          <p:nvPr>
            <p:ph sz="half" idx="1"/>
          </p:nvPr>
        </p:nvSpPr>
        <p:spPr>
          <a:xfrm>
            <a:off x="1717675" y="500063"/>
            <a:ext cx="6048375" cy="5118100"/>
          </a:xfrm>
        </p:spPr>
        <p:txBody>
          <a:bodyPr/>
          <a:lstStyle/>
          <a:p>
            <a:r>
              <a:rPr lang="zh-CN" altLang="en-US" smtClean="0">
                <a:latin typeface="Arial" charset="0"/>
                <a:ea typeface="宋体" charset="-122"/>
              </a:rPr>
              <a:t>欲借景物先写景，典型意象成意境。</a:t>
            </a:r>
          </a:p>
          <a:p>
            <a:r>
              <a:rPr lang="zh-CN" altLang="en-US" smtClean="0">
                <a:solidFill>
                  <a:srgbClr val="FF0000"/>
                </a:solidFill>
                <a:latin typeface="Arial" charset="0"/>
                <a:ea typeface="宋体" charset="-122"/>
              </a:rPr>
              <a:t>白描</a:t>
            </a:r>
            <a:r>
              <a:rPr lang="zh-CN" altLang="en-US" smtClean="0">
                <a:latin typeface="Arial" charset="0"/>
                <a:ea typeface="宋体" charset="-122"/>
              </a:rPr>
              <a:t>简笔勾轮廓，</a:t>
            </a:r>
            <a:r>
              <a:rPr lang="zh-CN" altLang="en-US" smtClean="0">
                <a:solidFill>
                  <a:srgbClr val="FF0000"/>
                </a:solidFill>
                <a:latin typeface="Arial" charset="0"/>
                <a:ea typeface="宋体" charset="-122"/>
              </a:rPr>
              <a:t>列锦</a:t>
            </a:r>
            <a:r>
              <a:rPr lang="zh-CN" altLang="en-US" smtClean="0">
                <a:latin typeface="Arial" charset="0"/>
                <a:ea typeface="宋体" charset="-122"/>
              </a:rPr>
              <a:t>凝练又含蓄。</a:t>
            </a:r>
          </a:p>
          <a:p>
            <a:r>
              <a:rPr lang="zh-CN" altLang="en-US" smtClean="0">
                <a:solidFill>
                  <a:srgbClr val="C00000"/>
                </a:solidFill>
                <a:latin typeface="Arial" charset="0"/>
                <a:ea typeface="宋体" charset="-122"/>
              </a:rPr>
              <a:t>正面描写花样多，点面远近有层次。</a:t>
            </a:r>
          </a:p>
          <a:p>
            <a:r>
              <a:rPr lang="zh-CN" altLang="en-US" smtClean="0">
                <a:solidFill>
                  <a:srgbClr val="C00000"/>
                </a:solidFill>
                <a:latin typeface="Arial" charset="0"/>
                <a:ea typeface="宋体" charset="-122"/>
              </a:rPr>
              <a:t>视听结合显活力，以动衬静更清幽。</a:t>
            </a:r>
          </a:p>
          <a:p>
            <a:r>
              <a:rPr lang="zh-CN" altLang="en-US" smtClean="0">
                <a:solidFill>
                  <a:srgbClr val="FF0000"/>
                </a:solidFill>
                <a:latin typeface="Arial" charset="0"/>
                <a:ea typeface="宋体" charset="-122"/>
              </a:rPr>
              <a:t>虚</a:t>
            </a:r>
            <a:r>
              <a:rPr lang="zh-CN" altLang="en-US" smtClean="0">
                <a:solidFill>
                  <a:srgbClr val="C00000"/>
                </a:solidFill>
                <a:latin typeface="Arial" charset="0"/>
                <a:ea typeface="宋体" charset="-122"/>
              </a:rPr>
              <a:t>实结合思对方</a:t>
            </a:r>
            <a:r>
              <a:rPr lang="zh-CN" altLang="en-US" smtClean="0">
                <a:latin typeface="Arial" charset="0"/>
                <a:ea typeface="宋体" charset="-122"/>
              </a:rPr>
              <a:t>，情真意切想象中。</a:t>
            </a:r>
          </a:p>
          <a:p>
            <a:r>
              <a:rPr lang="zh-CN" altLang="en-US" smtClean="0">
                <a:latin typeface="Arial" charset="0"/>
                <a:ea typeface="宋体" charset="-122"/>
              </a:rPr>
              <a:t>浓墨重彩</a:t>
            </a:r>
            <a:r>
              <a:rPr lang="zh-CN" altLang="en-US" smtClean="0">
                <a:solidFill>
                  <a:srgbClr val="FF0000"/>
                </a:solidFill>
                <a:latin typeface="Arial" charset="0"/>
                <a:ea typeface="宋体" charset="-122"/>
              </a:rPr>
              <a:t>渲染</a:t>
            </a:r>
            <a:r>
              <a:rPr lang="zh-CN" altLang="en-US" smtClean="0">
                <a:latin typeface="Arial" charset="0"/>
                <a:ea typeface="宋体" charset="-122"/>
              </a:rPr>
              <a:t>罢，</a:t>
            </a:r>
            <a:r>
              <a:rPr lang="zh-CN" altLang="en-US" smtClean="0">
                <a:solidFill>
                  <a:srgbClr val="C00000"/>
                </a:solidFill>
                <a:latin typeface="Arial" charset="0"/>
                <a:ea typeface="宋体" charset="-122"/>
              </a:rPr>
              <a:t>侧面烘托境</a:t>
            </a:r>
            <a:r>
              <a:rPr lang="zh-CN" altLang="en-US" smtClean="0">
                <a:latin typeface="Arial" charset="0"/>
                <a:ea typeface="宋体" charset="-122"/>
              </a:rPr>
              <a:t>衬人。</a:t>
            </a:r>
          </a:p>
          <a:p>
            <a:r>
              <a:rPr lang="zh-CN" altLang="en-US" smtClean="0">
                <a:solidFill>
                  <a:srgbClr val="C00000"/>
                </a:solidFill>
                <a:latin typeface="Arial" charset="0"/>
                <a:ea typeface="宋体" charset="-122"/>
              </a:rPr>
              <a:t>表现手法看整体,</a:t>
            </a:r>
            <a:r>
              <a:rPr lang="zh-CN" altLang="en-US" smtClean="0">
                <a:solidFill>
                  <a:srgbClr val="0000CC"/>
                </a:solidFill>
                <a:latin typeface="Arial" charset="0"/>
                <a:ea typeface="宋体" charset="-122"/>
              </a:rPr>
              <a:t>修辞手法</a:t>
            </a:r>
            <a:r>
              <a:rPr lang="zh-CN" altLang="en-US" smtClean="0">
                <a:solidFill>
                  <a:srgbClr val="C00000"/>
                </a:solidFill>
                <a:latin typeface="Arial" charset="0"/>
                <a:ea typeface="宋体" charset="-122"/>
              </a:rPr>
              <a:t>写局部。</a:t>
            </a:r>
          </a:p>
          <a:p>
            <a:r>
              <a:rPr lang="zh-CN" altLang="en-US" smtClean="0">
                <a:solidFill>
                  <a:srgbClr val="0000CC"/>
                </a:solidFill>
                <a:latin typeface="Arial" charset="0"/>
                <a:ea typeface="宋体" charset="-122"/>
              </a:rPr>
              <a:t>比喻</a:t>
            </a:r>
            <a:r>
              <a:rPr lang="zh-CN" altLang="en-US" smtClean="0">
                <a:latin typeface="Arial" charset="0"/>
                <a:ea typeface="宋体" charset="-122"/>
              </a:rPr>
              <a:t>形象又生动,以人写物最新奇。</a:t>
            </a:r>
          </a:p>
          <a:p>
            <a:r>
              <a:rPr lang="zh-CN" altLang="en-US" smtClean="0">
                <a:solidFill>
                  <a:srgbClr val="0000CC"/>
                </a:solidFill>
                <a:latin typeface="Arial" charset="0"/>
                <a:ea typeface="宋体" charset="-122"/>
              </a:rPr>
              <a:t>比拟</a:t>
            </a:r>
            <a:r>
              <a:rPr lang="zh-CN" altLang="en-US" smtClean="0">
                <a:latin typeface="Arial" charset="0"/>
                <a:ea typeface="宋体" charset="-122"/>
              </a:rPr>
              <a:t>别致传情意,主观情态移物象。</a:t>
            </a:r>
          </a:p>
          <a:p>
            <a:r>
              <a:rPr lang="zh-CN" altLang="en-US" smtClean="0">
                <a:solidFill>
                  <a:srgbClr val="0000CC"/>
                </a:solidFill>
                <a:latin typeface="Arial" charset="0"/>
                <a:ea typeface="宋体" charset="-122"/>
              </a:rPr>
              <a:t>双关</a:t>
            </a:r>
            <a:r>
              <a:rPr lang="zh-CN" altLang="en-US" smtClean="0">
                <a:latin typeface="Arial" charset="0"/>
                <a:ea typeface="宋体" charset="-122"/>
              </a:rPr>
              <a:t>含蓄有深意,</a:t>
            </a:r>
            <a:r>
              <a:rPr lang="zh-CN" altLang="en-US" smtClean="0">
                <a:solidFill>
                  <a:srgbClr val="0000CC"/>
                </a:solidFill>
                <a:latin typeface="Arial" charset="0"/>
                <a:ea typeface="宋体" charset="-122"/>
              </a:rPr>
              <a:t>借代</a:t>
            </a:r>
            <a:r>
              <a:rPr lang="zh-CN" altLang="en-US" smtClean="0">
                <a:latin typeface="Arial" charset="0"/>
                <a:ea typeface="宋体" charset="-122"/>
              </a:rPr>
              <a:t>特征很突出。</a:t>
            </a:r>
          </a:p>
          <a:p>
            <a:r>
              <a:rPr lang="zh-CN" altLang="en-US" smtClean="0">
                <a:solidFill>
                  <a:srgbClr val="0000CC"/>
                </a:solidFill>
                <a:latin typeface="Arial" charset="0"/>
                <a:ea typeface="宋体" charset="-122"/>
              </a:rPr>
              <a:t>夸张</a:t>
            </a:r>
            <a:r>
              <a:rPr lang="zh-CN" altLang="en-US" smtClean="0">
                <a:latin typeface="Arial" charset="0"/>
                <a:ea typeface="宋体" charset="-122"/>
              </a:rPr>
              <a:t>强烈抒情感,</a:t>
            </a:r>
            <a:r>
              <a:rPr lang="zh-CN" altLang="en-US" smtClean="0">
                <a:solidFill>
                  <a:srgbClr val="0000CC"/>
                </a:solidFill>
                <a:latin typeface="Arial" charset="0"/>
                <a:ea typeface="宋体" charset="-122"/>
              </a:rPr>
              <a:t>通感移觉</a:t>
            </a:r>
            <a:r>
              <a:rPr lang="zh-CN" altLang="en-US" smtClean="0">
                <a:latin typeface="Arial" charset="0"/>
                <a:ea typeface="宋体" charset="-122"/>
              </a:rPr>
              <a:t>构思妙。</a:t>
            </a:r>
          </a:p>
          <a:p>
            <a:r>
              <a:rPr lang="zh-CN" altLang="en-US" b="1" smtClean="0">
                <a:latin typeface="Arial" charset="0"/>
                <a:ea typeface="宋体" charset="-122"/>
              </a:rPr>
              <a:t>传统手法题干见,答案就在赋比兴</a:t>
            </a:r>
            <a:r>
              <a:rPr lang="zh-CN" altLang="en-US" smtClean="0">
                <a:solidFill>
                  <a:srgbClr val="C00000"/>
                </a:solidFill>
                <a:latin typeface="Arial" charset="0"/>
                <a:ea typeface="宋体" charset="-122"/>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内容占位符 1"/>
          <p:cNvSpPr>
            <a:spLocks noGrp="1"/>
          </p:cNvSpPr>
          <p:nvPr>
            <p:ph sz="half" idx="1"/>
          </p:nvPr>
        </p:nvSpPr>
        <p:spPr>
          <a:xfrm>
            <a:off x="1698625" y="1497013"/>
            <a:ext cx="5768975" cy="4308475"/>
          </a:xfrm>
        </p:spPr>
        <p:txBody>
          <a:bodyPr/>
          <a:lstStyle/>
          <a:p>
            <a:r>
              <a:rPr lang="zh-CN" altLang="en-US" smtClean="0">
                <a:solidFill>
                  <a:srgbClr val="C00000"/>
                </a:solidFill>
                <a:latin typeface="Arial" charset="0"/>
                <a:ea typeface="宋体" charset="-122"/>
              </a:rPr>
              <a:t>景情关系</a:t>
            </a:r>
            <a:r>
              <a:rPr lang="zh-CN" altLang="en-US" smtClean="0">
                <a:latin typeface="Arial" charset="0"/>
                <a:ea typeface="宋体" charset="-122"/>
              </a:rPr>
              <a:t>有四种,</a:t>
            </a:r>
            <a:r>
              <a:rPr lang="zh-CN" altLang="en-US" smtClean="0">
                <a:solidFill>
                  <a:srgbClr val="0000CC"/>
                </a:solidFill>
                <a:latin typeface="Arial" charset="0"/>
                <a:ea typeface="宋体" charset="-122"/>
              </a:rPr>
              <a:t>触景生情</a:t>
            </a:r>
            <a:r>
              <a:rPr lang="zh-CN" altLang="en-US" smtClean="0">
                <a:latin typeface="Arial" charset="0"/>
                <a:ea typeface="宋体" charset="-122"/>
              </a:rPr>
              <a:t>先见景。</a:t>
            </a:r>
          </a:p>
          <a:p>
            <a:r>
              <a:rPr lang="zh-CN" altLang="en-US" smtClean="0">
                <a:latin typeface="Arial" charset="0"/>
                <a:ea typeface="宋体" charset="-122"/>
              </a:rPr>
              <a:t>寓情于景先有情,</a:t>
            </a:r>
            <a:r>
              <a:rPr lang="zh-CN" altLang="en-US" smtClean="0">
                <a:solidFill>
                  <a:srgbClr val="0000CC"/>
                </a:solidFill>
                <a:latin typeface="Arial" charset="0"/>
                <a:ea typeface="宋体" charset="-122"/>
              </a:rPr>
              <a:t>情景交融</a:t>
            </a:r>
            <a:r>
              <a:rPr lang="zh-CN" altLang="en-US" smtClean="0">
                <a:latin typeface="Arial" charset="0"/>
                <a:ea typeface="宋体" charset="-122"/>
              </a:rPr>
              <a:t>成一体。</a:t>
            </a:r>
          </a:p>
          <a:p>
            <a:r>
              <a:rPr lang="zh-CN" altLang="en-US" smtClean="0">
                <a:solidFill>
                  <a:srgbClr val="0000CC"/>
                </a:solidFill>
                <a:latin typeface="Arial" charset="0"/>
                <a:ea typeface="宋体" charset="-122"/>
              </a:rPr>
              <a:t>以景托情</a:t>
            </a:r>
            <a:r>
              <a:rPr lang="zh-CN" altLang="en-US" smtClean="0">
                <a:latin typeface="Arial" charset="0"/>
                <a:ea typeface="宋体" charset="-122"/>
              </a:rPr>
              <a:t>在句末,言有尽而意无穷。</a:t>
            </a:r>
          </a:p>
          <a:p>
            <a:r>
              <a:rPr lang="zh-CN" altLang="en-US" smtClean="0">
                <a:solidFill>
                  <a:srgbClr val="0000CC"/>
                </a:solidFill>
                <a:latin typeface="Arial" charset="0"/>
                <a:ea typeface="宋体" charset="-122"/>
              </a:rPr>
              <a:t>哀情常被乐景衬</a:t>
            </a:r>
            <a:r>
              <a:rPr lang="zh-CN" altLang="en-US" smtClean="0">
                <a:latin typeface="Arial" charset="0"/>
                <a:ea typeface="宋体" charset="-122"/>
              </a:rPr>
              <a:t>,倍增其哀可感受。</a:t>
            </a:r>
          </a:p>
          <a:p>
            <a:r>
              <a:rPr lang="zh-CN" altLang="en-US" smtClean="0">
                <a:latin typeface="Arial" charset="0"/>
                <a:ea typeface="宋体" charset="-122"/>
              </a:rPr>
              <a:t>他乡春色花开美,羁旅游子更凄凉。</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985838" y="342900"/>
            <a:ext cx="7678737" cy="720725"/>
          </a:xfrm>
        </p:spPr>
        <p:txBody>
          <a:bodyPr/>
          <a:lstStyle/>
          <a:p>
            <a:r>
              <a:rPr lang="zh-CN" altLang="en-US" sz="3200" b="1" smtClean="0">
                <a:latin typeface="Arial" charset="0"/>
                <a:ea typeface="宋体" charset="-122"/>
              </a:rPr>
              <a:t>根据歌诀内容回答以下问题的答题思路</a:t>
            </a:r>
          </a:p>
        </p:txBody>
      </p:sp>
      <p:sp>
        <p:nvSpPr>
          <p:cNvPr id="24578" name="Rectangle 3"/>
          <p:cNvSpPr>
            <a:spLocks noGrp="1" noChangeArrowheads="1"/>
          </p:cNvSpPr>
          <p:nvPr>
            <p:ph type="body" idx="4294967295"/>
          </p:nvPr>
        </p:nvSpPr>
        <p:spPr>
          <a:xfrm>
            <a:off x="225425" y="1011238"/>
            <a:ext cx="8918575" cy="5089525"/>
          </a:xfrm>
        </p:spPr>
        <p:txBody>
          <a:bodyPr/>
          <a:lstStyle/>
          <a:p>
            <a:pPr>
              <a:lnSpc>
                <a:spcPct val="110000"/>
              </a:lnSpc>
            </a:pPr>
            <a:r>
              <a:rPr lang="en-US" altLang="zh-CN" sz="2000" smtClean="0">
                <a:solidFill>
                  <a:schemeClr val="tx1"/>
                </a:solidFill>
                <a:latin typeface="Arial" charset="0"/>
                <a:ea typeface="宋体" charset="-122"/>
              </a:rPr>
              <a:t>1</a:t>
            </a:r>
            <a:r>
              <a:rPr lang="zh-CN" altLang="en-US" sz="2000" smtClean="0">
                <a:solidFill>
                  <a:schemeClr val="tx1"/>
                </a:solidFill>
                <a:latin typeface="Arial" charset="0"/>
                <a:ea typeface="宋体" charset="-122"/>
              </a:rPr>
              <a:t>、这首词上片写景，对下片的情感抒发有何作用？请简要分析。</a:t>
            </a:r>
          </a:p>
          <a:p>
            <a:pPr>
              <a:lnSpc>
                <a:spcPct val="110000"/>
              </a:lnSpc>
            </a:pPr>
            <a:r>
              <a:rPr lang="en-US" altLang="zh-CN" sz="2000" smtClean="0">
                <a:solidFill>
                  <a:schemeClr val="tx1"/>
                </a:solidFill>
                <a:latin typeface="Arial" charset="0"/>
                <a:ea typeface="宋体" charset="-122"/>
              </a:rPr>
              <a:t>2</a:t>
            </a:r>
            <a:r>
              <a:rPr lang="zh-CN" altLang="en-US" sz="2000" smtClean="0">
                <a:solidFill>
                  <a:schemeClr val="tx1"/>
                </a:solidFill>
                <a:latin typeface="Arial" charset="0"/>
                <a:ea typeface="宋体" charset="-122"/>
              </a:rPr>
              <a:t>、这首词上片写景，对全词的情感抒发有何作用？请简要分析。</a:t>
            </a:r>
          </a:p>
          <a:p>
            <a:pPr>
              <a:lnSpc>
                <a:spcPct val="110000"/>
              </a:lnSpc>
            </a:pPr>
            <a:r>
              <a:rPr lang="en-US" altLang="zh-CN" sz="2000" smtClean="0">
                <a:solidFill>
                  <a:schemeClr val="tx1"/>
                </a:solidFill>
                <a:latin typeface="Arial" charset="0"/>
                <a:ea typeface="宋体" charset="-122"/>
              </a:rPr>
              <a:t>3</a:t>
            </a:r>
            <a:r>
              <a:rPr lang="zh-CN" altLang="en-US" sz="2000" smtClean="0">
                <a:solidFill>
                  <a:schemeClr val="tx1"/>
                </a:solidFill>
                <a:latin typeface="Arial" charset="0"/>
                <a:ea typeface="宋体" charset="-122"/>
              </a:rPr>
              <a:t>、这首词是围绕什么来写的，写了几幅画面？请简要分析。</a:t>
            </a:r>
          </a:p>
          <a:p>
            <a:pPr>
              <a:lnSpc>
                <a:spcPct val="110000"/>
              </a:lnSpc>
            </a:pPr>
            <a:r>
              <a:rPr lang="en-US" altLang="zh-CN" sz="2000" smtClean="0">
                <a:solidFill>
                  <a:schemeClr val="tx1"/>
                </a:solidFill>
                <a:latin typeface="Arial" charset="0"/>
                <a:ea typeface="宋体" charset="-122"/>
              </a:rPr>
              <a:t>4</a:t>
            </a:r>
            <a:r>
              <a:rPr lang="zh-CN" altLang="en-US" sz="2000" smtClean="0">
                <a:solidFill>
                  <a:schemeClr val="tx1"/>
                </a:solidFill>
                <a:latin typeface="Arial" charset="0"/>
                <a:ea typeface="宋体" charset="-122"/>
              </a:rPr>
              <a:t>、这首诗开头的景物描写有何作用？请简要分析。</a:t>
            </a:r>
          </a:p>
          <a:p>
            <a:pPr>
              <a:lnSpc>
                <a:spcPct val="110000"/>
              </a:lnSpc>
            </a:pPr>
            <a:r>
              <a:rPr lang="en-US" altLang="zh-CN" sz="2000" smtClean="0">
                <a:solidFill>
                  <a:schemeClr val="tx1"/>
                </a:solidFill>
                <a:latin typeface="Arial" charset="0"/>
                <a:ea typeface="宋体" charset="-122"/>
              </a:rPr>
              <a:t>5</a:t>
            </a:r>
            <a:r>
              <a:rPr lang="zh-CN" altLang="en-US" sz="2000" smtClean="0">
                <a:solidFill>
                  <a:schemeClr val="tx1"/>
                </a:solidFill>
                <a:latin typeface="Arial" charset="0"/>
                <a:ea typeface="宋体" charset="-122"/>
              </a:rPr>
              <a:t>、这首诗第一句在全诗中有何作用？请简要分析。</a:t>
            </a:r>
          </a:p>
          <a:p>
            <a:pPr>
              <a:lnSpc>
                <a:spcPct val="110000"/>
              </a:lnSpc>
            </a:pPr>
            <a:r>
              <a:rPr lang="en-US" altLang="zh-CN" sz="2000" smtClean="0">
                <a:solidFill>
                  <a:schemeClr val="tx1"/>
                </a:solidFill>
                <a:latin typeface="Arial" charset="0"/>
                <a:ea typeface="宋体" charset="-122"/>
              </a:rPr>
              <a:t>6</a:t>
            </a:r>
            <a:r>
              <a:rPr lang="zh-CN" altLang="en-US" sz="2000" smtClean="0">
                <a:solidFill>
                  <a:schemeClr val="tx1"/>
                </a:solidFill>
                <a:latin typeface="Arial" charset="0"/>
                <a:ea typeface="宋体" charset="-122"/>
              </a:rPr>
              <a:t>、这首词上片的最后一句在全词中有何作用？请简要分析。</a:t>
            </a:r>
          </a:p>
          <a:p>
            <a:pPr>
              <a:lnSpc>
                <a:spcPct val="110000"/>
              </a:lnSpc>
            </a:pPr>
            <a:r>
              <a:rPr lang="en-US" altLang="zh-CN" sz="2000" smtClean="0">
                <a:solidFill>
                  <a:schemeClr val="tx1"/>
                </a:solidFill>
                <a:latin typeface="Arial" charset="0"/>
                <a:ea typeface="宋体" charset="-122"/>
              </a:rPr>
              <a:t>7</a:t>
            </a:r>
            <a:r>
              <a:rPr lang="zh-CN" altLang="en-US" sz="2000" smtClean="0">
                <a:solidFill>
                  <a:schemeClr val="tx1"/>
                </a:solidFill>
                <a:latin typeface="Arial" charset="0"/>
                <a:ea typeface="宋体" charset="-122"/>
              </a:rPr>
              <a:t>、这首诗描写了一幅怎样的画面？这首诗写景有何特点？请简要分析。</a:t>
            </a:r>
          </a:p>
          <a:p>
            <a:pPr>
              <a:lnSpc>
                <a:spcPct val="110000"/>
              </a:lnSpc>
            </a:pPr>
            <a:r>
              <a:rPr lang="en-US" altLang="zh-CN" sz="2000" smtClean="0">
                <a:solidFill>
                  <a:schemeClr val="tx1"/>
                </a:solidFill>
                <a:latin typeface="Arial" charset="0"/>
                <a:ea typeface="宋体" charset="-122"/>
              </a:rPr>
              <a:t>8</a:t>
            </a:r>
            <a:r>
              <a:rPr lang="zh-CN" altLang="en-US" sz="2000" smtClean="0">
                <a:solidFill>
                  <a:schemeClr val="tx1"/>
                </a:solidFill>
                <a:latin typeface="Arial" charset="0"/>
                <a:ea typeface="宋体" charset="-122"/>
              </a:rPr>
              <a:t>、这首诗采用什么表达方式？描绘了一幅什么样的画面？请简要分析。</a:t>
            </a:r>
          </a:p>
          <a:p>
            <a:pPr>
              <a:lnSpc>
                <a:spcPct val="110000"/>
              </a:lnSpc>
            </a:pPr>
            <a:r>
              <a:rPr lang="en-US" altLang="zh-CN" sz="2000" smtClean="0">
                <a:solidFill>
                  <a:schemeClr val="tx1"/>
                </a:solidFill>
                <a:latin typeface="Arial" charset="0"/>
                <a:ea typeface="宋体" charset="-122"/>
              </a:rPr>
              <a:t>9</a:t>
            </a:r>
            <a:r>
              <a:rPr lang="zh-CN" altLang="en-US" sz="2000" smtClean="0">
                <a:solidFill>
                  <a:schemeClr val="tx1"/>
                </a:solidFill>
                <a:latin typeface="Arial" charset="0"/>
                <a:ea typeface="宋体" charset="-122"/>
              </a:rPr>
              <a:t>、这首诗采用什么表达方式？抒发了作者怎样的情感？请简要分析。</a:t>
            </a:r>
          </a:p>
          <a:p>
            <a:pPr>
              <a:lnSpc>
                <a:spcPct val="110000"/>
              </a:lnSpc>
            </a:pPr>
            <a:r>
              <a:rPr lang="en-US" altLang="zh-CN" sz="2000" smtClean="0">
                <a:solidFill>
                  <a:schemeClr val="tx1"/>
                </a:solidFill>
                <a:latin typeface="Arial" charset="0"/>
                <a:ea typeface="宋体" charset="-122"/>
              </a:rPr>
              <a:t>10</a:t>
            </a:r>
            <a:r>
              <a:rPr lang="zh-CN" altLang="en-US" sz="2000" smtClean="0">
                <a:solidFill>
                  <a:schemeClr val="tx1"/>
                </a:solidFill>
                <a:latin typeface="Arial" charset="0"/>
                <a:ea typeface="宋体" charset="-122"/>
              </a:rPr>
              <a:t>、这首诗采用什么表达方式？展现了作者怎样的情绪？请简要分析。</a:t>
            </a:r>
          </a:p>
          <a:p>
            <a:pPr>
              <a:lnSpc>
                <a:spcPct val="110000"/>
              </a:lnSpc>
            </a:pPr>
            <a:r>
              <a:rPr lang="en-US" altLang="zh-CN" sz="2000" smtClean="0">
                <a:solidFill>
                  <a:schemeClr val="tx1"/>
                </a:solidFill>
                <a:latin typeface="Arial" charset="0"/>
                <a:ea typeface="宋体" charset="-122"/>
              </a:rPr>
              <a:t>11</a:t>
            </a:r>
            <a:r>
              <a:rPr lang="zh-CN" altLang="en-US" sz="2000" smtClean="0">
                <a:solidFill>
                  <a:schemeClr val="tx1"/>
                </a:solidFill>
                <a:latin typeface="Arial" charset="0"/>
                <a:ea typeface="宋体" charset="-122"/>
              </a:rPr>
              <a:t>、这首诗采用了我国哪种传统诗歌艺术手法？请简要分析。</a:t>
            </a:r>
          </a:p>
          <a:p>
            <a:pPr>
              <a:lnSpc>
                <a:spcPct val="110000"/>
              </a:lnSpc>
            </a:pPr>
            <a:r>
              <a:rPr lang="en-US" altLang="zh-CN" sz="2000" smtClean="0">
                <a:solidFill>
                  <a:schemeClr val="tx1"/>
                </a:solidFill>
                <a:latin typeface="Arial" charset="0"/>
                <a:ea typeface="宋体" charset="-122"/>
              </a:rPr>
              <a:t>12</a:t>
            </a:r>
            <a:r>
              <a:rPr lang="zh-CN" altLang="en-US" sz="2000" smtClean="0">
                <a:solidFill>
                  <a:schemeClr val="tx1"/>
                </a:solidFill>
                <a:latin typeface="Arial" charset="0"/>
                <a:ea typeface="宋体" charset="-122"/>
              </a:rPr>
              <a:t>、这首诗是如何处理情与景的关系的？请简要分析。</a:t>
            </a:r>
          </a:p>
          <a:p>
            <a:pPr>
              <a:lnSpc>
                <a:spcPct val="110000"/>
              </a:lnSpc>
            </a:pPr>
            <a:endParaRPr lang="zh-CN" altLang="en-US" sz="2000" smtClean="0">
              <a:solidFill>
                <a:schemeClr val="tx1"/>
              </a:solidFill>
              <a:latin typeface="Arial" charset="0"/>
              <a:ea typeface="宋体" charset="-122"/>
            </a:endParaRPr>
          </a:p>
          <a:p>
            <a:pPr>
              <a:lnSpc>
                <a:spcPct val="110000"/>
              </a:lnSpc>
            </a:pPr>
            <a:endParaRPr lang="zh-CN" altLang="en-US" sz="2000" smtClean="0">
              <a:solidFill>
                <a:schemeClr val="tx1"/>
              </a:solidFill>
              <a:latin typeface="Arial" charset="0"/>
              <a:ea typeface="宋体" charset="-122"/>
            </a:endParaRPr>
          </a:p>
          <a:p>
            <a:pPr>
              <a:lnSpc>
                <a:spcPct val="110000"/>
              </a:lnSpc>
            </a:pPr>
            <a:endParaRPr lang="zh-CN" altLang="en-US" sz="2000" smtClean="0">
              <a:solidFill>
                <a:schemeClr val="tx1"/>
              </a:solidFill>
              <a:latin typeface="Arial" charset="0"/>
              <a:ea typeface="宋体"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idx="4294967295"/>
          </p:nvPr>
        </p:nvSpPr>
        <p:spPr>
          <a:xfrm>
            <a:off x="985838" y="342900"/>
            <a:ext cx="7678737" cy="720725"/>
          </a:xfrm>
        </p:spPr>
        <p:txBody>
          <a:bodyPr/>
          <a:lstStyle/>
          <a:p>
            <a:r>
              <a:rPr lang="zh-CN" altLang="en-US" sz="3200" b="1" smtClean="0">
                <a:latin typeface="Arial" charset="0"/>
                <a:ea typeface="宋体" charset="-122"/>
              </a:rPr>
              <a:t>根据歌诀内容回答以下问题的答题思路</a:t>
            </a:r>
          </a:p>
        </p:txBody>
      </p:sp>
      <p:sp>
        <p:nvSpPr>
          <p:cNvPr id="25602" name="Rectangle 3"/>
          <p:cNvSpPr>
            <a:spLocks noGrp="1" noChangeArrowheads="1"/>
          </p:cNvSpPr>
          <p:nvPr>
            <p:ph type="body" idx="4294967295"/>
          </p:nvPr>
        </p:nvSpPr>
        <p:spPr>
          <a:xfrm>
            <a:off x="225425" y="1011238"/>
            <a:ext cx="8918575" cy="5089525"/>
          </a:xfrm>
        </p:spPr>
        <p:txBody>
          <a:bodyPr/>
          <a:lstStyle/>
          <a:p>
            <a:pPr>
              <a:lnSpc>
                <a:spcPct val="110000"/>
              </a:lnSpc>
            </a:pPr>
            <a:r>
              <a:rPr lang="en-US" altLang="zh-CN" sz="2000" smtClean="0">
                <a:solidFill>
                  <a:schemeClr val="tx1"/>
                </a:solidFill>
                <a:latin typeface="Arial" charset="0"/>
                <a:ea typeface="宋体" charset="-122"/>
              </a:rPr>
              <a:t>1</a:t>
            </a:r>
            <a:r>
              <a:rPr lang="zh-CN" altLang="en-US" sz="2000" smtClean="0">
                <a:solidFill>
                  <a:schemeClr val="tx1"/>
                </a:solidFill>
                <a:latin typeface="Arial" charset="0"/>
                <a:ea typeface="宋体" charset="-122"/>
              </a:rPr>
              <a:t>、这首词</a:t>
            </a:r>
            <a:r>
              <a:rPr lang="zh-CN" altLang="en-US" sz="2000" smtClean="0">
                <a:solidFill>
                  <a:srgbClr val="FF0000"/>
                </a:solidFill>
                <a:latin typeface="Arial" charset="0"/>
                <a:ea typeface="宋体" charset="-122"/>
              </a:rPr>
              <a:t>上片写景</a:t>
            </a:r>
            <a:r>
              <a:rPr lang="zh-CN" altLang="en-US" sz="2000" smtClean="0">
                <a:solidFill>
                  <a:schemeClr val="tx1"/>
                </a:solidFill>
                <a:latin typeface="Arial" charset="0"/>
                <a:ea typeface="宋体" charset="-122"/>
              </a:rPr>
              <a:t>，对</a:t>
            </a:r>
            <a:r>
              <a:rPr lang="zh-CN" altLang="en-US" sz="2000" smtClean="0">
                <a:solidFill>
                  <a:srgbClr val="FF0000"/>
                </a:solidFill>
                <a:latin typeface="Arial" charset="0"/>
                <a:ea typeface="宋体" charset="-122"/>
              </a:rPr>
              <a:t>下片的情感抒发</a:t>
            </a:r>
            <a:r>
              <a:rPr lang="zh-CN" altLang="en-US" sz="2000" smtClean="0">
                <a:solidFill>
                  <a:schemeClr val="tx1"/>
                </a:solidFill>
                <a:latin typeface="Arial" charset="0"/>
                <a:ea typeface="宋体" charset="-122"/>
              </a:rPr>
              <a:t>有何作用？请简要分析。</a:t>
            </a:r>
          </a:p>
          <a:p>
            <a:pPr>
              <a:lnSpc>
                <a:spcPct val="110000"/>
              </a:lnSpc>
            </a:pPr>
            <a:r>
              <a:rPr lang="en-US" altLang="zh-CN" sz="2000" smtClean="0">
                <a:solidFill>
                  <a:schemeClr val="tx1"/>
                </a:solidFill>
                <a:latin typeface="Arial" charset="0"/>
                <a:ea typeface="宋体" charset="-122"/>
              </a:rPr>
              <a:t>2</a:t>
            </a:r>
            <a:r>
              <a:rPr lang="zh-CN" altLang="en-US" sz="2000" smtClean="0">
                <a:solidFill>
                  <a:schemeClr val="tx1"/>
                </a:solidFill>
                <a:latin typeface="Arial" charset="0"/>
                <a:ea typeface="宋体" charset="-122"/>
              </a:rPr>
              <a:t>、这首词</a:t>
            </a:r>
            <a:r>
              <a:rPr lang="zh-CN" altLang="en-US" sz="2000" smtClean="0">
                <a:solidFill>
                  <a:srgbClr val="FF0000"/>
                </a:solidFill>
                <a:latin typeface="Arial" charset="0"/>
                <a:ea typeface="宋体" charset="-122"/>
              </a:rPr>
              <a:t>上片写景</a:t>
            </a:r>
            <a:r>
              <a:rPr lang="zh-CN" altLang="en-US" sz="2000" smtClean="0">
                <a:solidFill>
                  <a:schemeClr val="tx1"/>
                </a:solidFill>
                <a:latin typeface="Arial" charset="0"/>
                <a:ea typeface="宋体" charset="-122"/>
              </a:rPr>
              <a:t>，对</a:t>
            </a:r>
            <a:r>
              <a:rPr lang="zh-CN" altLang="en-US" sz="2000" smtClean="0">
                <a:solidFill>
                  <a:srgbClr val="FF0000"/>
                </a:solidFill>
                <a:latin typeface="Arial" charset="0"/>
                <a:ea typeface="宋体" charset="-122"/>
              </a:rPr>
              <a:t>全词的情感</a:t>
            </a:r>
            <a:r>
              <a:rPr lang="zh-CN" altLang="en-US" sz="2000" smtClean="0">
                <a:solidFill>
                  <a:schemeClr val="tx1"/>
                </a:solidFill>
                <a:latin typeface="Arial" charset="0"/>
                <a:ea typeface="宋体" charset="-122"/>
              </a:rPr>
              <a:t>抒发有何作用？请简要分析。</a:t>
            </a:r>
          </a:p>
          <a:p>
            <a:pPr>
              <a:lnSpc>
                <a:spcPct val="110000"/>
              </a:lnSpc>
            </a:pPr>
            <a:r>
              <a:rPr lang="en-US" altLang="zh-CN" sz="2000" smtClean="0">
                <a:solidFill>
                  <a:schemeClr val="tx1"/>
                </a:solidFill>
                <a:latin typeface="Arial" charset="0"/>
                <a:ea typeface="宋体" charset="-122"/>
              </a:rPr>
              <a:t>3</a:t>
            </a:r>
            <a:r>
              <a:rPr lang="zh-CN" altLang="en-US" sz="2000" smtClean="0">
                <a:solidFill>
                  <a:schemeClr val="tx1"/>
                </a:solidFill>
                <a:latin typeface="Arial" charset="0"/>
                <a:ea typeface="宋体" charset="-122"/>
              </a:rPr>
              <a:t>、这首词是</a:t>
            </a:r>
            <a:r>
              <a:rPr lang="zh-CN" altLang="en-US" sz="2000" smtClean="0">
                <a:solidFill>
                  <a:srgbClr val="FF0000"/>
                </a:solidFill>
                <a:latin typeface="Arial" charset="0"/>
                <a:ea typeface="宋体" charset="-122"/>
              </a:rPr>
              <a:t>围绕</a:t>
            </a:r>
            <a:r>
              <a:rPr lang="zh-CN" altLang="en-US" sz="2000" smtClean="0">
                <a:solidFill>
                  <a:schemeClr val="tx1"/>
                </a:solidFill>
                <a:latin typeface="Arial" charset="0"/>
                <a:ea typeface="宋体" charset="-122"/>
              </a:rPr>
              <a:t>什么来写的，写了</a:t>
            </a:r>
            <a:r>
              <a:rPr lang="zh-CN" altLang="en-US" sz="2000" smtClean="0">
                <a:solidFill>
                  <a:srgbClr val="FF0000"/>
                </a:solidFill>
                <a:latin typeface="Arial" charset="0"/>
                <a:ea typeface="宋体" charset="-122"/>
              </a:rPr>
              <a:t>几幅画面</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4</a:t>
            </a:r>
            <a:r>
              <a:rPr lang="zh-CN" altLang="en-US" sz="2000" smtClean="0">
                <a:solidFill>
                  <a:schemeClr val="tx1"/>
                </a:solidFill>
                <a:latin typeface="Arial" charset="0"/>
                <a:ea typeface="宋体" charset="-122"/>
              </a:rPr>
              <a:t>、这首诗</a:t>
            </a:r>
            <a:r>
              <a:rPr lang="zh-CN" altLang="en-US" sz="2000" smtClean="0">
                <a:solidFill>
                  <a:srgbClr val="FF0000"/>
                </a:solidFill>
                <a:latin typeface="Arial" charset="0"/>
                <a:ea typeface="宋体" charset="-122"/>
              </a:rPr>
              <a:t>开头的景物描写</a:t>
            </a:r>
            <a:r>
              <a:rPr lang="zh-CN" altLang="en-US" sz="2000" smtClean="0">
                <a:solidFill>
                  <a:schemeClr val="tx1"/>
                </a:solidFill>
                <a:latin typeface="Arial" charset="0"/>
                <a:ea typeface="宋体" charset="-122"/>
              </a:rPr>
              <a:t>有何作用？请简要分析。</a:t>
            </a:r>
          </a:p>
          <a:p>
            <a:pPr>
              <a:lnSpc>
                <a:spcPct val="110000"/>
              </a:lnSpc>
            </a:pPr>
            <a:r>
              <a:rPr lang="en-US" altLang="zh-CN" sz="2000" smtClean="0">
                <a:solidFill>
                  <a:schemeClr val="tx1"/>
                </a:solidFill>
                <a:latin typeface="Arial" charset="0"/>
                <a:ea typeface="宋体" charset="-122"/>
              </a:rPr>
              <a:t>5</a:t>
            </a:r>
            <a:r>
              <a:rPr lang="zh-CN" altLang="en-US" sz="2000" smtClean="0">
                <a:solidFill>
                  <a:schemeClr val="tx1"/>
                </a:solidFill>
                <a:latin typeface="Arial" charset="0"/>
                <a:ea typeface="宋体" charset="-122"/>
              </a:rPr>
              <a:t>、这首诗</a:t>
            </a:r>
            <a:r>
              <a:rPr lang="zh-CN" altLang="en-US" sz="2000" smtClean="0">
                <a:solidFill>
                  <a:srgbClr val="FF0000"/>
                </a:solidFill>
                <a:latin typeface="Arial" charset="0"/>
                <a:ea typeface="宋体" charset="-122"/>
              </a:rPr>
              <a:t>第一句在全诗中</a:t>
            </a:r>
            <a:r>
              <a:rPr lang="zh-CN" altLang="en-US" sz="2000" smtClean="0">
                <a:solidFill>
                  <a:schemeClr val="tx1"/>
                </a:solidFill>
                <a:latin typeface="Arial" charset="0"/>
                <a:ea typeface="宋体" charset="-122"/>
              </a:rPr>
              <a:t>有何作用？请简要分析。</a:t>
            </a:r>
          </a:p>
          <a:p>
            <a:pPr>
              <a:lnSpc>
                <a:spcPct val="110000"/>
              </a:lnSpc>
            </a:pPr>
            <a:r>
              <a:rPr lang="en-US" altLang="zh-CN" sz="2000" smtClean="0">
                <a:solidFill>
                  <a:schemeClr val="tx1"/>
                </a:solidFill>
                <a:latin typeface="Arial" charset="0"/>
                <a:ea typeface="宋体" charset="-122"/>
              </a:rPr>
              <a:t>6</a:t>
            </a:r>
            <a:r>
              <a:rPr lang="zh-CN" altLang="en-US" sz="2000" smtClean="0">
                <a:solidFill>
                  <a:schemeClr val="tx1"/>
                </a:solidFill>
                <a:latin typeface="Arial" charset="0"/>
                <a:ea typeface="宋体" charset="-122"/>
              </a:rPr>
              <a:t>、这首词上片的</a:t>
            </a:r>
            <a:r>
              <a:rPr lang="zh-CN" altLang="en-US" sz="2000" smtClean="0">
                <a:solidFill>
                  <a:srgbClr val="FF0000"/>
                </a:solidFill>
                <a:latin typeface="Arial" charset="0"/>
                <a:ea typeface="宋体" charset="-122"/>
              </a:rPr>
              <a:t>最后一句在全词中</a:t>
            </a:r>
            <a:r>
              <a:rPr lang="zh-CN" altLang="en-US" sz="2000" smtClean="0">
                <a:solidFill>
                  <a:schemeClr val="tx1"/>
                </a:solidFill>
                <a:latin typeface="Arial" charset="0"/>
                <a:ea typeface="宋体" charset="-122"/>
              </a:rPr>
              <a:t>有何作用？请简要分析。</a:t>
            </a:r>
          </a:p>
          <a:p>
            <a:pPr>
              <a:lnSpc>
                <a:spcPct val="110000"/>
              </a:lnSpc>
            </a:pPr>
            <a:r>
              <a:rPr lang="en-US" altLang="zh-CN" sz="2000" smtClean="0">
                <a:solidFill>
                  <a:schemeClr val="tx1"/>
                </a:solidFill>
                <a:latin typeface="Arial" charset="0"/>
                <a:ea typeface="宋体" charset="-122"/>
              </a:rPr>
              <a:t>7</a:t>
            </a:r>
            <a:r>
              <a:rPr lang="zh-CN" altLang="en-US" sz="2000" smtClean="0">
                <a:solidFill>
                  <a:schemeClr val="tx1"/>
                </a:solidFill>
                <a:latin typeface="Arial" charset="0"/>
                <a:ea typeface="宋体" charset="-122"/>
              </a:rPr>
              <a:t>、这首诗</a:t>
            </a:r>
            <a:r>
              <a:rPr lang="zh-CN" altLang="en-US" sz="2000" smtClean="0">
                <a:solidFill>
                  <a:srgbClr val="FF0000"/>
                </a:solidFill>
                <a:latin typeface="Arial" charset="0"/>
                <a:ea typeface="宋体" charset="-122"/>
              </a:rPr>
              <a:t>描写</a:t>
            </a:r>
            <a:r>
              <a:rPr lang="zh-CN" altLang="en-US" sz="2000" smtClean="0">
                <a:solidFill>
                  <a:schemeClr val="tx1"/>
                </a:solidFill>
                <a:latin typeface="Arial" charset="0"/>
                <a:ea typeface="宋体" charset="-122"/>
              </a:rPr>
              <a:t>了一幅怎样的</a:t>
            </a:r>
            <a:r>
              <a:rPr lang="zh-CN" altLang="en-US" sz="2000" smtClean="0">
                <a:solidFill>
                  <a:srgbClr val="FF0000"/>
                </a:solidFill>
                <a:latin typeface="Arial" charset="0"/>
                <a:ea typeface="宋体" charset="-122"/>
              </a:rPr>
              <a:t>画面</a:t>
            </a:r>
            <a:r>
              <a:rPr lang="zh-CN" altLang="en-US" sz="2000" smtClean="0">
                <a:solidFill>
                  <a:schemeClr val="tx1"/>
                </a:solidFill>
                <a:latin typeface="Arial" charset="0"/>
                <a:ea typeface="宋体" charset="-122"/>
              </a:rPr>
              <a:t>？这首诗</a:t>
            </a:r>
            <a:r>
              <a:rPr lang="zh-CN" altLang="en-US" sz="2000" smtClean="0">
                <a:solidFill>
                  <a:srgbClr val="FF0000"/>
                </a:solidFill>
                <a:latin typeface="Arial" charset="0"/>
                <a:ea typeface="宋体" charset="-122"/>
              </a:rPr>
              <a:t>写景有何特点</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8</a:t>
            </a:r>
            <a:r>
              <a:rPr lang="zh-CN" altLang="en-US" sz="2000" smtClean="0">
                <a:solidFill>
                  <a:schemeClr val="tx1"/>
                </a:solidFill>
                <a:latin typeface="Arial" charset="0"/>
                <a:ea typeface="宋体" charset="-122"/>
              </a:rPr>
              <a:t>、这首诗采用什么</a:t>
            </a:r>
            <a:r>
              <a:rPr lang="zh-CN" altLang="en-US" sz="2000" smtClean="0">
                <a:solidFill>
                  <a:srgbClr val="FF0000"/>
                </a:solidFill>
                <a:latin typeface="Arial" charset="0"/>
                <a:ea typeface="宋体" charset="-122"/>
              </a:rPr>
              <a:t>表达方式</a:t>
            </a:r>
            <a:r>
              <a:rPr lang="zh-CN" altLang="en-US" sz="2000" smtClean="0">
                <a:solidFill>
                  <a:schemeClr val="tx1"/>
                </a:solidFill>
                <a:latin typeface="Arial" charset="0"/>
                <a:ea typeface="宋体" charset="-122"/>
              </a:rPr>
              <a:t>？</a:t>
            </a:r>
            <a:r>
              <a:rPr lang="zh-CN" altLang="en-US" sz="2000" smtClean="0">
                <a:solidFill>
                  <a:srgbClr val="FF0000"/>
                </a:solidFill>
                <a:latin typeface="Arial" charset="0"/>
                <a:ea typeface="宋体" charset="-122"/>
              </a:rPr>
              <a:t>描绘</a:t>
            </a:r>
            <a:r>
              <a:rPr lang="zh-CN" altLang="en-US" sz="2000" smtClean="0">
                <a:solidFill>
                  <a:schemeClr val="tx1"/>
                </a:solidFill>
                <a:latin typeface="Arial" charset="0"/>
                <a:ea typeface="宋体" charset="-122"/>
              </a:rPr>
              <a:t>了一幅什么样的</a:t>
            </a:r>
            <a:r>
              <a:rPr lang="zh-CN" altLang="en-US" sz="2000" smtClean="0">
                <a:solidFill>
                  <a:srgbClr val="FF0000"/>
                </a:solidFill>
                <a:latin typeface="Arial" charset="0"/>
                <a:ea typeface="宋体" charset="-122"/>
              </a:rPr>
              <a:t>画面</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9</a:t>
            </a:r>
            <a:r>
              <a:rPr lang="zh-CN" altLang="en-US" sz="2000" smtClean="0">
                <a:solidFill>
                  <a:schemeClr val="tx1"/>
                </a:solidFill>
                <a:latin typeface="Arial" charset="0"/>
                <a:ea typeface="宋体" charset="-122"/>
              </a:rPr>
              <a:t>、这首诗采用什么</a:t>
            </a:r>
            <a:r>
              <a:rPr lang="zh-CN" altLang="en-US" sz="2000" smtClean="0">
                <a:solidFill>
                  <a:srgbClr val="FF0000"/>
                </a:solidFill>
                <a:latin typeface="Arial" charset="0"/>
                <a:ea typeface="宋体" charset="-122"/>
              </a:rPr>
              <a:t>表达方式</a:t>
            </a:r>
            <a:r>
              <a:rPr lang="zh-CN" altLang="en-US" sz="2000" smtClean="0">
                <a:solidFill>
                  <a:schemeClr val="tx1"/>
                </a:solidFill>
                <a:latin typeface="Arial" charset="0"/>
                <a:ea typeface="宋体" charset="-122"/>
              </a:rPr>
              <a:t>？</a:t>
            </a:r>
            <a:r>
              <a:rPr lang="zh-CN" altLang="en-US" sz="2000" smtClean="0">
                <a:solidFill>
                  <a:srgbClr val="FF0000"/>
                </a:solidFill>
                <a:latin typeface="Arial" charset="0"/>
                <a:ea typeface="宋体" charset="-122"/>
              </a:rPr>
              <a:t>抒发</a:t>
            </a:r>
            <a:r>
              <a:rPr lang="zh-CN" altLang="en-US" sz="2000" smtClean="0">
                <a:solidFill>
                  <a:schemeClr val="tx1"/>
                </a:solidFill>
                <a:latin typeface="Arial" charset="0"/>
                <a:ea typeface="宋体" charset="-122"/>
              </a:rPr>
              <a:t>了作者怎样的</a:t>
            </a:r>
            <a:r>
              <a:rPr lang="zh-CN" altLang="en-US" sz="2000" smtClean="0">
                <a:solidFill>
                  <a:srgbClr val="FF0000"/>
                </a:solidFill>
                <a:latin typeface="Arial" charset="0"/>
                <a:ea typeface="宋体" charset="-122"/>
              </a:rPr>
              <a:t>情感</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10</a:t>
            </a:r>
            <a:r>
              <a:rPr lang="zh-CN" altLang="en-US" sz="2000" smtClean="0">
                <a:solidFill>
                  <a:schemeClr val="tx1"/>
                </a:solidFill>
                <a:latin typeface="Arial" charset="0"/>
                <a:ea typeface="宋体" charset="-122"/>
              </a:rPr>
              <a:t>、这首诗采用什么</a:t>
            </a:r>
            <a:r>
              <a:rPr lang="zh-CN" altLang="en-US" sz="2000" smtClean="0">
                <a:solidFill>
                  <a:srgbClr val="FF0000"/>
                </a:solidFill>
                <a:latin typeface="Arial" charset="0"/>
                <a:ea typeface="宋体" charset="-122"/>
              </a:rPr>
              <a:t>表达方式？展现</a:t>
            </a:r>
            <a:r>
              <a:rPr lang="zh-CN" altLang="en-US" sz="2000" smtClean="0">
                <a:solidFill>
                  <a:schemeClr val="tx1"/>
                </a:solidFill>
                <a:latin typeface="Arial" charset="0"/>
                <a:ea typeface="宋体" charset="-122"/>
              </a:rPr>
              <a:t>了作者怎样的</a:t>
            </a:r>
            <a:r>
              <a:rPr lang="zh-CN" altLang="en-US" sz="2000" smtClean="0">
                <a:solidFill>
                  <a:srgbClr val="FF0000"/>
                </a:solidFill>
                <a:latin typeface="Arial" charset="0"/>
                <a:ea typeface="宋体" charset="-122"/>
              </a:rPr>
              <a:t>情绪</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11</a:t>
            </a:r>
            <a:r>
              <a:rPr lang="zh-CN" altLang="en-US" sz="2000" smtClean="0">
                <a:solidFill>
                  <a:schemeClr val="tx1"/>
                </a:solidFill>
                <a:latin typeface="Arial" charset="0"/>
                <a:ea typeface="宋体" charset="-122"/>
              </a:rPr>
              <a:t>、这首诗采用了我国哪种</a:t>
            </a:r>
            <a:r>
              <a:rPr lang="zh-CN" altLang="en-US" sz="2000" smtClean="0">
                <a:solidFill>
                  <a:srgbClr val="FF0000"/>
                </a:solidFill>
                <a:latin typeface="Arial" charset="0"/>
                <a:ea typeface="宋体" charset="-122"/>
              </a:rPr>
              <a:t>传统诗歌艺术手法</a:t>
            </a:r>
            <a:r>
              <a:rPr lang="zh-CN" altLang="en-US" sz="2000" smtClean="0">
                <a:solidFill>
                  <a:schemeClr val="tx1"/>
                </a:solidFill>
                <a:latin typeface="Arial" charset="0"/>
                <a:ea typeface="宋体" charset="-122"/>
              </a:rPr>
              <a:t>？请简要分析。</a:t>
            </a:r>
          </a:p>
          <a:p>
            <a:pPr>
              <a:lnSpc>
                <a:spcPct val="110000"/>
              </a:lnSpc>
            </a:pPr>
            <a:r>
              <a:rPr lang="en-US" altLang="zh-CN" sz="2000" smtClean="0">
                <a:solidFill>
                  <a:schemeClr val="tx1"/>
                </a:solidFill>
                <a:latin typeface="Arial" charset="0"/>
                <a:ea typeface="宋体" charset="-122"/>
              </a:rPr>
              <a:t>12</a:t>
            </a:r>
            <a:r>
              <a:rPr lang="zh-CN" altLang="en-US" sz="2000" smtClean="0">
                <a:solidFill>
                  <a:schemeClr val="tx1"/>
                </a:solidFill>
                <a:latin typeface="Arial" charset="0"/>
                <a:ea typeface="宋体" charset="-122"/>
              </a:rPr>
              <a:t>、这首诗是如何处理</a:t>
            </a:r>
            <a:r>
              <a:rPr lang="zh-CN" altLang="en-US" sz="2000" smtClean="0">
                <a:solidFill>
                  <a:srgbClr val="FF0000"/>
                </a:solidFill>
                <a:latin typeface="Arial" charset="0"/>
                <a:ea typeface="宋体" charset="-122"/>
              </a:rPr>
              <a:t>情与景的关系</a:t>
            </a:r>
            <a:r>
              <a:rPr lang="zh-CN" altLang="en-US" sz="2000" smtClean="0">
                <a:solidFill>
                  <a:schemeClr val="tx1"/>
                </a:solidFill>
                <a:latin typeface="Arial" charset="0"/>
                <a:ea typeface="宋体" charset="-122"/>
              </a:rPr>
              <a:t>的？请简要分析。</a:t>
            </a:r>
          </a:p>
          <a:p>
            <a:pPr>
              <a:lnSpc>
                <a:spcPct val="110000"/>
              </a:lnSpc>
            </a:pPr>
            <a:endParaRPr lang="zh-CN" altLang="en-US" sz="2000" smtClean="0">
              <a:solidFill>
                <a:schemeClr val="tx1"/>
              </a:solidFill>
              <a:latin typeface="Arial" charset="0"/>
              <a:ea typeface="宋体" charset="-122"/>
            </a:endParaRPr>
          </a:p>
          <a:p>
            <a:pPr>
              <a:lnSpc>
                <a:spcPct val="110000"/>
              </a:lnSpc>
            </a:pPr>
            <a:endParaRPr lang="zh-CN" altLang="en-US" sz="2000" smtClean="0">
              <a:solidFill>
                <a:schemeClr val="tx1"/>
              </a:solidFill>
              <a:latin typeface="Arial" charset="0"/>
              <a:ea typeface="宋体" charset="-122"/>
            </a:endParaRPr>
          </a:p>
          <a:p>
            <a:pPr>
              <a:lnSpc>
                <a:spcPct val="110000"/>
              </a:lnSpc>
            </a:pPr>
            <a:endParaRPr lang="zh-CN" altLang="en-US" sz="2000" smtClean="0">
              <a:solidFill>
                <a:schemeClr val="tx1"/>
              </a:solidFill>
              <a:latin typeface="Arial" charset="0"/>
              <a:ea typeface="宋体"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内容占位符 1"/>
          <p:cNvSpPr>
            <a:spLocks noGrp="1"/>
          </p:cNvSpPr>
          <p:nvPr>
            <p:ph sz="half" idx="1"/>
          </p:nvPr>
        </p:nvSpPr>
        <p:spPr>
          <a:xfrm>
            <a:off x="1749425" y="636588"/>
            <a:ext cx="5897563" cy="5032375"/>
          </a:xfrm>
        </p:spPr>
        <p:txBody>
          <a:bodyPr/>
          <a:lstStyle/>
          <a:p>
            <a:r>
              <a:rPr lang="en-US" altLang="zh-CN" smtClean="0">
                <a:latin typeface="Arial" charset="0"/>
                <a:ea typeface="宋体" charset="-122"/>
              </a:rPr>
              <a:t>      </a:t>
            </a:r>
            <a:r>
              <a:rPr lang="zh-CN" altLang="en-US" smtClean="0">
                <a:latin typeface="Arial" charset="0"/>
                <a:ea typeface="宋体" charset="-122"/>
              </a:rPr>
              <a:t>夏日游山家同夏少府</a:t>
            </a:r>
          </a:p>
          <a:p>
            <a:r>
              <a:rPr lang="zh-CN" altLang="en-US" smtClean="0">
                <a:latin typeface="Arial" charset="0"/>
                <a:ea typeface="宋体" charset="-122"/>
              </a:rPr>
              <a:t>               骆宾王</a:t>
            </a:r>
          </a:p>
          <a:p>
            <a:r>
              <a:rPr lang="zh-CN" altLang="en-US" smtClean="0">
                <a:latin typeface="Arial" charset="0"/>
                <a:ea typeface="宋体" charset="-122"/>
              </a:rPr>
              <a:t>返照下层岑，物外狎招寻。</a:t>
            </a:r>
          </a:p>
          <a:p>
            <a:r>
              <a:rPr lang="zh-CN" altLang="en-US" smtClean="0">
                <a:latin typeface="Arial" charset="0"/>
                <a:ea typeface="宋体" charset="-122"/>
              </a:rPr>
              <a:t>兰径薰幽碾，槐庭落暗金。</a:t>
            </a:r>
          </a:p>
          <a:p>
            <a:r>
              <a:rPr lang="zh-CN" altLang="en-US" smtClean="0">
                <a:latin typeface="Arial" charset="0"/>
                <a:ea typeface="宋体" charset="-122"/>
              </a:rPr>
              <a:t>谷静风声彻，山空月色深。</a:t>
            </a:r>
          </a:p>
          <a:p>
            <a:r>
              <a:rPr lang="zh-CN" altLang="en-US" smtClean="0">
                <a:latin typeface="Arial" charset="0"/>
                <a:ea typeface="宋体" charset="-122"/>
              </a:rPr>
              <a:t>一遣樊笼累，唯馀松桂心。</a:t>
            </a:r>
          </a:p>
          <a:p>
            <a:r>
              <a:rPr lang="zh-CN" altLang="en-US" smtClean="0">
                <a:latin typeface="Arial" charset="0"/>
                <a:ea typeface="宋体" charset="-122"/>
              </a:rPr>
              <a:t>(1)请简要赏析"谷静风声彻，山空月色深"。(3分)</a:t>
            </a:r>
          </a:p>
          <a:p>
            <a:r>
              <a:rPr lang="zh-CN" altLang="en-US" smtClean="0">
                <a:latin typeface="Arial" charset="0"/>
                <a:ea typeface="宋体" charset="-122"/>
              </a:rPr>
              <a:t>(2)本诗表达了作者怎样的情感和志向?结合全诗简要分析</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内容占位符 1"/>
          <p:cNvSpPr>
            <a:spLocks noGrp="1"/>
          </p:cNvSpPr>
          <p:nvPr>
            <p:ph sz="half" idx="1"/>
          </p:nvPr>
        </p:nvSpPr>
        <p:spPr>
          <a:xfrm>
            <a:off x="1384300" y="2281238"/>
            <a:ext cx="6807200" cy="3524250"/>
          </a:xfrm>
        </p:spPr>
        <p:txBody>
          <a:bodyPr/>
          <a:lstStyle/>
          <a:p>
            <a:r>
              <a:rPr lang="zh-CN" altLang="en-US" smtClean="0">
                <a:latin typeface="Arial" charset="0"/>
                <a:ea typeface="宋体" charset="-122"/>
              </a:rPr>
              <a:t>运用对比衬托的手法，用风声衬托山谷的幽静，用月光深远衬托山谷的空阔。描绘出一幅风声划破山谷的寂静，月光遍洒山谷的幽寂景色。</a:t>
            </a:r>
          </a:p>
          <a:p>
            <a:pPr>
              <a:buFont typeface="Arial" charset="0"/>
              <a:buNone/>
            </a:pPr>
            <a:endParaRPr lang="zh-CN" altLang="en-US" smtClean="0">
              <a:latin typeface="Arial" charset="0"/>
              <a:ea typeface="宋体" charset="-122"/>
            </a:endParaRPr>
          </a:p>
        </p:txBody>
      </p:sp>
      <p:sp>
        <p:nvSpPr>
          <p:cNvPr id="27650" name="文本框 4"/>
          <p:cNvSpPr txBox="1">
            <a:spLocks noChangeArrowheads="1"/>
          </p:cNvSpPr>
          <p:nvPr/>
        </p:nvSpPr>
        <p:spPr bwMode="auto">
          <a:xfrm>
            <a:off x="1165225" y="847725"/>
            <a:ext cx="6307138" cy="457200"/>
          </a:xfrm>
          <a:prstGeom prst="rect">
            <a:avLst/>
          </a:prstGeom>
          <a:noFill/>
          <a:ln w="9525">
            <a:noFill/>
            <a:miter lim="800000"/>
            <a:headEnd/>
            <a:tailEnd/>
          </a:ln>
        </p:spPr>
        <p:txBody>
          <a:bodyPr>
            <a:spAutoFit/>
          </a:bodyPr>
          <a:lstStyle/>
          <a:p>
            <a:r>
              <a:rPr lang="zh-CN" altLang="en-US" sz="2400" b="1">
                <a:solidFill>
                  <a:schemeClr val="tx2"/>
                </a:solidFill>
                <a:sym typeface="+mn-ea"/>
              </a:rPr>
              <a:t>请简要赏析"谷静风声彻，山空月色深"。(3分)</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内容占位符 1"/>
          <p:cNvSpPr>
            <a:spLocks noGrp="1"/>
          </p:cNvSpPr>
          <p:nvPr>
            <p:ph sz="half" idx="1"/>
          </p:nvPr>
        </p:nvSpPr>
        <p:spPr>
          <a:xfrm>
            <a:off x="1293813" y="2568575"/>
            <a:ext cx="6291262" cy="3236913"/>
          </a:xfrm>
        </p:spPr>
        <p:txBody>
          <a:bodyPr/>
          <a:lstStyle/>
          <a:p>
            <a:r>
              <a:rPr lang="zh-CN" altLang="en-US" smtClean="0">
                <a:latin typeface="Arial" charset="0"/>
                <a:ea typeface="宋体" charset="-122"/>
                <a:sym typeface="+mn-ea"/>
              </a:rPr>
              <a:t>2)作者采用借景抒情的手法，通过记叙夏日游山的所见所闻，描绘出山中幽寂空明的景色，表达出作者厌倦世俗，向往宁静，喜好山水，渴望归隐的心情志向。</a:t>
            </a:r>
            <a:endParaRPr lang="zh-CN" altLang="en-US" smtClean="0">
              <a:latin typeface="Arial" charset="0"/>
              <a:ea typeface="宋体" charset="-122"/>
            </a:endParaRPr>
          </a:p>
          <a:p>
            <a:endParaRPr lang="zh-CN" altLang="en-US" smtClean="0">
              <a:latin typeface="Arial" charset="0"/>
              <a:ea typeface="宋体" charset="-122"/>
            </a:endParaRPr>
          </a:p>
          <a:p>
            <a:endParaRPr lang="zh-CN" altLang="en-US" smtClean="0">
              <a:latin typeface="Arial" charset="0"/>
              <a:ea typeface="宋体" charset="-122"/>
            </a:endParaRPr>
          </a:p>
        </p:txBody>
      </p:sp>
      <p:sp>
        <p:nvSpPr>
          <p:cNvPr id="28674" name="标题 3"/>
          <p:cNvSpPr>
            <a:spLocks noGrp="1"/>
          </p:cNvSpPr>
          <p:nvPr>
            <p:ph type="title"/>
          </p:nvPr>
        </p:nvSpPr>
        <p:spPr>
          <a:xfrm>
            <a:off x="787400" y="1193800"/>
            <a:ext cx="7223125" cy="723900"/>
          </a:xfrm>
        </p:spPr>
        <p:txBody>
          <a:bodyPr/>
          <a:lstStyle/>
          <a:p>
            <a:r>
              <a:rPr lang="zh-CN" altLang="en-US" sz="2800" b="1" smtClean="0">
                <a:latin typeface="Arial" charset="0"/>
                <a:ea typeface="宋体" charset="-122"/>
                <a:sym typeface="+mn-ea"/>
              </a:rPr>
              <a:t>本诗表达了作者怎样的情感和志向?结合全诗简要分析</a:t>
            </a:r>
            <a:r>
              <a:rPr lang="zh-CN" altLang="en-US" sz="2800" b="1" smtClean="0">
                <a:latin typeface="Arial" charset="0"/>
                <a:ea typeface="宋体" charset="-122"/>
              </a:rPr>
              <a:t/>
            </a:r>
            <a:br>
              <a:rPr lang="zh-CN" altLang="en-US" sz="2800" b="1" smtClean="0">
                <a:latin typeface="Arial" charset="0"/>
                <a:ea typeface="宋体" charset="-122"/>
              </a:rPr>
            </a:br>
            <a:endParaRPr lang="zh-CN" altLang="en-US" sz="2800" b="1" smtClean="0">
              <a:latin typeface="Arial" charset="0"/>
              <a:ea typeface="宋体"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1"/>
          </p:nvPr>
        </p:nvSpPr>
        <p:spPr>
          <a:xfrm>
            <a:off x="1698625" y="2371725"/>
            <a:ext cx="5551488" cy="3433763"/>
          </a:xfrm>
        </p:spPr>
        <p:txBody>
          <a:bodyPr/>
          <a:lstStyle/>
          <a:p>
            <a:pPr marL="0" indent="0">
              <a:buFont typeface="Arial" panose="020B0604020202020204" pitchFamily="34" charset="0"/>
              <a:buNone/>
              <a:defRPr/>
            </a:pPr>
            <a:r>
              <a:rPr lang="en-US" altLang="zh-CN" dirty="0">
                <a:ea typeface="宋体" panose="02010600030101010101" pitchFamily="2" charset="-122"/>
                <a:sym typeface="Arial" panose="020B0604020202020204" pitchFamily="34" charset="0"/>
              </a:rPr>
              <a:t>             </a:t>
            </a:r>
            <a:r>
              <a:rPr lang="zh-CN" altLang="en-US" dirty="0">
                <a:ea typeface="宋体" panose="02010600030101010101" pitchFamily="2" charset="-122"/>
                <a:sym typeface="Arial" panose="020B0604020202020204" pitchFamily="34" charset="0"/>
              </a:rPr>
              <a:t>寻陆鸿渐不遇</a:t>
            </a:r>
          </a:p>
          <a:p>
            <a:pPr marL="0" indent="0">
              <a:buFont typeface="Arial" panose="020B0604020202020204" pitchFamily="34" charset="0"/>
              <a:buNone/>
              <a:defRPr/>
            </a:pPr>
            <a:r>
              <a:rPr lang="zh-CN" altLang="en-US" dirty="0">
                <a:ea typeface="宋体" panose="02010600030101010101" pitchFamily="2" charset="-122"/>
                <a:sym typeface="Arial" panose="020B0604020202020204" pitchFamily="34" charset="0"/>
              </a:rPr>
              <a:t>     移家虽带郭，野径入桑麻。</a:t>
            </a:r>
          </a:p>
          <a:p>
            <a:pPr marL="0" indent="0">
              <a:buFont typeface="Arial" panose="020B0604020202020204" pitchFamily="34" charset="0"/>
              <a:buNone/>
              <a:defRPr/>
            </a:pPr>
            <a:r>
              <a:rPr lang="zh-CN" altLang="en-US" dirty="0">
                <a:ea typeface="宋体" panose="02010600030101010101" pitchFamily="2" charset="-122"/>
                <a:sym typeface="Arial" panose="020B0604020202020204" pitchFamily="34" charset="0"/>
              </a:rPr>
              <a:t>     近种篱边菊，秋来未著花。</a:t>
            </a:r>
          </a:p>
          <a:p>
            <a:pPr marL="0" indent="0">
              <a:buFont typeface="Arial" panose="020B0604020202020204" pitchFamily="34" charset="0"/>
              <a:buNone/>
              <a:defRPr/>
            </a:pPr>
            <a:r>
              <a:rPr lang="zh-CN" altLang="en-US" dirty="0">
                <a:ea typeface="宋体" panose="02010600030101010101" pitchFamily="2" charset="-122"/>
                <a:sym typeface="Arial" panose="020B0604020202020204" pitchFamily="34" charset="0"/>
              </a:rPr>
              <a:t>     扣门无犬吠，欲去问西家。</a:t>
            </a:r>
          </a:p>
          <a:p>
            <a:pPr marL="0" indent="0">
              <a:buFont typeface="Arial" panose="020B0604020202020204" pitchFamily="34" charset="0"/>
              <a:buNone/>
              <a:defRPr/>
            </a:pPr>
            <a:r>
              <a:rPr lang="zh-CN" altLang="en-US" dirty="0">
                <a:ea typeface="宋体" panose="02010600030101010101" pitchFamily="2" charset="-122"/>
                <a:sym typeface="Arial" panose="020B0604020202020204" pitchFamily="34" charset="0"/>
              </a:rPr>
              <a:t>     报道山中去，归时每日斜。</a:t>
            </a:r>
            <a:endParaRPr lang="en-US" altLang="zh-CN" dirty="0">
              <a:ea typeface="宋体" panose="02010600030101010101" pitchFamily="2" charset="-122"/>
              <a:sym typeface="Arial" panose="020B0604020202020204" pitchFamily="34" charset="0"/>
            </a:endParaRPr>
          </a:p>
        </p:txBody>
      </p:sp>
      <p:sp>
        <p:nvSpPr>
          <p:cNvPr id="11266" name="标题 3"/>
          <p:cNvSpPr>
            <a:spLocks noGrp="1"/>
          </p:cNvSpPr>
          <p:nvPr>
            <p:ph type="title"/>
          </p:nvPr>
        </p:nvSpPr>
        <p:spPr>
          <a:xfrm>
            <a:off x="1158875" y="1193800"/>
            <a:ext cx="7212013" cy="723900"/>
          </a:xfrm>
        </p:spPr>
        <p:txBody>
          <a:bodyPr/>
          <a:lstStyle/>
          <a:p>
            <a:r>
              <a:rPr lang="zh-CN" altLang="en-US" sz="3200" b="1" smtClean="0">
                <a:latin typeface="Arial" charset="0"/>
                <a:ea typeface="宋体" charset="-122"/>
              </a:rPr>
              <a:t>阅读下面诗句，找出所用的艺术手法</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ChangeArrowheads="1"/>
          </p:cNvSpPr>
          <p:nvPr/>
        </p:nvSpPr>
        <p:spPr bwMode="auto">
          <a:xfrm>
            <a:off x="1752600" y="1676400"/>
            <a:ext cx="1066800" cy="2819400"/>
          </a:xfrm>
          <a:prstGeom prst="rect">
            <a:avLst/>
          </a:prstGeom>
          <a:solidFill>
            <a:srgbClr val="FF3300"/>
          </a:solidFill>
          <a:ln w="9525">
            <a:solidFill>
              <a:srgbClr val="00CC00"/>
            </a:solidFill>
            <a:miter lim="800000"/>
            <a:headEnd/>
            <a:tailEnd/>
          </a:ln>
        </p:spPr>
        <p:txBody>
          <a:bodyPr vert="eaVert" anchor="ctr"/>
          <a:lstStyle/>
          <a:p>
            <a:pPr algn="ctr">
              <a:buFont typeface="Arial" charset="0"/>
              <a:buNone/>
            </a:pPr>
            <a:r>
              <a:rPr lang="zh-CN" altLang="en-US" sz="3200" b="1">
                <a:solidFill>
                  <a:srgbClr val="000000"/>
                </a:solidFill>
                <a:latin typeface="宋体" charset="-122"/>
              </a:rPr>
              <a:t>艺术手法</a:t>
            </a:r>
          </a:p>
        </p:txBody>
      </p:sp>
      <p:sp>
        <p:nvSpPr>
          <p:cNvPr id="29698" name="Text Box 3"/>
          <p:cNvSpPr txBox="1">
            <a:spLocks noChangeArrowheads="1"/>
          </p:cNvSpPr>
          <p:nvPr/>
        </p:nvSpPr>
        <p:spPr bwMode="auto">
          <a:xfrm>
            <a:off x="3886200" y="1143000"/>
            <a:ext cx="2438400" cy="3749675"/>
          </a:xfrm>
          <a:prstGeom prst="rect">
            <a:avLst/>
          </a:prstGeom>
          <a:noFill/>
          <a:ln w="9525">
            <a:noFill/>
            <a:miter lim="800000"/>
            <a:headEnd/>
            <a:tailEnd/>
          </a:ln>
        </p:spPr>
        <p:txBody>
          <a:bodyPr>
            <a:spAutoFit/>
          </a:bodyPr>
          <a:lstStyle/>
          <a:p>
            <a:pPr>
              <a:lnSpc>
                <a:spcPct val="150000"/>
              </a:lnSpc>
              <a:spcBef>
                <a:spcPct val="50000"/>
              </a:spcBef>
              <a:buFont typeface="Arial" charset="0"/>
              <a:buNone/>
            </a:pPr>
            <a:r>
              <a:rPr lang="zh-CN" altLang="en-US" sz="3200" b="1">
                <a:solidFill>
                  <a:srgbClr val="0000CC"/>
                </a:solidFill>
                <a:latin typeface="宋体" charset="-122"/>
              </a:rPr>
              <a:t>1</a:t>
            </a:r>
            <a:r>
              <a:rPr lang="zh-CN" altLang="en-US" sz="3200" b="1">
                <a:solidFill>
                  <a:srgbClr val="0000CC"/>
                </a:solidFill>
              </a:rPr>
              <a:t> 修辞方法</a:t>
            </a:r>
            <a:r>
              <a:rPr lang="zh-CN" altLang="en-US" sz="3200" b="1">
                <a:solidFill>
                  <a:srgbClr val="0000CC"/>
                </a:solidFill>
                <a:latin typeface="宋体" charset="-122"/>
              </a:rPr>
              <a:t> </a:t>
            </a:r>
          </a:p>
          <a:p>
            <a:pPr>
              <a:lnSpc>
                <a:spcPct val="150000"/>
              </a:lnSpc>
              <a:spcBef>
                <a:spcPct val="50000"/>
              </a:spcBef>
              <a:buFont typeface="Arial" charset="0"/>
              <a:buNone/>
            </a:pPr>
            <a:r>
              <a:rPr lang="zh-CN" altLang="en-US" sz="3200" b="1">
                <a:solidFill>
                  <a:srgbClr val="0000CC"/>
                </a:solidFill>
                <a:latin typeface="宋体" charset="-122"/>
              </a:rPr>
              <a:t>2 </a:t>
            </a:r>
            <a:r>
              <a:rPr lang="zh-CN" altLang="en-US" sz="3200" b="1">
                <a:solidFill>
                  <a:srgbClr val="0000CC"/>
                </a:solidFill>
              </a:rPr>
              <a:t>表达方式</a:t>
            </a:r>
            <a:endParaRPr lang="zh-CN" altLang="en-US" sz="3200" b="1">
              <a:solidFill>
                <a:srgbClr val="0000CC"/>
              </a:solidFill>
              <a:latin typeface="宋体" charset="-122"/>
            </a:endParaRPr>
          </a:p>
          <a:p>
            <a:pPr>
              <a:lnSpc>
                <a:spcPct val="150000"/>
              </a:lnSpc>
              <a:spcBef>
                <a:spcPct val="50000"/>
              </a:spcBef>
              <a:buFont typeface="Arial" charset="0"/>
              <a:buNone/>
            </a:pPr>
            <a:r>
              <a:rPr lang="zh-CN" altLang="en-US" sz="3200" b="1">
                <a:solidFill>
                  <a:srgbClr val="0000CC"/>
                </a:solidFill>
              </a:rPr>
              <a:t>3 表现手法</a:t>
            </a:r>
          </a:p>
          <a:p>
            <a:pPr>
              <a:lnSpc>
                <a:spcPct val="150000"/>
              </a:lnSpc>
              <a:spcBef>
                <a:spcPct val="50000"/>
              </a:spcBef>
              <a:buFont typeface="Arial" charset="0"/>
              <a:buNone/>
            </a:pPr>
            <a:r>
              <a:rPr lang="zh-CN" altLang="en-US" sz="3200" b="1">
                <a:solidFill>
                  <a:srgbClr val="0000CC"/>
                </a:solidFill>
                <a:latin typeface="宋体" charset="-122"/>
              </a:rPr>
              <a:t>4 结构技巧</a:t>
            </a:r>
          </a:p>
        </p:txBody>
      </p:sp>
      <p:sp>
        <p:nvSpPr>
          <p:cNvPr id="29699" name="AutoShape 6"/>
          <p:cNvSpPr>
            <a:spLocks/>
          </p:cNvSpPr>
          <p:nvPr/>
        </p:nvSpPr>
        <p:spPr bwMode="auto">
          <a:xfrm>
            <a:off x="3124200" y="1524000"/>
            <a:ext cx="533400" cy="3124200"/>
          </a:xfrm>
          <a:prstGeom prst="leftBrace">
            <a:avLst>
              <a:gd name="adj1" fmla="val 48810"/>
              <a:gd name="adj2" fmla="val 50000"/>
            </a:avLst>
          </a:prstGeom>
          <a:noFill/>
          <a:ln w="57150">
            <a:solidFill>
              <a:srgbClr val="FF3300"/>
            </a:solidFill>
            <a:round/>
            <a:headEnd/>
            <a:tailEnd/>
          </a:ln>
        </p:spPr>
        <p:txBody>
          <a:bodyPr wrap="none" anchor="ctr"/>
          <a:lstStyle/>
          <a:p>
            <a:pPr>
              <a:buFont typeface="Arial" charset="0"/>
              <a:buNone/>
            </a:pPr>
            <a:endParaRPr lang="zh-CN" altLang="en-US">
              <a:latin typeface="Comic Sans MS" pitchFamily="66"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idx="4294967295"/>
          </p:nvPr>
        </p:nvSpPr>
        <p:spPr>
          <a:xfrm>
            <a:off x="3125788" y="152400"/>
            <a:ext cx="2743200" cy="685800"/>
          </a:xfrm>
        </p:spPr>
        <p:txBody>
          <a:bodyPr/>
          <a:lstStyle/>
          <a:p>
            <a:pPr eaLnBrk="1" hangingPunct="1"/>
            <a:r>
              <a:rPr lang="zh-CN" altLang="en-US" sz="4500" b="1" smtClean="0">
                <a:solidFill>
                  <a:srgbClr val="FF3300"/>
                </a:solidFill>
                <a:latin typeface="华文新魏" pitchFamily="2" charset="-122"/>
                <a:ea typeface="华文新魏" pitchFamily="2" charset="-122"/>
              </a:rPr>
              <a:t>表达方式</a:t>
            </a:r>
          </a:p>
        </p:txBody>
      </p:sp>
      <p:sp>
        <p:nvSpPr>
          <p:cNvPr id="9219" name="Rectangle 3"/>
          <p:cNvSpPr>
            <a:spLocks noGrp="1" noRot="1" noChangeArrowheads="1"/>
          </p:cNvSpPr>
          <p:nvPr>
            <p:ph type="body" idx="4294967295"/>
          </p:nvPr>
        </p:nvSpPr>
        <p:spPr>
          <a:xfrm>
            <a:off x="0" y="914400"/>
            <a:ext cx="8991600" cy="5791200"/>
          </a:xfrm>
          <a:ln w="28575">
            <a:solidFill>
              <a:srgbClr val="FF3300"/>
            </a:solidFill>
          </a:ln>
        </p:spPr>
        <p:txBody>
          <a:bodyPr/>
          <a:lstStyle/>
          <a:p>
            <a:pPr eaLnBrk="1" hangingPunct="1">
              <a:lnSpc>
                <a:spcPct val="90000"/>
              </a:lnSpc>
              <a:buFont typeface="Arial" charset="0"/>
              <a:buNone/>
            </a:pPr>
            <a:r>
              <a:rPr lang="zh-CN" altLang="en-US" sz="2800" b="1" smtClean="0">
                <a:solidFill>
                  <a:srgbClr val="000000"/>
                </a:solidFill>
                <a:latin typeface="华文新魏" pitchFamily="2" charset="-122"/>
                <a:ea typeface="华文新魏" pitchFamily="2" charset="-122"/>
              </a:rPr>
              <a:t>记叙</a:t>
            </a:r>
          </a:p>
          <a:p>
            <a:pPr eaLnBrk="1" hangingPunct="1">
              <a:lnSpc>
                <a:spcPct val="90000"/>
              </a:lnSpc>
              <a:buFont typeface="Arial" charset="0"/>
              <a:buNone/>
            </a:pPr>
            <a:r>
              <a:rPr lang="en-US" altLang="zh-CN" sz="2800" b="1" smtClean="0">
                <a:solidFill>
                  <a:srgbClr val="000000"/>
                </a:solidFill>
                <a:latin typeface="华文新魏" pitchFamily="2" charset="-122"/>
                <a:ea typeface="华文新魏" pitchFamily="2" charset="-122"/>
              </a:rPr>
              <a:t>1</a:t>
            </a:r>
            <a:r>
              <a:rPr lang="zh-CN" altLang="en-US" sz="2800" b="1" smtClean="0">
                <a:solidFill>
                  <a:srgbClr val="000000"/>
                </a:solidFill>
                <a:latin typeface="华文新魏" pitchFamily="2" charset="-122"/>
                <a:ea typeface="华文新魏" pitchFamily="2" charset="-122"/>
              </a:rPr>
              <a:t>、直陈其事叫赋</a:t>
            </a:r>
            <a:r>
              <a:rPr lang="en-US" sz="2800" b="1" smtClean="0">
                <a:solidFill>
                  <a:srgbClr val="000000"/>
                </a:solidFill>
                <a:latin typeface="华文新魏" pitchFamily="2" charset="-122"/>
                <a:ea typeface="华文新魏" pitchFamily="2" charset="-122"/>
                <a:sym typeface="Wingdings" pitchFamily="2" charset="2"/>
              </a:rPr>
              <a:t>（</a:t>
            </a:r>
            <a:r>
              <a:rPr lang="zh-CN" altLang="en-US" sz="2800" b="1" smtClean="0">
                <a:solidFill>
                  <a:srgbClr val="000000"/>
                </a:solidFill>
                <a:latin typeface="华文新魏" pitchFamily="2" charset="-122"/>
                <a:ea typeface="华文新魏" pitchFamily="2" charset="-122"/>
                <a:sym typeface="Wingdings" pitchFamily="2" charset="2"/>
              </a:rPr>
              <a:t>多见于叙事诗）</a:t>
            </a:r>
            <a:endParaRPr lang="zh-CN" altLang="en-US" sz="2800" b="1" smtClean="0">
              <a:solidFill>
                <a:srgbClr val="000000"/>
              </a:solidFill>
              <a:latin typeface="华文新魏" pitchFamily="2" charset="-122"/>
              <a:ea typeface="华文新魏" pitchFamily="2" charset="-122"/>
            </a:endParaRPr>
          </a:p>
          <a:p>
            <a:pPr eaLnBrk="1" hangingPunct="1">
              <a:lnSpc>
                <a:spcPct val="90000"/>
              </a:lnSpc>
              <a:buFont typeface="Arial" charset="0"/>
              <a:buNone/>
            </a:pPr>
            <a:r>
              <a:rPr lang="en-US" altLang="zh-CN" sz="2800" b="1" smtClean="0">
                <a:solidFill>
                  <a:srgbClr val="000000"/>
                </a:solidFill>
                <a:latin typeface="华文新魏" pitchFamily="2" charset="-122"/>
                <a:ea typeface="华文新魏" pitchFamily="2" charset="-122"/>
              </a:rPr>
              <a:t>2</a:t>
            </a:r>
            <a:r>
              <a:rPr lang="zh-CN" altLang="en-US" sz="2800" b="1" smtClean="0">
                <a:solidFill>
                  <a:srgbClr val="000000"/>
                </a:solidFill>
                <a:latin typeface="华文新魏" pitchFamily="2" charset="-122"/>
                <a:ea typeface="华文新魏" pitchFamily="2" charset="-122"/>
              </a:rPr>
              <a:t>、间接叙事是在写景中暗含事情发展过程</a:t>
            </a:r>
            <a:endParaRPr lang="en-US" sz="2800" b="1" smtClean="0">
              <a:solidFill>
                <a:srgbClr val="000000"/>
              </a:solidFill>
              <a:latin typeface="华文新魏" pitchFamily="2" charset="-122"/>
              <a:ea typeface="华文新魏" pitchFamily="2" charset="-122"/>
            </a:endParaRPr>
          </a:p>
          <a:p>
            <a:pPr eaLnBrk="1" hangingPunct="1">
              <a:lnSpc>
                <a:spcPct val="90000"/>
              </a:lnSpc>
              <a:buFont typeface="Arial" charset="0"/>
              <a:buNone/>
            </a:pPr>
            <a:r>
              <a:rPr lang="en-US" sz="2800" b="1" smtClean="0">
                <a:solidFill>
                  <a:srgbClr val="000000"/>
                </a:solidFill>
                <a:latin typeface="华文新魏" pitchFamily="2" charset="-122"/>
                <a:ea typeface="华文新魏" pitchFamily="2" charset="-122"/>
              </a:rPr>
              <a:t>议论</a:t>
            </a:r>
            <a:r>
              <a:rPr lang="zh-CN" altLang="en-US" sz="2800" b="1" smtClean="0">
                <a:solidFill>
                  <a:srgbClr val="000000"/>
                </a:solidFill>
                <a:latin typeface="华文新魏" pitchFamily="2" charset="-122"/>
                <a:ea typeface="华文新魏" pitchFamily="2" charset="-122"/>
              </a:rPr>
              <a:t>（多见哲理诗）</a:t>
            </a:r>
          </a:p>
          <a:p>
            <a:pPr eaLnBrk="1" hangingPunct="1">
              <a:lnSpc>
                <a:spcPct val="90000"/>
              </a:lnSpc>
              <a:buFont typeface="Arial" charset="0"/>
              <a:buNone/>
            </a:pPr>
            <a:r>
              <a:rPr lang="en-US" altLang="zh-CN" sz="2800" b="1" smtClean="0">
                <a:solidFill>
                  <a:srgbClr val="000000"/>
                </a:solidFill>
                <a:latin typeface="华文新魏" pitchFamily="2" charset="-122"/>
                <a:ea typeface="华文新魏" pitchFamily="2" charset="-122"/>
              </a:rPr>
              <a:t>1</a:t>
            </a:r>
            <a:r>
              <a:rPr lang="zh-CN" altLang="en-US" sz="2800" b="1" smtClean="0">
                <a:solidFill>
                  <a:srgbClr val="000000"/>
                </a:solidFill>
                <a:latin typeface="华文新魏" pitchFamily="2" charset="-122"/>
                <a:ea typeface="华文新魏" pitchFamily="2" charset="-122"/>
              </a:rPr>
              <a:t>、直接议论</a:t>
            </a:r>
          </a:p>
          <a:p>
            <a:pPr eaLnBrk="1" hangingPunct="1">
              <a:lnSpc>
                <a:spcPct val="90000"/>
              </a:lnSpc>
              <a:buFont typeface="Arial" charset="0"/>
              <a:buNone/>
            </a:pPr>
            <a:r>
              <a:rPr lang="en-US" altLang="zh-CN" sz="2800" b="1" smtClean="0">
                <a:solidFill>
                  <a:srgbClr val="000000"/>
                </a:solidFill>
                <a:latin typeface="华文新魏" pitchFamily="2" charset="-122"/>
                <a:ea typeface="华文新魏" pitchFamily="2" charset="-122"/>
              </a:rPr>
              <a:t>2</a:t>
            </a:r>
            <a:r>
              <a:rPr lang="zh-CN" altLang="en-US" sz="2800" b="1" smtClean="0">
                <a:solidFill>
                  <a:srgbClr val="000000"/>
                </a:solidFill>
                <a:latin typeface="华文新魏" pitchFamily="2" charset="-122"/>
                <a:ea typeface="华文新魏" pitchFamily="2" charset="-122"/>
              </a:rPr>
              <a:t>、间接议论：借景、物、事等议论。</a:t>
            </a:r>
          </a:p>
          <a:p>
            <a:pPr eaLnBrk="1" hangingPunct="1">
              <a:lnSpc>
                <a:spcPct val="90000"/>
              </a:lnSpc>
              <a:buFont typeface="Arial" charset="0"/>
              <a:buNone/>
            </a:pPr>
            <a:r>
              <a:rPr lang="en-US" sz="2800" b="1" smtClean="0">
                <a:solidFill>
                  <a:srgbClr val="000000"/>
                </a:solidFill>
                <a:latin typeface="华文新魏" pitchFamily="2" charset="-122"/>
                <a:ea typeface="华文新魏" pitchFamily="2" charset="-122"/>
              </a:rPr>
              <a:t>说明</a:t>
            </a:r>
          </a:p>
          <a:p>
            <a:pPr eaLnBrk="1" hangingPunct="1">
              <a:lnSpc>
                <a:spcPct val="90000"/>
              </a:lnSpc>
              <a:buFont typeface="Arial" charset="0"/>
              <a:buNone/>
            </a:pPr>
            <a:r>
              <a:rPr lang="en-US" sz="2800" b="1" smtClean="0">
                <a:solidFill>
                  <a:srgbClr val="0000FF"/>
                </a:solidFill>
                <a:latin typeface="华文新魏" pitchFamily="2" charset="-122"/>
                <a:ea typeface="华文新魏" pitchFamily="2" charset="-122"/>
              </a:rPr>
              <a:t>抒情</a:t>
            </a:r>
            <a:endParaRPr lang="en-US" sz="2800" b="1" smtClean="0">
              <a:solidFill>
                <a:srgbClr val="000000"/>
              </a:solidFill>
              <a:latin typeface="华文新魏" pitchFamily="2" charset="-122"/>
              <a:ea typeface="华文新魏" pitchFamily="2" charset="-122"/>
            </a:endParaRPr>
          </a:p>
          <a:p>
            <a:pPr eaLnBrk="1" hangingPunct="1">
              <a:lnSpc>
                <a:spcPct val="90000"/>
              </a:lnSpc>
              <a:buFont typeface="Arial" charset="0"/>
              <a:buNone/>
            </a:pPr>
            <a:r>
              <a:rPr lang="en-US" sz="2800" b="1" smtClean="0">
                <a:solidFill>
                  <a:srgbClr val="0000FF"/>
                </a:solidFill>
                <a:latin typeface="华文新魏" pitchFamily="2" charset="-122"/>
                <a:ea typeface="华文新魏" pitchFamily="2" charset="-122"/>
              </a:rPr>
              <a:t>描写</a:t>
            </a:r>
            <a:endParaRPr lang="en-US" sz="2800" b="1" smtClean="0">
              <a:solidFill>
                <a:srgbClr val="000000"/>
              </a:solidFill>
              <a:latin typeface="华文新魏" pitchFamily="2" charset="-122"/>
              <a:ea typeface="华文新魏"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ssolve">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219">
                                            <p:bg/>
                                          </p:spTgt>
                                        </p:tgtEl>
                                        <p:attrNameLst>
                                          <p:attrName>style.visibility</p:attrName>
                                        </p:attrNameLst>
                                      </p:cBhvr>
                                      <p:to>
                                        <p:strVal val="visible"/>
                                      </p:to>
                                    </p:set>
                                    <p:animEffect transition="in" filter="box(in)">
                                      <p:cBhvr>
                                        <p:cTn id="12" dur="500"/>
                                        <p:tgtEl>
                                          <p:spTgt spid="9219">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219">
                                            <p:txEl>
                                              <p:pRg st="0" end="0"/>
                                            </p:txEl>
                                          </p:spTgt>
                                        </p:tgtEl>
                                        <p:attrNameLst>
                                          <p:attrName>style.visibility</p:attrName>
                                        </p:attrNameLst>
                                      </p:cBhvr>
                                      <p:to>
                                        <p:strVal val="visible"/>
                                      </p:to>
                                    </p:set>
                                    <p:animEffect transition="in" filter="box(in)">
                                      <p:cBhvr>
                                        <p:cTn id="17" dur="500"/>
                                        <p:tgtEl>
                                          <p:spTgt spid="921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219">
                                            <p:txEl>
                                              <p:pRg st="1" end="1"/>
                                            </p:txEl>
                                          </p:spTgt>
                                        </p:tgtEl>
                                        <p:attrNameLst>
                                          <p:attrName>style.visibility</p:attrName>
                                        </p:attrNameLst>
                                      </p:cBhvr>
                                      <p:to>
                                        <p:strVal val="visible"/>
                                      </p:to>
                                    </p:set>
                                    <p:animEffect transition="in" filter="box(in)">
                                      <p:cBhvr>
                                        <p:cTn id="22" dur="500"/>
                                        <p:tgtEl>
                                          <p:spTgt spid="921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219">
                                            <p:txEl>
                                              <p:pRg st="2" end="2"/>
                                            </p:txEl>
                                          </p:spTgt>
                                        </p:tgtEl>
                                        <p:attrNameLst>
                                          <p:attrName>style.visibility</p:attrName>
                                        </p:attrNameLst>
                                      </p:cBhvr>
                                      <p:to>
                                        <p:strVal val="visible"/>
                                      </p:to>
                                    </p:set>
                                    <p:animEffect transition="in" filter="box(in)">
                                      <p:cBhvr>
                                        <p:cTn id="27" dur="500"/>
                                        <p:tgtEl>
                                          <p:spTgt spid="9219">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219">
                                            <p:txEl>
                                              <p:pRg st="3" end="3"/>
                                            </p:txEl>
                                          </p:spTgt>
                                        </p:tgtEl>
                                        <p:attrNameLst>
                                          <p:attrName>style.visibility</p:attrName>
                                        </p:attrNameLst>
                                      </p:cBhvr>
                                      <p:to>
                                        <p:strVal val="visible"/>
                                      </p:to>
                                    </p:set>
                                    <p:animEffect transition="in" filter="box(in)">
                                      <p:cBhvr>
                                        <p:cTn id="32" dur="500"/>
                                        <p:tgtEl>
                                          <p:spTgt spid="9219">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9219">
                                            <p:txEl>
                                              <p:pRg st="4" end="4"/>
                                            </p:txEl>
                                          </p:spTgt>
                                        </p:tgtEl>
                                        <p:attrNameLst>
                                          <p:attrName>style.visibility</p:attrName>
                                        </p:attrNameLst>
                                      </p:cBhvr>
                                      <p:to>
                                        <p:strVal val="visible"/>
                                      </p:to>
                                    </p:set>
                                    <p:animEffect transition="in" filter="box(in)">
                                      <p:cBhvr>
                                        <p:cTn id="37" dur="500"/>
                                        <p:tgtEl>
                                          <p:spTgt spid="9219">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9219">
                                            <p:txEl>
                                              <p:pRg st="5" end="5"/>
                                            </p:txEl>
                                          </p:spTgt>
                                        </p:tgtEl>
                                        <p:attrNameLst>
                                          <p:attrName>style.visibility</p:attrName>
                                        </p:attrNameLst>
                                      </p:cBhvr>
                                      <p:to>
                                        <p:strVal val="visible"/>
                                      </p:to>
                                    </p:set>
                                    <p:animEffect transition="in" filter="box(in)">
                                      <p:cBhvr>
                                        <p:cTn id="42" dur="500"/>
                                        <p:tgtEl>
                                          <p:spTgt spid="9219">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9219">
                                            <p:txEl>
                                              <p:pRg st="6" end="6"/>
                                            </p:txEl>
                                          </p:spTgt>
                                        </p:tgtEl>
                                        <p:attrNameLst>
                                          <p:attrName>style.visibility</p:attrName>
                                        </p:attrNameLst>
                                      </p:cBhvr>
                                      <p:to>
                                        <p:strVal val="visible"/>
                                      </p:to>
                                    </p:set>
                                    <p:animEffect transition="in" filter="box(in)">
                                      <p:cBhvr>
                                        <p:cTn id="47" dur="500"/>
                                        <p:tgtEl>
                                          <p:spTgt spid="9219">
                                            <p:txEl>
                                              <p:pRg st="6" end="6"/>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9219">
                                            <p:txEl>
                                              <p:pRg st="7" end="7"/>
                                            </p:txEl>
                                          </p:spTgt>
                                        </p:tgtEl>
                                        <p:attrNameLst>
                                          <p:attrName>style.visibility</p:attrName>
                                        </p:attrNameLst>
                                      </p:cBhvr>
                                      <p:to>
                                        <p:strVal val="visible"/>
                                      </p:to>
                                    </p:set>
                                    <p:animEffect transition="in" filter="box(in)">
                                      <p:cBhvr>
                                        <p:cTn id="52" dur="500"/>
                                        <p:tgtEl>
                                          <p:spTgt spid="9219">
                                            <p:txEl>
                                              <p:pRg st="7" end="7"/>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9219">
                                            <p:txEl>
                                              <p:pRg st="8" end="8"/>
                                            </p:txEl>
                                          </p:spTgt>
                                        </p:tgtEl>
                                        <p:attrNameLst>
                                          <p:attrName>style.visibility</p:attrName>
                                        </p:attrNameLst>
                                      </p:cBhvr>
                                      <p:to>
                                        <p:strVal val="visible"/>
                                      </p:to>
                                    </p:set>
                                    <p:animEffect transition="in" filter="box(in)">
                                      <p:cBhvr>
                                        <p:cTn id="57" dur="500"/>
                                        <p:tgtEl>
                                          <p:spTgt spid="92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idx="4294967295"/>
          </p:nvPr>
        </p:nvSpPr>
        <p:spPr>
          <a:xfrm>
            <a:off x="3124200" y="0"/>
            <a:ext cx="2743200" cy="685800"/>
          </a:xfrm>
        </p:spPr>
        <p:txBody>
          <a:bodyPr/>
          <a:lstStyle/>
          <a:p>
            <a:pPr eaLnBrk="1" hangingPunct="1"/>
            <a:r>
              <a:rPr lang="zh-CN" altLang="en-US" sz="4500" b="1" smtClean="0">
                <a:solidFill>
                  <a:srgbClr val="FF3300"/>
                </a:solidFill>
                <a:latin typeface="华文新魏" pitchFamily="2" charset="-122"/>
                <a:ea typeface="华文新魏" pitchFamily="2" charset="-122"/>
              </a:rPr>
              <a:t>表达方式</a:t>
            </a:r>
          </a:p>
        </p:txBody>
      </p:sp>
      <p:sp>
        <p:nvSpPr>
          <p:cNvPr id="10243" name="Rectangle 3"/>
          <p:cNvSpPr>
            <a:spLocks noGrp="1" noRot="1" noChangeArrowheads="1"/>
          </p:cNvSpPr>
          <p:nvPr>
            <p:ph type="body" idx="4294967295"/>
          </p:nvPr>
        </p:nvSpPr>
        <p:spPr>
          <a:xfrm>
            <a:off x="0" y="685800"/>
            <a:ext cx="9144000" cy="6172200"/>
          </a:xfrm>
          <a:ln w="28575">
            <a:solidFill>
              <a:srgbClr val="FF3300"/>
            </a:solidFill>
          </a:ln>
        </p:spPr>
        <p:txBody>
          <a:bodyPr/>
          <a:lstStyle/>
          <a:p>
            <a:pPr eaLnBrk="1" hangingPunct="1">
              <a:buFont typeface="Arial" charset="0"/>
              <a:buNone/>
            </a:pPr>
            <a:r>
              <a:rPr lang="zh-CN" altLang="en-US" b="1" smtClean="0">
                <a:solidFill>
                  <a:srgbClr val="0000FF"/>
                </a:solidFill>
                <a:latin typeface="华文新魏" pitchFamily="2" charset="-122"/>
                <a:ea typeface="华文新魏" pitchFamily="2" charset="-122"/>
              </a:rPr>
              <a:t>一、抒情:</a:t>
            </a:r>
            <a:r>
              <a:rPr lang="zh-CN" altLang="en-US" b="1" smtClean="0">
                <a:latin typeface="华文新魏" pitchFamily="2" charset="-122"/>
                <a:ea typeface="华文新魏" pitchFamily="2" charset="-122"/>
              </a:rPr>
              <a:t>这里指思想感情、志向追求、观点态度</a:t>
            </a:r>
          </a:p>
          <a:p>
            <a:pPr eaLnBrk="1" hangingPunct="1">
              <a:buFont typeface="Arial" charset="0"/>
              <a:buNone/>
            </a:pPr>
            <a:r>
              <a:rPr lang="en-US" altLang="zh-CN" b="1" smtClean="0">
                <a:solidFill>
                  <a:srgbClr val="000000"/>
                </a:solidFill>
                <a:latin typeface="华文新魏" pitchFamily="2" charset="-122"/>
                <a:ea typeface="华文新魏" pitchFamily="2" charset="-122"/>
              </a:rPr>
              <a:t>   </a:t>
            </a:r>
            <a:r>
              <a:rPr lang="zh-CN" altLang="en-US" b="1" smtClean="0">
                <a:solidFill>
                  <a:srgbClr val="000000"/>
                </a:solidFill>
                <a:latin typeface="华文新魏" pitchFamily="2" charset="-122"/>
                <a:ea typeface="华文新魏" pitchFamily="2" charset="-122"/>
              </a:rPr>
              <a:t>抒情分为：</a:t>
            </a:r>
            <a:r>
              <a:rPr lang="en-US" b="1" smtClean="0">
                <a:solidFill>
                  <a:srgbClr val="000000"/>
                </a:solidFill>
                <a:latin typeface="华文新魏" pitchFamily="2" charset="-122"/>
                <a:ea typeface="华文新魏" pitchFamily="2" charset="-122"/>
              </a:rPr>
              <a:t>直接抒情／直抒胸臆、</a:t>
            </a:r>
            <a:r>
              <a:rPr lang="zh-CN" altLang="en-US" b="1" smtClean="0">
                <a:solidFill>
                  <a:srgbClr val="000000"/>
                </a:solidFill>
                <a:latin typeface="华文新魏" pitchFamily="2" charset="-122"/>
                <a:ea typeface="华文新魏" pitchFamily="2" charset="-122"/>
              </a:rPr>
              <a:t>间接抒情</a:t>
            </a:r>
          </a:p>
          <a:p>
            <a:pPr eaLnBrk="1" hangingPunct="1">
              <a:buFont typeface="Arial" charset="0"/>
              <a:buNone/>
            </a:pPr>
            <a:r>
              <a:rPr lang="zh-CN" altLang="en-US" b="1" smtClean="0">
                <a:solidFill>
                  <a:srgbClr val="000000"/>
                </a:solidFill>
                <a:latin typeface="华文新魏" pitchFamily="2" charset="-122"/>
                <a:ea typeface="华文新魏" pitchFamily="2" charset="-122"/>
              </a:rPr>
              <a:t> </a:t>
            </a:r>
            <a:r>
              <a:rPr lang="en-US" b="1" smtClean="0">
                <a:solidFill>
                  <a:srgbClr val="000000"/>
                </a:solidFill>
                <a:latin typeface="华文新魏" pitchFamily="2" charset="-122"/>
                <a:ea typeface="华文新魏" pitchFamily="2" charset="-122"/>
              </a:rPr>
              <a:t>  间接抒情：</a:t>
            </a:r>
          </a:p>
          <a:p>
            <a:pPr eaLnBrk="1" hangingPunct="1">
              <a:buFont typeface="Arial" charset="0"/>
              <a:buNone/>
            </a:pPr>
            <a:r>
              <a:rPr lang="zh-CN" altLang="en-US" b="1" smtClean="0">
                <a:solidFill>
                  <a:srgbClr val="000000"/>
                </a:solidFill>
                <a:latin typeface="华文新魏" pitchFamily="2" charset="-122"/>
                <a:ea typeface="华文新魏" pitchFamily="2" charset="-122"/>
              </a:rPr>
              <a:t>1 </a:t>
            </a:r>
            <a:r>
              <a:rPr lang="zh-CN" altLang="en-US" b="1" smtClean="0">
                <a:solidFill>
                  <a:srgbClr val="FF3300"/>
                </a:solidFill>
                <a:latin typeface="华文新魏" pitchFamily="2" charset="-122"/>
                <a:ea typeface="华文新魏" pitchFamily="2" charset="-122"/>
              </a:rPr>
              <a:t>借景抒情</a:t>
            </a:r>
            <a:r>
              <a:rPr lang="en-US" altLang="zh-CN" b="1" smtClean="0">
                <a:latin typeface="华文新魏" pitchFamily="2" charset="-122"/>
                <a:ea typeface="华文新魏" pitchFamily="2" charset="-122"/>
              </a:rPr>
              <a:t>(</a:t>
            </a:r>
            <a:r>
              <a:rPr lang="zh-CN" altLang="en-US" b="1" smtClean="0">
                <a:latin typeface="华文新魏" pitchFamily="2" charset="-122"/>
                <a:ea typeface="华文新魏" pitchFamily="2" charset="-122"/>
              </a:rPr>
              <a:t>多见田园、羁旅思乡、送别、边塞诗）</a:t>
            </a:r>
          </a:p>
          <a:p>
            <a:pPr eaLnBrk="1" hangingPunct="1">
              <a:buFont typeface="Arial" charset="0"/>
              <a:buNone/>
            </a:pPr>
            <a:r>
              <a:rPr lang="en-US" altLang="zh-CN" b="1" smtClean="0">
                <a:solidFill>
                  <a:srgbClr val="000000"/>
                </a:solidFill>
                <a:latin typeface="华文新魏" pitchFamily="2" charset="-122"/>
                <a:ea typeface="华文新魏" pitchFamily="2" charset="-122"/>
              </a:rPr>
              <a:t>      </a:t>
            </a:r>
            <a:r>
              <a:rPr lang="zh-CN" altLang="en-US" b="1" smtClean="0">
                <a:solidFill>
                  <a:srgbClr val="000000"/>
                </a:solidFill>
                <a:latin typeface="华文新魏" pitchFamily="2" charset="-122"/>
                <a:ea typeface="华文新魏" pitchFamily="2" charset="-122"/>
              </a:rPr>
              <a:t>融情于景（情景交融）触景生情、以景结情</a:t>
            </a:r>
          </a:p>
          <a:p>
            <a:pPr eaLnBrk="1" hangingPunct="1">
              <a:buFont typeface="Arial" charset="0"/>
              <a:buNone/>
            </a:pPr>
            <a:r>
              <a:rPr lang="zh-CN" altLang="en-US" b="1" smtClean="0">
                <a:solidFill>
                  <a:srgbClr val="000000"/>
                </a:solidFill>
                <a:latin typeface="华文新魏" pitchFamily="2" charset="-122"/>
                <a:ea typeface="华文新魏" pitchFamily="2" charset="-122"/>
              </a:rPr>
              <a:t>    （乐景乐情、哀景哀情、</a:t>
            </a:r>
            <a:r>
              <a:rPr lang="zh-CN" altLang="en-US" b="1" smtClean="0">
                <a:solidFill>
                  <a:srgbClr val="FF0000"/>
                </a:solidFill>
                <a:latin typeface="华文新魏" pitchFamily="2" charset="-122"/>
                <a:ea typeface="华文新魏" pitchFamily="2" charset="-122"/>
              </a:rPr>
              <a:t>乐景哀情、哀景乐情</a:t>
            </a:r>
            <a:r>
              <a:rPr lang="zh-CN" altLang="en-US" b="1" smtClean="0">
                <a:solidFill>
                  <a:srgbClr val="000000"/>
                </a:solidFill>
                <a:latin typeface="华文新魏" pitchFamily="2" charset="-122"/>
                <a:ea typeface="华文新魏" pitchFamily="2" charset="-122"/>
              </a:rPr>
              <a:t>）</a:t>
            </a:r>
          </a:p>
          <a:p>
            <a:pPr eaLnBrk="1" hangingPunct="1">
              <a:buFont typeface="Arial" charset="0"/>
              <a:buNone/>
            </a:pPr>
            <a:r>
              <a:rPr lang="zh-CN" altLang="en-US" b="1" smtClean="0">
                <a:solidFill>
                  <a:srgbClr val="000000"/>
                </a:solidFill>
                <a:latin typeface="华文新魏" pitchFamily="2" charset="-122"/>
                <a:ea typeface="华文新魏" pitchFamily="2" charset="-122"/>
              </a:rPr>
              <a:t>2 </a:t>
            </a:r>
            <a:r>
              <a:rPr lang="zh-CN" altLang="en-US" b="1" smtClean="0">
                <a:solidFill>
                  <a:srgbClr val="FF3300"/>
                </a:solidFill>
                <a:latin typeface="华文新魏" pitchFamily="2" charset="-122"/>
                <a:ea typeface="华文新魏" pitchFamily="2" charset="-122"/>
              </a:rPr>
              <a:t>托物言志、</a:t>
            </a:r>
            <a:r>
              <a:rPr lang="zh-CN" altLang="en-US" b="1" smtClean="0">
                <a:solidFill>
                  <a:srgbClr val="FF0000"/>
                </a:solidFill>
                <a:latin typeface="华文新魏" pitchFamily="2" charset="-122"/>
                <a:ea typeface="华文新魏" pitchFamily="2" charset="-122"/>
              </a:rPr>
              <a:t>借物寓理 、借物抒怀</a:t>
            </a:r>
            <a:r>
              <a:rPr lang="en-US" altLang="zh-CN" b="1" smtClean="0">
                <a:latin typeface="华文新魏" pitchFamily="2" charset="-122"/>
                <a:ea typeface="华文新魏" pitchFamily="2" charset="-122"/>
              </a:rPr>
              <a:t>(</a:t>
            </a:r>
            <a:r>
              <a:rPr lang="zh-CN" altLang="en-US" b="1" smtClean="0">
                <a:latin typeface="华文新魏" pitchFamily="2" charset="-122"/>
                <a:ea typeface="华文新魏" pitchFamily="2" charset="-122"/>
              </a:rPr>
              <a:t>多见咏物诗）</a:t>
            </a:r>
            <a:endParaRPr lang="en-US" b="1" smtClean="0">
              <a:latin typeface="华文新魏" pitchFamily="2" charset="-122"/>
              <a:ea typeface="华文新魏" pitchFamily="2" charset="-122"/>
            </a:endParaRPr>
          </a:p>
          <a:p>
            <a:pPr eaLnBrk="1" hangingPunct="1">
              <a:buFont typeface="Arial" charset="0"/>
              <a:buNone/>
            </a:pPr>
            <a:r>
              <a:rPr lang="zh-CN" altLang="en-US" b="1" smtClean="0">
                <a:solidFill>
                  <a:srgbClr val="000000"/>
                </a:solidFill>
                <a:latin typeface="华文新魏" pitchFamily="2" charset="-122"/>
                <a:ea typeface="华文新魏" pitchFamily="2" charset="-122"/>
              </a:rPr>
              <a:t>3 </a:t>
            </a:r>
            <a:r>
              <a:rPr lang="zh-CN" altLang="en-US" b="1" smtClean="0">
                <a:solidFill>
                  <a:srgbClr val="FF0000"/>
                </a:solidFill>
                <a:latin typeface="华文新魏" pitchFamily="2" charset="-122"/>
                <a:ea typeface="华文新魏" pitchFamily="2" charset="-122"/>
              </a:rPr>
              <a:t>借事抒情</a:t>
            </a:r>
            <a:r>
              <a:rPr lang="zh-CN" altLang="en-US" b="1" smtClean="0">
                <a:solidFill>
                  <a:srgbClr val="000000"/>
                </a:solidFill>
                <a:latin typeface="华文新魏" pitchFamily="2" charset="-122"/>
                <a:ea typeface="华文新魏" pitchFamily="2" charset="-122"/>
              </a:rPr>
              <a:t>（即事感怀）（多见怀古诗）</a:t>
            </a:r>
          </a:p>
          <a:p>
            <a:pPr eaLnBrk="1" hangingPunct="1">
              <a:buFont typeface="Arial" charset="0"/>
              <a:buNone/>
            </a:pPr>
            <a:r>
              <a:rPr lang="zh-CN" altLang="en-US" b="1" smtClean="0">
                <a:solidFill>
                  <a:srgbClr val="FF0000"/>
                </a:solidFill>
                <a:latin typeface="华文新魏" pitchFamily="2" charset="-122"/>
                <a:ea typeface="华文新魏" pitchFamily="2" charset="-122"/>
              </a:rPr>
              <a:t>借古讽今　借古抒怀　怀古伤今（昔盛今衰） </a:t>
            </a:r>
          </a:p>
          <a:p>
            <a:pPr eaLnBrk="1" hangingPunct="1">
              <a:buFont typeface="Arial" charset="0"/>
              <a:buNone/>
            </a:pPr>
            <a:r>
              <a:rPr lang="zh-CN" altLang="en-US" b="1" smtClean="0">
                <a:latin typeface="华文新魏" pitchFamily="2" charset="-122"/>
                <a:ea typeface="华文新魏" pitchFamily="2" charset="-122"/>
              </a:rPr>
              <a:t>评述古事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ssolve">
                                      <p:cBhvr>
                                        <p:cTn id="7" dur="5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43">
                                            <p:bg/>
                                          </p:spTgt>
                                        </p:tgtEl>
                                        <p:attrNameLst>
                                          <p:attrName>style.visibility</p:attrName>
                                        </p:attrNameLst>
                                      </p:cBhvr>
                                      <p:to>
                                        <p:strVal val="visible"/>
                                      </p:to>
                                    </p:set>
                                    <p:animEffect transition="in" filter="box(in)">
                                      <p:cBhvr>
                                        <p:cTn id="12" dur="500"/>
                                        <p:tgtEl>
                                          <p:spTgt spid="10243">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43">
                                            <p:txEl>
                                              <p:pRg st="0" end="0"/>
                                            </p:txEl>
                                          </p:spTgt>
                                        </p:tgtEl>
                                        <p:attrNameLst>
                                          <p:attrName>style.visibility</p:attrName>
                                        </p:attrNameLst>
                                      </p:cBhvr>
                                      <p:to>
                                        <p:strVal val="visible"/>
                                      </p:to>
                                    </p:set>
                                    <p:animEffect transition="in" filter="box(in)">
                                      <p:cBhvr>
                                        <p:cTn id="17" dur="500"/>
                                        <p:tgtEl>
                                          <p:spTgt spid="1024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243">
                                            <p:txEl>
                                              <p:pRg st="1" end="1"/>
                                            </p:txEl>
                                          </p:spTgt>
                                        </p:tgtEl>
                                        <p:attrNameLst>
                                          <p:attrName>style.visibility</p:attrName>
                                        </p:attrNameLst>
                                      </p:cBhvr>
                                      <p:to>
                                        <p:strVal val="visible"/>
                                      </p:to>
                                    </p:set>
                                    <p:animEffect transition="in" filter="box(in)">
                                      <p:cBhvr>
                                        <p:cTn id="22" dur="500"/>
                                        <p:tgtEl>
                                          <p:spTgt spid="10243">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243">
                                            <p:txEl>
                                              <p:pRg st="2" end="2"/>
                                            </p:txEl>
                                          </p:spTgt>
                                        </p:tgtEl>
                                        <p:attrNameLst>
                                          <p:attrName>style.visibility</p:attrName>
                                        </p:attrNameLst>
                                      </p:cBhvr>
                                      <p:to>
                                        <p:strVal val="visible"/>
                                      </p:to>
                                    </p:set>
                                    <p:animEffect transition="in" filter="box(in)">
                                      <p:cBhvr>
                                        <p:cTn id="27" dur="500"/>
                                        <p:tgtEl>
                                          <p:spTgt spid="1024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243">
                                            <p:txEl>
                                              <p:pRg st="3" end="3"/>
                                            </p:txEl>
                                          </p:spTgt>
                                        </p:tgtEl>
                                        <p:attrNameLst>
                                          <p:attrName>style.visibility</p:attrName>
                                        </p:attrNameLst>
                                      </p:cBhvr>
                                      <p:to>
                                        <p:strVal val="visible"/>
                                      </p:to>
                                    </p:set>
                                    <p:animEffect transition="in" filter="box(in)">
                                      <p:cBhvr>
                                        <p:cTn id="32" dur="500"/>
                                        <p:tgtEl>
                                          <p:spTgt spid="10243">
                                            <p:txEl>
                                              <p:pRg st="3" end="3"/>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243">
                                            <p:txEl>
                                              <p:pRg st="4" end="4"/>
                                            </p:txEl>
                                          </p:spTgt>
                                        </p:tgtEl>
                                        <p:attrNameLst>
                                          <p:attrName>style.visibility</p:attrName>
                                        </p:attrNameLst>
                                      </p:cBhvr>
                                      <p:to>
                                        <p:strVal val="visible"/>
                                      </p:to>
                                    </p:set>
                                    <p:animEffect transition="in" filter="box(in)">
                                      <p:cBhvr>
                                        <p:cTn id="37" dur="500"/>
                                        <p:tgtEl>
                                          <p:spTgt spid="1024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243">
                                            <p:txEl>
                                              <p:pRg st="5" end="5"/>
                                            </p:txEl>
                                          </p:spTgt>
                                        </p:tgtEl>
                                        <p:attrNameLst>
                                          <p:attrName>style.visibility</p:attrName>
                                        </p:attrNameLst>
                                      </p:cBhvr>
                                      <p:to>
                                        <p:strVal val="visible"/>
                                      </p:to>
                                    </p:set>
                                    <p:animEffect transition="in" filter="box(in)">
                                      <p:cBhvr>
                                        <p:cTn id="42" dur="500"/>
                                        <p:tgtEl>
                                          <p:spTgt spid="10243">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0243">
                                            <p:txEl>
                                              <p:pRg st="6" end="6"/>
                                            </p:txEl>
                                          </p:spTgt>
                                        </p:tgtEl>
                                        <p:attrNameLst>
                                          <p:attrName>style.visibility</p:attrName>
                                        </p:attrNameLst>
                                      </p:cBhvr>
                                      <p:to>
                                        <p:strVal val="visible"/>
                                      </p:to>
                                    </p:set>
                                    <p:animEffect transition="in" filter="box(in)">
                                      <p:cBhvr>
                                        <p:cTn id="47" dur="500"/>
                                        <p:tgtEl>
                                          <p:spTgt spid="10243">
                                            <p:txEl>
                                              <p:pRg st="6" end="6"/>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0243">
                                            <p:txEl>
                                              <p:pRg st="7" end="7"/>
                                            </p:txEl>
                                          </p:spTgt>
                                        </p:tgtEl>
                                        <p:attrNameLst>
                                          <p:attrName>style.visibility</p:attrName>
                                        </p:attrNameLst>
                                      </p:cBhvr>
                                      <p:to>
                                        <p:strVal val="visible"/>
                                      </p:to>
                                    </p:set>
                                    <p:animEffect transition="in" filter="box(in)">
                                      <p:cBhvr>
                                        <p:cTn id="52" dur="500"/>
                                        <p:tgtEl>
                                          <p:spTgt spid="10243">
                                            <p:txEl>
                                              <p:pRg st="7" end="7"/>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0243">
                                            <p:txEl>
                                              <p:pRg st="8" end="8"/>
                                            </p:txEl>
                                          </p:spTgt>
                                        </p:tgtEl>
                                        <p:attrNameLst>
                                          <p:attrName>style.visibility</p:attrName>
                                        </p:attrNameLst>
                                      </p:cBhvr>
                                      <p:to>
                                        <p:strVal val="visible"/>
                                      </p:to>
                                    </p:set>
                                    <p:animEffect transition="in" filter="box(in)">
                                      <p:cBhvr>
                                        <p:cTn id="57" dur="500"/>
                                        <p:tgtEl>
                                          <p:spTgt spid="10243">
                                            <p:txEl>
                                              <p:pRg st="8" end="8"/>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0243">
                                            <p:txEl>
                                              <p:pRg st="9" end="9"/>
                                            </p:txEl>
                                          </p:spTgt>
                                        </p:tgtEl>
                                        <p:attrNameLst>
                                          <p:attrName>style.visibility</p:attrName>
                                        </p:attrNameLst>
                                      </p:cBhvr>
                                      <p:to>
                                        <p:strVal val="visible"/>
                                      </p:to>
                                    </p:set>
                                    <p:animEffect transition="in" filter="box(in)">
                                      <p:cBhvr>
                                        <p:cTn id="62" dur="500"/>
                                        <p:tgtEl>
                                          <p:spTgt spid="1024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ChangeArrowheads="1"/>
          </p:cNvSpPr>
          <p:nvPr/>
        </p:nvSpPr>
        <p:spPr bwMode="auto">
          <a:xfrm>
            <a:off x="304800" y="838200"/>
            <a:ext cx="8534400" cy="5451475"/>
          </a:xfrm>
          <a:prstGeom prst="rect">
            <a:avLst/>
          </a:prstGeom>
          <a:noFill/>
          <a:ln w="9525">
            <a:noFill/>
            <a:miter lim="800000"/>
            <a:headEnd/>
            <a:tailEnd/>
          </a:ln>
        </p:spPr>
        <p:txBody>
          <a:bodyPr>
            <a:spAutoFit/>
          </a:bodyPr>
          <a:lstStyle/>
          <a:p>
            <a:pPr>
              <a:buFont typeface="Arial" charset="0"/>
              <a:buNone/>
            </a:pPr>
            <a:r>
              <a:rPr lang="zh-CN" altLang="en-US" sz="4400" b="1">
                <a:solidFill>
                  <a:srgbClr val="0000FF"/>
                </a:solidFill>
              </a:rPr>
              <a:t>二、描写：</a:t>
            </a:r>
          </a:p>
          <a:p>
            <a:pPr>
              <a:buFont typeface="Arial" charset="0"/>
              <a:buNone/>
            </a:pPr>
            <a:r>
              <a:rPr lang="zh-CN" altLang="en-US" sz="4400" b="1">
                <a:solidFill>
                  <a:srgbClr val="FF0000"/>
                </a:solidFill>
              </a:rPr>
              <a:t>四结合：</a:t>
            </a:r>
            <a:r>
              <a:rPr lang="zh-CN" altLang="en-US" sz="4400" b="1"/>
              <a:t>动静结合、视听结合、         </a:t>
            </a:r>
          </a:p>
          <a:p>
            <a:pPr>
              <a:buFont typeface="Arial" charset="0"/>
              <a:buNone/>
            </a:pPr>
            <a:r>
              <a:rPr lang="zh-CN" altLang="en-US" sz="4400" b="1"/>
              <a:t>              虚实结合、正侧结合</a:t>
            </a:r>
          </a:p>
          <a:p>
            <a:pPr>
              <a:buFont typeface="Arial" charset="0"/>
              <a:buNone/>
            </a:pPr>
            <a:r>
              <a:rPr lang="zh-CN" altLang="en-US" sz="4400" b="1">
                <a:solidFill>
                  <a:srgbClr val="FF0000"/>
                </a:solidFill>
              </a:rPr>
              <a:t>描写角度：</a:t>
            </a:r>
            <a:r>
              <a:rPr lang="zh-CN" altLang="en-US" sz="4400" b="1"/>
              <a:t>远近、俯仰、明暗、     </a:t>
            </a:r>
          </a:p>
          <a:p>
            <a:pPr>
              <a:buFont typeface="Arial" charset="0"/>
              <a:buNone/>
            </a:pPr>
            <a:r>
              <a:rPr lang="zh-CN" altLang="en-US" sz="4400" b="1"/>
              <a:t>                  色彩对比映衬、</a:t>
            </a:r>
          </a:p>
          <a:p>
            <a:pPr>
              <a:buFont typeface="Arial" charset="0"/>
              <a:buNone/>
            </a:pPr>
            <a:r>
              <a:rPr lang="zh-CN" altLang="en-US" sz="4400" b="1"/>
              <a:t>                  </a:t>
            </a:r>
            <a:r>
              <a:rPr lang="zh-CN" altLang="en-US" sz="4400" b="1">
                <a:solidFill>
                  <a:srgbClr val="0000CC"/>
                </a:solidFill>
              </a:rPr>
              <a:t>时空、人文自然</a:t>
            </a:r>
          </a:p>
          <a:p>
            <a:pPr>
              <a:buFont typeface="Arial" charset="0"/>
              <a:buNone/>
            </a:pPr>
            <a:r>
              <a:rPr lang="zh-CN" altLang="en-US" sz="4400" b="1">
                <a:solidFill>
                  <a:srgbClr val="FF0000"/>
                </a:solidFill>
              </a:rPr>
              <a:t>其余手法：</a:t>
            </a:r>
            <a:r>
              <a:rPr lang="zh-CN" altLang="en-US" sz="4400" b="1"/>
              <a:t>白描、细节描写、</a:t>
            </a:r>
          </a:p>
          <a:p>
            <a:pPr>
              <a:buFont typeface="Arial" charset="0"/>
              <a:buNone/>
            </a:pPr>
            <a:r>
              <a:rPr lang="zh-CN" altLang="en-US" sz="4400" b="1"/>
              <a:t>                  渲染、烘托</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rrowheads="1"/>
          </p:cNvSpPr>
          <p:nvPr>
            <p:ph type="title" idx="4294967295"/>
          </p:nvPr>
        </p:nvSpPr>
        <p:spPr>
          <a:xfrm>
            <a:off x="2971800" y="152400"/>
            <a:ext cx="3697288" cy="609600"/>
          </a:xfrm>
        </p:spPr>
        <p:txBody>
          <a:bodyPr/>
          <a:lstStyle/>
          <a:p>
            <a:pPr eaLnBrk="1" hangingPunct="1"/>
            <a:r>
              <a:rPr lang="zh-CN" altLang="en-US" sz="4200" b="1" smtClean="0">
                <a:solidFill>
                  <a:srgbClr val="FF3300"/>
                </a:solidFill>
                <a:latin typeface="华文新魏" pitchFamily="2" charset="-122"/>
                <a:ea typeface="华文新魏" pitchFamily="2" charset="-122"/>
              </a:rPr>
              <a:t>表现手法</a:t>
            </a:r>
          </a:p>
        </p:txBody>
      </p:sp>
      <p:sp>
        <p:nvSpPr>
          <p:cNvPr id="33794" name="Rectangle 3"/>
          <p:cNvSpPr>
            <a:spLocks noGrp="1" noRot="1" noChangeArrowheads="1"/>
          </p:cNvSpPr>
          <p:nvPr>
            <p:ph type="body" idx="4294967295"/>
          </p:nvPr>
        </p:nvSpPr>
        <p:spPr>
          <a:xfrm>
            <a:off x="0" y="762000"/>
            <a:ext cx="9144000" cy="5865813"/>
          </a:xfrm>
          <a:ln w="28575">
            <a:solidFill>
              <a:srgbClr val="FF3300"/>
            </a:solidFill>
          </a:ln>
        </p:spPr>
        <p:txBody>
          <a:bodyPr/>
          <a:lstStyle/>
          <a:p>
            <a:pPr eaLnBrk="1" hangingPunct="1">
              <a:buFont typeface="Arial" charset="0"/>
              <a:buNone/>
            </a:pPr>
            <a:r>
              <a:rPr lang="zh-CN" altLang="en-US" sz="2000" b="1" smtClean="0">
                <a:solidFill>
                  <a:srgbClr val="000000"/>
                </a:solidFill>
                <a:latin typeface="华文新魏" pitchFamily="2" charset="-122"/>
                <a:ea typeface="华文新魏" pitchFamily="2" charset="-122"/>
              </a:rPr>
              <a:t>1、反衬：以动衬静 、以声衬寂 、以明衬暗、以乐衬哀</a:t>
            </a:r>
          </a:p>
          <a:p>
            <a:pPr eaLnBrk="1" hangingPunct="1">
              <a:buFont typeface="Arial" charset="0"/>
              <a:buNone/>
            </a:pPr>
            <a:r>
              <a:rPr lang="zh-CN" altLang="en-US" sz="2000" b="1" smtClean="0">
                <a:solidFill>
                  <a:srgbClr val="000000"/>
                </a:solidFill>
                <a:latin typeface="华文新魏" pitchFamily="2" charset="-122"/>
                <a:ea typeface="华文新魏" pitchFamily="2" charset="-122"/>
              </a:rPr>
              <a:t>2、联想和想象</a:t>
            </a:r>
            <a:endParaRPr lang="en-US" sz="2000" b="1" smtClean="0">
              <a:solidFill>
                <a:srgbClr val="000000"/>
              </a:solidFill>
              <a:latin typeface="华文新魏" pitchFamily="2" charset="-122"/>
              <a:ea typeface="华文新魏" pitchFamily="2" charset="-122"/>
            </a:endParaRPr>
          </a:p>
          <a:p>
            <a:pPr eaLnBrk="1" hangingPunct="1">
              <a:buFont typeface="Arial" charset="0"/>
              <a:buNone/>
            </a:pPr>
            <a:r>
              <a:rPr lang="en-US" sz="2000" b="1" smtClean="0">
                <a:solidFill>
                  <a:srgbClr val="000000"/>
                </a:solidFill>
                <a:latin typeface="华文新魏" pitchFamily="2" charset="-122"/>
                <a:ea typeface="华文新魏" pitchFamily="2" charset="-122"/>
              </a:rPr>
              <a:t>          </a:t>
            </a:r>
            <a:r>
              <a:rPr lang="zh-CN" altLang="en-US" sz="2000" b="1" smtClean="0">
                <a:solidFill>
                  <a:srgbClr val="FF3300"/>
                </a:solidFill>
                <a:latin typeface="华文新魏" pitchFamily="2" charset="-122"/>
                <a:ea typeface="华文新魏" pitchFamily="2" charset="-122"/>
              </a:rPr>
              <a:t>（对写）</a:t>
            </a:r>
            <a:r>
              <a:rPr lang="zh-CN" altLang="en-US" sz="2000" b="1" smtClean="0">
                <a:solidFill>
                  <a:srgbClr val="000000"/>
                </a:solidFill>
                <a:latin typeface="华文新魏" pitchFamily="2" charset="-122"/>
                <a:ea typeface="华文新魏" pitchFamily="2" charset="-122"/>
              </a:rPr>
              <a:t>：如以对方写自己（委婉含蓄）</a:t>
            </a:r>
          </a:p>
          <a:p>
            <a:pPr eaLnBrk="1" hangingPunct="1">
              <a:buFont typeface="Arial" charset="0"/>
              <a:buNone/>
            </a:pPr>
            <a:r>
              <a:rPr lang="zh-CN" altLang="en-US" sz="2000" b="1" smtClean="0">
                <a:solidFill>
                  <a:srgbClr val="000000"/>
                </a:solidFill>
                <a:latin typeface="华文新魏" pitchFamily="2" charset="-122"/>
                <a:ea typeface="华文新魏" pitchFamily="2" charset="-122"/>
              </a:rPr>
              <a:t>3、象征</a:t>
            </a:r>
          </a:p>
          <a:p>
            <a:pPr eaLnBrk="1" hangingPunct="1">
              <a:buFont typeface="Arial" charset="0"/>
              <a:buNone/>
            </a:pPr>
            <a:r>
              <a:rPr lang="en-US" altLang="zh-CN" sz="2000" b="1" smtClean="0">
                <a:solidFill>
                  <a:srgbClr val="000000"/>
                </a:solidFill>
                <a:latin typeface="华文新魏" pitchFamily="2" charset="-122"/>
                <a:ea typeface="华文新魏" pitchFamily="2" charset="-122"/>
              </a:rPr>
              <a:t>4</a:t>
            </a:r>
            <a:r>
              <a:rPr lang="zh-CN" altLang="en-US" sz="2000" b="1" smtClean="0">
                <a:solidFill>
                  <a:srgbClr val="000000"/>
                </a:solidFill>
                <a:latin typeface="华文新魏" pitchFamily="2" charset="-122"/>
                <a:ea typeface="华文新魏" pitchFamily="2" charset="-122"/>
              </a:rPr>
              <a:t>、抑扬、照应</a:t>
            </a:r>
          </a:p>
          <a:p>
            <a:pPr eaLnBrk="1" hangingPunct="1">
              <a:buFont typeface="Arial" charset="0"/>
              <a:buNone/>
            </a:pPr>
            <a:r>
              <a:rPr lang="zh-CN" altLang="en-US" sz="2000" b="1" smtClean="0">
                <a:solidFill>
                  <a:srgbClr val="000000"/>
                </a:solidFill>
                <a:latin typeface="华文新魏" pitchFamily="2" charset="-122"/>
                <a:ea typeface="华文新魏" pitchFamily="2" charset="-122"/>
              </a:rPr>
              <a:t>诗歌是多种手法同时运用，所以答题时，也是多种手法同时来答：</a:t>
            </a:r>
          </a:p>
        </p:txBody>
      </p:sp>
      <p:sp>
        <p:nvSpPr>
          <p:cNvPr id="33795" name="Rectangle 5"/>
          <p:cNvSpPr>
            <a:spLocks noChangeArrowheads="1"/>
          </p:cNvSpPr>
          <p:nvPr/>
        </p:nvSpPr>
        <p:spPr bwMode="auto">
          <a:xfrm>
            <a:off x="0" y="4343400"/>
            <a:ext cx="8840788" cy="2163763"/>
          </a:xfrm>
          <a:prstGeom prst="rect">
            <a:avLst/>
          </a:prstGeom>
          <a:solidFill>
            <a:srgbClr val="FFFF99"/>
          </a:solidFill>
          <a:ln w="28575">
            <a:solidFill>
              <a:srgbClr val="FF3300"/>
            </a:solidFill>
            <a:miter lim="800000"/>
            <a:headEnd/>
            <a:tailEnd/>
          </a:ln>
        </p:spPr>
        <p:txBody>
          <a:bodyPr>
            <a:spAutoFit/>
          </a:bodyPr>
          <a:lstStyle/>
          <a:p>
            <a:pPr>
              <a:lnSpc>
                <a:spcPct val="90000"/>
              </a:lnSpc>
              <a:spcBef>
                <a:spcPct val="20000"/>
              </a:spcBef>
              <a:buFont typeface="Arial" charset="0"/>
              <a:buNone/>
            </a:pPr>
            <a:r>
              <a:rPr lang="zh-CN" altLang="en-US" sz="3200" b="1">
                <a:solidFill>
                  <a:srgbClr val="0000FF"/>
                </a:solidFill>
                <a:latin typeface="华文新魏" pitchFamily="2" charset="-122"/>
                <a:ea typeface="华文新魏" pitchFamily="2" charset="-122"/>
              </a:rPr>
              <a:t>写景方法：</a:t>
            </a:r>
            <a:r>
              <a:rPr lang="zh-CN" altLang="en-US" sz="3200" b="1">
                <a:solidFill>
                  <a:srgbClr val="000000"/>
                </a:solidFill>
                <a:ea typeface="华文新魏" pitchFamily="2" charset="-122"/>
              </a:rPr>
              <a:t>运用修辞     </a:t>
            </a:r>
            <a:r>
              <a:rPr lang="zh-CN" altLang="en-US" sz="3200" b="1">
                <a:latin typeface="华文新魏" pitchFamily="2" charset="-122"/>
                <a:ea typeface="华文新魏" pitchFamily="2" charset="-122"/>
              </a:rPr>
              <a:t>衬托</a:t>
            </a:r>
            <a:r>
              <a:rPr lang="zh-CN" altLang="en-US" sz="3200" b="1">
                <a:solidFill>
                  <a:srgbClr val="000000"/>
                </a:solidFill>
                <a:latin typeface="华文新魏" pitchFamily="2" charset="-122"/>
                <a:ea typeface="华文新魏" pitchFamily="2" charset="-122"/>
              </a:rPr>
              <a:t>渲染  联想想象 </a:t>
            </a:r>
          </a:p>
          <a:p>
            <a:pPr>
              <a:lnSpc>
                <a:spcPct val="90000"/>
              </a:lnSpc>
              <a:spcBef>
                <a:spcPct val="20000"/>
              </a:spcBef>
              <a:buFont typeface="Arial" charset="0"/>
              <a:buNone/>
            </a:pPr>
            <a:r>
              <a:rPr lang="zh-CN" altLang="en-US" sz="3200" b="1">
                <a:solidFill>
                  <a:srgbClr val="000000"/>
                </a:solidFill>
                <a:latin typeface="华文新魏" pitchFamily="2" charset="-122"/>
                <a:ea typeface="华文新魏" pitchFamily="2" charset="-122"/>
              </a:rPr>
              <a:t>          色彩搭配   </a:t>
            </a:r>
            <a:r>
              <a:rPr lang="zh-CN" altLang="en-US" sz="3200" b="1">
                <a:latin typeface="华文新魏" pitchFamily="2" charset="-122"/>
                <a:ea typeface="华文新魏" pitchFamily="2" charset="-122"/>
              </a:rPr>
              <a:t>高低</a:t>
            </a:r>
            <a:r>
              <a:rPr lang="zh-CN" altLang="en-US" sz="3200" b="1">
                <a:solidFill>
                  <a:srgbClr val="000000"/>
                </a:solidFill>
                <a:latin typeface="华文新魏" pitchFamily="2" charset="-122"/>
                <a:ea typeface="华文新魏" pitchFamily="2" charset="-122"/>
              </a:rPr>
              <a:t>远近  </a:t>
            </a:r>
            <a:r>
              <a:rPr lang="zh-CN" altLang="en-US" sz="3200" b="1">
                <a:solidFill>
                  <a:srgbClr val="000000"/>
                </a:solidFill>
                <a:ea typeface="华文新魏" pitchFamily="2" charset="-122"/>
              </a:rPr>
              <a:t>动静明暗</a:t>
            </a:r>
          </a:p>
          <a:p>
            <a:pPr>
              <a:lnSpc>
                <a:spcPct val="90000"/>
              </a:lnSpc>
              <a:spcBef>
                <a:spcPct val="20000"/>
              </a:spcBef>
              <a:buFont typeface="Arial" charset="0"/>
              <a:buNone/>
            </a:pPr>
            <a:r>
              <a:rPr lang="zh-CN" altLang="en-US" sz="3200" b="1">
                <a:solidFill>
                  <a:srgbClr val="000000"/>
                </a:solidFill>
                <a:latin typeface="华文新魏" pitchFamily="2" charset="-122"/>
                <a:ea typeface="华文新魏" pitchFamily="2" charset="-122"/>
              </a:rPr>
              <a:t>　        虚实结合  </a:t>
            </a:r>
            <a:r>
              <a:rPr lang="en-US" sz="3200" b="1">
                <a:solidFill>
                  <a:srgbClr val="000000"/>
                </a:solidFill>
                <a:latin typeface="华文新魏" pitchFamily="2" charset="-122"/>
                <a:ea typeface="华文新魏" pitchFamily="2" charset="-122"/>
              </a:rPr>
              <a:t> </a:t>
            </a:r>
            <a:r>
              <a:rPr lang="zh-CN" altLang="en-US" sz="3200" b="1">
                <a:solidFill>
                  <a:srgbClr val="000000"/>
                </a:solidFill>
                <a:latin typeface="华文新魏" pitchFamily="2" charset="-122"/>
                <a:ea typeface="华文新魏" pitchFamily="2" charset="-122"/>
              </a:rPr>
              <a:t>点面结合  工笔细描                       </a:t>
            </a:r>
          </a:p>
          <a:p>
            <a:pPr>
              <a:lnSpc>
                <a:spcPct val="90000"/>
              </a:lnSpc>
              <a:spcBef>
                <a:spcPct val="20000"/>
              </a:spcBef>
              <a:buFont typeface="Arial" charset="0"/>
              <a:buNone/>
            </a:pPr>
            <a:r>
              <a:rPr lang="zh-CN" altLang="en-US" sz="3200" b="1">
                <a:solidFill>
                  <a:srgbClr val="000000"/>
                </a:solidFill>
                <a:latin typeface="华文新魏" pitchFamily="2" charset="-122"/>
                <a:ea typeface="华文新魏" pitchFamily="2" charset="-122"/>
              </a:rPr>
              <a:t>          白描</a:t>
            </a:r>
            <a:r>
              <a:rPr lang="en-US" sz="3200" b="1">
                <a:solidFill>
                  <a:srgbClr val="000000"/>
                </a:solidFill>
                <a:latin typeface="华文新魏" pitchFamily="2" charset="-122"/>
                <a:ea typeface="华文新魏" pitchFamily="2" charset="-122"/>
              </a:rPr>
              <a:t>勾勒  </a:t>
            </a:r>
            <a:r>
              <a:rPr lang="zh-CN" altLang="en-US" sz="3200" b="1">
                <a:solidFill>
                  <a:srgbClr val="000000"/>
                </a:solidFill>
                <a:latin typeface="华文新魏" pitchFamily="2" charset="-122"/>
                <a:ea typeface="华文新魏" pitchFamily="2" charset="-122"/>
              </a:rPr>
              <a:t> </a:t>
            </a:r>
            <a:r>
              <a:rPr lang="zh-CN" altLang="en-US" sz="3200" b="1">
                <a:latin typeface="华文新魏" pitchFamily="2" charset="-122"/>
                <a:ea typeface="华文新魏" pitchFamily="2" charset="-122"/>
              </a:rPr>
              <a:t>乐景写哀  哀景写乐</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rrowheads="1"/>
          </p:cNvSpPr>
          <p:nvPr>
            <p:ph type="title" idx="4294967295"/>
          </p:nvPr>
        </p:nvSpPr>
        <p:spPr>
          <a:xfrm>
            <a:off x="228600" y="381000"/>
            <a:ext cx="8229600" cy="1143000"/>
          </a:xfrm>
        </p:spPr>
        <p:txBody>
          <a:bodyPr/>
          <a:lstStyle/>
          <a:p>
            <a:pPr eaLnBrk="1" hangingPunct="1"/>
            <a:r>
              <a:rPr lang="zh-CN" altLang="zh-CN" sz="5100" b="1" smtClean="0">
                <a:solidFill>
                  <a:srgbClr val="FF0000"/>
                </a:solidFill>
                <a:latin typeface="Arial" charset="0"/>
                <a:ea typeface="宋体" charset="-122"/>
              </a:rPr>
              <a:t>                 </a:t>
            </a:r>
            <a:r>
              <a:rPr lang="zh-CN" altLang="en-US" sz="5100" b="1" smtClean="0">
                <a:solidFill>
                  <a:srgbClr val="FF0000"/>
                </a:solidFill>
                <a:latin typeface="Arial" charset="0"/>
                <a:ea typeface="宋体" charset="-122"/>
              </a:rPr>
              <a:t>结构技巧</a:t>
            </a:r>
          </a:p>
        </p:txBody>
      </p:sp>
      <p:sp>
        <p:nvSpPr>
          <p:cNvPr id="34818" name="Rectangle 3"/>
          <p:cNvSpPr>
            <a:spLocks noGrp="1" noRot="1" noChangeArrowheads="1"/>
          </p:cNvSpPr>
          <p:nvPr>
            <p:ph type="body" idx="4294967295"/>
          </p:nvPr>
        </p:nvSpPr>
        <p:spPr>
          <a:xfrm>
            <a:off x="-215900" y="1981200"/>
            <a:ext cx="9359900" cy="4495800"/>
          </a:xfrm>
        </p:spPr>
        <p:txBody>
          <a:bodyPr/>
          <a:lstStyle/>
          <a:p>
            <a:pPr eaLnBrk="1" hangingPunct="1">
              <a:buFont typeface="Arial" charset="0"/>
              <a:buNone/>
            </a:pPr>
            <a:r>
              <a:rPr lang="zh-CN" altLang="zh-CN" sz="2800" b="1" smtClean="0">
                <a:solidFill>
                  <a:srgbClr val="990099"/>
                </a:solidFill>
                <a:latin typeface="Arial" charset="0"/>
                <a:ea typeface="宋体" charset="-122"/>
              </a:rPr>
              <a:t>   </a:t>
            </a:r>
            <a:r>
              <a:rPr lang="zh-CN" altLang="en-US" sz="2800" b="1" smtClean="0">
                <a:latin typeface="Arial" charset="0"/>
                <a:ea typeface="宋体" charset="-122"/>
              </a:rPr>
              <a:t>整体安排：先总后分、先景后情、层层深入</a:t>
            </a:r>
          </a:p>
          <a:p>
            <a:pPr eaLnBrk="1" hangingPunct="1">
              <a:buFont typeface="Arial" charset="0"/>
              <a:buNone/>
            </a:pPr>
            <a:r>
              <a:rPr lang="zh-CN" altLang="zh-CN" sz="2800" b="1" smtClean="0">
                <a:latin typeface="Arial" charset="0"/>
                <a:ea typeface="宋体" charset="-122"/>
              </a:rPr>
              <a:t>   </a:t>
            </a:r>
            <a:r>
              <a:rPr lang="zh-CN" altLang="en-US" sz="2800" b="1" smtClean="0">
                <a:latin typeface="Arial" charset="0"/>
                <a:ea typeface="宋体" charset="-122"/>
              </a:rPr>
              <a:t>开头部分：奠定基调、开门见山、总领全诗</a:t>
            </a:r>
          </a:p>
          <a:p>
            <a:pPr eaLnBrk="1" hangingPunct="1">
              <a:buFont typeface="Arial" charset="0"/>
              <a:buNone/>
            </a:pPr>
            <a:r>
              <a:rPr lang="zh-CN" altLang="zh-CN" sz="2800" b="1" smtClean="0">
                <a:latin typeface="Arial" charset="0"/>
                <a:ea typeface="宋体" charset="-122"/>
              </a:rPr>
              <a:t>                     </a:t>
            </a:r>
            <a:r>
              <a:rPr lang="zh-CN" altLang="en-US" sz="2800" b="1" smtClean="0">
                <a:latin typeface="Arial" charset="0"/>
                <a:ea typeface="宋体" charset="-122"/>
              </a:rPr>
              <a:t>引出下文（铺垫下文、埋下伏笔）</a:t>
            </a:r>
          </a:p>
          <a:p>
            <a:pPr eaLnBrk="1" hangingPunct="1">
              <a:buFont typeface="Arial" charset="0"/>
              <a:buNone/>
            </a:pPr>
            <a:r>
              <a:rPr lang="zh-CN" altLang="zh-CN" sz="2800" b="1" smtClean="0">
                <a:latin typeface="Arial" charset="0"/>
                <a:ea typeface="宋体" charset="-122"/>
              </a:rPr>
              <a:t>   </a:t>
            </a:r>
            <a:r>
              <a:rPr lang="zh-CN" altLang="en-US" sz="2800" b="1" smtClean="0">
                <a:latin typeface="Arial" charset="0"/>
                <a:ea typeface="宋体" charset="-122"/>
              </a:rPr>
              <a:t>中间部分：承上启下（过渡） 前后照应 </a:t>
            </a:r>
          </a:p>
          <a:p>
            <a:pPr eaLnBrk="1" hangingPunct="1">
              <a:buFont typeface="Arial" charset="0"/>
              <a:buNone/>
            </a:pPr>
            <a:r>
              <a:rPr lang="zh-CN" altLang="zh-CN" sz="2800" b="1" smtClean="0">
                <a:latin typeface="Arial" charset="0"/>
                <a:ea typeface="宋体" charset="-122"/>
              </a:rPr>
              <a:t>   </a:t>
            </a:r>
            <a:r>
              <a:rPr lang="zh-CN" altLang="en-US" sz="2800" b="1" smtClean="0">
                <a:latin typeface="Arial" charset="0"/>
                <a:ea typeface="宋体" charset="-122"/>
              </a:rPr>
              <a:t>结尾部分：卒章显志、以景结情、首尾照应         </a:t>
            </a:r>
          </a:p>
          <a:p>
            <a:pPr eaLnBrk="1" hangingPunct="1">
              <a:buFont typeface="Arial" charset="0"/>
              <a:buNone/>
            </a:pPr>
            <a:r>
              <a:rPr lang="zh-CN" altLang="zh-CN" sz="2800" b="1" smtClean="0">
                <a:latin typeface="Arial" charset="0"/>
                <a:ea typeface="宋体" charset="-122"/>
              </a:rPr>
              <a:t>                                </a:t>
            </a:r>
          </a:p>
          <a:p>
            <a:pPr eaLnBrk="1" hangingPunct="1">
              <a:buFont typeface="Arial" charset="0"/>
              <a:buNone/>
            </a:pPr>
            <a:r>
              <a:rPr lang="zh-CN" altLang="zh-CN" sz="2800" b="1" smtClean="0">
                <a:solidFill>
                  <a:srgbClr val="990099"/>
                </a:solidFill>
                <a:latin typeface="Arial" charset="0"/>
                <a:ea typeface="宋体" charset="-122"/>
              </a:rPr>
              <a:t>                                       </a:t>
            </a:r>
          </a:p>
        </p:txBody>
      </p:sp>
      <p:sp>
        <p:nvSpPr>
          <p:cNvPr id="34819" name="Rectangle 5"/>
          <p:cNvSpPr>
            <a:spLocks noChangeArrowheads="1"/>
          </p:cNvSpPr>
          <p:nvPr/>
        </p:nvSpPr>
        <p:spPr bwMode="auto">
          <a:xfrm>
            <a:off x="4479925" y="3048000"/>
            <a:ext cx="184150" cy="762000"/>
          </a:xfrm>
          <a:prstGeom prst="rect">
            <a:avLst/>
          </a:prstGeom>
          <a:noFill/>
          <a:ln w="9525">
            <a:noFill/>
            <a:miter lim="800000"/>
            <a:headEnd/>
            <a:tailEnd/>
          </a:ln>
        </p:spPr>
        <p:txBody>
          <a:bodyPr wrap="none">
            <a:spAutoFit/>
          </a:bodyPr>
          <a:lstStyle/>
          <a:p>
            <a:pPr>
              <a:buFont typeface="Arial" charset="0"/>
              <a:buNone/>
            </a:pPr>
            <a:endParaRPr lang="zh-CN" altLang="en-US" sz="4400">
              <a:solidFill>
                <a:schemeClr val="tx2"/>
              </a:solidFill>
              <a:latin typeface="Times New Roman" pitchFamily="18" charset="0"/>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idx="4294967295"/>
          </p:nvPr>
        </p:nvSpPr>
        <p:spPr/>
        <p:txBody>
          <a:bodyPr/>
          <a:lstStyle/>
          <a:p>
            <a:pPr eaLnBrk="1" hangingPunct="1"/>
            <a:r>
              <a:rPr lang="zh-CN" altLang="en-US" sz="4800" b="1" smtClean="0">
                <a:latin typeface="Arial" charset="0"/>
                <a:ea typeface="隶书" pitchFamily="49" charset="-122"/>
              </a:rPr>
              <a:t>一、修辞手法</a:t>
            </a:r>
          </a:p>
        </p:txBody>
      </p:sp>
      <p:sp>
        <p:nvSpPr>
          <p:cNvPr id="14339" name="Rectangle 3"/>
          <p:cNvSpPr>
            <a:spLocks noGrp="1" noChangeArrowheads="1"/>
          </p:cNvSpPr>
          <p:nvPr>
            <p:ph type="body" idx="4294967295"/>
          </p:nvPr>
        </p:nvSpPr>
        <p:spPr>
          <a:xfrm>
            <a:off x="152400" y="1600200"/>
            <a:ext cx="8610600" cy="4525963"/>
          </a:xfrm>
        </p:spPr>
        <p:txBody>
          <a:bodyPr/>
          <a:lstStyle/>
          <a:p>
            <a:pPr eaLnBrk="1" hangingPunct="1">
              <a:lnSpc>
                <a:spcPct val="90000"/>
              </a:lnSpc>
              <a:buFont typeface="Arial" charset="0"/>
              <a:buNone/>
            </a:pPr>
            <a:r>
              <a:rPr lang="zh-CN" altLang="en-US" b="1" smtClean="0">
                <a:latin typeface="Arial" charset="0"/>
                <a:ea typeface="宋体" charset="-122"/>
              </a:rPr>
              <a:t>1、比喻</a:t>
            </a:r>
          </a:p>
          <a:p>
            <a:pPr eaLnBrk="1" hangingPunct="1">
              <a:lnSpc>
                <a:spcPct val="90000"/>
              </a:lnSpc>
              <a:buFont typeface="Arial" charset="0"/>
              <a:buNone/>
            </a:pPr>
            <a:r>
              <a:rPr lang="zh-CN" altLang="en-US" b="1" smtClean="0">
                <a:latin typeface="Arial" charset="0"/>
                <a:ea typeface="宋体" charset="-122"/>
              </a:rPr>
              <a:t>          把一种事物或情景来比作另一种事物或情景。可分为明喻、暗喻、借喻。有突出事物特征，把抽象的事物形象化的作用。 </a:t>
            </a:r>
          </a:p>
          <a:p>
            <a:pPr eaLnBrk="1" hangingPunct="1">
              <a:lnSpc>
                <a:spcPct val="90000"/>
              </a:lnSpc>
              <a:buFont typeface="Arial" charset="0"/>
              <a:buNone/>
            </a:pPr>
            <a:r>
              <a:rPr lang="zh-CN" altLang="en-US" b="1" smtClean="0">
                <a:latin typeface="Arial" charset="0"/>
                <a:ea typeface="宋体" charset="-122"/>
              </a:rPr>
              <a:t>       </a:t>
            </a:r>
            <a:r>
              <a:rPr lang="en-US" altLang="zh-CN" b="1" smtClean="0">
                <a:latin typeface="Arial" charset="0"/>
                <a:ea typeface="宋体" charset="-122"/>
              </a:rPr>
              <a:t>  </a:t>
            </a:r>
            <a:r>
              <a:rPr lang="zh-CN" altLang="en-US" b="1" smtClean="0">
                <a:latin typeface="Arial" charset="0"/>
                <a:ea typeface="宋体" charset="-122"/>
              </a:rPr>
              <a:t>例：“遥望洞庭山水色，白银盘里一青螺”（刘禹锡《望洞庭》） </a:t>
            </a:r>
          </a:p>
          <a:p>
            <a:pPr eaLnBrk="1" hangingPunct="1">
              <a:lnSpc>
                <a:spcPct val="90000"/>
              </a:lnSpc>
              <a:buFont typeface="Arial" charset="0"/>
              <a:buNone/>
            </a:pPr>
            <a:r>
              <a:rPr lang="zh-CN" altLang="en-US" b="1" smtClean="0">
                <a:latin typeface="Arial" charset="0"/>
                <a:ea typeface="宋体" charset="-122"/>
              </a:rPr>
              <a:t>       </a:t>
            </a:r>
            <a:r>
              <a:rPr lang="en-US" altLang="zh-CN" b="1" smtClean="0">
                <a:latin typeface="Arial" charset="0"/>
                <a:ea typeface="宋体" charset="-122"/>
              </a:rPr>
              <a:t>   </a:t>
            </a:r>
            <a:r>
              <a:rPr lang="zh-CN" altLang="en-US" b="1" smtClean="0">
                <a:latin typeface="Arial" charset="0"/>
                <a:ea typeface="宋体" charset="-122"/>
              </a:rPr>
              <a:t>赏析：诗歌巧妙地以“螺”作比，将皓月银辉下的山比做银盘里的青螺，色调淡雅，山水浑然一体。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checkerboard(across)">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checkerboard(across)">
                                      <p:cBhvr>
                                        <p:cTn id="12" dur="500"/>
                                        <p:tgtEl>
                                          <p:spTgt spid="143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checkerboard(across)">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checkerboard(across)">
                                      <p:cBhvr>
                                        <p:cTn id="22" dur="5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rrowheads="1"/>
          </p:cNvSpPr>
          <p:nvPr>
            <p:ph type="title" idx="4294967295"/>
          </p:nvPr>
        </p:nvSpPr>
        <p:spPr>
          <a:xfrm>
            <a:off x="0" y="0"/>
            <a:ext cx="9144000" cy="23622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比喻</a:t>
            </a:r>
            <a:r>
              <a:rPr lang="zh-CN" altLang="en-US" sz="3200" b="1" smtClean="0">
                <a:solidFill>
                  <a:srgbClr val="FFFF00"/>
                </a:solidFill>
                <a:latin typeface="Arial" charset="0"/>
                <a:ea typeface="黑体" pitchFamily="49" charset="-122"/>
              </a:rPr>
              <a:t>，</a:t>
            </a:r>
            <a:r>
              <a:rPr lang="zh-CN" altLang="en-US" sz="2400" b="1" smtClean="0">
                <a:solidFill>
                  <a:srgbClr val="FFFF00"/>
                </a:solidFill>
                <a:latin typeface="Arial" charset="0"/>
                <a:ea typeface="黑体" pitchFamily="49" charset="-122"/>
              </a:rPr>
              <a:t>在写景状物时能突出生动的形象，强化特定的意境的渲染；议理抒情时则能以生动形象强化表情达意，从而深化诗词的主题</a:t>
            </a:r>
            <a:r>
              <a:rPr lang="zh-CN" altLang="en-US" sz="3600" b="1" smtClean="0">
                <a:solidFill>
                  <a:srgbClr val="FFFF00"/>
                </a:solidFill>
                <a:latin typeface="Arial" charset="0"/>
                <a:ea typeface="黑体" pitchFamily="49" charset="-122"/>
              </a:rPr>
              <a:t>。</a:t>
            </a:r>
            <a:br>
              <a:rPr lang="zh-CN" altLang="en-US" sz="3600" b="1" smtClean="0">
                <a:solidFill>
                  <a:srgbClr val="FFFF00"/>
                </a:solidFill>
                <a:latin typeface="Arial" charset="0"/>
                <a:ea typeface="黑体" pitchFamily="49" charset="-122"/>
              </a:rPr>
            </a:br>
            <a:endParaRPr lang="zh-CN" altLang="en-US" sz="3600" b="1" smtClean="0">
              <a:solidFill>
                <a:srgbClr val="FFFF00"/>
              </a:solidFill>
              <a:latin typeface="Arial" charset="0"/>
              <a:ea typeface="黑体" pitchFamily="49" charset="-122"/>
            </a:endParaRPr>
          </a:p>
        </p:txBody>
      </p:sp>
      <p:sp>
        <p:nvSpPr>
          <p:cNvPr id="36866" name="Rectangle 3"/>
          <p:cNvSpPr>
            <a:spLocks noGrp="1" noRot="1" noChangeArrowheads="1"/>
          </p:cNvSpPr>
          <p:nvPr>
            <p:ph type="body" idx="4294967295"/>
          </p:nvPr>
        </p:nvSpPr>
        <p:spPr>
          <a:xfrm>
            <a:off x="0" y="1981200"/>
            <a:ext cx="9144000" cy="4572000"/>
          </a:xfrm>
          <a:solidFill>
            <a:srgbClr val="000000"/>
          </a:solidFill>
          <a:ln>
            <a:solidFill>
              <a:srgbClr val="FFFF00"/>
            </a:solidFill>
          </a:ln>
        </p:spPr>
        <p:txBody>
          <a:bodyPr/>
          <a:lstStyle/>
          <a:p>
            <a:pPr eaLnBrk="1" hangingPunct="1">
              <a:lnSpc>
                <a:spcPct val="80000"/>
              </a:lnSpc>
            </a:pPr>
            <a:endParaRPr lang="zh-CN" altLang="en-US" sz="1600" smtClean="0">
              <a:latin typeface="Arial" charset="0"/>
              <a:ea typeface="宋体" charset="-122"/>
            </a:endParaRPr>
          </a:p>
          <a:p>
            <a:pPr eaLnBrk="1" hangingPunct="1">
              <a:lnSpc>
                <a:spcPct val="90000"/>
              </a:lnSpc>
              <a:buFont typeface="Arial" charset="0"/>
              <a:buNone/>
            </a:pPr>
            <a:r>
              <a:rPr lang="zh-CN" altLang="en-US" sz="3200" b="1" smtClean="0">
                <a:solidFill>
                  <a:schemeClr val="bg1"/>
                </a:solidFill>
                <a:latin typeface="黑体" pitchFamily="49" charset="-122"/>
                <a:ea typeface="黑体" pitchFamily="49" charset="-122"/>
              </a:rPr>
              <a:t>阅读下面诗歌，然后回答问题</a:t>
            </a:r>
          </a:p>
          <a:p>
            <a:pPr algn="ctr" eaLnBrk="1" hangingPunct="1">
              <a:lnSpc>
                <a:spcPct val="90000"/>
              </a:lnSpc>
              <a:buFont typeface="Arial" charset="0"/>
              <a:buNone/>
            </a:pPr>
            <a:r>
              <a:rPr lang="zh-CN" altLang="en-US" sz="2000" b="1" smtClean="0">
                <a:solidFill>
                  <a:schemeClr val="bg1"/>
                </a:solidFill>
                <a:latin typeface="黑体" pitchFamily="49" charset="-122"/>
                <a:ea typeface="黑体" pitchFamily="49" charset="-122"/>
              </a:rPr>
              <a:t>雨后池上</a:t>
            </a:r>
          </a:p>
          <a:p>
            <a:pPr algn="ctr" eaLnBrk="1" hangingPunct="1">
              <a:lnSpc>
                <a:spcPct val="90000"/>
              </a:lnSpc>
              <a:buFont typeface="Arial" charset="0"/>
              <a:buNone/>
            </a:pPr>
            <a:r>
              <a:rPr lang="zh-CN" altLang="en-US" sz="2000" b="1" smtClean="0">
                <a:solidFill>
                  <a:schemeClr val="bg1"/>
                </a:solidFill>
                <a:latin typeface="黑体" pitchFamily="49" charset="-122"/>
                <a:ea typeface="黑体" pitchFamily="49" charset="-122"/>
              </a:rPr>
              <a:t>刘攽（b</a:t>
            </a:r>
            <a:r>
              <a:rPr lang="en-US" altLang="zh-CN" sz="1800" b="1" smtClean="0">
                <a:solidFill>
                  <a:schemeClr val="bg1"/>
                </a:solidFill>
                <a:latin typeface="Arial" charset="0"/>
                <a:ea typeface="宋体" charset="-122"/>
              </a:rPr>
              <a:t>ā</a:t>
            </a:r>
            <a:r>
              <a:rPr lang="zh-CN" altLang="en-US" sz="2000" b="1" smtClean="0">
                <a:solidFill>
                  <a:schemeClr val="bg1"/>
                </a:solidFill>
                <a:latin typeface="黑体" pitchFamily="49" charset="-122"/>
                <a:ea typeface="黑体" pitchFamily="49" charset="-122"/>
              </a:rPr>
              <a:t>n）</a:t>
            </a:r>
          </a:p>
          <a:p>
            <a:pPr algn="ctr" eaLnBrk="1" hangingPunct="1">
              <a:lnSpc>
                <a:spcPct val="90000"/>
              </a:lnSpc>
              <a:buFont typeface="Arial" charset="0"/>
              <a:buNone/>
            </a:pPr>
            <a:r>
              <a:rPr lang="zh-CN" altLang="en-US" b="1" smtClean="0">
                <a:solidFill>
                  <a:schemeClr val="bg1"/>
                </a:solidFill>
                <a:latin typeface="黑体" pitchFamily="49" charset="-122"/>
                <a:ea typeface="黑体" pitchFamily="49" charset="-122"/>
              </a:rPr>
              <a:t>一雨池塘水面平，淡磨明镜照檐楹。 </a:t>
            </a:r>
          </a:p>
          <a:p>
            <a:pPr algn="ctr" eaLnBrk="1" hangingPunct="1">
              <a:lnSpc>
                <a:spcPct val="90000"/>
              </a:lnSpc>
              <a:buFont typeface="Arial" charset="0"/>
              <a:buNone/>
            </a:pPr>
            <a:r>
              <a:rPr lang="zh-CN" altLang="en-US" b="1" smtClean="0">
                <a:solidFill>
                  <a:schemeClr val="bg1"/>
                </a:solidFill>
                <a:latin typeface="黑体" pitchFamily="49" charset="-122"/>
                <a:ea typeface="黑体" pitchFamily="49" charset="-122"/>
              </a:rPr>
              <a:t>东风忽起垂杨舞，更作荷心万点声。</a:t>
            </a:r>
          </a:p>
          <a:p>
            <a:pPr eaLnBrk="1" hangingPunct="1">
              <a:lnSpc>
                <a:spcPct val="90000"/>
              </a:lnSpc>
              <a:buFont typeface="Arial" charset="0"/>
              <a:buNone/>
            </a:pPr>
            <a:r>
              <a:rPr lang="zh-CN" altLang="en-US" sz="2800" b="1" smtClean="0">
                <a:solidFill>
                  <a:schemeClr val="bg1"/>
                </a:solidFill>
                <a:latin typeface="黑体" pitchFamily="49" charset="-122"/>
                <a:ea typeface="黑体" pitchFamily="49" charset="-122"/>
              </a:rPr>
              <a:t>（1）简析这首诗是怎样表现雨后池塘水面的平静的。 </a:t>
            </a:r>
          </a:p>
          <a:p>
            <a:pPr eaLnBrk="1" hangingPunct="1">
              <a:lnSpc>
                <a:spcPct val="90000"/>
              </a:lnSpc>
              <a:buFont typeface="Arial" charset="0"/>
              <a:buNone/>
            </a:pPr>
            <a:endParaRPr lang="zh-CN" altLang="en-US" sz="1800" b="1" smtClean="0">
              <a:solidFill>
                <a:schemeClr val="bg1"/>
              </a:solidFill>
              <a:latin typeface="黑体" pitchFamily="49" charset="-122"/>
              <a:ea typeface="黑体" pitchFamily="49" charset="-122"/>
            </a:endParaRPr>
          </a:p>
          <a:p>
            <a:pPr eaLnBrk="1" hangingPunct="1">
              <a:lnSpc>
                <a:spcPct val="80000"/>
              </a:lnSpc>
            </a:pPr>
            <a:endParaRPr lang="zh-CN" altLang="en-US" sz="1600" smtClean="0">
              <a:solidFill>
                <a:schemeClr val="bg1"/>
              </a:solidFill>
              <a:latin typeface="Arial" charset="0"/>
              <a:ea typeface="宋体" charset="-122"/>
            </a:endParaRPr>
          </a:p>
        </p:txBody>
      </p:sp>
      <p:sp>
        <p:nvSpPr>
          <p:cNvPr id="15364" name="AutoShape 4"/>
          <p:cNvSpPr>
            <a:spLocks noChangeArrowheads="1"/>
          </p:cNvSpPr>
          <p:nvPr/>
        </p:nvSpPr>
        <p:spPr bwMode="auto">
          <a:xfrm>
            <a:off x="533400" y="4800600"/>
            <a:ext cx="7848600" cy="2057400"/>
          </a:xfrm>
          <a:prstGeom prst="wedgeRoundRectCallout">
            <a:avLst>
              <a:gd name="adj1" fmla="val 16060"/>
              <a:gd name="adj2" fmla="val -68134"/>
              <a:gd name="adj3" fmla="val 16667"/>
            </a:avLst>
          </a:prstGeom>
          <a:solidFill>
            <a:srgbClr val="000053"/>
          </a:solidFill>
          <a:ln w="38100">
            <a:solidFill>
              <a:srgbClr val="FFFF00"/>
            </a:solidFill>
            <a:miter lim="800000"/>
            <a:headEnd/>
            <a:tailEnd/>
          </a:ln>
        </p:spPr>
        <p:txBody>
          <a:bodyPr/>
          <a:lstStyle/>
          <a:p>
            <a:pPr algn="ctr">
              <a:buFont typeface="Arial" charset="0"/>
              <a:buNone/>
            </a:pPr>
            <a:r>
              <a:rPr lang="zh-CN" altLang="en-US" sz="3200" b="1">
                <a:solidFill>
                  <a:schemeClr val="bg1"/>
                </a:solidFill>
                <a:latin typeface="黑体" pitchFamily="49" charset="-122"/>
                <a:ea typeface="黑体" pitchFamily="49" charset="-122"/>
              </a:rPr>
              <a:t>答：诗句使用</a:t>
            </a:r>
            <a:r>
              <a:rPr lang="zh-CN" altLang="en-US" sz="3200" b="1">
                <a:solidFill>
                  <a:srgbClr val="00FF00"/>
                </a:solidFill>
                <a:latin typeface="黑体" pitchFamily="49" charset="-122"/>
                <a:ea typeface="黑体" pitchFamily="49" charset="-122"/>
              </a:rPr>
              <a:t>比喻</a:t>
            </a:r>
            <a:r>
              <a:rPr lang="zh-CN" altLang="en-US" sz="3200" b="1">
                <a:solidFill>
                  <a:schemeClr val="bg1"/>
                </a:solidFill>
                <a:latin typeface="黑体" pitchFamily="49" charset="-122"/>
                <a:ea typeface="黑体" pitchFamily="49" charset="-122"/>
              </a:rPr>
              <a:t>手法，把水面比做轻磨过的明镜，倒映着池塘边的房檐和楹柱，进而表现出雨后池塘水面的平静。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500" fill="hold"/>
                                        <p:tgtEl>
                                          <p:spTgt spid="15364"/>
                                        </p:tgtEl>
                                        <p:attrNameLst>
                                          <p:attrName>ppt_x</p:attrName>
                                        </p:attrNameLst>
                                      </p:cBhvr>
                                      <p:tavLst>
                                        <p:tav tm="0">
                                          <p:val>
                                            <p:strVal val="0-#ppt_w/2"/>
                                          </p:val>
                                        </p:tav>
                                        <p:tav tm="100000">
                                          <p:val>
                                            <p:strVal val="#ppt_x"/>
                                          </p:val>
                                        </p:tav>
                                      </p:tavLst>
                                    </p:anim>
                                    <p:anim calcmode="lin" valueType="num">
                                      <p:cBhvr additive="base">
                                        <p:cTn id="8"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idx="4294967295"/>
          </p:nvPr>
        </p:nvSpPr>
        <p:spPr>
          <a:xfrm>
            <a:off x="0" y="0"/>
            <a:ext cx="9144000" cy="2209800"/>
          </a:xfrm>
          <a:solidFill>
            <a:srgbClr val="000000"/>
          </a:solidFill>
        </p:spPr>
        <p:txBody>
          <a:bodyPr/>
          <a:lstStyle/>
          <a:p>
            <a:pPr eaLnBrk="1" hangingPunct="1"/>
            <a:r>
              <a:rPr lang="zh-CN" altLang="en-US" sz="3600" b="1" smtClean="0">
                <a:solidFill>
                  <a:schemeClr val="bg1"/>
                </a:solidFill>
                <a:latin typeface="Arial" charset="0"/>
                <a:ea typeface="黑体" pitchFamily="49" charset="-122"/>
              </a:rPr>
              <a:t>宋代贺铸</a:t>
            </a:r>
            <a:r>
              <a:rPr lang="en-US" altLang="zh-CN" sz="3600" b="1" smtClean="0">
                <a:solidFill>
                  <a:schemeClr val="bg1"/>
                </a:solidFill>
                <a:latin typeface="Arial" charset="0"/>
                <a:ea typeface="黑体" pitchFamily="49" charset="-122"/>
              </a:rPr>
              <a:t>《</a:t>
            </a:r>
            <a:r>
              <a:rPr lang="zh-CN" altLang="en-US" sz="3600" b="1" smtClean="0">
                <a:solidFill>
                  <a:schemeClr val="bg1"/>
                </a:solidFill>
                <a:latin typeface="Arial" charset="0"/>
                <a:ea typeface="黑体" pitchFamily="49" charset="-122"/>
              </a:rPr>
              <a:t>青玉案</a:t>
            </a:r>
            <a:r>
              <a:rPr lang="en-US" altLang="zh-CN" sz="3600" b="1" smtClean="0">
                <a:solidFill>
                  <a:schemeClr val="bg1"/>
                </a:solidFill>
                <a:latin typeface="Arial" charset="0"/>
                <a:ea typeface="黑体" pitchFamily="49" charset="-122"/>
              </a:rPr>
              <a:t>》</a:t>
            </a:r>
            <a:r>
              <a:rPr lang="zh-CN" altLang="en-US" sz="3600" b="1" smtClean="0">
                <a:solidFill>
                  <a:schemeClr val="bg1"/>
                </a:solidFill>
                <a:latin typeface="Arial" charset="0"/>
                <a:ea typeface="黑体" pitchFamily="49" charset="-122"/>
              </a:rPr>
              <a:t>：若问闲情都几许？一川烟草，满城风絮，梅子黄时雨。</a:t>
            </a:r>
            <a:r>
              <a:rPr lang="zh-CN" altLang="en-US" sz="3600" b="1" smtClean="0">
                <a:solidFill>
                  <a:srgbClr val="FFFF00"/>
                </a:solidFill>
                <a:latin typeface="Arial" charset="0"/>
                <a:ea typeface="宋体" charset="-122"/>
              </a:rPr>
              <a:t/>
            </a:r>
            <a:br>
              <a:rPr lang="zh-CN" altLang="en-US" sz="3600" b="1" smtClean="0">
                <a:solidFill>
                  <a:srgbClr val="FFFF00"/>
                </a:solidFill>
                <a:latin typeface="Arial" charset="0"/>
                <a:ea typeface="宋体" charset="-122"/>
              </a:rPr>
            </a:br>
            <a:endParaRPr lang="zh-CN" altLang="en-US" sz="3600" b="1" smtClean="0">
              <a:solidFill>
                <a:schemeClr val="accent2"/>
              </a:solidFill>
              <a:latin typeface="Arial" charset="0"/>
              <a:ea typeface="宋体" charset="-122"/>
            </a:endParaRPr>
          </a:p>
        </p:txBody>
      </p:sp>
      <p:sp>
        <p:nvSpPr>
          <p:cNvPr id="16387" name="Rectangle 3"/>
          <p:cNvSpPr>
            <a:spLocks noGrp="1" noRot="1" noChangeArrowheads="1"/>
          </p:cNvSpPr>
          <p:nvPr>
            <p:ph type="body" idx="4294967295"/>
          </p:nvPr>
        </p:nvSpPr>
        <p:spPr>
          <a:xfrm>
            <a:off x="0" y="2209800"/>
            <a:ext cx="9144000" cy="1371600"/>
          </a:xfrm>
          <a:solidFill>
            <a:srgbClr val="000000"/>
          </a:solidFill>
        </p:spPr>
        <p:txBody>
          <a:bodyPr/>
          <a:lstStyle/>
          <a:p>
            <a:pPr eaLnBrk="1" hangingPunct="1">
              <a:lnSpc>
                <a:spcPct val="90000"/>
              </a:lnSpc>
              <a:buFont typeface="Arial" charset="0"/>
              <a:buNone/>
            </a:pPr>
            <a:r>
              <a:rPr lang="zh-CN" altLang="en-US" sz="3600" b="1" smtClean="0">
                <a:solidFill>
                  <a:srgbClr val="FFFF00"/>
                </a:solidFill>
                <a:latin typeface="Arial" charset="0"/>
                <a:ea typeface="黑体" pitchFamily="49" charset="-122"/>
              </a:rPr>
              <a:t>以不可胜数之物</a:t>
            </a:r>
            <a:r>
              <a:rPr lang="zh-CN" altLang="en-US" sz="3600" b="1" smtClean="0">
                <a:solidFill>
                  <a:srgbClr val="00FF00"/>
                </a:solidFill>
                <a:latin typeface="Arial" charset="0"/>
                <a:ea typeface="黑体" pitchFamily="49" charset="-122"/>
              </a:rPr>
              <a:t>喻</a:t>
            </a:r>
            <a:r>
              <a:rPr lang="zh-CN" altLang="en-US" sz="3600" b="1" smtClean="0">
                <a:solidFill>
                  <a:srgbClr val="FFFF00"/>
                </a:solidFill>
                <a:latin typeface="Arial" charset="0"/>
                <a:ea typeface="黑体" pitchFamily="49" charset="-122"/>
              </a:rPr>
              <a:t>闲愁，极写无限的愁怀恨绪。使抽象之情形象化。</a:t>
            </a:r>
          </a:p>
        </p:txBody>
      </p:sp>
      <p:sp>
        <p:nvSpPr>
          <p:cNvPr id="16388" name="Text Box 4"/>
          <p:cNvSpPr txBox="1">
            <a:spLocks noChangeArrowheads="1"/>
          </p:cNvSpPr>
          <p:nvPr/>
        </p:nvSpPr>
        <p:spPr bwMode="auto">
          <a:xfrm>
            <a:off x="0" y="3733800"/>
            <a:ext cx="9144000" cy="1441450"/>
          </a:xfrm>
          <a:prstGeom prst="rect">
            <a:avLst/>
          </a:prstGeom>
          <a:solidFill>
            <a:srgbClr val="000000"/>
          </a:solidFill>
          <a:ln w="9525">
            <a:solidFill>
              <a:srgbClr val="FF9900"/>
            </a:solidFill>
            <a:miter lim="800000"/>
            <a:headEnd/>
            <a:tailEnd/>
          </a:ln>
        </p:spPr>
        <p:txBody>
          <a:bodyPr>
            <a:spAutoFit/>
          </a:bodyPr>
          <a:lstStyle/>
          <a:p>
            <a:pPr>
              <a:spcBef>
                <a:spcPct val="50000"/>
              </a:spcBef>
              <a:buFont typeface="Arial" charset="0"/>
              <a:buNone/>
            </a:pPr>
            <a:r>
              <a:rPr lang="zh-CN" altLang="en-US" sz="2400" b="1">
                <a:latin typeface="Times New Roman" pitchFamily="18" charset="0"/>
              </a:rPr>
              <a:t>　　</a:t>
            </a:r>
            <a:r>
              <a:rPr lang="zh-CN" altLang="en-US" sz="4400" b="1">
                <a:solidFill>
                  <a:srgbClr val="FFFFCC"/>
                </a:solidFill>
                <a:latin typeface="Times New Roman" pitchFamily="18" charset="0"/>
              </a:rPr>
              <a:t>贺知章</a:t>
            </a:r>
            <a:r>
              <a:rPr lang="en-US" altLang="zh-CN" sz="4400" b="1">
                <a:solidFill>
                  <a:srgbClr val="FFFFCC"/>
                </a:solidFill>
                <a:latin typeface="Times New Roman" pitchFamily="18" charset="0"/>
              </a:rPr>
              <a:t>《</a:t>
            </a:r>
            <a:r>
              <a:rPr lang="zh-CN" altLang="en-US" sz="4400" b="1">
                <a:solidFill>
                  <a:srgbClr val="FFFFCC"/>
                </a:solidFill>
                <a:latin typeface="Times New Roman" pitchFamily="18" charset="0"/>
              </a:rPr>
              <a:t>咏柳</a:t>
            </a:r>
            <a:r>
              <a:rPr lang="en-US" altLang="zh-CN" sz="4400" b="1">
                <a:solidFill>
                  <a:srgbClr val="FFFFCC"/>
                </a:solidFill>
                <a:latin typeface="Times New Roman" pitchFamily="18" charset="0"/>
              </a:rPr>
              <a:t>》</a:t>
            </a:r>
            <a:r>
              <a:rPr lang="zh-CN" altLang="en-US" sz="4400" b="1">
                <a:solidFill>
                  <a:srgbClr val="FFFFCC"/>
                </a:solidFill>
                <a:latin typeface="Times New Roman" pitchFamily="18" charset="0"/>
              </a:rPr>
              <a:t>：不知细叶谁裁出，二月春风似剪刀。</a:t>
            </a:r>
            <a:r>
              <a:rPr lang="zh-CN" altLang="en-US" sz="2400" b="1">
                <a:solidFill>
                  <a:srgbClr val="FFFFCC"/>
                </a:solidFill>
                <a:latin typeface="Times New Roman" pitchFamily="18" charset="0"/>
              </a:rPr>
              <a:t> </a:t>
            </a:r>
          </a:p>
        </p:txBody>
      </p:sp>
      <p:sp>
        <p:nvSpPr>
          <p:cNvPr id="16389" name="Text Box 5"/>
          <p:cNvSpPr txBox="1">
            <a:spLocks noChangeArrowheads="1"/>
          </p:cNvSpPr>
          <p:nvPr/>
        </p:nvSpPr>
        <p:spPr bwMode="auto">
          <a:xfrm>
            <a:off x="0" y="5334000"/>
            <a:ext cx="9144000" cy="1466850"/>
          </a:xfrm>
          <a:prstGeom prst="rect">
            <a:avLst/>
          </a:prstGeom>
          <a:solidFill>
            <a:srgbClr val="000000"/>
          </a:solidFill>
          <a:ln w="9525">
            <a:solidFill>
              <a:srgbClr val="FF9900"/>
            </a:solidFill>
            <a:miter lim="800000"/>
            <a:headEnd/>
            <a:tailEnd/>
          </a:ln>
        </p:spPr>
        <p:txBody>
          <a:bodyPr>
            <a:spAutoFit/>
          </a:bodyPr>
          <a:lstStyle/>
          <a:p>
            <a:pPr>
              <a:lnSpc>
                <a:spcPct val="140000"/>
              </a:lnSpc>
              <a:spcBef>
                <a:spcPct val="50000"/>
              </a:spcBef>
              <a:buFont typeface="Arial" charset="0"/>
              <a:buNone/>
            </a:pPr>
            <a:r>
              <a:rPr lang="zh-CN" altLang="en-US" sz="2400" b="1">
                <a:solidFill>
                  <a:srgbClr val="000099"/>
                </a:solidFill>
                <a:latin typeface="Times New Roman" pitchFamily="18" charset="0"/>
              </a:rPr>
              <a:t>　　</a:t>
            </a:r>
            <a:r>
              <a:rPr lang="zh-CN" altLang="en-US" sz="3200" b="1">
                <a:solidFill>
                  <a:srgbClr val="FFFF00"/>
                </a:solidFill>
                <a:latin typeface="Times New Roman" pitchFamily="18" charset="0"/>
              </a:rPr>
              <a:t>将春风比作剪刀，裁出了美丽的春天。将春天大自然的活力写得十分形象生动。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trips(downLeft)">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6387">
                                            <p:bg/>
                                          </p:spTgt>
                                        </p:tgtEl>
                                        <p:attrNameLst>
                                          <p:attrName>style.visibility</p:attrName>
                                        </p:attrNameLst>
                                      </p:cBhvr>
                                      <p:to>
                                        <p:strVal val="visible"/>
                                      </p:to>
                                    </p:set>
                                    <p:animEffect transition="in" filter="randombar(horizontal)">
                                      <p:cBhvr>
                                        <p:cTn id="12" dur="500"/>
                                        <p:tgtEl>
                                          <p:spTgt spid="16387">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6387">
                                            <p:txEl>
                                              <p:pRg st="0" end="0"/>
                                            </p:txEl>
                                          </p:spTgt>
                                        </p:tgtEl>
                                        <p:attrNameLst>
                                          <p:attrName>style.visibility</p:attrName>
                                        </p:attrNameLst>
                                      </p:cBhvr>
                                      <p:to>
                                        <p:strVal val="visible"/>
                                      </p:to>
                                    </p:set>
                                    <p:animEffect transition="in" filter="randombar(horizontal)">
                                      <p:cBhvr>
                                        <p:cTn id="17" dur="500"/>
                                        <p:tgtEl>
                                          <p:spTgt spid="1638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6388"/>
                                        </p:tgtEl>
                                        <p:attrNameLst>
                                          <p:attrName>style.visibility</p:attrName>
                                        </p:attrNameLst>
                                      </p:cBhvr>
                                      <p:to>
                                        <p:strVal val="visible"/>
                                      </p:to>
                                    </p:set>
                                    <p:animEffect transition="in" filter="diamond(in)">
                                      <p:cBhvr>
                                        <p:cTn id="22" dur="500"/>
                                        <p:tgtEl>
                                          <p:spTgt spid="163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6389"/>
                                        </p:tgtEl>
                                        <p:attrNameLst>
                                          <p:attrName>style.visibility</p:attrName>
                                        </p:attrNameLst>
                                      </p:cBhvr>
                                      <p:to>
                                        <p:strVal val="visible"/>
                                      </p:to>
                                    </p:set>
                                    <p:animEffect transition="in" filter="strips(downLeft)">
                                      <p:cBhvr>
                                        <p:cTn id="27"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autoUpdateAnimBg="0"/>
      <p:bldP spid="16387" grpId="0" build="p" animBg="1" autoUpdateAnimBg="0"/>
      <p:bldP spid="16388" grpId="0" animBg="1" autoUpdateAnimBg="0"/>
      <p:bldP spid="16389"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rrowheads="1"/>
          </p:cNvSpPr>
          <p:nvPr>
            <p:ph type="title" idx="4294967295"/>
          </p:nvPr>
        </p:nvSpPr>
        <p:spPr>
          <a:xfrm>
            <a:off x="0" y="0"/>
            <a:ext cx="9144000" cy="5791200"/>
          </a:xfrm>
          <a:solidFill>
            <a:srgbClr val="000000"/>
          </a:solidFill>
        </p:spPr>
        <p:txBody>
          <a:bodyPr/>
          <a:lstStyle/>
          <a:p>
            <a:pPr eaLnBrk="1" hangingPunct="1"/>
            <a:r>
              <a:rPr lang="zh-CN" altLang="en-US" sz="2800" b="1" smtClean="0">
                <a:solidFill>
                  <a:schemeClr val="bg1"/>
                </a:solidFill>
                <a:latin typeface="Arial" charset="0"/>
                <a:ea typeface="宋体" charset="-122"/>
              </a:rPr>
              <a:t>白雪歌送武判官归京 </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岑参</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北风卷地白草折，胡天八月即飞雪。</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忽如一夜春风来，</a:t>
            </a:r>
            <a:r>
              <a:rPr lang="zh-CN" altLang="en-US" sz="2800" b="1" smtClean="0">
                <a:solidFill>
                  <a:srgbClr val="66FF33"/>
                </a:solidFill>
                <a:latin typeface="Arial" charset="0"/>
                <a:ea typeface="黑体" pitchFamily="49" charset="-122"/>
              </a:rPr>
              <a:t>千树万树梨花开。</a:t>
            </a:r>
            <a:r>
              <a:rPr lang="zh-CN" altLang="en-US" sz="2800" b="1" smtClean="0">
                <a:solidFill>
                  <a:schemeClr val="bg1"/>
                </a:solidFill>
                <a:latin typeface="Arial" charset="0"/>
                <a:ea typeface="宋体" charset="-122"/>
              </a:rPr>
              <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散入珠帘湿罗幕，狐裘不暖锦衾薄。</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将军角弓不得控，都护铁衣冷犹着。</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瀚海阑干百丈冰，愁云惨淡万里凝。</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中军置酒饮归客，胡琴琵琶与羌笛。</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纷纷暮雪下辕门，风掣红旗冻不翻。</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轮台东门送君去，去时雪满天山路。</a:t>
            </a:r>
            <a:br>
              <a:rPr lang="zh-CN" altLang="en-US" sz="2800" b="1" smtClean="0">
                <a:solidFill>
                  <a:schemeClr val="bg1"/>
                </a:solidFill>
                <a:latin typeface="Arial" charset="0"/>
                <a:ea typeface="宋体" charset="-122"/>
              </a:rPr>
            </a:br>
            <a:r>
              <a:rPr lang="zh-CN" altLang="en-US" sz="2800" b="1" smtClean="0">
                <a:solidFill>
                  <a:schemeClr val="bg1"/>
                </a:solidFill>
                <a:latin typeface="Arial" charset="0"/>
                <a:ea typeface="宋体" charset="-122"/>
              </a:rPr>
              <a:t>山回路转不见君，雪上空留马行处。</a:t>
            </a:r>
            <a:r>
              <a:rPr lang="zh-CN" altLang="en-US" sz="2800" smtClean="0">
                <a:latin typeface="Arial" charset="0"/>
                <a:ea typeface="宋体" charset="-122"/>
              </a:rPr>
              <a:t> </a:t>
            </a:r>
          </a:p>
        </p:txBody>
      </p:sp>
      <p:sp>
        <p:nvSpPr>
          <p:cNvPr id="17411" name="Text Box 3"/>
          <p:cNvSpPr txBox="1">
            <a:spLocks noChangeArrowheads="1"/>
          </p:cNvSpPr>
          <p:nvPr/>
        </p:nvSpPr>
        <p:spPr bwMode="auto">
          <a:xfrm>
            <a:off x="0" y="5410200"/>
            <a:ext cx="9144000" cy="1039813"/>
          </a:xfrm>
          <a:prstGeom prst="rect">
            <a:avLst/>
          </a:prstGeom>
          <a:solidFill>
            <a:srgbClr val="000000"/>
          </a:solidFill>
          <a:ln w="9525">
            <a:solidFill>
              <a:srgbClr val="FF9900"/>
            </a:solidFill>
            <a:miter lim="800000"/>
            <a:headEnd/>
            <a:tailEnd/>
          </a:ln>
        </p:spPr>
        <p:txBody>
          <a:bodyPr>
            <a:spAutoFit/>
          </a:bodyPr>
          <a:lstStyle/>
          <a:p>
            <a:pPr>
              <a:lnSpc>
                <a:spcPct val="140000"/>
              </a:lnSpc>
              <a:spcBef>
                <a:spcPct val="50000"/>
              </a:spcBef>
              <a:buFont typeface="Arial" charset="0"/>
              <a:buNone/>
            </a:pPr>
            <a:r>
              <a:rPr lang="zh-CN" altLang="en-US" sz="2400" b="1">
                <a:solidFill>
                  <a:srgbClr val="000099"/>
                </a:solidFill>
                <a:latin typeface="Times New Roman" pitchFamily="18" charset="0"/>
              </a:rPr>
              <a:t>　　</a:t>
            </a:r>
            <a:r>
              <a:rPr lang="zh-CN" altLang="en-US" sz="4400" b="1">
                <a:solidFill>
                  <a:srgbClr val="FFFF00"/>
                </a:solidFill>
                <a:ea typeface="黑体" pitchFamily="49" charset="-122"/>
              </a:rPr>
              <a:t>以“梨花”喻“雪”</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ox(in)">
                                      <p:cBhvr>
                                        <p:cTn id="7"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4294967295"/>
          </p:nvPr>
        </p:nvSpPr>
        <p:spPr>
          <a:xfrm>
            <a:off x="1698625" y="2371725"/>
            <a:ext cx="5551488" cy="3433763"/>
          </a:xfrm>
        </p:spPr>
        <p:txBody>
          <a:bodyPr/>
          <a:lstStyle/>
          <a:p>
            <a:pPr marL="0" indent="0">
              <a:buFont typeface="Arial" panose="020B0604020202020204" pitchFamily="34" charset="0"/>
              <a:buNone/>
              <a:defRPr/>
            </a:pPr>
            <a:r>
              <a:rPr lang="en-US" altLang="zh-CN" dirty="0">
                <a:solidFill>
                  <a:schemeClr val="tx1"/>
                </a:solidFill>
                <a:latin typeface="+mn-ea"/>
                <a:ea typeface="宋体" panose="02010600030101010101" pitchFamily="2" charset="-122"/>
                <a:sym typeface="Arial" panose="020B0604020202020204" pitchFamily="34" charset="0"/>
              </a:rPr>
              <a:t>             </a:t>
            </a:r>
            <a:r>
              <a:rPr lang="zh-CN" altLang="en-US" dirty="0">
                <a:solidFill>
                  <a:schemeClr val="tx1"/>
                </a:solidFill>
                <a:latin typeface="+mn-ea"/>
                <a:ea typeface="宋体" panose="02010600030101010101" pitchFamily="2" charset="-122"/>
                <a:sym typeface="Arial" panose="020B0604020202020204" pitchFamily="34" charset="0"/>
              </a:rPr>
              <a:t>寻陆鸿渐不遇</a:t>
            </a:r>
          </a:p>
          <a:p>
            <a:pPr marL="0" indent="0">
              <a:buFont typeface="Arial" panose="020B0604020202020204" pitchFamily="34" charset="0"/>
              <a:buNone/>
              <a:defRPr/>
            </a:pPr>
            <a:r>
              <a:rPr lang="zh-CN" altLang="en-US" dirty="0">
                <a:solidFill>
                  <a:schemeClr val="tx1"/>
                </a:solidFill>
                <a:latin typeface="+mn-ea"/>
                <a:ea typeface="宋体" panose="02010600030101010101" pitchFamily="2" charset="-122"/>
                <a:sym typeface="Arial" panose="020B0604020202020204" pitchFamily="34" charset="0"/>
              </a:rPr>
              <a:t>     移家虽带郭，野径入桑麻。</a:t>
            </a:r>
          </a:p>
          <a:p>
            <a:pPr marL="0" indent="0">
              <a:buFont typeface="Arial" panose="020B0604020202020204" pitchFamily="34" charset="0"/>
              <a:buNone/>
              <a:defRPr/>
            </a:pPr>
            <a:r>
              <a:rPr lang="zh-CN" altLang="en-US" dirty="0">
                <a:solidFill>
                  <a:schemeClr val="tx1"/>
                </a:solidFill>
                <a:latin typeface="+mn-ea"/>
                <a:ea typeface="宋体" panose="02010600030101010101" pitchFamily="2" charset="-122"/>
                <a:sym typeface="Arial" panose="020B0604020202020204" pitchFamily="34" charset="0"/>
              </a:rPr>
              <a:t>     近种篱边菊，秋来未著花。</a:t>
            </a:r>
          </a:p>
          <a:p>
            <a:pPr marL="0" indent="0">
              <a:buFont typeface="Arial" panose="020B0604020202020204" pitchFamily="34" charset="0"/>
              <a:buNone/>
              <a:defRPr/>
            </a:pPr>
            <a:r>
              <a:rPr lang="zh-CN" altLang="en-US" dirty="0">
                <a:solidFill>
                  <a:schemeClr val="tx1"/>
                </a:solidFill>
                <a:latin typeface="+mn-ea"/>
                <a:ea typeface="宋体" panose="02010600030101010101" pitchFamily="2" charset="-122"/>
                <a:sym typeface="Arial" panose="020B0604020202020204" pitchFamily="34" charset="0"/>
              </a:rPr>
              <a:t>     扣门无犬吠，欲去问西家。</a:t>
            </a:r>
          </a:p>
          <a:p>
            <a:pPr marL="0" indent="0">
              <a:buFont typeface="Arial" panose="020B0604020202020204" pitchFamily="34" charset="0"/>
              <a:buNone/>
              <a:defRPr/>
            </a:pPr>
            <a:r>
              <a:rPr lang="zh-CN" altLang="en-US" dirty="0">
                <a:solidFill>
                  <a:schemeClr val="tx1"/>
                </a:solidFill>
                <a:latin typeface="+mn-ea"/>
                <a:ea typeface="宋体" panose="02010600030101010101" pitchFamily="2" charset="-122"/>
                <a:sym typeface="Arial" panose="020B0604020202020204" pitchFamily="34" charset="0"/>
              </a:rPr>
              <a:t>     报道山中去，归时每日斜。</a:t>
            </a:r>
            <a:endParaRPr lang="en-US" altLang="zh-CN" dirty="0">
              <a:solidFill>
                <a:schemeClr val="tx1"/>
              </a:solidFill>
              <a:latin typeface="+mn-ea"/>
              <a:ea typeface="宋体" panose="02010600030101010101" pitchFamily="2" charset="-122"/>
              <a:sym typeface="Arial" panose="020B0604020202020204" pitchFamily="34" charset="0"/>
            </a:endParaRPr>
          </a:p>
        </p:txBody>
      </p:sp>
      <p:sp>
        <p:nvSpPr>
          <p:cNvPr id="12290" name="标题 3"/>
          <p:cNvSpPr>
            <a:spLocks noGrp="1"/>
          </p:cNvSpPr>
          <p:nvPr>
            <p:ph type="title" idx="4294967295"/>
          </p:nvPr>
        </p:nvSpPr>
        <p:spPr>
          <a:xfrm>
            <a:off x="1158875" y="1193800"/>
            <a:ext cx="7212013" cy="723900"/>
          </a:xfrm>
        </p:spPr>
        <p:txBody>
          <a:bodyPr anchor="b"/>
          <a:lstStyle/>
          <a:p>
            <a:r>
              <a:rPr lang="zh-CN" altLang="en-US" sz="2400" b="1" smtClean="0">
                <a:solidFill>
                  <a:schemeClr val="tx2"/>
                </a:solidFill>
                <a:latin typeface="Arial" charset="0"/>
                <a:ea typeface="宋体" charset="-122"/>
              </a:rPr>
              <a:t>阅读下面诗句，指出作者运用了什么艺术手法来刻画陆鸿渐的形象</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4294967295"/>
          </p:nvPr>
        </p:nvSpPr>
        <p:spPr>
          <a:xfrm>
            <a:off x="0" y="381000"/>
            <a:ext cx="8915400" cy="6019800"/>
          </a:xfrm>
        </p:spPr>
        <p:txBody>
          <a:bodyPr/>
          <a:lstStyle/>
          <a:p>
            <a:pPr eaLnBrk="1" hangingPunct="1">
              <a:buFont typeface="Arial" charset="0"/>
              <a:buNone/>
            </a:pPr>
            <a:r>
              <a:rPr lang="zh-CN" altLang="en-US" sz="3200" b="1" smtClean="0">
                <a:latin typeface="隶书" pitchFamily="49" charset="-122"/>
                <a:ea typeface="隶书" pitchFamily="49" charset="-122"/>
              </a:rPr>
              <a:t>2、比拟</a:t>
            </a:r>
            <a:r>
              <a:rPr lang="zh-CN" altLang="en-US" sz="3200" b="1" smtClean="0">
                <a:latin typeface="Arial" charset="0"/>
                <a:ea typeface="宋体" charset="-122"/>
              </a:rPr>
              <a:t> </a:t>
            </a:r>
          </a:p>
          <a:p>
            <a:pPr eaLnBrk="1" hangingPunct="1">
              <a:buFont typeface="Arial" charset="0"/>
              <a:buNone/>
            </a:pPr>
            <a:r>
              <a:rPr lang="zh-CN" altLang="en-US" b="1" smtClean="0">
                <a:latin typeface="Arial" charset="0"/>
                <a:ea typeface="宋体" charset="-122"/>
              </a:rPr>
              <a:t>       </a:t>
            </a:r>
            <a:r>
              <a:rPr lang="en-US" b="1" smtClean="0">
                <a:latin typeface="Arial" charset="0"/>
              </a:rPr>
              <a:t>   </a:t>
            </a:r>
            <a:r>
              <a:rPr lang="zh-CN" altLang="en-US" b="1" smtClean="0">
                <a:latin typeface="Arial" charset="0"/>
                <a:ea typeface="宋体" charset="-122"/>
              </a:rPr>
              <a:t>把物当作人来描写叫拟人，或把人当作物来描写叫拟物。比拟有促使读者产生联想，使描写的人、物、事表现的更形象、生动的作用</a:t>
            </a:r>
            <a:r>
              <a:rPr lang="en-US" b="1" smtClean="0">
                <a:latin typeface="Arial" charset="0"/>
              </a:rPr>
              <a:t>。</a:t>
            </a:r>
            <a:r>
              <a:rPr lang="zh-CN" altLang="en-US" b="1" smtClean="0">
                <a:latin typeface="Arial" charset="0"/>
                <a:ea typeface="宋体" charset="-122"/>
              </a:rPr>
              <a:t> </a:t>
            </a:r>
          </a:p>
          <a:p>
            <a:pPr eaLnBrk="1" hangingPunct="1">
              <a:buFont typeface="Arial" charset="0"/>
              <a:buNone/>
            </a:pPr>
            <a:r>
              <a:rPr lang="zh-CN" altLang="en-US" b="1" smtClean="0">
                <a:latin typeface="Arial" charset="0"/>
                <a:ea typeface="宋体" charset="-122"/>
              </a:rPr>
              <a:t>          例：“霜禽欲下先偷眼，粉蝶如知合断魂”（林逋《山园小梅》） </a:t>
            </a:r>
          </a:p>
          <a:p>
            <a:pPr eaLnBrk="1" hangingPunct="1">
              <a:buFont typeface="Arial" charset="0"/>
              <a:buNone/>
            </a:pPr>
            <a:r>
              <a:rPr lang="zh-CN" altLang="en-US" b="1" smtClean="0">
                <a:latin typeface="Arial" charset="0"/>
                <a:ea typeface="宋体" charset="-122"/>
              </a:rPr>
              <a:t>          赏析：这一联采用拟人的手法。“先偷眼”极写白鹤爱梅之甚，它还未来得及飞下，就迫不及待地先偷看梅花几眼；“合断魂”一词写粉蝶因爱梅而至消魂，把粉蝶对梅的喜爱之情夸张到极点。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animEffect transition="in" filter="slide(fromBottom)">
                                      <p:cBhvr>
                                        <p:cTn id="7" dur="500"/>
                                        <p:tgtEl>
                                          <p:spTgt spid="1843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34">
                                            <p:txEl>
                                              <p:pRg st="1" end="1"/>
                                            </p:txEl>
                                          </p:spTgt>
                                        </p:tgtEl>
                                        <p:attrNameLst>
                                          <p:attrName>style.visibility</p:attrName>
                                        </p:attrNameLst>
                                      </p:cBhvr>
                                      <p:to>
                                        <p:strVal val="visible"/>
                                      </p:to>
                                    </p:set>
                                    <p:animEffect transition="in" filter="slide(fromBottom)">
                                      <p:cBhvr>
                                        <p:cTn id="12" dur="500"/>
                                        <p:tgtEl>
                                          <p:spTgt spid="1843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8434">
                                            <p:txEl>
                                              <p:pRg st="2" end="2"/>
                                            </p:txEl>
                                          </p:spTgt>
                                        </p:tgtEl>
                                        <p:attrNameLst>
                                          <p:attrName>style.visibility</p:attrName>
                                        </p:attrNameLst>
                                      </p:cBhvr>
                                      <p:to>
                                        <p:strVal val="visible"/>
                                      </p:to>
                                    </p:set>
                                    <p:animEffect transition="in" filter="slide(fromBottom)">
                                      <p:cBhvr>
                                        <p:cTn id="17" dur="500"/>
                                        <p:tgtEl>
                                          <p:spTgt spid="1843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8434">
                                            <p:txEl>
                                              <p:pRg st="3" end="3"/>
                                            </p:txEl>
                                          </p:spTgt>
                                        </p:tgtEl>
                                        <p:attrNameLst>
                                          <p:attrName>style.visibility</p:attrName>
                                        </p:attrNameLst>
                                      </p:cBhvr>
                                      <p:to>
                                        <p:strVal val="visible"/>
                                      </p:to>
                                    </p:set>
                                    <p:animEffect transition="in" filter="slide(fromBottom)">
                                      <p:cBhvr>
                                        <p:cTn id="22" dur="500"/>
                                        <p:tgtEl>
                                          <p:spTgt spid="1843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rrowheads="1"/>
          </p:cNvSpPr>
          <p:nvPr>
            <p:ph type="body" idx="4294967295"/>
          </p:nvPr>
        </p:nvSpPr>
        <p:spPr>
          <a:xfrm>
            <a:off x="304800" y="1295400"/>
            <a:ext cx="8839200" cy="4724400"/>
          </a:xfrm>
          <a:solidFill>
            <a:srgbClr val="000000"/>
          </a:solidFill>
          <a:ln>
            <a:solidFill>
              <a:srgbClr val="FFCC00"/>
            </a:solidFill>
          </a:ln>
        </p:spPr>
        <p:txBody>
          <a:bodyPr/>
          <a:lstStyle/>
          <a:p>
            <a:pPr eaLnBrk="1" hangingPunct="1">
              <a:buFont typeface="Arial" charset="0"/>
              <a:buNone/>
            </a:pPr>
            <a:r>
              <a:rPr lang="zh-CN" altLang="en-US" b="1" smtClean="0">
                <a:solidFill>
                  <a:srgbClr val="FFFF00"/>
                </a:solidFill>
                <a:latin typeface="黑体" pitchFamily="49" charset="-122"/>
                <a:ea typeface="黑体" pitchFamily="49" charset="-122"/>
              </a:rPr>
              <a:t>             </a:t>
            </a:r>
            <a:r>
              <a:rPr lang="zh-CN" altLang="en-US" sz="3200" b="1" smtClean="0">
                <a:solidFill>
                  <a:srgbClr val="FFFF00"/>
                </a:solidFill>
                <a:latin typeface="黑体" pitchFamily="49" charset="-122"/>
                <a:ea typeface="黑体" pitchFamily="49" charset="-122"/>
              </a:rPr>
              <a:t>独坐敬亭山                 </a:t>
            </a:r>
          </a:p>
          <a:p>
            <a:pPr algn="ctr" eaLnBrk="1" hangingPunct="1">
              <a:buFont typeface="Arial" charset="0"/>
              <a:buNone/>
            </a:pPr>
            <a:r>
              <a:rPr lang="zh-CN" altLang="en-US" sz="3200" b="1" smtClean="0">
                <a:solidFill>
                  <a:srgbClr val="FFFF00"/>
                </a:solidFill>
                <a:latin typeface="黑体" pitchFamily="49" charset="-122"/>
                <a:ea typeface="黑体" pitchFamily="49" charset="-122"/>
              </a:rPr>
              <a:t>   李 白		              </a:t>
            </a:r>
          </a:p>
          <a:p>
            <a:pPr algn="ctr" eaLnBrk="1" hangingPunct="1">
              <a:buFont typeface="Arial" charset="0"/>
              <a:buNone/>
            </a:pPr>
            <a:r>
              <a:rPr lang="zh-CN" altLang="en-US" sz="3200" b="1" smtClean="0">
                <a:solidFill>
                  <a:srgbClr val="FFFF00"/>
                </a:solidFill>
                <a:latin typeface="黑体" pitchFamily="49" charset="-122"/>
                <a:ea typeface="黑体" pitchFamily="49" charset="-122"/>
              </a:rPr>
              <a:t>众鸟高飞尽，孤云独去闲。</a:t>
            </a:r>
          </a:p>
          <a:p>
            <a:pPr algn="ctr" eaLnBrk="1" hangingPunct="1">
              <a:buFont typeface="Arial" charset="0"/>
              <a:buNone/>
            </a:pPr>
            <a:r>
              <a:rPr lang="zh-CN" altLang="en-US" sz="3200" b="1" smtClean="0">
                <a:solidFill>
                  <a:srgbClr val="FFFF00"/>
                </a:solidFill>
                <a:latin typeface="黑体" pitchFamily="49" charset="-122"/>
                <a:ea typeface="黑体" pitchFamily="49" charset="-122"/>
              </a:rPr>
              <a:t>相看两不厌，只有敬亭山。</a:t>
            </a:r>
          </a:p>
          <a:p>
            <a:pPr eaLnBrk="1" hangingPunct="1">
              <a:buFont typeface="Arial" charset="0"/>
              <a:buNone/>
            </a:pPr>
            <a:r>
              <a:rPr lang="zh-CN" altLang="en-US" sz="2800" b="1" smtClean="0">
                <a:solidFill>
                  <a:srgbClr val="FFFF00"/>
                </a:solidFill>
                <a:latin typeface="黑体" pitchFamily="49" charset="-122"/>
                <a:ea typeface="黑体" pitchFamily="49" charset="-122"/>
              </a:rPr>
              <a:t>（</a:t>
            </a:r>
            <a:r>
              <a:rPr lang="en-US" altLang="zh-CN" sz="2800" b="1" smtClean="0">
                <a:solidFill>
                  <a:srgbClr val="FFFF00"/>
                </a:solidFill>
                <a:latin typeface="黑体" pitchFamily="49" charset="-122"/>
                <a:ea typeface="黑体" pitchFamily="49" charset="-122"/>
              </a:rPr>
              <a:t>1</a:t>
            </a:r>
            <a:r>
              <a:rPr lang="zh-CN" altLang="en-US" sz="2800" b="1" smtClean="0">
                <a:solidFill>
                  <a:srgbClr val="FFFF00"/>
                </a:solidFill>
                <a:latin typeface="黑体" pitchFamily="49" charset="-122"/>
                <a:ea typeface="黑体" pitchFamily="49" charset="-122"/>
              </a:rPr>
              <a:t>）古人评</a:t>
            </a:r>
            <a:r>
              <a:rPr lang="en-US" altLang="zh-CN" sz="2800" b="1" smtClean="0">
                <a:solidFill>
                  <a:srgbClr val="FFFF00"/>
                </a:solidFill>
                <a:latin typeface="黑体" pitchFamily="49" charset="-122"/>
                <a:ea typeface="黑体" pitchFamily="49" charset="-122"/>
              </a:rPr>
              <a:t>《</a:t>
            </a:r>
            <a:r>
              <a:rPr lang="zh-CN" altLang="en-US" sz="2800" b="1" smtClean="0">
                <a:solidFill>
                  <a:srgbClr val="FFFF00"/>
                </a:solidFill>
                <a:latin typeface="黑体" pitchFamily="49" charset="-122"/>
                <a:ea typeface="黑体" pitchFamily="49" charset="-122"/>
              </a:rPr>
              <a:t>独坐敬亭山</a:t>
            </a:r>
            <a:r>
              <a:rPr lang="en-US" altLang="zh-CN" sz="2800" b="1" smtClean="0">
                <a:solidFill>
                  <a:srgbClr val="FFFF00"/>
                </a:solidFill>
                <a:latin typeface="黑体" pitchFamily="49" charset="-122"/>
                <a:ea typeface="黑体" pitchFamily="49" charset="-122"/>
              </a:rPr>
              <a:t>》</a:t>
            </a:r>
            <a:r>
              <a:rPr lang="zh-CN" altLang="en-US" sz="2800" b="1" smtClean="0">
                <a:solidFill>
                  <a:srgbClr val="FFFF00"/>
                </a:solidFill>
                <a:latin typeface="黑体" pitchFamily="49" charset="-122"/>
                <a:ea typeface="黑体" pitchFamily="49" charset="-122"/>
              </a:rPr>
              <a:t>有云：</a:t>
            </a:r>
            <a:r>
              <a:rPr lang="zh-CN" altLang="en-US" sz="2800" b="1" smtClean="0">
                <a:solidFill>
                  <a:srgbClr val="FFFF00"/>
                </a:solidFill>
                <a:latin typeface="Arial" charset="0"/>
                <a:ea typeface="黑体" pitchFamily="49" charset="-122"/>
              </a:rPr>
              <a:t>“</a:t>
            </a:r>
            <a:r>
              <a:rPr lang="zh-CN" altLang="en-US" sz="2800" b="1" smtClean="0">
                <a:solidFill>
                  <a:srgbClr val="FFFF00"/>
                </a:solidFill>
                <a:latin typeface="黑体" pitchFamily="49" charset="-122"/>
                <a:ea typeface="黑体" pitchFamily="49" charset="-122"/>
              </a:rPr>
              <a:t>两不厌</a:t>
            </a:r>
            <a:r>
              <a:rPr lang="zh-CN" altLang="en-US" sz="2800" b="1" smtClean="0">
                <a:solidFill>
                  <a:srgbClr val="FFFF00"/>
                </a:solidFill>
                <a:latin typeface="Arial" charset="0"/>
                <a:ea typeface="黑体" pitchFamily="49" charset="-122"/>
              </a:rPr>
              <a:t>”</a:t>
            </a:r>
            <a:r>
              <a:rPr lang="zh-CN" altLang="en-US" sz="2800" b="1" smtClean="0">
                <a:solidFill>
                  <a:srgbClr val="FFFF00"/>
                </a:solidFill>
                <a:latin typeface="黑体" pitchFamily="49" charset="-122"/>
                <a:ea typeface="黑体" pitchFamily="49" charset="-122"/>
              </a:rPr>
              <a:t>妙矣，传独坐之神。古人为什么这么说，请你作出合理的鉴赏。</a:t>
            </a:r>
          </a:p>
          <a:p>
            <a:pPr algn="ctr" eaLnBrk="1" hangingPunct="1">
              <a:buFont typeface="Arial" charset="0"/>
              <a:buNone/>
            </a:pPr>
            <a:endParaRPr lang="zh-CN" altLang="en-US" b="1" smtClean="0">
              <a:solidFill>
                <a:srgbClr val="FFFF00"/>
              </a:solidFill>
              <a:latin typeface="黑体" pitchFamily="49" charset="-122"/>
              <a:ea typeface="黑体" pitchFamily="49" charset="-122"/>
            </a:endParaRPr>
          </a:p>
        </p:txBody>
      </p:sp>
      <p:sp>
        <p:nvSpPr>
          <p:cNvPr id="19459" name="Rectangle 3"/>
          <p:cNvSpPr>
            <a:spLocks noGrp="1" noRot="1" noChangeArrowheads="1"/>
          </p:cNvSpPr>
          <p:nvPr>
            <p:ph type="title" idx="4294967295"/>
          </p:nvPr>
        </p:nvSpPr>
        <p:spPr>
          <a:xfrm>
            <a:off x="152400" y="0"/>
            <a:ext cx="1603375" cy="11430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拟人</a:t>
            </a:r>
          </a:p>
        </p:txBody>
      </p:sp>
      <p:sp>
        <p:nvSpPr>
          <p:cNvPr id="19460" name="AutoShape 4"/>
          <p:cNvSpPr>
            <a:spLocks noChangeArrowheads="1"/>
          </p:cNvSpPr>
          <p:nvPr/>
        </p:nvSpPr>
        <p:spPr bwMode="auto">
          <a:xfrm>
            <a:off x="533400" y="4191000"/>
            <a:ext cx="8610600" cy="2667000"/>
          </a:xfrm>
          <a:prstGeom prst="wedgeRoundRectCallout">
            <a:avLst>
              <a:gd name="adj1" fmla="val -17810"/>
              <a:gd name="adj2" fmla="val -65894"/>
              <a:gd name="adj3" fmla="val 16667"/>
            </a:avLst>
          </a:prstGeom>
          <a:solidFill>
            <a:srgbClr val="000053"/>
          </a:solidFill>
          <a:ln w="38100">
            <a:solidFill>
              <a:srgbClr val="FFFF00"/>
            </a:solidFill>
            <a:miter lim="800000"/>
            <a:headEnd/>
            <a:tailEnd/>
          </a:ln>
        </p:spPr>
        <p:txBody>
          <a:bodyPr/>
          <a:lstStyle/>
          <a:p>
            <a:pPr>
              <a:buFont typeface="Arial" charset="0"/>
              <a:buNone/>
            </a:pPr>
            <a:r>
              <a:rPr lang="zh-CN" altLang="en-US" sz="2800" b="1">
                <a:solidFill>
                  <a:schemeClr val="bg1"/>
                </a:solidFill>
                <a:latin typeface="黑体" pitchFamily="49" charset="-122"/>
                <a:ea typeface="黑体" pitchFamily="49" charset="-122"/>
              </a:rPr>
              <a:t>答：</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两不厌</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用</a:t>
            </a:r>
            <a:r>
              <a:rPr lang="zh-CN" altLang="en-US" sz="2800" b="1">
                <a:solidFill>
                  <a:srgbClr val="00FF00"/>
                </a:solidFill>
                <a:latin typeface="黑体" pitchFamily="49" charset="-122"/>
                <a:ea typeface="黑体" pitchFamily="49" charset="-122"/>
              </a:rPr>
              <a:t>拟人</a:t>
            </a:r>
            <a:r>
              <a:rPr lang="zh-CN" altLang="en-US" sz="2800" b="1">
                <a:solidFill>
                  <a:schemeClr val="bg1"/>
                </a:solidFill>
                <a:latin typeface="黑体" pitchFamily="49" charset="-122"/>
                <a:ea typeface="黑体" pitchFamily="49" charset="-122"/>
              </a:rPr>
              <a:t>的手法，赋予山以人的情感。表面写诗人与敬亭山相对而视，脉脉含情，实际上，诗人愈是写山的有情，愈是表现人间的无情，点出</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独</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字。从而表达出诗人孤独寂寞的情感。 </a:t>
            </a:r>
          </a:p>
          <a:p>
            <a:pPr>
              <a:buFont typeface="Arial" charset="0"/>
              <a:buNone/>
            </a:pPr>
            <a:endParaRPr lang="zh-CN" altLang="en-US" sz="2800" b="1">
              <a:solidFill>
                <a:schemeClr val="bg1"/>
              </a:solidFill>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p:cTn id="7" dur="500" fill="hold"/>
                                        <p:tgtEl>
                                          <p:spTgt spid="19459"/>
                                        </p:tgtEl>
                                        <p:attrNameLst>
                                          <p:attrName>ppt_w</p:attrName>
                                        </p:attrNameLst>
                                      </p:cBhvr>
                                      <p:tavLst>
                                        <p:tav tm="0">
                                          <p:val>
                                            <p:fltVal val="0"/>
                                          </p:val>
                                        </p:tav>
                                        <p:tav tm="100000">
                                          <p:val>
                                            <p:strVal val="#ppt_w"/>
                                          </p:val>
                                        </p:tav>
                                      </p:tavLst>
                                    </p:anim>
                                    <p:anim calcmode="lin" valueType="num">
                                      <p:cBhvr>
                                        <p:cTn id="8" dur="500" fill="hold"/>
                                        <p:tgtEl>
                                          <p:spTgt spid="19459"/>
                                        </p:tgtEl>
                                        <p:attrNameLst>
                                          <p:attrName>ppt_h</p:attrName>
                                        </p:attrNameLst>
                                      </p:cBhvr>
                                      <p:tavLst>
                                        <p:tav tm="0">
                                          <p:val>
                                            <p:fltVal val="0"/>
                                          </p:val>
                                        </p:tav>
                                        <p:tav tm="100000">
                                          <p:val>
                                            <p:strVal val="#ppt_h"/>
                                          </p:val>
                                        </p:tav>
                                      </p:tavLst>
                                    </p:anim>
                                    <p:anim calcmode="lin" valueType="num">
                                      <p:cBhvr>
                                        <p:cTn id="9" dur="500" fill="hold"/>
                                        <p:tgtEl>
                                          <p:spTgt spid="19459"/>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1945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19460"/>
                                        </p:tgtEl>
                                        <p:attrNameLst>
                                          <p:attrName>style.visibility</p:attrName>
                                        </p:attrNameLst>
                                      </p:cBhvr>
                                      <p:to>
                                        <p:strVal val="visible"/>
                                      </p:to>
                                    </p:set>
                                    <p:anim calcmode="lin" valueType="num">
                                      <p:cBhvr additive="base">
                                        <p:cTn id="15" dur="500" fill="hold"/>
                                        <p:tgtEl>
                                          <p:spTgt spid="19460"/>
                                        </p:tgtEl>
                                        <p:attrNameLst>
                                          <p:attrName>ppt_x</p:attrName>
                                        </p:attrNameLst>
                                      </p:cBhvr>
                                      <p:tavLst>
                                        <p:tav tm="0">
                                          <p:val>
                                            <p:strVal val="0-#ppt_w/2"/>
                                          </p:val>
                                        </p:tav>
                                        <p:tav tm="100000">
                                          <p:val>
                                            <p:strVal val="#ppt_x"/>
                                          </p:val>
                                        </p:tav>
                                      </p:tavLst>
                                    </p:anim>
                                    <p:anim calcmode="lin" valueType="num">
                                      <p:cBhvr additive="base">
                                        <p:cTn id="16"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autoUpdateAnimBg="0"/>
      <p:bldP spid="19460"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2"/>
          <p:cNvSpPr txBox="1">
            <a:spLocks noChangeArrowheads="1"/>
          </p:cNvSpPr>
          <p:nvPr/>
        </p:nvSpPr>
        <p:spPr bwMode="auto">
          <a:xfrm>
            <a:off x="0" y="0"/>
            <a:ext cx="8991600" cy="5332413"/>
          </a:xfrm>
          <a:prstGeom prst="rect">
            <a:avLst/>
          </a:prstGeom>
          <a:solidFill>
            <a:srgbClr val="000022"/>
          </a:solidFill>
          <a:ln w="9525">
            <a:noFill/>
            <a:miter lim="800000"/>
            <a:headEnd/>
            <a:tailEnd/>
          </a:ln>
        </p:spPr>
        <p:txBody>
          <a:bodyPr>
            <a:spAutoFit/>
          </a:bodyPr>
          <a:lstStyle/>
          <a:p>
            <a:pPr algn="ctr">
              <a:buFont typeface="Arial" charset="0"/>
              <a:buNone/>
            </a:pPr>
            <a:r>
              <a:rPr lang="zh-CN" altLang="en-US" sz="3200" b="1"/>
              <a:t>      </a:t>
            </a:r>
            <a:r>
              <a:rPr lang="zh-CN" altLang="en-US" sz="3200" b="1">
                <a:solidFill>
                  <a:schemeClr val="bg1"/>
                </a:solidFill>
                <a:latin typeface="黑体" pitchFamily="49" charset="-122"/>
                <a:ea typeface="黑体" pitchFamily="49" charset="-122"/>
              </a:rPr>
              <a:t>与夏十二登岳阳楼    李白</a:t>
            </a:r>
          </a:p>
          <a:p>
            <a:pPr algn="ctr">
              <a:buFont typeface="Arial" charset="0"/>
              <a:buNone/>
            </a:pPr>
            <a:r>
              <a:rPr lang="zh-CN" altLang="en-US" sz="3200" b="1">
                <a:solidFill>
                  <a:schemeClr val="bg1"/>
                </a:solidFill>
                <a:latin typeface="黑体" pitchFamily="49" charset="-122"/>
                <a:ea typeface="黑体" pitchFamily="49" charset="-122"/>
              </a:rPr>
              <a:t>楼观岳阳尽，川迥洞庭开。</a:t>
            </a:r>
          </a:p>
          <a:p>
            <a:pPr algn="ctr">
              <a:buFont typeface="Arial" charset="0"/>
              <a:buNone/>
            </a:pPr>
            <a:r>
              <a:rPr lang="zh-CN" altLang="en-US" sz="3200" b="1">
                <a:solidFill>
                  <a:schemeClr val="bg1"/>
                </a:solidFill>
                <a:latin typeface="黑体" pitchFamily="49" charset="-122"/>
                <a:ea typeface="黑体" pitchFamily="49" charset="-122"/>
              </a:rPr>
              <a:t>雁引愁心去，山衔好月来。 </a:t>
            </a:r>
            <a:br>
              <a:rPr lang="zh-CN" altLang="en-US" sz="3200" b="1">
                <a:solidFill>
                  <a:schemeClr val="bg1"/>
                </a:solidFill>
                <a:latin typeface="黑体" pitchFamily="49" charset="-122"/>
                <a:ea typeface="黑体" pitchFamily="49" charset="-122"/>
              </a:rPr>
            </a:br>
            <a:r>
              <a:rPr lang="zh-CN" altLang="en-US" sz="3200" b="1">
                <a:solidFill>
                  <a:schemeClr val="bg1"/>
                </a:solidFill>
                <a:latin typeface="黑体" pitchFamily="49" charset="-122"/>
                <a:ea typeface="黑体" pitchFamily="49" charset="-122"/>
              </a:rPr>
              <a:t>云间连下榻，天上接行杯。</a:t>
            </a:r>
          </a:p>
          <a:p>
            <a:pPr>
              <a:buFont typeface="Arial" charset="0"/>
              <a:buNone/>
            </a:pPr>
            <a:r>
              <a:rPr lang="zh-CN" altLang="en-US" sz="3200" b="1">
                <a:solidFill>
                  <a:schemeClr val="bg1"/>
                </a:solidFill>
                <a:latin typeface="黑体" pitchFamily="49" charset="-122"/>
                <a:ea typeface="黑体" pitchFamily="49" charset="-122"/>
              </a:rPr>
              <a:t>          醉后凉风起，吹人舞袖回。 </a:t>
            </a:r>
            <a:br>
              <a:rPr lang="zh-CN" altLang="en-US" sz="3200" b="1">
                <a:solidFill>
                  <a:schemeClr val="bg1"/>
                </a:solidFill>
                <a:latin typeface="黑体" pitchFamily="49" charset="-122"/>
                <a:ea typeface="黑体" pitchFamily="49" charset="-122"/>
              </a:rPr>
            </a:br>
            <a:r>
              <a:rPr lang="zh-CN" altLang="en-US" sz="2800" b="1">
                <a:solidFill>
                  <a:schemeClr val="bg1"/>
                </a:solidFill>
                <a:latin typeface="黑体" pitchFamily="49" charset="-122"/>
                <a:ea typeface="黑体" pitchFamily="49" charset="-122"/>
              </a:rPr>
              <a:t>注：乾元二年，李白流放途中遇赦，回舟江陵，南游岳阳作此诗 </a:t>
            </a:r>
            <a:br>
              <a:rPr lang="zh-CN" altLang="en-US" sz="2800" b="1">
                <a:solidFill>
                  <a:schemeClr val="bg1"/>
                </a:solidFill>
                <a:latin typeface="黑体" pitchFamily="49" charset="-122"/>
                <a:ea typeface="黑体" pitchFamily="49" charset="-122"/>
              </a:rPr>
            </a:br>
            <a:r>
              <a:rPr lang="en-US" altLang="zh-CN" sz="3200" b="1">
                <a:solidFill>
                  <a:schemeClr val="bg1"/>
                </a:solidFill>
                <a:latin typeface="黑体" pitchFamily="49" charset="-122"/>
                <a:ea typeface="黑体" pitchFamily="49" charset="-122"/>
              </a:rPr>
              <a:t>1</a:t>
            </a:r>
            <a:r>
              <a:rPr lang="zh-CN" altLang="en-US" sz="3200" b="1">
                <a:solidFill>
                  <a:schemeClr val="bg1"/>
                </a:solidFill>
                <a:latin typeface="黑体" pitchFamily="49" charset="-122"/>
                <a:ea typeface="黑体" pitchFamily="49" charset="-122"/>
              </a:rPr>
              <a:t>、诗中的</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雁引愁心去</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一句，有的版本写作</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雁别秋江去</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。你认为哪一句更妙，为什么</a:t>
            </a:r>
            <a:r>
              <a:rPr lang="en-US" altLang="zh-CN" sz="3200" b="1">
                <a:solidFill>
                  <a:schemeClr val="bg1"/>
                </a:solidFill>
                <a:latin typeface="黑体" pitchFamily="49" charset="-122"/>
                <a:ea typeface="黑体" pitchFamily="49" charset="-122"/>
              </a:rPr>
              <a:t>? </a:t>
            </a:r>
          </a:p>
          <a:p>
            <a:pPr>
              <a:buFont typeface="Arial" charset="0"/>
              <a:buNone/>
            </a:pPr>
            <a:r>
              <a:rPr lang="en-US" altLang="zh-CN" sz="3200" b="1">
                <a:solidFill>
                  <a:schemeClr val="bg1"/>
                </a:solidFill>
                <a:latin typeface="黑体" pitchFamily="49" charset="-122"/>
                <a:ea typeface="黑体" pitchFamily="49" charset="-122"/>
              </a:rPr>
              <a:t>2</a:t>
            </a:r>
            <a:r>
              <a:rPr lang="zh-CN" altLang="en-US" sz="3200" b="1">
                <a:solidFill>
                  <a:schemeClr val="bg1"/>
                </a:solidFill>
                <a:latin typeface="黑体" pitchFamily="49" charset="-122"/>
                <a:ea typeface="黑体" pitchFamily="49" charset="-122"/>
              </a:rPr>
              <a:t>、对第三联</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云间连下榻，天上接行杯</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所运用的艺术表现手法做简要分析。</a:t>
            </a:r>
          </a:p>
        </p:txBody>
      </p:sp>
      <p:sp>
        <p:nvSpPr>
          <p:cNvPr id="20483" name="Text Box 3"/>
          <p:cNvSpPr txBox="1">
            <a:spLocks noChangeArrowheads="1"/>
          </p:cNvSpPr>
          <p:nvPr/>
        </p:nvSpPr>
        <p:spPr bwMode="auto">
          <a:xfrm>
            <a:off x="0" y="990600"/>
            <a:ext cx="9144000" cy="5462588"/>
          </a:xfrm>
          <a:prstGeom prst="rect">
            <a:avLst/>
          </a:prstGeom>
          <a:solidFill>
            <a:srgbClr val="000022"/>
          </a:solidFill>
          <a:ln w="9525">
            <a:solidFill>
              <a:srgbClr val="FFCC00"/>
            </a:solidFill>
            <a:miter lim="800000"/>
            <a:headEnd/>
            <a:tailEnd/>
          </a:ln>
        </p:spPr>
        <p:txBody>
          <a:bodyPr>
            <a:spAutoFit/>
          </a:bodyPr>
          <a:lstStyle/>
          <a:p>
            <a:pPr>
              <a:buFont typeface="Arial" charset="0"/>
              <a:buNone/>
            </a:pPr>
            <a:r>
              <a:rPr lang="zh-CN" altLang="en-US" sz="3200" b="1">
                <a:solidFill>
                  <a:schemeClr val="bg1"/>
                </a:solidFill>
                <a:latin typeface="黑体" pitchFamily="49" charset="-122"/>
                <a:ea typeface="黑体" pitchFamily="49" charset="-122"/>
              </a:rPr>
              <a:t>答</a:t>
            </a:r>
            <a:r>
              <a:rPr lang="zh-CN" altLang="en-US" sz="3200" b="1">
                <a:solidFill>
                  <a:schemeClr val="bg1"/>
                </a:solidFill>
                <a:latin typeface="黑体" pitchFamily="49" charset="-122"/>
                <a:ea typeface="黑体" pitchFamily="49" charset="-122"/>
                <a:sym typeface="Wingdings" pitchFamily="2" charset="2"/>
              </a:rPr>
              <a:t>：</a:t>
            </a:r>
            <a:r>
              <a:rPr lang="en-US" altLang="zh-CN" sz="3200" b="1">
                <a:solidFill>
                  <a:schemeClr val="bg1"/>
                </a:solidFill>
                <a:latin typeface="黑体" pitchFamily="49" charset="-122"/>
                <a:ea typeface="黑体" pitchFamily="49" charset="-122"/>
              </a:rPr>
              <a:t>1</a:t>
            </a:r>
            <a:r>
              <a:rPr lang="zh-CN" altLang="en-US" sz="3200" b="1">
                <a:solidFill>
                  <a:schemeClr val="bg1"/>
                </a:solidFill>
                <a:latin typeface="黑体" pitchFamily="49" charset="-122"/>
                <a:ea typeface="黑体" pitchFamily="49" charset="-122"/>
              </a:rPr>
              <a:t>）</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雁引愁心去</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运用了</a:t>
            </a:r>
            <a:r>
              <a:rPr lang="zh-CN" altLang="en-US" sz="3200" b="1">
                <a:solidFill>
                  <a:srgbClr val="00FF00"/>
                </a:solidFill>
                <a:latin typeface="黑体" pitchFamily="49" charset="-122"/>
                <a:ea typeface="黑体" pitchFamily="49" charset="-122"/>
              </a:rPr>
              <a:t>拟人手法</a:t>
            </a:r>
            <a:r>
              <a:rPr lang="zh-CN" altLang="en-US" sz="3200" b="1">
                <a:solidFill>
                  <a:schemeClr val="bg1"/>
                </a:solidFill>
                <a:latin typeface="黑体" pitchFamily="49" charset="-122"/>
                <a:ea typeface="黑体" pitchFamily="49" charset="-122"/>
              </a:rPr>
              <a:t>，（步骤一）写大雁有意为诗人带走愁心，（步骤二）更好地表现了李白流放遇赦的高兴心情，并与下句写君山有情为诗人衔来好月，愁去喜来，互相映衬。</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引愁心</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比</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别秋江</a:t>
            </a:r>
            <a:r>
              <a:rPr lang="zh-CN" altLang="en-US" sz="3200" b="1">
                <a:solidFill>
                  <a:schemeClr val="bg1"/>
                </a:solidFill>
                <a:ea typeface="黑体" pitchFamily="49" charset="-122"/>
              </a:rPr>
              <a:t>”</a:t>
            </a:r>
            <a:r>
              <a:rPr lang="zh-CN" altLang="en-US" sz="3200" b="1">
                <a:solidFill>
                  <a:schemeClr val="bg1"/>
                </a:solidFill>
                <a:latin typeface="黑体" pitchFamily="49" charset="-122"/>
                <a:ea typeface="黑体" pitchFamily="49" charset="-122"/>
              </a:rPr>
              <a:t>更富有感情色彩，也更新颖。（步骤三）</a:t>
            </a:r>
          </a:p>
          <a:p>
            <a:pPr>
              <a:buFont typeface="Arial" charset="0"/>
              <a:buNone/>
            </a:pPr>
            <a:r>
              <a:rPr lang="zh-CN" altLang="en-US" sz="3200" b="1">
                <a:solidFill>
                  <a:schemeClr val="bg1"/>
                </a:solidFill>
                <a:latin typeface="黑体" pitchFamily="49" charset="-122"/>
                <a:ea typeface="黑体" pitchFamily="49" charset="-122"/>
              </a:rPr>
              <a:t>答：</a:t>
            </a:r>
            <a:r>
              <a:rPr lang="en-US" altLang="zh-CN" sz="3200" b="1">
                <a:solidFill>
                  <a:schemeClr val="bg1"/>
                </a:solidFill>
                <a:latin typeface="黑体" pitchFamily="49" charset="-122"/>
                <a:ea typeface="黑体" pitchFamily="49" charset="-122"/>
              </a:rPr>
              <a:t>2</a:t>
            </a:r>
            <a:r>
              <a:rPr lang="zh-CN" altLang="en-US" sz="3200" b="1">
                <a:solidFill>
                  <a:schemeClr val="bg1"/>
                </a:solidFill>
                <a:latin typeface="黑体" pitchFamily="49" charset="-122"/>
                <a:ea typeface="黑体" pitchFamily="49" charset="-122"/>
              </a:rPr>
              <a:t>）第三联运用</a:t>
            </a:r>
            <a:r>
              <a:rPr lang="zh-CN" altLang="en-US" sz="3200" b="1">
                <a:solidFill>
                  <a:srgbClr val="00FF00"/>
                </a:solidFill>
                <a:latin typeface="黑体" pitchFamily="49" charset="-122"/>
                <a:ea typeface="黑体" pitchFamily="49" charset="-122"/>
              </a:rPr>
              <a:t>夸张手法</a:t>
            </a:r>
            <a:r>
              <a:rPr lang="zh-CN" altLang="en-US" sz="3200" b="1">
                <a:solidFill>
                  <a:schemeClr val="bg1"/>
                </a:solidFill>
                <a:latin typeface="黑体" pitchFamily="49" charset="-122"/>
                <a:ea typeface="黑体" pitchFamily="49" charset="-122"/>
              </a:rPr>
              <a:t>，（步骤一）写出了岳阳楼高耸入云的情状，同时这两句诗想象神奇，在云间连榻，在天上饮酒，写出了诗人恍若置身仙境的情景，表达喜悦的心情。（步骤二、三）</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0" fill="hold">
                                          <p:stCondLst>
                                            <p:cond delay="0"/>
                                          </p:stCondLst>
                                        </p:cTn>
                                        <p:tgtEl>
                                          <p:spTgt spid="20483"/>
                                        </p:tgtEl>
                                        <p:attrNameLst>
                                          <p:attrName>style.visibility</p:attrName>
                                        </p:attrNameLst>
                                      </p:cBhvr>
                                      <p:to>
                                        <p:strVal val="visible"/>
                                      </p:to>
                                    </p:set>
                                    <p:anim calcmode="lin" valueType="num">
                                      <p:cBhvr>
                                        <p:cTn id="7" dur="500" fill="hold"/>
                                        <p:tgtEl>
                                          <p:spTgt spid="20483"/>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0483"/>
                                        </p:tgtEl>
                                        <p:attrNameLst>
                                          <p:attrName>ppt_y</p:attrName>
                                        </p:attrNameLst>
                                      </p:cBhvr>
                                      <p:tavLst>
                                        <p:tav tm="0">
                                          <p:val>
                                            <p:strVal val="#ppt_y"/>
                                          </p:val>
                                        </p:tav>
                                        <p:tav tm="100000">
                                          <p:val>
                                            <p:strVal val="#ppt_y"/>
                                          </p:val>
                                        </p:tav>
                                      </p:tavLst>
                                    </p:anim>
                                    <p:anim calcmode="lin" valueType="num">
                                      <p:cBhvr>
                                        <p:cTn id="9" dur="500" fill="hold"/>
                                        <p:tgtEl>
                                          <p:spTgt spid="20483"/>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048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4294967295"/>
          </p:nvPr>
        </p:nvSpPr>
        <p:spPr>
          <a:xfrm>
            <a:off x="457200" y="457200"/>
            <a:ext cx="8229600" cy="6096000"/>
          </a:xfrm>
        </p:spPr>
        <p:txBody>
          <a:bodyPr/>
          <a:lstStyle/>
          <a:p>
            <a:pPr eaLnBrk="1" hangingPunct="1">
              <a:buFont typeface="Arial" charset="0"/>
              <a:buNone/>
            </a:pPr>
            <a:r>
              <a:rPr lang="zh-CN" altLang="zh-CN" sz="3200" b="1" smtClean="0">
                <a:latin typeface="隶书" pitchFamily="49" charset="-122"/>
                <a:ea typeface="隶书" pitchFamily="49" charset="-122"/>
              </a:rPr>
              <a:t>3</a:t>
            </a:r>
            <a:r>
              <a:rPr lang="zh-CN" altLang="en-US" sz="3200" b="1" smtClean="0">
                <a:latin typeface="隶书" pitchFamily="49" charset="-122"/>
                <a:ea typeface="隶书" pitchFamily="49" charset="-122"/>
              </a:rPr>
              <a:t>、借代</a:t>
            </a:r>
            <a:r>
              <a:rPr lang="zh-CN" altLang="en-US" sz="2800" b="1" smtClean="0">
                <a:latin typeface="Arial" charset="0"/>
                <a:ea typeface="宋体" charset="-122"/>
              </a:rPr>
              <a:t> </a:t>
            </a:r>
          </a:p>
          <a:p>
            <a:pPr eaLnBrk="1" hangingPunct="1">
              <a:buFont typeface="Arial" charset="0"/>
              <a:buNone/>
            </a:pPr>
            <a:r>
              <a:rPr lang="zh-CN" altLang="en-US" sz="2800" b="1" smtClean="0">
                <a:latin typeface="Arial" charset="0"/>
                <a:ea typeface="宋体" charset="-122"/>
              </a:rPr>
              <a:t>       借用相关的事物来代替所要表达的事物。借代可用部分代表全体，具体代替抽象，用特征代替人。借代的运用使语言简练、含蓄。 </a:t>
            </a:r>
          </a:p>
          <a:p>
            <a:pPr eaLnBrk="1" hangingPunct="1">
              <a:buFont typeface="Arial" charset="0"/>
              <a:buNone/>
            </a:pPr>
            <a:r>
              <a:rPr lang="zh-CN" altLang="en-US" sz="2800"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dissolve">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dissolve">
                                      <p:cBhvr>
                                        <p:cTn id="12" dur="500"/>
                                        <p:tgtEl>
                                          <p:spTgt spid="215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dissolve">
                                      <p:cBhvr>
                                        <p:cTn id="17" dur="500"/>
                                        <p:tgtEl>
                                          <p:spTgt spid="215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Rot="1" noChangeArrowheads="1"/>
          </p:cNvSpPr>
          <p:nvPr>
            <p:ph type="title" idx="4294967295"/>
          </p:nvPr>
        </p:nvSpPr>
        <p:spPr>
          <a:xfrm>
            <a:off x="152400" y="1905000"/>
            <a:ext cx="8610600" cy="1600200"/>
          </a:xfrm>
        </p:spPr>
        <p:txBody>
          <a:bodyPr/>
          <a:lstStyle/>
          <a:p>
            <a:pPr eaLnBrk="1" hangingPunct="1"/>
            <a:r>
              <a:rPr lang="zh-CN" altLang="en-US" sz="2800" b="1" smtClean="0">
                <a:solidFill>
                  <a:schemeClr val="tx1"/>
                </a:solidFill>
                <a:latin typeface="Arial" charset="0"/>
                <a:ea typeface="黑体" pitchFamily="49" charset="-122"/>
              </a:rPr>
              <a:t>两岸青山相对出，</a:t>
            </a:r>
            <a:r>
              <a:rPr lang="zh-CN" altLang="en-US" sz="2800" b="1" smtClean="0">
                <a:solidFill>
                  <a:srgbClr val="FF0066"/>
                </a:solidFill>
                <a:latin typeface="Arial" charset="0"/>
                <a:ea typeface="黑体" pitchFamily="49" charset="-122"/>
              </a:rPr>
              <a:t>孤帆</a:t>
            </a:r>
            <a:r>
              <a:rPr lang="zh-CN" altLang="en-US" sz="2800" b="1" smtClean="0">
                <a:solidFill>
                  <a:schemeClr val="tx1"/>
                </a:solidFill>
                <a:latin typeface="Arial" charset="0"/>
                <a:ea typeface="黑体" pitchFamily="49" charset="-122"/>
              </a:rPr>
              <a:t>一片日边来。  （</a:t>
            </a:r>
            <a:r>
              <a:rPr lang="en-US" altLang="zh-CN" sz="2800" b="1" smtClean="0">
                <a:solidFill>
                  <a:schemeClr val="tx1"/>
                </a:solidFill>
                <a:latin typeface="Arial" charset="0"/>
                <a:ea typeface="黑体" pitchFamily="49" charset="-122"/>
              </a:rPr>
              <a:t>《</a:t>
            </a:r>
            <a:r>
              <a:rPr lang="zh-CN" altLang="en-US" sz="2800" b="1" smtClean="0">
                <a:solidFill>
                  <a:schemeClr val="tx1"/>
                </a:solidFill>
                <a:latin typeface="Arial" charset="0"/>
                <a:ea typeface="黑体" pitchFamily="49" charset="-122"/>
              </a:rPr>
              <a:t>望天门山</a:t>
            </a:r>
            <a:r>
              <a:rPr lang="en-US" altLang="zh-CN" sz="2800" b="1" smtClean="0">
                <a:solidFill>
                  <a:schemeClr val="tx1"/>
                </a:solidFill>
                <a:latin typeface="Arial" charset="0"/>
                <a:ea typeface="黑体" pitchFamily="49" charset="-122"/>
              </a:rPr>
              <a:t>》</a:t>
            </a:r>
            <a:r>
              <a:rPr lang="zh-CN" altLang="en-US" sz="2800" b="1" smtClean="0">
                <a:solidFill>
                  <a:schemeClr val="tx1"/>
                </a:solidFill>
                <a:latin typeface="Arial" charset="0"/>
                <a:ea typeface="黑体" pitchFamily="49" charset="-122"/>
              </a:rPr>
              <a:t>）</a:t>
            </a:r>
            <a:r>
              <a:rPr lang="zh-CN" altLang="en-US" sz="2800" smtClean="0">
                <a:solidFill>
                  <a:schemeClr val="tx1"/>
                </a:solidFill>
                <a:latin typeface="Arial" charset="0"/>
                <a:ea typeface="宋体" charset="-122"/>
              </a:rPr>
              <a:t> </a:t>
            </a:r>
            <a:br>
              <a:rPr lang="zh-CN" altLang="en-US" sz="2800" smtClean="0">
                <a:solidFill>
                  <a:schemeClr val="tx1"/>
                </a:solidFill>
                <a:latin typeface="Arial" charset="0"/>
                <a:ea typeface="宋体" charset="-122"/>
              </a:rPr>
            </a:br>
            <a:endParaRPr lang="zh-CN" altLang="en-US" sz="2800" smtClean="0">
              <a:solidFill>
                <a:schemeClr val="tx1"/>
              </a:solidFill>
              <a:latin typeface="Arial" charset="0"/>
              <a:ea typeface="宋体" charset="-122"/>
            </a:endParaRPr>
          </a:p>
        </p:txBody>
      </p:sp>
      <p:sp>
        <p:nvSpPr>
          <p:cNvPr id="22531" name="Rectangle 3"/>
          <p:cNvSpPr>
            <a:spLocks noGrp="1" noRot="1" noChangeArrowheads="1"/>
          </p:cNvSpPr>
          <p:nvPr>
            <p:ph type="body" idx="4294967295"/>
          </p:nvPr>
        </p:nvSpPr>
        <p:spPr>
          <a:xfrm>
            <a:off x="457200" y="2870200"/>
            <a:ext cx="8220075" cy="736600"/>
          </a:xfrm>
          <a:solidFill>
            <a:srgbClr val="000000"/>
          </a:solidFill>
        </p:spPr>
        <p:txBody>
          <a:bodyPr/>
          <a:lstStyle/>
          <a:p>
            <a:pPr eaLnBrk="1" hangingPunct="1">
              <a:buFont typeface="Arial" charset="0"/>
              <a:buNone/>
            </a:pPr>
            <a:r>
              <a:rPr lang="zh-CN" altLang="en-US" b="1" smtClean="0">
                <a:solidFill>
                  <a:schemeClr val="bg1"/>
                </a:solidFill>
                <a:latin typeface="Arial" charset="0"/>
                <a:ea typeface="黑体" pitchFamily="49" charset="-122"/>
              </a:rPr>
              <a:t>用船的一部分“帆”</a:t>
            </a:r>
            <a:r>
              <a:rPr lang="zh-CN" altLang="en-US" b="1" smtClean="0">
                <a:solidFill>
                  <a:srgbClr val="FFFF00"/>
                </a:solidFill>
                <a:latin typeface="Arial" charset="0"/>
                <a:ea typeface="黑体" pitchFamily="49" charset="-122"/>
              </a:rPr>
              <a:t>代替</a:t>
            </a:r>
            <a:r>
              <a:rPr lang="zh-CN" altLang="en-US" b="1" smtClean="0">
                <a:solidFill>
                  <a:schemeClr val="bg1"/>
                </a:solidFill>
                <a:latin typeface="Arial" charset="0"/>
                <a:ea typeface="黑体" pitchFamily="49" charset="-122"/>
              </a:rPr>
              <a:t>船。</a:t>
            </a:r>
            <a:r>
              <a:rPr lang="zh-CN" altLang="en-US" smtClean="0">
                <a:latin typeface="Arial" charset="0"/>
                <a:ea typeface="宋体" charset="-122"/>
              </a:rPr>
              <a:t> </a:t>
            </a:r>
          </a:p>
        </p:txBody>
      </p:sp>
      <p:sp>
        <p:nvSpPr>
          <p:cNvPr id="44035" name="Rectangle 4"/>
          <p:cNvSpPr>
            <a:spLocks noChangeArrowheads="1"/>
          </p:cNvSpPr>
          <p:nvPr/>
        </p:nvSpPr>
        <p:spPr bwMode="auto">
          <a:xfrm>
            <a:off x="0" y="0"/>
            <a:ext cx="8763000" cy="1320800"/>
          </a:xfrm>
          <a:prstGeom prst="rect">
            <a:avLst/>
          </a:prstGeom>
          <a:solidFill>
            <a:srgbClr val="000000"/>
          </a:solidFill>
          <a:ln w="9525">
            <a:solidFill>
              <a:srgbClr val="FFCC00"/>
            </a:solidFill>
            <a:miter lim="800000"/>
            <a:headEnd/>
            <a:tailEnd/>
          </a:ln>
        </p:spPr>
        <p:txBody>
          <a:bodyPr>
            <a:spAutoFit/>
          </a:bodyPr>
          <a:lstStyle/>
          <a:p>
            <a:pPr>
              <a:buFont typeface="Arial" charset="0"/>
              <a:buNone/>
            </a:pPr>
            <a:r>
              <a:rPr lang="zh-CN" altLang="en-US" sz="4800" b="1">
                <a:solidFill>
                  <a:srgbClr val="FFFF00"/>
                </a:solidFill>
              </a:rPr>
              <a:t>借代，</a:t>
            </a:r>
            <a:r>
              <a:rPr lang="zh-CN" altLang="en-US" sz="3200" b="1">
                <a:solidFill>
                  <a:schemeClr val="bg1"/>
                </a:solidFill>
              </a:rPr>
              <a:t>可用部分代表全体，具体代替抽象，用特征代替人。借代的运用使语言简练、含蓄。 </a:t>
            </a:r>
          </a:p>
        </p:txBody>
      </p:sp>
      <p:sp>
        <p:nvSpPr>
          <p:cNvPr id="44036" name="Rectangle 5"/>
          <p:cNvSpPr>
            <a:spLocks noChangeArrowheads="1"/>
          </p:cNvSpPr>
          <p:nvPr/>
        </p:nvSpPr>
        <p:spPr bwMode="auto">
          <a:xfrm>
            <a:off x="304800" y="3200400"/>
            <a:ext cx="8839200" cy="3322638"/>
          </a:xfrm>
          <a:prstGeom prst="rect">
            <a:avLst/>
          </a:prstGeom>
          <a:noFill/>
          <a:ln w="9525">
            <a:noFill/>
            <a:miter lim="800000"/>
            <a:headEnd/>
            <a:tailEnd/>
          </a:ln>
        </p:spPr>
        <p:txBody>
          <a:bodyPr anchor="ctr">
            <a:spAutoFit/>
          </a:bodyPr>
          <a:lstStyle/>
          <a:p>
            <a:pPr>
              <a:buFont typeface="Arial" charset="0"/>
              <a:buNone/>
            </a:pPr>
            <a:r>
              <a:rPr lang="zh-CN" altLang="en-US" sz="3200" b="1">
                <a:ea typeface="黑体" pitchFamily="49" charset="-122"/>
              </a:rPr>
              <a:t>                       出关①</a:t>
            </a:r>
          </a:p>
          <a:p>
            <a:pPr>
              <a:buFont typeface="Arial" charset="0"/>
              <a:buNone/>
            </a:pPr>
            <a:r>
              <a:rPr lang="zh-CN" altLang="en-US" sz="3200" b="1">
                <a:ea typeface="黑体" pitchFamily="49" charset="-122"/>
              </a:rPr>
              <a:t>                            徐兰</a:t>
            </a:r>
          </a:p>
          <a:p>
            <a:pPr>
              <a:buFont typeface="Arial" charset="0"/>
              <a:buNone/>
            </a:pPr>
            <a:r>
              <a:rPr lang="zh-CN" altLang="en-US" sz="3200" b="1">
                <a:ea typeface="黑体" pitchFamily="49" charset="-122"/>
              </a:rPr>
              <a:t>凭山俯海古边州，旆②影风翻见戍楼。</a:t>
            </a:r>
          </a:p>
          <a:p>
            <a:pPr>
              <a:buFont typeface="Arial" charset="0"/>
              <a:buNone/>
            </a:pPr>
            <a:r>
              <a:rPr lang="zh-CN" altLang="en-US" sz="3200" b="1">
                <a:ea typeface="黑体" pitchFamily="49" charset="-122"/>
              </a:rPr>
              <a:t>马后桃花马前雪，出关争得不回头？</a:t>
            </a:r>
          </a:p>
          <a:p>
            <a:pPr>
              <a:buFont typeface="Arial" charset="0"/>
              <a:buNone/>
            </a:pPr>
            <a:r>
              <a:rPr lang="en-US" altLang="zh-CN" sz="2800" b="1"/>
              <a:t>【</a:t>
            </a:r>
            <a:r>
              <a:rPr lang="zh-CN" altLang="en-US" sz="2800" b="1"/>
              <a:t>注</a:t>
            </a:r>
            <a:r>
              <a:rPr lang="en-US" altLang="zh-CN" sz="2800" b="1"/>
              <a:t>】①</a:t>
            </a:r>
            <a:r>
              <a:rPr lang="zh-CN" altLang="en-US" sz="2800" b="1"/>
              <a:t>关，指居庸关。②旆（</a:t>
            </a:r>
            <a:r>
              <a:rPr lang="en-US" altLang="zh-CN" sz="2800" b="1"/>
              <a:t>pèi</a:t>
            </a:r>
            <a:r>
              <a:rPr lang="zh-CN" altLang="en-US" sz="2800" b="1"/>
              <a:t>），旌旗。</a:t>
            </a:r>
          </a:p>
          <a:p>
            <a:pPr>
              <a:buFont typeface="Arial" charset="0"/>
              <a:buNone/>
            </a:pPr>
            <a:r>
              <a:rPr lang="zh-CN" altLang="en-US" sz="2800" b="1"/>
              <a:t>“马后桃花马前雪”一句在艺术表现上有什么特点？请作简要分析。</a:t>
            </a:r>
            <a:r>
              <a:rPr lang="zh-CN" altLang="en-US" sz="2800"/>
              <a:t>  </a:t>
            </a:r>
          </a:p>
        </p:txBody>
      </p:sp>
      <p:sp>
        <p:nvSpPr>
          <p:cNvPr id="22534" name="Text Box 6"/>
          <p:cNvSpPr txBox="1">
            <a:spLocks noChangeArrowheads="1"/>
          </p:cNvSpPr>
          <p:nvPr/>
        </p:nvSpPr>
        <p:spPr bwMode="auto">
          <a:xfrm>
            <a:off x="457200" y="3344863"/>
            <a:ext cx="7848600" cy="3513137"/>
          </a:xfrm>
          <a:prstGeom prst="rect">
            <a:avLst/>
          </a:prstGeom>
          <a:solidFill>
            <a:srgbClr val="000000"/>
          </a:solidFill>
          <a:ln w="9525">
            <a:solidFill>
              <a:srgbClr val="FFFF00"/>
            </a:solidFill>
            <a:miter lim="800000"/>
            <a:headEnd/>
            <a:tailEnd/>
          </a:ln>
        </p:spPr>
        <p:txBody>
          <a:bodyPr>
            <a:spAutoFit/>
          </a:bodyPr>
          <a:lstStyle/>
          <a:p>
            <a:pPr>
              <a:spcBef>
                <a:spcPct val="50000"/>
              </a:spcBef>
              <a:buFont typeface="Arial" charset="0"/>
              <a:buNone/>
            </a:pPr>
            <a:r>
              <a:rPr lang="zh-CN" altLang="en-US"/>
              <a:t>       </a:t>
            </a:r>
            <a:r>
              <a:rPr lang="zh-CN" altLang="en-US" sz="3200" b="1">
                <a:solidFill>
                  <a:schemeClr val="bg1"/>
                </a:solidFill>
              </a:rPr>
              <a:t>“马前桃花马后雪”诗句巧妙地以“马”勾连“桃花”与“雪”两个事物，采用</a:t>
            </a:r>
            <a:r>
              <a:rPr lang="zh-CN" altLang="en-US" sz="3200" b="1">
                <a:solidFill>
                  <a:srgbClr val="FFFF00"/>
                </a:solidFill>
              </a:rPr>
              <a:t>借代手法</a:t>
            </a:r>
            <a:r>
              <a:rPr lang="zh-CN" altLang="en-US" sz="3200" b="1">
                <a:solidFill>
                  <a:schemeClr val="bg1"/>
                </a:solidFill>
              </a:rPr>
              <a:t>，以桃花代家乡温馨美好的生活，以“雪”代塞外严寒的生活，将关内桃花烂漫与关外白雪茫茫两个场景聚集到征马这一关节点上，描写生动，对比鲜明，表达了作者的思乡之情，读之令人心酸。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2531">
                                            <p:bg/>
                                          </p:spTgt>
                                        </p:tgtEl>
                                        <p:attrNameLst>
                                          <p:attrName>style.visibility</p:attrName>
                                        </p:attrNameLst>
                                      </p:cBhvr>
                                      <p:to>
                                        <p:strVal val="visible"/>
                                      </p:to>
                                    </p:set>
                                    <p:anim calcmode="lin" valueType="num">
                                      <p:cBhvr>
                                        <p:cTn id="7" dur="250" decel="50000" fill="hold">
                                          <p:stCondLst>
                                            <p:cond delay="0"/>
                                          </p:stCondLst>
                                        </p:cTn>
                                        <p:tgtEl>
                                          <p:spTgt spid="22531">
                                            <p:bg/>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22531">
                                            <p:bg/>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22531">
                                            <p:bg/>
                                          </p:spTgt>
                                        </p:tgtEl>
                                        <p:attrNameLst>
                                          <p:attrName>ppt_w</p:attrName>
                                        </p:attrNameLst>
                                      </p:cBhvr>
                                      <p:tavLst>
                                        <p:tav tm="0">
                                          <p:val>
                                            <p:strVal val="#ppt_w*.05"/>
                                          </p:val>
                                        </p:tav>
                                        <p:tav tm="100000">
                                          <p:val>
                                            <p:strVal val="#ppt_w"/>
                                          </p:val>
                                        </p:tav>
                                      </p:tavLst>
                                    </p:anim>
                                    <p:anim calcmode="lin" valueType="num">
                                      <p:cBhvr>
                                        <p:cTn id="10" dur="500" fill="hold"/>
                                        <p:tgtEl>
                                          <p:spTgt spid="22531">
                                            <p:bg/>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22531">
                                            <p:bg/>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22531">
                                            <p:bg/>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22531">
                                            <p:bg/>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22531">
                                            <p:bg/>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2531">
                                            <p:txEl>
                                              <p:pRg st="0" end="0"/>
                                            </p:txEl>
                                          </p:spTgt>
                                        </p:tgtEl>
                                        <p:attrNameLst>
                                          <p:attrName>style.visibility</p:attrName>
                                        </p:attrNameLst>
                                      </p:cBhvr>
                                      <p:to>
                                        <p:strVal val="visible"/>
                                      </p:to>
                                    </p:set>
                                    <p:anim calcmode="lin" valueType="num">
                                      <p:cBhvr>
                                        <p:cTn id="19" dur="250" decel="50000" fill="hold">
                                          <p:stCondLst>
                                            <p:cond delay="0"/>
                                          </p:stCondLst>
                                        </p:cTn>
                                        <p:tgtEl>
                                          <p:spTgt spid="22531">
                                            <p:txEl>
                                              <p:pRg st="0" end="0"/>
                                            </p:txEl>
                                          </p:spTgt>
                                        </p:tgtEl>
                                        <p:attrNameLst>
                                          <p:attrName>style.rotation</p:attrName>
                                        </p:attrNameLst>
                                      </p:cBhvr>
                                      <p:tavLst>
                                        <p:tav tm="0">
                                          <p:val>
                                            <p:fltVal val="-90"/>
                                          </p:val>
                                        </p:tav>
                                        <p:tav tm="100000">
                                          <p:val>
                                            <p:fltVal val="0"/>
                                          </p:val>
                                        </p:tav>
                                      </p:tavLst>
                                    </p:anim>
                                    <p:anim calcmode="lin" valueType="num">
                                      <p:cBhvr>
                                        <p:cTn id="20" dur="250" decel="50000" fill="hold">
                                          <p:stCondLst>
                                            <p:cond delay="0"/>
                                          </p:stCondLst>
                                        </p:cTn>
                                        <p:tgtEl>
                                          <p:spTgt spid="22531">
                                            <p:txEl>
                                              <p:pRg st="0" end="0"/>
                                            </p:txEl>
                                          </p:spTgt>
                                        </p:tgtEl>
                                        <p:attrNameLst>
                                          <p:attrName>ppt_w</p:attrName>
                                        </p:attrNameLst>
                                      </p:cBhvr>
                                      <p:tavLst>
                                        <p:tav tm="0">
                                          <p:val>
                                            <p:strVal val="#ppt_w"/>
                                          </p:val>
                                        </p:tav>
                                        <p:tav tm="100000">
                                          <p:val>
                                            <p:strVal val="#ppt_w*.05"/>
                                          </p:val>
                                        </p:tav>
                                      </p:tavLst>
                                    </p:anim>
                                    <p:anim calcmode="lin" valueType="num">
                                      <p:cBhvr>
                                        <p:cTn id="21" dur="250" accel="50000" fill="hold">
                                          <p:stCondLst>
                                            <p:cond delay="250"/>
                                          </p:stCondLst>
                                        </p:cTn>
                                        <p:tgtEl>
                                          <p:spTgt spid="22531">
                                            <p:txEl>
                                              <p:pRg st="0" end="0"/>
                                            </p:txEl>
                                          </p:spTgt>
                                        </p:tgtEl>
                                        <p:attrNameLst>
                                          <p:attrName>ppt_w</p:attrName>
                                        </p:attrNameLst>
                                      </p:cBhvr>
                                      <p:tavLst>
                                        <p:tav tm="0">
                                          <p:val>
                                            <p:strVal val="#ppt_w*.05"/>
                                          </p:val>
                                        </p:tav>
                                        <p:tav tm="100000">
                                          <p:val>
                                            <p:strVal val="#ppt_w"/>
                                          </p:val>
                                        </p:tav>
                                      </p:tavLst>
                                    </p:anim>
                                    <p:anim calcmode="lin" valueType="num">
                                      <p:cBhvr>
                                        <p:cTn id="22" dur="500" fill="hold"/>
                                        <p:tgtEl>
                                          <p:spTgt spid="22531">
                                            <p:txEl>
                                              <p:pRg st="0" end="0"/>
                                            </p:txEl>
                                          </p:spTgt>
                                        </p:tgtEl>
                                        <p:attrNameLst>
                                          <p:attrName>ppt_h</p:attrName>
                                        </p:attrNameLst>
                                      </p:cBhvr>
                                      <p:tavLst>
                                        <p:tav tm="0">
                                          <p:val>
                                            <p:strVal val="#ppt_h"/>
                                          </p:val>
                                        </p:tav>
                                        <p:tav tm="100000">
                                          <p:val>
                                            <p:strVal val="#ppt_h"/>
                                          </p:val>
                                        </p:tav>
                                      </p:tavLst>
                                    </p:anim>
                                    <p:anim calcmode="lin" valueType="num">
                                      <p:cBhvr>
                                        <p:cTn id="23" dur="250" decel="50000" fill="hold">
                                          <p:stCondLst>
                                            <p:cond delay="0"/>
                                          </p:stCondLst>
                                        </p:cTn>
                                        <p:tgtEl>
                                          <p:spTgt spid="22531">
                                            <p:txEl>
                                              <p:pRg st="0" end="0"/>
                                            </p:txEl>
                                          </p:spTgt>
                                        </p:tgtEl>
                                        <p:attrNameLst>
                                          <p:attrName>ppt_x</p:attrName>
                                        </p:attrNameLst>
                                      </p:cBhvr>
                                      <p:tavLst>
                                        <p:tav tm="0">
                                          <p:val>
                                            <p:strVal val="#ppt_x+.4"/>
                                          </p:val>
                                        </p:tav>
                                        <p:tav tm="100000">
                                          <p:val>
                                            <p:strVal val="#ppt_x"/>
                                          </p:val>
                                        </p:tav>
                                      </p:tavLst>
                                    </p:anim>
                                    <p:anim calcmode="lin" valueType="num">
                                      <p:cBhvr>
                                        <p:cTn id="24" dur="250" decel="50000" fill="hold">
                                          <p:stCondLst>
                                            <p:cond delay="0"/>
                                          </p:stCondLst>
                                        </p:cTn>
                                        <p:tgtEl>
                                          <p:spTgt spid="22531">
                                            <p:txEl>
                                              <p:pRg st="0" end="0"/>
                                            </p:txEl>
                                          </p:spTgt>
                                        </p:tgtEl>
                                        <p:attrNameLst>
                                          <p:attrName>ppt_y</p:attrName>
                                        </p:attrNameLst>
                                      </p:cBhvr>
                                      <p:tavLst>
                                        <p:tav tm="0">
                                          <p:val>
                                            <p:strVal val="#ppt_y-.2"/>
                                          </p:val>
                                        </p:tav>
                                        <p:tav tm="100000">
                                          <p:val>
                                            <p:strVal val="#ppt_y+.1"/>
                                          </p:val>
                                        </p:tav>
                                      </p:tavLst>
                                    </p:anim>
                                    <p:anim calcmode="lin" valueType="num">
                                      <p:cBhvr>
                                        <p:cTn id="25" dur="250" accel="50000" fill="hold">
                                          <p:stCondLst>
                                            <p:cond delay="250"/>
                                          </p:stCondLst>
                                        </p:cTn>
                                        <p:tgtEl>
                                          <p:spTgt spid="22531">
                                            <p:txEl>
                                              <p:pRg st="0" end="0"/>
                                            </p:txEl>
                                          </p:spTgt>
                                        </p:tgtEl>
                                        <p:attrNameLst>
                                          <p:attrName>ppt_y</p:attrName>
                                        </p:attrNameLst>
                                      </p:cBhvr>
                                      <p:tavLst>
                                        <p:tav tm="0">
                                          <p:val>
                                            <p:strVal val="#ppt_y+.1"/>
                                          </p:val>
                                        </p:tav>
                                        <p:tav tm="100000">
                                          <p:val>
                                            <p:strVal val="#ppt_y"/>
                                          </p:val>
                                        </p:tav>
                                      </p:tavLst>
                                    </p:anim>
                                    <p:animEffect transition="in" filter="fade">
                                      <p:cBhvr>
                                        <p:cTn id="26" dur="500" decel="50000">
                                          <p:stCondLst>
                                            <p:cond delay="0"/>
                                          </p:stCondLst>
                                        </p:cTn>
                                        <p:tgtEl>
                                          <p:spTgt spid="22531">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4" presetClass="entr" presetSubtype="0" fill="hold" grpId="0" nodeType="clickEffect">
                                  <p:stCondLst>
                                    <p:cond delay="0"/>
                                  </p:stCondLst>
                                  <p:childTnLst>
                                    <p:set>
                                      <p:cBhvr>
                                        <p:cTn id="30" dur="1" fill="hold">
                                          <p:stCondLst>
                                            <p:cond delay="0"/>
                                          </p:stCondLst>
                                        </p:cTn>
                                        <p:tgtEl>
                                          <p:spTgt spid="22534"/>
                                        </p:tgtEl>
                                        <p:attrNameLst>
                                          <p:attrName>style.visibility</p:attrName>
                                        </p:attrNameLst>
                                      </p:cBhvr>
                                      <p:to>
                                        <p:strVal val="visible"/>
                                      </p:to>
                                    </p:set>
                                    <p:anim to="" calcmode="lin" valueType="num">
                                      <p:cBhvr>
                                        <p:cTn id="31" dur="1" fill="hold"/>
                                        <p:tgtEl>
                                          <p:spTgt spid="22534"/>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nimBg="1" autoUpdateAnimBg="0"/>
      <p:bldP spid="22534"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rrowheads="1"/>
          </p:cNvSpPr>
          <p:nvPr>
            <p:ph type="title" idx="4294967295"/>
          </p:nvPr>
        </p:nvSpPr>
        <p:spPr>
          <a:xfrm>
            <a:off x="304800" y="0"/>
            <a:ext cx="8610600" cy="3429000"/>
          </a:xfrm>
        </p:spPr>
        <p:txBody>
          <a:bodyPr/>
          <a:lstStyle/>
          <a:p>
            <a:pPr eaLnBrk="1" hangingPunct="1"/>
            <a:r>
              <a:rPr lang="zh-CN" altLang="zh-CN" sz="3600" smtClean="0">
                <a:latin typeface="Arial" charset="0"/>
                <a:ea typeface="宋体" charset="-122"/>
              </a:rPr>
              <a:t>                     </a:t>
            </a:r>
            <a:r>
              <a:rPr lang="zh-CN" altLang="en-US" sz="2800" b="1" smtClean="0">
                <a:solidFill>
                  <a:schemeClr val="tx1"/>
                </a:solidFill>
                <a:latin typeface="黑体" pitchFamily="49" charset="-122"/>
                <a:ea typeface="黑体" pitchFamily="49" charset="-122"/>
              </a:rPr>
              <a:t>谒金门   </a:t>
            </a:r>
            <a:br>
              <a:rPr lang="zh-CN" altLang="en-US" sz="2800" b="1" smtClean="0">
                <a:solidFill>
                  <a:schemeClr val="tx1"/>
                </a:solidFill>
                <a:latin typeface="黑体" pitchFamily="49" charset="-122"/>
                <a:ea typeface="黑体" pitchFamily="49" charset="-122"/>
              </a:rPr>
            </a:br>
            <a:r>
              <a:rPr lang="zh-CN" altLang="en-US" sz="2800" b="1" smtClean="0">
                <a:solidFill>
                  <a:schemeClr val="tx1"/>
                </a:solidFill>
                <a:latin typeface="黑体" pitchFamily="49" charset="-122"/>
                <a:ea typeface="黑体" pitchFamily="49" charset="-122"/>
              </a:rPr>
              <a:t>              南宋词人李好古</a:t>
            </a:r>
            <a:br>
              <a:rPr lang="zh-CN" altLang="en-US" sz="2800" b="1" smtClean="0">
                <a:solidFill>
                  <a:schemeClr val="tx1"/>
                </a:solidFill>
                <a:latin typeface="黑体" pitchFamily="49" charset="-122"/>
                <a:ea typeface="黑体" pitchFamily="49" charset="-122"/>
              </a:rPr>
            </a:br>
            <a:r>
              <a:rPr lang="zh-CN" altLang="en-US" sz="2800" b="1" smtClean="0">
                <a:solidFill>
                  <a:schemeClr val="tx1"/>
                </a:solidFill>
                <a:latin typeface="黑体" pitchFamily="49" charset="-122"/>
                <a:ea typeface="黑体" pitchFamily="49" charset="-122"/>
              </a:rPr>
              <a:t>   花过雨，又是一番红素。燕子归来愁不语，旧巢无觅处。谁在玉关劳苦？谁在玉楼歌舞？若使</a:t>
            </a:r>
            <a:r>
              <a:rPr lang="zh-CN" altLang="en-US" sz="2800" b="1" smtClean="0">
                <a:solidFill>
                  <a:schemeClr val="tx1"/>
                </a:solidFill>
                <a:latin typeface="Arial" charset="0"/>
                <a:ea typeface="黑体" pitchFamily="49" charset="-122"/>
              </a:rPr>
              <a:t>胡尘</a:t>
            </a:r>
            <a:r>
              <a:rPr lang="zh-CN" altLang="en-US" sz="2800" b="1" smtClean="0">
                <a:solidFill>
                  <a:schemeClr val="tx1"/>
                </a:solidFill>
                <a:latin typeface="黑体" pitchFamily="49" charset="-122"/>
                <a:ea typeface="黑体" pitchFamily="49" charset="-122"/>
              </a:rPr>
              <a:t>吹得去，东风侯万户。</a:t>
            </a:r>
            <a:r>
              <a:rPr lang="zh-CN" altLang="en-US" sz="3600" smtClean="0">
                <a:latin typeface="Arial" charset="0"/>
                <a:ea typeface="宋体" charset="-122"/>
              </a:rPr>
              <a:t> </a:t>
            </a:r>
          </a:p>
        </p:txBody>
      </p:sp>
      <p:sp>
        <p:nvSpPr>
          <p:cNvPr id="23555" name="Rectangle 3"/>
          <p:cNvSpPr>
            <a:spLocks noGrp="1" noRot="1" noChangeArrowheads="1"/>
          </p:cNvSpPr>
          <p:nvPr>
            <p:ph type="body" idx="4294967295"/>
          </p:nvPr>
        </p:nvSpPr>
        <p:spPr>
          <a:xfrm>
            <a:off x="0" y="685800"/>
            <a:ext cx="8540750" cy="1752600"/>
          </a:xfrm>
          <a:solidFill>
            <a:srgbClr val="000000"/>
          </a:solidFill>
          <a:ln>
            <a:solidFill>
              <a:srgbClr val="FF9900"/>
            </a:solidFill>
          </a:ln>
        </p:spPr>
        <p:txBody>
          <a:bodyPr/>
          <a:lstStyle/>
          <a:p>
            <a:pPr eaLnBrk="1" hangingPunct="1">
              <a:lnSpc>
                <a:spcPct val="90000"/>
              </a:lnSpc>
            </a:pPr>
            <a:r>
              <a:rPr lang="zh-CN" altLang="zh-CN"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若使胡尘吹得去，东风侯万户。</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胡尘</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运用</a:t>
            </a:r>
            <a:r>
              <a:rPr lang="zh-CN" altLang="en-US" sz="2000" b="1" smtClean="0">
                <a:solidFill>
                  <a:srgbClr val="00FF00"/>
                </a:solidFill>
                <a:latin typeface="黑体" pitchFamily="49" charset="-122"/>
                <a:ea typeface="黑体" pitchFamily="49" charset="-122"/>
              </a:rPr>
              <a:t>借代</a:t>
            </a:r>
            <a:r>
              <a:rPr lang="zh-CN" altLang="en-US" sz="2000" b="1" smtClean="0">
                <a:solidFill>
                  <a:schemeClr val="bg1"/>
                </a:solidFill>
                <a:latin typeface="黑体" pitchFamily="49" charset="-122"/>
                <a:ea typeface="黑体" pitchFamily="49" charset="-122"/>
              </a:rPr>
              <a:t>手法，用胡尘借指</a:t>
            </a:r>
            <a:r>
              <a:rPr lang="zh-CN" altLang="en-US" sz="2000" b="1" smtClean="0">
                <a:solidFill>
                  <a:srgbClr val="FFFF00"/>
                </a:solidFill>
                <a:latin typeface="Arial" charset="0"/>
                <a:ea typeface="宋体" charset="-122"/>
              </a:rPr>
              <a:t>北方少数民族引起的战争</a:t>
            </a:r>
            <a:r>
              <a:rPr lang="zh-CN" altLang="en-US" sz="2000" smtClean="0">
                <a:latin typeface="Arial" charset="0"/>
                <a:ea typeface="宋体" charset="-122"/>
              </a:rPr>
              <a:t> </a:t>
            </a:r>
            <a:r>
              <a:rPr lang="zh-CN" altLang="en-US" sz="2000" b="1" smtClean="0">
                <a:solidFill>
                  <a:schemeClr val="bg1"/>
                </a:solidFill>
                <a:latin typeface="黑体" pitchFamily="49" charset="-122"/>
                <a:ea typeface="黑体" pitchFamily="49" charset="-122"/>
              </a:rPr>
              <a:t>，</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玉关</a:t>
            </a:r>
            <a:r>
              <a:rPr lang="zh-CN" altLang="en-US" sz="2000" b="1" smtClean="0">
                <a:solidFill>
                  <a:schemeClr val="bg1"/>
                </a:solidFill>
                <a:latin typeface="Arial" charset="0"/>
                <a:ea typeface="黑体" pitchFamily="49" charset="-122"/>
              </a:rPr>
              <a:t>”</a:t>
            </a:r>
            <a:r>
              <a:rPr lang="zh-CN" altLang="en-US" sz="2000" b="1" smtClean="0">
                <a:solidFill>
                  <a:srgbClr val="00FF00"/>
                </a:solidFill>
                <a:latin typeface="黑体" pitchFamily="49" charset="-122"/>
                <a:ea typeface="黑体" pitchFamily="49" charset="-122"/>
              </a:rPr>
              <a:t>代指</a:t>
            </a:r>
            <a:r>
              <a:rPr lang="zh-CN" altLang="en-US" sz="2000" b="1" smtClean="0">
                <a:solidFill>
                  <a:schemeClr val="bg1"/>
                </a:solidFill>
                <a:latin typeface="黑体" pitchFamily="49" charset="-122"/>
                <a:ea typeface="黑体" pitchFamily="49" charset="-122"/>
              </a:rPr>
              <a:t>边赛，</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玉楼</a:t>
            </a:r>
            <a:r>
              <a:rPr lang="zh-CN" altLang="en-US" sz="2000" b="1" smtClean="0">
                <a:solidFill>
                  <a:schemeClr val="bg1"/>
                </a:solidFill>
                <a:latin typeface="Arial" charset="0"/>
                <a:ea typeface="黑体" pitchFamily="49" charset="-122"/>
              </a:rPr>
              <a:t>”</a:t>
            </a:r>
            <a:r>
              <a:rPr lang="zh-CN" altLang="en-US" sz="2000" b="1" smtClean="0">
                <a:solidFill>
                  <a:srgbClr val="00FF00"/>
                </a:solidFill>
                <a:latin typeface="黑体" pitchFamily="49" charset="-122"/>
                <a:ea typeface="黑体" pitchFamily="49" charset="-122"/>
              </a:rPr>
              <a:t>代指</a:t>
            </a:r>
            <a:r>
              <a:rPr lang="zh-CN" altLang="en-US" sz="2000" b="1" smtClean="0">
                <a:solidFill>
                  <a:schemeClr val="bg1"/>
                </a:solidFill>
                <a:latin typeface="黑体" pitchFamily="49" charset="-122"/>
                <a:ea typeface="黑体" pitchFamily="49" charset="-122"/>
              </a:rPr>
              <a:t>享乐的南宋朝庭。</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东风</a:t>
            </a:r>
            <a:r>
              <a:rPr lang="zh-CN" altLang="en-US" sz="2000" b="1" smtClean="0">
                <a:solidFill>
                  <a:schemeClr val="bg1"/>
                </a:solidFill>
                <a:latin typeface="Arial" charset="0"/>
                <a:ea typeface="黑体" pitchFamily="49" charset="-122"/>
              </a:rPr>
              <a:t>”</a:t>
            </a:r>
            <a:r>
              <a:rPr lang="zh-CN" altLang="en-US" sz="2000" b="1" smtClean="0">
                <a:solidFill>
                  <a:schemeClr val="bg1"/>
                </a:solidFill>
                <a:latin typeface="黑体" pitchFamily="49" charset="-122"/>
                <a:ea typeface="黑体" pitchFamily="49" charset="-122"/>
              </a:rPr>
              <a:t>用了</a:t>
            </a:r>
            <a:r>
              <a:rPr lang="zh-CN" altLang="en-US" sz="2000" b="1" smtClean="0">
                <a:solidFill>
                  <a:srgbClr val="00FF00"/>
                </a:solidFill>
                <a:latin typeface="黑体" pitchFamily="49" charset="-122"/>
                <a:ea typeface="黑体" pitchFamily="49" charset="-122"/>
              </a:rPr>
              <a:t>拟人</a:t>
            </a:r>
            <a:r>
              <a:rPr lang="zh-CN" altLang="en-US" sz="2000" b="1" smtClean="0">
                <a:solidFill>
                  <a:schemeClr val="bg1"/>
                </a:solidFill>
                <a:latin typeface="黑体" pitchFamily="49" charset="-122"/>
                <a:ea typeface="黑体" pitchFamily="49" charset="-122"/>
              </a:rPr>
              <a:t>手法。 </a:t>
            </a:r>
          </a:p>
        </p:txBody>
      </p:sp>
      <p:sp>
        <p:nvSpPr>
          <p:cNvPr id="45059" name="Rectangle 4"/>
          <p:cNvSpPr>
            <a:spLocks noChangeArrowheads="1"/>
          </p:cNvSpPr>
          <p:nvPr/>
        </p:nvSpPr>
        <p:spPr bwMode="auto">
          <a:xfrm>
            <a:off x="533400" y="2971800"/>
            <a:ext cx="7467600" cy="1250950"/>
          </a:xfrm>
          <a:prstGeom prst="rect">
            <a:avLst/>
          </a:prstGeom>
          <a:noFill/>
          <a:ln w="9525">
            <a:noFill/>
            <a:miter lim="800000"/>
            <a:headEnd/>
            <a:tailEnd/>
          </a:ln>
        </p:spPr>
        <p:txBody>
          <a:bodyPr anchor="ctr">
            <a:spAutoFit/>
          </a:bodyPr>
          <a:lstStyle/>
          <a:p>
            <a:pPr>
              <a:buFont typeface="Arial" charset="0"/>
              <a:buNone/>
            </a:pPr>
            <a:r>
              <a:rPr lang="zh-CN" altLang="en-US" sz="4000" b="1">
                <a:solidFill>
                  <a:srgbClr val="FF0066"/>
                </a:solidFill>
                <a:latin typeface="黑体" pitchFamily="49" charset="-122"/>
                <a:ea typeface="黑体" pitchFamily="49" charset="-122"/>
              </a:rPr>
              <a:t>是处红衰翠减，苒苒物华休 。     </a:t>
            </a:r>
            <a:r>
              <a:rPr lang="en-US" altLang="zh-CN" sz="3600" b="1">
                <a:solidFill>
                  <a:srgbClr val="FF0066"/>
                </a:solidFill>
              </a:rPr>
              <a:t>《</a:t>
            </a:r>
            <a:r>
              <a:rPr lang="zh-CN" altLang="en-US" sz="3600" b="1">
                <a:solidFill>
                  <a:srgbClr val="FF0066"/>
                </a:solidFill>
              </a:rPr>
              <a:t>八声甘州</a:t>
            </a:r>
            <a:r>
              <a:rPr lang="en-US" altLang="zh-CN" sz="3600" b="1">
                <a:solidFill>
                  <a:srgbClr val="FF0066"/>
                </a:solidFill>
              </a:rPr>
              <a:t>》</a:t>
            </a:r>
            <a:r>
              <a:rPr lang="zh-CN" altLang="en-US" sz="3600" b="1">
                <a:solidFill>
                  <a:srgbClr val="FF0066"/>
                </a:solidFill>
              </a:rPr>
              <a:t>柳永</a:t>
            </a:r>
            <a:endParaRPr lang="zh-CN" altLang="en-US" sz="6600" b="1">
              <a:solidFill>
                <a:srgbClr val="FF0066"/>
              </a:solidFill>
              <a:latin typeface="黑体" pitchFamily="49" charset="-122"/>
              <a:ea typeface="黑体" pitchFamily="49" charset="-122"/>
            </a:endParaRPr>
          </a:p>
        </p:txBody>
      </p:sp>
      <p:sp>
        <p:nvSpPr>
          <p:cNvPr id="23557" name="Text Box 5"/>
          <p:cNvSpPr txBox="1">
            <a:spLocks noChangeArrowheads="1"/>
          </p:cNvSpPr>
          <p:nvPr/>
        </p:nvSpPr>
        <p:spPr bwMode="auto">
          <a:xfrm>
            <a:off x="304800" y="3276600"/>
            <a:ext cx="8229600" cy="1190625"/>
          </a:xfrm>
          <a:prstGeom prst="rect">
            <a:avLst/>
          </a:prstGeom>
          <a:solidFill>
            <a:srgbClr val="000000"/>
          </a:solidFill>
          <a:ln w="9525">
            <a:noFill/>
            <a:miter lim="800000"/>
            <a:headEnd/>
            <a:tailEnd/>
          </a:ln>
        </p:spPr>
        <p:txBody>
          <a:bodyPr>
            <a:spAutoFit/>
          </a:bodyPr>
          <a:lstStyle/>
          <a:p>
            <a:pPr>
              <a:spcBef>
                <a:spcPct val="50000"/>
              </a:spcBef>
              <a:buFont typeface="Arial" charset="0"/>
              <a:buNone/>
            </a:pPr>
            <a:r>
              <a:rPr lang="zh-CN" altLang="en-US" sz="3600" b="1">
                <a:solidFill>
                  <a:schemeClr val="bg1"/>
                </a:solidFill>
              </a:rPr>
              <a:t>红翠</a:t>
            </a:r>
            <a:r>
              <a:rPr lang="zh-CN" altLang="en-US" sz="3600" b="1">
                <a:solidFill>
                  <a:srgbClr val="66FF33"/>
                </a:solidFill>
              </a:rPr>
              <a:t>借代</a:t>
            </a:r>
            <a:r>
              <a:rPr lang="zh-CN" altLang="en-US" sz="3600" b="1">
                <a:solidFill>
                  <a:schemeClr val="bg1"/>
                </a:solidFill>
              </a:rPr>
              <a:t>繁华</a:t>
            </a:r>
            <a:r>
              <a:rPr lang="en-US" altLang="zh-CN" sz="3600" b="1">
                <a:solidFill>
                  <a:schemeClr val="bg1"/>
                </a:solidFill>
              </a:rPr>
              <a:t>,</a:t>
            </a:r>
            <a:r>
              <a:rPr lang="zh-CN" altLang="en-US" sz="3600" b="1">
                <a:solidFill>
                  <a:schemeClr val="bg1"/>
                </a:solidFill>
              </a:rPr>
              <a:t>红衰翠减</a:t>
            </a:r>
            <a:r>
              <a:rPr lang="zh-CN" altLang="en-US" sz="3600" b="1">
                <a:solidFill>
                  <a:srgbClr val="66FF33"/>
                </a:solidFill>
              </a:rPr>
              <a:t>借指</a:t>
            </a:r>
            <a:r>
              <a:rPr lang="zh-CN" altLang="en-US" sz="3600" b="1">
                <a:solidFill>
                  <a:schemeClr val="bg1"/>
                </a:solidFill>
              </a:rPr>
              <a:t>繁华的终将落幕。</a:t>
            </a:r>
          </a:p>
        </p:txBody>
      </p:sp>
      <p:sp>
        <p:nvSpPr>
          <p:cNvPr id="45061" name="Text Box 6"/>
          <p:cNvSpPr txBox="1">
            <a:spLocks noChangeArrowheads="1"/>
          </p:cNvSpPr>
          <p:nvPr/>
        </p:nvSpPr>
        <p:spPr bwMode="auto">
          <a:xfrm>
            <a:off x="228600" y="4443413"/>
            <a:ext cx="8077200" cy="1006475"/>
          </a:xfrm>
          <a:prstGeom prst="rect">
            <a:avLst/>
          </a:prstGeom>
          <a:noFill/>
          <a:ln w="9525">
            <a:noFill/>
            <a:miter lim="800000"/>
            <a:headEnd/>
            <a:tailEnd/>
          </a:ln>
        </p:spPr>
        <p:txBody>
          <a:bodyPr>
            <a:spAutoFit/>
          </a:bodyPr>
          <a:lstStyle/>
          <a:p>
            <a:pPr>
              <a:buFont typeface="Arial" charset="0"/>
              <a:buNone/>
            </a:pPr>
            <a:r>
              <a:rPr lang="zh-CN" altLang="en-US" sz="3200" b="1">
                <a:ea typeface="黑体" pitchFamily="49" charset="-122"/>
              </a:rPr>
              <a:t>愿驰千里足，送儿还故乡</a:t>
            </a:r>
          </a:p>
          <a:p>
            <a:pPr>
              <a:buFont typeface="Arial" charset="0"/>
              <a:buNone/>
            </a:pPr>
            <a:r>
              <a:rPr lang="zh-CN" altLang="en-US" sz="2800" b="1">
                <a:latin typeface="黑体" pitchFamily="49" charset="-122"/>
                <a:ea typeface="黑体" pitchFamily="49" charset="-122"/>
              </a:rPr>
              <a:t>                                  </a:t>
            </a:r>
            <a:r>
              <a:rPr lang="en-US" altLang="zh-CN" sz="2800" b="1">
                <a:latin typeface="黑体" pitchFamily="49" charset="-122"/>
                <a:ea typeface="黑体" pitchFamily="49" charset="-122"/>
              </a:rPr>
              <a:t>《</a:t>
            </a:r>
            <a:r>
              <a:rPr lang="zh-CN" altLang="en-US" sz="2800" b="1">
                <a:latin typeface="黑体" pitchFamily="49" charset="-122"/>
                <a:ea typeface="黑体" pitchFamily="49" charset="-122"/>
              </a:rPr>
              <a:t>木兰诗</a:t>
            </a:r>
            <a:r>
              <a:rPr lang="en-US" altLang="zh-CN" sz="2800" b="1">
                <a:latin typeface="黑体" pitchFamily="49" charset="-122"/>
                <a:ea typeface="黑体" pitchFamily="49" charset="-122"/>
              </a:rPr>
              <a:t>》 </a:t>
            </a:r>
          </a:p>
        </p:txBody>
      </p:sp>
      <p:sp>
        <p:nvSpPr>
          <p:cNvPr id="23559" name="Rectangle 7"/>
          <p:cNvSpPr>
            <a:spLocks noChangeArrowheads="1"/>
          </p:cNvSpPr>
          <p:nvPr/>
        </p:nvSpPr>
        <p:spPr bwMode="auto">
          <a:xfrm>
            <a:off x="5486400" y="4191000"/>
            <a:ext cx="1925638" cy="1006475"/>
          </a:xfrm>
          <a:prstGeom prst="rect">
            <a:avLst/>
          </a:prstGeom>
          <a:solidFill>
            <a:srgbClr val="000000"/>
          </a:solidFill>
          <a:ln w="9525">
            <a:noFill/>
            <a:miter lim="800000"/>
            <a:headEnd/>
            <a:tailEnd/>
          </a:ln>
        </p:spPr>
        <p:txBody>
          <a:bodyPr wrap="none" anchor="ctr">
            <a:spAutoFit/>
          </a:bodyPr>
          <a:lstStyle/>
          <a:p>
            <a:pPr>
              <a:buFont typeface="Arial" charset="0"/>
              <a:buNone/>
            </a:pPr>
            <a:r>
              <a:rPr lang="zh-CN" altLang="en-US" sz="6000" b="1">
                <a:solidFill>
                  <a:srgbClr val="FFFF00"/>
                </a:solidFill>
              </a:rPr>
              <a:t>借代 </a:t>
            </a:r>
          </a:p>
        </p:txBody>
      </p:sp>
      <p:sp>
        <p:nvSpPr>
          <p:cNvPr id="45063" name="Rectangle 8"/>
          <p:cNvSpPr>
            <a:spLocks noChangeArrowheads="1"/>
          </p:cNvSpPr>
          <p:nvPr/>
        </p:nvSpPr>
        <p:spPr bwMode="auto">
          <a:xfrm>
            <a:off x="304800" y="5484813"/>
            <a:ext cx="7864475" cy="1373187"/>
          </a:xfrm>
          <a:prstGeom prst="rect">
            <a:avLst/>
          </a:prstGeom>
          <a:noFill/>
          <a:ln w="9525">
            <a:noFill/>
            <a:miter lim="800000"/>
            <a:headEnd/>
            <a:tailEnd/>
          </a:ln>
        </p:spPr>
        <p:txBody>
          <a:bodyPr wrap="none" anchor="ctr">
            <a:spAutoFit/>
          </a:bodyPr>
          <a:lstStyle/>
          <a:p>
            <a:pPr>
              <a:buFont typeface="Arial" charset="0"/>
              <a:buNone/>
            </a:pPr>
            <a:r>
              <a:rPr lang="zh-CN" altLang="en-US" sz="2800" b="1">
                <a:latin typeface="黑体" pitchFamily="49" charset="-122"/>
                <a:ea typeface="黑体" pitchFamily="49" charset="-122"/>
              </a:rPr>
              <a:t>朱门酒肉臭，路有冻死骨。 </a:t>
            </a:r>
            <a:r>
              <a:rPr lang="en-US" altLang="zh-CN" sz="2800" b="1">
                <a:latin typeface="黑体" pitchFamily="49" charset="-122"/>
                <a:ea typeface="黑体" pitchFamily="49" charset="-122"/>
              </a:rPr>
              <a:t>《</a:t>
            </a:r>
            <a:r>
              <a:rPr lang="zh-CN" altLang="en-US" sz="2800" b="1">
                <a:latin typeface="黑体" pitchFamily="49" charset="-122"/>
                <a:ea typeface="黑体" pitchFamily="49" charset="-122"/>
              </a:rPr>
              <a:t>自京赴奉先县咏怀</a:t>
            </a:r>
          </a:p>
          <a:p>
            <a:pPr>
              <a:buFont typeface="Arial" charset="0"/>
              <a:buNone/>
            </a:pPr>
            <a:r>
              <a:rPr lang="zh-CN" altLang="en-US" sz="2800" b="1">
                <a:latin typeface="黑体" pitchFamily="49" charset="-122"/>
                <a:ea typeface="黑体" pitchFamily="49" charset="-122"/>
              </a:rPr>
              <a:t>五百字</a:t>
            </a:r>
            <a:r>
              <a:rPr lang="en-US" altLang="zh-CN" sz="2800" b="1">
                <a:latin typeface="黑体" pitchFamily="49" charset="-122"/>
                <a:ea typeface="黑体" pitchFamily="49" charset="-122"/>
              </a:rPr>
              <a:t>》</a:t>
            </a:r>
            <a:r>
              <a:rPr lang="zh-CN" altLang="en-US" sz="2800" b="1">
                <a:latin typeface="黑体" pitchFamily="49" charset="-122"/>
                <a:ea typeface="黑体" pitchFamily="49" charset="-122"/>
              </a:rPr>
              <a:t>杜甫 </a:t>
            </a:r>
            <a:br>
              <a:rPr lang="zh-CN" altLang="en-US" sz="2800" b="1">
                <a:latin typeface="黑体" pitchFamily="49" charset="-122"/>
                <a:ea typeface="黑体" pitchFamily="49" charset="-122"/>
              </a:rPr>
            </a:br>
            <a:endParaRPr lang="zh-CN" altLang="en-US" sz="2800" b="1">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3555">
                                            <p:bg/>
                                          </p:spTgt>
                                        </p:tgtEl>
                                        <p:attrNameLst>
                                          <p:attrName>style.visibility</p:attrName>
                                        </p:attrNameLst>
                                      </p:cBhvr>
                                      <p:to>
                                        <p:strVal val="visible"/>
                                      </p:to>
                                    </p:set>
                                    <p:anim calcmode="lin" valueType="num">
                                      <p:cBhvr>
                                        <p:cTn id="7" dur="250" decel="50000" fill="hold">
                                          <p:stCondLst>
                                            <p:cond delay="0"/>
                                          </p:stCondLst>
                                        </p:cTn>
                                        <p:tgtEl>
                                          <p:spTgt spid="23555">
                                            <p:bg/>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23555">
                                            <p:bg/>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23555">
                                            <p:bg/>
                                          </p:spTgt>
                                        </p:tgtEl>
                                        <p:attrNameLst>
                                          <p:attrName>ppt_w</p:attrName>
                                        </p:attrNameLst>
                                      </p:cBhvr>
                                      <p:tavLst>
                                        <p:tav tm="0">
                                          <p:val>
                                            <p:strVal val="#ppt_w*.05"/>
                                          </p:val>
                                        </p:tav>
                                        <p:tav tm="100000">
                                          <p:val>
                                            <p:strVal val="#ppt_w"/>
                                          </p:val>
                                        </p:tav>
                                      </p:tavLst>
                                    </p:anim>
                                    <p:anim calcmode="lin" valueType="num">
                                      <p:cBhvr>
                                        <p:cTn id="10" dur="500" fill="hold"/>
                                        <p:tgtEl>
                                          <p:spTgt spid="23555">
                                            <p:bg/>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23555">
                                            <p:bg/>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23555">
                                            <p:bg/>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23555">
                                            <p:bg/>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23555">
                                            <p:bg/>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23555">
                                            <p:txEl>
                                              <p:pRg st="0" end="0"/>
                                            </p:txEl>
                                          </p:spTgt>
                                        </p:tgtEl>
                                        <p:attrNameLst>
                                          <p:attrName>style.visibility</p:attrName>
                                        </p:attrNameLst>
                                      </p:cBhvr>
                                      <p:to>
                                        <p:strVal val="visible"/>
                                      </p:to>
                                    </p:set>
                                    <p:anim calcmode="lin" valueType="num">
                                      <p:cBhvr>
                                        <p:cTn id="19" dur="250" decel="50000" fill="hold">
                                          <p:stCondLst>
                                            <p:cond delay="0"/>
                                          </p:stCondLst>
                                        </p:cTn>
                                        <p:tgtEl>
                                          <p:spTgt spid="23555">
                                            <p:txEl>
                                              <p:pRg st="0" end="0"/>
                                            </p:txEl>
                                          </p:spTgt>
                                        </p:tgtEl>
                                        <p:attrNameLst>
                                          <p:attrName>style.rotation</p:attrName>
                                        </p:attrNameLst>
                                      </p:cBhvr>
                                      <p:tavLst>
                                        <p:tav tm="0">
                                          <p:val>
                                            <p:fltVal val="-90"/>
                                          </p:val>
                                        </p:tav>
                                        <p:tav tm="100000">
                                          <p:val>
                                            <p:fltVal val="0"/>
                                          </p:val>
                                        </p:tav>
                                      </p:tavLst>
                                    </p:anim>
                                    <p:anim calcmode="lin" valueType="num">
                                      <p:cBhvr>
                                        <p:cTn id="20" dur="250" decel="50000" fill="hold">
                                          <p:stCondLst>
                                            <p:cond delay="0"/>
                                          </p:stCondLst>
                                        </p:cTn>
                                        <p:tgtEl>
                                          <p:spTgt spid="23555">
                                            <p:txEl>
                                              <p:pRg st="0" end="0"/>
                                            </p:txEl>
                                          </p:spTgt>
                                        </p:tgtEl>
                                        <p:attrNameLst>
                                          <p:attrName>ppt_w</p:attrName>
                                        </p:attrNameLst>
                                      </p:cBhvr>
                                      <p:tavLst>
                                        <p:tav tm="0">
                                          <p:val>
                                            <p:strVal val="#ppt_w"/>
                                          </p:val>
                                        </p:tav>
                                        <p:tav tm="100000">
                                          <p:val>
                                            <p:strVal val="#ppt_w*.05"/>
                                          </p:val>
                                        </p:tav>
                                      </p:tavLst>
                                    </p:anim>
                                    <p:anim calcmode="lin" valueType="num">
                                      <p:cBhvr>
                                        <p:cTn id="21" dur="250" accel="50000" fill="hold">
                                          <p:stCondLst>
                                            <p:cond delay="250"/>
                                          </p:stCondLst>
                                        </p:cTn>
                                        <p:tgtEl>
                                          <p:spTgt spid="23555">
                                            <p:txEl>
                                              <p:pRg st="0" end="0"/>
                                            </p:txEl>
                                          </p:spTgt>
                                        </p:tgtEl>
                                        <p:attrNameLst>
                                          <p:attrName>ppt_w</p:attrName>
                                        </p:attrNameLst>
                                      </p:cBhvr>
                                      <p:tavLst>
                                        <p:tav tm="0">
                                          <p:val>
                                            <p:strVal val="#ppt_w*.05"/>
                                          </p:val>
                                        </p:tav>
                                        <p:tav tm="100000">
                                          <p:val>
                                            <p:strVal val="#ppt_w"/>
                                          </p:val>
                                        </p:tav>
                                      </p:tavLst>
                                    </p:anim>
                                    <p:anim calcmode="lin" valueType="num">
                                      <p:cBhvr>
                                        <p:cTn id="22" dur="500" fill="hold"/>
                                        <p:tgtEl>
                                          <p:spTgt spid="23555">
                                            <p:txEl>
                                              <p:pRg st="0" end="0"/>
                                            </p:txEl>
                                          </p:spTgt>
                                        </p:tgtEl>
                                        <p:attrNameLst>
                                          <p:attrName>ppt_h</p:attrName>
                                        </p:attrNameLst>
                                      </p:cBhvr>
                                      <p:tavLst>
                                        <p:tav tm="0">
                                          <p:val>
                                            <p:strVal val="#ppt_h"/>
                                          </p:val>
                                        </p:tav>
                                        <p:tav tm="100000">
                                          <p:val>
                                            <p:strVal val="#ppt_h"/>
                                          </p:val>
                                        </p:tav>
                                      </p:tavLst>
                                    </p:anim>
                                    <p:anim calcmode="lin" valueType="num">
                                      <p:cBhvr>
                                        <p:cTn id="23" dur="250" decel="50000" fill="hold">
                                          <p:stCondLst>
                                            <p:cond delay="0"/>
                                          </p:stCondLst>
                                        </p:cTn>
                                        <p:tgtEl>
                                          <p:spTgt spid="23555">
                                            <p:txEl>
                                              <p:pRg st="0" end="0"/>
                                            </p:txEl>
                                          </p:spTgt>
                                        </p:tgtEl>
                                        <p:attrNameLst>
                                          <p:attrName>ppt_x</p:attrName>
                                        </p:attrNameLst>
                                      </p:cBhvr>
                                      <p:tavLst>
                                        <p:tav tm="0">
                                          <p:val>
                                            <p:strVal val="#ppt_x+.4"/>
                                          </p:val>
                                        </p:tav>
                                        <p:tav tm="100000">
                                          <p:val>
                                            <p:strVal val="#ppt_x"/>
                                          </p:val>
                                        </p:tav>
                                      </p:tavLst>
                                    </p:anim>
                                    <p:anim calcmode="lin" valueType="num">
                                      <p:cBhvr>
                                        <p:cTn id="24" dur="250" decel="50000" fill="hold">
                                          <p:stCondLst>
                                            <p:cond delay="0"/>
                                          </p:stCondLst>
                                        </p:cTn>
                                        <p:tgtEl>
                                          <p:spTgt spid="23555">
                                            <p:txEl>
                                              <p:pRg st="0" end="0"/>
                                            </p:txEl>
                                          </p:spTgt>
                                        </p:tgtEl>
                                        <p:attrNameLst>
                                          <p:attrName>ppt_y</p:attrName>
                                        </p:attrNameLst>
                                      </p:cBhvr>
                                      <p:tavLst>
                                        <p:tav tm="0">
                                          <p:val>
                                            <p:strVal val="#ppt_y-.2"/>
                                          </p:val>
                                        </p:tav>
                                        <p:tav tm="100000">
                                          <p:val>
                                            <p:strVal val="#ppt_y+.1"/>
                                          </p:val>
                                        </p:tav>
                                      </p:tavLst>
                                    </p:anim>
                                    <p:anim calcmode="lin" valueType="num">
                                      <p:cBhvr>
                                        <p:cTn id="25" dur="250" accel="50000" fill="hold">
                                          <p:stCondLst>
                                            <p:cond delay="250"/>
                                          </p:stCondLst>
                                        </p:cTn>
                                        <p:tgtEl>
                                          <p:spTgt spid="23555">
                                            <p:txEl>
                                              <p:pRg st="0" end="0"/>
                                            </p:txEl>
                                          </p:spTgt>
                                        </p:tgtEl>
                                        <p:attrNameLst>
                                          <p:attrName>ppt_y</p:attrName>
                                        </p:attrNameLst>
                                      </p:cBhvr>
                                      <p:tavLst>
                                        <p:tav tm="0">
                                          <p:val>
                                            <p:strVal val="#ppt_y+.1"/>
                                          </p:val>
                                        </p:tav>
                                        <p:tav tm="100000">
                                          <p:val>
                                            <p:strVal val="#ppt_y"/>
                                          </p:val>
                                        </p:tav>
                                      </p:tavLst>
                                    </p:anim>
                                    <p:animEffect transition="in" filter="fade">
                                      <p:cBhvr>
                                        <p:cTn id="26" dur="500" decel="50000">
                                          <p:stCondLst>
                                            <p:cond delay="0"/>
                                          </p:stCondLst>
                                        </p:cTn>
                                        <p:tgtEl>
                                          <p:spTgt spid="23555">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23557"/>
                                        </p:tgtEl>
                                        <p:attrNameLst>
                                          <p:attrName>style.visibility</p:attrName>
                                        </p:attrNameLst>
                                      </p:cBhvr>
                                      <p:to>
                                        <p:strVal val="visible"/>
                                      </p:to>
                                    </p:set>
                                    <p:animEffect transition="in" filter="diamond(in)">
                                      <p:cBhvr>
                                        <p:cTn id="31" dur="500"/>
                                        <p:tgtEl>
                                          <p:spTgt spid="2355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23559"/>
                                        </p:tgtEl>
                                        <p:attrNameLst>
                                          <p:attrName>style.visibility</p:attrName>
                                        </p:attrNameLst>
                                      </p:cBhvr>
                                      <p:to>
                                        <p:strVal val="visible"/>
                                      </p:to>
                                    </p:set>
                                    <p:anim calcmode="lin" valueType="num">
                                      <p:cBhvr>
                                        <p:cTn id="36" dur="500" fill="hold"/>
                                        <p:tgtEl>
                                          <p:spTgt spid="23559"/>
                                        </p:tgtEl>
                                        <p:attrNameLst>
                                          <p:attrName>ppt_w</p:attrName>
                                        </p:attrNameLst>
                                      </p:cBhvr>
                                      <p:tavLst>
                                        <p:tav tm="0">
                                          <p:val>
                                            <p:fltVal val="0"/>
                                          </p:val>
                                        </p:tav>
                                        <p:tav tm="100000">
                                          <p:val>
                                            <p:strVal val="#ppt_w"/>
                                          </p:val>
                                        </p:tav>
                                      </p:tavLst>
                                    </p:anim>
                                    <p:anim calcmode="lin" valueType="num">
                                      <p:cBhvr>
                                        <p:cTn id="37" dur="500" fill="hold"/>
                                        <p:tgtEl>
                                          <p:spTgt spid="23559"/>
                                        </p:tgtEl>
                                        <p:attrNameLst>
                                          <p:attrName>ppt_h</p:attrName>
                                        </p:attrNameLst>
                                      </p:cBhvr>
                                      <p:tavLst>
                                        <p:tav tm="0">
                                          <p:val>
                                            <p:fltVal val="0"/>
                                          </p:val>
                                        </p:tav>
                                        <p:tav tm="100000">
                                          <p:val>
                                            <p:strVal val="#ppt_h"/>
                                          </p:val>
                                        </p:tav>
                                      </p:tavLst>
                                    </p:anim>
                                    <p:anim calcmode="lin" valueType="num">
                                      <p:cBhvr>
                                        <p:cTn id="38" dur="500" fill="hold"/>
                                        <p:tgtEl>
                                          <p:spTgt spid="23559"/>
                                        </p:tgtEl>
                                        <p:attrNameLst>
                                          <p:attrName>ppt_x</p:attrName>
                                        </p:attrNameLst>
                                      </p:cBhvr>
                                      <p:tavLst>
                                        <p:tav tm="0" fmla="#ppt_x+(cos(-2*pi*(1-$))*-#ppt_x-sin(-2*pi*(1-$))*(1-#ppt_y))*(1-$)">
                                          <p:val>
                                            <p:fltVal val="0"/>
                                          </p:val>
                                        </p:tav>
                                        <p:tav tm="100000">
                                          <p:val>
                                            <p:fltVal val="1"/>
                                          </p:val>
                                        </p:tav>
                                      </p:tavLst>
                                    </p:anim>
                                    <p:anim calcmode="lin" valueType="num">
                                      <p:cBhvr>
                                        <p:cTn id="39" dur="500" fill="hold"/>
                                        <p:tgtEl>
                                          <p:spTgt spid="2355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nimBg="1" autoUpdateAnimBg="0"/>
      <p:bldP spid="23557" grpId="0" animBg="1" autoUpdateAnimBg="0"/>
      <p:bldP spid="23559" grpId="0"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rrowheads="1"/>
          </p:cNvSpPr>
          <p:nvPr>
            <p:ph type="title" idx="4294967295"/>
          </p:nvPr>
        </p:nvSpPr>
        <p:spPr/>
        <p:txBody>
          <a:bodyPr/>
          <a:lstStyle/>
          <a:p>
            <a:pPr eaLnBrk="1" hangingPunct="1"/>
            <a:endParaRPr lang="zh-CN" altLang="zh-CN" smtClean="0">
              <a:latin typeface="Arial" charset="0"/>
              <a:ea typeface="宋体" charset="-122"/>
            </a:endParaRPr>
          </a:p>
        </p:txBody>
      </p:sp>
      <p:sp>
        <p:nvSpPr>
          <p:cNvPr id="46082" name="Rectangle 3"/>
          <p:cNvSpPr>
            <a:spLocks noGrp="1" noRot="1" noChangeArrowheads="1"/>
          </p:cNvSpPr>
          <p:nvPr>
            <p:ph type="body" idx="4294967295"/>
          </p:nvPr>
        </p:nvSpPr>
        <p:spPr>
          <a:xfrm>
            <a:off x="152400" y="304800"/>
            <a:ext cx="8540750" cy="3886200"/>
          </a:xfrm>
          <a:solidFill>
            <a:srgbClr val="000000"/>
          </a:solidFill>
        </p:spPr>
        <p:txBody>
          <a:bodyPr/>
          <a:lstStyle/>
          <a:p>
            <a:pPr eaLnBrk="1" hangingPunct="1"/>
            <a:r>
              <a:rPr lang="zh-CN" altLang="zh-CN" smtClean="0">
                <a:latin typeface="Arial" charset="0"/>
                <a:ea typeface="宋体" charset="-122"/>
              </a:rPr>
              <a:t>                        </a:t>
            </a:r>
            <a:r>
              <a:rPr lang="zh-CN" altLang="en-US" b="1" smtClean="0">
                <a:solidFill>
                  <a:schemeClr val="bg1"/>
                </a:solidFill>
                <a:latin typeface="黑体" pitchFamily="49" charset="-122"/>
                <a:ea typeface="黑体" pitchFamily="49" charset="-122"/>
              </a:rPr>
              <a:t>如梦令</a:t>
            </a:r>
            <a:br>
              <a:rPr lang="zh-CN" altLang="en-US" b="1" smtClean="0">
                <a:solidFill>
                  <a:schemeClr val="bg1"/>
                </a:solidFill>
                <a:latin typeface="黑体" pitchFamily="49" charset="-122"/>
                <a:ea typeface="黑体" pitchFamily="49" charset="-122"/>
              </a:rPr>
            </a:br>
            <a:r>
              <a:rPr lang="zh-CN" altLang="en-US" b="1" smtClean="0">
                <a:solidFill>
                  <a:schemeClr val="bg1"/>
                </a:solidFill>
                <a:latin typeface="黑体" pitchFamily="49" charset="-122"/>
                <a:ea typeface="黑体" pitchFamily="49" charset="-122"/>
              </a:rPr>
              <a:t>                    李清照</a:t>
            </a:r>
          </a:p>
          <a:p>
            <a:pPr eaLnBrk="1" hangingPunct="1"/>
            <a:r>
              <a:rPr lang="zh-CN" altLang="en-US" b="1" smtClean="0">
                <a:solidFill>
                  <a:schemeClr val="bg1"/>
                </a:solidFill>
                <a:latin typeface="黑体" pitchFamily="49" charset="-122"/>
                <a:ea typeface="黑体" pitchFamily="49" charset="-122"/>
              </a:rPr>
              <a:t>　　昨夜雨疏风骤，浓睡不消残酒。 </a:t>
            </a:r>
            <a:br>
              <a:rPr lang="zh-CN" altLang="en-US" b="1" smtClean="0">
                <a:solidFill>
                  <a:schemeClr val="bg1"/>
                </a:solidFill>
                <a:latin typeface="黑体" pitchFamily="49" charset="-122"/>
                <a:ea typeface="黑体" pitchFamily="49" charset="-122"/>
              </a:rPr>
            </a:br>
            <a:r>
              <a:rPr lang="zh-CN" altLang="en-US" b="1" smtClean="0">
                <a:solidFill>
                  <a:schemeClr val="bg1"/>
                </a:solidFill>
                <a:latin typeface="黑体" pitchFamily="49" charset="-122"/>
                <a:ea typeface="黑体" pitchFamily="49" charset="-122"/>
              </a:rPr>
              <a:t>　　试问卷帘人，却道</a:t>
            </a:r>
            <a:r>
              <a:rPr lang="zh-CN" altLang="en-US" b="1" smtClean="0">
                <a:solidFill>
                  <a:schemeClr val="bg1"/>
                </a:solidFill>
                <a:latin typeface="Arial" charset="0"/>
                <a:ea typeface="黑体" pitchFamily="49" charset="-122"/>
              </a:rPr>
              <a:t>“</a:t>
            </a:r>
            <a:r>
              <a:rPr lang="zh-CN" altLang="en-US" b="1" smtClean="0">
                <a:solidFill>
                  <a:schemeClr val="bg1"/>
                </a:solidFill>
                <a:latin typeface="黑体" pitchFamily="49" charset="-122"/>
                <a:ea typeface="黑体" pitchFamily="49" charset="-122"/>
              </a:rPr>
              <a:t>海棠依旧</a:t>
            </a:r>
            <a:r>
              <a:rPr lang="zh-CN" altLang="en-US" b="1" smtClean="0">
                <a:solidFill>
                  <a:schemeClr val="bg1"/>
                </a:solidFill>
                <a:latin typeface="Arial" charset="0"/>
                <a:ea typeface="黑体" pitchFamily="49" charset="-122"/>
              </a:rPr>
              <a:t>”</a:t>
            </a:r>
            <a:r>
              <a:rPr lang="zh-CN" altLang="en-US" b="1" smtClean="0">
                <a:solidFill>
                  <a:schemeClr val="bg1"/>
                </a:solidFill>
                <a:latin typeface="黑体" pitchFamily="49" charset="-122"/>
                <a:ea typeface="黑体" pitchFamily="49" charset="-122"/>
              </a:rPr>
              <a:t>。 </a:t>
            </a:r>
            <a:br>
              <a:rPr lang="zh-CN" altLang="en-US" b="1" smtClean="0">
                <a:solidFill>
                  <a:schemeClr val="bg1"/>
                </a:solidFill>
                <a:latin typeface="黑体" pitchFamily="49" charset="-122"/>
                <a:ea typeface="黑体" pitchFamily="49" charset="-122"/>
              </a:rPr>
            </a:br>
            <a:r>
              <a:rPr lang="zh-CN" altLang="en-US" b="1" smtClean="0">
                <a:solidFill>
                  <a:schemeClr val="bg1"/>
                </a:solidFill>
                <a:latin typeface="黑体" pitchFamily="49" charset="-122"/>
                <a:ea typeface="黑体" pitchFamily="49" charset="-122"/>
              </a:rPr>
              <a:t>　　</a:t>
            </a:r>
            <a:r>
              <a:rPr lang="zh-CN" altLang="en-US" b="1" smtClean="0">
                <a:solidFill>
                  <a:schemeClr val="bg1"/>
                </a:solidFill>
                <a:latin typeface="Arial" charset="0"/>
                <a:ea typeface="黑体" pitchFamily="49" charset="-122"/>
              </a:rPr>
              <a:t>“</a:t>
            </a:r>
            <a:r>
              <a:rPr lang="zh-CN" altLang="en-US" b="1" smtClean="0">
                <a:solidFill>
                  <a:schemeClr val="bg1"/>
                </a:solidFill>
                <a:latin typeface="黑体" pitchFamily="49" charset="-122"/>
                <a:ea typeface="黑体" pitchFamily="49" charset="-122"/>
              </a:rPr>
              <a:t>知否？知否？应是</a:t>
            </a:r>
            <a:r>
              <a:rPr lang="zh-CN" altLang="en-US" b="1" smtClean="0">
                <a:solidFill>
                  <a:srgbClr val="FFFF00"/>
                </a:solidFill>
                <a:latin typeface="黑体" pitchFamily="49" charset="-122"/>
                <a:ea typeface="黑体" pitchFamily="49" charset="-122"/>
              </a:rPr>
              <a:t>绿肥红瘦</a:t>
            </a:r>
            <a:r>
              <a:rPr lang="zh-CN" altLang="en-US" b="1" smtClean="0">
                <a:solidFill>
                  <a:schemeClr val="bg1"/>
                </a:solidFill>
                <a:latin typeface="黑体" pitchFamily="49" charset="-122"/>
                <a:ea typeface="黑体" pitchFamily="49" charset="-122"/>
              </a:rPr>
              <a:t>。</a:t>
            </a:r>
            <a:r>
              <a:rPr lang="zh-CN" altLang="en-US" b="1" smtClean="0">
                <a:solidFill>
                  <a:schemeClr val="bg1"/>
                </a:solidFill>
                <a:latin typeface="Arial" charset="0"/>
                <a:ea typeface="黑体" pitchFamily="49" charset="-122"/>
              </a:rPr>
              <a:t>”</a:t>
            </a:r>
            <a:r>
              <a:rPr lang="zh-CN" altLang="en-US" b="1" smtClean="0">
                <a:solidFill>
                  <a:schemeClr val="bg1"/>
                </a:solidFill>
                <a:latin typeface="黑体" pitchFamily="49" charset="-122"/>
                <a:ea typeface="黑体" pitchFamily="49" charset="-122"/>
              </a:rPr>
              <a:t> </a:t>
            </a:r>
          </a:p>
        </p:txBody>
      </p:sp>
      <p:sp>
        <p:nvSpPr>
          <p:cNvPr id="24580" name="Text Box 4"/>
          <p:cNvSpPr txBox="1">
            <a:spLocks noChangeArrowheads="1"/>
          </p:cNvSpPr>
          <p:nvPr/>
        </p:nvSpPr>
        <p:spPr bwMode="auto">
          <a:xfrm>
            <a:off x="457200" y="4435475"/>
            <a:ext cx="7467600" cy="2012950"/>
          </a:xfrm>
          <a:prstGeom prst="rect">
            <a:avLst/>
          </a:prstGeom>
          <a:solidFill>
            <a:srgbClr val="000000"/>
          </a:solidFill>
          <a:ln w="9525">
            <a:noFill/>
            <a:miter lim="800000"/>
            <a:headEnd/>
            <a:tailEnd/>
          </a:ln>
        </p:spPr>
        <p:txBody>
          <a:bodyPr>
            <a:spAutoFit/>
          </a:bodyPr>
          <a:lstStyle/>
          <a:p>
            <a:pPr>
              <a:buFont typeface="Arial" charset="0"/>
              <a:buNone/>
            </a:pPr>
            <a:r>
              <a:rPr lang="zh-CN" altLang="en-US" sz="5400" b="1">
                <a:solidFill>
                  <a:srgbClr val="FFFF00"/>
                </a:solidFill>
              </a:rPr>
              <a:t>绿指代叶，红指代花，</a:t>
            </a:r>
            <a:r>
              <a:rPr lang="zh-CN" altLang="en-US" sz="3600" b="1">
                <a:solidFill>
                  <a:srgbClr val="FFFF00"/>
                </a:solidFill>
              </a:rPr>
              <a:t>写叶的茂盛和花的凋零。 </a:t>
            </a:r>
            <a:br>
              <a:rPr lang="zh-CN" altLang="en-US" sz="3600" b="1">
                <a:solidFill>
                  <a:srgbClr val="FFFF00"/>
                </a:solidFill>
              </a:rPr>
            </a:br>
            <a:endParaRPr lang="zh-CN" altLang="en-US" sz="36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randombar(horizontal)">
                                      <p:cBhvr>
                                        <p:cTn id="7"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4294967295"/>
          </p:nvPr>
        </p:nvSpPr>
        <p:spPr>
          <a:xfrm>
            <a:off x="457200" y="609600"/>
            <a:ext cx="8229600" cy="3733800"/>
          </a:xfrm>
        </p:spPr>
        <p:txBody>
          <a:bodyPr/>
          <a:lstStyle/>
          <a:p>
            <a:pPr eaLnBrk="1" hangingPunct="1">
              <a:buFont typeface="Arial" charset="0"/>
              <a:buNone/>
            </a:pPr>
            <a:r>
              <a:rPr lang="zh-CN" altLang="en-US" sz="3200" b="1" smtClean="0">
                <a:latin typeface="隶书" pitchFamily="49" charset="-122"/>
                <a:ea typeface="隶书" pitchFamily="49" charset="-122"/>
              </a:rPr>
              <a:t>4、夸张</a:t>
            </a:r>
            <a:r>
              <a:rPr lang="zh-CN" altLang="en-US" sz="2800" b="1" smtClean="0">
                <a:latin typeface="Arial" charset="0"/>
                <a:ea typeface="宋体" charset="-122"/>
              </a:rPr>
              <a:t> </a:t>
            </a:r>
          </a:p>
          <a:p>
            <a:pPr eaLnBrk="1" hangingPunct="1">
              <a:buFont typeface="Arial" charset="0"/>
              <a:buNone/>
            </a:pPr>
            <a:r>
              <a:rPr lang="zh-CN" altLang="en-US" sz="2800" b="1" smtClean="0">
                <a:latin typeface="Arial" charset="0"/>
                <a:ea typeface="宋体" charset="-122"/>
              </a:rPr>
              <a:t>          对事物的形象、特征、作用、程度等作扩大或缩小的描述。有更突出</a:t>
            </a:r>
            <a:r>
              <a:rPr lang="en-US" sz="2800" b="1" smtClean="0">
                <a:latin typeface="Arial" charset="0"/>
              </a:rPr>
              <a:t>、</a:t>
            </a:r>
            <a:r>
              <a:rPr lang="zh-CN" altLang="en-US" sz="2800" b="1" smtClean="0">
                <a:latin typeface="Arial" charset="0"/>
                <a:ea typeface="宋体" charset="-122"/>
              </a:rPr>
              <a:t>更鲜明地表达事物的作用。 </a:t>
            </a:r>
          </a:p>
          <a:p>
            <a:pPr eaLnBrk="1" hangingPunct="1">
              <a:buFont typeface="Arial" charset="0"/>
              <a:buNone/>
            </a:pPr>
            <a:r>
              <a:rPr lang="zh-CN" altLang="en-US" sz="2800" b="1" smtClean="0">
                <a:latin typeface="Arial" charset="0"/>
                <a:ea typeface="宋体" charset="-122"/>
              </a:rPr>
              <a:t>         </a:t>
            </a:r>
            <a:r>
              <a:rPr lang="en-US" sz="2800" b="1" smtClean="0">
                <a:latin typeface="Arial" charset="0"/>
              </a:rPr>
              <a:t> </a:t>
            </a:r>
            <a:endParaRPr lang="zh-CN" altLang="en-US" sz="2800" b="1" smtClean="0">
              <a:latin typeface="Arial" charset="0"/>
              <a:ea typeface="宋体"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randombar(horizontal)">
                                      <p:cBhvr>
                                        <p:cTn id="7" dur="500"/>
                                        <p:tgtEl>
                                          <p:spTgt spid="256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5602">
                                            <p:txEl>
                                              <p:pRg st="1" end="1"/>
                                            </p:txEl>
                                          </p:spTgt>
                                        </p:tgtEl>
                                        <p:attrNameLst>
                                          <p:attrName>style.visibility</p:attrName>
                                        </p:attrNameLst>
                                      </p:cBhvr>
                                      <p:to>
                                        <p:strVal val="visible"/>
                                      </p:to>
                                    </p:set>
                                    <p:animEffect transition="in" filter="randombar(horizontal)">
                                      <p:cBhvr>
                                        <p:cTn id="12" dur="500"/>
                                        <p:tgtEl>
                                          <p:spTgt spid="256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5602">
                                            <p:txEl>
                                              <p:pRg st="2" end="2"/>
                                            </p:txEl>
                                          </p:spTgt>
                                        </p:tgtEl>
                                        <p:attrNameLst>
                                          <p:attrName>style.visibility</p:attrName>
                                        </p:attrNameLst>
                                      </p:cBhvr>
                                      <p:to>
                                        <p:strVal val="visible"/>
                                      </p:to>
                                    </p:set>
                                    <p:animEffect transition="in" filter="randombar(horizontal)">
                                      <p:cBhvr>
                                        <p:cTn id="17" dur="500"/>
                                        <p:tgtEl>
                                          <p:spTgt spid="2560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rrowheads="1"/>
          </p:cNvSpPr>
          <p:nvPr>
            <p:ph type="body" idx="4294967295"/>
          </p:nvPr>
        </p:nvSpPr>
        <p:spPr>
          <a:xfrm>
            <a:off x="152400" y="1295400"/>
            <a:ext cx="8991600" cy="5562600"/>
          </a:xfrm>
          <a:solidFill>
            <a:srgbClr val="000000"/>
          </a:solidFill>
          <a:ln>
            <a:solidFill>
              <a:srgbClr val="FFCC00"/>
            </a:solidFill>
          </a:ln>
        </p:spPr>
        <p:txBody>
          <a:bodyPr/>
          <a:lstStyle/>
          <a:p>
            <a:pPr algn="ctr" eaLnBrk="1" hangingPunct="1">
              <a:lnSpc>
                <a:spcPct val="80000"/>
              </a:lnSpc>
              <a:buFont typeface="Arial" charset="0"/>
              <a:buNone/>
            </a:pPr>
            <a:r>
              <a:rPr lang="zh-CN" altLang="en-US" sz="1000" b="1" smtClean="0">
                <a:solidFill>
                  <a:schemeClr val="bg1"/>
                </a:solidFill>
                <a:latin typeface="黑体" pitchFamily="49" charset="-122"/>
                <a:ea typeface="黑体" pitchFamily="49" charset="-122"/>
              </a:rPr>
              <a:t>       </a:t>
            </a:r>
            <a:r>
              <a:rPr lang="zh-CN" altLang="en-US" sz="1800" b="1" smtClean="0">
                <a:solidFill>
                  <a:schemeClr val="bg1"/>
                </a:solidFill>
                <a:latin typeface="黑体" pitchFamily="49" charset="-122"/>
                <a:ea typeface="黑体" pitchFamily="49" charset="-122"/>
              </a:rPr>
              <a:t>李凭箜篌引    李贺</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吴丝蜀桐张高秋，空山凝云颓不流。</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江娥啼竹素女愁，李凭中国弹箜篌。</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昆山玉碎凤凰叫，芙蓉泣露香兰笑。</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十二门前融冷光，二十三丝动紫皇。</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女娲炼石补天处，石破天惊逗秋雨。</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梦入神山教神妪，老鱼跳波瘦蛟舞。</a:t>
            </a:r>
          </a:p>
          <a:p>
            <a:pPr algn="ct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吴质不眠倚桂树，露脚斜飞湿寒兔。</a:t>
            </a:r>
          </a:p>
          <a:p>
            <a:pPr eaLnBrk="1" hangingPunct="1">
              <a:lnSpc>
                <a:spcPct val="80000"/>
              </a:lnSpc>
              <a:buFont typeface="Arial" charset="0"/>
              <a:buNone/>
            </a:pPr>
            <a:r>
              <a:rPr lang="zh-CN" altLang="en-US" sz="1800" b="1" smtClean="0">
                <a:solidFill>
                  <a:schemeClr val="bg1"/>
                </a:solidFill>
                <a:latin typeface="黑体" pitchFamily="49" charset="-122"/>
                <a:ea typeface="黑体" pitchFamily="49" charset="-122"/>
              </a:rPr>
              <a:t>注：</a:t>
            </a:r>
            <a:r>
              <a:rPr lang="zh-CN" altLang="en-US" sz="1800" b="1" smtClean="0">
                <a:solidFill>
                  <a:srgbClr val="FFFF00"/>
                </a:solidFill>
                <a:latin typeface="Arial" charset="0"/>
                <a:ea typeface="宋体" charset="-122"/>
              </a:rPr>
              <a:t>吴丝蜀桐：吴地之丝，蜀地之桐。此指制作箜篌的材料。张：调好弦，准备调奏。这句说在深秋天气弹奏起箜篌。</a:t>
            </a:r>
            <a:r>
              <a:rPr lang="zh-CN" altLang="en-US" sz="1800" smtClean="0">
                <a:latin typeface="Arial" charset="0"/>
                <a:ea typeface="宋体" charset="-122"/>
              </a:rPr>
              <a:t> </a:t>
            </a:r>
            <a:r>
              <a:rPr lang="zh-CN" altLang="en-US" sz="1800" b="1" smtClean="0">
                <a:solidFill>
                  <a:srgbClr val="FFFF00"/>
                </a:solidFill>
                <a:latin typeface="Arial" charset="0"/>
                <a:ea typeface="宋体" charset="-122"/>
              </a:rPr>
              <a:t>“素女”也是传说中的神女。</a:t>
            </a:r>
          </a:p>
          <a:p>
            <a:pPr eaLnBrk="1" hangingPunct="1">
              <a:lnSpc>
                <a:spcPct val="80000"/>
              </a:lnSpc>
              <a:buFont typeface="Arial" charset="0"/>
              <a:buNone/>
            </a:pPr>
            <a:r>
              <a:rPr lang="zh-CN" altLang="en-US" sz="1800" b="1" smtClean="0">
                <a:solidFill>
                  <a:srgbClr val="FFFF00"/>
                </a:solidFill>
                <a:latin typeface="Arial" charset="0"/>
                <a:ea typeface="宋体" charset="-122"/>
              </a:rPr>
              <a:t>昆山：是产玉之地。</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玉碎</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凤凰叫</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：形容乐声清亮；</a:t>
            </a:r>
          </a:p>
          <a:p>
            <a:pPr eaLnBrk="1" hangingPunct="1">
              <a:lnSpc>
                <a:spcPct val="80000"/>
              </a:lnSpc>
              <a:buFont typeface="Arial" charset="0"/>
              <a:buNone/>
            </a:pP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芙蓉泣</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、香兰笑</a:t>
            </a:r>
            <a:r>
              <a:rPr lang="en-US" altLang="zh-CN" sz="1800" b="1" smtClean="0">
                <a:solidFill>
                  <a:srgbClr val="FFFF00"/>
                </a:solidFill>
                <a:latin typeface="Arial" charset="0"/>
                <a:ea typeface="宋体" charset="-122"/>
              </a:rPr>
              <a:t>"</a:t>
            </a:r>
            <a:r>
              <a:rPr lang="zh-CN" altLang="en-US" sz="1800" b="1" smtClean="0">
                <a:solidFill>
                  <a:srgbClr val="FFFF00"/>
                </a:solidFill>
                <a:latin typeface="Arial" charset="0"/>
                <a:ea typeface="宋体" charset="-122"/>
              </a:rPr>
              <a:t>：形容乐声时而低回，时而轻快。</a:t>
            </a:r>
          </a:p>
          <a:p>
            <a:pPr eaLnBrk="1" hangingPunct="1">
              <a:lnSpc>
                <a:spcPct val="80000"/>
              </a:lnSpc>
              <a:buFont typeface="Arial" charset="0"/>
              <a:buNone/>
            </a:pPr>
            <a:r>
              <a:rPr lang="zh-CN" altLang="en-US" sz="1800" b="1" smtClean="0">
                <a:solidFill>
                  <a:srgbClr val="FFFF00"/>
                </a:solidFill>
                <a:latin typeface="Arial" charset="0"/>
                <a:ea typeface="宋体" charset="-122"/>
              </a:rPr>
              <a:t>“十二门”：长安城东西南北每一面各三门。这句是说乐声使全城气候变得温馨。</a:t>
            </a:r>
            <a:r>
              <a:rPr lang="zh-CN" altLang="en-US" sz="1800" smtClean="0">
                <a:solidFill>
                  <a:srgbClr val="FFFF00"/>
                </a:solidFill>
                <a:latin typeface="Arial" charset="0"/>
                <a:ea typeface="宋体" charset="-122"/>
              </a:rPr>
              <a:t> </a:t>
            </a:r>
            <a:endParaRPr lang="zh-CN" altLang="en-US" sz="1800" b="1" smtClean="0">
              <a:solidFill>
                <a:srgbClr val="FFFF00"/>
              </a:solidFill>
              <a:latin typeface="黑体" pitchFamily="49" charset="-122"/>
              <a:ea typeface="黑体" pitchFamily="49" charset="-122"/>
            </a:endParaRPr>
          </a:p>
        </p:txBody>
      </p:sp>
      <p:sp>
        <p:nvSpPr>
          <p:cNvPr id="26627" name="Rectangle 3"/>
          <p:cNvSpPr>
            <a:spLocks noGrp="1" noRot="1" noChangeArrowheads="1"/>
          </p:cNvSpPr>
          <p:nvPr>
            <p:ph type="title" idx="4294967295"/>
          </p:nvPr>
        </p:nvSpPr>
        <p:spPr>
          <a:xfrm>
            <a:off x="152400" y="0"/>
            <a:ext cx="1603375" cy="11430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夸张</a:t>
            </a:r>
          </a:p>
        </p:txBody>
      </p:sp>
      <p:sp>
        <p:nvSpPr>
          <p:cNvPr id="26628" name="AutoShape 4"/>
          <p:cNvSpPr>
            <a:spLocks noChangeArrowheads="1"/>
          </p:cNvSpPr>
          <p:nvPr/>
        </p:nvSpPr>
        <p:spPr bwMode="auto">
          <a:xfrm>
            <a:off x="228600" y="228600"/>
            <a:ext cx="8915400" cy="6629400"/>
          </a:xfrm>
          <a:prstGeom prst="wedgeRoundRectCallout">
            <a:avLst>
              <a:gd name="adj1" fmla="val 30093"/>
              <a:gd name="adj2" fmla="val -59269"/>
              <a:gd name="adj3" fmla="val 16667"/>
            </a:avLst>
          </a:prstGeom>
          <a:solidFill>
            <a:srgbClr val="000053"/>
          </a:solidFill>
          <a:ln w="38100">
            <a:solidFill>
              <a:srgbClr val="FFFF00"/>
            </a:solidFill>
            <a:miter lim="800000"/>
            <a:headEnd/>
            <a:tailEnd/>
          </a:ln>
        </p:spPr>
        <p:txBody>
          <a:bodyPr/>
          <a:lstStyle/>
          <a:p>
            <a:pPr>
              <a:buFont typeface="Arial" charset="0"/>
              <a:buNone/>
            </a:pPr>
            <a:r>
              <a:rPr lang="zh-CN" altLang="en-US" sz="2400" b="1">
                <a:solidFill>
                  <a:schemeClr val="bg1"/>
                </a:solidFill>
              </a:rPr>
              <a:t>李贺可说是通过幻想境界的反响，从侧面烘托出了箜篌声。诗人不以具体事物的比喻为满足，而是巧妙地运用神话传说，通过大胆的想象，极力的夸张，浓艳的色彩，再现了箜篌的美妙乐声和强烈的艺术魅力。诗一开头，就把人们带入了一个不同凡响的音乐世界。技艺高超的乐师李凭在天高气爽的秋日弹奏制作精致的箜篌，吸住了天空流云停步聆听，引起了湘妃素女女愁啼哀思。进而作者从更多的侧面描摹箜篌奇异变幻的声音，或以声拟声，或以情喻声：声清脆，象昆山美玉破碎；音高昂，如凤凰放开歌喉；乐曲悲凉，叫芙蓉哭泣垂泪，旋律欢快，令香兰含笑仰头。紧接着诗人想象的翅膀又飞到了古代的神话传说里：这和美的乐音，扣动着天帝的心弦；声响，震破了女娲所补的苍天，这精妙的乐曲，唤起了音乐能手神妪的学习兴趣，这非凡的旋律，连月宫里的吴刚和玉兔也听得入了神，着了迷，通宵不眠，如狂似痴。</a:t>
            </a:r>
            <a:r>
              <a:rPr lang="zh-CN" altLang="en-US" sz="2400" b="1">
                <a:solidFill>
                  <a:schemeClr val="bg1"/>
                </a:solidFill>
                <a:ea typeface="黑体" pitchFamily="49" charset="-122"/>
              </a:rPr>
              <a:t>用夸张的手法描写李凭箜篌曲的艺术效果，从而烘托了李凭弹奏箜篌的高超技艺</a:t>
            </a:r>
            <a:r>
              <a:rPr lang="zh-CN" altLang="en-US" sz="2400" b="1">
                <a:solidFill>
                  <a:schemeClr val="bg1"/>
                </a:solidFill>
              </a:rPr>
              <a:t>。</a:t>
            </a:r>
            <a:r>
              <a:rPr lang="zh-CN" altLang="en-US" sz="1000">
                <a:solidFill>
                  <a:schemeClr val="bg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to="" calcmode="lin" valueType="num">
                                      <p:cBhvr>
                                        <p:cTn id="7" dur="1" fill="hold"/>
                                        <p:tgtEl>
                                          <p:spTgt spid="26627"/>
                                        </p:tgtEl>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26628"/>
                                        </p:tgtEl>
                                        <p:attrNameLst>
                                          <p:attrName>style.visibility</p:attrName>
                                        </p:attrNameLst>
                                      </p:cBhvr>
                                      <p:to>
                                        <p:strVal val="visible"/>
                                      </p:to>
                                    </p:set>
                                    <p:anim calcmode="lin" valueType="num">
                                      <p:cBhvr additive="base">
                                        <p:cTn id="12" dur="500" fill="hold"/>
                                        <p:tgtEl>
                                          <p:spTgt spid="26628"/>
                                        </p:tgtEl>
                                        <p:attrNameLst>
                                          <p:attrName>ppt_x</p:attrName>
                                        </p:attrNameLst>
                                      </p:cBhvr>
                                      <p:tavLst>
                                        <p:tav tm="0">
                                          <p:val>
                                            <p:strVal val="0-#ppt_w/2"/>
                                          </p:val>
                                        </p:tav>
                                        <p:tav tm="100000">
                                          <p:val>
                                            <p:strVal val="#ppt_x"/>
                                          </p:val>
                                        </p:tav>
                                      </p:tavLst>
                                    </p:anim>
                                    <p:anim calcmode="lin" valueType="num">
                                      <p:cBhvr additive="base">
                                        <p:cTn id="13"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1" nodeType="clickEffect">
                                  <p:stCondLst>
                                    <p:cond delay="0"/>
                                  </p:stCondLst>
                                  <p:childTnLst>
                                    <p:set>
                                      <p:cBhvr>
                                        <p:cTn id="17" dur="1" fill="hold">
                                          <p:stCondLst>
                                            <p:cond delay="0"/>
                                          </p:stCondLst>
                                        </p:cTn>
                                        <p:tgtEl>
                                          <p:spTgt spid="26628"/>
                                        </p:tgtEl>
                                        <p:attrNameLst>
                                          <p:attrName>style.visibility</p:attrName>
                                        </p:attrNameLst>
                                      </p:cBhvr>
                                      <p:to>
                                        <p:strVal val="visible"/>
                                      </p:to>
                                    </p:set>
                                    <p:animEffect transition="in" filter="diamond(in)">
                                      <p:cBhvr>
                                        <p:cTn id="18"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autoUpdateAnimBg="0"/>
      <p:bldP spid="26628" grpId="0" animBg="1" autoUpdateAnimBg="0"/>
      <p:bldP spid="26628" grpId="1"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body" idx="4294967295"/>
          </p:nvPr>
        </p:nvSpPr>
        <p:spPr>
          <a:xfrm>
            <a:off x="0" y="1219200"/>
            <a:ext cx="8839200" cy="4724400"/>
          </a:xfrm>
          <a:solidFill>
            <a:srgbClr val="000000"/>
          </a:solidFill>
          <a:ln>
            <a:solidFill>
              <a:srgbClr val="FFCC00"/>
            </a:solidFill>
          </a:ln>
        </p:spPr>
        <p:txBody>
          <a:bodyPr/>
          <a:lstStyle/>
          <a:p>
            <a:pPr eaLnBrk="1" hangingPunct="1">
              <a:buFont typeface="Arial" charset="0"/>
              <a:buNone/>
            </a:pPr>
            <a:r>
              <a:rPr lang="zh-CN" altLang="en-US" b="1" smtClean="0">
                <a:solidFill>
                  <a:schemeClr val="bg1"/>
                </a:solidFill>
                <a:latin typeface="黑体" pitchFamily="49" charset="-122"/>
                <a:ea typeface="黑体" pitchFamily="49" charset="-122"/>
              </a:rPr>
              <a:t>白发三千丈</a:t>
            </a: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缘愁似个长</a:t>
            </a:r>
            <a:r>
              <a:rPr lang="zh-CN" altLang="en-US" sz="2800" b="1" smtClean="0">
                <a:solidFill>
                  <a:schemeClr val="bg1"/>
                </a:solidFill>
                <a:latin typeface="黑体" pitchFamily="49" charset="-122"/>
                <a:ea typeface="黑体" pitchFamily="49" charset="-122"/>
              </a:rPr>
              <a:t> 。李白</a:t>
            </a: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秋浦歌</a:t>
            </a:r>
            <a:r>
              <a:rPr lang="en-US" altLang="zh-CN" b="1" smtClean="0">
                <a:solidFill>
                  <a:schemeClr val="bg1"/>
                </a:solidFill>
                <a:latin typeface="黑体" pitchFamily="49" charset="-122"/>
                <a:ea typeface="黑体" pitchFamily="49" charset="-122"/>
              </a:rPr>
              <a:t>》</a:t>
            </a:r>
          </a:p>
          <a:p>
            <a:pPr eaLnBrk="1" hangingPunct="1">
              <a:buFont typeface="Arial" charset="0"/>
              <a:buNone/>
            </a:pPr>
            <a:r>
              <a:rPr lang="zh-CN" altLang="en-US" b="1" smtClean="0">
                <a:solidFill>
                  <a:schemeClr val="bg1"/>
                </a:solidFill>
                <a:latin typeface="黑体" pitchFamily="49" charset="-122"/>
                <a:ea typeface="黑体" pitchFamily="49" charset="-122"/>
              </a:rPr>
              <a:t>飞流直下三千尺，疑是银河落九天。</a:t>
            </a:r>
          </a:p>
          <a:p>
            <a:pPr eaLnBrk="1" hangingPunct="1">
              <a:buFont typeface="Arial" charset="0"/>
              <a:buNone/>
            </a:pPr>
            <a:r>
              <a:rPr lang="zh-CN" altLang="en-US" b="1" smtClean="0">
                <a:solidFill>
                  <a:schemeClr val="bg1"/>
                </a:solidFill>
                <a:latin typeface="黑体" pitchFamily="49" charset="-122"/>
                <a:ea typeface="黑体" pitchFamily="49" charset="-122"/>
              </a:rPr>
              <a:t>烽火连三月</a:t>
            </a: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家书抵万金。   杜甫</a:t>
            </a: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春望</a:t>
            </a:r>
            <a:r>
              <a:rPr lang="en-US" altLang="zh-CN" b="1" smtClean="0">
                <a:solidFill>
                  <a:schemeClr val="bg1"/>
                </a:solidFill>
                <a:latin typeface="黑体" pitchFamily="49" charset="-122"/>
                <a:ea typeface="黑体" pitchFamily="49" charset="-122"/>
              </a:rPr>
              <a:t>》 </a:t>
            </a:r>
          </a:p>
        </p:txBody>
      </p:sp>
      <p:sp>
        <p:nvSpPr>
          <p:cNvPr id="27651" name="Rectangle 3"/>
          <p:cNvSpPr>
            <a:spLocks noGrp="1" noRot="1" noChangeArrowheads="1"/>
          </p:cNvSpPr>
          <p:nvPr>
            <p:ph type="title" idx="4294967295"/>
          </p:nvPr>
        </p:nvSpPr>
        <p:spPr>
          <a:xfrm>
            <a:off x="152400" y="0"/>
            <a:ext cx="1603375" cy="11430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夸张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to="" calcmode="lin" valueType="num">
                                      <p:cBhvr>
                                        <p:cTn id="7" dur="1" fill="hold"/>
                                        <p:tgtEl>
                                          <p:spTgt spid="27651"/>
                                        </p:tgtEl>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27650">
                                            <p:bg/>
                                          </p:spTgt>
                                        </p:tgtEl>
                                        <p:attrNameLst>
                                          <p:attrName>style.visibility</p:attrName>
                                        </p:attrNameLst>
                                      </p:cBhvr>
                                      <p:to>
                                        <p:strVal val="visible"/>
                                      </p:to>
                                    </p:set>
                                    <p:anim calcmode="lin" valueType="num">
                                      <p:cBhvr>
                                        <p:cTn id="12" dur="500" fill="hold"/>
                                        <p:tgtEl>
                                          <p:spTgt spid="27650">
                                            <p:bg/>
                                          </p:spTgt>
                                        </p:tgtEl>
                                        <p:attrNameLst>
                                          <p:attrName>ppt_w</p:attrName>
                                        </p:attrNameLst>
                                      </p:cBhvr>
                                      <p:tavLst>
                                        <p:tav tm="0">
                                          <p:val>
                                            <p:fltVal val="0"/>
                                          </p:val>
                                        </p:tav>
                                        <p:tav tm="100000">
                                          <p:val>
                                            <p:strVal val="#ppt_w"/>
                                          </p:val>
                                        </p:tav>
                                      </p:tavLst>
                                    </p:anim>
                                    <p:anim calcmode="lin" valueType="num">
                                      <p:cBhvr>
                                        <p:cTn id="13" dur="500" fill="hold"/>
                                        <p:tgtEl>
                                          <p:spTgt spid="27650">
                                            <p:bg/>
                                          </p:spTgt>
                                        </p:tgtEl>
                                        <p:attrNameLst>
                                          <p:attrName>ppt_h</p:attrName>
                                        </p:attrNameLst>
                                      </p:cBhvr>
                                      <p:tavLst>
                                        <p:tav tm="0">
                                          <p:val>
                                            <p:fltVal val="0"/>
                                          </p:val>
                                        </p:tav>
                                        <p:tav tm="100000">
                                          <p:val>
                                            <p:strVal val="#ppt_h"/>
                                          </p:val>
                                        </p:tav>
                                      </p:tavLst>
                                    </p:anim>
                                    <p:anim calcmode="lin" valueType="num">
                                      <p:cBhvr>
                                        <p:cTn id="14" dur="500" fill="hold"/>
                                        <p:tgtEl>
                                          <p:spTgt spid="27650">
                                            <p:bg/>
                                          </p:spTgt>
                                        </p:tgtEl>
                                        <p:attrNameLst>
                                          <p:attrName>ppt_x</p:attrName>
                                        </p:attrNameLst>
                                      </p:cBhvr>
                                      <p:tavLst>
                                        <p:tav tm="0" fmla="#ppt_x+(cos(-2*pi*(1-$))*-#ppt_x-sin(-2*pi*(1-$))*(1-#ppt_y))*(1-$)">
                                          <p:val>
                                            <p:fltVal val="0"/>
                                          </p:val>
                                        </p:tav>
                                        <p:tav tm="100000">
                                          <p:val>
                                            <p:fltVal val="1"/>
                                          </p:val>
                                        </p:tav>
                                      </p:tavLst>
                                    </p:anim>
                                    <p:anim calcmode="lin" valueType="num">
                                      <p:cBhvr>
                                        <p:cTn id="15" dur="500" fill="hold"/>
                                        <p:tgtEl>
                                          <p:spTgt spid="27650">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5" presetClass="entr" presetSubtype="0" fill="hold" grpId="0" nodeType="clickEffect">
                                  <p:stCondLst>
                                    <p:cond delay="0"/>
                                  </p:stCondLst>
                                  <p:childTnLst>
                                    <p:set>
                                      <p:cBhvr>
                                        <p:cTn id="19" dur="1" fill="hold">
                                          <p:stCondLst>
                                            <p:cond delay="0"/>
                                          </p:stCondLst>
                                        </p:cTn>
                                        <p:tgtEl>
                                          <p:spTgt spid="27650">
                                            <p:txEl>
                                              <p:pRg st="0" end="0"/>
                                            </p:txEl>
                                          </p:spTgt>
                                        </p:tgtEl>
                                        <p:attrNameLst>
                                          <p:attrName>style.visibility</p:attrName>
                                        </p:attrNameLst>
                                      </p:cBhvr>
                                      <p:to>
                                        <p:strVal val="visible"/>
                                      </p:to>
                                    </p:set>
                                    <p:anim calcmode="lin" valueType="num">
                                      <p:cBhvr>
                                        <p:cTn id="20" dur="500" fill="hold"/>
                                        <p:tgtEl>
                                          <p:spTgt spid="27650">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27650">
                                            <p:txEl>
                                              <p:pRg st="0" end="0"/>
                                            </p:txEl>
                                          </p:spTgt>
                                        </p:tgtEl>
                                        <p:attrNameLst>
                                          <p:attrName>ppt_h</p:attrName>
                                        </p:attrNameLst>
                                      </p:cBhvr>
                                      <p:tavLst>
                                        <p:tav tm="0">
                                          <p:val>
                                            <p:fltVal val="0"/>
                                          </p:val>
                                        </p:tav>
                                        <p:tav tm="100000">
                                          <p:val>
                                            <p:strVal val="#ppt_h"/>
                                          </p:val>
                                        </p:tav>
                                      </p:tavLst>
                                    </p:anim>
                                    <p:anim calcmode="lin" valueType="num">
                                      <p:cBhvr>
                                        <p:cTn id="22" dur="500" fill="hold"/>
                                        <p:tgtEl>
                                          <p:spTgt spid="2765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3" dur="500" fill="hold"/>
                                        <p:tgtEl>
                                          <p:spTgt spid="2765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27650">
                                            <p:txEl>
                                              <p:pRg st="1" end="1"/>
                                            </p:txEl>
                                          </p:spTgt>
                                        </p:tgtEl>
                                        <p:attrNameLst>
                                          <p:attrName>style.visibility</p:attrName>
                                        </p:attrNameLst>
                                      </p:cBhvr>
                                      <p:to>
                                        <p:strVal val="visible"/>
                                      </p:to>
                                    </p:set>
                                    <p:anim calcmode="lin" valueType="num">
                                      <p:cBhvr>
                                        <p:cTn id="28" dur="500" fill="hold"/>
                                        <p:tgtEl>
                                          <p:spTgt spid="27650">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27650">
                                            <p:txEl>
                                              <p:pRg st="1" end="1"/>
                                            </p:txEl>
                                          </p:spTgt>
                                        </p:tgtEl>
                                        <p:attrNameLst>
                                          <p:attrName>ppt_h</p:attrName>
                                        </p:attrNameLst>
                                      </p:cBhvr>
                                      <p:tavLst>
                                        <p:tav tm="0">
                                          <p:val>
                                            <p:fltVal val="0"/>
                                          </p:val>
                                        </p:tav>
                                        <p:tav tm="100000">
                                          <p:val>
                                            <p:strVal val="#ppt_h"/>
                                          </p:val>
                                        </p:tav>
                                      </p:tavLst>
                                    </p:anim>
                                    <p:anim calcmode="lin" valueType="num">
                                      <p:cBhvr>
                                        <p:cTn id="30" dur="500" fill="hold"/>
                                        <p:tgtEl>
                                          <p:spTgt spid="2765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1" dur="500" fill="hold"/>
                                        <p:tgtEl>
                                          <p:spTgt spid="2765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5" presetClass="entr" presetSubtype="0" fill="hold" grpId="0" nodeType="clickEffect">
                                  <p:stCondLst>
                                    <p:cond delay="0"/>
                                  </p:stCondLst>
                                  <p:childTnLst>
                                    <p:set>
                                      <p:cBhvr>
                                        <p:cTn id="35" dur="1" fill="hold">
                                          <p:stCondLst>
                                            <p:cond delay="0"/>
                                          </p:stCondLst>
                                        </p:cTn>
                                        <p:tgtEl>
                                          <p:spTgt spid="27650">
                                            <p:txEl>
                                              <p:pRg st="2" end="2"/>
                                            </p:txEl>
                                          </p:spTgt>
                                        </p:tgtEl>
                                        <p:attrNameLst>
                                          <p:attrName>style.visibility</p:attrName>
                                        </p:attrNameLst>
                                      </p:cBhvr>
                                      <p:to>
                                        <p:strVal val="visible"/>
                                      </p:to>
                                    </p:set>
                                    <p:anim calcmode="lin" valueType="num">
                                      <p:cBhvr>
                                        <p:cTn id="36" dur="500" fill="hold"/>
                                        <p:tgtEl>
                                          <p:spTgt spid="27650">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27650">
                                            <p:txEl>
                                              <p:pRg st="2" end="2"/>
                                            </p:txEl>
                                          </p:spTgt>
                                        </p:tgtEl>
                                        <p:attrNameLst>
                                          <p:attrName>ppt_h</p:attrName>
                                        </p:attrNameLst>
                                      </p:cBhvr>
                                      <p:tavLst>
                                        <p:tav tm="0">
                                          <p:val>
                                            <p:fltVal val="0"/>
                                          </p:val>
                                        </p:tav>
                                        <p:tav tm="100000">
                                          <p:val>
                                            <p:strVal val="#ppt_h"/>
                                          </p:val>
                                        </p:tav>
                                      </p:tavLst>
                                    </p:anim>
                                    <p:anim calcmode="lin" valueType="num">
                                      <p:cBhvr>
                                        <p:cTn id="38" dur="500" fill="hold"/>
                                        <p:tgtEl>
                                          <p:spTgt spid="2765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9" dur="500" fill="hold"/>
                                        <p:tgtEl>
                                          <p:spTgt spid="2765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animBg="1" autoUpdateAnimBg="0"/>
      <p:bldP spid="2765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3"/>
          <p:cNvSpPr>
            <a:spLocks noGrp="1" noChangeArrowheads="1"/>
          </p:cNvSpPr>
          <p:nvPr>
            <p:ph type="body" idx="4294967295"/>
          </p:nvPr>
        </p:nvSpPr>
        <p:spPr>
          <a:xfrm>
            <a:off x="457200" y="401638"/>
            <a:ext cx="8220075" cy="5907087"/>
          </a:xfrm>
        </p:spPr>
        <p:txBody>
          <a:bodyPr/>
          <a:lstStyle/>
          <a:p>
            <a:r>
              <a:rPr lang="zh-CN" altLang="en-US" b="1" smtClean="0">
                <a:solidFill>
                  <a:schemeClr val="tx2"/>
                </a:solidFill>
                <a:latin typeface="Arial" charset="0"/>
                <a:ea typeface="宋体" charset="-122"/>
              </a:rPr>
              <a:t>阅读下面诗句，找出所用的艺术手法</a:t>
            </a:r>
          </a:p>
          <a:p>
            <a:r>
              <a:rPr lang="zh-CN" altLang="en-US" b="1" smtClean="0">
                <a:solidFill>
                  <a:schemeClr val="tx2"/>
                </a:solidFill>
                <a:latin typeface="Arial" charset="0"/>
                <a:ea typeface="宋体" charset="-122"/>
              </a:rPr>
              <a:t>阅读下面诗句，指出作者运用了什么艺术手法来刻画陆鸿渐的形象</a:t>
            </a:r>
          </a:p>
        </p:txBody>
      </p:sp>
      <p:sp>
        <p:nvSpPr>
          <p:cNvPr id="13314" name="Text Box 4"/>
          <p:cNvSpPr txBox="1">
            <a:spLocks noChangeArrowheads="1"/>
          </p:cNvSpPr>
          <p:nvPr/>
        </p:nvSpPr>
        <p:spPr bwMode="auto">
          <a:xfrm>
            <a:off x="927100" y="2425700"/>
            <a:ext cx="7351713" cy="1552575"/>
          </a:xfrm>
          <a:prstGeom prst="rect">
            <a:avLst/>
          </a:prstGeom>
          <a:noFill/>
          <a:ln w="9525">
            <a:noFill/>
            <a:miter lim="800000"/>
            <a:headEnd/>
            <a:tailEnd/>
          </a:ln>
        </p:spPr>
        <p:txBody>
          <a:bodyPr>
            <a:spAutoFit/>
          </a:bodyPr>
          <a:lstStyle/>
          <a:p>
            <a:pPr>
              <a:spcBef>
                <a:spcPct val="50000"/>
              </a:spcBef>
            </a:pPr>
            <a:r>
              <a:rPr lang="zh-CN" altLang="en-US" sz="2400"/>
              <a:t>      艺术手法的概念很大，该选择哪种艺术手法，一定要看题干的限制条件。根据第二问的刻画人物可知，答案一定是和描写有关的，而且不是直接描写，可以得出答案以境衬人和侧面描写。</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457200" y="304800"/>
            <a:ext cx="8229600" cy="6248400"/>
          </a:xfrm>
        </p:spPr>
        <p:txBody>
          <a:bodyPr/>
          <a:lstStyle/>
          <a:p>
            <a:pPr eaLnBrk="1" hangingPunct="1">
              <a:lnSpc>
                <a:spcPct val="80000"/>
              </a:lnSpc>
              <a:buFont typeface="Arial" charset="0"/>
              <a:buNone/>
            </a:pPr>
            <a:r>
              <a:rPr lang="zh-CN" altLang="en-US" sz="3600" b="1" smtClean="0">
                <a:latin typeface="隶书" pitchFamily="49" charset="-122"/>
                <a:ea typeface="隶书" pitchFamily="49" charset="-122"/>
              </a:rPr>
              <a:t>5、对偶</a:t>
            </a:r>
            <a:r>
              <a:rPr lang="zh-CN" altLang="en-US" sz="3600" b="1" smtClean="0">
                <a:latin typeface="Arial" charset="0"/>
                <a:ea typeface="宋体" charset="-122"/>
              </a:rPr>
              <a:t> </a:t>
            </a:r>
          </a:p>
          <a:p>
            <a:pPr eaLnBrk="1" hangingPunct="1">
              <a:lnSpc>
                <a:spcPct val="80000"/>
              </a:lnSpc>
              <a:buFont typeface="Arial" charset="0"/>
              <a:buNone/>
            </a:pPr>
            <a:r>
              <a:rPr lang="zh-CN" altLang="en-US" b="1" smtClean="0">
                <a:latin typeface="Arial" charset="0"/>
                <a:ea typeface="宋体" charset="-122"/>
              </a:rPr>
              <a:t>       </a:t>
            </a:r>
            <a:r>
              <a:rPr lang="en-US" b="1" smtClean="0">
                <a:latin typeface="Arial" charset="0"/>
              </a:rPr>
              <a:t>   </a:t>
            </a:r>
            <a:r>
              <a:rPr lang="zh-CN" altLang="en-US" b="1" smtClean="0">
                <a:latin typeface="Arial" charset="0"/>
                <a:ea typeface="宋体" charset="-122"/>
              </a:rPr>
              <a:t>用结构相同、字数相同的一对句子或短语来表达两个相对或相近的意思。从形式看，语言简练，整齐对称；从内容看，意义集中含蓄。 </a:t>
            </a:r>
          </a:p>
          <a:p>
            <a:pPr eaLnBrk="1" hangingPunct="1">
              <a:lnSpc>
                <a:spcPct val="80000"/>
              </a:lnSpc>
              <a:buFont typeface="Arial" charset="0"/>
              <a:buNone/>
            </a:pPr>
            <a:r>
              <a:rPr lang="zh-CN" altLang="en-US" b="1" smtClean="0">
                <a:latin typeface="Arial" charset="0"/>
                <a:ea typeface="宋体" charset="-122"/>
              </a:rPr>
              <a:t>       </a:t>
            </a:r>
            <a:r>
              <a:rPr lang="en-US" b="1" smtClean="0">
                <a:latin typeface="Arial" charset="0"/>
              </a:rPr>
              <a:t>   </a:t>
            </a:r>
            <a:r>
              <a:rPr lang="zh-CN" altLang="en-US" b="1" smtClean="0">
                <a:latin typeface="Arial" charset="0"/>
                <a:ea typeface="宋体" charset="-122"/>
              </a:rPr>
              <a:t>例：“无边落木萧萧下，不尽长江滚滚来”（杜甫《登高》） </a:t>
            </a:r>
          </a:p>
          <a:p>
            <a:pPr eaLnBrk="1" hangingPunct="1">
              <a:lnSpc>
                <a:spcPct val="80000"/>
              </a:lnSpc>
              <a:buFont typeface="Arial" charset="0"/>
              <a:buNone/>
            </a:pPr>
            <a:r>
              <a:rPr lang="zh-CN" altLang="en-US" b="1" smtClean="0">
                <a:latin typeface="Arial" charset="0"/>
                <a:ea typeface="宋体" charset="-122"/>
              </a:rPr>
              <a:t>          赏析：从篇法结构来讲，这首诗四联八句，句句皆对仗，对得圆浑自然，不见斧凿之痕。“无边落木”对“不尽长江”使诗的意境显得广阔深远，“萧萧”的落叶声对“滚滚”的水势更使人觉得气象万千。更重要的是，从这里感受到诗人韶华易逝，壮志难酬的苦痛。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animEffect transition="in" filter="wedge">
                                      <p:cBhvr>
                                        <p:cTn id="7" dur="2000"/>
                                        <p:tgtEl>
                                          <p:spTgt spid="2867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8674">
                                            <p:txEl>
                                              <p:pRg st="1" end="1"/>
                                            </p:txEl>
                                          </p:spTgt>
                                        </p:tgtEl>
                                        <p:attrNameLst>
                                          <p:attrName>style.visibility</p:attrName>
                                        </p:attrNameLst>
                                      </p:cBhvr>
                                      <p:to>
                                        <p:strVal val="visible"/>
                                      </p:to>
                                    </p:set>
                                    <p:animEffect transition="in" filter="wedge">
                                      <p:cBhvr>
                                        <p:cTn id="12" dur="2000"/>
                                        <p:tgtEl>
                                          <p:spTgt spid="2867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8674">
                                            <p:txEl>
                                              <p:pRg st="2" end="2"/>
                                            </p:txEl>
                                          </p:spTgt>
                                        </p:tgtEl>
                                        <p:attrNameLst>
                                          <p:attrName>style.visibility</p:attrName>
                                        </p:attrNameLst>
                                      </p:cBhvr>
                                      <p:to>
                                        <p:strVal val="visible"/>
                                      </p:to>
                                    </p:set>
                                    <p:animEffect transition="in" filter="wedge">
                                      <p:cBhvr>
                                        <p:cTn id="17" dur="2000"/>
                                        <p:tgtEl>
                                          <p:spTgt spid="2867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28674">
                                            <p:txEl>
                                              <p:pRg st="3" end="3"/>
                                            </p:txEl>
                                          </p:spTgt>
                                        </p:tgtEl>
                                        <p:attrNameLst>
                                          <p:attrName>style.visibility</p:attrName>
                                        </p:attrNameLst>
                                      </p:cBhvr>
                                      <p:to>
                                        <p:strVal val="visible"/>
                                      </p:to>
                                    </p:set>
                                    <p:animEffect transition="in" filter="wedge">
                                      <p:cBhvr>
                                        <p:cTn id="22" dur="2000"/>
                                        <p:tgtEl>
                                          <p:spTgt spid="2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rrowheads="1"/>
          </p:cNvSpPr>
          <p:nvPr>
            <p:ph type="title" idx="4294967295"/>
          </p:nvPr>
        </p:nvSpPr>
        <p:spPr/>
        <p:txBody>
          <a:bodyPr/>
          <a:lstStyle/>
          <a:p>
            <a:pPr eaLnBrk="1" hangingPunct="1"/>
            <a:endParaRPr lang="zh-CN" altLang="zh-CN" smtClean="0">
              <a:latin typeface="Arial" charset="0"/>
              <a:ea typeface="宋体" charset="-122"/>
            </a:endParaRPr>
          </a:p>
        </p:txBody>
      </p:sp>
      <p:sp>
        <p:nvSpPr>
          <p:cNvPr id="51202" name="Rectangle 3"/>
          <p:cNvSpPr>
            <a:spLocks noGrp="1" noRot="1" noChangeArrowheads="1"/>
          </p:cNvSpPr>
          <p:nvPr>
            <p:ph type="body" idx="4294967295"/>
          </p:nvPr>
        </p:nvSpPr>
        <p:spPr>
          <a:xfrm>
            <a:off x="0" y="1905000"/>
            <a:ext cx="9144000" cy="5715000"/>
          </a:xfrm>
          <a:solidFill>
            <a:srgbClr val="000000"/>
          </a:solidFill>
          <a:ln>
            <a:solidFill>
              <a:srgbClr val="FFCC00"/>
            </a:solidFill>
          </a:ln>
        </p:spPr>
        <p:txBody>
          <a:bodyPr/>
          <a:lstStyle/>
          <a:p>
            <a:pPr eaLnBrk="1" hangingPunct="1">
              <a:lnSpc>
                <a:spcPct val="90000"/>
              </a:lnSpc>
            </a:pPr>
            <a:r>
              <a:rPr lang="zh-CN" altLang="en-US" sz="2800" b="1" smtClean="0">
                <a:solidFill>
                  <a:schemeClr val="bg1"/>
                </a:solidFill>
                <a:latin typeface="黑体" pitchFamily="49" charset="-122"/>
                <a:ea typeface="黑体" pitchFamily="49" charset="-122"/>
              </a:rPr>
              <a:t>两个黄鹂鸣翠柳，一行白鹭上青天。 </a:t>
            </a:r>
            <a:br>
              <a:rPr lang="zh-CN" altLang="en-US" sz="2800" b="1" smtClean="0">
                <a:solidFill>
                  <a:schemeClr val="bg1"/>
                </a:solidFill>
                <a:latin typeface="黑体" pitchFamily="49" charset="-122"/>
                <a:ea typeface="黑体" pitchFamily="49" charset="-122"/>
              </a:rPr>
            </a:br>
            <a:r>
              <a:rPr lang="zh-CN" altLang="en-US" sz="2800" b="1" smtClean="0">
                <a:solidFill>
                  <a:schemeClr val="bg1"/>
                </a:solidFill>
                <a:latin typeface="黑体" pitchFamily="49" charset="-122"/>
                <a:ea typeface="黑体" pitchFamily="49" charset="-122"/>
              </a:rPr>
              <a:t>沉舟侧畔千帆过，病树前头万木春。 </a:t>
            </a:r>
            <a:br>
              <a:rPr lang="zh-CN" altLang="en-US" sz="2800" b="1" smtClean="0">
                <a:solidFill>
                  <a:schemeClr val="bg1"/>
                </a:solidFill>
                <a:latin typeface="黑体" pitchFamily="49" charset="-122"/>
                <a:ea typeface="黑体" pitchFamily="49" charset="-122"/>
              </a:rPr>
            </a:br>
            <a:r>
              <a:rPr lang="zh-CN" altLang="en-US" sz="2800" b="1" smtClean="0">
                <a:solidFill>
                  <a:schemeClr val="bg1"/>
                </a:solidFill>
                <a:latin typeface="黑体" pitchFamily="49" charset="-122"/>
                <a:ea typeface="黑体" pitchFamily="49" charset="-122"/>
              </a:rPr>
              <a:t>三顾频繁天下计，两朝开济老臣心。 </a:t>
            </a:r>
          </a:p>
          <a:p>
            <a:pPr eaLnBrk="1" hangingPunct="1">
              <a:lnSpc>
                <a:spcPct val="90000"/>
              </a:lnSpc>
            </a:pPr>
            <a:r>
              <a:rPr lang="zh-CN" altLang="en-US" sz="2800" b="1" smtClean="0">
                <a:solidFill>
                  <a:schemeClr val="bg1"/>
                </a:solidFill>
                <a:latin typeface="黑体" pitchFamily="49" charset="-122"/>
                <a:ea typeface="黑体" pitchFamily="49" charset="-122"/>
              </a:rPr>
              <a:t>无可奈何花落去，似曾相识燕归来 。</a:t>
            </a:r>
          </a:p>
          <a:p>
            <a:pPr eaLnBrk="1" hangingPunct="1">
              <a:lnSpc>
                <a:spcPct val="90000"/>
              </a:lnSpc>
            </a:pPr>
            <a:r>
              <a:rPr lang="zh-CN" altLang="en-US" sz="2800" b="1" smtClean="0">
                <a:solidFill>
                  <a:schemeClr val="bg1"/>
                </a:solidFill>
                <a:latin typeface="黑体" pitchFamily="49" charset="-122"/>
                <a:ea typeface="黑体" pitchFamily="49" charset="-122"/>
              </a:rPr>
              <a:t>野火烧不尽，春风吹又生。 </a:t>
            </a:r>
          </a:p>
          <a:p>
            <a:pPr eaLnBrk="1" hangingPunct="1">
              <a:lnSpc>
                <a:spcPct val="90000"/>
              </a:lnSpc>
            </a:pPr>
            <a:r>
              <a:rPr lang="zh-CN" altLang="en-US" sz="2800" b="1" smtClean="0">
                <a:solidFill>
                  <a:schemeClr val="bg1"/>
                </a:solidFill>
                <a:latin typeface="黑体" pitchFamily="49" charset="-122"/>
                <a:ea typeface="黑体" pitchFamily="49" charset="-122"/>
              </a:rPr>
              <a:t>无边落木萧萧下，不尽长江滚滚来。</a:t>
            </a:r>
          </a:p>
          <a:p>
            <a:pPr eaLnBrk="1" hangingPunct="1">
              <a:lnSpc>
                <a:spcPct val="90000"/>
              </a:lnSpc>
            </a:pPr>
            <a:r>
              <a:rPr lang="zh-CN" altLang="en-US" sz="2800" b="1" smtClean="0">
                <a:solidFill>
                  <a:schemeClr val="bg1"/>
                </a:solidFill>
                <a:latin typeface="黑体" pitchFamily="49" charset="-122"/>
                <a:ea typeface="黑体" pitchFamily="49" charset="-122"/>
              </a:rPr>
              <a:t>日出江花红似火，春来江水绿如蓝。  </a:t>
            </a:r>
          </a:p>
          <a:p>
            <a:pPr eaLnBrk="1" hangingPunct="1">
              <a:lnSpc>
                <a:spcPct val="90000"/>
              </a:lnSpc>
            </a:pPr>
            <a:r>
              <a:rPr lang="zh-CN" altLang="en-US" sz="2800" b="1" smtClean="0">
                <a:solidFill>
                  <a:schemeClr val="bg1"/>
                </a:solidFill>
                <a:latin typeface="黑体" pitchFamily="49" charset="-122"/>
                <a:ea typeface="黑体" pitchFamily="49" charset="-122"/>
              </a:rPr>
              <a:t>大漠孤烟直，长河落日圆。 </a:t>
            </a:r>
          </a:p>
        </p:txBody>
      </p:sp>
      <p:sp>
        <p:nvSpPr>
          <p:cNvPr id="51203" name="Rectangle 4"/>
          <p:cNvSpPr>
            <a:spLocks noChangeArrowheads="1"/>
          </p:cNvSpPr>
          <p:nvPr/>
        </p:nvSpPr>
        <p:spPr bwMode="auto">
          <a:xfrm>
            <a:off x="228600" y="0"/>
            <a:ext cx="8458200" cy="1625600"/>
          </a:xfrm>
          <a:prstGeom prst="rect">
            <a:avLst/>
          </a:prstGeom>
          <a:solidFill>
            <a:srgbClr val="000000"/>
          </a:solidFill>
          <a:ln w="9525">
            <a:solidFill>
              <a:srgbClr val="FF9900"/>
            </a:solidFill>
            <a:miter lim="800000"/>
            <a:headEnd/>
            <a:tailEnd/>
          </a:ln>
        </p:spPr>
        <p:txBody>
          <a:bodyPr>
            <a:spAutoFit/>
          </a:bodyPr>
          <a:lstStyle/>
          <a:p>
            <a:pPr>
              <a:buFont typeface="Arial" charset="0"/>
              <a:buNone/>
            </a:pPr>
            <a:r>
              <a:rPr lang="zh-CN" altLang="en-US" sz="4400" b="1">
                <a:solidFill>
                  <a:srgbClr val="FFFF00"/>
                </a:solidFill>
              </a:rPr>
              <a:t>对偶，</a:t>
            </a:r>
            <a:r>
              <a:rPr lang="zh-CN" altLang="en-US" sz="2800" b="1">
                <a:solidFill>
                  <a:srgbClr val="FFFF00"/>
                </a:solidFill>
              </a:rPr>
              <a:t>用结构相同、字数相同的一对句子或短语来表达两个相对或相近的意思。从形式看，语言简练，整齐对称；从内容看，意义集中含蓄。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4294967295"/>
          </p:nvPr>
        </p:nvSpPr>
        <p:spPr>
          <a:xfrm>
            <a:off x="457200" y="533400"/>
            <a:ext cx="8229600" cy="5867400"/>
          </a:xfrm>
        </p:spPr>
        <p:txBody>
          <a:bodyPr/>
          <a:lstStyle/>
          <a:p>
            <a:pPr eaLnBrk="1" hangingPunct="1">
              <a:buFont typeface="Arial" charset="0"/>
              <a:buNone/>
            </a:pPr>
            <a:r>
              <a:rPr lang="zh-CN" altLang="zh-CN" sz="3200" b="1" smtClean="0">
                <a:latin typeface="隶书" pitchFamily="49" charset="-122"/>
                <a:ea typeface="隶书" pitchFamily="49" charset="-122"/>
              </a:rPr>
              <a:t>6</a:t>
            </a:r>
            <a:r>
              <a:rPr lang="zh-CN" altLang="en-US" sz="3200" b="1" smtClean="0">
                <a:latin typeface="隶书" pitchFamily="49" charset="-122"/>
                <a:ea typeface="隶书" pitchFamily="49" charset="-122"/>
              </a:rPr>
              <a:t>、排比</a:t>
            </a:r>
            <a:r>
              <a:rPr lang="zh-CN" altLang="en-US" sz="2800" b="1" smtClean="0">
                <a:latin typeface="Arial" charset="0"/>
                <a:ea typeface="宋体" charset="-122"/>
              </a:rPr>
              <a:t> </a:t>
            </a:r>
          </a:p>
          <a:p>
            <a:pPr eaLnBrk="1" hangingPunct="1">
              <a:buFont typeface="Arial" charset="0"/>
              <a:buNone/>
            </a:pPr>
            <a:r>
              <a:rPr lang="zh-CN" altLang="en-US" sz="2800" b="1" smtClean="0">
                <a:latin typeface="Arial" charset="0"/>
                <a:ea typeface="宋体" charset="-122"/>
              </a:rPr>
              <a:t>          把内容紧密关联、结构相同或相似、语气一致的几个句子或短语接连说出来。 </a:t>
            </a:r>
          </a:p>
          <a:p>
            <a:pPr eaLnBrk="1" hangingPunct="1">
              <a:buFont typeface="Arial" charset="0"/>
              <a:buNone/>
            </a:pPr>
            <a:r>
              <a:rPr lang="zh-CN" altLang="en-US" sz="2800"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animEffect transition="in" filter="barn(inHorizontal)">
                                      <p:cBhvr>
                                        <p:cTn id="7" dur="500"/>
                                        <p:tgtEl>
                                          <p:spTgt spid="307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0722">
                                            <p:txEl>
                                              <p:pRg st="1" end="1"/>
                                            </p:txEl>
                                          </p:spTgt>
                                        </p:tgtEl>
                                        <p:attrNameLst>
                                          <p:attrName>style.visibility</p:attrName>
                                        </p:attrNameLst>
                                      </p:cBhvr>
                                      <p:to>
                                        <p:strVal val="visible"/>
                                      </p:to>
                                    </p:set>
                                    <p:animEffect transition="in" filter="barn(inHorizontal)">
                                      <p:cBhvr>
                                        <p:cTn id="12" dur="500"/>
                                        <p:tgtEl>
                                          <p:spTgt spid="3072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0722">
                                            <p:txEl>
                                              <p:pRg st="2" end="2"/>
                                            </p:txEl>
                                          </p:spTgt>
                                        </p:tgtEl>
                                        <p:attrNameLst>
                                          <p:attrName>style.visibility</p:attrName>
                                        </p:attrNameLst>
                                      </p:cBhvr>
                                      <p:to>
                                        <p:strVal val="visible"/>
                                      </p:to>
                                    </p:set>
                                    <p:animEffect transition="in" filter="barn(inHorizontal)">
                                      <p:cBhvr>
                                        <p:cTn id="17" dur="500"/>
                                        <p:tgtEl>
                                          <p:spTgt spid="307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4294967295"/>
          </p:nvPr>
        </p:nvSpPr>
        <p:spPr>
          <a:xfrm>
            <a:off x="457200" y="457200"/>
            <a:ext cx="8229600" cy="5943600"/>
          </a:xfrm>
        </p:spPr>
        <p:txBody>
          <a:bodyPr/>
          <a:lstStyle/>
          <a:p>
            <a:pPr eaLnBrk="1" hangingPunct="1">
              <a:lnSpc>
                <a:spcPct val="90000"/>
              </a:lnSpc>
              <a:buFont typeface="Arial" charset="0"/>
              <a:buNone/>
            </a:pPr>
            <a:r>
              <a:rPr lang="zh-CN" altLang="en-US" sz="3200" b="1" smtClean="0">
                <a:latin typeface="隶书" pitchFamily="49" charset="-122"/>
                <a:ea typeface="隶书" pitchFamily="49" charset="-122"/>
              </a:rPr>
              <a:t>7、设问</a:t>
            </a:r>
            <a:r>
              <a:rPr lang="zh-CN" altLang="en-US" sz="2800" b="1" smtClean="0">
                <a:latin typeface="Arial" charset="0"/>
                <a:ea typeface="宋体" charset="-122"/>
              </a:rPr>
              <a:t> </a:t>
            </a:r>
          </a:p>
          <a:p>
            <a:pPr eaLnBrk="1" hangingPunct="1">
              <a:lnSpc>
                <a:spcPct val="90000"/>
              </a:lnSpc>
              <a:buFont typeface="Arial" charset="0"/>
              <a:buNone/>
            </a:pPr>
            <a:r>
              <a:rPr lang="zh-CN" altLang="en-US" sz="2800" b="1" smtClean="0">
                <a:latin typeface="Arial" charset="0"/>
                <a:ea typeface="宋体" charset="-122"/>
              </a:rPr>
              <a:t>          先提出问题，接着自己把看法说出。问题引入，带动全篇，中间设问</a:t>
            </a:r>
            <a:r>
              <a:rPr lang="en-US" sz="2800" b="1" smtClean="0">
                <a:latin typeface="Arial" charset="0"/>
              </a:rPr>
              <a:t>，</a:t>
            </a:r>
            <a:r>
              <a:rPr lang="zh-CN" altLang="en-US" sz="2800" b="1" smtClean="0">
                <a:latin typeface="Arial" charset="0"/>
                <a:ea typeface="宋体" charset="-122"/>
              </a:rPr>
              <a:t>承上启下，结尾设问，深化主题</a:t>
            </a:r>
            <a:r>
              <a:rPr lang="en-US" sz="2800" b="1" smtClean="0">
                <a:latin typeface="Arial" charset="0"/>
              </a:rPr>
              <a:t>，</a:t>
            </a:r>
            <a:r>
              <a:rPr lang="zh-CN" altLang="en-US" sz="2800" b="1" smtClean="0">
                <a:latin typeface="Arial" charset="0"/>
                <a:ea typeface="宋体" charset="-122"/>
              </a:rPr>
              <a:t>令人回味。 </a:t>
            </a:r>
          </a:p>
          <a:p>
            <a:pPr eaLnBrk="1" hangingPunct="1">
              <a:lnSpc>
                <a:spcPct val="90000"/>
              </a:lnSpc>
              <a:buFont typeface="Arial" charset="0"/>
              <a:buNone/>
            </a:pPr>
            <a:r>
              <a:rPr lang="zh-CN" altLang="en-US" sz="2800" b="1" smtClean="0">
                <a:latin typeface="Arial" charset="0"/>
                <a:ea typeface="宋体" charset="-122"/>
              </a:rPr>
              <a:t>          例：“问人间谁是英雄？有酾酒临江，横槊曹公。”（元曲小令，阿鲁威作） </a:t>
            </a:r>
          </a:p>
          <a:p>
            <a:pPr eaLnBrk="1" hangingPunct="1">
              <a:lnSpc>
                <a:spcPct val="90000"/>
              </a:lnSpc>
              <a:buFont typeface="Arial" charset="0"/>
              <a:buNone/>
            </a:pPr>
            <a:r>
              <a:rPr lang="zh-CN" altLang="en-US" sz="2800" b="1" smtClean="0">
                <a:latin typeface="Arial" charset="0"/>
                <a:ea typeface="宋体" charset="-122"/>
              </a:rPr>
              <a:t>      </a:t>
            </a:r>
            <a:r>
              <a:rPr lang="en-US" sz="2800" b="1" smtClean="0">
                <a:latin typeface="Arial" charset="0"/>
              </a:rPr>
              <a:t>   </a:t>
            </a:r>
            <a:r>
              <a:rPr lang="zh-CN" altLang="en-US" sz="2800" b="1" smtClean="0">
                <a:latin typeface="Arial" charset="0"/>
                <a:ea typeface="宋体" charset="-122"/>
              </a:rPr>
              <a:t> 赏析：以设问开篇，点明题旨，领起下面，分层次地叙述三国人物的英雄业绩。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anim calcmode="lin" valueType="num">
                                      <p:cBhvr additive="base">
                                        <p:cTn id="7" dur="5000" fill="hold"/>
                                        <p:tgtEl>
                                          <p:spTgt spid="31746">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174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1746">
                                            <p:txEl>
                                              <p:pRg st="1" end="1"/>
                                            </p:txEl>
                                          </p:spTgt>
                                        </p:tgtEl>
                                        <p:attrNameLst>
                                          <p:attrName>style.visibility</p:attrName>
                                        </p:attrNameLst>
                                      </p:cBhvr>
                                      <p:to>
                                        <p:strVal val="visible"/>
                                      </p:to>
                                    </p:set>
                                    <p:anim calcmode="lin" valueType="num">
                                      <p:cBhvr additive="base">
                                        <p:cTn id="13" dur="5000" fill="hold"/>
                                        <p:tgtEl>
                                          <p:spTgt spid="31746">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174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1746">
                                            <p:txEl>
                                              <p:pRg st="2" end="2"/>
                                            </p:txEl>
                                          </p:spTgt>
                                        </p:tgtEl>
                                        <p:attrNameLst>
                                          <p:attrName>style.visibility</p:attrName>
                                        </p:attrNameLst>
                                      </p:cBhvr>
                                      <p:to>
                                        <p:strVal val="visible"/>
                                      </p:to>
                                    </p:set>
                                    <p:anim calcmode="lin" valueType="num">
                                      <p:cBhvr additive="base">
                                        <p:cTn id="19" dur="5000" fill="hold"/>
                                        <p:tgtEl>
                                          <p:spTgt spid="31746">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174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1746">
                                            <p:txEl>
                                              <p:pRg st="3" end="3"/>
                                            </p:txEl>
                                          </p:spTgt>
                                        </p:tgtEl>
                                        <p:attrNameLst>
                                          <p:attrName>style.visibility</p:attrName>
                                        </p:attrNameLst>
                                      </p:cBhvr>
                                      <p:to>
                                        <p:strVal val="visible"/>
                                      </p:to>
                                    </p:set>
                                    <p:anim calcmode="lin" valueType="num">
                                      <p:cBhvr additive="base">
                                        <p:cTn id="25" dur="5000" fill="hold"/>
                                        <p:tgtEl>
                                          <p:spTgt spid="31746">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174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rrowheads="1"/>
          </p:cNvSpPr>
          <p:nvPr>
            <p:ph type="title" idx="4294967295"/>
          </p:nvPr>
        </p:nvSpPr>
        <p:spPr/>
        <p:txBody>
          <a:bodyPr/>
          <a:lstStyle/>
          <a:p>
            <a:pPr eaLnBrk="1" hangingPunct="1"/>
            <a:endParaRPr lang="zh-CN" altLang="zh-CN" smtClean="0">
              <a:latin typeface="Arial" charset="0"/>
              <a:ea typeface="宋体" charset="-122"/>
            </a:endParaRPr>
          </a:p>
        </p:txBody>
      </p:sp>
      <p:sp>
        <p:nvSpPr>
          <p:cNvPr id="32771" name="Rectangle 3"/>
          <p:cNvSpPr>
            <a:spLocks noGrp="1" noRot="1" noChangeArrowheads="1"/>
          </p:cNvSpPr>
          <p:nvPr>
            <p:ph type="body" idx="4294967295"/>
          </p:nvPr>
        </p:nvSpPr>
        <p:spPr>
          <a:xfrm>
            <a:off x="0" y="1600200"/>
            <a:ext cx="8915400" cy="5105400"/>
          </a:xfrm>
          <a:solidFill>
            <a:srgbClr val="000000"/>
          </a:solidFill>
        </p:spPr>
        <p:txBody>
          <a:bodyPr/>
          <a:lstStyle/>
          <a:p>
            <a:pPr eaLnBrk="1" hangingPunct="1">
              <a:lnSpc>
                <a:spcPct val="80000"/>
              </a:lnSpc>
            </a:pPr>
            <a:r>
              <a:rPr lang="zh-CN" altLang="en-US" b="1" smtClean="0">
                <a:solidFill>
                  <a:schemeClr val="bg1"/>
                </a:solidFill>
                <a:latin typeface="Arial" charset="0"/>
                <a:ea typeface="宋体" charset="-122"/>
              </a:rPr>
              <a:t>清明时节雨纷纷</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路上行人欲断魂。</a:t>
            </a:r>
            <a:r>
              <a:rPr lang="zh-CN" altLang="en-US" smtClean="0">
                <a:solidFill>
                  <a:schemeClr val="bg1"/>
                </a:solidFill>
                <a:latin typeface="Arial" charset="0"/>
                <a:ea typeface="宋体" charset="-122"/>
              </a:rPr>
              <a:t> </a:t>
            </a:r>
            <a:r>
              <a:rPr lang="zh-CN" altLang="en-US" b="1" smtClean="0">
                <a:solidFill>
                  <a:srgbClr val="FFFF00"/>
                </a:solidFill>
                <a:latin typeface="Arial" charset="0"/>
                <a:ea typeface="宋体" charset="-122"/>
              </a:rPr>
              <a:t>借问酒家何处有</a:t>
            </a:r>
            <a:r>
              <a:rPr lang="en-US" altLang="zh-CN" b="1" smtClean="0">
                <a:solidFill>
                  <a:srgbClr val="FFFF00"/>
                </a:solidFill>
                <a:latin typeface="Arial" charset="0"/>
                <a:ea typeface="宋体" charset="-122"/>
              </a:rPr>
              <a:t>?</a:t>
            </a:r>
            <a:r>
              <a:rPr lang="zh-CN" altLang="en-US" b="1" smtClean="0">
                <a:solidFill>
                  <a:srgbClr val="FFFF00"/>
                </a:solidFill>
                <a:latin typeface="Arial" charset="0"/>
                <a:ea typeface="宋体" charset="-122"/>
              </a:rPr>
              <a:t>牧童遥指杏花村。</a:t>
            </a:r>
          </a:p>
          <a:p>
            <a:pPr eaLnBrk="1" hangingPunct="1">
              <a:lnSpc>
                <a:spcPct val="80000"/>
              </a:lnSpc>
            </a:pPr>
            <a:r>
              <a:rPr lang="zh-CN" altLang="en-US" b="1" smtClean="0">
                <a:solidFill>
                  <a:schemeClr val="bg1"/>
                </a:solidFill>
                <a:latin typeface="Arial" charset="0"/>
                <a:ea typeface="宋体" charset="-122"/>
              </a:rPr>
              <a:t>                                           杜牧</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清明</a:t>
            </a:r>
            <a:r>
              <a:rPr lang="zh-CN" altLang="en-US" smtClean="0">
                <a:solidFill>
                  <a:schemeClr val="bg1"/>
                </a:solidFill>
                <a:latin typeface="Arial" charset="0"/>
                <a:ea typeface="宋体" charset="-122"/>
              </a:rPr>
              <a:t> </a:t>
            </a:r>
            <a:r>
              <a:rPr lang="en-US" altLang="zh-CN" b="1" smtClean="0">
                <a:solidFill>
                  <a:schemeClr val="bg1"/>
                </a:solidFill>
                <a:latin typeface="Arial" charset="0"/>
                <a:ea typeface="宋体" charset="-122"/>
              </a:rPr>
              <a:t>》</a:t>
            </a:r>
          </a:p>
          <a:p>
            <a:pPr eaLnBrk="1" hangingPunct="1">
              <a:lnSpc>
                <a:spcPct val="80000"/>
              </a:lnSpc>
            </a:pPr>
            <a:r>
              <a:rPr lang="zh-CN" altLang="en-US" b="1" smtClean="0">
                <a:solidFill>
                  <a:schemeClr val="bg1"/>
                </a:solidFill>
                <a:latin typeface="Arial" charset="0"/>
                <a:ea typeface="宋体" charset="-122"/>
              </a:rPr>
              <a:t>问君能有几多愁？恰似一江春水向东流。</a:t>
            </a:r>
          </a:p>
          <a:p>
            <a:pPr eaLnBrk="1" hangingPunct="1">
              <a:lnSpc>
                <a:spcPct val="80000"/>
              </a:lnSpc>
            </a:pPr>
            <a:r>
              <a:rPr lang="zh-CN" altLang="en-US" b="1" smtClean="0">
                <a:solidFill>
                  <a:schemeClr val="bg1"/>
                </a:solidFill>
                <a:latin typeface="Arial" charset="0"/>
                <a:ea typeface="宋体" charset="-122"/>
              </a:rPr>
              <a:t>                                                          李煜</a:t>
            </a:r>
            <a:r>
              <a:rPr lang="zh-CN" altLang="en-US" smtClean="0">
                <a:solidFill>
                  <a:schemeClr val="bg1"/>
                </a:solidFill>
                <a:latin typeface="Arial" charset="0"/>
                <a:ea typeface="宋体" charset="-122"/>
              </a:rPr>
              <a:t> </a:t>
            </a:r>
          </a:p>
          <a:p>
            <a:pPr eaLnBrk="1" hangingPunct="1">
              <a:lnSpc>
                <a:spcPct val="80000"/>
              </a:lnSpc>
              <a:buFont typeface="Arial" charset="0"/>
              <a:buNone/>
            </a:pPr>
            <a:endParaRPr lang="zh-CN" altLang="en-US" b="1" smtClean="0">
              <a:solidFill>
                <a:schemeClr val="bg1"/>
              </a:solidFill>
              <a:latin typeface="Arial" charset="0"/>
              <a:ea typeface="宋体" charset="-122"/>
            </a:endParaRPr>
          </a:p>
          <a:p>
            <a:pPr eaLnBrk="1" hangingPunct="1">
              <a:lnSpc>
                <a:spcPct val="80000"/>
              </a:lnSpc>
            </a:pPr>
            <a:r>
              <a:rPr lang="zh-CN" altLang="en-US" b="1" smtClean="0">
                <a:solidFill>
                  <a:schemeClr val="bg1"/>
                </a:solidFill>
                <a:latin typeface="Arial" charset="0"/>
                <a:ea typeface="宋体" charset="-122"/>
              </a:rPr>
              <a:t>飘飘何所似</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天地一沙鸥。            杜甫</a:t>
            </a:r>
          </a:p>
          <a:p>
            <a:pPr eaLnBrk="1" hangingPunct="1">
              <a:lnSpc>
                <a:spcPct val="80000"/>
              </a:lnSpc>
            </a:pPr>
            <a:r>
              <a:rPr lang="zh-CN" altLang="en-US" b="1" smtClean="0">
                <a:solidFill>
                  <a:schemeClr val="bg1"/>
                </a:solidFill>
                <a:latin typeface="Arial" charset="0"/>
                <a:ea typeface="宋体" charset="-122"/>
              </a:rPr>
              <a:t>不知细叶谁裁出，二月春风似剪刀。 贺知章</a:t>
            </a:r>
          </a:p>
          <a:p>
            <a:pPr eaLnBrk="1" hangingPunct="1">
              <a:lnSpc>
                <a:spcPct val="80000"/>
              </a:lnSpc>
            </a:pPr>
            <a:r>
              <a:rPr lang="zh-CN" altLang="en-US" b="1" smtClean="0">
                <a:solidFill>
                  <a:schemeClr val="bg1"/>
                </a:solidFill>
                <a:latin typeface="Arial" charset="0"/>
                <a:ea typeface="宋体" charset="-122"/>
              </a:rPr>
              <a:t>试问闲愁都几许？一川烟草，满城风絮，梅子黄时雨。 贺铸</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青玉案</a:t>
            </a:r>
            <a:r>
              <a:rPr lang="en-US" altLang="zh-CN" b="1" smtClean="0">
                <a:solidFill>
                  <a:schemeClr val="bg1"/>
                </a:solidFill>
                <a:latin typeface="Arial" charset="0"/>
                <a:ea typeface="宋体" charset="-122"/>
              </a:rPr>
              <a:t>》</a:t>
            </a:r>
            <a:r>
              <a:rPr lang="en-US" altLang="zh-CN" smtClean="0">
                <a:latin typeface="Arial" charset="0"/>
                <a:ea typeface="宋体" charset="-122"/>
              </a:rPr>
              <a:t> </a:t>
            </a:r>
          </a:p>
        </p:txBody>
      </p:sp>
      <p:sp>
        <p:nvSpPr>
          <p:cNvPr id="54275" name="Rectangle 4"/>
          <p:cNvSpPr>
            <a:spLocks noChangeArrowheads="1"/>
          </p:cNvSpPr>
          <p:nvPr/>
        </p:nvSpPr>
        <p:spPr bwMode="auto">
          <a:xfrm>
            <a:off x="228600" y="-55563"/>
            <a:ext cx="8610600" cy="1562101"/>
          </a:xfrm>
          <a:prstGeom prst="rect">
            <a:avLst/>
          </a:prstGeom>
          <a:solidFill>
            <a:srgbClr val="000000"/>
          </a:solidFill>
          <a:ln w="9525">
            <a:solidFill>
              <a:srgbClr val="FF9900"/>
            </a:solidFill>
            <a:miter lim="800000"/>
            <a:headEnd/>
            <a:tailEnd/>
          </a:ln>
        </p:spPr>
        <p:txBody>
          <a:bodyPr>
            <a:spAutoFit/>
          </a:bodyPr>
          <a:lstStyle/>
          <a:p>
            <a:pPr>
              <a:spcBef>
                <a:spcPct val="20000"/>
              </a:spcBef>
              <a:buClr>
                <a:schemeClr val="hlink"/>
              </a:buClr>
              <a:buSzPct val="70000"/>
              <a:buFont typeface="Wingdings" pitchFamily="2" charset="2"/>
              <a:buNone/>
            </a:pPr>
            <a:r>
              <a:rPr lang="zh-CN" altLang="en-US" sz="4000" b="1">
                <a:solidFill>
                  <a:srgbClr val="FFFF00"/>
                </a:solidFill>
              </a:rPr>
              <a:t>设问，</a:t>
            </a:r>
            <a:r>
              <a:rPr lang="zh-CN" altLang="en-US" sz="2800" b="1">
                <a:solidFill>
                  <a:srgbClr val="FFFF00"/>
                </a:solidFill>
              </a:rPr>
              <a:t>先提出问题，接着自己把看法说出。问题引入，带动全篇，中间设问，承上启下，结尾设问，深化主题，令人回味。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2771">
                                            <p:bg/>
                                          </p:spTgt>
                                        </p:tgtEl>
                                        <p:attrNameLst>
                                          <p:attrName>style.visibility</p:attrName>
                                        </p:attrNameLst>
                                      </p:cBhvr>
                                      <p:to>
                                        <p:strVal val="visible"/>
                                      </p:to>
                                    </p:set>
                                    <p:anim calcmode="lin" valueType="num">
                                      <p:cBhvr>
                                        <p:cTn id="7" dur="500" fill="hold"/>
                                        <p:tgtEl>
                                          <p:spTgt spid="32771">
                                            <p:bg/>
                                          </p:spTgt>
                                        </p:tgtEl>
                                        <p:attrNameLst>
                                          <p:attrName>ppt_w</p:attrName>
                                        </p:attrNameLst>
                                      </p:cBhvr>
                                      <p:tavLst>
                                        <p:tav tm="0">
                                          <p:val>
                                            <p:fltVal val="0"/>
                                          </p:val>
                                        </p:tav>
                                        <p:tav tm="100000">
                                          <p:val>
                                            <p:strVal val="#ppt_w"/>
                                          </p:val>
                                        </p:tav>
                                      </p:tavLst>
                                    </p:anim>
                                    <p:anim calcmode="lin" valueType="num">
                                      <p:cBhvr>
                                        <p:cTn id="8" dur="500" fill="hold"/>
                                        <p:tgtEl>
                                          <p:spTgt spid="32771">
                                            <p:bg/>
                                          </p:spTgt>
                                        </p:tgtEl>
                                        <p:attrNameLst>
                                          <p:attrName>ppt_h</p:attrName>
                                        </p:attrNameLst>
                                      </p:cBhvr>
                                      <p:tavLst>
                                        <p:tav tm="0">
                                          <p:val>
                                            <p:fltVal val="0"/>
                                          </p:val>
                                        </p:tav>
                                        <p:tav tm="100000">
                                          <p:val>
                                            <p:strVal val="#ppt_h"/>
                                          </p:val>
                                        </p:tav>
                                      </p:tavLst>
                                    </p:anim>
                                    <p:anim calcmode="lin" valueType="num">
                                      <p:cBhvr>
                                        <p:cTn id="9" dur="500" fill="hold"/>
                                        <p:tgtEl>
                                          <p:spTgt spid="32771">
                                            <p:bg/>
                                          </p:spTgt>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32771">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2771">
                                            <p:txEl>
                                              <p:pRg st="0" end="0"/>
                                            </p:txEl>
                                          </p:spTgt>
                                        </p:tgtEl>
                                        <p:attrNameLst>
                                          <p:attrName>style.visibility</p:attrName>
                                        </p:attrNameLst>
                                      </p:cBhvr>
                                      <p:to>
                                        <p:strVal val="visible"/>
                                      </p:to>
                                    </p:set>
                                    <p:anim calcmode="lin" valueType="num">
                                      <p:cBhvr>
                                        <p:cTn id="15" dur="500" fill="hold"/>
                                        <p:tgtEl>
                                          <p:spTgt spid="3277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277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277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500" fill="hold"/>
                                        <p:tgtEl>
                                          <p:spTgt spid="3277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2771">
                                            <p:txEl>
                                              <p:pRg st="1" end="1"/>
                                            </p:txEl>
                                          </p:spTgt>
                                        </p:tgtEl>
                                        <p:attrNameLst>
                                          <p:attrName>style.visibility</p:attrName>
                                        </p:attrNameLst>
                                      </p:cBhvr>
                                      <p:to>
                                        <p:strVal val="visible"/>
                                      </p:to>
                                    </p:set>
                                    <p:anim calcmode="lin" valueType="num">
                                      <p:cBhvr>
                                        <p:cTn id="23" dur="500" fill="hold"/>
                                        <p:tgtEl>
                                          <p:spTgt spid="3277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277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277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500" fill="hold"/>
                                        <p:tgtEl>
                                          <p:spTgt spid="3277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2771">
                                            <p:txEl>
                                              <p:pRg st="2" end="2"/>
                                            </p:txEl>
                                          </p:spTgt>
                                        </p:tgtEl>
                                        <p:attrNameLst>
                                          <p:attrName>style.visibility</p:attrName>
                                        </p:attrNameLst>
                                      </p:cBhvr>
                                      <p:to>
                                        <p:strVal val="visible"/>
                                      </p:to>
                                    </p:set>
                                    <p:anim calcmode="lin" valueType="num">
                                      <p:cBhvr>
                                        <p:cTn id="31" dur="500" fill="hold"/>
                                        <p:tgtEl>
                                          <p:spTgt spid="3277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277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277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500" fill="hold"/>
                                        <p:tgtEl>
                                          <p:spTgt spid="3277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2771">
                                            <p:txEl>
                                              <p:pRg st="3" end="3"/>
                                            </p:txEl>
                                          </p:spTgt>
                                        </p:tgtEl>
                                        <p:attrNameLst>
                                          <p:attrName>style.visibility</p:attrName>
                                        </p:attrNameLst>
                                      </p:cBhvr>
                                      <p:to>
                                        <p:strVal val="visible"/>
                                      </p:to>
                                    </p:set>
                                    <p:anim calcmode="lin" valueType="num">
                                      <p:cBhvr>
                                        <p:cTn id="39" dur="500" fill="hold"/>
                                        <p:tgtEl>
                                          <p:spTgt spid="3277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2771">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3277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500" fill="hold"/>
                                        <p:tgtEl>
                                          <p:spTgt spid="3277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2771">
                                            <p:txEl>
                                              <p:pRg st="5" end="5"/>
                                            </p:txEl>
                                          </p:spTgt>
                                        </p:tgtEl>
                                        <p:attrNameLst>
                                          <p:attrName>style.visibility</p:attrName>
                                        </p:attrNameLst>
                                      </p:cBhvr>
                                      <p:to>
                                        <p:strVal val="visible"/>
                                      </p:to>
                                    </p:set>
                                    <p:anim calcmode="lin" valueType="num">
                                      <p:cBhvr>
                                        <p:cTn id="47" dur="500" fill="hold"/>
                                        <p:tgtEl>
                                          <p:spTgt spid="32771">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32771">
                                            <p:txEl>
                                              <p:pRg st="5" end="5"/>
                                            </p:txEl>
                                          </p:spTgt>
                                        </p:tgtEl>
                                        <p:attrNameLst>
                                          <p:attrName>ppt_h</p:attrName>
                                        </p:attrNameLst>
                                      </p:cBhvr>
                                      <p:tavLst>
                                        <p:tav tm="0">
                                          <p:val>
                                            <p:fltVal val="0"/>
                                          </p:val>
                                        </p:tav>
                                        <p:tav tm="100000">
                                          <p:val>
                                            <p:strVal val="#ppt_h"/>
                                          </p:val>
                                        </p:tav>
                                      </p:tavLst>
                                    </p:anim>
                                    <p:anim calcmode="lin" valueType="num">
                                      <p:cBhvr>
                                        <p:cTn id="49" dur="500" fill="hold"/>
                                        <p:tgtEl>
                                          <p:spTgt spid="32771">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0" dur="500" fill="hold"/>
                                        <p:tgtEl>
                                          <p:spTgt spid="32771">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32771">
                                            <p:txEl>
                                              <p:pRg st="6" end="6"/>
                                            </p:txEl>
                                          </p:spTgt>
                                        </p:tgtEl>
                                        <p:attrNameLst>
                                          <p:attrName>style.visibility</p:attrName>
                                        </p:attrNameLst>
                                      </p:cBhvr>
                                      <p:to>
                                        <p:strVal val="visible"/>
                                      </p:to>
                                    </p:set>
                                    <p:anim calcmode="lin" valueType="num">
                                      <p:cBhvr>
                                        <p:cTn id="55" dur="500" fill="hold"/>
                                        <p:tgtEl>
                                          <p:spTgt spid="32771">
                                            <p:txEl>
                                              <p:pRg st="6" end="6"/>
                                            </p:txEl>
                                          </p:spTgt>
                                        </p:tgtEl>
                                        <p:attrNameLst>
                                          <p:attrName>ppt_w</p:attrName>
                                        </p:attrNameLst>
                                      </p:cBhvr>
                                      <p:tavLst>
                                        <p:tav tm="0">
                                          <p:val>
                                            <p:fltVal val="0"/>
                                          </p:val>
                                        </p:tav>
                                        <p:tav tm="100000">
                                          <p:val>
                                            <p:strVal val="#ppt_w"/>
                                          </p:val>
                                        </p:tav>
                                      </p:tavLst>
                                    </p:anim>
                                    <p:anim calcmode="lin" valueType="num">
                                      <p:cBhvr>
                                        <p:cTn id="56" dur="500" fill="hold"/>
                                        <p:tgtEl>
                                          <p:spTgt spid="32771">
                                            <p:txEl>
                                              <p:pRg st="6" end="6"/>
                                            </p:txEl>
                                          </p:spTgt>
                                        </p:tgtEl>
                                        <p:attrNameLst>
                                          <p:attrName>ppt_h</p:attrName>
                                        </p:attrNameLst>
                                      </p:cBhvr>
                                      <p:tavLst>
                                        <p:tav tm="0">
                                          <p:val>
                                            <p:fltVal val="0"/>
                                          </p:val>
                                        </p:tav>
                                        <p:tav tm="100000">
                                          <p:val>
                                            <p:strVal val="#ppt_h"/>
                                          </p:val>
                                        </p:tav>
                                      </p:tavLst>
                                    </p:anim>
                                    <p:anim calcmode="lin" valueType="num">
                                      <p:cBhvr>
                                        <p:cTn id="57" dur="500" fill="hold"/>
                                        <p:tgtEl>
                                          <p:spTgt spid="32771">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8" dur="500" fill="hold"/>
                                        <p:tgtEl>
                                          <p:spTgt spid="32771">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5" presetClass="entr" presetSubtype="0" fill="hold" grpId="0" nodeType="clickEffect">
                                  <p:stCondLst>
                                    <p:cond delay="0"/>
                                  </p:stCondLst>
                                  <p:childTnLst>
                                    <p:set>
                                      <p:cBhvr>
                                        <p:cTn id="62" dur="1" fill="hold">
                                          <p:stCondLst>
                                            <p:cond delay="0"/>
                                          </p:stCondLst>
                                        </p:cTn>
                                        <p:tgtEl>
                                          <p:spTgt spid="32771">
                                            <p:txEl>
                                              <p:pRg st="7" end="7"/>
                                            </p:txEl>
                                          </p:spTgt>
                                        </p:tgtEl>
                                        <p:attrNameLst>
                                          <p:attrName>style.visibility</p:attrName>
                                        </p:attrNameLst>
                                      </p:cBhvr>
                                      <p:to>
                                        <p:strVal val="visible"/>
                                      </p:to>
                                    </p:set>
                                    <p:anim calcmode="lin" valueType="num">
                                      <p:cBhvr>
                                        <p:cTn id="63" dur="500" fill="hold"/>
                                        <p:tgtEl>
                                          <p:spTgt spid="32771">
                                            <p:txEl>
                                              <p:pRg st="7" end="7"/>
                                            </p:txEl>
                                          </p:spTgt>
                                        </p:tgtEl>
                                        <p:attrNameLst>
                                          <p:attrName>ppt_w</p:attrName>
                                        </p:attrNameLst>
                                      </p:cBhvr>
                                      <p:tavLst>
                                        <p:tav tm="0">
                                          <p:val>
                                            <p:fltVal val="0"/>
                                          </p:val>
                                        </p:tav>
                                        <p:tav tm="100000">
                                          <p:val>
                                            <p:strVal val="#ppt_w"/>
                                          </p:val>
                                        </p:tav>
                                      </p:tavLst>
                                    </p:anim>
                                    <p:anim calcmode="lin" valueType="num">
                                      <p:cBhvr>
                                        <p:cTn id="64" dur="500" fill="hold"/>
                                        <p:tgtEl>
                                          <p:spTgt spid="32771">
                                            <p:txEl>
                                              <p:pRg st="7" end="7"/>
                                            </p:txEl>
                                          </p:spTgt>
                                        </p:tgtEl>
                                        <p:attrNameLst>
                                          <p:attrName>ppt_h</p:attrName>
                                        </p:attrNameLst>
                                      </p:cBhvr>
                                      <p:tavLst>
                                        <p:tav tm="0">
                                          <p:val>
                                            <p:fltVal val="0"/>
                                          </p:val>
                                        </p:tav>
                                        <p:tav tm="100000">
                                          <p:val>
                                            <p:strVal val="#ppt_h"/>
                                          </p:val>
                                        </p:tav>
                                      </p:tavLst>
                                    </p:anim>
                                    <p:anim calcmode="lin" valueType="num">
                                      <p:cBhvr>
                                        <p:cTn id="65" dur="500" fill="hold"/>
                                        <p:tgtEl>
                                          <p:spTgt spid="32771">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66" dur="500" fill="hold"/>
                                        <p:tgtEl>
                                          <p:spTgt spid="32771">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4294967295"/>
          </p:nvPr>
        </p:nvSpPr>
        <p:spPr>
          <a:xfrm>
            <a:off x="304800" y="381000"/>
            <a:ext cx="8686800" cy="4191000"/>
          </a:xfrm>
        </p:spPr>
        <p:txBody>
          <a:bodyPr/>
          <a:lstStyle/>
          <a:p>
            <a:pPr eaLnBrk="1" hangingPunct="1">
              <a:buFont typeface="Arial" charset="0"/>
              <a:buNone/>
            </a:pPr>
            <a:r>
              <a:rPr lang="zh-CN" altLang="en-US" sz="3600" b="1" smtClean="0">
                <a:latin typeface="隶书" pitchFamily="49" charset="-122"/>
                <a:ea typeface="隶书" pitchFamily="49" charset="-122"/>
              </a:rPr>
              <a:t>8、反问</a:t>
            </a:r>
            <a:r>
              <a:rPr lang="zh-CN" altLang="en-US" sz="3200" b="1" smtClean="0">
                <a:latin typeface="Arial" charset="0"/>
                <a:ea typeface="宋体" charset="-122"/>
              </a:rPr>
              <a:t> </a:t>
            </a:r>
          </a:p>
          <a:p>
            <a:pPr eaLnBrk="1" hangingPunct="1">
              <a:buFont typeface="Arial" charset="0"/>
              <a:buNone/>
            </a:pPr>
            <a:r>
              <a:rPr lang="zh-CN" altLang="en-US" sz="3200" b="1" smtClean="0">
                <a:latin typeface="Arial" charset="0"/>
                <a:ea typeface="宋体" charset="-122"/>
              </a:rPr>
              <a:t>          用疑问的形式表达确定的意思</a:t>
            </a:r>
            <a:r>
              <a:rPr lang="en-US" sz="3200" b="1" smtClean="0">
                <a:latin typeface="Arial" charset="0"/>
              </a:rPr>
              <a:t>。</a:t>
            </a:r>
            <a:r>
              <a:rPr lang="zh-CN" altLang="en-US" sz="3200" b="1" smtClean="0">
                <a:latin typeface="Arial" charset="0"/>
                <a:ea typeface="宋体" charset="-122"/>
              </a:rPr>
              <a:t>用来加强语气，表达强烈感情。 </a:t>
            </a:r>
          </a:p>
          <a:p>
            <a:pPr eaLnBrk="1" hangingPunct="1">
              <a:buFont typeface="Arial" charset="0"/>
              <a:buNone/>
            </a:pPr>
            <a:r>
              <a:rPr lang="zh-CN" altLang="en-US" sz="3200"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animEffect transition="in" filter="wipe(down)">
                                      <p:cBhvr>
                                        <p:cTn id="7" dur="500"/>
                                        <p:tgtEl>
                                          <p:spTgt spid="337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3794">
                                            <p:txEl>
                                              <p:pRg st="1" end="1"/>
                                            </p:txEl>
                                          </p:spTgt>
                                        </p:tgtEl>
                                        <p:attrNameLst>
                                          <p:attrName>style.visibility</p:attrName>
                                        </p:attrNameLst>
                                      </p:cBhvr>
                                      <p:to>
                                        <p:strVal val="visible"/>
                                      </p:to>
                                    </p:set>
                                    <p:animEffect transition="in" filter="wipe(down)">
                                      <p:cBhvr>
                                        <p:cTn id="12" dur="500"/>
                                        <p:tgtEl>
                                          <p:spTgt spid="3379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3794">
                                            <p:txEl>
                                              <p:pRg st="2" end="2"/>
                                            </p:txEl>
                                          </p:spTgt>
                                        </p:tgtEl>
                                        <p:attrNameLst>
                                          <p:attrName>style.visibility</p:attrName>
                                        </p:attrNameLst>
                                      </p:cBhvr>
                                      <p:to>
                                        <p:strVal val="visible"/>
                                      </p:to>
                                    </p:set>
                                    <p:animEffect transition="in" filter="wipe(down)">
                                      <p:cBhvr>
                                        <p:cTn id="17" dur="500"/>
                                        <p:tgtEl>
                                          <p:spTgt spid="337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rrowheads="1"/>
          </p:cNvSpPr>
          <p:nvPr>
            <p:ph type="title" idx="4294967295"/>
          </p:nvPr>
        </p:nvSpPr>
        <p:spPr>
          <a:xfrm>
            <a:off x="0" y="0"/>
            <a:ext cx="8540750" cy="1143000"/>
          </a:xfrm>
          <a:solidFill>
            <a:srgbClr val="000000"/>
          </a:solidFill>
        </p:spPr>
        <p:txBody>
          <a:bodyPr/>
          <a:lstStyle/>
          <a:p>
            <a:pPr eaLnBrk="1" hangingPunct="1"/>
            <a:r>
              <a:rPr lang="zh-CN" altLang="en-US" b="1" smtClean="0">
                <a:solidFill>
                  <a:srgbClr val="FFFF00"/>
                </a:solidFill>
                <a:latin typeface="Arial" charset="0"/>
                <a:ea typeface="宋体" charset="-122"/>
              </a:rPr>
              <a:t>反问</a:t>
            </a:r>
          </a:p>
        </p:txBody>
      </p:sp>
      <p:sp>
        <p:nvSpPr>
          <p:cNvPr id="56322" name="Rectangle 3"/>
          <p:cNvSpPr>
            <a:spLocks noGrp="1" noRot="1" noChangeArrowheads="1"/>
          </p:cNvSpPr>
          <p:nvPr>
            <p:ph type="body" idx="4294967295"/>
          </p:nvPr>
        </p:nvSpPr>
        <p:spPr>
          <a:xfrm>
            <a:off x="228600" y="1295400"/>
            <a:ext cx="8610600" cy="5257800"/>
          </a:xfrm>
          <a:solidFill>
            <a:srgbClr val="000000"/>
          </a:solidFill>
          <a:ln>
            <a:solidFill>
              <a:srgbClr val="FFCC00"/>
            </a:solidFill>
          </a:ln>
        </p:spPr>
        <p:txBody>
          <a:bodyPr/>
          <a:lstStyle/>
          <a:p>
            <a:pPr eaLnBrk="1" hangingPunct="1"/>
            <a:r>
              <a:rPr lang="zh-CN" altLang="en-US" b="1" smtClean="0">
                <a:solidFill>
                  <a:schemeClr val="bg1"/>
                </a:solidFill>
                <a:latin typeface="Arial" charset="0"/>
                <a:ea typeface="宋体" charset="-122"/>
              </a:rPr>
              <a:t>本是同根生，相煎何太急</a:t>
            </a:r>
            <a:r>
              <a:rPr lang="en-US"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七步诗</a:t>
            </a:r>
            <a:r>
              <a:rPr lang="en-US" altLang="zh-CN" b="1" smtClean="0">
                <a:solidFill>
                  <a:schemeClr val="bg1"/>
                </a:solidFill>
                <a:latin typeface="Arial" charset="0"/>
                <a:ea typeface="宋体" charset="-122"/>
              </a:rPr>
              <a:t>》</a:t>
            </a:r>
          </a:p>
          <a:p>
            <a:pPr eaLnBrk="1" hangingPunct="1"/>
            <a:r>
              <a:rPr lang="zh-CN" altLang="en-US" b="1" smtClean="0">
                <a:solidFill>
                  <a:schemeClr val="bg1"/>
                </a:solidFill>
                <a:latin typeface="Arial" charset="0"/>
                <a:ea typeface="宋体" charset="-122"/>
              </a:rPr>
              <a:t>满地黄花堆积，憔悴损，如今有谁堪摘</a:t>
            </a:r>
            <a:r>
              <a:rPr lang="en-US" altLang="zh-CN" b="1" smtClean="0">
                <a:solidFill>
                  <a:schemeClr val="bg1"/>
                </a:solidFill>
                <a:latin typeface="Arial" charset="0"/>
                <a:ea typeface="宋体" charset="-122"/>
              </a:rPr>
              <a:t>? </a:t>
            </a:r>
            <a:br>
              <a:rPr lang="en-US" altLang="zh-CN" b="1" smtClean="0">
                <a:solidFill>
                  <a:schemeClr val="bg1"/>
                </a:solidFill>
                <a:latin typeface="Arial" charset="0"/>
                <a:ea typeface="宋体" charset="-122"/>
              </a:rPr>
            </a:br>
            <a:r>
              <a:rPr lang="zh-CN" altLang="en-US" b="1" smtClean="0">
                <a:solidFill>
                  <a:schemeClr val="bg1"/>
                </a:solidFill>
                <a:latin typeface="Arial" charset="0"/>
                <a:ea typeface="宋体" charset="-122"/>
              </a:rPr>
              <a:t>这次第，怎一个愁字了得</a:t>
            </a:r>
            <a:r>
              <a:rPr lang="en-US" altLang="zh-CN" b="1" smtClean="0">
                <a:solidFill>
                  <a:schemeClr val="bg1"/>
                </a:solidFill>
                <a:latin typeface="Arial" charset="0"/>
                <a:ea typeface="宋体" charset="-122"/>
              </a:rPr>
              <a:t>! </a:t>
            </a:r>
          </a:p>
          <a:p>
            <a:pPr eaLnBrk="1" hangingPunct="1"/>
            <a:r>
              <a:rPr lang="en-US" b="1" smtClean="0">
                <a:solidFill>
                  <a:schemeClr val="bg1"/>
                </a:solidFill>
                <a:latin typeface="Arial" charset="0"/>
              </a:rPr>
              <a:t>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声声慢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李清照 </a:t>
            </a:r>
          </a:p>
          <a:p>
            <a:pPr eaLnBrk="1" hangingPunct="1"/>
            <a:r>
              <a:rPr lang="zh-CN" altLang="en-US" b="1" smtClean="0">
                <a:solidFill>
                  <a:schemeClr val="bg1"/>
                </a:solidFill>
                <a:latin typeface="Arial" charset="0"/>
                <a:ea typeface="宋体" charset="-122"/>
              </a:rPr>
              <a:t>江东弟子今虽在，肯为君王卷土来？</a:t>
            </a:r>
          </a:p>
          <a:p>
            <a:pPr eaLnBrk="1" hangingPunct="1"/>
            <a:r>
              <a:rPr lang="zh-CN" altLang="en-US" b="1" smtClean="0">
                <a:solidFill>
                  <a:schemeClr val="bg1"/>
                </a:solidFill>
                <a:latin typeface="Arial" charset="0"/>
                <a:ea typeface="宋体" charset="-122"/>
              </a:rPr>
              <a:t>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叠题乌江亭</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王安石</a:t>
            </a:r>
          </a:p>
          <a:p>
            <a:pPr eaLnBrk="1" hangingPunct="1"/>
            <a:r>
              <a:rPr lang="zh-CN" altLang="en-US" b="1" smtClean="0">
                <a:solidFill>
                  <a:schemeClr val="bg1"/>
                </a:solidFill>
                <a:latin typeface="Arial" charset="0"/>
                <a:ea typeface="宋体" charset="-122"/>
              </a:rPr>
              <a:t>双兔傍地走，安能辨我是雄雌？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木兰诗</a:t>
            </a:r>
            <a:r>
              <a:rPr lang="en-US" altLang="zh-CN" b="1" smtClean="0">
                <a:solidFill>
                  <a:schemeClr val="bg1"/>
                </a:solidFill>
                <a:latin typeface="Arial" charset="0"/>
                <a:ea typeface="宋体" charset="-122"/>
              </a:rPr>
              <a:t>》</a:t>
            </a:r>
          </a:p>
          <a:p>
            <a:pPr eaLnBrk="1" hangingPunct="1"/>
            <a:r>
              <a:rPr lang="zh-CN" altLang="en-US" b="1" smtClean="0">
                <a:solidFill>
                  <a:schemeClr val="bg1"/>
                </a:solidFill>
                <a:latin typeface="Arial" charset="0"/>
                <a:ea typeface="宋体" charset="-122"/>
              </a:rPr>
              <a:t>谁言寸草心，报得三春晖 。</a:t>
            </a:r>
            <a:r>
              <a:rPr lang="en-US"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游子吟</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孟郊</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idx="4294967295"/>
          </p:nvPr>
        </p:nvSpPr>
        <p:spPr>
          <a:xfrm>
            <a:off x="1619250" y="1198563"/>
            <a:ext cx="1698625" cy="258762"/>
          </a:xfrm>
        </p:spPr>
        <p:txBody>
          <a:bodyPr/>
          <a:lstStyle/>
          <a:p>
            <a:pPr eaLnBrk="1" hangingPunct="1"/>
            <a:r>
              <a:rPr lang="zh-CN" altLang="zh-CN" sz="3200" smtClean="0">
                <a:latin typeface="隶书" pitchFamily="49" charset="-122"/>
                <a:ea typeface="隶书" pitchFamily="49" charset="-122"/>
              </a:rPr>
              <a:t>9</a:t>
            </a:r>
            <a:r>
              <a:rPr lang="zh-CN" altLang="en-US" sz="3200" smtClean="0">
                <a:latin typeface="隶书" pitchFamily="49" charset="-122"/>
                <a:ea typeface="隶书" pitchFamily="49" charset="-122"/>
              </a:rPr>
              <a:t>、用典</a:t>
            </a:r>
            <a:r>
              <a:rPr lang="zh-CN" altLang="en-US" sz="2800" smtClean="0">
                <a:latin typeface="Arial" charset="0"/>
                <a:ea typeface="宋体" charset="-122"/>
              </a:rPr>
              <a:t> </a:t>
            </a:r>
          </a:p>
        </p:txBody>
      </p:sp>
      <p:sp>
        <p:nvSpPr>
          <p:cNvPr id="35843" name="Rectangle 3"/>
          <p:cNvSpPr>
            <a:spLocks noGrp="1" noChangeArrowheads="1"/>
          </p:cNvSpPr>
          <p:nvPr>
            <p:ph type="body" idx="4294967295"/>
          </p:nvPr>
        </p:nvSpPr>
        <p:spPr>
          <a:xfrm>
            <a:off x="457200" y="838200"/>
            <a:ext cx="8229600" cy="5287963"/>
          </a:xfrm>
        </p:spPr>
        <p:txBody>
          <a:bodyPr/>
          <a:lstStyle/>
          <a:p>
            <a:pPr eaLnBrk="1" hangingPunct="1">
              <a:buFont typeface="Arial" charset="0"/>
              <a:buNone/>
            </a:pPr>
            <a:r>
              <a:rPr lang="zh-CN" altLang="en-US" b="1" smtClean="0">
                <a:latin typeface="Arial" charset="0"/>
                <a:ea typeface="宋体" charset="-122"/>
              </a:rPr>
              <a:t>          用典有用事和引用前人诗句两种。用事是借用历史故事来表达作者的思想感情</a:t>
            </a:r>
            <a:r>
              <a:rPr lang="en-US" b="1" smtClean="0">
                <a:latin typeface="Arial" charset="0"/>
              </a:rPr>
              <a:t>，</a:t>
            </a:r>
            <a:r>
              <a:rPr lang="zh-CN" altLang="en-US" b="1" smtClean="0">
                <a:latin typeface="Arial" charset="0"/>
                <a:ea typeface="宋体" charset="-122"/>
              </a:rPr>
              <a:t>包括对现实生活中某些问题的立场和态度、个人的意绪和愿望等等，属于借古抒怀。</a:t>
            </a:r>
          </a:p>
          <a:p>
            <a:pPr eaLnBrk="1" hangingPunct="1">
              <a:buFont typeface="Arial" charset="0"/>
              <a:buNone/>
            </a:pPr>
            <a:r>
              <a:rPr lang="zh-CN" altLang="en-US" b="1" smtClean="0">
                <a:latin typeface="Arial" charset="0"/>
                <a:ea typeface="宋体" charset="-122"/>
              </a:rPr>
              <a:t>      </a:t>
            </a:r>
            <a:r>
              <a:rPr lang="en-US" b="1" smtClean="0">
                <a:latin typeface="Arial" charset="0"/>
              </a:rPr>
              <a:t>   </a:t>
            </a:r>
            <a:r>
              <a:rPr lang="zh-CN" altLang="en-US" b="1" smtClean="0">
                <a:latin typeface="Arial" charset="0"/>
                <a:ea typeface="宋体" charset="-122"/>
              </a:rPr>
              <a:t> 引用或化用前人诗句目的是加深诗词中的意境，促使人联想而寻意于言外。</a:t>
            </a:r>
          </a:p>
          <a:p>
            <a:pPr eaLnBrk="1" hangingPunct="1">
              <a:buFont typeface="Arial" charset="0"/>
              <a:buNone/>
            </a:pPr>
            <a:r>
              <a:rPr lang="zh-CN" altLang="en-US"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wheel(4)">
                                      <p:cBhvr>
                                        <p:cTn id="7" dur="2000"/>
                                        <p:tgtEl>
                                          <p:spTgt spid="35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5843">
                                            <p:txEl>
                                              <p:pRg st="1" end="1"/>
                                            </p:txEl>
                                          </p:spTgt>
                                        </p:tgtEl>
                                        <p:attrNameLst>
                                          <p:attrName>style.visibility</p:attrName>
                                        </p:attrNameLst>
                                      </p:cBhvr>
                                      <p:to>
                                        <p:strVal val="visible"/>
                                      </p:to>
                                    </p:set>
                                    <p:animEffect transition="in" filter="wheel(4)">
                                      <p:cBhvr>
                                        <p:cTn id="12" dur="2000"/>
                                        <p:tgtEl>
                                          <p:spTgt spid="358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Effect transition="in" filter="wheel(4)">
                                      <p:cBhvr>
                                        <p:cTn id="17" dur="2000"/>
                                        <p:tgtEl>
                                          <p:spTgt spid="358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Rot="1" noChangeArrowheads="1"/>
          </p:cNvSpPr>
          <p:nvPr/>
        </p:nvSpPr>
        <p:spPr bwMode="auto">
          <a:xfrm>
            <a:off x="228600" y="2286000"/>
            <a:ext cx="8540750" cy="1600200"/>
          </a:xfrm>
          <a:prstGeom prst="rect">
            <a:avLst/>
          </a:prstGeom>
          <a:solidFill>
            <a:srgbClr val="000000"/>
          </a:solidFill>
          <a:ln w="9525">
            <a:solidFill>
              <a:srgbClr val="FF9900"/>
            </a:solidFill>
            <a:miter lim="800000"/>
            <a:headEnd/>
            <a:tailEnd/>
          </a:ln>
        </p:spPr>
        <p:txBody>
          <a:bodyPr/>
          <a:lstStyle/>
          <a:p>
            <a:pPr marL="342900" indent="-342900">
              <a:spcBef>
                <a:spcPct val="20000"/>
              </a:spcBef>
              <a:buFontTx/>
              <a:buChar char="•"/>
            </a:pPr>
            <a:r>
              <a:rPr lang="zh-CN" altLang="en-US" sz="2800" b="1">
                <a:solidFill>
                  <a:srgbClr val="FFFFCC"/>
                </a:solidFill>
                <a:ea typeface="黑体" pitchFamily="49" charset="-122"/>
              </a:rPr>
              <a:t>王维的</a:t>
            </a:r>
            <a:r>
              <a:rPr lang="en-US" altLang="zh-CN" sz="2800" b="1">
                <a:solidFill>
                  <a:srgbClr val="FFFFCC"/>
                </a:solidFill>
                <a:ea typeface="黑体" pitchFamily="49" charset="-122"/>
              </a:rPr>
              <a:t>《</a:t>
            </a:r>
            <a:r>
              <a:rPr lang="zh-CN" altLang="en-US" sz="2800" b="1">
                <a:solidFill>
                  <a:srgbClr val="FFFFCC"/>
                </a:solidFill>
                <a:ea typeface="黑体" pitchFamily="49" charset="-122"/>
              </a:rPr>
              <a:t>山居秋螟</a:t>
            </a:r>
            <a:r>
              <a:rPr lang="en-US" altLang="zh-CN" sz="2800" b="1">
                <a:solidFill>
                  <a:srgbClr val="FFFFCC"/>
                </a:solidFill>
                <a:ea typeface="黑体" pitchFamily="49" charset="-122"/>
              </a:rPr>
              <a:t>》</a:t>
            </a:r>
            <a:r>
              <a:rPr lang="zh-CN" altLang="en-US" sz="2800" b="1">
                <a:solidFill>
                  <a:srgbClr val="FFFFCC"/>
                </a:solidFill>
                <a:ea typeface="黑体" pitchFamily="49" charset="-122"/>
              </a:rPr>
              <a:t>：“空山新雨后，天气晚来秋。明月松间照，清泉石上流。竹喧归浣女，莲动下渔舟。随意春芳歇，王孙自可留。”</a:t>
            </a:r>
          </a:p>
        </p:txBody>
      </p:sp>
      <p:sp>
        <p:nvSpPr>
          <p:cNvPr id="36867" name="Rectangle 3"/>
          <p:cNvSpPr>
            <a:spLocks noRot="1" noChangeArrowheads="1"/>
          </p:cNvSpPr>
          <p:nvPr/>
        </p:nvSpPr>
        <p:spPr bwMode="auto">
          <a:xfrm>
            <a:off x="0" y="0"/>
            <a:ext cx="8839200" cy="2133600"/>
          </a:xfrm>
          <a:prstGeom prst="rect">
            <a:avLst/>
          </a:prstGeom>
          <a:solidFill>
            <a:srgbClr val="000000"/>
          </a:solidFill>
          <a:ln w="9525">
            <a:solidFill>
              <a:srgbClr val="FFCC00"/>
            </a:solidFill>
            <a:miter lim="800000"/>
            <a:headEnd/>
            <a:tailEnd/>
          </a:ln>
        </p:spPr>
        <p:txBody>
          <a:bodyPr anchor="ctr"/>
          <a:lstStyle/>
          <a:p>
            <a:r>
              <a:rPr lang="zh-CN" altLang="en-US" sz="4400" b="1">
                <a:solidFill>
                  <a:srgbClr val="00FF00"/>
                </a:solidFill>
                <a:ea typeface="黑体" pitchFamily="49" charset="-122"/>
              </a:rPr>
              <a:t>用典</a:t>
            </a:r>
            <a:r>
              <a:rPr lang="zh-CN" altLang="en-US" sz="2800" b="1">
                <a:solidFill>
                  <a:srgbClr val="FFFFCC"/>
                </a:solidFill>
                <a:ea typeface="黑体" pitchFamily="49" charset="-122"/>
              </a:rPr>
              <a:t>有用事和引用前人诗句两种。用事是借用历史故事来表达作者的思想感情，包括对现实生活中某些问题的立场和态度、个人的意绪和愿望等等，属于借古抒怀。</a:t>
            </a:r>
            <a:endParaRPr lang="zh-CN" altLang="en-US" sz="2800">
              <a:solidFill>
                <a:srgbClr val="FFFFCC"/>
              </a:solidFill>
            </a:endParaRPr>
          </a:p>
        </p:txBody>
      </p:sp>
      <p:sp>
        <p:nvSpPr>
          <p:cNvPr id="36868" name="Text Box 4"/>
          <p:cNvSpPr txBox="1">
            <a:spLocks noChangeArrowheads="1"/>
          </p:cNvSpPr>
          <p:nvPr/>
        </p:nvSpPr>
        <p:spPr bwMode="auto">
          <a:xfrm>
            <a:off x="152400" y="3429000"/>
            <a:ext cx="8610600" cy="2846388"/>
          </a:xfrm>
          <a:prstGeom prst="rect">
            <a:avLst/>
          </a:prstGeom>
          <a:solidFill>
            <a:srgbClr val="000000"/>
          </a:solidFill>
          <a:ln w="9525">
            <a:solidFill>
              <a:srgbClr val="FF00FF"/>
            </a:solidFill>
            <a:miter lim="800000"/>
            <a:headEnd/>
            <a:tailEnd/>
          </a:ln>
        </p:spPr>
        <p:txBody>
          <a:bodyPr>
            <a:spAutoFit/>
          </a:bodyPr>
          <a:lstStyle/>
          <a:p>
            <a:pPr>
              <a:buFont typeface="Arial" charset="0"/>
              <a:buNone/>
            </a:pPr>
            <a:r>
              <a:rPr lang="zh-CN" altLang="en-US" sz="2800" b="1">
                <a:solidFill>
                  <a:srgbClr val="FFFFCC"/>
                </a:solidFill>
                <a:ea typeface="黑体" pitchFamily="49" charset="-122"/>
              </a:rPr>
              <a:t>尾联</a:t>
            </a:r>
            <a:r>
              <a:rPr lang="zh-CN" altLang="en-US" sz="4000" b="1">
                <a:solidFill>
                  <a:srgbClr val="00FF00"/>
                </a:solidFill>
                <a:ea typeface="黑体" pitchFamily="49" charset="-122"/>
              </a:rPr>
              <a:t>化用王孙典故</a:t>
            </a:r>
            <a:r>
              <a:rPr lang="zh-CN" altLang="en-US" sz="2800" b="1">
                <a:solidFill>
                  <a:srgbClr val="FFFFCC"/>
                </a:solidFill>
                <a:ea typeface="黑体" pitchFamily="49" charset="-122"/>
              </a:rPr>
              <a:t>，本来</a:t>
            </a:r>
            <a:r>
              <a:rPr lang="en-US" altLang="zh-CN" sz="2800" b="1">
                <a:solidFill>
                  <a:srgbClr val="FFFFCC"/>
                </a:solidFill>
                <a:ea typeface="黑体" pitchFamily="49" charset="-122"/>
              </a:rPr>
              <a:t>《</a:t>
            </a:r>
            <a:r>
              <a:rPr lang="zh-CN" altLang="en-US" sz="2800" b="1">
                <a:solidFill>
                  <a:srgbClr val="FFFFCC"/>
                </a:solidFill>
                <a:ea typeface="黑体" pitchFamily="49" charset="-122"/>
              </a:rPr>
              <a:t>楚辞</a:t>
            </a:r>
            <a:r>
              <a:rPr lang="en-US" altLang="zh-CN" sz="2800" b="1">
                <a:solidFill>
                  <a:srgbClr val="FFFFCC"/>
                </a:solidFill>
                <a:ea typeface="黑体" pitchFamily="49" charset="-122"/>
              </a:rPr>
              <a:t>•</a:t>
            </a:r>
            <a:r>
              <a:rPr lang="zh-CN" altLang="en-US" sz="2800" b="1">
                <a:solidFill>
                  <a:srgbClr val="FFFFCC"/>
                </a:solidFill>
                <a:ea typeface="黑体" pitchFamily="49" charset="-122"/>
              </a:rPr>
              <a:t>招隐士</a:t>
            </a:r>
            <a:r>
              <a:rPr lang="en-US" altLang="zh-CN" sz="2800" b="1">
                <a:solidFill>
                  <a:srgbClr val="FFFFCC"/>
                </a:solidFill>
                <a:ea typeface="黑体" pitchFamily="49" charset="-122"/>
              </a:rPr>
              <a:t>》</a:t>
            </a:r>
            <a:r>
              <a:rPr lang="zh-CN" altLang="en-US" sz="2800" b="1">
                <a:solidFill>
                  <a:srgbClr val="FFFFCC"/>
                </a:solidFill>
                <a:ea typeface="黑体" pitchFamily="49" charset="-122"/>
              </a:rPr>
              <a:t>说：“王孙兮归来，山中兮不可久留！”诗人的体会恰好相反，他觉得“山中”比“朝中”好，洁净纯朴，可以远离官场而洁身自好，所以就决然归隐了。李白的</a:t>
            </a:r>
            <a:r>
              <a:rPr lang="en-US" altLang="zh-CN" sz="2800" b="1">
                <a:solidFill>
                  <a:srgbClr val="FFFFCC"/>
                </a:solidFill>
                <a:ea typeface="黑体" pitchFamily="49" charset="-122"/>
              </a:rPr>
              <a:t>〈</a:t>
            </a:r>
            <a:r>
              <a:rPr lang="zh-CN" altLang="en-US" sz="2800" b="1">
                <a:solidFill>
                  <a:srgbClr val="FFFFCC"/>
                </a:solidFill>
                <a:ea typeface="黑体" pitchFamily="49" charset="-122"/>
              </a:rPr>
              <a:t>登金陵凤凰台</a:t>
            </a:r>
            <a:r>
              <a:rPr lang="en-US" altLang="zh-CN" sz="2800" b="1">
                <a:solidFill>
                  <a:srgbClr val="FFFFCC"/>
                </a:solidFill>
                <a:ea typeface="黑体" pitchFamily="49" charset="-122"/>
              </a:rPr>
              <a:t>〉</a:t>
            </a:r>
            <a:r>
              <a:rPr lang="zh-CN" altLang="en-US" sz="2800" b="1">
                <a:solidFill>
                  <a:srgbClr val="FFFFCC"/>
                </a:solidFill>
                <a:ea typeface="黑体" pitchFamily="49" charset="-122"/>
              </a:rPr>
              <a:t>把历史上的典故，眼前景物和自己的感受交织在一起，抒发了忧国伤时的怀抱，意旨悠远。</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6868"/>
                                        </p:tgtEl>
                                        <p:attrNameLst>
                                          <p:attrName>style.visibility</p:attrName>
                                        </p:attrNameLst>
                                      </p:cBhvr>
                                      <p:to>
                                        <p:strVal val="visible"/>
                                      </p:to>
                                    </p:set>
                                    <p:animEffect transition="in" filter="diamond(in)">
                                      <p:cBhvr>
                                        <p:cTn id="12" dur="20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ext Box 2"/>
          <p:cNvSpPr txBox="1">
            <a:spLocks noChangeArrowheads="1"/>
          </p:cNvSpPr>
          <p:nvPr/>
        </p:nvSpPr>
        <p:spPr bwMode="auto">
          <a:xfrm>
            <a:off x="0" y="457200"/>
            <a:ext cx="9144000" cy="1465263"/>
          </a:xfrm>
          <a:prstGeom prst="rect">
            <a:avLst/>
          </a:prstGeom>
          <a:noFill/>
          <a:ln w="9525">
            <a:noFill/>
            <a:miter lim="800000"/>
            <a:headEnd/>
            <a:tailEnd/>
          </a:ln>
        </p:spPr>
        <p:txBody>
          <a:bodyPr>
            <a:spAutoFit/>
          </a:bodyPr>
          <a:lstStyle/>
          <a:p>
            <a:pPr>
              <a:spcBef>
                <a:spcPct val="50000"/>
              </a:spcBef>
              <a:buFont typeface="Arial" charset="0"/>
              <a:buNone/>
            </a:pPr>
            <a:r>
              <a:rPr lang="zh-CN" altLang="en-US" sz="3600" b="1">
                <a:ea typeface="黑体" pitchFamily="49" charset="-122"/>
              </a:rPr>
              <a:t>想当年，金戈铁马，气吞万里如虎”</a:t>
            </a:r>
          </a:p>
          <a:p>
            <a:pPr>
              <a:spcBef>
                <a:spcPct val="50000"/>
              </a:spcBef>
              <a:buFont typeface="Arial" charset="0"/>
              <a:buNone/>
            </a:pPr>
            <a:r>
              <a:rPr lang="zh-CN" altLang="en-US" sz="3600" b="1">
                <a:ea typeface="黑体" pitchFamily="49" charset="-122"/>
              </a:rPr>
              <a:t>   （辛弃疾</a:t>
            </a:r>
            <a:r>
              <a:rPr lang="en-US" altLang="zh-CN" sz="3600" b="1">
                <a:ea typeface="黑体" pitchFamily="49" charset="-122"/>
              </a:rPr>
              <a:t>《</a:t>
            </a:r>
            <a:r>
              <a:rPr lang="zh-CN" altLang="en-US" sz="3600" b="1">
                <a:ea typeface="黑体" pitchFamily="49" charset="-122"/>
              </a:rPr>
              <a:t>永遇乐</a:t>
            </a:r>
            <a:r>
              <a:rPr lang="en-US" altLang="zh-CN" sz="3600" b="1">
                <a:ea typeface="黑体" pitchFamily="49" charset="-122"/>
              </a:rPr>
              <a:t>·</a:t>
            </a:r>
            <a:r>
              <a:rPr lang="zh-CN" altLang="en-US" sz="3600" b="1">
                <a:ea typeface="黑体" pitchFamily="49" charset="-122"/>
              </a:rPr>
              <a:t>京口北固亭怀古</a:t>
            </a:r>
            <a:r>
              <a:rPr lang="en-US" altLang="zh-CN" sz="3600" b="1">
                <a:ea typeface="黑体" pitchFamily="49" charset="-122"/>
              </a:rPr>
              <a:t>》</a:t>
            </a:r>
            <a:r>
              <a:rPr lang="zh-CN" altLang="en-US" sz="3600" b="1">
                <a:ea typeface="黑体" pitchFamily="49" charset="-122"/>
              </a:rPr>
              <a:t>）</a:t>
            </a:r>
          </a:p>
        </p:txBody>
      </p:sp>
      <p:sp>
        <p:nvSpPr>
          <p:cNvPr id="37891" name="Text Box 3"/>
          <p:cNvSpPr txBox="1">
            <a:spLocks noChangeArrowheads="1"/>
          </p:cNvSpPr>
          <p:nvPr/>
        </p:nvSpPr>
        <p:spPr bwMode="auto">
          <a:xfrm>
            <a:off x="0" y="304800"/>
            <a:ext cx="9144000" cy="2236788"/>
          </a:xfrm>
          <a:prstGeom prst="rect">
            <a:avLst/>
          </a:prstGeom>
          <a:solidFill>
            <a:srgbClr val="000000"/>
          </a:solidFill>
          <a:ln w="9525">
            <a:solidFill>
              <a:srgbClr val="FF00FF"/>
            </a:solidFill>
            <a:miter lim="800000"/>
            <a:headEnd/>
            <a:tailEnd/>
          </a:ln>
        </p:spPr>
        <p:txBody>
          <a:bodyPr>
            <a:spAutoFit/>
          </a:bodyPr>
          <a:lstStyle/>
          <a:p>
            <a:pPr>
              <a:buFont typeface="Arial" charset="0"/>
              <a:buNone/>
            </a:pPr>
            <a:r>
              <a:rPr lang="zh-CN" altLang="en-US" sz="2400" b="1">
                <a:solidFill>
                  <a:srgbClr val="000099"/>
                </a:solidFill>
                <a:latin typeface="Times New Roman" pitchFamily="18" charset="0"/>
              </a:rPr>
              <a:t>　　</a:t>
            </a:r>
            <a:r>
              <a:rPr lang="zh-CN" altLang="en-US" sz="2800" b="1">
                <a:solidFill>
                  <a:schemeClr val="bg1"/>
                </a:solidFill>
                <a:latin typeface="黑体" pitchFamily="49" charset="-122"/>
                <a:ea typeface="黑体" pitchFamily="49" charset="-122"/>
              </a:rPr>
              <a:t>这首词除了回顾作者</a:t>
            </a:r>
            <a:r>
              <a:rPr lang="en-US" altLang="zh-CN" sz="2800" b="1">
                <a:solidFill>
                  <a:schemeClr val="bg1"/>
                </a:solidFill>
                <a:latin typeface="黑体" pitchFamily="49" charset="-122"/>
                <a:ea typeface="黑体" pitchFamily="49" charset="-122"/>
              </a:rPr>
              <a:t>43</a:t>
            </a:r>
            <a:r>
              <a:rPr lang="zh-CN" altLang="en-US" sz="2800" b="1">
                <a:solidFill>
                  <a:schemeClr val="bg1"/>
                </a:solidFill>
                <a:latin typeface="黑体" pitchFamily="49" charset="-122"/>
                <a:ea typeface="黑体" pitchFamily="49" charset="-122"/>
              </a:rPr>
              <a:t>年前南下经历一层外，全是</a:t>
            </a:r>
            <a:r>
              <a:rPr lang="zh-CN" altLang="en-US" sz="2800" b="1">
                <a:solidFill>
                  <a:srgbClr val="00FF00"/>
                </a:solidFill>
                <a:latin typeface="黑体" pitchFamily="49" charset="-122"/>
                <a:ea typeface="黑体" pitchFamily="49" charset="-122"/>
              </a:rPr>
              <a:t>用事</a:t>
            </a:r>
            <a:r>
              <a:rPr lang="zh-CN" altLang="en-US" sz="2800" b="1">
                <a:solidFill>
                  <a:schemeClr val="bg1"/>
                </a:solidFill>
                <a:latin typeface="黑体" pitchFamily="49" charset="-122"/>
                <a:ea typeface="黑体" pitchFamily="49" charset="-122"/>
              </a:rPr>
              <a:t>。</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想当年，金戈铁马，气吞万里如虎</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写的是刘裕当年北伐抗敌的英雄气概。作者借赞扬刘裕，讽刺南宋王朝主和派屈辱求和的无耻行径，表现出作者抗金的主张和恢复中原的决心。</a:t>
            </a:r>
          </a:p>
        </p:txBody>
      </p:sp>
      <p:sp>
        <p:nvSpPr>
          <p:cNvPr id="59395" name="Text Box 4"/>
          <p:cNvSpPr txBox="1">
            <a:spLocks noChangeArrowheads="1"/>
          </p:cNvSpPr>
          <p:nvPr/>
        </p:nvSpPr>
        <p:spPr bwMode="auto">
          <a:xfrm>
            <a:off x="0" y="2667000"/>
            <a:ext cx="9144000" cy="588963"/>
          </a:xfrm>
          <a:prstGeom prst="rect">
            <a:avLst/>
          </a:prstGeom>
          <a:solidFill>
            <a:srgbClr val="000000"/>
          </a:solidFill>
          <a:ln w="9525">
            <a:solidFill>
              <a:srgbClr val="FFCC00"/>
            </a:solidFill>
            <a:miter lim="800000"/>
            <a:headEnd/>
            <a:tailEnd/>
          </a:ln>
        </p:spPr>
        <p:txBody>
          <a:bodyPr>
            <a:spAutoFit/>
          </a:bodyPr>
          <a:lstStyle/>
          <a:p>
            <a:pPr>
              <a:spcBef>
                <a:spcPct val="50000"/>
              </a:spcBef>
              <a:buFont typeface="Arial" charset="0"/>
              <a:buNone/>
            </a:pPr>
            <a:r>
              <a:rPr lang="zh-CN" altLang="en-US" sz="3200" b="1">
                <a:solidFill>
                  <a:srgbClr val="FFFFCC"/>
                </a:solidFill>
                <a:latin typeface="黑体" pitchFamily="49" charset="-122"/>
                <a:ea typeface="黑体" pitchFamily="49" charset="-122"/>
              </a:rPr>
              <a:t>姜夔</a:t>
            </a:r>
            <a:r>
              <a:rPr lang="en-US" altLang="zh-CN" sz="3200" b="1">
                <a:solidFill>
                  <a:srgbClr val="FFFFCC"/>
                </a:solidFill>
                <a:latin typeface="黑体" pitchFamily="49" charset="-122"/>
                <a:ea typeface="黑体" pitchFamily="49" charset="-122"/>
              </a:rPr>
              <a:t>《</a:t>
            </a:r>
            <a:r>
              <a:rPr lang="zh-CN" altLang="en-US" sz="3200" b="1">
                <a:solidFill>
                  <a:srgbClr val="FFFFCC"/>
                </a:solidFill>
                <a:latin typeface="黑体" pitchFamily="49" charset="-122"/>
                <a:ea typeface="黑体" pitchFamily="49" charset="-122"/>
              </a:rPr>
              <a:t>扬州慢</a:t>
            </a:r>
            <a:r>
              <a:rPr lang="en-US" altLang="zh-CN" sz="3200" b="1">
                <a:solidFill>
                  <a:srgbClr val="FFFFCC"/>
                </a:solidFill>
                <a:latin typeface="黑体" pitchFamily="49" charset="-122"/>
                <a:ea typeface="黑体" pitchFamily="49" charset="-122"/>
              </a:rPr>
              <a:t>》</a:t>
            </a:r>
            <a:r>
              <a:rPr lang="zh-CN" altLang="en-US" sz="3200" b="1">
                <a:solidFill>
                  <a:srgbClr val="FFFFCC"/>
                </a:solidFill>
                <a:latin typeface="黑体" pitchFamily="49" charset="-122"/>
                <a:ea typeface="黑体" pitchFamily="49" charset="-122"/>
              </a:rPr>
              <a:t>：过春风十里，尽荠麦青青。</a:t>
            </a:r>
            <a:r>
              <a:rPr lang="zh-CN" altLang="en-US" sz="3200" b="1">
                <a:latin typeface="黑体" pitchFamily="49" charset="-122"/>
                <a:ea typeface="黑体" pitchFamily="49" charset="-122"/>
              </a:rPr>
              <a:t> </a:t>
            </a:r>
          </a:p>
        </p:txBody>
      </p:sp>
      <p:sp>
        <p:nvSpPr>
          <p:cNvPr id="37893" name="Text Box 5"/>
          <p:cNvSpPr txBox="1">
            <a:spLocks noChangeArrowheads="1"/>
          </p:cNvSpPr>
          <p:nvPr/>
        </p:nvSpPr>
        <p:spPr bwMode="auto">
          <a:xfrm>
            <a:off x="0" y="3657600"/>
            <a:ext cx="8991600" cy="2051050"/>
          </a:xfrm>
          <a:prstGeom prst="rect">
            <a:avLst/>
          </a:prstGeom>
          <a:solidFill>
            <a:srgbClr val="000000"/>
          </a:solidFill>
          <a:ln w="9525">
            <a:solidFill>
              <a:srgbClr val="FF00FF"/>
            </a:solidFill>
            <a:miter lim="800000"/>
            <a:headEnd/>
            <a:tailEnd/>
          </a:ln>
        </p:spPr>
        <p:txBody>
          <a:bodyPr>
            <a:spAutoFit/>
          </a:bodyPr>
          <a:lstStyle/>
          <a:p>
            <a:pPr>
              <a:spcBef>
                <a:spcPct val="50000"/>
              </a:spcBef>
              <a:buFont typeface="Arial" charset="0"/>
              <a:buNone/>
            </a:pPr>
            <a:r>
              <a:rPr lang="zh-CN" altLang="en-US" sz="2400" b="1">
                <a:solidFill>
                  <a:srgbClr val="000099"/>
                </a:solidFill>
                <a:latin typeface="Times New Roman" pitchFamily="18" charset="0"/>
              </a:rPr>
              <a:t>　</a:t>
            </a:r>
            <a:r>
              <a:rPr lang="zh-CN" altLang="en-US" sz="3200" b="1">
                <a:solidFill>
                  <a:schemeClr val="bg1"/>
                </a:solidFill>
                <a:latin typeface="黑体" pitchFamily="49" charset="-122"/>
                <a:ea typeface="黑体" pitchFamily="49" charset="-122"/>
              </a:rPr>
              <a:t>诗中</a:t>
            </a:r>
            <a:r>
              <a:rPr lang="zh-CN" altLang="en-US" sz="3200" b="1">
                <a:solidFill>
                  <a:srgbClr val="00FF00"/>
                </a:solidFill>
                <a:latin typeface="黑体" pitchFamily="49" charset="-122"/>
                <a:ea typeface="黑体" pitchFamily="49" charset="-122"/>
              </a:rPr>
              <a:t>化用杜牧</a:t>
            </a:r>
            <a:r>
              <a:rPr lang="zh-CN" altLang="en-US" sz="3200" b="1">
                <a:solidFill>
                  <a:srgbClr val="00FF00"/>
                </a:solidFill>
                <a:latin typeface="Times New Roman" pitchFamily="18" charset="0"/>
                <a:ea typeface="黑体" pitchFamily="49" charset="-122"/>
              </a:rPr>
              <a:t>“</a:t>
            </a:r>
            <a:r>
              <a:rPr lang="zh-CN" altLang="en-US" sz="3200" b="1">
                <a:solidFill>
                  <a:srgbClr val="00FF00"/>
                </a:solidFill>
                <a:latin typeface="黑体" pitchFamily="49" charset="-122"/>
                <a:ea typeface="黑体" pitchFamily="49" charset="-122"/>
              </a:rPr>
              <a:t>春风十里扬州路</a:t>
            </a:r>
            <a:r>
              <a:rPr lang="zh-CN" altLang="en-US" sz="3200" b="1">
                <a:solidFill>
                  <a:srgbClr val="00FF00"/>
                </a:solidFill>
                <a:latin typeface="Times New Roman" pitchFamily="18" charset="0"/>
                <a:ea typeface="黑体" pitchFamily="49" charset="-122"/>
              </a:rPr>
              <a:t>”</a:t>
            </a:r>
            <a:r>
              <a:rPr lang="zh-CN" altLang="en-US" sz="3200" b="1">
                <a:solidFill>
                  <a:srgbClr val="00FF00"/>
                </a:solidFill>
                <a:latin typeface="黑体" pitchFamily="49" charset="-122"/>
                <a:ea typeface="黑体" pitchFamily="49" charset="-122"/>
              </a:rPr>
              <a:t>之句</a:t>
            </a:r>
            <a:r>
              <a:rPr lang="zh-CN" altLang="en-US" sz="3200" b="1">
                <a:solidFill>
                  <a:schemeClr val="bg1"/>
                </a:solidFill>
                <a:latin typeface="黑体" pitchFamily="49" charset="-122"/>
                <a:ea typeface="黑体" pitchFamily="49" charset="-122"/>
              </a:rPr>
              <a:t>，春风十里的扬州应该是一片繁华景象，可眼前却是一片荒芜，昔盛今衰的比照中抒发出诗人深深的伤感之情。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7891"/>
                                        </p:tgtEl>
                                        <p:attrNameLst>
                                          <p:attrName>style.visibility</p:attrName>
                                        </p:attrNameLst>
                                      </p:cBhvr>
                                      <p:to>
                                        <p:strVal val="visible"/>
                                      </p:to>
                                    </p:set>
                                    <p:animEffect transition="in" filter="strips(downLeft)">
                                      <p:cBhvr>
                                        <p:cTn id="7" dur="500"/>
                                        <p:tgtEl>
                                          <p:spTgt spid="378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37893"/>
                                        </p:tgtEl>
                                        <p:attrNameLst>
                                          <p:attrName>style.visibility</p:attrName>
                                        </p:attrNameLst>
                                      </p:cBhvr>
                                      <p:to>
                                        <p:strVal val="visible"/>
                                      </p:to>
                                    </p:set>
                                    <p:anim calcmode="lin" valueType="num">
                                      <p:cBhvr>
                                        <p:cTn id="12" dur="1000" fill="hold"/>
                                        <p:tgtEl>
                                          <p:spTgt spid="37893"/>
                                        </p:tgtEl>
                                        <p:attrNameLst>
                                          <p:attrName>ppt_w</p:attrName>
                                        </p:attrNameLst>
                                      </p:cBhvr>
                                      <p:tavLst>
                                        <p:tav tm="0">
                                          <p:val>
                                            <p:fltVal val="0"/>
                                          </p:val>
                                        </p:tav>
                                        <p:tav tm="100000">
                                          <p:val>
                                            <p:strVal val="#ppt_w"/>
                                          </p:val>
                                        </p:tav>
                                      </p:tavLst>
                                    </p:anim>
                                    <p:anim calcmode="lin" valueType="num">
                                      <p:cBhvr>
                                        <p:cTn id="13" dur="1000" fill="hold"/>
                                        <p:tgtEl>
                                          <p:spTgt spid="37893"/>
                                        </p:tgtEl>
                                        <p:attrNameLst>
                                          <p:attrName>ppt_h</p:attrName>
                                        </p:attrNameLst>
                                      </p:cBhvr>
                                      <p:tavLst>
                                        <p:tav tm="0">
                                          <p:val>
                                            <p:fltVal val="0"/>
                                          </p:val>
                                        </p:tav>
                                        <p:tav tm="100000">
                                          <p:val>
                                            <p:strVal val="#ppt_h"/>
                                          </p:val>
                                        </p:tav>
                                      </p:tavLst>
                                    </p:anim>
                                    <p:anim calcmode="lin" valueType="num">
                                      <p:cBhvr>
                                        <p:cTn id="14" dur="1000" fill="hold"/>
                                        <p:tgtEl>
                                          <p:spTgt spid="37893"/>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3789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autoUpdateAnimBg="0"/>
      <p:bldP spid="37893"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内容占位符 1"/>
          <p:cNvSpPr>
            <a:spLocks noGrp="1"/>
          </p:cNvSpPr>
          <p:nvPr>
            <p:ph sz="half" idx="1"/>
          </p:nvPr>
        </p:nvSpPr>
        <p:spPr>
          <a:xfrm>
            <a:off x="1698625" y="2301875"/>
            <a:ext cx="5324475" cy="3503613"/>
          </a:xfrm>
        </p:spPr>
        <p:txBody>
          <a:bodyPr/>
          <a:lstStyle/>
          <a:p>
            <a:r>
              <a:rPr lang="en-US" altLang="zh-CN" smtClean="0">
                <a:latin typeface="Arial" charset="0"/>
                <a:ea typeface="宋体" charset="-122"/>
              </a:rPr>
              <a:t>                    </a:t>
            </a:r>
            <a:r>
              <a:rPr lang="zh-CN" altLang="en-US" smtClean="0">
                <a:latin typeface="Arial" charset="0"/>
                <a:ea typeface="宋体" charset="-122"/>
              </a:rPr>
              <a:t>阮郎归</a:t>
            </a:r>
          </a:p>
          <a:p>
            <a:pPr>
              <a:buFont typeface="Arial" charset="0"/>
              <a:buNone/>
            </a:pPr>
            <a:r>
              <a:rPr lang="zh-CN" altLang="en-US" smtClean="0">
                <a:latin typeface="Arial" charset="0"/>
                <a:ea typeface="宋体" charset="-122"/>
              </a:rPr>
              <a:t>                    无名氏</a:t>
            </a:r>
          </a:p>
          <a:p>
            <a:pPr>
              <a:buFont typeface="Arial" charset="0"/>
              <a:buNone/>
            </a:pPr>
            <a:r>
              <a:rPr lang="zh-CN" altLang="en-US" smtClean="0">
                <a:latin typeface="Arial" charset="0"/>
                <a:ea typeface="宋体" charset="-122"/>
              </a:rPr>
              <a:t>       春风吹雨绕残枝，落花无可飞。小池寒绿欲生漪，雨晴还日西。</a:t>
            </a:r>
          </a:p>
          <a:p>
            <a:pPr>
              <a:buFont typeface="Arial" charset="0"/>
              <a:buNone/>
            </a:pPr>
            <a:r>
              <a:rPr lang="zh-CN" altLang="en-US" smtClean="0">
                <a:latin typeface="Arial" charset="0"/>
                <a:ea typeface="宋体" charset="-122"/>
              </a:rPr>
              <a:t>       帘半卷，燕双归。讳愁无奈眉。翻身整顿着残棋，沉吟应劫迟。</a:t>
            </a:r>
          </a:p>
          <a:p>
            <a:endParaRPr lang="zh-CN" altLang="en-US" smtClean="0">
              <a:latin typeface="Arial" charset="0"/>
              <a:ea typeface="宋体" charset="-122"/>
            </a:endParaRPr>
          </a:p>
        </p:txBody>
      </p:sp>
      <p:sp>
        <p:nvSpPr>
          <p:cNvPr id="14338" name="标题 3"/>
          <p:cNvSpPr>
            <a:spLocks noGrp="1"/>
          </p:cNvSpPr>
          <p:nvPr>
            <p:ph type="title"/>
          </p:nvPr>
        </p:nvSpPr>
        <p:spPr>
          <a:xfrm>
            <a:off x="1827213" y="1047750"/>
            <a:ext cx="6043612" cy="723900"/>
          </a:xfrm>
        </p:spPr>
        <p:txBody>
          <a:bodyPr/>
          <a:lstStyle/>
          <a:p>
            <a:r>
              <a:rPr lang="zh-CN" altLang="en-US" sz="3200" b="1" smtClean="0">
                <a:latin typeface="Arial" charset="0"/>
                <a:ea typeface="宋体" charset="-122"/>
              </a:rPr>
              <a:t>阅读下面一首诗歌回答问题</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4294967295"/>
          </p:nvPr>
        </p:nvSpPr>
        <p:spPr>
          <a:xfrm>
            <a:off x="457200" y="533400"/>
            <a:ext cx="8534400" cy="2667000"/>
          </a:xfrm>
        </p:spPr>
        <p:txBody>
          <a:bodyPr/>
          <a:lstStyle/>
          <a:p>
            <a:pPr eaLnBrk="1" hangingPunct="1">
              <a:buFont typeface="Arial" charset="0"/>
              <a:buNone/>
            </a:pPr>
            <a:r>
              <a:rPr lang="zh-CN" altLang="en-US" sz="3600" b="1" smtClean="0">
                <a:latin typeface="隶书" pitchFamily="49" charset="-122"/>
                <a:ea typeface="隶书" pitchFamily="49" charset="-122"/>
              </a:rPr>
              <a:t>10、起兴</a:t>
            </a:r>
            <a:r>
              <a:rPr lang="zh-CN" altLang="en-US" sz="3200" b="1" smtClean="0">
                <a:latin typeface="Arial" charset="0"/>
                <a:ea typeface="宋体" charset="-122"/>
              </a:rPr>
              <a:t> </a:t>
            </a:r>
          </a:p>
          <a:p>
            <a:pPr eaLnBrk="1" hangingPunct="1">
              <a:buFont typeface="Arial" charset="0"/>
              <a:buNone/>
            </a:pPr>
            <a:r>
              <a:rPr lang="zh-CN" altLang="en-US" sz="3200" b="1" smtClean="0">
                <a:latin typeface="Arial" charset="0"/>
                <a:ea typeface="宋体" charset="-122"/>
              </a:rPr>
              <a:t>          兴是先言他物以引起所咏之辞</a:t>
            </a:r>
            <a:r>
              <a:rPr lang="en-US" sz="3200" b="1" smtClean="0">
                <a:latin typeface="Arial" charset="0"/>
              </a:rPr>
              <a:t>。</a:t>
            </a:r>
            <a:endParaRPr lang="zh-CN" altLang="en-US" sz="3200" b="1" smtClean="0">
              <a:latin typeface="Arial" charset="0"/>
              <a:ea typeface="宋体" charset="-122"/>
            </a:endParaRPr>
          </a:p>
          <a:p>
            <a:pPr eaLnBrk="1" hangingPunct="1">
              <a:buFont typeface="Arial" charset="0"/>
              <a:buNone/>
            </a:pPr>
            <a:r>
              <a:rPr lang="zh-CN" altLang="en-US" sz="3200"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8914">
                                            <p:txEl>
                                              <p:pRg st="0" end="0"/>
                                            </p:txEl>
                                          </p:spTgt>
                                        </p:tgtEl>
                                        <p:attrNameLst>
                                          <p:attrName>style.visibility</p:attrName>
                                        </p:attrNameLst>
                                      </p:cBhvr>
                                      <p:to>
                                        <p:strVal val="visible"/>
                                      </p:to>
                                    </p:set>
                                    <p:animEffect transition="in" filter="circle(in)">
                                      <p:cBhvr>
                                        <p:cTn id="7" dur="2000"/>
                                        <p:tgtEl>
                                          <p:spTgt spid="389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8914">
                                            <p:txEl>
                                              <p:pRg st="1" end="1"/>
                                            </p:txEl>
                                          </p:spTgt>
                                        </p:tgtEl>
                                        <p:attrNameLst>
                                          <p:attrName>style.visibility</p:attrName>
                                        </p:attrNameLst>
                                      </p:cBhvr>
                                      <p:to>
                                        <p:strVal val="visible"/>
                                      </p:to>
                                    </p:set>
                                    <p:animEffect transition="in" filter="circle(in)">
                                      <p:cBhvr>
                                        <p:cTn id="12" dur="2000"/>
                                        <p:tgtEl>
                                          <p:spTgt spid="389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8914">
                                            <p:txEl>
                                              <p:pRg st="2" end="2"/>
                                            </p:txEl>
                                          </p:spTgt>
                                        </p:tgtEl>
                                        <p:attrNameLst>
                                          <p:attrName>style.visibility</p:attrName>
                                        </p:attrNameLst>
                                      </p:cBhvr>
                                      <p:to>
                                        <p:strVal val="visible"/>
                                      </p:to>
                                    </p:set>
                                    <p:animEffect transition="in" filter="circle(in)">
                                      <p:cBhvr>
                                        <p:cTn id="17" dur="2000"/>
                                        <p:tgtEl>
                                          <p:spTgt spid="389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Rot="1" noChangeArrowheads="1"/>
          </p:cNvSpPr>
          <p:nvPr>
            <p:ph type="title" idx="4294967295"/>
          </p:nvPr>
        </p:nvSpPr>
        <p:spPr>
          <a:xfrm>
            <a:off x="304800" y="0"/>
            <a:ext cx="8540750" cy="13716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兴，</a:t>
            </a:r>
            <a:r>
              <a:rPr lang="zh-CN" altLang="en-US" b="1" smtClean="0">
                <a:solidFill>
                  <a:srgbClr val="00FF00"/>
                </a:solidFill>
                <a:latin typeface="Arial" charset="0"/>
                <a:ea typeface="黑体" pitchFamily="49" charset="-122"/>
              </a:rPr>
              <a:t>先言他物</a:t>
            </a:r>
            <a:r>
              <a:rPr lang="zh-CN" altLang="en-US" b="1" smtClean="0">
                <a:solidFill>
                  <a:srgbClr val="FFFF00"/>
                </a:solidFill>
                <a:latin typeface="Arial" charset="0"/>
                <a:ea typeface="黑体" pitchFamily="49" charset="-122"/>
              </a:rPr>
              <a:t>以引起所咏之辞。</a:t>
            </a:r>
          </a:p>
        </p:txBody>
      </p:sp>
      <p:sp>
        <p:nvSpPr>
          <p:cNvPr id="61442" name="Rectangle 3"/>
          <p:cNvSpPr>
            <a:spLocks noGrp="1" noRot="1" noChangeArrowheads="1"/>
          </p:cNvSpPr>
          <p:nvPr>
            <p:ph type="body" idx="4294967295"/>
          </p:nvPr>
        </p:nvSpPr>
        <p:spPr>
          <a:xfrm>
            <a:off x="0" y="1143000"/>
            <a:ext cx="9144000" cy="2133600"/>
          </a:xfrm>
          <a:solidFill>
            <a:srgbClr val="000000"/>
          </a:solidFill>
          <a:ln>
            <a:solidFill>
              <a:srgbClr val="FFFF00"/>
            </a:solidFill>
          </a:ln>
        </p:spPr>
        <p:txBody>
          <a:bodyPr/>
          <a:lstStyle/>
          <a:p>
            <a:pPr eaLnBrk="1" hangingPunct="1">
              <a:buFont typeface="Arial" charset="0"/>
              <a:buNone/>
            </a:pPr>
            <a:r>
              <a:rPr lang="zh-CN" altLang="en-US" b="1" smtClean="0">
                <a:solidFill>
                  <a:schemeClr val="bg1"/>
                </a:solidFill>
                <a:latin typeface="Arial" charset="0"/>
                <a:ea typeface="黑体" pitchFamily="49" charset="-122"/>
              </a:rPr>
              <a:t>桑之未落，其叶沃若。于嗟鸠兮，无食桑葚！</a:t>
            </a:r>
          </a:p>
          <a:p>
            <a:pPr eaLnBrk="1" hangingPunct="1">
              <a:buFont typeface="Arial" charset="0"/>
              <a:buNone/>
            </a:pPr>
            <a:r>
              <a:rPr lang="zh-CN" altLang="en-US" b="1" smtClean="0">
                <a:solidFill>
                  <a:schemeClr val="bg1"/>
                </a:solidFill>
                <a:latin typeface="Arial" charset="0"/>
                <a:ea typeface="黑体" pitchFamily="49" charset="-122"/>
              </a:rPr>
              <a:t>桑之落矣，其黄而陨。自我徂尔，三岁食贫。</a:t>
            </a:r>
          </a:p>
        </p:txBody>
      </p:sp>
      <p:sp>
        <p:nvSpPr>
          <p:cNvPr id="39940" name="AutoShape 4"/>
          <p:cNvSpPr>
            <a:spLocks noChangeArrowheads="1"/>
          </p:cNvSpPr>
          <p:nvPr/>
        </p:nvSpPr>
        <p:spPr bwMode="auto">
          <a:xfrm>
            <a:off x="457200" y="3505200"/>
            <a:ext cx="7848600" cy="2057400"/>
          </a:xfrm>
          <a:prstGeom prst="wedgeRoundRectCallout">
            <a:avLst>
              <a:gd name="adj1" fmla="val -19537"/>
              <a:gd name="adj2" fmla="val -118750"/>
              <a:gd name="adj3" fmla="val 16667"/>
            </a:avLst>
          </a:prstGeom>
          <a:solidFill>
            <a:srgbClr val="000053"/>
          </a:solidFill>
          <a:ln w="38100">
            <a:solidFill>
              <a:srgbClr val="FFFF00"/>
            </a:solidFill>
            <a:miter lim="800000"/>
            <a:headEnd/>
            <a:tailEnd/>
          </a:ln>
        </p:spPr>
        <p:txBody>
          <a:bodyPr/>
          <a:lstStyle/>
          <a:p>
            <a:pPr>
              <a:buFont typeface="Arial" charset="0"/>
              <a:buNone/>
            </a:pPr>
            <a:r>
              <a:rPr lang="zh-CN" altLang="en-US" sz="3200" b="1">
                <a:solidFill>
                  <a:schemeClr val="bg1"/>
                </a:solidFill>
                <a:latin typeface="黑体" pitchFamily="49" charset="-122"/>
                <a:ea typeface="黑体" pitchFamily="49" charset="-122"/>
              </a:rPr>
              <a:t>答：诗句以桑树</a:t>
            </a:r>
            <a:r>
              <a:rPr lang="zh-CN" altLang="en-US" sz="3200" b="1">
                <a:solidFill>
                  <a:srgbClr val="00FF00"/>
                </a:solidFill>
                <a:latin typeface="黑体" pitchFamily="49" charset="-122"/>
                <a:ea typeface="黑体" pitchFamily="49" charset="-122"/>
              </a:rPr>
              <a:t>起兴</a:t>
            </a:r>
            <a:r>
              <a:rPr lang="zh-CN" altLang="en-US" sz="3200" b="1">
                <a:solidFill>
                  <a:schemeClr val="bg1"/>
                </a:solidFill>
                <a:latin typeface="黑体" pitchFamily="49" charset="-122"/>
                <a:ea typeface="黑体" pitchFamily="49" charset="-122"/>
              </a:rPr>
              <a:t>，从诗人的年轻貌美写到体衰色减，同时揭示了男子对她从热爱到厌弃的经过。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40"/>
                                        </p:tgtEl>
                                        <p:attrNameLst>
                                          <p:attrName>style.visibility</p:attrName>
                                        </p:attrNameLst>
                                      </p:cBhvr>
                                      <p:to>
                                        <p:strVal val="visible"/>
                                      </p:to>
                                    </p:set>
                                    <p:anim calcmode="lin" valueType="num">
                                      <p:cBhvr additive="base">
                                        <p:cTn id="7" dur="500" fill="hold"/>
                                        <p:tgtEl>
                                          <p:spTgt spid="39940"/>
                                        </p:tgtEl>
                                        <p:attrNameLst>
                                          <p:attrName>ppt_x</p:attrName>
                                        </p:attrNameLst>
                                      </p:cBhvr>
                                      <p:tavLst>
                                        <p:tav tm="0">
                                          <p:val>
                                            <p:strVal val="0-#ppt_w/2"/>
                                          </p:val>
                                        </p:tav>
                                        <p:tav tm="100000">
                                          <p:val>
                                            <p:strVal val="#ppt_x"/>
                                          </p:val>
                                        </p:tav>
                                      </p:tavLst>
                                    </p:anim>
                                    <p:anim calcmode="lin" valueType="num">
                                      <p:cBhvr additive="base">
                                        <p:cTn id="8" dur="500" fill="hold"/>
                                        <p:tgtEl>
                                          <p:spTgt spid="399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rrowheads="1"/>
          </p:cNvSpPr>
          <p:nvPr>
            <p:ph type="title" idx="4294967295"/>
          </p:nvPr>
        </p:nvSpPr>
        <p:spPr>
          <a:xfrm>
            <a:off x="304800" y="0"/>
            <a:ext cx="8540750" cy="1371600"/>
          </a:xfrm>
          <a:solidFill>
            <a:srgbClr val="000000"/>
          </a:solidFill>
          <a:ln>
            <a:solidFill>
              <a:srgbClr val="FFCC00"/>
            </a:solidFill>
          </a:ln>
        </p:spPr>
        <p:txBody>
          <a:bodyPr/>
          <a:lstStyle/>
          <a:p>
            <a:pPr eaLnBrk="1" hangingPunct="1"/>
            <a:r>
              <a:rPr lang="zh-CN" altLang="en-US" b="1" smtClean="0">
                <a:solidFill>
                  <a:srgbClr val="FFFF00"/>
                </a:solidFill>
                <a:latin typeface="Arial" charset="0"/>
                <a:ea typeface="黑体" pitchFamily="49" charset="-122"/>
              </a:rPr>
              <a:t>兴，</a:t>
            </a:r>
            <a:r>
              <a:rPr lang="zh-CN" altLang="en-US" b="1" smtClean="0">
                <a:solidFill>
                  <a:srgbClr val="00FF00"/>
                </a:solidFill>
                <a:latin typeface="Arial" charset="0"/>
                <a:ea typeface="黑体" pitchFamily="49" charset="-122"/>
              </a:rPr>
              <a:t>先言他物</a:t>
            </a:r>
            <a:r>
              <a:rPr lang="zh-CN" altLang="en-US" b="1" smtClean="0">
                <a:solidFill>
                  <a:srgbClr val="FFFF00"/>
                </a:solidFill>
                <a:latin typeface="Arial" charset="0"/>
                <a:ea typeface="黑体" pitchFamily="49" charset="-122"/>
              </a:rPr>
              <a:t>以引起所咏之辞。</a:t>
            </a:r>
          </a:p>
        </p:txBody>
      </p:sp>
      <p:sp>
        <p:nvSpPr>
          <p:cNvPr id="62466" name="Rectangle 3"/>
          <p:cNvSpPr>
            <a:spLocks noGrp="1" noRot="1" noChangeArrowheads="1"/>
          </p:cNvSpPr>
          <p:nvPr>
            <p:ph type="body" idx="4294967295"/>
          </p:nvPr>
        </p:nvSpPr>
        <p:spPr>
          <a:xfrm>
            <a:off x="0" y="1143000"/>
            <a:ext cx="9144000" cy="2590800"/>
          </a:xfrm>
          <a:solidFill>
            <a:srgbClr val="000000"/>
          </a:solidFill>
          <a:ln>
            <a:solidFill>
              <a:srgbClr val="FFFF00"/>
            </a:solidFill>
          </a:ln>
        </p:spPr>
        <p:txBody>
          <a:bodyPr/>
          <a:lstStyle/>
          <a:p>
            <a:pPr eaLnBrk="1" hangingPunct="1">
              <a:lnSpc>
                <a:spcPct val="80000"/>
              </a:lnSpc>
              <a:buFont typeface="Arial" charset="0"/>
              <a:buNone/>
            </a:pPr>
            <a:r>
              <a:rPr lang="zh-CN" altLang="zh-CN" sz="2000" b="1" smtClean="0">
                <a:latin typeface="Arial" charset="0"/>
                <a:ea typeface="宋体" charset="-122"/>
              </a:rPr>
              <a:t>                      </a:t>
            </a:r>
            <a:r>
              <a:rPr lang="zh-CN" altLang="en-US" sz="2000" b="1" smtClean="0">
                <a:solidFill>
                  <a:schemeClr val="bg1"/>
                </a:solidFill>
                <a:latin typeface="黑体" pitchFamily="49" charset="-122"/>
                <a:ea typeface="黑体" pitchFamily="49" charset="-122"/>
              </a:rPr>
              <a:t>锦   瑟</a:t>
            </a:r>
          </a:p>
          <a:p>
            <a:pPr eaLnBrk="1" hangingPunct="1">
              <a:lnSpc>
                <a:spcPct val="80000"/>
              </a:lnSpc>
              <a:buFont typeface="Arial" charset="0"/>
              <a:buNone/>
            </a:pPr>
            <a:r>
              <a:rPr lang="zh-CN" altLang="en-US" sz="2000" b="1" smtClean="0">
                <a:solidFill>
                  <a:schemeClr val="bg1"/>
                </a:solidFill>
                <a:latin typeface="黑体" pitchFamily="49" charset="-122"/>
                <a:ea typeface="黑体" pitchFamily="49" charset="-122"/>
              </a:rPr>
              <a:t>锦瑟无端五十弦，一弦一柱思华年。</a:t>
            </a:r>
          </a:p>
          <a:p>
            <a:pPr eaLnBrk="1" hangingPunct="1">
              <a:lnSpc>
                <a:spcPct val="80000"/>
              </a:lnSpc>
              <a:buFont typeface="Arial" charset="0"/>
              <a:buNone/>
            </a:pPr>
            <a:r>
              <a:rPr lang="zh-CN" altLang="en-US" sz="2000" b="1" smtClean="0">
                <a:solidFill>
                  <a:schemeClr val="bg1"/>
                </a:solidFill>
                <a:latin typeface="黑体" pitchFamily="49" charset="-122"/>
                <a:ea typeface="黑体" pitchFamily="49" charset="-122"/>
              </a:rPr>
              <a:t>庄生晓梦迷蝴蝶，望帝春心托杜鹃。</a:t>
            </a:r>
          </a:p>
          <a:p>
            <a:pPr eaLnBrk="1" hangingPunct="1">
              <a:lnSpc>
                <a:spcPct val="80000"/>
              </a:lnSpc>
              <a:buFont typeface="Arial" charset="0"/>
              <a:buNone/>
            </a:pPr>
            <a:r>
              <a:rPr lang="zh-CN" altLang="en-US" sz="2000" b="1" smtClean="0">
                <a:solidFill>
                  <a:schemeClr val="bg1"/>
                </a:solidFill>
                <a:latin typeface="黑体" pitchFamily="49" charset="-122"/>
                <a:ea typeface="黑体" pitchFamily="49" charset="-122"/>
              </a:rPr>
              <a:t>沧海月明珠有泪，蓝田日暖玉生烟。</a:t>
            </a:r>
          </a:p>
          <a:p>
            <a:pPr eaLnBrk="1" hangingPunct="1">
              <a:lnSpc>
                <a:spcPct val="80000"/>
              </a:lnSpc>
              <a:buFont typeface="Arial" charset="0"/>
              <a:buNone/>
            </a:pPr>
            <a:r>
              <a:rPr lang="zh-CN" altLang="en-US" sz="2000" b="1" smtClean="0">
                <a:solidFill>
                  <a:schemeClr val="bg1"/>
                </a:solidFill>
                <a:latin typeface="黑体" pitchFamily="49" charset="-122"/>
                <a:ea typeface="黑体" pitchFamily="49" charset="-122"/>
              </a:rPr>
              <a:t>此情可待成追忆，只是当时已惘然。</a:t>
            </a:r>
          </a:p>
          <a:p>
            <a:pPr eaLnBrk="1" hangingPunct="1">
              <a:lnSpc>
                <a:spcPct val="80000"/>
              </a:lnSpc>
              <a:buFont typeface="Arial" charset="0"/>
              <a:buNone/>
            </a:pPr>
            <a:r>
              <a:rPr lang="zh-CN" altLang="zh-CN" sz="2000" b="1" smtClean="0">
                <a:latin typeface="Arial" charset="0"/>
                <a:ea typeface="宋体" charset="-122"/>
              </a:rPr>
              <a:t> </a:t>
            </a:r>
            <a:endParaRPr lang="zh-CN" altLang="zh-CN" sz="2000" smtClean="0">
              <a:latin typeface="Arial" charset="0"/>
              <a:ea typeface="宋体" charset="-122"/>
            </a:endParaRPr>
          </a:p>
        </p:txBody>
      </p:sp>
      <p:sp>
        <p:nvSpPr>
          <p:cNvPr id="40964" name="AutoShape 4"/>
          <p:cNvSpPr>
            <a:spLocks noChangeArrowheads="1"/>
          </p:cNvSpPr>
          <p:nvPr/>
        </p:nvSpPr>
        <p:spPr bwMode="auto">
          <a:xfrm>
            <a:off x="304800" y="1828800"/>
            <a:ext cx="8839200" cy="1295400"/>
          </a:xfrm>
          <a:prstGeom prst="wedgeRoundRectCallout">
            <a:avLst>
              <a:gd name="adj1" fmla="val -23671"/>
              <a:gd name="adj2" fmla="val -79778"/>
              <a:gd name="adj3" fmla="val 16667"/>
            </a:avLst>
          </a:prstGeom>
          <a:solidFill>
            <a:srgbClr val="000053"/>
          </a:solidFill>
          <a:ln w="38100">
            <a:solidFill>
              <a:srgbClr val="FFFF00"/>
            </a:solidFill>
            <a:miter lim="800000"/>
            <a:headEnd/>
            <a:tailEnd/>
          </a:ln>
        </p:spPr>
        <p:txBody>
          <a:bodyPr/>
          <a:lstStyle/>
          <a:p>
            <a:pPr>
              <a:spcBef>
                <a:spcPct val="20000"/>
              </a:spcBef>
              <a:buClr>
                <a:schemeClr val="hlink"/>
              </a:buClr>
              <a:buSzPct val="70000"/>
              <a:buFont typeface="Wingdings" pitchFamily="2" charset="2"/>
              <a:buNone/>
            </a:pPr>
            <a:r>
              <a:rPr lang="zh-CN" altLang="en-US" sz="3600" b="1">
                <a:solidFill>
                  <a:srgbClr val="FFFF00"/>
                </a:solidFill>
                <a:latin typeface="黑体" pitchFamily="49" charset="-122"/>
                <a:ea typeface="黑体" pitchFamily="49" charset="-122"/>
              </a:rPr>
              <a:t>李商隐首联用瑟这种乐器</a:t>
            </a:r>
            <a:r>
              <a:rPr lang="zh-CN" altLang="en-US" sz="3600" b="1">
                <a:solidFill>
                  <a:srgbClr val="00FF00"/>
                </a:solidFill>
                <a:latin typeface="黑体" pitchFamily="49" charset="-122"/>
                <a:ea typeface="黑体" pitchFamily="49" charset="-122"/>
              </a:rPr>
              <a:t>起兴</a:t>
            </a:r>
            <a:r>
              <a:rPr lang="zh-CN" altLang="en-US" sz="3600" b="1">
                <a:solidFill>
                  <a:srgbClr val="FFFF00"/>
                </a:solidFill>
                <a:latin typeface="黑体" pitchFamily="49" charset="-122"/>
                <a:ea typeface="黑体" pitchFamily="49" charset="-122"/>
              </a:rPr>
              <a:t>，由此而思及</a:t>
            </a:r>
            <a:r>
              <a:rPr lang="zh-CN" altLang="en-US" sz="3600" b="1">
                <a:solidFill>
                  <a:srgbClr val="FFFF00"/>
                </a:solidFill>
                <a:ea typeface="黑体" pitchFamily="49" charset="-122"/>
              </a:rPr>
              <a:t>“</a:t>
            </a:r>
            <a:r>
              <a:rPr lang="zh-CN" altLang="en-US" sz="3600" b="1">
                <a:solidFill>
                  <a:srgbClr val="FFFF00"/>
                </a:solidFill>
                <a:latin typeface="黑体" pitchFamily="49" charset="-122"/>
                <a:ea typeface="黑体" pitchFamily="49" charset="-122"/>
              </a:rPr>
              <a:t>华年</a:t>
            </a:r>
            <a:r>
              <a:rPr lang="zh-CN" altLang="en-US" sz="3600" b="1">
                <a:solidFill>
                  <a:srgbClr val="FFFF00"/>
                </a:solidFill>
                <a:ea typeface="黑体" pitchFamily="49" charset="-122"/>
              </a:rPr>
              <a:t>”</a:t>
            </a:r>
            <a:r>
              <a:rPr lang="zh-CN" altLang="en-US" sz="3600" b="1">
                <a:solidFill>
                  <a:srgbClr val="FFFF00"/>
                </a:solidFill>
                <a:latin typeface="黑体" pitchFamily="49" charset="-122"/>
                <a:ea typeface="黑体" pitchFamily="49" charset="-122"/>
              </a:rPr>
              <a:t>。</a:t>
            </a:r>
            <a:r>
              <a:rPr lang="zh-CN" altLang="en-US" sz="4000" b="1">
                <a:solidFill>
                  <a:srgbClr val="FFFF00"/>
                </a:solidFill>
                <a:latin typeface="黑体" pitchFamily="49" charset="-122"/>
                <a:ea typeface="黑体" pitchFamily="49" charset="-122"/>
              </a:rPr>
              <a:t> </a:t>
            </a:r>
          </a:p>
        </p:txBody>
      </p:sp>
      <p:sp>
        <p:nvSpPr>
          <p:cNvPr id="62468" name="Text Box 5"/>
          <p:cNvSpPr txBox="1">
            <a:spLocks noChangeArrowheads="1"/>
          </p:cNvSpPr>
          <p:nvPr/>
        </p:nvSpPr>
        <p:spPr bwMode="auto">
          <a:xfrm>
            <a:off x="457200" y="4800600"/>
            <a:ext cx="4572000" cy="366713"/>
          </a:xfrm>
          <a:prstGeom prst="rect">
            <a:avLst/>
          </a:prstGeom>
          <a:noFill/>
          <a:ln w="9525">
            <a:noFill/>
            <a:miter lim="800000"/>
            <a:headEnd/>
            <a:tailEnd/>
          </a:ln>
        </p:spPr>
        <p:txBody>
          <a:bodyPr>
            <a:spAutoFit/>
          </a:bodyPr>
          <a:lstStyle/>
          <a:p>
            <a:pPr>
              <a:spcBef>
                <a:spcPct val="50000"/>
              </a:spcBef>
              <a:buFont typeface="Arial" charset="0"/>
              <a:buNone/>
            </a:pPr>
            <a:endParaRPr lang="zh-CN" altLang="en-US"/>
          </a:p>
        </p:txBody>
      </p:sp>
      <p:sp>
        <p:nvSpPr>
          <p:cNvPr id="40966" name="Text Box 6"/>
          <p:cNvSpPr txBox="1">
            <a:spLocks noChangeArrowheads="1"/>
          </p:cNvSpPr>
          <p:nvPr/>
        </p:nvSpPr>
        <p:spPr bwMode="auto">
          <a:xfrm>
            <a:off x="0" y="3810000"/>
            <a:ext cx="9144000" cy="588963"/>
          </a:xfrm>
          <a:prstGeom prst="rect">
            <a:avLst/>
          </a:prstGeom>
          <a:solidFill>
            <a:srgbClr val="000000"/>
          </a:solidFill>
          <a:ln w="9525">
            <a:solidFill>
              <a:srgbClr val="FF00FF"/>
            </a:solidFill>
            <a:miter lim="800000"/>
            <a:headEnd/>
            <a:tailEnd/>
          </a:ln>
        </p:spPr>
        <p:txBody>
          <a:bodyPr>
            <a:spAutoFit/>
          </a:bodyPr>
          <a:lstStyle/>
          <a:p>
            <a:pPr>
              <a:spcBef>
                <a:spcPct val="50000"/>
              </a:spcBef>
              <a:buFont typeface="Arial" charset="0"/>
              <a:buNone/>
            </a:pPr>
            <a:r>
              <a:rPr lang="zh-CN" altLang="en-US" sz="2400" b="1">
                <a:latin typeface="Times New Roman" pitchFamily="18" charset="0"/>
              </a:rPr>
              <a:t>　　</a:t>
            </a:r>
            <a:r>
              <a:rPr lang="en-US" altLang="zh-CN" sz="3200" b="1">
                <a:solidFill>
                  <a:schemeClr val="bg1"/>
                </a:solidFill>
                <a:latin typeface="Times New Roman" pitchFamily="18" charset="0"/>
              </a:rPr>
              <a:t>《</a:t>
            </a:r>
            <a:r>
              <a:rPr lang="zh-CN" altLang="en-US" sz="3200" b="1">
                <a:solidFill>
                  <a:schemeClr val="bg1"/>
                </a:solidFill>
                <a:latin typeface="Times New Roman" pitchFamily="18" charset="0"/>
              </a:rPr>
              <a:t>孔雀东南飞</a:t>
            </a:r>
            <a:r>
              <a:rPr lang="en-US" altLang="zh-CN" sz="3200" b="1">
                <a:solidFill>
                  <a:schemeClr val="bg1"/>
                </a:solidFill>
                <a:latin typeface="Times New Roman" pitchFamily="18" charset="0"/>
              </a:rPr>
              <a:t>》</a:t>
            </a:r>
            <a:r>
              <a:rPr lang="zh-CN" altLang="en-US" sz="3200" b="1">
                <a:solidFill>
                  <a:schemeClr val="bg1"/>
                </a:solidFill>
                <a:latin typeface="Times New Roman" pitchFamily="18" charset="0"/>
              </a:rPr>
              <a:t>：孔雀东南飞，五里一徘徊。</a:t>
            </a:r>
            <a:r>
              <a:rPr lang="zh-CN" altLang="en-US" sz="3200" b="1">
                <a:solidFill>
                  <a:srgbClr val="FFFF00"/>
                </a:solidFill>
                <a:latin typeface="Times New Roman" pitchFamily="18" charset="0"/>
              </a:rPr>
              <a:t> </a:t>
            </a:r>
          </a:p>
        </p:txBody>
      </p:sp>
      <p:sp>
        <p:nvSpPr>
          <p:cNvPr id="40967" name="Text Box 7"/>
          <p:cNvSpPr txBox="1">
            <a:spLocks noChangeArrowheads="1"/>
          </p:cNvSpPr>
          <p:nvPr/>
        </p:nvSpPr>
        <p:spPr bwMode="auto">
          <a:xfrm>
            <a:off x="0" y="4648200"/>
            <a:ext cx="9144000" cy="1809750"/>
          </a:xfrm>
          <a:prstGeom prst="rect">
            <a:avLst/>
          </a:prstGeom>
          <a:solidFill>
            <a:srgbClr val="000000"/>
          </a:solidFill>
          <a:ln w="9525">
            <a:solidFill>
              <a:srgbClr val="FFCC00"/>
            </a:solidFill>
            <a:miter lim="800000"/>
            <a:headEnd/>
            <a:tailEnd/>
          </a:ln>
        </p:spPr>
        <p:txBody>
          <a:bodyPr>
            <a:spAutoFit/>
          </a:bodyPr>
          <a:lstStyle/>
          <a:p>
            <a:pPr>
              <a:spcBef>
                <a:spcPct val="50000"/>
              </a:spcBef>
              <a:buFont typeface="Arial" charset="0"/>
              <a:buNone/>
            </a:pPr>
            <a:r>
              <a:rPr lang="zh-CN" altLang="en-US" sz="2400" b="1">
                <a:solidFill>
                  <a:srgbClr val="000099"/>
                </a:solidFill>
                <a:latin typeface="Times New Roman" pitchFamily="18" charset="0"/>
              </a:rPr>
              <a:t>　　</a:t>
            </a:r>
            <a:r>
              <a:rPr lang="zh-CN" altLang="en-US" sz="2800" b="1">
                <a:solidFill>
                  <a:srgbClr val="FFFF00"/>
                </a:solidFill>
                <a:latin typeface="黑体" pitchFamily="49" charset="-122"/>
                <a:ea typeface="黑体" pitchFamily="49" charset="-122"/>
              </a:rPr>
              <a:t>这两句诗是个引子，引出下面刘兰芝与焦仲卿的历史剧故事。这两句诗本身暗含着比喻夫妇离别的意思，但这只是一种暗比，跟直接打比方有区别，它起的是渲染悲剧气氛的作用。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4"/>
                                        </p:tgtEl>
                                        <p:attrNameLst>
                                          <p:attrName>style.visibility</p:attrName>
                                        </p:attrNameLst>
                                      </p:cBhvr>
                                      <p:to>
                                        <p:strVal val="visible"/>
                                      </p:to>
                                    </p:set>
                                    <p:anim calcmode="lin" valueType="num">
                                      <p:cBhvr additive="base">
                                        <p:cTn id="7" dur="500" fill="hold"/>
                                        <p:tgtEl>
                                          <p:spTgt spid="40964"/>
                                        </p:tgtEl>
                                        <p:attrNameLst>
                                          <p:attrName>ppt_x</p:attrName>
                                        </p:attrNameLst>
                                      </p:cBhvr>
                                      <p:tavLst>
                                        <p:tav tm="0">
                                          <p:val>
                                            <p:strVal val="0-#ppt_w/2"/>
                                          </p:val>
                                        </p:tav>
                                        <p:tav tm="100000">
                                          <p:val>
                                            <p:strVal val="#ppt_x"/>
                                          </p:val>
                                        </p:tav>
                                      </p:tavLst>
                                    </p:anim>
                                    <p:anim calcmode="lin" valueType="num">
                                      <p:cBhvr additive="base">
                                        <p:cTn id="8" dur="500" fill="hold"/>
                                        <p:tgtEl>
                                          <p:spTgt spid="4096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6"/>
                                        </p:tgtEl>
                                        <p:attrNameLst>
                                          <p:attrName>style.visibility</p:attrName>
                                        </p:attrNameLst>
                                      </p:cBhvr>
                                      <p:to>
                                        <p:strVal val="visible"/>
                                      </p:to>
                                    </p:set>
                                    <p:anim calcmode="lin" valueType="num">
                                      <p:cBhvr additive="base">
                                        <p:cTn id="13" dur="500" fill="hold"/>
                                        <p:tgtEl>
                                          <p:spTgt spid="40966"/>
                                        </p:tgtEl>
                                        <p:attrNameLst>
                                          <p:attrName>ppt_x</p:attrName>
                                        </p:attrNameLst>
                                      </p:cBhvr>
                                      <p:tavLst>
                                        <p:tav tm="0">
                                          <p:val>
                                            <p:strVal val="0-#ppt_w/2"/>
                                          </p:val>
                                        </p:tav>
                                        <p:tav tm="100000">
                                          <p:val>
                                            <p:strVal val="#ppt_x"/>
                                          </p:val>
                                        </p:tav>
                                      </p:tavLst>
                                    </p:anim>
                                    <p:anim calcmode="lin" valueType="num">
                                      <p:cBhvr additive="base">
                                        <p:cTn id="14" dur="500" fill="hold"/>
                                        <p:tgtEl>
                                          <p:spTgt spid="4096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7"/>
                                        </p:tgtEl>
                                        <p:attrNameLst>
                                          <p:attrName>style.visibility</p:attrName>
                                        </p:attrNameLst>
                                      </p:cBhvr>
                                      <p:to>
                                        <p:strVal val="visible"/>
                                      </p:to>
                                    </p:set>
                                    <p:anim calcmode="lin" valueType="num">
                                      <p:cBhvr additive="base">
                                        <p:cTn id="19" dur="500" fill="hold"/>
                                        <p:tgtEl>
                                          <p:spTgt spid="40967"/>
                                        </p:tgtEl>
                                        <p:attrNameLst>
                                          <p:attrName>ppt_x</p:attrName>
                                        </p:attrNameLst>
                                      </p:cBhvr>
                                      <p:tavLst>
                                        <p:tav tm="0">
                                          <p:val>
                                            <p:strVal val="0-#ppt_w/2"/>
                                          </p:val>
                                        </p:tav>
                                        <p:tav tm="100000">
                                          <p:val>
                                            <p:strVal val="#ppt_x"/>
                                          </p:val>
                                        </p:tav>
                                      </p:tavLst>
                                    </p:anim>
                                    <p:anim calcmode="lin" valueType="num">
                                      <p:cBhvr additive="base">
                                        <p:cTn id="20" dur="500" fill="hold"/>
                                        <p:tgtEl>
                                          <p:spTgt spid="409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autoUpdateAnimBg="0"/>
      <p:bldP spid="40966" grpId="0" animBg="1" autoUpdateAnimBg="0"/>
      <p:bldP spid="40967"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idx="4294967295"/>
          </p:nvPr>
        </p:nvSpPr>
        <p:spPr>
          <a:xfrm>
            <a:off x="3143250" y="185738"/>
            <a:ext cx="2549525" cy="498475"/>
          </a:xfrm>
        </p:spPr>
        <p:txBody>
          <a:bodyPr/>
          <a:lstStyle/>
          <a:p>
            <a:pPr eaLnBrk="1" hangingPunct="1"/>
            <a:r>
              <a:rPr lang="zh-CN" altLang="zh-CN" b="1" smtClean="0">
                <a:latin typeface="隶书" pitchFamily="49" charset="-122"/>
                <a:ea typeface="隶书" pitchFamily="49" charset="-122"/>
              </a:rPr>
              <a:t>11</a:t>
            </a:r>
            <a:r>
              <a:rPr lang="zh-CN" altLang="en-US" b="1" smtClean="0">
                <a:latin typeface="隶书" pitchFamily="49" charset="-122"/>
                <a:ea typeface="隶书" pitchFamily="49" charset="-122"/>
              </a:rPr>
              <a:t>、双关</a:t>
            </a:r>
          </a:p>
        </p:txBody>
      </p:sp>
      <p:sp>
        <p:nvSpPr>
          <p:cNvPr id="63490" name="Rectangle 3"/>
          <p:cNvSpPr>
            <a:spLocks noGrp="1" noChangeArrowheads="1"/>
          </p:cNvSpPr>
          <p:nvPr>
            <p:ph type="body" idx="4294967295"/>
          </p:nvPr>
        </p:nvSpPr>
        <p:spPr>
          <a:xfrm>
            <a:off x="76200" y="1155700"/>
            <a:ext cx="8915400" cy="5473700"/>
          </a:xfrm>
        </p:spPr>
        <p:txBody>
          <a:bodyPr/>
          <a:lstStyle/>
          <a:p>
            <a:pPr eaLnBrk="1" hangingPunct="1">
              <a:buFont typeface="Arial" charset="0"/>
              <a:buNone/>
            </a:pPr>
            <a:r>
              <a:rPr lang="zh-CN" altLang="en-US" sz="1800" b="1" smtClean="0">
                <a:latin typeface="Arial" charset="0"/>
                <a:ea typeface="宋体" charset="-122"/>
              </a:rPr>
              <a:t>双关是在一定的事言环境里，利用词的多义和同音的条件，有意使语句具有双重含义，言在此而意在彼的修辞方式。</a:t>
            </a:r>
          </a:p>
          <a:p>
            <a:pPr eaLnBrk="1" hangingPunct="1">
              <a:buFont typeface="Arial" charset="0"/>
              <a:buNone/>
            </a:pPr>
            <a:r>
              <a:rPr lang="zh-CN" altLang="en-US" sz="1800" b="1" smtClean="0">
                <a:latin typeface="Arial" charset="0"/>
                <a:ea typeface="宋体" charset="-122"/>
              </a:rPr>
              <a:t>（1）谐音双关</a:t>
            </a:r>
          </a:p>
          <a:p>
            <a:pPr lvl="1" eaLnBrk="1" hangingPunct="1">
              <a:buFont typeface="Arial" charset="0"/>
              <a:buNone/>
            </a:pPr>
            <a:endParaRPr lang="zh-CN" altLang="en-US" sz="1800" b="1" smtClean="0">
              <a:latin typeface="Arial" charset="0"/>
              <a:ea typeface="宋体" charset="-122"/>
            </a:endParaRPr>
          </a:p>
          <a:p>
            <a:pPr eaLnBrk="1" hangingPunct="1">
              <a:buFont typeface="Arial" charset="0"/>
              <a:buNone/>
            </a:pPr>
            <a:r>
              <a:rPr lang="zh-CN" altLang="en-US" sz="1800" b="1" smtClean="0">
                <a:latin typeface="Arial" charset="0"/>
                <a:ea typeface="宋体" charset="-122"/>
              </a:rPr>
              <a:t>（2）语意双关</a:t>
            </a:r>
          </a:p>
          <a:p>
            <a:pPr eaLnBrk="1" hangingPunct="1">
              <a:buFont typeface="Arial" charset="0"/>
              <a:buNone/>
            </a:pPr>
            <a:r>
              <a:rPr lang="zh-CN" altLang="en-US" sz="1800" b="1" smtClean="0">
                <a:latin typeface="Arial" charset="0"/>
                <a:ea typeface="宋体" charset="-122"/>
              </a:rPr>
              <a:t>例：我与灵山相对笑，满头晴雪共难消。（林则徐）</a:t>
            </a:r>
          </a:p>
          <a:p>
            <a:pPr eaLnBrk="1" hangingPunct="1">
              <a:buFont typeface="Arial" charset="0"/>
              <a:buNone/>
            </a:pPr>
            <a:r>
              <a:rPr lang="zh-CN" altLang="en-US" sz="1800" b="1" smtClean="0">
                <a:latin typeface="Arial" charset="0"/>
                <a:ea typeface="宋体" charset="-122"/>
              </a:rPr>
              <a:t>满头，既指山头，又指人头。晴雪，既指白雪，又指白发。    </a:t>
            </a:r>
          </a:p>
          <a:p>
            <a:pPr eaLnBrk="1" hangingPunct="1">
              <a:buFont typeface="Arial" charset="0"/>
              <a:buNone/>
            </a:pPr>
            <a:r>
              <a:rPr lang="zh-CN" altLang="en-US" sz="1800" b="1" smtClean="0">
                <a:latin typeface="Arial" charset="0"/>
                <a:ea typeface="宋体" charset="-122"/>
              </a:rPr>
              <a:t>例：江水西头隔烟树，望不见，江东路。（《望江东》）</a:t>
            </a:r>
          </a:p>
          <a:p>
            <a:pPr eaLnBrk="1" hangingPunct="1">
              <a:buFont typeface="Arial" charset="0"/>
              <a:buNone/>
            </a:pPr>
            <a:r>
              <a:rPr lang="zh-CN" altLang="en-US" sz="1800" b="1" smtClean="0">
                <a:latin typeface="Arial" charset="0"/>
                <a:ea typeface="宋体" charset="-122"/>
              </a:rPr>
              <a:t>“隔”字，既写出了诗人目光被树阻隔而难望见江东。也写出了自身被阻隔，而回不到江东。</a:t>
            </a:r>
          </a:p>
          <a:p>
            <a:pPr eaLnBrk="1" hangingPunct="1">
              <a:buFont typeface="Arial" charset="0"/>
              <a:buNone/>
            </a:pPr>
            <a:r>
              <a:rPr lang="zh-CN" altLang="en-US" sz="1800" b="1" smtClean="0">
                <a:latin typeface="Arial" charset="0"/>
                <a:ea typeface="宋体" charset="-122"/>
              </a:rPr>
              <a:t>效果：使诗歌表意丰富，含蓄蕴藉。</a:t>
            </a:r>
            <a:r>
              <a:rPr lang="zh-CN" altLang="en-US" sz="2000" b="1" smtClean="0">
                <a:latin typeface="Arial" charset="0"/>
                <a:ea typeface="宋体" charset="-122"/>
              </a:rPr>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Rot="1" noChangeArrowheads="1"/>
          </p:cNvSpPr>
          <p:nvPr>
            <p:ph type="title" idx="4294967295"/>
          </p:nvPr>
        </p:nvSpPr>
        <p:spPr>
          <a:xfrm>
            <a:off x="0" y="0"/>
            <a:ext cx="9144000" cy="2057400"/>
          </a:xfrm>
          <a:solidFill>
            <a:srgbClr val="000000"/>
          </a:solidFill>
          <a:ln>
            <a:solidFill>
              <a:srgbClr val="FFFF00"/>
            </a:solidFill>
          </a:ln>
        </p:spPr>
        <p:txBody>
          <a:bodyPr/>
          <a:lstStyle/>
          <a:p>
            <a:pPr eaLnBrk="1" hangingPunct="1"/>
            <a:r>
              <a:rPr lang="zh-CN" altLang="en-US" sz="4400" smtClean="0">
                <a:solidFill>
                  <a:srgbClr val="FFFF00"/>
                </a:solidFill>
                <a:latin typeface="Arial" charset="0"/>
                <a:ea typeface="黑体" pitchFamily="49" charset="-122"/>
              </a:rPr>
              <a:t>双关</a:t>
            </a:r>
            <a:r>
              <a:rPr lang="zh-CN" altLang="en-US" sz="2400" smtClean="0">
                <a:solidFill>
                  <a:schemeClr val="bg1"/>
                </a:solidFill>
                <a:latin typeface="Arial" charset="0"/>
                <a:ea typeface="黑体" pitchFamily="49" charset="-122"/>
              </a:rPr>
              <a:t>在一定的语言环境中，利用</a:t>
            </a:r>
            <a:r>
              <a:rPr lang="zh-CN" altLang="en-US" sz="2400" smtClean="0">
                <a:solidFill>
                  <a:srgbClr val="FFFF00"/>
                </a:solidFill>
                <a:latin typeface="Arial" charset="0"/>
                <a:ea typeface="黑体" pitchFamily="49" charset="-122"/>
              </a:rPr>
              <a:t>词的多义和同音的条件</a:t>
            </a:r>
            <a:r>
              <a:rPr lang="zh-CN" altLang="en-US" sz="2400" smtClean="0">
                <a:solidFill>
                  <a:schemeClr val="bg1"/>
                </a:solidFill>
                <a:latin typeface="Arial" charset="0"/>
                <a:ea typeface="黑体" pitchFamily="49" charset="-122"/>
              </a:rPr>
              <a:t>有意使语句具有双重意义，言在此而意在彼，这种修辞手法叫做双关。双关可使语言表达得</a:t>
            </a:r>
            <a:r>
              <a:rPr lang="zh-CN" altLang="en-US" sz="2400" smtClean="0">
                <a:solidFill>
                  <a:srgbClr val="FFFF00"/>
                </a:solidFill>
                <a:latin typeface="Arial" charset="0"/>
                <a:ea typeface="黑体" pitchFamily="49" charset="-122"/>
              </a:rPr>
              <a:t>含蓄、幽默</a:t>
            </a:r>
            <a:r>
              <a:rPr lang="zh-CN" altLang="en-US" sz="2400" smtClean="0">
                <a:solidFill>
                  <a:schemeClr val="bg1"/>
                </a:solidFill>
                <a:latin typeface="Arial" charset="0"/>
                <a:ea typeface="黑体" pitchFamily="49" charset="-122"/>
              </a:rPr>
              <a:t>，而且能加深寓意，给人以深刻印象。</a:t>
            </a:r>
            <a:r>
              <a:rPr lang="zh-CN" altLang="en-US" sz="2400" smtClean="0">
                <a:latin typeface="Arial" charset="0"/>
                <a:ea typeface="宋体" charset="-122"/>
              </a:rPr>
              <a:t> </a:t>
            </a:r>
          </a:p>
        </p:txBody>
      </p:sp>
      <p:sp>
        <p:nvSpPr>
          <p:cNvPr id="43011" name="Text Box 3"/>
          <p:cNvSpPr>
            <a:spLocks noGrp="1" noChangeArrowheads="1"/>
          </p:cNvSpPr>
          <p:nvPr>
            <p:ph type="body" idx="4294967295"/>
          </p:nvPr>
        </p:nvSpPr>
        <p:spPr>
          <a:xfrm>
            <a:off x="228600" y="2286000"/>
            <a:ext cx="8540750" cy="2895600"/>
          </a:xfrm>
          <a:solidFill>
            <a:srgbClr val="000000"/>
          </a:solidFill>
          <a:ln>
            <a:solidFill>
              <a:srgbClr val="FFFF00"/>
            </a:solidFill>
          </a:ln>
        </p:spPr>
        <p:txBody>
          <a:bodyPr/>
          <a:lstStyle/>
          <a:p>
            <a:pPr algn="ctr" eaLnBrk="1" hangingPunct="1">
              <a:lnSpc>
                <a:spcPct val="90000"/>
              </a:lnSpc>
              <a:buFont typeface="Arial" charset="0"/>
              <a:buNone/>
            </a:pPr>
            <a:r>
              <a:rPr lang="zh-CN" altLang="zh-CN" b="1" smtClean="0">
                <a:latin typeface="Arial" charset="0"/>
                <a:ea typeface="宋体" charset="-122"/>
              </a:rPr>
              <a:t> </a:t>
            </a:r>
            <a:r>
              <a:rPr lang="zh-CN" altLang="en-US" b="1" smtClean="0">
                <a:solidFill>
                  <a:schemeClr val="bg1"/>
                </a:solidFill>
                <a:latin typeface="Arial" charset="0"/>
                <a:ea typeface="宋体" charset="-122"/>
              </a:rPr>
              <a:t>无题   李商隐</a:t>
            </a:r>
          </a:p>
          <a:p>
            <a:pPr eaLnBrk="1" hangingPunct="1">
              <a:lnSpc>
                <a:spcPct val="90000"/>
              </a:lnSpc>
              <a:buFont typeface="Arial" charset="0"/>
              <a:buNone/>
            </a:pPr>
            <a:r>
              <a:rPr lang="zh-CN"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相见时难别亦难，东风无力百花残。 </a:t>
            </a:r>
            <a:br>
              <a:rPr lang="zh-CN" altLang="en-US" b="1" smtClean="0">
                <a:solidFill>
                  <a:schemeClr val="bg1"/>
                </a:solidFill>
                <a:latin typeface="Arial" charset="0"/>
                <a:ea typeface="宋体" charset="-122"/>
              </a:rPr>
            </a:br>
            <a:r>
              <a:rPr lang="zh-CN" altLang="en-US" b="1" smtClean="0">
                <a:solidFill>
                  <a:schemeClr val="bg1"/>
                </a:solidFill>
                <a:latin typeface="Arial" charset="0"/>
                <a:ea typeface="宋体" charset="-122"/>
              </a:rPr>
              <a:t>　  春蚕到死丝方尽，蜡炬成灰泪始干。 </a:t>
            </a:r>
            <a:br>
              <a:rPr lang="zh-CN" altLang="en-US" b="1" smtClean="0">
                <a:solidFill>
                  <a:schemeClr val="bg1"/>
                </a:solidFill>
                <a:latin typeface="Arial" charset="0"/>
                <a:ea typeface="宋体" charset="-122"/>
              </a:rPr>
            </a:br>
            <a:r>
              <a:rPr lang="zh-CN" altLang="en-US" b="1" smtClean="0">
                <a:solidFill>
                  <a:schemeClr val="bg1"/>
                </a:solidFill>
                <a:latin typeface="Arial" charset="0"/>
                <a:ea typeface="宋体" charset="-122"/>
              </a:rPr>
              <a:t>　   晓镜但愁云鬓改，夜吟应觉月光寒。 </a:t>
            </a:r>
            <a:br>
              <a:rPr lang="zh-CN" altLang="en-US" b="1" smtClean="0">
                <a:solidFill>
                  <a:schemeClr val="bg1"/>
                </a:solidFill>
                <a:latin typeface="Arial" charset="0"/>
                <a:ea typeface="宋体" charset="-122"/>
              </a:rPr>
            </a:br>
            <a:r>
              <a:rPr lang="zh-CN" altLang="en-US" b="1" smtClean="0">
                <a:solidFill>
                  <a:schemeClr val="bg1"/>
                </a:solidFill>
                <a:latin typeface="Arial" charset="0"/>
                <a:ea typeface="宋体" charset="-122"/>
              </a:rPr>
              <a:t>　   蓬山此去无多路，青鸟殷勤为探看。</a:t>
            </a:r>
            <a:r>
              <a:rPr lang="zh-CN" altLang="en-US" b="1" smtClean="0">
                <a:latin typeface="Arial" charset="0"/>
                <a:ea typeface="宋体" charset="-122"/>
              </a:rPr>
              <a:t> </a:t>
            </a:r>
            <a:br>
              <a:rPr lang="zh-CN" altLang="en-US" b="1" smtClean="0">
                <a:latin typeface="Arial" charset="0"/>
                <a:ea typeface="宋体" charset="-122"/>
              </a:rPr>
            </a:br>
            <a:endParaRPr lang="zh-CN" altLang="en-US" b="1" smtClean="0">
              <a:latin typeface="Arial" charset="0"/>
              <a:ea typeface="宋体" charset="-122"/>
            </a:endParaRPr>
          </a:p>
        </p:txBody>
      </p:sp>
      <p:sp>
        <p:nvSpPr>
          <p:cNvPr id="64515" name="Rectangle 4"/>
          <p:cNvSpPr>
            <a:spLocks noChangeArrowheads="1"/>
          </p:cNvSpPr>
          <p:nvPr/>
        </p:nvSpPr>
        <p:spPr bwMode="auto">
          <a:xfrm>
            <a:off x="1600200" y="5943600"/>
            <a:ext cx="644525" cy="366713"/>
          </a:xfrm>
          <a:prstGeom prst="rect">
            <a:avLst/>
          </a:prstGeom>
          <a:noFill/>
          <a:ln w="9525">
            <a:noFill/>
            <a:miter lim="800000"/>
            <a:headEnd/>
            <a:tailEnd/>
          </a:ln>
        </p:spPr>
        <p:txBody>
          <a:bodyPr wrap="none">
            <a:spAutoFit/>
          </a:bodyPr>
          <a:lstStyle/>
          <a:p>
            <a:pPr>
              <a:buFont typeface="Arial" charset="0"/>
              <a:buNone/>
            </a:pPr>
            <a:r>
              <a:rPr lang="zh-CN" altLang="en-US" b="1">
                <a:solidFill>
                  <a:schemeClr val="bg1"/>
                </a:solidFill>
              </a:rPr>
              <a:t>双关</a:t>
            </a:r>
          </a:p>
        </p:txBody>
      </p:sp>
      <p:sp>
        <p:nvSpPr>
          <p:cNvPr id="43013" name="Text Box 5"/>
          <p:cNvSpPr txBox="1">
            <a:spLocks noChangeArrowheads="1"/>
          </p:cNvSpPr>
          <p:nvPr/>
        </p:nvSpPr>
        <p:spPr bwMode="auto">
          <a:xfrm>
            <a:off x="0" y="5181600"/>
            <a:ext cx="9178925" cy="1382713"/>
          </a:xfrm>
          <a:prstGeom prst="rect">
            <a:avLst/>
          </a:prstGeom>
          <a:solidFill>
            <a:srgbClr val="000000"/>
          </a:solidFill>
          <a:ln w="9525">
            <a:solidFill>
              <a:srgbClr val="FFCC00"/>
            </a:solidFill>
            <a:miter lim="800000"/>
            <a:headEnd/>
            <a:tailEnd/>
          </a:ln>
        </p:spPr>
        <p:txBody>
          <a:bodyPr>
            <a:spAutoFit/>
          </a:bodyPr>
          <a:lstStyle/>
          <a:p>
            <a:pPr>
              <a:buFont typeface="Arial" charset="0"/>
              <a:buNone/>
            </a:pP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春蚕</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句首先是人的眷恋感情之缠绵同春蚕吐丝绵绵不尽</a:t>
            </a:r>
          </a:p>
          <a:p>
            <a:pPr>
              <a:buFont typeface="Arial" charset="0"/>
              <a:buNone/>
            </a:pPr>
            <a:r>
              <a:rPr lang="zh-CN" altLang="en-US" sz="2800" b="1">
                <a:solidFill>
                  <a:schemeClr val="bg1"/>
                </a:solidFill>
                <a:latin typeface="黑体" pitchFamily="49" charset="-122"/>
                <a:ea typeface="黑体" pitchFamily="49" charset="-122"/>
              </a:rPr>
              <a:t>之间的联想，又从蚕吐丝到</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死</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方止而推移到人的感情之</a:t>
            </a:r>
          </a:p>
          <a:p>
            <a:pPr>
              <a:buFont typeface="Arial" charset="0"/>
              <a:buNone/>
            </a:pPr>
            <a:r>
              <a:rPr lang="zh-CN" altLang="en-US" sz="2800" b="1">
                <a:solidFill>
                  <a:schemeClr val="bg1"/>
                </a:solidFill>
                <a:latin typeface="黑体" pitchFamily="49" charset="-122"/>
                <a:ea typeface="黑体" pitchFamily="49" charset="-122"/>
              </a:rPr>
              <a:t>生死不渝，</a:t>
            </a:r>
            <a:r>
              <a:rPr lang="zh-CN" altLang="en-US" sz="2800" b="1">
                <a:solidFill>
                  <a:srgbClr val="FFFF00"/>
                </a:solidFill>
                <a:latin typeface="黑体" pitchFamily="49" charset="-122"/>
                <a:ea typeface="黑体" pitchFamily="49" charset="-122"/>
              </a:rPr>
              <a:t>意义双关</a:t>
            </a:r>
            <a:r>
              <a:rPr lang="zh-CN" altLang="en-US" sz="2800" b="1">
                <a:solidFill>
                  <a:schemeClr val="bg1"/>
                </a:solidFill>
                <a:latin typeface="黑体" pitchFamily="49" charset="-122"/>
                <a:ea typeface="黑体" pitchFamily="49" charset="-122"/>
              </a:rPr>
              <a:t>因此写出了</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到死丝方尽</a:t>
            </a:r>
            <a:r>
              <a:rPr lang="zh-CN" altLang="en-US" sz="2800" b="1">
                <a:solidFill>
                  <a:schemeClr val="bg1"/>
                </a:solidFill>
                <a:ea typeface="黑体" pitchFamily="49" charset="-122"/>
              </a:rPr>
              <a:t>”</a:t>
            </a:r>
            <a:r>
              <a:rPr lang="zh-CN" altLang="en-US" sz="2800" b="1">
                <a:solidFill>
                  <a:schemeClr val="bg1"/>
                </a:solidFill>
                <a:latin typeface="黑体" pitchFamily="49" charset="-122"/>
                <a:ea typeface="黑体"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box(in)">
                                      <p:cBhvr>
                                        <p:cTn id="7" dur="500"/>
                                        <p:tgtEl>
                                          <p:spTgt spid="43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43013"/>
                                        </p:tgtEl>
                                        <p:attrNameLst>
                                          <p:attrName>style.visibility</p:attrName>
                                        </p:attrNameLst>
                                      </p:cBhvr>
                                      <p:to>
                                        <p:strVal val="visible"/>
                                      </p:to>
                                    </p:set>
                                    <p:anim calcmode="lin" valueType="num">
                                      <p:cBhvr>
                                        <p:cTn id="12" dur="500" fill="hold"/>
                                        <p:tgtEl>
                                          <p:spTgt spid="43013"/>
                                        </p:tgtEl>
                                        <p:attrNameLst>
                                          <p:attrName>ppt_w</p:attrName>
                                        </p:attrNameLst>
                                      </p:cBhvr>
                                      <p:tavLst>
                                        <p:tav tm="0">
                                          <p:val>
                                            <p:fltVal val="0"/>
                                          </p:val>
                                        </p:tav>
                                        <p:tav tm="100000">
                                          <p:val>
                                            <p:strVal val="#ppt_w"/>
                                          </p:val>
                                        </p:tav>
                                      </p:tavLst>
                                    </p:anim>
                                    <p:anim calcmode="lin" valueType="num">
                                      <p:cBhvr>
                                        <p:cTn id="13" dur="500" fill="hold"/>
                                        <p:tgtEl>
                                          <p:spTgt spid="43013"/>
                                        </p:tgtEl>
                                        <p:attrNameLst>
                                          <p:attrName>ppt_h</p:attrName>
                                        </p:attrNameLst>
                                      </p:cBhvr>
                                      <p:tavLst>
                                        <p:tav tm="0">
                                          <p:val>
                                            <p:fltVal val="0"/>
                                          </p:val>
                                        </p:tav>
                                        <p:tav tm="100000">
                                          <p:val>
                                            <p:strVal val="#ppt_h"/>
                                          </p:val>
                                        </p:tav>
                                      </p:tavLst>
                                    </p:anim>
                                    <p:anim calcmode="lin" valueType="num">
                                      <p:cBhvr>
                                        <p:cTn id="14" dur="500" fill="hold"/>
                                        <p:tgtEl>
                                          <p:spTgt spid="43013"/>
                                        </p:tgtEl>
                                        <p:attrNameLst>
                                          <p:attrName>ppt_x</p:attrName>
                                        </p:attrNameLst>
                                      </p:cBhvr>
                                      <p:tavLst>
                                        <p:tav tm="0" fmla="#ppt_x+(cos(-2*pi*(1-$))*-#ppt_x-sin(-2*pi*(1-$))*(1-#ppt_y))*(1-$)">
                                          <p:val>
                                            <p:fltVal val="0"/>
                                          </p:val>
                                        </p:tav>
                                        <p:tav tm="100000">
                                          <p:val>
                                            <p:fltVal val="1"/>
                                          </p:val>
                                        </p:tav>
                                      </p:tavLst>
                                    </p:anim>
                                    <p:anim calcmode="lin" valueType="num">
                                      <p:cBhvr>
                                        <p:cTn id="15" dur="500" fill="hold"/>
                                        <p:tgtEl>
                                          <p:spTgt spid="430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animBg="1" autoUpdateAnimBg="0"/>
      <p:bldP spid="43013" grpId="0"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Rot="1" noChangeArrowheads="1"/>
          </p:cNvSpPr>
          <p:nvPr>
            <p:ph type="title" idx="4294967295"/>
          </p:nvPr>
        </p:nvSpPr>
        <p:spPr>
          <a:xfrm>
            <a:off x="0" y="0"/>
            <a:ext cx="1905000" cy="1066800"/>
          </a:xfrm>
          <a:solidFill>
            <a:srgbClr val="000000"/>
          </a:solidFill>
          <a:ln>
            <a:solidFill>
              <a:srgbClr val="FFFF00"/>
            </a:solidFill>
          </a:ln>
        </p:spPr>
        <p:txBody>
          <a:bodyPr/>
          <a:lstStyle/>
          <a:p>
            <a:pPr eaLnBrk="1" hangingPunct="1"/>
            <a:r>
              <a:rPr lang="zh-CN" altLang="en-US" sz="4400" smtClean="0">
                <a:solidFill>
                  <a:srgbClr val="FFFF00"/>
                </a:solidFill>
                <a:latin typeface="Arial" charset="0"/>
                <a:ea typeface="黑体" pitchFamily="49" charset="-122"/>
              </a:rPr>
              <a:t>双关</a:t>
            </a:r>
            <a:r>
              <a:rPr lang="zh-CN" altLang="en-US" sz="2400" smtClean="0">
                <a:solidFill>
                  <a:schemeClr val="bg1"/>
                </a:solidFill>
                <a:latin typeface="Arial" charset="0"/>
                <a:ea typeface="黑体" pitchFamily="49" charset="-122"/>
              </a:rPr>
              <a:t> </a:t>
            </a:r>
            <a:r>
              <a:rPr lang="zh-CN" altLang="en-US" sz="2400" smtClean="0">
                <a:latin typeface="Arial" charset="0"/>
                <a:ea typeface="宋体" charset="-122"/>
              </a:rPr>
              <a:t> </a:t>
            </a:r>
          </a:p>
        </p:txBody>
      </p:sp>
      <p:sp>
        <p:nvSpPr>
          <p:cNvPr id="44035" name="Text Box 3"/>
          <p:cNvSpPr>
            <a:spLocks noGrp="1" noChangeArrowheads="1"/>
          </p:cNvSpPr>
          <p:nvPr>
            <p:ph type="body" idx="4294967295"/>
          </p:nvPr>
        </p:nvSpPr>
        <p:spPr>
          <a:xfrm>
            <a:off x="0" y="1143000"/>
            <a:ext cx="8540750" cy="2438400"/>
          </a:xfrm>
          <a:solidFill>
            <a:srgbClr val="000000"/>
          </a:solidFill>
          <a:ln>
            <a:solidFill>
              <a:srgbClr val="FFFF00"/>
            </a:solidFill>
          </a:ln>
        </p:spPr>
        <p:txBody>
          <a:bodyPr/>
          <a:lstStyle/>
          <a:p>
            <a:pPr algn="ctr" eaLnBrk="1" hangingPunct="1">
              <a:buFont typeface="Arial" charset="0"/>
              <a:buNone/>
            </a:pPr>
            <a:r>
              <a:rPr lang="zh-CN" altLang="en-US" b="1" smtClean="0">
                <a:solidFill>
                  <a:schemeClr val="bg1"/>
                </a:solidFill>
                <a:latin typeface="Arial" charset="0"/>
                <a:ea typeface="宋体" charset="-122"/>
              </a:rPr>
              <a:t>竹枝词   刘禹锡</a:t>
            </a:r>
          </a:p>
          <a:p>
            <a:pPr eaLnBrk="1" hangingPunct="1">
              <a:buFont typeface="Arial" charset="0"/>
              <a:buNone/>
            </a:pPr>
            <a:r>
              <a:rPr lang="zh-CN"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杨柳青青江水平，闻郎江上唱歌声。</a:t>
            </a:r>
          </a:p>
          <a:p>
            <a:pPr eaLnBrk="1" hangingPunct="1">
              <a:buFont typeface="Arial" charset="0"/>
              <a:buNone/>
            </a:pPr>
            <a:r>
              <a:rPr lang="zh-CN"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东边日出西边雨，道是无晴却有晴。</a:t>
            </a:r>
            <a:r>
              <a:rPr lang="zh-CN" altLang="en-US" smtClean="0">
                <a:solidFill>
                  <a:schemeClr val="bg1"/>
                </a:solidFill>
                <a:latin typeface="Arial" charset="0"/>
                <a:ea typeface="宋体" charset="-122"/>
              </a:rPr>
              <a:t> </a:t>
            </a:r>
          </a:p>
        </p:txBody>
      </p:sp>
      <p:sp>
        <p:nvSpPr>
          <p:cNvPr id="65539" name="Rectangle 4"/>
          <p:cNvSpPr>
            <a:spLocks noChangeArrowheads="1"/>
          </p:cNvSpPr>
          <p:nvPr/>
        </p:nvSpPr>
        <p:spPr bwMode="auto">
          <a:xfrm>
            <a:off x="1600200" y="5943600"/>
            <a:ext cx="644525" cy="366713"/>
          </a:xfrm>
          <a:prstGeom prst="rect">
            <a:avLst/>
          </a:prstGeom>
          <a:noFill/>
          <a:ln w="9525">
            <a:noFill/>
            <a:miter lim="800000"/>
            <a:headEnd/>
            <a:tailEnd/>
          </a:ln>
        </p:spPr>
        <p:txBody>
          <a:bodyPr wrap="none">
            <a:spAutoFit/>
          </a:bodyPr>
          <a:lstStyle/>
          <a:p>
            <a:pPr>
              <a:buFont typeface="Arial" charset="0"/>
              <a:buNone/>
            </a:pPr>
            <a:r>
              <a:rPr lang="zh-CN" altLang="en-US" b="1">
                <a:solidFill>
                  <a:schemeClr val="bg1"/>
                </a:solidFill>
              </a:rPr>
              <a:t>双关</a:t>
            </a:r>
          </a:p>
        </p:txBody>
      </p:sp>
      <p:sp>
        <p:nvSpPr>
          <p:cNvPr id="44037" name="Text Box 5"/>
          <p:cNvSpPr txBox="1">
            <a:spLocks noChangeArrowheads="1"/>
          </p:cNvSpPr>
          <p:nvPr/>
        </p:nvSpPr>
        <p:spPr bwMode="auto">
          <a:xfrm>
            <a:off x="-33338" y="3886200"/>
            <a:ext cx="9177338" cy="833438"/>
          </a:xfrm>
          <a:prstGeom prst="rect">
            <a:avLst/>
          </a:prstGeom>
          <a:solidFill>
            <a:srgbClr val="000000"/>
          </a:solidFill>
          <a:ln w="9525">
            <a:solidFill>
              <a:srgbClr val="FFCC00"/>
            </a:solidFill>
            <a:miter lim="800000"/>
            <a:headEnd/>
            <a:tailEnd/>
          </a:ln>
        </p:spPr>
        <p:txBody>
          <a:bodyPr>
            <a:spAutoFit/>
          </a:bodyPr>
          <a:lstStyle/>
          <a:p>
            <a:pPr>
              <a:buFont typeface="Arial" charset="0"/>
              <a:buNone/>
            </a:pPr>
            <a:r>
              <a:rPr lang="zh-CN" altLang="en-US" sz="4800" b="1">
                <a:solidFill>
                  <a:srgbClr val="FFFF00"/>
                </a:solidFill>
              </a:rPr>
              <a:t>“晴”与“情”谐音双关。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box(in)">
                                      <p:cBhvr>
                                        <p:cTn id="7" dur="500"/>
                                        <p:tgtEl>
                                          <p:spTgt spid="4403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44037"/>
                                        </p:tgtEl>
                                        <p:attrNameLst>
                                          <p:attrName>style.visibility</p:attrName>
                                        </p:attrNameLst>
                                      </p:cBhvr>
                                      <p:to>
                                        <p:strVal val="visible"/>
                                      </p:to>
                                    </p:set>
                                    <p:anim calcmode="lin" valueType="num">
                                      <p:cBhvr>
                                        <p:cTn id="12" dur="500" fill="hold"/>
                                        <p:tgtEl>
                                          <p:spTgt spid="44037"/>
                                        </p:tgtEl>
                                        <p:attrNameLst>
                                          <p:attrName>ppt_w</p:attrName>
                                        </p:attrNameLst>
                                      </p:cBhvr>
                                      <p:tavLst>
                                        <p:tav tm="0">
                                          <p:val>
                                            <p:fltVal val="0"/>
                                          </p:val>
                                        </p:tav>
                                        <p:tav tm="100000">
                                          <p:val>
                                            <p:strVal val="#ppt_w"/>
                                          </p:val>
                                        </p:tav>
                                      </p:tavLst>
                                    </p:anim>
                                    <p:anim calcmode="lin" valueType="num">
                                      <p:cBhvr>
                                        <p:cTn id="13" dur="500" fill="hold"/>
                                        <p:tgtEl>
                                          <p:spTgt spid="44037"/>
                                        </p:tgtEl>
                                        <p:attrNameLst>
                                          <p:attrName>ppt_h</p:attrName>
                                        </p:attrNameLst>
                                      </p:cBhvr>
                                      <p:tavLst>
                                        <p:tav tm="0">
                                          <p:val>
                                            <p:fltVal val="0"/>
                                          </p:val>
                                        </p:tav>
                                        <p:tav tm="100000">
                                          <p:val>
                                            <p:strVal val="#ppt_h"/>
                                          </p:val>
                                        </p:tav>
                                      </p:tavLst>
                                    </p:anim>
                                    <p:anim calcmode="lin" valueType="num">
                                      <p:cBhvr>
                                        <p:cTn id="14" dur="500" fill="hold"/>
                                        <p:tgtEl>
                                          <p:spTgt spid="44037"/>
                                        </p:tgtEl>
                                        <p:attrNameLst>
                                          <p:attrName>ppt_x</p:attrName>
                                        </p:attrNameLst>
                                      </p:cBhvr>
                                      <p:tavLst>
                                        <p:tav tm="0" fmla="#ppt_x+(cos(-2*pi*(1-$))*-#ppt_x-sin(-2*pi*(1-$))*(1-#ppt_y))*(1-$)">
                                          <p:val>
                                            <p:fltVal val="0"/>
                                          </p:val>
                                        </p:tav>
                                        <p:tav tm="100000">
                                          <p:val>
                                            <p:fltVal val="1"/>
                                          </p:val>
                                        </p:tav>
                                      </p:tavLst>
                                    </p:anim>
                                    <p:anim calcmode="lin" valueType="num">
                                      <p:cBhvr>
                                        <p:cTn id="15" dur="500" fill="hold"/>
                                        <p:tgtEl>
                                          <p:spTgt spid="4403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nimBg="1" autoUpdateAnimBg="0"/>
      <p:bldP spid="44037" grpId="0"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idx="4294967295"/>
          </p:nvPr>
        </p:nvSpPr>
        <p:spPr>
          <a:xfrm>
            <a:off x="1619250" y="1195388"/>
            <a:ext cx="2025650" cy="720725"/>
          </a:xfrm>
        </p:spPr>
        <p:txBody>
          <a:bodyPr/>
          <a:lstStyle/>
          <a:p>
            <a:pPr eaLnBrk="1" hangingPunct="1"/>
            <a:r>
              <a:rPr lang="zh-CN" altLang="zh-CN" sz="3600" b="1" smtClean="0">
                <a:latin typeface="隶书" pitchFamily="49" charset="-122"/>
                <a:ea typeface="隶书" pitchFamily="49" charset="-122"/>
              </a:rPr>
              <a:t>12</a:t>
            </a:r>
            <a:r>
              <a:rPr lang="zh-CN" altLang="en-US" sz="3600" b="1" smtClean="0">
                <a:latin typeface="隶书" pitchFamily="49" charset="-122"/>
                <a:ea typeface="隶书" pitchFamily="49" charset="-122"/>
              </a:rPr>
              <a:t>、互文</a:t>
            </a:r>
          </a:p>
        </p:txBody>
      </p:sp>
      <p:sp>
        <p:nvSpPr>
          <p:cNvPr id="66562" name="Rectangle 3"/>
          <p:cNvSpPr>
            <a:spLocks noGrp="1" noChangeArrowheads="1"/>
          </p:cNvSpPr>
          <p:nvPr>
            <p:ph type="body" idx="4294967295"/>
          </p:nvPr>
        </p:nvSpPr>
        <p:spPr>
          <a:xfrm>
            <a:off x="381000" y="1524000"/>
            <a:ext cx="8229600" cy="1905000"/>
          </a:xfrm>
        </p:spPr>
        <p:txBody>
          <a:bodyPr/>
          <a:lstStyle/>
          <a:p>
            <a:pPr eaLnBrk="1" hangingPunct="1">
              <a:buFont typeface="Arial" charset="0"/>
              <a:buNone/>
            </a:pPr>
            <a:r>
              <a:rPr lang="zh-CN" altLang="en-US" b="1" smtClean="0">
                <a:latin typeface="Arial" charset="0"/>
                <a:ea typeface="宋体" charset="-122"/>
              </a:rPr>
              <a:t>指诗文的相邻句中所用的词语互相补充，结合起来表示一个完整意思的一种修辞方式。</a:t>
            </a:r>
          </a:p>
          <a:p>
            <a:pPr eaLnBrk="1" hangingPunct="1">
              <a:buFont typeface="Arial" charset="0"/>
              <a:buNone/>
            </a:pPr>
            <a:endParaRPr lang="zh-CN" altLang="zh-CN" b="1" smtClean="0">
              <a:latin typeface="Arial" charset="0"/>
              <a:ea typeface="宋体" charset="-122"/>
            </a:endParaRPr>
          </a:p>
          <a:p>
            <a:pPr eaLnBrk="1" hangingPunct="1"/>
            <a:endParaRPr lang="zh-CN" altLang="zh-CN" b="1" smtClean="0">
              <a:latin typeface="Arial" charset="0"/>
              <a:ea typeface="宋体"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Rot="1" noChangeArrowheads="1"/>
          </p:cNvSpPr>
          <p:nvPr>
            <p:ph type="title" idx="4294967295"/>
          </p:nvPr>
        </p:nvSpPr>
        <p:spPr>
          <a:xfrm>
            <a:off x="0" y="0"/>
            <a:ext cx="9144000" cy="2819400"/>
          </a:xfrm>
          <a:solidFill>
            <a:srgbClr val="000000"/>
          </a:solidFill>
          <a:ln>
            <a:solidFill>
              <a:srgbClr val="FFFF00"/>
            </a:solidFill>
          </a:ln>
        </p:spPr>
        <p:txBody>
          <a:bodyPr/>
          <a:lstStyle/>
          <a:p>
            <a:pPr eaLnBrk="1" hangingPunct="1"/>
            <a:r>
              <a:rPr lang="zh-CN" altLang="en-US" sz="4400" b="1" smtClean="0">
                <a:solidFill>
                  <a:srgbClr val="FFFF00"/>
                </a:solidFill>
                <a:latin typeface="Arial" charset="0"/>
                <a:ea typeface="黑体" pitchFamily="49" charset="-122"/>
              </a:rPr>
              <a:t>互文：</a:t>
            </a:r>
            <a:r>
              <a:rPr lang="zh-CN" altLang="en-US" sz="3200" b="1" smtClean="0">
                <a:solidFill>
                  <a:schemeClr val="bg1"/>
                </a:solidFill>
                <a:latin typeface="Arial" charset="0"/>
                <a:ea typeface="宋体" charset="-122"/>
              </a:rPr>
              <a:t>同一个句子中有些词语相互</a:t>
            </a:r>
            <a:r>
              <a:rPr lang="zh-CN" altLang="en-US" sz="3200" b="1" smtClean="0">
                <a:solidFill>
                  <a:srgbClr val="FFFF00"/>
                </a:solidFill>
                <a:latin typeface="Arial" charset="0"/>
                <a:ea typeface="宋体" charset="-122"/>
              </a:rPr>
              <a:t>映衬呼应</a:t>
            </a:r>
            <a:r>
              <a:rPr lang="zh-CN" altLang="en-US" sz="3200" b="1" smtClean="0">
                <a:solidFill>
                  <a:schemeClr val="bg1"/>
                </a:solidFill>
                <a:latin typeface="Arial" charset="0"/>
                <a:ea typeface="宋体" charset="-122"/>
              </a:rPr>
              <a:t>，或古代诗文的相邻句子中所用的词语</a:t>
            </a:r>
            <a:r>
              <a:rPr lang="zh-CN" altLang="en-US" sz="3200" b="1" smtClean="0">
                <a:solidFill>
                  <a:srgbClr val="FFFF00"/>
                </a:solidFill>
                <a:latin typeface="Arial" charset="0"/>
                <a:ea typeface="宋体" charset="-122"/>
              </a:rPr>
              <a:t>互相补充</a:t>
            </a:r>
            <a:r>
              <a:rPr lang="zh-CN" altLang="en-US" sz="3200" b="1" smtClean="0">
                <a:solidFill>
                  <a:schemeClr val="bg1"/>
                </a:solidFill>
                <a:latin typeface="Arial" charset="0"/>
                <a:ea typeface="宋体" charset="-122"/>
              </a:rPr>
              <a:t>，结合起来表示</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个完整的意思。可使简炼文句</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以少驭多</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对举顿挫</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富有节奏。</a:t>
            </a:r>
          </a:p>
        </p:txBody>
      </p:sp>
      <p:sp>
        <p:nvSpPr>
          <p:cNvPr id="46083" name="Text Box 3"/>
          <p:cNvSpPr>
            <a:spLocks noGrp="1" noChangeArrowheads="1"/>
          </p:cNvSpPr>
          <p:nvPr>
            <p:ph type="body" idx="4294967295"/>
          </p:nvPr>
        </p:nvSpPr>
        <p:spPr>
          <a:xfrm>
            <a:off x="152400" y="2819400"/>
            <a:ext cx="8540750" cy="2438400"/>
          </a:xfrm>
          <a:solidFill>
            <a:srgbClr val="000000"/>
          </a:solidFill>
          <a:ln>
            <a:solidFill>
              <a:srgbClr val="FFFF00"/>
            </a:solidFill>
          </a:ln>
        </p:spPr>
        <p:txBody>
          <a:bodyPr/>
          <a:lstStyle/>
          <a:p>
            <a:pPr algn="ctr" eaLnBrk="1" hangingPunct="1">
              <a:buFont typeface="Arial" charset="0"/>
              <a:buNone/>
            </a:pPr>
            <a:r>
              <a:rPr lang="zh-CN" altLang="en-US" b="1" smtClean="0">
                <a:solidFill>
                  <a:schemeClr val="bg1"/>
                </a:solidFill>
                <a:latin typeface="Arial" charset="0"/>
                <a:ea typeface="宋体" charset="-122"/>
              </a:rPr>
              <a:t>出塞二首其一 </a:t>
            </a:r>
            <a:r>
              <a:rPr lang="en-US"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王昌龄</a:t>
            </a:r>
            <a:r>
              <a:rPr lang="zh-CN" altLang="en-US" smtClean="0">
                <a:latin typeface="Arial" charset="0"/>
                <a:ea typeface="宋体" charset="-122"/>
              </a:rPr>
              <a:t> </a:t>
            </a:r>
            <a:r>
              <a:rPr lang="zh-CN" altLang="en-US" sz="2800" smtClean="0">
                <a:solidFill>
                  <a:schemeClr val="bg1"/>
                </a:solidFill>
                <a:latin typeface="Arial" charset="0"/>
                <a:ea typeface="宋体" charset="-122"/>
              </a:rPr>
              <a:t> </a:t>
            </a:r>
          </a:p>
          <a:p>
            <a:pPr algn="ctr" eaLnBrk="1" hangingPunct="1">
              <a:buFont typeface="Arial" charset="0"/>
              <a:buNone/>
            </a:pPr>
            <a:r>
              <a:rPr lang="zh-CN" altLang="en-US" sz="2800" b="1" smtClean="0">
                <a:solidFill>
                  <a:srgbClr val="00FF00"/>
                </a:solidFill>
                <a:latin typeface="Arial" charset="0"/>
                <a:ea typeface="宋体" charset="-122"/>
              </a:rPr>
              <a:t>秦时明月汉时关</a:t>
            </a:r>
            <a:r>
              <a:rPr lang="zh-CN" altLang="en-US" sz="2800" b="1" smtClean="0">
                <a:solidFill>
                  <a:schemeClr val="bg1"/>
                </a:solidFill>
                <a:latin typeface="Arial" charset="0"/>
                <a:ea typeface="宋体" charset="-122"/>
              </a:rPr>
              <a:t>，万里长征人未还．</a:t>
            </a:r>
          </a:p>
          <a:p>
            <a:pPr algn="ctr" eaLnBrk="1" hangingPunct="1">
              <a:buFont typeface="Arial" charset="0"/>
              <a:buNone/>
            </a:pPr>
            <a:r>
              <a:rPr lang="zh-CN" altLang="en-US" sz="2800" b="1" smtClean="0">
                <a:solidFill>
                  <a:schemeClr val="bg1"/>
                </a:solidFill>
                <a:latin typeface="Arial" charset="0"/>
                <a:ea typeface="宋体" charset="-122"/>
              </a:rPr>
              <a:t>但使龙城飞将在，不教胡马度阴山。</a:t>
            </a:r>
            <a:endParaRPr lang="zh-CN" altLang="en-US" sz="2800" smtClean="0">
              <a:solidFill>
                <a:schemeClr val="bg1"/>
              </a:solidFill>
              <a:latin typeface="Arial" charset="0"/>
              <a:ea typeface="宋体" charset="-122"/>
            </a:endParaRPr>
          </a:p>
        </p:txBody>
      </p:sp>
      <p:sp>
        <p:nvSpPr>
          <p:cNvPr id="67587" name="Rectangle 4"/>
          <p:cNvSpPr>
            <a:spLocks noChangeArrowheads="1"/>
          </p:cNvSpPr>
          <p:nvPr/>
        </p:nvSpPr>
        <p:spPr bwMode="auto">
          <a:xfrm>
            <a:off x="1600200" y="5943600"/>
            <a:ext cx="644525" cy="366713"/>
          </a:xfrm>
          <a:prstGeom prst="rect">
            <a:avLst/>
          </a:prstGeom>
          <a:noFill/>
          <a:ln w="9525">
            <a:noFill/>
            <a:miter lim="800000"/>
            <a:headEnd/>
            <a:tailEnd/>
          </a:ln>
        </p:spPr>
        <p:txBody>
          <a:bodyPr wrap="none">
            <a:spAutoFit/>
          </a:bodyPr>
          <a:lstStyle/>
          <a:p>
            <a:pPr>
              <a:buFont typeface="Arial" charset="0"/>
              <a:buNone/>
            </a:pPr>
            <a:r>
              <a:rPr lang="zh-CN" altLang="en-US" b="1">
                <a:solidFill>
                  <a:schemeClr val="bg1"/>
                </a:solidFill>
              </a:rPr>
              <a:t>双关</a:t>
            </a:r>
          </a:p>
        </p:txBody>
      </p:sp>
      <p:sp>
        <p:nvSpPr>
          <p:cNvPr id="46085" name="Text Box 5"/>
          <p:cNvSpPr txBox="1">
            <a:spLocks noChangeArrowheads="1"/>
          </p:cNvSpPr>
          <p:nvPr/>
        </p:nvSpPr>
        <p:spPr bwMode="auto">
          <a:xfrm>
            <a:off x="-33338" y="5486400"/>
            <a:ext cx="9177338" cy="1200150"/>
          </a:xfrm>
          <a:prstGeom prst="rect">
            <a:avLst/>
          </a:prstGeom>
          <a:solidFill>
            <a:srgbClr val="000000"/>
          </a:solidFill>
          <a:ln w="9525">
            <a:solidFill>
              <a:srgbClr val="FFCC00"/>
            </a:solidFill>
            <a:miter lim="800000"/>
            <a:headEnd/>
            <a:tailEnd/>
          </a:ln>
        </p:spPr>
        <p:txBody>
          <a:bodyPr>
            <a:spAutoFit/>
          </a:bodyPr>
          <a:lstStyle/>
          <a:p>
            <a:pPr>
              <a:buFont typeface="Arial" charset="0"/>
              <a:buNone/>
            </a:pPr>
            <a:r>
              <a:rPr lang="zh-CN" altLang="en-US" sz="3600" b="1">
                <a:solidFill>
                  <a:srgbClr val="FFFF00"/>
                </a:solidFill>
              </a:rPr>
              <a:t>秦时明月汉时关：即</a:t>
            </a:r>
            <a:r>
              <a:rPr lang="zh-CN" altLang="en-US" sz="3600" b="1">
                <a:solidFill>
                  <a:srgbClr val="00FF00"/>
                </a:solidFill>
              </a:rPr>
              <a:t>秦汉</a:t>
            </a:r>
            <a:r>
              <a:rPr lang="zh-CN" altLang="en-US" sz="3600" b="1">
                <a:solidFill>
                  <a:srgbClr val="FFFF00"/>
                </a:solidFill>
              </a:rPr>
              <a:t>时的明月，</a:t>
            </a:r>
            <a:r>
              <a:rPr lang="zh-CN" altLang="en-US" sz="3600" b="1">
                <a:solidFill>
                  <a:srgbClr val="00FF00"/>
                </a:solidFill>
              </a:rPr>
              <a:t>秦汉</a:t>
            </a:r>
            <a:r>
              <a:rPr lang="zh-CN" altLang="en-US" sz="3600" b="1">
                <a:solidFill>
                  <a:srgbClr val="FFFF00"/>
                </a:solidFill>
              </a:rPr>
              <a:t>时的关塞。</a:t>
            </a:r>
            <a:r>
              <a:rPr lang="zh-CN" altLang="en-US" sz="3600">
                <a:solidFill>
                  <a:srgbClr val="FFFF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Effect transition="in" filter="box(in)">
                                      <p:cBhvr>
                                        <p:cTn id="7" dur="500"/>
                                        <p:tgtEl>
                                          <p:spTgt spid="460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46085"/>
                                        </p:tgtEl>
                                        <p:attrNameLst>
                                          <p:attrName>style.visibility</p:attrName>
                                        </p:attrNameLst>
                                      </p:cBhvr>
                                      <p:to>
                                        <p:strVal val="visible"/>
                                      </p:to>
                                    </p:set>
                                    <p:anim calcmode="lin" valueType="num">
                                      <p:cBhvr>
                                        <p:cTn id="12" dur="500" fill="hold"/>
                                        <p:tgtEl>
                                          <p:spTgt spid="46085"/>
                                        </p:tgtEl>
                                        <p:attrNameLst>
                                          <p:attrName>ppt_w</p:attrName>
                                        </p:attrNameLst>
                                      </p:cBhvr>
                                      <p:tavLst>
                                        <p:tav tm="0">
                                          <p:val>
                                            <p:fltVal val="0"/>
                                          </p:val>
                                        </p:tav>
                                        <p:tav tm="100000">
                                          <p:val>
                                            <p:strVal val="#ppt_w"/>
                                          </p:val>
                                        </p:tav>
                                      </p:tavLst>
                                    </p:anim>
                                    <p:anim calcmode="lin" valueType="num">
                                      <p:cBhvr>
                                        <p:cTn id="13" dur="500" fill="hold"/>
                                        <p:tgtEl>
                                          <p:spTgt spid="46085"/>
                                        </p:tgtEl>
                                        <p:attrNameLst>
                                          <p:attrName>ppt_h</p:attrName>
                                        </p:attrNameLst>
                                      </p:cBhvr>
                                      <p:tavLst>
                                        <p:tav tm="0">
                                          <p:val>
                                            <p:fltVal val="0"/>
                                          </p:val>
                                        </p:tav>
                                        <p:tav tm="100000">
                                          <p:val>
                                            <p:strVal val="#ppt_h"/>
                                          </p:val>
                                        </p:tav>
                                      </p:tavLst>
                                    </p:anim>
                                    <p:anim calcmode="lin" valueType="num">
                                      <p:cBhvr>
                                        <p:cTn id="14" dur="500" fill="hold"/>
                                        <p:tgtEl>
                                          <p:spTgt spid="46085"/>
                                        </p:tgtEl>
                                        <p:attrNameLst>
                                          <p:attrName>ppt_x</p:attrName>
                                        </p:attrNameLst>
                                      </p:cBhvr>
                                      <p:tavLst>
                                        <p:tav tm="0" fmla="#ppt_x+(cos(-2*pi*(1-$))*-#ppt_x-sin(-2*pi*(1-$))*(1-#ppt_y))*(1-$)">
                                          <p:val>
                                            <p:fltVal val="0"/>
                                          </p:val>
                                        </p:tav>
                                        <p:tav tm="100000">
                                          <p:val>
                                            <p:fltVal val="1"/>
                                          </p:val>
                                        </p:tav>
                                      </p:tavLst>
                                    </p:anim>
                                    <p:anim calcmode="lin" valueType="num">
                                      <p:cBhvr>
                                        <p:cTn id="15" dur="500" fill="hold"/>
                                        <p:tgtEl>
                                          <p:spTgt spid="4608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autoUpdateAnimBg="0"/>
      <p:bldP spid="46085" grpId="0"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Rot="1" noChangeArrowheads="1"/>
          </p:cNvSpPr>
          <p:nvPr>
            <p:ph type="title" idx="4294967295"/>
          </p:nvPr>
        </p:nvSpPr>
        <p:spPr>
          <a:xfrm>
            <a:off x="0" y="0"/>
            <a:ext cx="1981200" cy="838200"/>
          </a:xfrm>
          <a:solidFill>
            <a:srgbClr val="000000"/>
          </a:solidFill>
          <a:ln>
            <a:solidFill>
              <a:srgbClr val="FFFF00"/>
            </a:solidFill>
          </a:ln>
        </p:spPr>
        <p:txBody>
          <a:bodyPr/>
          <a:lstStyle/>
          <a:p>
            <a:pPr eaLnBrk="1" hangingPunct="1"/>
            <a:r>
              <a:rPr lang="zh-CN" altLang="en-US" sz="4400" b="1" smtClean="0">
                <a:solidFill>
                  <a:srgbClr val="FFFF00"/>
                </a:solidFill>
                <a:latin typeface="Arial" charset="0"/>
                <a:ea typeface="黑体" pitchFamily="49" charset="-122"/>
              </a:rPr>
              <a:t>互文 </a:t>
            </a:r>
            <a:r>
              <a:rPr lang="zh-CN" altLang="en-US" sz="3600" smtClean="0">
                <a:latin typeface="Arial" charset="0"/>
                <a:ea typeface="宋体" charset="-122"/>
              </a:rPr>
              <a:t>  </a:t>
            </a:r>
          </a:p>
        </p:txBody>
      </p:sp>
      <p:sp>
        <p:nvSpPr>
          <p:cNvPr id="47107" name="Text Box 3"/>
          <p:cNvSpPr>
            <a:spLocks noGrp="1" noChangeArrowheads="1"/>
          </p:cNvSpPr>
          <p:nvPr>
            <p:ph type="body" idx="4294967295"/>
          </p:nvPr>
        </p:nvSpPr>
        <p:spPr>
          <a:xfrm>
            <a:off x="0" y="838200"/>
            <a:ext cx="9144000" cy="6019800"/>
          </a:xfrm>
          <a:solidFill>
            <a:srgbClr val="000000"/>
          </a:solidFill>
          <a:ln>
            <a:solidFill>
              <a:srgbClr val="FFFF00"/>
            </a:solidFill>
          </a:ln>
        </p:spPr>
        <p:txBody>
          <a:bodyPr/>
          <a:lstStyle/>
          <a:p>
            <a:pPr eaLnBrk="1" hangingPunct="1">
              <a:buFont typeface="Arial" charset="0"/>
              <a:buNone/>
            </a:pPr>
            <a:r>
              <a:rPr lang="zh-CN" altLang="en-US" b="1" smtClean="0">
                <a:solidFill>
                  <a:schemeClr val="bg1"/>
                </a:solidFill>
                <a:latin typeface="黑体" pitchFamily="49" charset="-122"/>
                <a:ea typeface="黑体" pitchFamily="49" charset="-122"/>
              </a:rPr>
              <a:t>东市买骏马，西市买鞍鞯，南市买辔头，北市买长鞭 。</a:t>
            </a:r>
            <a:r>
              <a:rPr lang="zh-CN" altLang="en-US" b="1" smtClean="0">
                <a:solidFill>
                  <a:schemeClr val="bg1"/>
                </a:solidFill>
                <a:latin typeface="Arial" charset="0"/>
                <a:ea typeface="宋体" charset="-122"/>
              </a:rPr>
              <a:t>将军百战死，壮士十年归 。                    </a:t>
            </a:r>
          </a:p>
          <a:p>
            <a:pPr eaLnBrk="1" hangingPunct="1">
              <a:buFont typeface="Arial" charset="0"/>
              <a:buNone/>
            </a:pPr>
            <a:r>
              <a:rPr lang="en-US" b="1" smtClean="0">
                <a:solidFill>
                  <a:schemeClr val="bg1"/>
                </a:solidFill>
                <a:latin typeface="Arial" charset="0"/>
              </a:rPr>
              <a:t>                                                            </a:t>
            </a: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木兰诗</a:t>
            </a:r>
            <a:r>
              <a:rPr lang="en-US" altLang="zh-CN" b="1" smtClean="0">
                <a:solidFill>
                  <a:schemeClr val="bg1"/>
                </a:solidFill>
                <a:latin typeface="黑体" pitchFamily="49" charset="-122"/>
                <a:ea typeface="黑体" pitchFamily="49" charset="-122"/>
              </a:rPr>
              <a:t>》</a:t>
            </a:r>
          </a:p>
          <a:p>
            <a:pPr eaLnBrk="1" hangingPunct="1">
              <a:buFont typeface="Arial" charset="0"/>
              <a:buNone/>
            </a:pPr>
            <a:r>
              <a:rPr lang="zh-CN" altLang="en-US" b="1" smtClean="0">
                <a:solidFill>
                  <a:schemeClr val="bg1"/>
                </a:solidFill>
                <a:latin typeface="Arial" charset="0"/>
                <a:ea typeface="宋体" charset="-122"/>
              </a:rPr>
              <a:t>将军角弓不得控，都护铁衣冷难着 。</a:t>
            </a:r>
          </a:p>
          <a:p>
            <a:pPr eaLnBrk="1" hangingPunct="1">
              <a:buFont typeface="Arial" charset="0"/>
              <a:buNone/>
            </a:pPr>
            <a:r>
              <a:rPr lang="zh-CN" altLang="en-US" b="1" smtClean="0">
                <a:solidFill>
                  <a:schemeClr val="bg1"/>
                </a:solidFill>
                <a:latin typeface="Arial" charset="0"/>
                <a:ea typeface="宋体" charset="-122"/>
              </a:rPr>
              <a:t>                              岑参</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白雪歌送武判官归京 </a:t>
            </a:r>
            <a:r>
              <a:rPr lang="en-US" altLang="zh-CN" b="1" smtClean="0">
                <a:solidFill>
                  <a:schemeClr val="bg1"/>
                </a:solidFill>
                <a:latin typeface="Arial" charset="0"/>
                <a:ea typeface="宋体" charset="-122"/>
              </a:rPr>
              <a:t>》</a:t>
            </a:r>
          </a:p>
          <a:p>
            <a:pPr eaLnBrk="1" hangingPunct="1">
              <a:buFont typeface="Arial" charset="0"/>
              <a:buNone/>
            </a:pPr>
            <a:r>
              <a:rPr lang="zh-CN" altLang="en-US" b="1" smtClean="0">
                <a:solidFill>
                  <a:schemeClr val="bg1"/>
                </a:solidFill>
                <a:latin typeface="Arial" charset="0"/>
                <a:ea typeface="宋体" charset="-122"/>
              </a:rPr>
              <a:t>主人下马客在船，举酒欲饮无管弦。                                                                                                   </a:t>
            </a:r>
          </a:p>
          <a:p>
            <a:pPr eaLnBrk="1" hangingPunct="1">
              <a:buFont typeface="Arial" charset="0"/>
              <a:buNone/>
            </a:pPr>
            <a:r>
              <a:rPr lang="zh-CN" altLang="en-US" b="1" smtClean="0">
                <a:solidFill>
                  <a:schemeClr val="bg1"/>
                </a:solidFill>
                <a:latin typeface="Arial" charset="0"/>
                <a:ea typeface="宋体" charset="-122"/>
              </a:rPr>
              <a:t>                                  唐</a:t>
            </a:r>
            <a:r>
              <a:rPr lang="en-US" altLang="zh-CN" b="1" smtClean="0">
                <a:solidFill>
                  <a:schemeClr val="bg1"/>
                </a:solidFill>
                <a:latin typeface="Arial" charset="0"/>
                <a:ea typeface="宋体" charset="-122"/>
              </a:rPr>
              <a:t>· </a:t>
            </a:r>
            <a:r>
              <a:rPr lang="zh-CN" altLang="en-US" b="1" smtClean="0">
                <a:solidFill>
                  <a:schemeClr val="bg1"/>
                </a:solidFill>
                <a:latin typeface="Arial" charset="0"/>
                <a:ea typeface="宋体" charset="-122"/>
              </a:rPr>
              <a:t>白居易</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琵琶行</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并序</a:t>
            </a:r>
            <a:r>
              <a:rPr lang="en-US" altLang="zh-CN" b="1" smtClean="0">
                <a:solidFill>
                  <a:schemeClr val="bg1"/>
                </a:solidFill>
                <a:latin typeface="Arial" charset="0"/>
                <a:ea typeface="宋体" charset="-122"/>
              </a:rPr>
              <a:t>)》 </a:t>
            </a:r>
          </a:p>
          <a:p>
            <a:pPr eaLnBrk="1" hangingPunct="1">
              <a:buFont typeface="Arial" charset="0"/>
              <a:buNone/>
            </a:pPr>
            <a:r>
              <a:rPr lang="zh-CN" altLang="en-US" b="1" smtClean="0">
                <a:solidFill>
                  <a:schemeClr val="bg1"/>
                </a:solidFill>
                <a:latin typeface="Arial" charset="0"/>
                <a:ea typeface="宋体" charset="-122"/>
              </a:rPr>
              <a:t>东西植松柏，左右种梧桐。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孔雀东南飞</a:t>
            </a:r>
            <a:r>
              <a:rPr lang="en-US" altLang="zh-CN" b="1" smtClean="0">
                <a:solidFill>
                  <a:schemeClr val="bg1"/>
                </a:solidFill>
                <a:latin typeface="Arial" charset="0"/>
                <a:ea typeface="宋体" charset="-122"/>
              </a:rPr>
              <a:t>》</a:t>
            </a:r>
          </a:p>
          <a:p>
            <a:pPr eaLnBrk="1" hangingPunct="1">
              <a:buFont typeface="Arial" charset="0"/>
              <a:buNone/>
            </a:pPr>
            <a:r>
              <a:rPr lang="zh-CN" altLang="en-US" b="1" smtClean="0">
                <a:solidFill>
                  <a:schemeClr val="bg1"/>
                </a:solidFill>
                <a:latin typeface="Arial" charset="0"/>
                <a:ea typeface="宋体" charset="-122"/>
              </a:rPr>
              <a:t>不以物喜，不以己悲 。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岳阳楼记</a:t>
            </a:r>
            <a:r>
              <a:rPr lang="en-US" altLang="zh-CN" b="1" smtClean="0">
                <a:solidFill>
                  <a:schemeClr val="bg1"/>
                </a:solidFill>
                <a:latin typeface="Arial" charset="0"/>
                <a:ea typeface="宋体" charset="-122"/>
              </a:rPr>
              <a:t>》</a:t>
            </a:r>
          </a:p>
          <a:p>
            <a:pPr eaLnBrk="1" hangingPunct="1">
              <a:buFont typeface="Arial" charset="0"/>
              <a:buNone/>
            </a:pPr>
            <a:r>
              <a:rPr lang="zh-CN" altLang="en-US" b="1" smtClean="0">
                <a:solidFill>
                  <a:schemeClr val="bg1"/>
                </a:solidFill>
                <a:latin typeface="Arial" charset="0"/>
                <a:ea typeface="宋体" charset="-122"/>
              </a:rPr>
              <a:t>朝避猛虎，夕避长蛇。                        </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蜀道难</a:t>
            </a:r>
            <a:r>
              <a:rPr lang="en-US" altLang="zh-CN" b="1" smtClean="0">
                <a:solidFill>
                  <a:schemeClr val="bg1"/>
                </a:solidFill>
                <a:latin typeface="Arial" charset="0"/>
                <a:ea typeface="宋体" charset="-122"/>
              </a:rPr>
              <a:t>》</a:t>
            </a:r>
            <a:r>
              <a:rPr lang="en-US" altLang="zh-CN"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Effect transition="in" filter="box(in)">
                                      <p:cBhvr>
                                        <p:cTn id="7"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idx="4294967295"/>
          </p:nvPr>
        </p:nvSpPr>
        <p:spPr>
          <a:xfrm>
            <a:off x="1619250" y="1195388"/>
            <a:ext cx="2549525" cy="720725"/>
          </a:xfrm>
        </p:spPr>
        <p:txBody>
          <a:bodyPr/>
          <a:lstStyle/>
          <a:p>
            <a:pPr eaLnBrk="1" hangingPunct="1"/>
            <a:r>
              <a:rPr lang="zh-CN" altLang="zh-CN" b="1" smtClean="0">
                <a:latin typeface="隶书" pitchFamily="49" charset="-122"/>
                <a:ea typeface="隶书" pitchFamily="49" charset="-122"/>
              </a:rPr>
              <a:t>13</a:t>
            </a:r>
            <a:r>
              <a:rPr lang="zh-CN" altLang="en-US" b="1" smtClean="0">
                <a:latin typeface="隶书" pitchFamily="49" charset="-122"/>
                <a:ea typeface="隶书" pitchFamily="49" charset="-122"/>
              </a:rPr>
              <a:t>、通感</a:t>
            </a:r>
          </a:p>
        </p:txBody>
      </p:sp>
      <p:sp>
        <p:nvSpPr>
          <p:cNvPr id="69634" name="Rectangle 3"/>
          <p:cNvSpPr>
            <a:spLocks noGrp="1" noChangeArrowheads="1"/>
          </p:cNvSpPr>
          <p:nvPr>
            <p:ph type="body" idx="4294967295"/>
          </p:nvPr>
        </p:nvSpPr>
        <p:spPr/>
        <p:txBody>
          <a:bodyPr/>
          <a:lstStyle/>
          <a:p>
            <a:pPr eaLnBrk="1" hangingPunct="1">
              <a:buFont typeface="Arial" charset="0"/>
              <a:buNone/>
            </a:pPr>
            <a:r>
              <a:rPr lang="zh-CN" altLang="en-US" b="1" smtClean="0">
                <a:latin typeface="Arial" charset="0"/>
                <a:ea typeface="宋体" charset="-122"/>
              </a:rPr>
              <a:t>通感是把人们的各种感觉（视觉、听觉、嗅觉、味觉、触觉等）通过比喻或形容沟通起来的修辞方式。</a:t>
            </a:r>
          </a:p>
          <a:p>
            <a:pPr eaLnBrk="1" hangingPunct="1">
              <a:buFont typeface="Arial" charset="0"/>
              <a:buNone/>
            </a:pPr>
            <a:r>
              <a:rPr lang="zh-CN" altLang="en-US" b="1" smtClean="0">
                <a:latin typeface="Arial" charset="0"/>
                <a:ea typeface="宋体" charset="-122"/>
              </a:rPr>
              <a:t>例：红杏枝头春意</a:t>
            </a:r>
            <a:r>
              <a:rPr lang="zh-CN" altLang="en-US" b="1" smtClean="0">
                <a:solidFill>
                  <a:srgbClr val="FF0000"/>
                </a:solidFill>
                <a:latin typeface="Arial" charset="0"/>
                <a:ea typeface="宋体" charset="-122"/>
              </a:rPr>
              <a:t>闹      </a:t>
            </a:r>
            <a:r>
              <a:rPr lang="zh-CN" altLang="en-US" b="1" smtClean="0">
                <a:latin typeface="Arial" charset="0"/>
                <a:ea typeface="宋体" charset="-122"/>
              </a:rPr>
              <a:t>视觉通听觉</a:t>
            </a:r>
          </a:p>
          <a:p>
            <a:pPr eaLnBrk="1" hangingPunct="1">
              <a:buFont typeface="Arial" charset="0"/>
              <a:buNone/>
            </a:pPr>
            <a:r>
              <a:rPr lang="zh-CN" altLang="en-US" b="1" smtClean="0">
                <a:latin typeface="Arial" charset="0"/>
                <a:ea typeface="宋体" charset="-122"/>
              </a:rPr>
              <a:t>例：天阶夜色</a:t>
            </a:r>
            <a:r>
              <a:rPr lang="zh-CN" altLang="en-US" b="1" smtClean="0">
                <a:solidFill>
                  <a:srgbClr val="FF0000"/>
                </a:solidFill>
                <a:latin typeface="Arial" charset="0"/>
                <a:ea typeface="宋体" charset="-122"/>
              </a:rPr>
              <a:t>凉</a:t>
            </a:r>
            <a:r>
              <a:rPr lang="zh-CN" altLang="en-US" b="1" smtClean="0">
                <a:latin typeface="Arial" charset="0"/>
                <a:ea typeface="宋体" charset="-122"/>
              </a:rPr>
              <a:t>如水      视觉通触觉</a:t>
            </a:r>
          </a:p>
          <a:p>
            <a:pPr eaLnBrk="1" hangingPunct="1">
              <a:buFont typeface="Arial" charset="0"/>
              <a:buNone/>
            </a:pPr>
            <a:r>
              <a:rPr lang="zh-CN" altLang="en-US" b="1" smtClean="0">
                <a:latin typeface="Arial" charset="0"/>
                <a:ea typeface="宋体" charset="-122"/>
              </a:rPr>
              <a:t>例：</a:t>
            </a:r>
            <a:r>
              <a:rPr lang="zh-CN" altLang="en-US" b="1" smtClean="0">
                <a:solidFill>
                  <a:srgbClr val="FF0000"/>
                </a:solidFill>
                <a:latin typeface="Arial" charset="0"/>
                <a:ea typeface="宋体" charset="-122"/>
              </a:rPr>
              <a:t>寒</a:t>
            </a:r>
            <a:r>
              <a:rPr lang="zh-CN" altLang="en-US" b="1" smtClean="0">
                <a:latin typeface="Arial" charset="0"/>
                <a:ea typeface="宋体" charset="-122"/>
              </a:rPr>
              <a:t>磬满空林             听觉通触觉</a:t>
            </a:r>
          </a:p>
          <a:p>
            <a:pPr eaLnBrk="1" hangingPunct="1">
              <a:buFont typeface="Arial" charset="0"/>
              <a:buNone/>
            </a:pPr>
            <a:r>
              <a:rPr lang="zh-CN" altLang="en-US" b="1" smtClean="0">
                <a:latin typeface="Arial" charset="0"/>
                <a:ea typeface="宋体" charset="-122"/>
              </a:rPr>
              <a:t>效果：调动多种感观，使描写的事物更形  </a:t>
            </a:r>
          </a:p>
          <a:p>
            <a:pPr eaLnBrk="1" hangingPunct="1">
              <a:buFont typeface="Arial" charset="0"/>
              <a:buNone/>
            </a:pPr>
            <a:r>
              <a:rPr lang="zh-CN" altLang="en-US" b="1" smtClean="0">
                <a:latin typeface="Arial" charset="0"/>
                <a:ea typeface="宋体" charset="-122"/>
              </a:rPr>
              <a:t>象生动。</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1"/>
          </p:nvPr>
        </p:nvSpPr>
        <p:spPr>
          <a:xfrm>
            <a:off x="1006475" y="2206625"/>
            <a:ext cx="7085013" cy="3898900"/>
          </a:xfrm>
        </p:spPr>
        <p:txBody>
          <a:bodyPr/>
          <a:lstStyle/>
          <a:p>
            <a:pPr>
              <a:buFont typeface="Arial" panose="020B0604020202020204" pitchFamily="34" charset="0"/>
              <a:buChar char="•"/>
              <a:defRPr/>
            </a:pPr>
            <a:r>
              <a:rPr lang="en-US" altLang="zh-CN">
                <a:effectLst>
                  <a:outerShdw blurRad="38100" dist="19050" dir="2700000" algn="tl" rotWithShape="0">
                    <a:schemeClr val="dk1">
                      <a:alpha val="40000"/>
                    </a:schemeClr>
                  </a:outerShdw>
                </a:effectLst>
                <a:sym typeface="Arial" panose="020B0604020202020204" pitchFamily="34" charset="0"/>
              </a:rPr>
              <a:t>1</a:t>
            </a:r>
            <a:r>
              <a:rPr lang="zh-CN" altLang="en-US">
                <a:effectLst>
                  <a:outerShdw blurRad="38100" dist="19050" dir="2700000" algn="tl" rotWithShape="0">
                    <a:schemeClr val="dk1">
                      <a:alpha val="40000"/>
                    </a:schemeClr>
                  </a:outerShdw>
                </a:effectLst>
                <a:ea typeface="宋体" panose="02010600030101010101" pitchFamily="2" charset="-122"/>
                <a:sym typeface="Arial" panose="020B0604020202020204" pitchFamily="34" charset="0"/>
              </a:rPr>
              <a:t>、</a:t>
            </a:r>
            <a:r>
              <a:rPr lang="zh-CN" altLang="en-US">
                <a:effectLst>
                  <a:outerShdw blurRad="38100" dist="19050" dir="2700000" algn="tl" rotWithShape="0">
                    <a:schemeClr val="dk1">
                      <a:alpha val="40000"/>
                    </a:schemeClr>
                  </a:outerShdw>
                </a:effectLst>
                <a:ea typeface="宋体" panose="02010600030101010101" pitchFamily="2" charset="-122"/>
                <a:sym typeface="+mn-ea"/>
              </a:rPr>
              <a:t>这首词的上半阙的景物描写对全词的感情抒发起了什么作用？请结合内容分析。</a:t>
            </a:r>
          </a:p>
          <a:p>
            <a:pPr>
              <a:buFont typeface="Arial" panose="020B0604020202020204" pitchFamily="34" charset="0"/>
              <a:buChar char="•"/>
              <a:defRPr/>
            </a:pPr>
            <a:r>
              <a:rPr lang="en-US" altLang="zh-CN">
                <a:effectLst>
                  <a:outerShdw blurRad="38100" dist="19050" dir="2700000" algn="tl" rotWithShape="0">
                    <a:schemeClr val="dk1">
                      <a:alpha val="40000"/>
                    </a:schemeClr>
                  </a:outerShdw>
                </a:effectLst>
                <a:ea typeface="宋体" panose="02010600030101010101" pitchFamily="2" charset="-122"/>
                <a:sym typeface="+mn-ea"/>
              </a:rPr>
              <a:t>2</a:t>
            </a:r>
            <a:r>
              <a:rPr lang="zh-CN" altLang="en-US">
                <a:effectLst>
                  <a:outerShdw blurRad="38100" dist="19050" dir="2700000" algn="tl" rotWithShape="0">
                    <a:schemeClr val="dk1">
                      <a:alpha val="40000"/>
                    </a:schemeClr>
                  </a:outerShdw>
                </a:effectLst>
                <a:ea typeface="宋体" panose="02010600030101010101" pitchFamily="2" charset="-122"/>
                <a:sym typeface="+mn-ea"/>
              </a:rPr>
              <a:t>、这首词的上半阙采用什么表达方式？表达了词人怎样的思想情感？</a:t>
            </a:r>
          </a:p>
          <a:p>
            <a:pPr>
              <a:buFont typeface="Arial" panose="020B0604020202020204" pitchFamily="34" charset="0"/>
              <a:buChar char="•"/>
              <a:defRPr/>
            </a:pPr>
            <a:r>
              <a:rPr lang="en-US" altLang="zh-CN">
                <a:effectLst>
                  <a:outerShdw blurRad="38100" dist="19050" dir="2700000" algn="tl" rotWithShape="0">
                    <a:schemeClr val="dk1">
                      <a:alpha val="40000"/>
                    </a:schemeClr>
                  </a:outerShdw>
                </a:effectLst>
                <a:ea typeface="宋体" panose="02010600030101010101" pitchFamily="2" charset="-122"/>
                <a:sym typeface="+mn-ea"/>
              </a:rPr>
              <a:t>3</a:t>
            </a:r>
            <a:r>
              <a:rPr lang="zh-CN" altLang="en-US">
                <a:effectLst>
                  <a:outerShdw blurRad="38100" dist="19050" dir="2700000" algn="tl" rotWithShape="0">
                    <a:schemeClr val="dk1">
                      <a:alpha val="40000"/>
                    </a:schemeClr>
                  </a:outerShdw>
                </a:effectLst>
                <a:ea typeface="宋体" panose="02010600030101010101" pitchFamily="2" charset="-122"/>
                <a:sym typeface="+mn-ea"/>
              </a:rPr>
              <a:t>、这首词下半阙运用了那些艺术手法？刻画了一个什么样的人物形象？</a:t>
            </a:r>
          </a:p>
          <a:p>
            <a:pPr>
              <a:buFont typeface="Arial" panose="020B0604020202020204" pitchFamily="34" charset="0"/>
              <a:buChar char="•"/>
              <a:defRPr/>
            </a:pPr>
            <a:r>
              <a:rPr lang="en-US" altLang="zh-CN">
                <a:effectLst>
                  <a:outerShdw blurRad="38100" dist="19050" dir="2700000" algn="tl" rotWithShape="0">
                    <a:schemeClr val="dk1">
                      <a:alpha val="40000"/>
                    </a:schemeClr>
                  </a:outerShdw>
                </a:effectLst>
                <a:ea typeface="宋体" panose="02010600030101010101" pitchFamily="2" charset="-122"/>
                <a:sym typeface="Arial" panose="020B0604020202020204" pitchFamily="34" charset="0"/>
              </a:rPr>
              <a:t>4</a:t>
            </a:r>
            <a:r>
              <a:rPr lang="zh-CN" altLang="en-US">
                <a:effectLst>
                  <a:outerShdw blurRad="38100" dist="19050" dir="2700000" algn="tl" rotWithShape="0">
                    <a:schemeClr val="dk1">
                      <a:alpha val="40000"/>
                    </a:schemeClr>
                  </a:outerShdw>
                </a:effectLst>
                <a:ea typeface="宋体" panose="02010600030101010101" pitchFamily="2" charset="-122"/>
                <a:sym typeface="Arial" panose="020B0604020202020204" pitchFamily="34" charset="0"/>
              </a:rPr>
              <a:t>、末尾两句表现了词中人物什么样的情绪？是如何表现的？请简要阐述。</a:t>
            </a:r>
          </a:p>
          <a:p>
            <a:pPr>
              <a:buFont typeface="Arial" panose="020B0604020202020204" pitchFamily="34" charset="0"/>
              <a:buChar char="•"/>
              <a:defRPr/>
            </a:pPr>
            <a:endParaRPr lang="zh-CN" altLang="en-US">
              <a:effectLst>
                <a:outerShdw blurRad="38100" dist="19050" dir="2700000" algn="tl" rotWithShape="0">
                  <a:schemeClr val="dk1">
                    <a:alpha val="40000"/>
                  </a:schemeClr>
                </a:outerShdw>
              </a:effectLst>
              <a:ea typeface="宋体" panose="02010600030101010101" pitchFamily="2" charset="-122"/>
              <a:sym typeface="Arial" panose="020B0604020202020204" pitchFamily="34" charset="0"/>
            </a:endParaRPr>
          </a:p>
          <a:p>
            <a:pPr>
              <a:buFont typeface="Arial" panose="020B0604020202020204" pitchFamily="34" charset="0"/>
              <a:buChar char="•"/>
              <a:defRPr/>
            </a:pPr>
            <a:endParaRPr lang="zh-CN" altLang="en-US">
              <a:effectLst>
                <a:outerShdw blurRad="38100" dist="19050" dir="2700000" algn="tl" rotWithShape="0">
                  <a:schemeClr val="dk1">
                    <a:alpha val="40000"/>
                  </a:schemeClr>
                </a:outerShdw>
              </a:effectLst>
              <a:ea typeface="宋体" panose="02010600030101010101" pitchFamily="2" charset="-122"/>
              <a:sym typeface="Arial" panose="020B0604020202020204" pitchFamily="34" charset="0"/>
            </a:endParaRPr>
          </a:p>
        </p:txBody>
      </p:sp>
      <p:sp>
        <p:nvSpPr>
          <p:cNvPr id="15362" name="标题 3"/>
          <p:cNvSpPr>
            <a:spLocks noGrp="1"/>
          </p:cNvSpPr>
          <p:nvPr>
            <p:ph type="title"/>
          </p:nvPr>
        </p:nvSpPr>
        <p:spPr>
          <a:xfrm>
            <a:off x="1006475" y="935038"/>
            <a:ext cx="7232650" cy="723900"/>
          </a:xfrm>
        </p:spPr>
        <p:txBody>
          <a:bodyPr/>
          <a:lstStyle/>
          <a:p>
            <a:r>
              <a:rPr lang="zh-CN" altLang="en-US" sz="2800" b="1" smtClean="0">
                <a:latin typeface="Arial" charset="0"/>
                <a:ea typeface="宋体" charset="-122"/>
              </a:rPr>
              <a:t>比较四个问题，思考答题思路有何不同</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rrowheads="1"/>
          </p:cNvSpPr>
          <p:nvPr>
            <p:ph type="body" idx="4294967295"/>
          </p:nvPr>
        </p:nvSpPr>
        <p:spPr>
          <a:xfrm>
            <a:off x="304800" y="990600"/>
            <a:ext cx="8540750" cy="4876800"/>
          </a:xfrm>
        </p:spPr>
        <p:txBody>
          <a:bodyPr/>
          <a:lstStyle/>
          <a:p>
            <a:pPr eaLnBrk="1" hangingPunct="1"/>
            <a:r>
              <a:rPr lang="zh-CN" altLang="en-US" sz="2000" b="1" smtClean="0">
                <a:latin typeface="Arial" charset="0"/>
                <a:ea typeface="黑体" pitchFamily="49" charset="-122"/>
              </a:rPr>
              <a:t>又叫“</a:t>
            </a:r>
            <a:r>
              <a:rPr lang="zh-CN" altLang="en-US" sz="2000" b="1" smtClean="0">
                <a:solidFill>
                  <a:srgbClr val="FF0000"/>
                </a:solidFill>
                <a:latin typeface="Arial" charset="0"/>
                <a:ea typeface="黑体" pitchFamily="49" charset="-122"/>
              </a:rPr>
              <a:t>移觉</a:t>
            </a:r>
            <a:r>
              <a:rPr lang="zh-CN" altLang="en-US" sz="2000" b="1" smtClean="0">
                <a:latin typeface="Arial" charset="0"/>
                <a:ea typeface="黑体" pitchFamily="49" charset="-122"/>
              </a:rPr>
              <a:t>”，用形象的语言使感觉转移，把适用于甲类感官上的词语巧妙地移植到乙类感官上，视觉、听觉、触觉、嗅觉等感觉彼此相通。一种感觉与另一种感觉之间在</a:t>
            </a:r>
            <a:r>
              <a:rPr lang="zh-CN" altLang="en-US" sz="2000" b="1" smtClean="0">
                <a:solidFill>
                  <a:srgbClr val="FF0000"/>
                </a:solidFill>
                <a:latin typeface="Arial" charset="0"/>
                <a:ea typeface="黑体" pitchFamily="49" charset="-122"/>
              </a:rPr>
              <a:t>心理上反映上的相似点</a:t>
            </a:r>
            <a:r>
              <a:rPr lang="zh-CN" altLang="en-US" sz="2000" b="1" smtClean="0">
                <a:latin typeface="Arial" charset="0"/>
                <a:ea typeface="黑体" pitchFamily="49" charset="-122"/>
              </a:rPr>
              <a:t>，是感觉转移的条件，符合这一条件亦即运用移觉修辞方式原则。“通感”作为一种修辞方式是由钱钟书先生最先提出来的。常见有两种类型：</a:t>
            </a:r>
            <a:r>
              <a:rPr lang="zh-CN" altLang="en-US" sz="2000" b="1" smtClean="0">
                <a:solidFill>
                  <a:srgbClr val="FF0000"/>
                </a:solidFill>
                <a:latin typeface="Arial" charset="0"/>
                <a:ea typeface="黑体" pitchFamily="49" charset="-122"/>
              </a:rPr>
              <a:t>形容通感（</a:t>
            </a:r>
            <a:r>
              <a:rPr lang="zh-CN" altLang="en-US" sz="2000" b="1" smtClean="0">
                <a:latin typeface="Arial" charset="0"/>
                <a:ea typeface="黑体" pitchFamily="49" charset="-122"/>
              </a:rPr>
              <a:t>甜甜的笑）和</a:t>
            </a:r>
            <a:r>
              <a:rPr lang="zh-CN" altLang="en-US" sz="2000" b="1" smtClean="0">
                <a:solidFill>
                  <a:srgbClr val="FF0000"/>
                </a:solidFill>
                <a:latin typeface="Arial" charset="0"/>
                <a:ea typeface="黑体" pitchFamily="49" charset="-122"/>
              </a:rPr>
              <a:t>比喻通感</a:t>
            </a:r>
            <a:r>
              <a:rPr lang="zh-CN" altLang="en-US" sz="2000" b="1" smtClean="0">
                <a:latin typeface="Arial" charset="0"/>
                <a:ea typeface="黑体" pitchFamily="49" charset="-122"/>
              </a:rPr>
              <a:t>（微风过去，送来缕缕清香，仿佛远处高楼上渺茫的歌声似的）。</a:t>
            </a:r>
            <a:br>
              <a:rPr lang="zh-CN" altLang="en-US" sz="2000" b="1" smtClean="0">
                <a:latin typeface="Arial" charset="0"/>
                <a:ea typeface="黑体" pitchFamily="49" charset="-122"/>
              </a:rPr>
            </a:br>
            <a:endParaRPr lang="zh-CN" altLang="en-US" sz="2000" b="1" smtClean="0">
              <a:latin typeface="Arial" charset="0"/>
              <a:ea typeface="黑体" pitchFamily="49" charset="-122"/>
            </a:endParaRPr>
          </a:p>
        </p:txBody>
      </p:sp>
      <p:sp>
        <p:nvSpPr>
          <p:cNvPr id="49155" name="Text Box 3"/>
          <p:cNvSpPr>
            <a:spLocks noGrp="1" noChangeArrowheads="1"/>
          </p:cNvSpPr>
          <p:nvPr>
            <p:ph type="title" idx="4294967295"/>
          </p:nvPr>
        </p:nvSpPr>
        <p:spPr>
          <a:xfrm>
            <a:off x="0" y="0"/>
            <a:ext cx="8540750" cy="1143000"/>
          </a:xfrm>
        </p:spPr>
        <p:txBody>
          <a:bodyPr/>
          <a:lstStyle/>
          <a:p>
            <a:pPr eaLnBrk="1" hangingPunct="1">
              <a:spcBef>
                <a:spcPct val="50000"/>
              </a:spcBef>
            </a:pPr>
            <a:r>
              <a:rPr lang="zh-CN" altLang="en-US" b="1" smtClean="0">
                <a:solidFill>
                  <a:srgbClr val="FF0000"/>
                </a:solidFill>
                <a:latin typeface="Arial" charset="0"/>
                <a:ea typeface="黑体" pitchFamily="49" charset="-122"/>
              </a:rPr>
              <a:t>通感</a:t>
            </a:r>
            <a:r>
              <a:rPr lang="zh-CN" altLang="en-US"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5"/>
                                        </p:tgtEl>
                                        <p:attrNameLst>
                                          <p:attrName>style.visibility</p:attrName>
                                        </p:attrNameLst>
                                      </p:cBhvr>
                                      <p:to>
                                        <p:strVal val="visible"/>
                                      </p:to>
                                    </p:set>
                                    <p:anim calcmode="lin" valueType="num">
                                      <p:cBhvr additive="base">
                                        <p:cTn id="7" dur="500" fill="hold"/>
                                        <p:tgtEl>
                                          <p:spTgt spid="49155"/>
                                        </p:tgtEl>
                                        <p:attrNameLst>
                                          <p:attrName>ppt_x</p:attrName>
                                        </p:attrNameLst>
                                      </p:cBhvr>
                                      <p:tavLst>
                                        <p:tav tm="0">
                                          <p:val>
                                            <p:strVal val="0-#ppt_w/2"/>
                                          </p:val>
                                        </p:tav>
                                        <p:tav tm="100000">
                                          <p:val>
                                            <p:strVal val="#ppt_x"/>
                                          </p:val>
                                        </p:tav>
                                      </p:tavLst>
                                    </p:anim>
                                    <p:anim calcmode="lin" valueType="num">
                                      <p:cBhvr additive="base">
                                        <p:cTn id="8" dur="500" fill="hold"/>
                                        <p:tgtEl>
                                          <p:spTgt spid="491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body" idx="4294967295"/>
          </p:nvPr>
        </p:nvSpPr>
        <p:spPr>
          <a:xfrm>
            <a:off x="228600" y="1981200"/>
            <a:ext cx="8763000" cy="1295400"/>
          </a:xfrm>
          <a:solidFill>
            <a:srgbClr val="FFFF99"/>
          </a:solidFill>
        </p:spPr>
        <p:txBody>
          <a:bodyPr/>
          <a:lstStyle/>
          <a:p>
            <a:pPr eaLnBrk="1" hangingPunct="1">
              <a:lnSpc>
                <a:spcPct val="90000"/>
              </a:lnSpc>
              <a:buFont typeface="Arial" charset="0"/>
              <a:buNone/>
            </a:pPr>
            <a:r>
              <a:rPr lang="zh-CN" altLang="en-US" b="1" smtClean="0">
                <a:latin typeface="Arial" charset="0"/>
                <a:ea typeface="黑体" pitchFamily="49" charset="-122"/>
              </a:rPr>
              <a:t>以“湿”字形容钟声，所闻之钟声，穿雨而来，穿云而去，故“湿”，</a:t>
            </a:r>
            <a:r>
              <a:rPr lang="zh-CN" altLang="en-US" b="1" smtClean="0">
                <a:solidFill>
                  <a:srgbClr val="FF0000"/>
                </a:solidFill>
                <a:latin typeface="Arial" charset="0"/>
                <a:ea typeface="黑体" pitchFamily="49" charset="-122"/>
              </a:rPr>
              <a:t>触觉与听觉相互沟通</a:t>
            </a:r>
            <a:r>
              <a:rPr lang="zh-CN" altLang="en-US" b="1" smtClean="0">
                <a:latin typeface="Arial" charset="0"/>
                <a:ea typeface="黑体" pitchFamily="49" charset="-122"/>
              </a:rPr>
              <a:t>。</a:t>
            </a:r>
          </a:p>
        </p:txBody>
      </p:sp>
      <p:sp>
        <p:nvSpPr>
          <p:cNvPr id="71682" name="Text Box 3"/>
          <p:cNvSpPr txBox="1">
            <a:spLocks noChangeArrowheads="1"/>
          </p:cNvSpPr>
          <p:nvPr/>
        </p:nvSpPr>
        <p:spPr bwMode="auto">
          <a:xfrm>
            <a:off x="387350" y="533400"/>
            <a:ext cx="8756650" cy="1373188"/>
          </a:xfrm>
          <a:prstGeom prst="rect">
            <a:avLst/>
          </a:prstGeom>
          <a:noFill/>
          <a:ln w="9525">
            <a:noFill/>
            <a:miter lim="800000"/>
            <a:headEnd/>
            <a:tailEnd/>
          </a:ln>
        </p:spPr>
        <p:txBody>
          <a:bodyPr>
            <a:spAutoFit/>
          </a:bodyPr>
          <a:lstStyle/>
          <a:p>
            <a:pPr>
              <a:buFont typeface="Arial" charset="0"/>
              <a:buNone/>
            </a:pPr>
            <a:r>
              <a:rPr lang="zh-CN" altLang="en-US" sz="2800" b="1">
                <a:ea typeface="黑体" pitchFamily="49" charset="-122"/>
              </a:rPr>
              <a:t>               </a:t>
            </a:r>
            <a:r>
              <a:rPr lang="en-US" altLang="zh-CN" sz="2800" b="1">
                <a:ea typeface="黑体" pitchFamily="49" charset="-122"/>
              </a:rPr>
              <a:t>《</a:t>
            </a:r>
            <a:r>
              <a:rPr lang="zh-CN" altLang="en-US" sz="2800" b="1">
                <a:ea typeface="黑体" pitchFamily="49" charset="-122"/>
              </a:rPr>
              <a:t>夔州雨湿不得上岸作</a:t>
            </a:r>
            <a:r>
              <a:rPr lang="en-US" altLang="zh-CN" sz="2800" b="1">
                <a:ea typeface="黑体" pitchFamily="49" charset="-122"/>
              </a:rPr>
              <a:t>》</a:t>
            </a:r>
            <a:r>
              <a:rPr lang="zh-CN" altLang="en-US" sz="2800" b="1">
                <a:ea typeface="黑体" pitchFamily="49" charset="-122"/>
              </a:rPr>
              <a:t>杜甫</a:t>
            </a:r>
          </a:p>
          <a:p>
            <a:pPr>
              <a:buFont typeface="Arial" charset="0"/>
              <a:buNone/>
            </a:pPr>
            <a:r>
              <a:rPr lang="zh-CN" altLang="en-US" sz="2800" b="1">
                <a:ea typeface="黑体" pitchFamily="49" charset="-122"/>
              </a:rPr>
              <a:t>依沙宿舸船，石濑月娟娟。风起春灯乱，江鸣夜雨悬。</a:t>
            </a:r>
            <a:br>
              <a:rPr lang="zh-CN" altLang="en-US" sz="2800" b="1">
                <a:ea typeface="黑体" pitchFamily="49" charset="-122"/>
              </a:rPr>
            </a:br>
            <a:r>
              <a:rPr lang="zh-CN" altLang="en-US" sz="2800" b="1">
                <a:solidFill>
                  <a:srgbClr val="FF0000"/>
                </a:solidFill>
                <a:ea typeface="黑体" pitchFamily="49" charset="-122"/>
              </a:rPr>
              <a:t>晨钟云外湿，</a:t>
            </a:r>
            <a:r>
              <a:rPr lang="zh-CN" altLang="en-US" sz="2800" b="1">
                <a:ea typeface="黑体" pitchFamily="49" charset="-122"/>
              </a:rPr>
              <a:t>胜地石堂烟。柔橹轻鸥外，含凄觉汝贤。</a:t>
            </a:r>
          </a:p>
        </p:txBody>
      </p:sp>
      <p:sp>
        <p:nvSpPr>
          <p:cNvPr id="71683" name="Text Box 4"/>
          <p:cNvSpPr txBox="1">
            <a:spLocks noChangeArrowheads="1"/>
          </p:cNvSpPr>
          <p:nvPr/>
        </p:nvSpPr>
        <p:spPr bwMode="auto">
          <a:xfrm>
            <a:off x="762000" y="3276600"/>
            <a:ext cx="7732713" cy="2528888"/>
          </a:xfrm>
          <a:prstGeom prst="rect">
            <a:avLst/>
          </a:prstGeom>
          <a:noFill/>
          <a:ln w="9525">
            <a:noFill/>
            <a:miter lim="800000"/>
            <a:headEnd/>
            <a:tailEnd/>
          </a:ln>
        </p:spPr>
        <p:txBody>
          <a:bodyPr wrap="none">
            <a:spAutoFit/>
          </a:bodyPr>
          <a:lstStyle/>
          <a:p>
            <a:pPr>
              <a:buFont typeface="Arial" charset="0"/>
              <a:buNone/>
            </a:pPr>
            <a:r>
              <a:rPr lang="zh-CN" altLang="en-US" sz="3200" b="1"/>
              <a:t>                  </a:t>
            </a:r>
            <a:r>
              <a:rPr lang="zh-CN" altLang="en-US" sz="3200" b="1">
                <a:latin typeface="黑体" pitchFamily="49" charset="-122"/>
                <a:ea typeface="黑体" pitchFamily="49" charset="-122"/>
              </a:rPr>
              <a:t>山园小梅    林逋</a:t>
            </a:r>
          </a:p>
          <a:p>
            <a:pPr>
              <a:buFont typeface="Arial" charset="0"/>
              <a:buNone/>
            </a:pPr>
            <a:r>
              <a:rPr lang="zh-CN" altLang="en-US" sz="3200" b="1">
                <a:latin typeface="黑体" pitchFamily="49" charset="-122"/>
                <a:ea typeface="黑体" pitchFamily="49" charset="-122"/>
              </a:rPr>
              <a:t>　　众芳摇落独暄妍，占尽风情向小园。 </a:t>
            </a:r>
          </a:p>
          <a:p>
            <a:pPr>
              <a:buFont typeface="Arial" charset="0"/>
              <a:buNone/>
            </a:pPr>
            <a:r>
              <a:rPr lang="zh-CN" altLang="en-US" sz="3200" b="1">
                <a:latin typeface="黑体" pitchFamily="49" charset="-122"/>
                <a:ea typeface="黑体" pitchFamily="49" charset="-122"/>
              </a:rPr>
              <a:t>　　疏影横斜水清浅，暗香浮动月黄昏。 </a:t>
            </a:r>
          </a:p>
          <a:p>
            <a:pPr>
              <a:buFont typeface="Arial" charset="0"/>
              <a:buNone/>
            </a:pPr>
            <a:r>
              <a:rPr lang="zh-CN" altLang="en-US" sz="3200" b="1">
                <a:latin typeface="黑体" pitchFamily="49" charset="-122"/>
                <a:ea typeface="黑体" pitchFamily="49" charset="-122"/>
              </a:rPr>
              <a:t>　　霜禽欲下先偷眼，粉蝶如知合断魂。 </a:t>
            </a:r>
          </a:p>
          <a:p>
            <a:pPr>
              <a:buFont typeface="Arial" charset="0"/>
              <a:buNone/>
            </a:pPr>
            <a:r>
              <a:rPr lang="zh-CN" altLang="en-US" sz="3200" b="1">
                <a:latin typeface="黑体" pitchFamily="49" charset="-122"/>
                <a:ea typeface="黑体" pitchFamily="49" charset="-122"/>
              </a:rPr>
              <a:t>　　幸有微吟可相狎，不须檀板共金尊。</a:t>
            </a:r>
            <a:r>
              <a:rPr lang="zh-CN" altLang="en-US" b="1">
                <a:latin typeface="黑体" pitchFamily="49" charset="-122"/>
                <a:ea typeface="黑体" pitchFamily="49" charset="-122"/>
              </a:rPr>
              <a:t> </a:t>
            </a:r>
          </a:p>
        </p:txBody>
      </p:sp>
      <p:sp>
        <p:nvSpPr>
          <p:cNvPr id="50181" name="Text Box 5"/>
          <p:cNvSpPr txBox="1">
            <a:spLocks noChangeArrowheads="1"/>
          </p:cNvSpPr>
          <p:nvPr/>
        </p:nvSpPr>
        <p:spPr bwMode="auto">
          <a:xfrm>
            <a:off x="0" y="4114800"/>
            <a:ext cx="8915400" cy="1441450"/>
          </a:xfrm>
          <a:prstGeom prst="rect">
            <a:avLst/>
          </a:prstGeom>
          <a:solidFill>
            <a:srgbClr val="000000"/>
          </a:solidFill>
          <a:ln w="9525">
            <a:solidFill>
              <a:srgbClr val="FFCC00"/>
            </a:solidFill>
            <a:miter lim="800000"/>
            <a:headEnd/>
            <a:tailEnd/>
          </a:ln>
        </p:spPr>
        <p:txBody>
          <a:bodyPr>
            <a:spAutoFit/>
          </a:bodyPr>
          <a:lstStyle/>
          <a:p>
            <a:pPr>
              <a:buFont typeface="Arial" charset="0"/>
              <a:buNone/>
            </a:pPr>
            <a:r>
              <a:rPr lang="zh-CN" altLang="en-US" sz="4400" b="1">
                <a:solidFill>
                  <a:schemeClr val="bg1"/>
                </a:solidFill>
                <a:ea typeface="黑体" pitchFamily="49" charset="-122"/>
              </a:rPr>
              <a:t>“</a:t>
            </a:r>
            <a:r>
              <a:rPr lang="zh-CN" altLang="en-US" sz="4400" b="1">
                <a:solidFill>
                  <a:schemeClr val="bg1"/>
                </a:solidFill>
                <a:latin typeface="黑体" pitchFamily="49" charset="-122"/>
                <a:ea typeface="黑体" pitchFamily="49" charset="-122"/>
              </a:rPr>
              <a:t>香</a:t>
            </a:r>
            <a:r>
              <a:rPr lang="zh-CN" altLang="en-US" sz="4400" b="1">
                <a:solidFill>
                  <a:schemeClr val="bg1"/>
                </a:solidFill>
                <a:ea typeface="黑体" pitchFamily="49" charset="-122"/>
              </a:rPr>
              <a:t>”</a:t>
            </a:r>
            <a:r>
              <a:rPr lang="zh-CN" altLang="en-US" sz="4400" b="1">
                <a:solidFill>
                  <a:schemeClr val="bg1"/>
                </a:solidFill>
                <a:latin typeface="黑体" pitchFamily="49" charset="-122"/>
                <a:ea typeface="黑体" pitchFamily="49" charset="-122"/>
              </a:rPr>
              <a:t>是嗅觉，</a:t>
            </a:r>
            <a:r>
              <a:rPr lang="zh-CN" altLang="en-US" sz="4400" b="1">
                <a:solidFill>
                  <a:schemeClr val="bg1"/>
                </a:solidFill>
                <a:ea typeface="黑体" pitchFamily="49" charset="-122"/>
              </a:rPr>
              <a:t>“</a:t>
            </a:r>
            <a:r>
              <a:rPr lang="zh-CN" altLang="en-US" sz="4400" b="1">
                <a:solidFill>
                  <a:schemeClr val="bg1"/>
                </a:solidFill>
                <a:latin typeface="黑体" pitchFamily="49" charset="-122"/>
                <a:ea typeface="黑体" pitchFamily="49" charset="-122"/>
              </a:rPr>
              <a:t>暗</a:t>
            </a:r>
            <a:r>
              <a:rPr lang="zh-CN" altLang="en-US" sz="4400" b="1">
                <a:solidFill>
                  <a:schemeClr val="bg1"/>
                </a:solidFill>
                <a:ea typeface="黑体" pitchFamily="49" charset="-122"/>
              </a:rPr>
              <a:t>”</a:t>
            </a:r>
            <a:r>
              <a:rPr lang="zh-CN" altLang="en-US" sz="4400" b="1">
                <a:solidFill>
                  <a:schemeClr val="bg1"/>
                </a:solidFill>
                <a:latin typeface="黑体" pitchFamily="49" charset="-122"/>
                <a:ea typeface="黑体" pitchFamily="49" charset="-122"/>
              </a:rPr>
              <a:t>是视觉，是</a:t>
            </a:r>
            <a:r>
              <a:rPr lang="zh-CN" altLang="en-US" sz="4400" b="1">
                <a:solidFill>
                  <a:srgbClr val="FF6699"/>
                </a:solidFill>
                <a:latin typeface="黑体" pitchFamily="49" charset="-122"/>
                <a:ea typeface="黑体" pitchFamily="49" charset="-122"/>
              </a:rPr>
              <a:t>嗅觉通于视觉</a:t>
            </a:r>
            <a:r>
              <a:rPr lang="zh-CN" altLang="en-US" sz="4400" b="1">
                <a:solidFill>
                  <a:schemeClr val="bg1"/>
                </a:solidFill>
                <a:latin typeface="黑体" pitchFamily="49" charset="-122"/>
                <a:ea typeface="黑体" pitchFamily="49" charset="-122"/>
              </a:rPr>
              <a:t>，突出香的清淡。</a:t>
            </a:r>
            <a:r>
              <a:rPr lang="zh-CN" altLang="en-US" sz="4400" b="1">
                <a:latin typeface="黑体" pitchFamily="49" charset="-122"/>
                <a:ea typeface="黑体" pitchFamily="49"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0178">
                                            <p:bg/>
                                          </p:spTgt>
                                        </p:tgtEl>
                                        <p:attrNameLst>
                                          <p:attrName>style.visibility</p:attrName>
                                        </p:attrNameLst>
                                      </p:cBhvr>
                                      <p:to>
                                        <p:strVal val="visible"/>
                                      </p:to>
                                    </p:set>
                                    <p:animEffect transition="in" filter="checkerboard(across)">
                                      <p:cBhvr>
                                        <p:cTn id="7" dur="500"/>
                                        <p:tgtEl>
                                          <p:spTgt spid="50178">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0178">
                                            <p:txEl>
                                              <p:pRg st="0" end="0"/>
                                            </p:txEl>
                                          </p:spTgt>
                                        </p:tgtEl>
                                        <p:attrNameLst>
                                          <p:attrName>style.visibility</p:attrName>
                                        </p:attrNameLst>
                                      </p:cBhvr>
                                      <p:to>
                                        <p:strVal val="visible"/>
                                      </p:to>
                                    </p:set>
                                    <p:animEffect transition="in" filter="checkerboard(across)">
                                      <p:cBhvr>
                                        <p:cTn id="12" dur="500"/>
                                        <p:tgtEl>
                                          <p:spTgt spid="50178">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50181"/>
                                        </p:tgtEl>
                                        <p:attrNameLst>
                                          <p:attrName>style.visibility</p:attrName>
                                        </p:attrNameLst>
                                      </p:cBhvr>
                                      <p:to>
                                        <p:strVal val="visible"/>
                                      </p:to>
                                    </p:set>
                                    <p:animEffect transition="in" filter="checkerboard(across)">
                                      <p:cBhvr>
                                        <p:cTn id="17" dur="500"/>
                                        <p:tgtEl>
                                          <p:spTgt spid="501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animBg="1" autoUpdateAnimBg="0"/>
      <p:bldP spid="50181"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Rot="1" noChangeArrowheads="1"/>
          </p:cNvSpPr>
          <p:nvPr>
            <p:ph type="body" idx="4294967295"/>
          </p:nvPr>
        </p:nvSpPr>
        <p:spPr>
          <a:xfrm>
            <a:off x="304800" y="914400"/>
            <a:ext cx="8534400" cy="1219200"/>
          </a:xfrm>
        </p:spPr>
        <p:txBody>
          <a:bodyPr/>
          <a:lstStyle/>
          <a:p>
            <a:pPr eaLnBrk="1" hangingPunct="1">
              <a:lnSpc>
                <a:spcPct val="90000"/>
              </a:lnSpc>
            </a:pPr>
            <a:r>
              <a:rPr lang="zh-CN" altLang="en-US" b="1" smtClean="0">
                <a:latin typeface="黑体" pitchFamily="49" charset="-122"/>
                <a:ea typeface="黑体" pitchFamily="49" charset="-122"/>
              </a:rPr>
              <a:t>避鸟声如剪，隔岸奇花色欲燃 。</a:t>
            </a:r>
          </a:p>
          <a:p>
            <a:pPr eaLnBrk="1" hangingPunct="1">
              <a:lnSpc>
                <a:spcPct val="90000"/>
              </a:lnSpc>
            </a:pPr>
            <a:r>
              <a:rPr lang="zh-CN" altLang="en-US" b="1" smtClean="0">
                <a:latin typeface="黑体" pitchFamily="49" charset="-122"/>
                <a:ea typeface="黑体" pitchFamily="49" charset="-122"/>
              </a:rPr>
              <a:t>                            </a:t>
            </a:r>
            <a:r>
              <a:rPr lang="en-US" altLang="zh-CN" b="1" smtClean="0">
                <a:latin typeface="黑体" pitchFamily="49" charset="-122"/>
                <a:ea typeface="黑体" pitchFamily="49" charset="-122"/>
              </a:rPr>
              <a:t>《</a:t>
            </a:r>
            <a:r>
              <a:rPr lang="zh-CN" altLang="en-US" b="1" smtClean="0">
                <a:latin typeface="黑体" pitchFamily="49" charset="-122"/>
                <a:ea typeface="黑体" pitchFamily="49" charset="-122"/>
              </a:rPr>
              <a:t>西湖亭</a:t>
            </a:r>
            <a:r>
              <a:rPr lang="en-US" altLang="zh-CN" b="1" smtClean="0">
                <a:latin typeface="黑体" pitchFamily="49" charset="-122"/>
                <a:ea typeface="黑体" pitchFamily="49" charset="-122"/>
              </a:rPr>
              <a:t>》</a:t>
            </a:r>
          </a:p>
        </p:txBody>
      </p:sp>
      <p:sp>
        <p:nvSpPr>
          <p:cNvPr id="72706" name="Text Box 3"/>
          <p:cNvSpPr txBox="1">
            <a:spLocks noChangeArrowheads="1"/>
          </p:cNvSpPr>
          <p:nvPr/>
        </p:nvSpPr>
        <p:spPr bwMode="auto">
          <a:xfrm>
            <a:off x="228600" y="2133600"/>
            <a:ext cx="8534400" cy="2838450"/>
          </a:xfrm>
          <a:prstGeom prst="rect">
            <a:avLst/>
          </a:prstGeom>
          <a:noFill/>
          <a:ln w="9525">
            <a:noFill/>
            <a:miter lim="800000"/>
            <a:headEnd/>
            <a:tailEnd/>
          </a:ln>
        </p:spPr>
        <p:txBody>
          <a:bodyPr>
            <a:spAutoFit/>
          </a:bodyPr>
          <a:lstStyle/>
          <a:p>
            <a:pPr>
              <a:buFont typeface="Arial" charset="0"/>
              <a:buNone/>
            </a:pPr>
            <a:r>
              <a:rPr lang="zh-CN" altLang="en-US" sz="3600" b="1">
                <a:ea typeface="黑体" pitchFamily="49" charset="-122"/>
              </a:rPr>
              <a:t>前一句写鸟语之快有如剪刀，由此</a:t>
            </a:r>
            <a:r>
              <a:rPr lang="zh-CN" altLang="en-US" sz="3600" b="1">
                <a:solidFill>
                  <a:srgbClr val="FF0000"/>
                </a:solidFill>
                <a:ea typeface="黑体" pitchFamily="49" charset="-122"/>
              </a:rPr>
              <a:t>听觉与视觉勾通</a:t>
            </a:r>
            <a:r>
              <a:rPr lang="zh-CN" altLang="en-US" sz="3600" b="1">
                <a:ea typeface="黑体" pitchFamily="49" charset="-122"/>
              </a:rPr>
              <a:t>；后一句写花色欲燃，花色浓艳，像要燃烧，</a:t>
            </a:r>
            <a:r>
              <a:rPr lang="zh-CN" altLang="en-US" sz="3600" b="1">
                <a:solidFill>
                  <a:srgbClr val="FF0000"/>
                </a:solidFill>
                <a:ea typeface="黑体" pitchFamily="49" charset="-122"/>
              </a:rPr>
              <a:t>视觉向触觉挪移</a:t>
            </a:r>
            <a:r>
              <a:rPr lang="zh-CN" altLang="en-US" sz="3600" b="1">
                <a:ea typeface="黑体" pitchFamily="49" charset="-122"/>
              </a:rPr>
              <a:t>。写鸟声，写花色，却听之有音，视之有温度，形象异常具体。</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p:cNvSpPr>
            <a:spLocks noGrp="1" noChangeArrowheads="1"/>
          </p:cNvSpPr>
          <p:nvPr>
            <p:ph type="title" idx="4294967295"/>
          </p:nvPr>
        </p:nvSpPr>
        <p:spPr>
          <a:xfrm>
            <a:off x="1619250" y="1196975"/>
            <a:ext cx="2679700" cy="498475"/>
          </a:xfrm>
        </p:spPr>
        <p:txBody>
          <a:bodyPr/>
          <a:lstStyle/>
          <a:p>
            <a:pPr eaLnBrk="1" hangingPunct="1"/>
            <a:r>
              <a:rPr lang="zh-CN" altLang="zh-CN" b="1" smtClean="0">
                <a:latin typeface="隶书" pitchFamily="49" charset="-122"/>
                <a:ea typeface="隶书" pitchFamily="49" charset="-122"/>
              </a:rPr>
              <a:t>14</a:t>
            </a:r>
            <a:r>
              <a:rPr lang="zh-CN" altLang="en-US" b="1" smtClean="0">
                <a:latin typeface="隶书" pitchFamily="49" charset="-122"/>
                <a:ea typeface="隶书" pitchFamily="49" charset="-122"/>
              </a:rPr>
              <a:t>、 对比</a:t>
            </a:r>
          </a:p>
        </p:txBody>
      </p:sp>
      <p:sp>
        <p:nvSpPr>
          <p:cNvPr id="52227" name="Rectangle 3"/>
          <p:cNvSpPr>
            <a:spLocks noGrp="1" noChangeArrowheads="1"/>
          </p:cNvSpPr>
          <p:nvPr>
            <p:ph type="body" idx="4294967295"/>
          </p:nvPr>
        </p:nvSpPr>
        <p:spPr>
          <a:xfrm>
            <a:off x="457200" y="2133600"/>
            <a:ext cx="8220075" cy="1265238"/>
          </a:xfrm>
        </p:spPr>
        <p:txBody>
          <a:bodyPr/>
          <a:lstStyle/>
          <a:p>
            <a:pPr eaLnBrk="1" hangingPunct="1">
              <a:lnSpc>
                <a:spcPct val="90000"/>
              </a:lnSpc>
              <a:buFont typeface="Arial" charset="0"/>
              <a:buNone/>
            </a:pPr>
            <a:r>
              <a:rPr lang="zh-CN" altLang="zh-CN" sz="2000" b="1" smtClean="0">
                <a:latin typeface="Arial" charset="0"/>
                <a:ea typeface="宋体" charset="-122"/>
              </a:rPr>
              <a:t>          </a:t>
            </a:r>
            <a:r>
              <a:rPr lang="zh-CN" altLang="en-US" sz="2000" b="1" smtClean="0">
                <a:latin typeface="Arial" charset="0"/>
                <a:ea typeface="宋体" charset="-122"/>
              </a:rPr>
              <a:t>把两种不同的事物或情形作对照，互相比较。 </a:t>
            </a:r>
          </a:p>
          <a:p>
            <a:pPr eaLnBrk="1" hangingPunct="1">
              <a:lnSpc>
                <a:spcPct val="90000"/>
              </a:lnSpc>
              <a:buFont typeface="Arial" charset="0"/>
              <a:buNone/>
            </a:pPr>
            <a:r>
              <a:rPr lang="zh-CN" altLang="zh-CN" sz="2000" b="1" smtClean="0">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2000"/>
                                        <p:tgtEl>
                                          <p:spTgt spid="52227">
                                            <p:txEl>
                                              <p:pRg st="0" end="0"/>
                                            </p:txEl>
                                          </p:spTgt>
                                        </p:tgtEl>
                                      </p:cBhvr>
                                    </p:animEffect>
                                    <p:anim calcmode="lin" valueType="num">
                                      <p:cBhvr>
                                        <p:cTn id="8" dur="2000" fill="hold"/>
                                        <p:tgtEl>
                                          <p:spTgt spid="52227">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52227">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52227">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fade">
                                      <p:cBhvr>
                                        <p:cTn id="15" dur="2000"/>
                                        <p:tgtEl>
                                          <p:spTgt spid="52227">
                                            <p:txEl>
                                              <p:pRg st="1" end="1"/>
                                            </p:txEl>
                                          </p:spTgt>
                                        </p:tgtEl>
                                      </p:cBhvr>
                                    </p:animEffect>
                                    <p:anim calcmode="lin" valueType="num">
                                      <p:cBhvr>
                                        <p:cTn id="16" dur="2000" fill="hold"/>
                                        <p:tgtEl>
                                          <p:spTgt spid="52227">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52227">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52227">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Rot="1" noChangeArrowheads="1"/>
          </p:cNvSpPr>
          <p:nvPr>
            <p:ph type="title" idx="4294967295"/>
          </p:nvPr>
        </p:nvSpPr>
        <p:spPr>
          <a:xfrm>
            <a:off x="0" y="0"/>
            <a:ext cx="1981200" cy="838200"/>
          </a:xfrm>
          <a:solidFill>
            <a:srgbClr val="000000"/>
          </a:solidFill>
          <a:ln>
            <a:solidFill>
              <a:srgbClr val="FFFF00"/>
            </a:solidFill>
          </a:ln>
        </p:spPr>
        <p:txBody>
          <a:bodyPr/>
          <a:lstStyle/>
          <a:p>
            <a:pPr eaLnBrk="1" hangingPunct="1"/>
            <a:r>
              <a:rPr lang="zh-CN" altLang="en-US" sz="4400" b="1" smtClean="0">
                <a:solidFill>
                  <a:srgbClr val="FFFF00"/>
                </a:solidFill>
                <a:latin typeface="Arial" charset="0"/>
                <a:ea typeface="黑体" pitchFamily="49" charset="-122"/>
              </a:rPr>
              <a:t>对比 </a:t>
            </a:r>
            <a:r>
              <a:rPr lang="zh-CN" altLang="en-US" sz="3600" smtClean="0">
                <a:latin typeface="Arial" charset="0"/>
                <a:ea typeface="宋体" charset="-122"/>
              </a:rPr>
              <a:t>  </a:t>
            </a:r>
          </a:p>
        </p:txBody>
      </p:sp>
      <p:sp>
        <p:nvSpPr>
          <p:cNvPr id="53251" name="Text Box 3"/>
          <p:cNvSpPr>
            <a:spLocks noGrp="1" noChangeArrowheads="1"/>
          </p:cNvSpPr>
          <p:nvPr>
            <p:ph type="body" idx="4294967295"/>
          </p:nvPr>
        </p:nvSpPr>
        <p:spPr>
          <a:xfrm>
            <a:off x="0" y="838200"/>
            <a:ext cx="9144000" cy="2667000"/>
          </a:xfrm>
          <a:solidFill>
            <a:srgbClr val="000000"/>
          </a:solidFill>
          <a:ln>
            <a:solidFill>
              <a:srgbClr val="FFFF00"/>
            </a:solidFill>
          </a:ln>
        </p:spPr>
        <p:txBody>
          <a:bodyPr/>
          <a:lstStyle/>
          <a:p>
            <a:pPr eaLnBrk="1" hangingPunct="1">
              <a:buFont typeface="Arial" charset="0"/>
              <a:buNone/>
            </a:pPr>
            <a:r>
              <a:rPr lang="zh-CN" altLang="zh-CN" b="1" smtClean="0">
                <a:latin typeface="Arial" charset="0"/>
                <a:ea typeface="宋体" charset="-122"/>
              </a:rPr>
              <a:t>  </a:t>
            </a:r>
            <a:r>
              <a:rPr lang="zh-CN" altLang="en-US" b="1" smtClean="0">
                <a:solidFill>
                  <a:schemeClr val="bg1"/>
                </a:solidFill>
                <a:latin typeface="Arial" charset="0"/>
                <a:ea typeface="宋体" charset="-122"/>
              </a:rPr>
              <a:t>是把两种对立的事物或者同一事物的两个对立方面放在一起相互比较。使好的显得更好，坏的显得更坏。反差强烈，更突出主题或思想，具有震撼人的力量。</a:t>
            </a:r>
          </a:p>
        </p:txBody>
      </p:sp>
      <p:sp>
        <p:nvSpPr>
          <p:cNvPr id="53252" name="Text Box 4"/>
          <p:cNvSpPr txBox="1">
            <a:spLocks noChangeArrowheads="1"/>
          </p:cNvSpPr>
          <p:nvPr/>
        </p:nvSpPr>
        <p:spPr bwMode="auto">
          <a:xfrm>
            <a:off x="228600" y="3505200"/>
            <a:ext cx="8305800" cy="2238375"/>
          </a:xfrm>
          <a:prstGeom prst="rect">
            <a:avLst/>
          </a:prstGeom>
          <a:solidFill>
            <a:srgbClr val="000000"/>
          </a:solidFill>
          <a:ln w="9525">
            <a:solidFill>
              <a:srgbClr val="FFFF00"/>
            </a:solidFill>
            <a:miter lim="800000"/>
            <a:headEnd/>
            <a:tailEnd/>
          </a:ln>
        </p:spPr>
        <p:txBody>
          <a:bodyPr>
            <a:spAutoFit/>
          </a:bodyPr>
          <a:lstStyle/>
          <a:p>
            <a:pPr>
              <a:spcBef>
                <a:spcPct val="50000"/>
              </a:spcBef>
              <a:buFont typeface="Arial" charset="0"/>
              <a:buNone/>
            </a:pPr>
            <a:r>
              <a:rPr lang="zh-CN" altLang="en-US" sz="2800">
                <a:solidFill>
                  <a:schemeClr val="bg1"/>
                </a:solidFill>
                <a:latin typeface="黑体" pitchFamily="49" charset="-122"/>
                <a:ea typeface="黑体" pitchFamily="49" charset="-122"/>
              </a:rPr>
              <a:t>先天下之忧而忧，后天下之乐而乐。 范仲淹 </a:t>
            </a:r>
          </a:p>
          <a:p>
            <a:pPr>
              <a:spcBef>
                <a:spcPct val="50000"/>
              </a:spcBef>
              <a:buFont typeface="Arial" charset="0"/>
              <a:buNone/>
            </a:pPr>
            <a:r>
              <a:rPr lang="zh-CN" altLang="en-US" sz="2800">
                <a:solidFill>
                  <a:schemeClr val="bg1"/>
                </a:solidFill>
                <a:latin typeface="黑体" pitchFamily="49" charset="-122"/>
                <a:ea typeface="黑体" pitchFamily="49" charset="-122"/>
              </a:rPr>
              <a:t>朱门酒肉臭，路有冻死骨。 </a:t>
            </a:r>
            <a:r>
              <a:rPr lang="zh-CN" altLang="en-US" sz="1400">
                <a:solidFill>
                  <a:schemeClr val="bg1"/>
                </a:solidFill>
                <a:latin typeface="黑体" pitchFamily="49" charset="-122"/>
                <a:ea typeface="黑体" pitchFamily="49" charset="-122"/>
              </a:rPr>
              <a:t/>
            </a:r>
            <a:br>
              <a:rPr lang="zh-CN" altLang="en-US" sz="1400">
                <a:solidFill>
                  <a:schemeClr val="bg1"/>
                </a:solidFill>
                <a:latin typeface="黑体" pitchFamily="49" charset="-122"/>
                <a:ea typeface="黑体" pitchFamily="49" charset="-122"/>
              </a:rPr>
            </a:br>
            <a:endParaRPr lang="zh-CN" altLang="en-US" sz="2800">
              <a:solidFill>
                <a:schemeClr val="bg1"/>
              </a:solidFill>
              <a:latin typeface="黑体" pitchFamily="49" charset="-122"/>
              <a:ea typeface="黑体" pitchFamily="49" charset="-122"/>
            </a:endParaRPr>
          </a:p>
          <a:p>
            <a:pPr>
              <a:spcBef>
                <a:spcPct val="50000"/>
              </a:spcBef>
              <a:buFont typeface="Arial" charset="0"/>
              <a:buNone/>
            </a:pPr>
            <a:r>
              <a:rPr lang="zh-CN" altLang="en-US" sz="2800" b="1">
                <a:solidFill>
                  <a:schemeClr val="bg1"/>
                </a:solidFill>
                <a:latin typeface="黑体" pitchFamily="49" charset="-122"/>
                <a:ea typeface="黑体" pitchFamily="49" charset="-122"/>
              </a:rPr>
              <a:t>过春风十里，尽荠麦青青。 姜夔</a:t>
            </a:r>
            <a:r>
              <a:rPr lang="en-US" altLang="zh-CN" sz="2800" b="1">
                <a:solidFill>
                  <a:schemeClr val="bg1"/>
                </a:solidFill>
                <a:latin typeface="黑体" pitchFamily="49" charset="-122"/>
                <a:ea typeface="黑体" pitchFamily="49" charset="-122"/>
              </a:rPr>
              <a:t>《</a:t>
            </a:r>
            <a:r>
              <a:rPr lang="zh-CN" altLang="en-US" sz="2800" b="1">
                <a:solidFill>
                  <a:schemeClr val="bg1"/>
                </a:solidFill>
                <a:latin typeface="黑体" pitchFamily="49" charset="-122"/>
                <a:ea typeface="黑体" pitchFamily="49" charset="-122"/>
              </a:rPr>
              <a:t>扬州慢</a:t>
            </a:r>
            <a:r>
              <a:rPr lang="en-US" altLang="zh-CN" sz="2800" b="1">
                <a:solidFill>
                  <a:schemeClr val="bg1"/>
                </a:solidFill>
                <a:latin typeface="黑体" pitchFamily="49" charset="-122"/>
                <a:ea typeface="黑体"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3251"/>
                                        </p:tgtEl>
                                        <p:attrNameLst>
                                          <p:attrName>style.visibility</p:attrName>
                                        </p:attrNameLst>
                                      </p:cBhvr>
                                      <p:to>
                                        <p:strVal val="visible"/>
                                      </p:to>
                                    </p:set>
                                    <p:animEffect transition="in" filter="box(in)">
                                      <p:cBhvr>
                                        <p:cTn id="7" dur="500"/>
                                        <p:tgtEl>
                                          <p:spTgt spid="532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3252"/>
                                        </p:tgtEl>
                                        <p:attrNameLst>
                                          <p:attrName>style.visibility</p:attrName>
                                        </p:attrNameLst>
                                      </p:cBhvr>
                                      <p:to>
                                        <p:strVal val="visible"/>
                                      </p:to>
                                    </p:set>
                                    <p:animEffect transition="in" filter="checkerboard(across)">
                                      <p:cBhvr>
                                        <p:cTn id="12"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animBg="1" autoUpdateAnimBg="0"/>
      <p:bldP spid="53252" grpId="0"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rrowheads="1"/>
          </p:cNvSpPr>
          <p:nvPr>
            <p:ph type="title" idx="4294967295"/>
          </p:nvPr>
        </p:nvSpPr>
        <p:spPr/>
        <p:txBody>
          <a:bodyPr/>
          <a:lstStyle/>
          <a:p>
            <a:pPr eaLnBrk="1" hangingPunct="1"/>
            <a:endParaRPr lang="zh-CN" altLang="zh-CN" smtClean="0">
              <a:latin typeface="Arial" charset="0"/>
              <a:ea typeface="宋体" charset="-122"/>
            </a:endParaRPr>
          </a:p>
        </p:txBody>
      </p:sp>
      <p:sp>
        <p:nvSpPr>
          <p:cNvPr id="75778" name="Rectangle 3"/>
          <p:cNvSpPr>
            <a:spLocks noGrp="1" noRot="1" noChangeArrowheads="1"/>
          </p:cNvSpPr>
          <p:nvPr>
            <p:ph type="body" idx="4294967295"/>
          </p:nvPr>
        </p:nvSpPr>
        <p:spPr>
          <a:xfrm>
            <a:off x="0" y="0"/>
            <a:ext cx="8540750" cy="2667000"/>
          </a:xfrm>
          <a:solidFill>
            <a:srgbClr val="000000"/>
          </a:solidFill>
        </p:spPr>
        <p:txBody>
          <a:bodyPr/>
          <a:lstStyle/>
          <a:p>
            <a:pPr algn="ctr" eaLnBrk="1" hangingPunct="1">
              <a:buFont typeface="Arial" charset="0"/>
              <a:buNone/>
            </a:pPr>
            <a:r>
              <a:rPr lang="en-US" altLang="zh-CN" b="1" smtClean="0">
                <a:solidFill>
                  <a:schemeClr val="bg1"/>
                </a:solidFill>
                <a:latin typeface="黑体" pitchFamily="49" charset="-122"/>
                <a:ea typeface="黑体" pitchFamily="49" charset="-122"/>
              </a:rPr>
              <a:t>《</a:t>
            </a:r>
            <a:r>
              <a:rPr lang="zh-CN" altLang="en-US" b="1" smtClean="0">
                <a:solidFill>
                  <a:schemeClr val="bg1"/>
                </a:solidFill>
                <a:latin typeface="黑体" pitchFamily="49" charset="-122"/>
                <a:ea typeface="黑体" pitchFamily="49" charset="-122"/>
              </a:rPr>
              <a:t>酬乐天扬州初逢席上见赠</a:t>
            </a:r>
            <a:r>
              <a:rPr lang="en-US" altLang="zh-CN" b="1" smtClean="0">
                <a:solidFill>
                  <a:schemeClr val="bg1"/>
                </a:solidFill>
                <a:latin typeface="黑体" pitchFamily="49" charset="-122"/>
                <a:ea typeface="黑体" pitchFamily="49" charset="-122"/>
              </a:rPr>
              <a:t>》</a:t>
            </a:r>
          </a:p>
          <a:p>
            <a:pPr algn="ctr" eaLnBrk="1" hangingPunct="1">
              <a:buFont typeface="Arial" charset="0"/>
              <a:buNone/>
            </a:pPr>
            <a:r>
              <a:rPr lang="zh-CN" altLang="en-US" b="1" smtClean="0">
                <a:solidFill>
                  <a:schemeClr val="bg1"/>
                </a:solidFill>
                <a:latin typeface="黑体" pitchFamily="49" charset="-122"/>
                <a:ea typeface="黑体" pitchFamily="49" charset="-122"/>
              </a:rPr>
              <a:t>唐代刘禹锡</a:t>
            </a:r>
          </a:p>
          <a:p>
            <a:pPr algn="ctr" eaLnBrk="1" hangingPunct="1">
              <a:buFont typeface="Arial" charset="0"/>
              <a:buNone/>
            </a:pPr>
            <a:r>
              <a:rPr lang="zh-CN" altLang="en-US" b="1" smtClean="0">
                <a:solidFill>
                  <a:srgbClr val="FFFF00"/>
                </a:solidFill>
                <a:latin typeface="黑体" pitchFamily="49" charset="-122"/>
                <a:ea typeface="黑体" pitchFamily="49" charset="-122"/>
              </a:rPr>
              <a:t>沉舟侧畔千帆过，病树前头万木春 。</a:t>
            </a:r>
          </a:p>
          <a:p>
            <a:pPr algn="ctr" eaLnBrk="1" hangingPunct="1">
              <a:buFont typeface="Arial" charset="0"/>
              <a:buNone/>
            </a:pPr>
            <a:r>
              <a:rPr lang="zh-CN" altLang="en-US" b="1" smtClean="0">
                <a:solidFill>
                  <a:schemeClr val="bg1"/>
                </a:solidFill>
                <a:latin typeface="黑体" pitchFamily="49" charset="-122"/>
                <a:ea typeface="黑体" pitchFamily="49" charset="-122"/>
              </a:rPr>
              <a:t>今日听君歌一曲</a:t>
            </a:r>
            <a:r>
              <a:rPr lang="en-US" altLang="zh-CN" b="1" smtClean="0">
                <a:solidFill>
                  <a:schemeClr val="bg1"/>
                </a:solidFill>
                <a:latin typeface="黑体" pitchFamily="49" charset="-122"/>
                <a:ea typeface="黑体" pitchFamily="49" charset="-122"/>
              </a:rPr>
              <a:t>, </a:t>
            </a:r>
            <a:r>
              <a:rPr lang="zh-CN" altLang="en-US" b="1" smtClean="0">
                <a:solidFill>
                  <a:schemeClr val="bg1"/>
                </a:solidFill>
                <a:latin typeface="黑体" pitchFamily="49" charset="-122"/>
                <a:ea typeface="黑体" pitchFamily="49" charset="-122"/>
              </a:rPr>
              <a:t>暂凭杯酒长精神 。</a:t>
            </a:r>
          </a:p>
        </p:txBody>
      </p:sp>
      <p:sp>
        <p:nvSpPr>
          <p:cNvPr id="54276" name="Rectangle 4"/>
          <p:cNvSpPr>
            <a:spLocks noChangeArrowheads="1"/>
          </p:cNvSpPr>
          <p:nvPr/>
        </p:nvSpPr>
        <p:spPr bwMode="auto">
          <a:xfrm>
            <a:off x="0" y="2971800"/>
            <a:ext cx="8763000" cy="1563688"/>
          </a:xfrm>
          <a:prstGeom prst="rect">
            <a:avLst/>
          </a:prstGeom>
          <a:solidFill>
            <a:srgbClr val="000000"/>
          </a:solidFill>
          <a:ln w="9525">
            <a:solidFill>
              <a:schemeClr val="bg1"/>
            </a:solidFill>
            <a:miter lim="800000"/>
            <a:headEnd/>
            <a:tailEnd/>
          </a:ln>
        </p:spPr>
        <p:txBody>
          <a:bodyPr>
            <a:spAutoFit/>
          </a:bodyPr>
          <a:lstStyle/>
          <a:p>
            <a:pPr>
              <a:buFont typeface="Arial" charset="0"/>
              <a:buNone/>
            </a:pPr>
            <a:r>
              <a:rPr lang="zh-CN" altLang="en-US" b="1">
                <a:solidFill>
                  <a:srgbClr val="0000FF"/>
                </a:solidFill>
              </a:rPr>
              <a:t>                               </a:t>
            </a:r>
            <a:r>
              <a:rPr lang="zh-CN" altLang="en-US" sz="3200" b="1">
                <a:solidFill>
                  <a:schemeClr val="bg1"/>
                </a:solidFill>
              </a:rPr>
              <a:t>越中览古   李白</a:t>
            </a:r>
          </a:p>
          <a:p>
            <a:pPr>
              <a:buFont typeface="Arial" charset="0"/>
              <a:buNone/>
            </a:pPr>
            <a:r>
              <a:rPr lang="zh-CN" altLang="en-US" sz="3200" b="1">
                <a:solidFill>
                  <a:schemeClr val="bg1"/>
                </a:solidFill>
              </a:rPr>
              <a:t>       越王勾践破吴归，战士还家尽锦衣。        </a:t>
            </a:r>
          </a:p>
          <a:p>
            <a:pPr>
              <a:buFont typeface="Arial" charset="0"/>
              <a:buNone/>
            </a:pPr>
            <a:r>
              <a:rPr lang="zh-CN" altLang="en-US" sz="3200" b="1">
                <a:solidFill>
                  <a:schemeClr val="bg1"/>
                </a:solidFill>
              </a:rPr>
              <a:t>       宫女如花满春殿，只今惟有鹧鸪飞。</a:t>
            </a:r>
          </a:p>
        </p:txBody>
      </p:sp>
      <p:sp>
        <p:nvSpPr>
          <p:cNvPr id="54277" name="Text Box 5"/>
          <p:cNvSpPr txBox="1">
            <a:spLocks noChangeArrowheads="1"/>
          </p:cNvSpPr>
          <p:nvPr/>
        </p:nvSpPr>
        <p:spPr bwMode="auto">
          <a:xfrm>
            <a:off x="0" y="4648200"/>
            <a:ext cx="8915400" cy="1931988"/>
          </a:xfrm>
          <a:prstGeom prst="rect">
            <a:avLst/>
          </a:prstGeom>
          <a:solidFill>
            <a:srgbClr val="000000"/>
          </a:solidFill>
          <a:ln w="9525">
            <a:solidFill>
              <a:srgbClr val="FF9900"/>
            </a:solidFill>
            <a:miter lim="800000"/>
            <a:headEnd/>
            <a:tailEnd/>
          </a:ln>
        </p:spPr>
        <p:txBody>
          <a:bodyPr>
            <a:spAutoFit/>
          </a:bodyPr>
          <a:lstStyle/>
          <a:p>
            <a:pPr>
              <a:spcBef>
                <a:spcPct val="50000"/>
              </a:spcBef>
              <a:buFont typeface="Arial" charset="0"/>
              <a:buNone/>
            </a:pPr>
            <a:r>
              <a:rPr lang="zh-CN" altLang="en-US" sz="2800" b="1">
                <a:solidFill>
                  <a:srgbClr val="FFFF00"/>
                </a:solidFill>
              </a:rPr>
              <a:t>热闹场面与凄凉场面的鲜明</a:t>
            </a:r>
            <a:r>
              <a:rPr lang="zh-CN" altLang="en-US" sz="3600" b="1">
                <a:solidFill>
                  <a:srgbClr val="00FF00"/>
                </a:solidFill>
              </a:rPr>
              <a:t>对比</a:t>
            </a:r>
            <a:r>
              <a:rPr lang="zh-CN" altLang="en-US" sz="2800" b="1">
                <a:solidFill>
                  <a:srgbClr val="FFFF00"/>
                </a:solidFill>
              </a:rPr>
              <a:t>，更突出之前奢华的罪恶、今天凄凉之可叹。如此诗前面所写过去的繁华与后面所写现在的冷落，对照极为强烈，突出了诗人昔盛今衰的历史感慨。</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4276"/>
                                        </p:tgtEl>
                                        <p:attrNameLst>
                                          <p:attrName>style.visibility</p:attrName>
                                        </p:attrNameLst>
                                      </p:cBhvr>
                                      <p:to>
                                        <p:strVal val="visible"/>
                                      </p:to>
                                    </p:set>
                                    <p:animEffect transition="in" filter="strips(downLeft)">
                                      <p:cBhvr>
                                        <p:cTn id="7" dur="500"/>
                                        <p:tgtEl>
                                          <p:spTgt spid="542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4277"/>
                                        </p:tgtEl>
                                        <p:attrNameLst>
                                          <p:attrName>style.visibility</p:attrName>
                                        </p:attrNameLst>
                                      </p:cBhvr>
                                      <p:to>
                                        <p:strVal val="visible"/>
                                      </p:to>
                                    </p:set>
                                    <p:animEffect transition="in" filter="dissolve">
                                      <p:cBhvr>
                                        <p:cTn id="12" dur="500"/>
                                        <p:tgtEl>
                                          <p:spTgt spid="54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animBg="1" autoUpdateAnimBg="0"/>
      <p:bldP spid="54277" grpId="0"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rrowheads="1"/>
          </p:cNvSpPr>
          <p:nvPr>
            <p:ph type="body" idx="4294967295"/>
          </p:nvPr>
        </p:nvSpPr>
        <p:spPr>
          <a:xfrm>
            <a:off x="0" y="381000"/>
            <a:ext cx="9144000" cy="5715000"/>
          </a:xfrm>
          <a:solidFill>
            <a:srgbClr val="000035"/>
          </a:solidFill>
          <a:ln>
            <a:solidFill>
              <a:schemeClr val="hlink"/>
            </a:solidFill>
          </a:ln>
        </p:spPr>
        <p:txBody>
          <a:bodyPr/>
          <a:lstStyle/>
          <a:p>
            <a:pPr eaLnBrk="1" hangingPunct="1">
              <a:buFont typeface="Arial" charset="0"/>
              <a:buNone/>
            </a:pPr>
            <a:r>
              <a:rPr lang="zh-CN" altLang="en-US" sz="2800" b="1" smtClean="0">
                <a:solidFill>
                  <a:schemeClr val="bg1"/>
                </a:solidFill>
                <a:latin typeface="黑体" pitchFamily="49" charset="-122"/>
                <a:ea typeface="黑体" pitchFamily="49" charset="-122"/>
              </a:rPr>
              <a:t>阅读下面一首唐诗，然后回答问题 </a:t>
            </a:r>
          </a:p>
          <a:p>
            <a:pPr eaLnBrk="1" hangingPunct="1">
              <a:buFont typeface="Arial" charset="0"/>
              <a:buNone/>
            </a:pPr>
            <a:r>
              <a:rPr lang="zh-CN" altLang="en-US" sz="2800" b="1" smtClean="0">
                <a:solidFill>
                  <a:schemeClr val="bg1"/>
                </a:solidFill>
                <a:latin typeface="黑体" pitchFamily="49" charset="-122"/>
                <a:ea typeface="黑体" pitchFamily="49" charset="-122"/>
              </a:rPr>
              <a:t>              台城   韦庄 </a:t>
            </a:r>
          </a:p>
          <a:p>
            <a:pPr eaLnBrk="1" hangingPunct="1">
              <a:buFont typeface="Arial" charset="0"/>
              <a:buNone/>
            </a:pPr>
            <a:r>
              <a:rPr lang="zh-CN" altLang="en-US" sz="2800" b="1" smtClean="0">
                <a:solidFill>
                  <a:schemeClr val="bg1"/>
                </a:solidFill>
                <a:latin typeface="黑体" pitchFamily="49" charset="-122"/>
                <a:ea typeface="黑体" pitchFamily="49" charset="-122"/>
              </a:rPr>
              <a:t>      江雨霏霏江草齐，六朝如梦鸟空啼。 </a:t>
            </a:r>
          </a:p>
          <a:p>
            <a:pPr eaLnBrk="1" hangingPunct="1">
              <a:buFont typeface="Arial" charset="0"/>
              <a:buNone/>
            </a:pPr>
            <a:r>
              <a:rPr lang="zh-CN" altLang="en-US" sz="2800" b="1" smtClean="0">
                <a:solidFill>
                  <a:schemeClr val="bg1"/>
                </a:solidFill>
                <a:latin typeface="黑体" pitchFamily="49" charset="-122"/>
                <a:ea typeface="黑体" pitchFamily="49" charset="-122"/>
              </a:rPr>
              <a:t>      无情最是台城柳，依旧烟笼十里堤。 </a:t>
            </a:r>
          </a:p>
          <a:p>
            <a:pPr eaLnBrk="1" hangingPunct="1">
              <a:buFont typeface="Arial" charset="0"/>
              <a:buNone/>
            </a:pPr>
            <a:r>
              <a:rPr lang="zh-CN" altLang="en-US" sz="2800" b="1" smtClean="0">
                <a:solidFill>
                  <a:schemeClr val="bg1"/>
                </a:solidFill>
                <a:latin typeface="黑体" pitchFamily="49" charset="-122"/>
                <a:ea typeface="黑体" pitchFamily="49" charset="-122"/>
              </a:rPr>
              <a:t>（</a:t>
            </a:r>
            <a:r>
              <a:rPr lang="en-US" altLang="zh-CN" sz="2800" b="1" smtClean="0">
                <a:solidFill>
                  <a:schemeClr val="bg1"/>
                </a:solidFill>
                <a:latin typeface="黑体" pitchFamily="49" charset="-122"/>
                <a:ea typeface="黑体" pitchFamily="49" charset="-122"/>
              </a:rPr>
              <a:t>1</a:t>
            </a:r>
            <a:r>
              <a:rPr lang="zh-CN" altLang="en-US" sz="2800" b="1" smtClean="0">
                <a:solidFill>
                  <a:schemeClr val="bg1"/>
                </a:solidFill>
                <a:latin typeface="黑体" pitchFamily="49" charset="-122"/>
                <a:ea typeface="黑体" pitchFamily="49" charset="-122"/>
              </a:rPr>
              <a:t>）这是一首凭吊六朝古迹的诗，诗人为什么说</a:t>
            </a:r>
            <a:r>
              <a:rPr lang="zh-CN" altLang="en-US" sz="2800" b="1" smtClean="0">
                <a:solidFill>
                  <a:schemeClr val="bg1"/>
                </a:solidFill>
                <a:latin typeface="Arial" charset="0"/>
                <a:ea typeface="黑体" pitchFamily="49" charset="-122"/>
              </a:rPr>
              <a:t>“</a:t>
            </a:r>
            <a:r>
              <a:rPr lang="zh-CN" altLang="en-US" sz="2800" b="1" smtClean="0">
                <a:solidFill>
                  <a:schemeClr val="bg1"/>
                </a:solidFill>
                <a:latin typeface="黑体" pitchFamily="49" charset="-122"/>
                <a:ea typeface="黑体" pitchFamily="49" charset="-122"/>
              </a:rPr>
              <a:t>台城柳</a:t>
            </a:r>
            <a:r>
              <a:rPr lang="zh-CN" altLang="en-US" sz="2800" b="1" smtClean="0">
                <a:solidFill>
                  <a:schemeClr val="bg1"/>
                </a:solidFill>
                <a:latin typeface="Arial" charset="0"/>
                <a:ea typeface="黑体" pitchFamily="49" charset="-122"/>
              </a:rPr>
              <a:t>”“</a:t>
            </a:r>
            <a:r>
              <a:rPr lang="zh-CN" altLang="en-US" sz="2800" b="1" smtClean="0">
                <a:solidFill>
                  <a:schemeClr val="bg1"/>
                </a:solidFill>
                <a:latin typeface="黑体" pitchFamily="49" charset="-122"/>
                <a:ea typeface="黑体" pitchFamily="49" charset="-122"/>
              </a:rPr>
              <a:t>无情</a:t>
            </a:r>
            <a:r>
              <a:rPr lang="zh-CN" altLang="en-US" sz="2800" b="1" smtClean="0">
                <a:solidFill>
                  <a:schemeClr val="bg1"/>
                </a:solidFill>
                <a:latin typeface="Arial" charset="0"/>
                <a:ea typeface="黑体" pitchFamily="49" charset="-122"/>
              </a:rPr>
              <a:t>”</a:t>
            </a:r>
            <a:r>
              <a:rPr lang="zh-CN" altLang="en-US" sz="2800" b="1" smtClean="0">
                <a:solidFill>
                  <a:schemeClr val="bg1"/>
                </a:solidFill>
                <a:latin typeface="黑体" pitchFamily="49" charset="-122"/>
                <a:ea typeface="黑体" pitchFamily="49" charset="-122"/>
              </a:rPr>
              <a:t>？ </a:t>
            </a:r>
          </a:p>
          <a:p>
            <a:pPr eaLnBrk="1" hangingPunct="1">
              <a:buFont typeface="Arial" charset="0"/>
              <a:buNone/>
            </a:pPr>
            <a:r>
              <a:rPr lang="zh-CN" altLang="en-US" sz="2800" b="1" smtClean="0">
                <a:solidFill>
                  <a:schemeClr val="bg1"/>
                </a:solidFill>
                <a:latin typeface="黑体" pitchFamily="49" charset="-122"/>
                <a:ea typeface="黑体" pitchFamily="49" charset="-122"/>
              </a:rPr>
              <a:t>（</a:t>
            </a:r>
            <a:r>
              <a:rPr lang="en-US" altLang="zh-CN" sz="2800" b="1" smtClean="0">
                <a:solidFill>
                  <a:schemeClr val="bg1"/>
                </a:solidFill>
                <a:latin typeface="黑体" pitchFamily="49" charset="-122"/>
                <a:ea typeface="黑体" pitchFamily="49" charset="-122"/>
              </a:rPr>
              <a:t>2</a:t>
            </a:r>
            <a:r>
              <a:rPr lang="zh-CN" altLang="en-US" sz="2800" b="1" smtClean="0">
                <a:solidFill>
                  <a:schemeClr val="bg1"/>
                </a:solidFill>
                <a:latin typeface="黑体" pitchFamily="49" charset="-122"/>
                <a:ea typeface="黑体" pitchFamily="49" charset="-122"/>
              </a:rPr>
              <a:t>）有人说诗人在凭吊古迹时流露出浓重的对时事的感伤情绪，你是否同意这种说法？为什么？请结合全诗简要分析。 </a:t>
            </a:r>
          </a:p>
        </p:txBody>
      </p:sp>
      <p:sp>
        <p:nvSpPr>
          <p:cNvPr id="55299" name="AutoShape 3"/>
          <p:cNvSpPr>
            <a:spLocks noChangeArrowheads="1"/>
          </p:cNvSpPr>
          <p:nvPr/>
        </p:nvSpPr>
        <p:spPr bwMode="auto">
          <a:xfrm>
            <a:off x="0" y="3048000"/>
            <a:ext cx="9144000" cy="3581400"/>
          </a:xfrm>
          <a:prstGeom prst="wedgeRoundRectCallout">
            <a:avLst>
              <a:gd name="adj1" fmla="val -43750"/>
              <a:gd name="adj2" fmla="val -13384"/>
              <a:gd name="adj3" fmla="val 16667"/>
            </a:avLst>
          </a:prstGeom>
          <a:solidFill>
            <a:srgbClr val="000035"/>
          </a:solidFill>
          <a:ln w="9525">
            <a:solidFill>
              <a:srgbClr val="FFFF00"/>
            </a:solidFill>
            <a:miter lim="800000"/>
            <a:headEnd/>
            <a:tailEnd/>
          </a:ln>
        </p:spPr>
        <p:txBody>
          <a:bodyPr/>
          <a:lstStyle/>
          <a:p>
            <a:pPr>
              <a:buFont typeface="Arial" charset="0"/>
              <a:buNone/>
            </a:pPr>
            <a:r>
              <a:rPr lang="zh-CN" altLang="en-US" sz="3600" b="1">
                <a:solidFill>
                  <a:schemeClr val="bg1"/>
                </a:solidFill>
                <a:latin typeface="Times New Roman" pitchFamily="18" charset="0"/>
                <a:ea typeface="黑体" pitchFamily="49" charset="-122"/>
              </a:rPr>
              <a:t>（</a:t>
            </a:r>
            <a:r>
              <a:rPr lang="en-US" altLang="zh-CN" sz="3600" b="1">
                <a:solidFill>
                  <a:schemeClr val="bg1"/>
                </a:solidFill>
                <a:latin typeface="Times New Roman" pitchFamily="18" charset="0"/>
                <a:ea typeface="黑体" pitchFamily="49" charset="-122"/>
              </a:rPr>
              <a:t>1</a:t>
            </a:r>
            <a:r>
              <a:rPr lang="zh-CN" altLang="en-US" sz="3600" b="1">
                <a:solidFill>
                  <a:schemeClr val="bg1"/>
                </a:solidFill>
                <a:latin typeface="Times New Roman" pitchFamily="18" charset="0"/>
                <a:ea typeface="黑体" pitchFamily="49" charset="-122"/>
              </a:rPr>
              <a:t>）因为六朝的繁华已如梦远逝，但台城柳却依旧枝繁叶茂，不管人世沧桑，人间兴亡，总是给人以欣欣向荣之感。它的繁荣茂盛和台城的荒凉破败形成</a:t>
            </a:r>
            <a:r>
              <a:rPr lang="zh-CN" altLang="en-US" sz="3600" b="1">
                <a:solidFill>
                  <a:srgbClr val="00FF00"/>
                </a:solidFill>
                <a:latin typeface="Times New Roman" pitchFamily="18" charset="0"/>
                <a:ea typeface="黑体" pitchFamily="49" charset="-122"/>
              </a:rPr>
              <a:t>鲜明对比</a:t>
            </a:r>
            <a:r>
              <a:rPr lang="zh-CN" altLang="en-US" sz="3600" b="1">
                <a:solidFill>
                  <a:schemeClr val="bg1"/>
                </a:solidFill>
                <a:latin typeface="Times New Roman" pitchFamily="18" charset="0"/>
                <a:ea typeface="黑体" pitchFamily="49" charset="-122"/>
              </a:rPr>
              <a:t>，因此诗人说它“无情”。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5299"/>
                                        </p:tgtEl>
                                        <p:attrNameLst>
                                          <p:attrName>style.visibility</p:attrName>
                                        </p:attrNameLst>
                                      </p:cBhvr>
                                      <p:to>
                                        <p:strVal val="visible"/>
                                      </p:to>
                                    </p:set>
                                    <p:animEffect transition="in" filter="blinds(horizontal)">
                                      <p:cBhvr>
                                        <p:cTn id="7" dur="500"/>
                                        <p:tgtEl>
                                          <p:spTgt spid="552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Rot="1" noChangeArrowheads="1"/>
          </p:cNvSpPr>
          <p:nvPr>
            <p:ph type="body" idx="4294967295"/>
          </p:nvPr>
        </p:nvSpPr>
        <p:spPr>
          <a:xfrm>
            <a:off x="0" y="533400"/>
            <a:ext cx="9144000" cy="5562600"/>
          </a:xfrm>
          <a:solidFill>
            <a:srgbClr val="000035"/>
          </a:solidFill>
          <a:ln>
            <a:solidFill>
              <a:schemeClr val="hlink"/>
            </a:solidFill>
          </a:ln>
        </p:spPr>
        <p:txBody>
          <a:bodyPr/>
          <a:lstStyle/>
          <a:p>
            <a:pPr eaLnBrk="1" hangingPunct="1">
              <a:buFont typeface="Arial" charset="0"/>
              <a:buNone/>
            </a:pPr>
            <a:r>
              <a:rPr lang="zh-CN" altLang="en-US" sz="2800" b="1" smtClean="0">
                <a:solidFill>
                  <a:schemeClr val="bg1"/>
                </a:solidFill>
                <a:latin typeface="黑体" pitchFamily="49" charset="-122"/>
                <a:ea typeface="黑体" pitchFamily="49" charset="-122"/>
              </a:rPr>
              <a:t>阅读下面一首唐诗，然后回答问题 </a:t>
            </a:r>
          </a:p>
          <a:p>
            <a:pPr eaLnBrk="1" hangingPunct="1">
              <a:buFont typeface="Arial" charset="0"/>
              <a:buNone/>
            </a:pPr>
            <a:r>
              <a:rPr lang="zh-CN" altLang="en-US" sz="2800" b="1" smtClean="0">
                <a:solidFill>
                  <a:schemeClr val="bg1"/>
                </a:solidFill>
                <a:latin typeface="黑体" pitchFamily="49" charset="-122"/>
                <a:ea typeface="黑体" pitchFamily="49" charset="-122"/>
              </a:rPr>
              <a:t>              台城   韦庄 </a:t>
            </a:r>
          </a:p>
          <a:p>
            <a:pPr eaLnBrk="1" hangingPunct="1">
              <a:buFont typeface="Arial" charset="0"/>
              <a:buNone/>
            </a:pPr>
            <a:r>
              <a:rPr lang="zh-CN" altLang="en-US" sz="2800" b="1" smtClean="0">
                <a:solidFill>
                  <a:schemeClr val="bg1"/>
                </a:solidFill>
                <a:latin typeface="黑体" pitchFamily="49" charset="-122"/>
                <a:ea typeface="黑体" pitchFamily="49" charset="-122"/>
              </a:rPr>
              <a:t>      江雨霏霏江草齐，六朝如梦鸟空啼。 </a:t>
            </a:r>
          </a:p>
          <a:p>
            <a:pPr eaLnBrk="1" hangingPunct="1">
              <a:buFont typeface="Arial" charset="0"/>
              <a:buNone/>
            </a:pPr>
            <a:r>
              <a:rPr lang="zh-CN" altLang="en-US" sz="2800" b="1" smtClean="0">
                <a:solidFill>
                  <a:schemeClr val="bg1"/>
                </a:solidFill>
                <a:latin typeface="黑体" pitchFamily="49" charset="-122"/>
                <a:ea typeface="黑体" pitchFamily="49" charset="-122"/>
              </a:rPr>
              <a:t>      无情最是台城柳，依旧烟笼十里堤。</a:t>
            </a:r>
          </a:p>
          <a:p>
            <a:pPr eaLnBrk="1" hangingPunct="1">
              <a:buFont typeface="Arial" charset="0"/>
              <a:buNone/>
            </a:pPr>
            <a:r>
              <a:rPr lang="zh-CN" altLang="en-US" sz="2800" b="1" smtClean="0">
                <a:solidFill>
                  <a:schemeClr val="bg1"/>
                </a:solidFill>
                <a:latin typeface="黑体" pitchFamily="49" charset="-122"/>
                <a:ea typeface="黑体" pitchFamily="49" charset="-122"/>
              </a:rPr>
              <a:t>（</a:t>
            </a:r>
            <a:r>
              <a:rPr lang="en-US" altLang="zh-CN" sz="2800" b="1" smtClean="0">
                <a:solidFill>
                  <a:schemeClr val="bg1"/>
                </a:solidFill>
                <a:latin typeface="黑体" pitchFamily="49" charset="-122"/>
                <a:ea typeface="黑体" pitchFamily="49" charset="-122"/>
              </a:rPr>
              <a:t>2</a:t>
            </a:r>
            <a:r>
              <a:rPr lang="zh-CN" altLang="en-US" sz="2800" b="1" smtClean="0">
                <a:solidFill>
                  <a:schemeClr val="bg1"/>
                </a:solidFill>
                <a:latin typeface="黑体" pitchFamily="49" charset="-122"/>
                <a:ea typeface="黑体" pitchFamily="49" charset="-122"/>
              </a:rPr>
              <a:t>）有人说诗人在凭吊古迹时流露出浓重的</a:t>
            </a:r>
          </a:p>
          <a:p>
            <a:pPr eaLnBrk="1" hangingPunct="1">
              <a:buFont typeface="Arial" charset="0"/>
              <a:buNone/>
            </a:pPr>
            <a:r>
              <a:rPr lang="zh-CN" altLang="en-US" sz="2800" b="1" smtClean="0">
                <a:solidFill>
                  <a:schemeClr val="bg1"/>
                </a:solidFill>
                <a:latin typeface="黑体" pitchFamily="49" charset="-122"/>
                <a:ea typeface="黑体" pitchFamily="49" charset="-122"/>
              </a:rPr>
              <a:t>对时事的感伤情绪，你是否同意这种说法？</a:t>
            </a:r>
          </a:p>
          <a:p>
            <a:pPr eaLnBrk="1" hangingPunct="1">
              <a:buFont typeface="Arial" charset="0"/>
              <a:buNone/>
            </a:pPr>
            <a:r>
              <a:rPr lang="zh-CN" altLang="en-US" sz="2800" b="1" smtClean="0">
                <a:solidFill>
                  <a:schemeClr val="bg1"/>
                </a:solidFill>
                <a:latin typeface="黑体" pitchFamily="49" charset="-122"/>
                <a:ea typeface="黑体" pitchFamily="49" charset="-122"/>
              </a:rPr>
              <a:t>为什么？请结合全诗简要分析。 </a:t>
            </a:r>
          </a:p>
          <a:p>
            <a:pPr eaLnBrk="1" hangingPunct="1">
              <a:buFont typeface="Arial" charset="0"/>
              <a:buNone/>
            </a:pPr>
            <a:endParaRPr lang="zh-CN" altLang="en-US" b="1" smtClean="0">
              <a:solidFill>
                <a:schemeClr val="bg1"/>
              </a:solidFill>
              <a:latin typeface="黑体" pitchFamily="49" charset="-122"/>
              <a:ea typeface="黑体" pitchFamily="49" charset="-122"/>
            </a:endParaRPr>
          </a:p>
        </p:txBody>
      </p:sp>
      <p:sp>
        <p:nvSpPr>
          <p:cNvPr id="56323" name="AutoShape 3"/>
          <p:cNvSpPr>
            <a:spLocks noChangeArrowheads="1"/>
          </p:cNvSpPr>
          <p:nvPr/>
        </p:nvSpPr>
        <p:spPr bwMode="auto">
          <a:xfrm>
            <a:off x="0" y="609600"/>
            <a:ext cx="9372600" cy="4800600"/>
          </a:xfrm>
          <a:prstGeom prst="wedgeRoundRectCallout">
            <a:avLst>
              <a:gd name="adj1" fmla="val -43903"/>
              <a:gd name="adj2" fmla="val 18583"/>
              <a:gd name="adj3" fmla="val 16667"/>
            </a:avLst>
          </a:prstGeom>
          <a:solidFill>
            <a:srgbClr val="000035"/>
          </a:solidFill>
          <a:ln w="9525">
            <a:solidFill>
              <a:srgbClr val="FFFF00"/>
            </a:solidFill>
            <a:miter lim="800000"/>
            <a:headEnd/>
            <a:tailEnd/>
          </a:ln>
        </p:spPr>
        <p:txBody>
          <a:bodyPr/>
          <a:lstStyle/>
          <a:p>
            <a:pPr>
              <a:buFont typeface="Arial" charset="0"/>
              <a:buNone/>
            </a:pPr>
            <a:r>
              <a:rPr lang="zh-CN" altLang="en-US" sz="4000" b="1">
                <a:solidFill>
                  <a:schemeClr val="bg1"/>
                </a:solidFill>
                <a:latin typeface="Times New Roman" pitchFamily="18" charset="0"/>
                <a:ea typeface="黑体" pitchFamily="49" charset="-122"/>
              </a:rPr>
              <a:t>（</a:t>
            </a:r>
            <a:r>
              <a:rPr lang="en-US" altLang="zh-CN" sz="4000" b="1">
                <a:solidFill>
                  <a:schemeClr val="bg1"/>
                </a:solidFill>
                <a:latin typeface="Times New Roman" pitchFamily="18" charset="0"/>
                <a:ea typeface="黑体" pitchFamily="49" charset="-122"/>
              </a:rPr>
              <a:t>2</a:t>
            </a:r>
            <a:r>
              <a:rPr lang="zh-CN" altLang="en-US" sz="4000" b="1">
                <a:solidFill>
                  <a:schemeClr val="bg1"/>
                </a:solidFill>
                <a:latin typeface="Times New Roman" pitchFamily="18" charset="0"/>
                <a:ea typeface="黑体" pitchFamily="49" charset="-122"/>
              </a:rPr>
              <a:t>）同意。因为诗人身处晚唐，此时唐朝已走向衰落，昔日的繁华荡然无存，取而代之的是兵荒马乱、民不聊生。诗人凭吊台城古迹，回顾六朝旧事，其先盛后衰的命运，使诗人联想到唐朝的衰落，怀古伤今中</a:t>
            </a:r>
            <a:r>
              <a:rPr lang="zh-CN" altLang="en-US" sz="4000" b="1">
                <a:solidFill>
                  <a:schemeClr val="bg1"/>
                </a:solidFill>
                <a:latin typeface="黑体" pitchFamily="49" charset="-122"/>
                <a:ea typeface="黑体" pitchFamily="49" charset="-122"/>
              </a:rPr>
              <a:t>流露出诗人对时事的</a:t>
            </a:r>
            <a:r>
              <a:rPr lang="zh-CN" altLang="en-US" sz="4000" b="1">
                <a:solidFill>
                  <a:srgbClr val="00FF00"/>
                </a:solidFill>
                <a:latin typeface="黑体" pitchFamily="49" charset="-122"/>
                <a:ea typeface="黑体" pitchFamily="49" charset="-122"/>
              </a:rPr>
              <a:t>感伤情绪</a:t>
            </a:r>
            <a:r>
              <a:rPr lang="zh-CN" altLang="en-US" sz="4000" b="1">
                <a:solidFill>
                  <a:schemeClr val="bg1"/>
                </a:solidFill>
                <a:latin typeface="黑体" pitchFamily="49" charset="-122"/>
                <a:ea typeface="黑体" pitchFamily="49" charset="-122"/>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6323"/>
                                        </p:tgtEl>
                                        <p:attrNameLst>
                                          <p:attrName>style.visibility</p:attrName>
                                        </p:attrNameLst>
                                      </p:cBhvr>
                                      <p:to>
                                        <p:strVal val="visible"/>
                                      </p:to>
                                    </p:set>
                                    <p:animEffect transition="in" filter="box(in)">
                                      <p:cBhvr>
                                        <p:cTn id="7" dur="500"/>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idx="4294967295"/>
          </p:nvPr>
        </p:nvSpPr>
        <p:spPr>
          <a:xfrm>
            <a:off x="152400" y="3581400"/>
            <a:ext cx="8991600" cy="1143000"/>
          </a:xfrm>
          <a:solidFill>
            <a:srgbClr val="000000"/>
          </a:solidFill>
          <a:ln>
            <a:solidFill>
              <a:srgbClr val="FFFF00"/>
            </a:solidFill>
          </a:ln>
        </p:spPr>
        <p:txBody>
          <a:bodyPr/>
          <a:lstStyle/>
          <a:p>
            <a:pPr eaLnBrk="1" hangingPunct="1"/>
            <a:r>
              <a:rPr lang="zh-CN" altLang="en-US" sz="3200" b="1" smtClean="0">
                <a:solidFill>
                  <a:schemeClr val="bg1"/>
                </a:solidFill>
                <a:latin typeface="Arial" charset="0"/>
                <a:ea typeface="宋体" charset="-122"/>
              </a:rPr>
              <a:t>李清照</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如梦令</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的 </a:t>
            </a:r>
            <a:r>
              <a:rPr lang="en-US" altLang="zh-CN" sz="3200" b="1" smtClean="0">
                <a:solidFill>
                  <a:schemeClr val="bg1"/>
                </a:solidFill>
                <a:latin typeface="Arial" charset="0"/>
                <a:ea typeface="宋体" charset="-122"/>
              </a:rPr>
              <a:t>"</a:t>
            </a:r>
            <a:r>
              <a:rPr lang="zh-CN" altLang="en-US" sz="3200" b="1" smtClean="0">
                <a:solidFill>
                  <a:schemeClr val="bg1"/>
                </a:solidFill>
                <a:latin typeface="Arial" charset="0"/>
                <a:ea typeface="宋体" charset="-122"/>
              </a:rPr>
              <a:t>争渡争渡 惊起一滩鸥鹭</a:t>
            </a:r>
            <a:r>
              <a:rPr lang="en-US" altLang="zh-CN" sz="3200" b="1" smtClean="0">
                <a:solidFill>
                  <a:schemeClr val="bg1"/>
                </a:solidFill>
                <a:latin typeface="Arial" charset="0"/>
                <a:ea typeface="宋体" charset="-122"/>
              </a:rPr>
              <a:t>"</a:t>
            </a:r>
            <a:r>
              <a:rPr lang="en-US" altLang="zh-CN" sz="3600" smtClean="0">
                <a:latin typeface="Arial" charset="0"/>
                <a:ea typeface="宋体" charset="-122"/>
              </a:rPr>
              <a:t> </a:t>
            </a:r>
          </a:p>
        </p:txBody>
      </p:sp>
      <p:sp>
        <p:nvSpPr>
          <p:cNvPr id="57347" name="Text Box 3"/>
          <p:cNvSpPr>
            <a:spLocks noGrp="1" noChangeArrowheads="1"/>
          </p:cNvSpPr>
          <p:nvPr>
            <p:ph type="body" idx="4294967295"/>
          </p:nvPr>
        </p:nvSpPr>
        <p:spPr>
          <a:xfrm>
            <a:off x="304800" y="4953000"/>
            <a:ext cx="8540750" cy="1295400"/>
          </a:xfrm>
          <a:solidFill>
            <a:srgbClr val="000000"/>
          </a:solidFill>
          <a:ln>
            <a:solidFill>
              <a:srgbClr val="FFFF00"/>
            </a:solidFill>
          </a:ln>
        </p:spPr>
        <p:txBody>
          <a:bodyPr/>
          <a:lstStyle/>
          <a:p>
            <a:pPr eaLnBrk="1" hangingPunct="1">
              <a:buFont typeface="Arial" charset="0"/>
              <a:buNone/>
            </a:pPr>
            <a:r>
              <a:rPr lang="zh-CN" altLang="en-US" b="1" smtClean="0">
                <a:solidFill>
                  <a:schemeClr val="bg1"/>
                </a:solidFill>
                <a:latin typeface="Arial" charset="0"/>
                <a:ea typeface="宋体" charset="-122"/>
              </a:rPr>
              <a:t>运用了</a:t>
            </a:r>
            <a:r>
              <a:rPr lang="zh-CN" altLang="en-US" sz="3200" b="1" smtClean="0">
                <a:solidFill>
                  <a:srgbClr val="FFFF00"/>
                </a:solidFill>
                <a:latin typeface="Arial" charset="0"/>
                <a:ea typeface="宋体" charset="-122"/>
              </a:rPr>
              <a:t>反复</a:t>
            </a:r>
            <a:r>
              <a:rPr lang="zh-CN" altLang="en-US" b="1" smtClean="0">
                <a:solidFill>
                  <a:schemeClr val="bg1"/>
                </a:solidFill>
                <a:latin typeface="Arial" charset="0"/>
                <a:ea typeface="宋体" charset="-122"/>
              </a:rPr>
              <a:t>手法</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表现了词人急着寻路回家</a:t>
            </a:r>
            <a:r>
              <a:rPr lang="en-US" altLang="zh-CN" b="1" smtClean="0">
                <a:solidFill>
                  <a:schemeClr val="bg1"/>
                </a:solidFill>
                <a:latin typeface="Arial" charset="0"/>
                <a:ea typeface="宋体" charset="-122"/>
              </a:rPr>
              <a:t>,</a:t>
            </a:r>
            <a:r>
              <a:rPr lang="zh-CN" altLang="en-US" b="1" smtClean="0">
                <a:solidFill>
                  <a:schemeClr val="bg1"/>
                </a:solidFill>
                <a:latin typeface="Arial" charset="0"/>
                <a:ea typeface="宋体" charset="-122"/>
              </a:rPr>
              <a:t>奋力划船的情状。</a:t>
            </a:r>
            <a:r>
              <a:rPr lang="zh-CN" altLang="en-US" smtClean="0">
                <a:latin typeface="Arial" charset="0"/>
                <a:ea typeface="宋体" charset="-122"/>
              </a:rPr>
              <a:t> </a:t>
            </a:r>
          </a:p>
        </p:txBody>
      </p:sp>
      <p:sp>
        <p:nvSpPr>
          <p:cNvPr id="78851" name="Text Box 4"/>
          <p:cNvSpPr txBox="1">
            <a:spLocks noChangeArrowheads="1"/>
          </p:cNvSpPr>
          <p:nvPr/>
        </p:nvSpPr>
        <p:spPr bwMode="auto">
          <a:xfrm>
            <a:off x="152400" y="0"/>
            <a:ext cx="8991600" cy="1992313"/>
          </a:xfrm>
          <a:prstGeom prst="rect">
            <a:avLst/>
          </a:prstGeom>
          <a:solidFill>
            <a:srgbClr val="000000"/>
          </a:solidFill>
          <a:ln w="9525">
            <a:solidFill>
              <a:srgbClr val="FF0000"/>
            </a:solidFill>
            <a:miter lim="800000"/>
            <a:headEnd/>
            <a:tailEnd/>
          </a:ln>
        </p:spPr>
        <p:txBody>
          <a:bodyPr>
            <a:spAutoFit/>
          </a:bodyPr>
          <a:lstStyle/>
          <a:p>
            <a:pPr>
              <a:buFont typeface="Arial" charset="0"/>
              <a:buNone/>
            </a:pPr>
            <a:r>
              <a:rPr lang="zh-CN" altLang="en-US" sz="4000" b="1">
                <a:solidFill>
                  <a:srgbClr val="FFFF00"/>
                </a:solidFill>
              </a:rPr>
              <a:t>反复</a:t>
            </a:r>
            <a:r>
              <a:rPr lang="zh-CN" altLang="en-US" sz="2800" b="1">
                <a:solidFill>
                  <a:schemeClr val="bg1"/>
                </a:solidFill>
                <a:latin typeface="黑体" pitchFamily="49" charset="-122"/>
                <a:ea typeface="黑体" pitchFamily="49" charset="-122"/>
              </a:rPr>
              <a:t>叠字、叠词、叠句的作用不外两种：增强语言的</a:t>
            </a:r>
            <a:r>
              <a:rPr lang="zh-CN" altLang="en-US" sz="2800" b="1">
                <a:solidFill>
                  <a:srgbClr val="FFFF00"/>
                </a:solidFill>
                <a:latin typeface="黑体" pitchFamily="49" charset="-122"/>
                <a:ea typeface="黑体" pitchFamily="49" charset="-122"/>
              </a:rPr>
              <a:t>韵律感</a:t>
            </a:r>
            <a:r>
              <a:rPr lang="zh-CN" altLang="en-US" sz="2800" b="1">
                <a:solidFill>
                  <a:schemeClr val="bg1"/>
                </a:solidFill>
                <a:latin typeface="黑体" pitchFamily="49" charset="-122"/>
                <a:ea typeface="黑体" pitchFamily="49" charset="-122"/>
              </a:rPr>
              <a:t>或是</a:t>
            </a:r>
            <a:r>
              <a:rPr lang="zh-CN" altLang="en-US" sz="2800" b="1">
                <a:solidFill>
                  <a:srgbClr val="FFFF00"/>
                </a:solidFill>
                <a:latin typeface="黑体" pitchFamily="49" charset="-122"/>
                <a:ea typeface="黑体" pitchFamily="49" charset="-122"/>
              </a:rPr>
              <a:t>起强调作用</a:t>
            </a:r>
            <a:r>
              <a:rPr lang="zh-CN" altLang="en-US" sz="2800" b="1">
                <a:solidFill>
                  <a:schemeClr val="bg1"/>
                </a:solidFill>
                <a:latin typeface="黑体" pitchFamily="49" charset="-122"/>
                <a:ea typeface="黑体" pitchFamily="49" charset="-122"/>
              </a:rPr>
              <a:t>，更加生动形象；思想感情的表达更为绵密曲折，音节流美，增强语言的</a:t>
            </a:r>
            <a:r>
              <a:rPr lang="zh-CN" altLang="en-US" sz="2800" b="1">
                <a:solidFill>
                  <a:srgbClr val="FFFF00"/>
                </a:solidFill>
                <a:latin typeface="黑体" pitchFamily="49" charset="-122"/>
                <a:ea typeface="黑体" pitchFamily="49" charset="-122"/>
              </a:rPr>
              <a:t>音乐美、修辞</a:t>
            </a:r>
            <a:r>
              <a:rPr lang="zh-CN" altLang="en-US" sz="2800" b="1">
                <a:solidFill>
                  <a:schemeClr val="bg1"/>
                </a:solidFill>
                <a:latin typeface="黑体" pitchFamily="49" charset="-122"/>
                <a:ea typeface="黑体" pitchFamily="49" charset="-122"/>
              </a:rPr>
              <a:t>。 </a:t>
            </a:r>
          </a:p>
        </p:txBody>
      </p:sp>
      <p:sp>
        <p:nvSpPr>
          <p:cNvPr id="57349" name="Rectangle 5"/>
          <p:cNvSpPr>
            <a:spLocks noChangeArrowheads="1"/>
          </p:cNvSpPr>
          <p:nvPr/>
        </p:nvSpPr>
        <p:spPr bwMode="auto">
          <a:xfrm>
            <a:off x="304800" y="2133600"/>
            <a:ext cx="8356600" cy="1382713"/>
          </a:xfrm>
          <a:prstGeom prst="rect">
            <a:avLst/>
          </a:prstGeom>
          <a:solidFill>
            <a:srgbClr val="000000"/>
          </a:solidFill>
          <a:ln w="9525">
            <a:solidFill>
              <a:srgbClr val="FF9900"/>
            </a:solidFill>
            <a:miter lim="800000"/>
            <a:headEnd/>
            <a:tailEnd/>
          </a:ln>
        </p:spPr>
        <p:txBody>
          <a:bodyPr anchor="ctr">
            <a:spAutoFit/>
          </a:bodyPr>
          <a:lstStyle/>
          <a:p>
            <a:pPr>
              <a:buFont typeface="Arial" charset="0"/>
              <a:buNone/>
            </a:pPr>
            <a:r>
              <a:rPr lang="zh-CN" altLang="en-US" sz="2800" b="1">
                <a:solidFill>
                  <a:schemeClr val="bg1"/>
                </a:solidFill>
                <a:latin typeface="黑体" pitchFamily="49" charset="-122"/>
                <a:ea typeface="黑体" pitchFamily="49" charset="-122"/>
              </a:rPr>
              <a:t>白居易的</a:t>
            </a:r>
            <a:r>
              <a:rPr lang="en-US" altLang="zh-CN" sz="2800" b="1">
                <a:solidFill>
                  <a:schemeClr val="bg1"/>
                </a:solidFill>
                <a:latin typeface="黑体" pitchFamily="49" charset="-122"/>
                <a:ea typeface="黑体" pitchFamily="49" charset="-122"/>
              </a:rPr>
              <a:t>《</a:t>
            </a:r>
            <a:r>
              <a:rPr lang="zh-CN" altLang="en-US" sz="2800" b="1">
                <a:solidFill>
                  <a:schemeClr val="bg1"/>
                </a:solidFill>
                <a:latin typeface="黑体" pitchFamily="49" charset="-122"/>
                <a:ea typeface="黑体" pitchFamily="49" charset="-122"/>
              </a:rPr>
              <a:t>长相思</a:t>
            </a:r>
            <a:r>
              <a:rPr lang="en-US" altLang="zh-CN" sz="2800" b="1">
                <a:solidFill>
                  <a:schemeClr val="bg1"/>
                </a:solidFill>
                <a:latin typeface="黑体" pitchFamily="49" charset="-122"/>
                <a:ea typeface="黑体" pitchFamily="49" charset="-122"/>
              </a:rPr>
              <a:t>》</a:t>
            </a:r>
            <a:r>
              <a:rPr lang="zh-CN" altLang="en-US" sz="2800" b="1">
                <a:solidFill>
                  <a:schemeClr val="bg1"/>
                </a:solidFill>
                <a:latin typeface="黑体" pitchFamily="49" charset="-122"/>
                <a:ea typeface="黑体" pitchFamily="49" charset="-122"/>
              </a:rPr>
              <a:t>：汴水流，泗水流，流到瓜洲</a:t>
            </a:r>
          </a:p>
          <a:p>
            <a:pPr>
              <a:buFont typeface="Arial" charset="0"/>
              <a:buNone/>
            </a:pPr>
            <a:r>
              <a:rPr lang="zh-CN" altLang="en-US" sz="2800" b="1">
                <a:solidFill>
                  <a:schemeClr val="bg1"/>
                </a:solidFill>
                <a:latin typeface="黑体" pitchFamily="49" charset="-122"/>
                <a:ea typeface="黑体" pitchFamily="49" charset="-122"/>
              </a:rPr>
              <a:t>古渡头，吴山</a:t>
            </a:r>
            <a:r>
              <a:rPr lang="zh-CN" altLang="en-US" sz="2800" b="1">
                <a:solidFill>
                  <a:srgbClr val="FFFF00"/>
                </a:solidFill>
                <a:latin typeface="黑体" pitchFamily="49" charset="-122"/>
                <a:ea typeface="黑体" pitchFamily="49" charset="-122"/>
              </a:rPr>
              <a:t>点点</a:t>
            </a:r>
            <a:r>
              <a:rPr lang="zh-CN" altLang="en-US" sz="2800" b="1">
                <a:solidFill>
                  <a:schemeClr val="bg1"/>
                </a:solidFill>
                <a:latin typeface="黑体" pitchFamily="49" charset="-122"/>
                <a:ea typeface="黑体" pitchFamily="49" charset="-122"/>
              </a:rPr>
              <a:t>愁。思</a:t>
            </a:r>
            <a:r>
              <a:rPr lang="zh-CN" altLang="en-US" sz="2800" b="1">
                <a:solidFill>
                  <a:srgbClr val="FFFF00"/>
                </a:solidFill>
                <a:latin typeface="黑体" pitchFamily="49" charset="-122"/>
                <a:ea typeface="黑体" pitchFamily="49" charset="-122"/>
              </a:rPr>
              <a:t>悠悠</a:t>
            </a:r>
            <a:r>
              <a:rPr lang="zh-CN" altLang="en-US" sz="2800" b="1">
                <a:solidFill>
                  <a:schemeClr val="bg1"/>
                </a:solidFill>
                <a:latin typeface="黑体" pitchFamily="49" charset="-122"/>
                <a:ea typeface="黑体" pitchFamily="49" charset="-122"/>
              </a:rPr>
              <a:t>，恨</a:t>
            </a:r>
            <a:r>
              <a:rPr lang="zh-CN" altLang="en-US" sz="2800" b="1">
                <a:solidFill>
                  <a:srgbClr val="FFFF00"/>
                </a:solidFill>
                <a:latin typeface="黑体" pitchFamily="49" charset="-122"/>
                <a:ea typeface="黑体" pitchFamily="49" charset="-122"/>
              </a:rPr>
              <a:t>悠悠</a:t>
            </a:r>
            <a:r>
              <a:rPr lang="zh-CN" altLang="en-US" sz="2800" b="1">
                <a:solidFill>
                  <a:schemeClr val="bg1"/>
                </a:solidFill>
                <a:latin typeface="黑体" pitchFamily="49" charset="-122"/>
                <a:ea typeface="黑体" pitchFamily="49" charset="-122"/>
              </a:rPr>
              <a:t>，恨到归时</a:t>
            </a:r>
          </a:p>
          <a:p>
            <a:pPr>
              <a:buFont typeface="Arial" charset="0"/>
              <a:buNone/>
            </a:pPr>
            <a:r>
              <a:rPr lang="zh-CN" altLang="en-US" sz="2800" b="1">
                <a:solidFill>
                  <a:schemeClr val="bg1"/>
                </a:solidFill>
                <a:latin typeface="黑体" pitchFamily="49" charset="-122"/>
                <a:ea typeface="黑体" pitchFamily="49" charset="-122"/>
              </a:rPr>
              <a:t>方始休，月明人倚楼。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7349"/>
                                        </p:tgtEl>
                                        <p:attrNameLst>
                                          <p:attrName>style.visibility</p:attrName>
                                        </p:attrNameLst>
                                      </p:cBhvr>
                                      <p:to>
                                        <p:strVal val="visible"/>
                                      </p:to>
                                    </p:set>
                                    <p:animEffect transition="in" filter="strips(downLeft)">
                                      <p:cBhvr>
                                        <p:cTn id="7" dur="500"/>
                                        <p:tgtEl>
                                          <p:spTgt spid="5734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7346"/>
                                        </p:tgtEl>
                                        <p:attrNameLst>
                                          <p:attrName>style.visibility</p:attrName>
                                        </p:attrNameLst>
                                      </p:cBhvr>
                                      <p:to>
                                        <p:strVal val="visible"/>
                                      </p:to>
                                    </p:set>
                                    <p:animEffect transition="in" filter="randombar(horizontal)">
                                      <p:cBhvr>
                                        <p:cTn id="12" dur="500"/>
                                        <p:tgtEl>
                                          <p:spTgt spid="573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57347">
                                            <p:bg/>
                                          </p:spTgt>
                                        </p:tgtEl>
                                        <p:attrNameLst>
                                          <p:attrName>style.visibility</p:attrName>
                                        </p:attrNameLst>
                                      </p:cBhvr>
                                      <p:to>
                                        <p:strVal val="visible"/>
                                      </p:to>
                                    </p:set>
                                    <p:anim to="" calcmode="lin" valueType="num">
                                      <p:cBhvr>
                                        <p:cTn id="17" dur="1" fill="hold"/>
                                        <p:tgtEl>
                                          <p:spTgt spid="57347">
                                            <p:bg/>
                                          </p:spTgt>
                                        </p:tgtEl>
                                      </p:cBhvr>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7347">
                                            <p:txEl>
                                              <p:pRg st="0" end="0"/>
                                            </p:txEl>
                                          </p:spTgt>
                                        </p:tgtEl>
                                        <p:attrNameLst>
                                          <p:attrName>style.visibility</p:attrName>
                                        </p:attrNameLst>
                                      </p:cBhvr>
                                      <p:to>
                                        <p:strVal val="visible"/>
                                      </p:to>
                                    </p:set>
                                    <p:anim to="" calcmode="lin" valueType="num">
                                      <p:cBhvr>
                                        <p:cTn id="22" dur="1" fill="hold"/>
                                        <p:tgtEl>
                                          <p:spTgt spid="57347">
                                            <p:txEl>
                                              <p:pRg st="0" end="0"/>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nimBg="1" autoUpdateAnimBg="0"/>
      <p:bldP spid="57347" grpId="0" build="p" animBg="1" autoUpdateAnimBg="0"/>
      <p:bldP spid="57349" grpId="0"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Rot="1" noChangeArrowheads="1"/>
          </p:cNvSpPr>
          <p:nvPr>
            <p:ph type="title" idx="4294967295"/>
          </p:nvPr>
        </p:nvSpPr>
        <p:spPr>
          <a:xfrm>
            <a:off x="0" y="0"/>
            <a:ext cx="9144000" cy="1828800"/>
          </a:xfrm>
          <a:solidFill>
            <a:srgbClr val="000000"/>
          </a:solidFill>
          <a:ln>
            <a:solidFill>
              <a:srgbClr val="FFFF00"/>
            </a:solidFill>
          </a:ln>
        </p:spPr>
        <p:txBody>
          <a:bodyPr/>
          <a:lstStyle/>
          <a:p>
            <a:pPr eaLnBrk="1" hangingPunct="1"/>
            <a:r>
              <a:rPr lang="zh-CN" altLang="en-US" sz="3600" b="1" smtClean="0">
                <a:solidFill>
                  <a:schemeClr val="bg1"/>
                </a:solidFill>
                <a:latin typeface="Arial" charset="0"/>
                <a:ea typeface="宋体" charset="-122"/>
              </a:rPr>
              <a:t>唐，寒山</a:t>
            </a:r>
            <a:r>
              <a:rPr lang="zh-CN" altLang="en-US" sz="3600" smtClean="0">
                <a:latin typeface="Arial" charset="0"/>
                <a:ea typeface="宋体" charset="-122"/>
              </a:rPr>
              <a:t> </a:t>
            </a:r>
            <a:r>
              <a:rPr lang="en-US" altLang="zh-CN" sz="3600" b="1" smtClean="0">
                <a:solidFill>
                  <a:srgbClr val="FFFF00"/>
                </a:solidFill>
                <a:latin typeface="Arial" charset="0"/>
                <a:ea typeface="宋体" charset="-122"/>
              </a:rPr>
              <a:t>《</a:t>
            </a:r>
            <a:r>
              <a:rPr lang="zh-CN" altLang="en-US" sz="3600" b="1" smtClean="0">
                <a:solidFill>
                  <a:srgbClr val="FFFF00"/>
                </a:solidFill>
                <a:latin typeface="Arial" charset="0"/>
                <a:ea typeface="宋体" charset="-122"/>
              </a:rPr>
              <a:t>杳杳寒山道</a:t>
            </a:r>
            <a:r>
              <a:rPr lang="en-US" altLang="zh-CN" sz="3600" b="1" smtClean="0">
                <a:solidFill>
                  <a:srgbClr val="FFFF00"/>
                </a:solidFill>
                <a:latin typeface="Arial" charset="0"/>
                <a:ea typeface="宋体" charset="-122"/>
              </a:rPr>
              <a:t>》</a:t>
            </a:r>
            <a:r>
              <a:rPr lang="zh-CN" altLang="en-US" sz="3600" b="1" smtClean="0">
                <a:solidFill>
                  <a:srgbClr val="FFFF00"/>
                </a:solidFill>
                <a:latin typeface="Arial" charset="0"/>
                <a:ea typeface="宋体" charset="-122"/>
              </a:rPr>
              <a:t>：杳杳寒山道，落落冷涧滨。啾啾常有鸟，寂寂更无人。</a:t>
            </a:r>
            <a:r>
              <a:rPr lang="zh-CN" altLang="en-US" sz="3600" smtClean="0">
                <a:latin typeface="Arial" charset="0"/>
                <a:ea typeface="宋体" charset="-122"/>
              </a:rPr>
              <a:t> </a:t>
            </a:r>
          </a:p>
        </p:txBody>
      </p:sp>
      <p:sp>
        <p:nvSpPr>
          <p:cNvPr id="58371" name="Text Box 3"/>
          <p:cNvSpPr>
            <a:spLocks noGrp="1" noChangeArrowheads="1"/>
          </p:cNvSpPr>
          <p:nvPr>
            <p:ph type="body" idx="4294967295"/>
          </p:nvPr>
        </p:nvSpPr>
        <p:spPr>
          <a:xfrm>
            <a:off x="457200" y="2184400"/>
            <a:ext cx="8229600" cy="4216400"/>
          </a:xfrm>
          <a:solidFill>
            <a:srgbClr val="000000"/>
          </a:solidFill>
          <a:ln>
            <a:solidFill>
              <a:srgbClr val="FFFF00"/>
            </a:solidFill>
          </a:ln>
        </p:spPr>
        <p:txBody>
          <a:bodyPr/>
          <a:lstStyle/>
          <a:p>
            <a:pPr eaLnBrk="1" hangingPunct="1">
              <a:buFont typeface="Arial" charset="0"/>
              <a:buNone/>
            </a:pPr>
            <a:r>
              <a:rPr lang="zh-CN" altLang="en-US" sz="2000" b="1" smtClean="0">
                <a:latin typeface="Arial" charset="0"/>
                <a:ea typeface="宋体" charset="-122"/>
              </a:rPr>
              <a:t> </a:t>
            </a:r>
            <a:r>
              <a:rPr lang="zh-CN" altLang="en-US" sz="2000" b="1" smtClean="0">
                <a:solidFill>
                  <a:schemeClr val="bg1"/>
                </a:solidFill>
                <a:latin typeface="Arial" charset="0"/>
                <a:ea typeface="宋体" charset="-122"/>
              </a:rPr>
              <a:t>杳杳神京，盈盈仙子，别来锦字终难偶。断雁无凭，冉冉飞下汀洲，思悠悠。</a:t>
            </a:r>
          </a:p>
          <a:p>
            <a:pPr eaLnBrk="1" hangingPunct="1">
              <a:buFont typeface="Arial" charset="0"/>
              <a:buNone/>
            </a:pPr>
            <a:r>
              <a:rPr lang="zh-CN" altLang="en-US" sz="2000" b="1" smtClean="0">
                <a:solidFill>
                  <a:schemeClr val="bg1"/>
                </a:solidFill>
                <a:latin typeface="Arial" charset="0"/>
                <a:ea typeface="宋体" charset="-122"/>
              </a:rPr>
              <a:t>                                               宋词</a:t>
            </a:r>
            <a:r>
              <a:rPr lang="en-US" altLang="zh-CN" sz="2000" b="1" smtClean="0">
                <a:solidFill>
                  <a:schemeClr val="bg1"/>
                </a:solidFill>
                <a:latin typeface="Arial" charset="0"/>
                <a:ea typeface="宋体" charset="-122"/>
              </a:rPr>
              <a:t>《</a:t>
            </a:r>
            <a:r>
              <a:rPr lang="zh-CN" altLang="en-US" sz="2000" b="1" smtClean="0">
                <a:solidFill>
                  <a:schemeClr val="bg1"/>
                </a:solidFill>
                <a:latin typeface="Arial" charset="0"/>
                <a:ea typeface="宋体" charset="-122"/>
              </a:rPr>
              <a:t>曲玉管</a:t>
            </a:r>
            <a:r>
              <a:rPr lang="en-US" altLang="zh-CN" sz="2000" b="1" smtClean="0">
                <a:solidFill>
                  <a:schemeClr val="bg1"/>
                </a:solidFill>
                <a:latin typeface="Arial" charset="0"/>
                <a:ea typeface="宋体" charset="-122"/>
              </a:rPr>
              <a:t>》</a:t>
            </a:r>
            <a:r>
              <a:rPr lang="zh-CN" altLang="en-US" sz="2000" b="1" smtClean="0">
                <a:solidFill>
                  <a:schemeClr val="bg1"/>
                </a:solidFill>
                <a:latin typeface="黑体" pitchFamily="49" charset="-122"/>
                <a:ea typeface="黑体" pitchFamily="49" charset="-122"/>
              </a:rPr>
              <a:t>柳永 </a:t>
            </a:r>
          </a:p>
          <a:p>
            <a:pPr eaLnBrk="1" hangingPunct="1">
              <a:buFont typeface="Arial" charset="0"/>
              <a:buNone/>
            </a:pPr>
            <a:r>
              <a:rPr lang="zh-CN" altLang="en-US" sz="2000" b="1" smtClean="0">
                <a:solidFill>
                  <a:schemeClr val="bg1"/>
                </a:solidFill>
                <a:latin typeface="Arial" charset="0"/>
                <a:ea typeface="宋体" charset="-122"/>
              </a:rPr>
              <a:t>遥山隐隐，飞绵滚滚，醉汉醺醺。香见阵阵，暮雨纷纷。                         </a:t>
            </a:r>
            <a:r>
              <a:rPr lang="en-US" altLang="zh-CN" sz="2000" b="1" smtClean="0">
                <a:solidFill>
                  <a:schemeClr val="bg1"/>
                </a:solidFill>
                <a:latin typeface="Arial" charset="0"/>
                <a:ea typeface="宋体" charset="-122"/>
              </a:rPr>
              <a:t>《</a:t>
            </a:r>
            <a:r>
              <a:rPr lang="zh-CN" altLang="en-US" sz="2000" b="1" smtClean="0">
                <a:solidFill>
                  <a:schemeClr val="bg1"/>
                </a:solidFill>
                <a:latin typeface="Arial" charset="0"/>
                <a:ea typeface="宋体" charset="-122"/>
              </a:rPr>
              <a:t>阳春曲  别情</a:t>
            </a:r>
            <a:r>
              <a:rPr lang="en-US" altLang="zh-CN" sz="2000" b="1" smtClean="0">
                <a:solidFill>
                  <a:schemeClr val="bg1"/>
                </a:solidFill>
                <a:latin typeface="Arial" charset="0"/>
                <a:ea typeface="宋体" charset="-122"/>
              </a:rPr>
              <a:t>》</a:t>
            </a:r>
            <a:r>
              <a:rPr lang="zh-CN" altLang="en-US" sz="2000" b="1" smtClean="0">
                <a:solidFill>
                  <a:schemeClr val="bg1"/>
                </a:solidFill>
                <a:latin typeface="Arial" charset="0"/>
                <a:ea typeface="宋体" charset="-122"/>
              </a:rPr>
              <a:t>王伯成</a:t>
            </a:r>
            <a:r>
              <a:rPr lang="zh-CN" altLang="en-US" sz="2000" smtClean="0">
                <a:solidFill>
                  <a:schemeClr val="bg1"/>
                </a:solidFill>
                <a:latin typeface="Arial" charset="0"/>
                <a:ea typeface="宋体" charset="-122"/>
              </a:rPr>
              <a:t> </a:t>
            </a:r>
            <a:r>
              <a:rPr lang="zh-CN" altLang="en-US" sz="2000" b="1" smtClean="0">
                <a:solidFill>
                  <a:schemeClr val="bg1"/>
                </a:solidFill>
                <a:latin typeface="Arial" charset="0"/>
                <a:ea typeface="宋体" charset="-122"/>
              </a:rPr>
              <a:t>  </a:t>
            </a:r>
          </a:p>
          <a:p>
            <a:pPr eaLnBrk="1" hangingPunct="1">
              <a:buFont typeface="Arial" charset="0"/>
              <a:buNone/>
            </a:pPr>
            <a:r>
              <a:rPr lang="zh-CN" altLang="en-US" sz="2000" b="1" smtClean="0">
                <a:solidFill>
                  <a:schemeClr val="bg1"/>
                </a:solidFill>
                <a:latin typeface="Arial" charset="0"/>
                <a:ea typeface="宋体" charset="-122"/>
              </a:rPr>
              <a:t>莺莺燕燕春春，花花柳柳真真。事事风风韵韵，娇娇嫩嫩，停停当当人人。</a:t>
            </a:r>
            <a:r>
              <a:rPr lang="en-US" altLang="zh-CN" sz="2000" b="1" smtClean="0">
                <a:solidFill>
                  <a:schemeClr val="bg1"/>
                </a:solidFill>
                <a:latin typeface="Arial" charset="0"/>
                <a:ea typeface="宋体" charset="-122"/>
              </a:rPr>
              <a:t>《</a:t>
            </a:r>
            <a:r>
              <a:rPr lang="zh-CN" altLang="en-US" sz="2000" b="1" smtClean="0">
                <a:solidFill>
                  <a:schemeClr val="bg1"/>
                </a:solidFill>
                <a:latin typeface="Arial" charset="0"/>
                <a:ea typeface="宋体" charset="-122"/>
              </a:rPr>
              <a:t>天净沙</a:t>
            </a:r>
            <a:r>
              <a:rPr lang="en-US" altLang="zh-CN" sz="2000" b="1" smtClean="0">
                <a:solidFill>
                  <a:schemeClr val="bg1"/>
                </a:solidFill>
                <a:latin typeface="Arial" charset="0"/>
                <a:ea typeface="宋体" charset="-122"/>
              </a:rPr>
              <a:t>·</a:t>
            </a:r>
            <a:r>
              <a:rPr lang="zh-CN" altLang="en-US" sz="2000" b="1" smtClean="0">
                <a:solidFill>
                  <a:schemeClr val="bg1"/>
                </a:solidFill>
                <a:latin typeface="Arial" charset="0"/>
                <a:ea typeface="宋体" charset="-122"/>
              </a:rPr>
              <a:t>即事</a:t>
            </a:r>
            <a:r>
              <a:rPr lang="en-US" altLang="zh-CN" sz="2000" b="1" smtClean="0">
                <a:solidFill>
                  <a:schemeClr val="bg1"/>
                </a:solidFill>
                <a:latin typeface="Arial" charset="0"/>
                <a:ea typeface="宋体" charset="-122"/>
              </a:rPr>
              <a:t>》 </a:t>
            </a:r>
            <a:r>
              <a:rPr lang="zh-CN" altLang="en-US" sz="2000" b="1" smtClean="0">
                <a:solidFill>
                  <a:schemeClr val="bg1"/>
                </a:solidFill>
                <a:latin typeface="Arial" charset="0"/>
                <a:ea typeface="宋体" charset="-122"/>
              </a:rPr>
              <a:t>乔吉</a:t>
            </a:r>
            <a:r>
              <a:rPr lang="zh-CN" altLang="en-US" sz="2000" smtClean="0">
                <a:solidFill>
                  <a:schemeClr val="bg1"/>
                </a:solidFill>
                <a:latin typeface="Arial" charset="0"/>
                <a:ea typeface="宋体" charset="-122"/>
              </a:rPr>
              <a:t> </a:t>
            </a:r>
            <a:r>
              <a:rPr lang="zh-CN" altLang="en-US" sz="2000" b="1" smtClean="0">
                <a:solidFill>
                  <a:schemeClr val="bg1"/>
                </a:solidFill>
                <a:latin typeface="Arial" charset="0"/>
                <a:ea typeface="宋体" charset="-122"/>
              </a:rPr>
              <a:t/>
            </a:r>
            <a:br>
              <a:rPr lang="zh-CN" altLang="en-US" sz="2000" b="1" smtClean="0">
                <a:solidFill>
                  <a:schemeClr val="bg1"/>
                </a:solidFill>
                <a:latin typeface="Arial" charset="0"/>
                <a:ea typeface="宋体" charset="-122"/>
              </a:rPr>
            </a:br>
            <a:r>
              <a:rPr lang="zh-CN" altLang="en-US" sz="2000" b="1" smtClean="0">
                <a:solidFill>
                  <a:schemeClr val="bg1"/>
                </a:solidFill>
                <a:latin typeface="Arial" charset="0"/>
                <a:ea typeface="宋体"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Effect transition="in" filter="box(in)">
                                      <p:cBhvr>
                                        <p:cTn id="7" dur="5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half" idx="1"/>
          </p:nvPr>
        </p:nvSpPr>
        <p:spPr>
          <a:xfrm>
            <a:off x="1006475" y="2206625"/>
            <a:ext cx="7085013" cy="3898900"/>
          </a:xfrm>
        </p:spPr>
        <p:txBody>
          <a:bodyPr/>
          <a:lstStyle/>
          <a:p>
            <a:pPr>
              <a:buFont typeface="Arial" panose="020B0604020202020204" pitchFamily="34" charset="0"/>
              <a:buChar char="•"/>
              <a:defRPr/>
            </a:pPr>
            <a:r>
              <a:rPr lang="en-US" altLang="zh-CN" dirty="0">
                <a:sym typeface="Arial" panose="020B0604020202020204" pitchFamily="34" charset="0"/>
              </a:rPr>
              <a:t>1</a:t>
            </a:r>
            <a:r>
              <a:rPr lang="zh-CN" altLang="en-US" dirty="0">
                <a:ea typeface="宋体" panose="02010600030101010101" pitchFamily="2" charset="-122"/>
                <a:sym typeface="Arial" panose="020B0604020202020204" pitchFamily="34" charset="0"/>
              </a:rPr>
              <a:t>、</a:t>
            </a:r>
            <a:r>
              <a:rPr lang="zh-CN" altLang="en-US" dirty="0">
                <a:ea typeface="宋体" panose="02010600030101010101" pitchFamily="2" charset="-122"/>
                <a:sym typeface="+mn-ea"/>
              </a:rPr>
              <a:t>这首词的上半阙的景物</a:t>
            </a:r>
            <a:r>
              <a:rPr lang="zh-CN" altLang="en-US" dirty="0">
                <a:solidFill>
                  <a:srgbClr val="FF0000"/>
                </a:solidFill>
                <a:ea typeface="宋体" panose="02010600030101010101" pitchFamily="2" charset="-122"/>
                <a:sym typeface="+mn-ea"/>
              </a:rPr>
              <a:t>描写</a:t>
            </a:r>
            <a:r>
              <a:rPr lang="zh-CN" altLang="en-US" dirty="0">
                <a:ea typeface="宋体" panose="02010600030101010101" pitchFamily="2" charset="-122"/>
                <a:sym typeface="+mn-ea"/>
              </a:rPr>
              <a:t>对全词的</a:t>
            </a:r>
            <a:r>
              <a:rPr lang="zh-CN" altLang="en-US" dirty="0">
                <a:solidFill>
                  <a:srgbClr val="FF0000"/>
                </a:solidFill>
                <a:ea typeface="宋体" panose="02010600030101010101" pitchFamily="2" charset="-122"/>
                <a:sym typeface="+mn-ea"/>
              </a:rPr>
              <a:t>感情抒发</a:t>
            </a:r>
            <a:r>
              <a:rPr lang="zh-CN" altLang="en-US" dirty="0">
                <a:ea typeface="宋体" panose="02010600030101010101" pitchFamily="2" charset="-122"/>
                <a:sym typeface="+mn-ea"/>
              </a:rPr>
              <a:t>起了什么</a:t>
            </a:r>
            <a:r>
              <a:rPr lang="zh-CN" altLang="en-US" dirty="0">
                <a:solidFill>
                  <a:srgbClr val="FF0000"/>
                </a:solidFill>
                <a:ea typeface="宋体" panose="02010600030101010101" pitchFamily="2" charset="-122"/>
                <a:sym typeface="+mn-ea"/>
              </a:rPr>
              <a:t>作用</a:t>
            </a:r>
            <a:r>
              <a:rPr lang="zh-CN" altLang="en-US" dirty="0">
                <a:ea typeface="宋体" panose="02010600030101010101" pitchFamily="2" charset="-122"/>
                <a:sym typeface="+mn-ea"/>
              </a:rPr>
              <a:t>？请结合内容分析。</a:t>
            </a:r>
          </a:p>
          <a:p>
            <a:pPr>
              <a:buFont typeface="Arial" panose="020B0604020202020204" pitchFamily="34" charset="0"/>
              <a:buChar char="•"/>
              <a:defRPr/>
            </a:pPr>
            <a:r>
              <a:rPr lang="en-US" altLang="zh-CN" dirty="0">
                <a:ea typeface="宋体" panose="02010600030101010101" pitchFamily="2" charset="-122"/>
                <a:sym typeface="+mn-ea"/>
              </a:rPr>
              <a:t>2</a:t>
            </a:r>
            <a:r>
              <a:rPr lang="zh-CN" altLang="en-US" dirty="0">
                <a:ea typeface="宋体" panose="02010600030101010101" pitchFamily="2" charset="-122"/>
                <a:sym typeface="+mn-ea"/>
              </a:rPr>
              <a:t>、这首词的上半阙采用什么</a:t>
            </a:r>
            <a:r>
              <a:rPr lang="zh-CN" altLang="en-US" dirty="0">
                <a:solidFill>
                  <a:srgbClr val="FF0000"/>
                </a:solidFill>
                <a:ea typeface="宋体" panose="02010600030101010101" pitchFamily="2" charset="-122"/>
                <a:sym typeface="+mn-ea"/>
              </a:rPr>
              <a:t>表达方式</a:t>
            </a:r>
            <a:r>
              <a:rPr lang="zh-CN" altLang="en-US" dirty="0">
                <a:ea typeface="宋体" panose="02010600030101010101" pitchFamily="2" charset="-122"/>
                <a:sym typeface="+mn-ea"/>
              </a:rPr>
              <a:t>？</a:t>
            </a:r>
            <a:r>
              <a:rPr lang="zh-CN" altLang="en-US" dirty="0">
                <a:solidFill>
                  <a:srgbClr val="FF0000"/>
                </a:solidFill>
                <a:ea typeface="宋体" panose="02010600030101010101" pitchFamily="2" charset="-122"/>
                <a:sym typeface="+mn-ea"/>
              </a:rPr>
              <a:t>表达</a:t>
            </a:r>
            <a:r>
              <a:rPr lang="zh-CN" altLang="en-US" dirty="0">
                <a:ea typeface="宋体" panose="02010600030101010101" pitchFamily="2" charset="-122"/>
                <a:sym typeface="+mn-ea"/>
              </a:rPr>
              <a:t>了词人怎样的</a:t>
            </a:r>
            <a:r>
              <a:rPr lang="zh-CN" altLang="en-US" dirty="0">
                <a:solidFill>
                  <a:srgbClr val="FF0000"/>
                </a:solidFill>
                <a:ea typeface="宋体" panose="02010600030101010101" pitchFamily="2" charset="-122"/>
                <a:sym typeface="+mn-ea"/>
              </a:rPr>
              <a:t>思想情感</a:t>
            </a:r>
            <a:r>
              <a:rPr lang="zh-CN" altLang="en-US" dirty="0">
                <a:ea typeface="宋体" panose="02010600030101010101" pitchFamily="2" charset="-122"/>
                <a:sym typeface="+mn-ea"/>
              </a:rPr>
              <a:t>？</a:t>
            </a:r>
          </a:p>
          <a:p>
            <a:pPr>
              <a:buFont typeface="Arial" panose="020B0604020202020204" pitchFamily="34" charset="0"/>
              <a:buChar char="•"/>
              <a:defRPr/>
            </a:pPr>
            <a:r>
              <a:rPr lang="en-US" altLang="zh-CN" dirty="0">
                <a:ea typeface="宋体" panose="02010600030101010101" pitchFamily="2" charset="-122"/>
                <a:sym typeface="+mn-ea"/>
              </a:rPr>
              <a:t>3</a:t>
            </a:r>
            <a:r>
              <a:rPr lang="zh-CN" altLang="en-US" dirty="0">
                <a:ea typeface="宋体" panose="02010600030101010101" pitchFamily="2" charset="-122"/>
                <a:sym typeface="+mn-ea"/>
              </a:rPr>
              <a:t>、这首词下半阙运用了那些</a:t>
            </a:r>
            <a:r>
              <a:rPr lang="zh-CN" altLang="en-US" dirty="0">
                <a:solidFill>
                  <a:srgbClr val="FF0000"/>
                </a:solidFill>
                <a:ea typeface="宋体" panose="02010600030101010101" pitchFamily="2" charset="-122"/>
                <a:sym typeface="+mn-ea"/>
              </a:rPr>
              <a:t>艺术手法</a:t>
            </a:r>
            <a:r>
              <a:rPr lang="zh-CN" altLang="en-US" dirty="0">
                <a:ea typeface="宋体" panose="02010600030101010101" pitchFamily="2" charset="-122"/>
                <a:sym typeface="+mn-ea"/>
              </a:rPr>
              <a:t>？</a:t>
            </a:r>
            <a:r>
              <a:rPr lang="zh-CN" altLang="en-US" dirty="0">
                <a:solidFill>
                  <a:srgbClr val="FF0000"/>
                </a:solidFill>
                <a:ea typeface="宋体" panose="02010600030101010101" pitchFamily="2" charset="-122"/>
                <a:sym typeface="+mn-ea"/>
              </a:rPr>
              <a:t>刻画</a:t>
            </a:r>
            <a:r>
              <a:rPr lang="zh-CN" altLang="en-US" dirty="0">
                <a:ea typeface="宋体" panose="02010600030101010101" pitchFamily="2" charset="-122"/>
                <a:sym typeface="+mn-ea"/>
              </a:rPr>
              <a:t>了一个什么样的人物形象</a:t>
            </a:r>
            <a:r>
              <a:rPr lang="zh-CN" altLang="en-US" dirty="0">
                <a:solidFill>
                  <a:srgbClr val="FF0000"/>
                </a:solidFill>
                <a:ea typeface="宋体" panose="02010600030101010101" pitchFamily="2" charset="-122"/>
                <a:sym typeface="+mn-ea"/>
              </a:rPr>
              <a:t>？</a:t>
            </a:r>
          </a:p>
          <a:p>
            <a:pPr>
              <a:buFont typeface="Arial" panose="020B0604020202020204" pitchFamily="34" charset="0"/>
              <a:buChar char="•"/>
              <a:defRPr/>
            </a:pPr>
            <a:r>
              <a:rPr lang="en-US" altLang="zh-CN" dirty="0">
                <a:ea typeface="宋体" panose="02010600030101010101" pitchFamily="2" charset="-122"/>
                <a:sym typeface="Arial" panose="020B0604020202020204" pitchFamily="34" charset="0"/>
              </a:rPr>
              <a:t>4</a:t>
            </a:r>
            <a:r>
              <a:rPr lang="zh-CN" altLang="en-US" dirty="0">
                <a:ea typeface="宋体" panose="02010600030101010101" pitchFamily="2" charset="-122"/>
                <a:sym typeface="Arial" panose="020B0604020202020204" pitchFamily="34" charset="0"/>
              </a:rPr>
              <a:t>、末尾两句表现了词中人物什么样的</a:t>
            </a:r>
            <a:r>
              <a:rPr lang="zh-CN" altLang="en-US" dirty="0">
                <a:solidFill>
                  <a:srgbClr val="C00000"/>
                </a:solidFill>
                <a:ea typeface="宋体" panose="02010600030101010101" pitchFamily="2" charset="-122"/>
                <a:sym typeface="Arial" panose="020B0604020202020204" pitchFamily="34" charset="0"/>
              </a:rPr>
              <a:t>情绪</a:t>
            </a:r>
            <a:r>
              <a:rPr lang="zh-CN" altLang="en-US" dirty="0">
                <a:ea typeface="宋体" panose="02010600030101010101" pitchFamily="2" charset="-122"/>
                <a:sym typeface="Arial" panose="020B0604020202020204" pitchFamily="34" charset="0"/>
              </a:rPr>
              <a:t>？是如何</a:t>
            </a:r>
            <a:r>
              <a:rPr lang="zh-CN" altLang="en-US" dirty="0">
                <a:solidFill>
                  <a:srgbClr val="C00000"/>
                </a:solidFill>
                <a:ea typeface="宋体" panose="02010600030101010101" pitchFamily="2" charset="-122"/>
                <a:sym typeface="Arial" panose="020B0604020202020204" pitchFamily="34" charset="0"/>
              </a:rPr>
              <a:t>表现</a:t>
            </a:r>
            <a:r>
              <a:rPr lang="zh-CN" altLang="en-US" dirty="0">
                <a:ea typeface="宋体" panose="02010600030101010101" pitchFamily="2" charset="-122"/>
                <a:sym typeface="Arial" panose="020B0604020202020204" pitchFamily="34" charset="0"/>
              </a:rPr>
              <a:t>的？请简要阐述。</a:t>
            </a:r>
          </a:p>
          <a:p>
            <a:pPr>
              <a:buFont typeface="Arial" panose="020B0604020202020204" pitchFamily="34" charset="0"/>
              <a:buChar char="•"/>
              <a:defRPr/>
            </a:pPr>
            <a:endParaRPr lang="zh-CN" altLang="en-US" dirty="0">
              <a:ea typeface="宋体" panose="02010600030101010101" pitchFamily="2" charset="-122"/>
              <a:sym typeface="Arial" panose="020B0604020202020204" pitchFamily="34" charset="0"/>
            </a:endParaRPr>
          </a:p>
          <a:p>
            <a:pPr>
              <a:buFont typeface="Arial" panose="020B0604020202020204" pitchFamily="34" charset="0"/>
              <a:buChar char="•"/>
              <a:defRPr/>
            </a:pPr>
            <a:endParaRPr lang="zh-CN" altLang="en-US" dirty="0">
              <a:ea typeface="宋体" panose="02010600030101010101" pitchFamily="2" charset="-122"/>
              <a:sym typeface="Arial" panose="020B0604020202020204" pitchFamily="34" charset="0"/>
            </a:endParaRPr>
          </a:p>
        </p:txBody>
      </p:sp>
      <p:sp>
        <p:nvSpPr>
          <p:cNvPr id="16386" name="标题 3"/>
          <p:cNvSpPr>
            <a:spLocks noGrp="1"/>
          </p:cNvSpPr>
          <p:nvPr>
            <p:ph type="title"/>
          </p:nvPr>
        </p:nvSpPr>
        <p:spPr>
          <a:xfrm>
            <a:off x="1006475" y="935038"/>
            <a:ext cx="7232650" cy="723900"/>
          </a:xfrm>
        </p:spPr>
        <p:txBody>
          <a:bodyPr/>
          <a:lstStyle/>
          <a:p>
            <a:r>
              <a:rPr lang="zh-CN" altLang="en-US" sz="2800" b="1" smtClean="0">
                <a:latin typeface="Arial" charset="0"/>
                <a:ea typeface="宋体" charset="-122"/>
              </a:rPr>
              <a:t>比较一下四个问题，思考答题思路有何不同</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533400" y="801688"/>
            <a:ext cx="7924800" cy="1065212"/>
          </a:xfrm>
          <a:prstGeom prst="rect">
            <a:avLst/>
          </a:prstGeom>
          <a:noFill/>
          <a:ln w="9525">
            <a:noFill/>
            <a:miter lim="800000"/>
            <a:headEnd/>
            <a:tailEnd/>
          </a:ln>
        </p:spPr>
        <p:txBody>
          <a:bodyPr>
            <a:spAutoFit/>
          </a:bodyPr>
          <a:lstStyle/>
          <a:p>
            <a:pPr>
              <a:lnSpc>
                <a:spcPct val="90000"/>
              </a:lnSpc>
              <a:spcBef>
                <a:spcPct val="20000"/>
              </a:spcBef>
              <a:buFont typeface="Arial" charset="0"/>
              <a:buNone/>
            </a:pPr>
            <a:r>
              <a:rPr lang="zh-CN" altLang="en-US" sz="3200" b="1"/>
              <a:t>遥望洞庭山水色，白银盘里一青螺</a:t>
            </a:r>
          </a:p>
          <a:p>
            <a:pPr>
              <a:lnSpc>
                <a:spcPct val="90000"/>
              </a:lnSpc>
              <a:spcBef>
                <a:spcPct val="20000"/>
              </a:spcBef>
              <a:buFont typeface="Arial" charset="0"/>
              <a:buNone/>
            </a:pPr>
            <a:r>
              <a:rPr lang="zh-CN" altLang="en-US" sz="3200" b="1"/>
              <a:t>                                （刘禹锡</a:t>
            </a:r>
            <a:r>
              <a:rPr lang="en-US" altLang="zh-CN" sz="3200" b="1"/>
              <a:t>《</a:t>
            </a:r>
            <a:r>
              <a:rPr lang="zh-CN" altLang="en-US" sz="3200" b="1"/>
              <a:t>望洞庭</a:t>
            </a:r>
            <a:r>
              <a:rPr lang="en-US" altLang="zh-CN" sz="3200" b="1"/>
              <a:t>》</a:t>
            </a:r>
            <a:r>
              <a:rPr lang="zh-CN" altLang="en-US" sz="3200" b="1"/>
              <a:t>）</a:t>
            </a:r>
            <a:r>
              <a:rPr lang="zh-CN" altLang="en-US" sz="3200"/>
              <a:t> </a:t>
            </a:r>
          </a:p>
        </p:txBody>
      </p:sp>
      <p:sp>
        <p:nvSpPr>
          <p:cNvPr id="59395" name="Rectangle 3"/>
          <p:cNvSpPr>
            <a:spLocks noChangeArrowheads="1"/>
          </p:cNvSpPr>
          <p:nvPr/>
        </p:nvSpPr>
        <p:spPr bwMode="auto">
          <a:xfrm>
            <a:off x="533400" y="2209800"/>
            <a:ext cx="8077200" cy="1554163"/>
          </a:xfrm>
          <a:prstGeom prst="rect">
            <a:avLst/>
          </a:prstGeom>
          <a:noFill/>
          <a:ln w="9525">
            <a:noFill/>
            <a:miter lim="800000"/>
            <a:headEnd/>
            <a:tailEnd/>
          </a:ln>
        </p:spPr>
        <p:txBody>
          <a:bodyPr>
            <a:spAutoFit/>
          </a:bodyPr>
          <a:lstStyle/>
          <a:p>
            <a:pPr>
              <a:buFont typeface="Arial" charset="0"/>
              <a:buNone/>
            </a:pPr>
            <a:r>
              <a:rPr lang="zh-CN" altLang="en-US" sz="3200" b="1"/>
              <a:t>一雨池塘水面平，淡磨明镜照檐楹。 </a:t>
            </a:r>
          </a:p>
          <a:p>
            <a:pPr>
              <a:buFont typeface="Arial" charset="0"/>
              <a:buNone/>
            </a:pPr>
            <a:r>
              <a:rPr lang="zh-CN" altLang="en-US" sz="3200" b="1"/>
              <a:t>东风忽起垂杨舞，更作荷心万点声。 </a:t>
            </a:r>
          </a:p>
          <a:p>
            <a:pPr>
              <a:buFont typeface="Arial" charset="0"/>
              <a:buNone/>
            </a:pPr>
            <a:r>
              <a:rPr lang="zh-CN" altLang="en-US" sz="3200" b="1"/>
              <a:t>                  (刘攽（b</a:t>
            </a:r>
            <a:r>
              <a:rPr lang="en-US" altLang="zh-CN" sz="3200" b="1"/>
              <a:t>ā</a:t>
            </a:r>
            <a:r>
              <a:rPr lang="zh-CN" altLang="en-US" sz="3200" b="1"/>
              <a:t>n） 《雨后池上》)</a:t>
            </a:r>
          </a:p>
        </p:txBody>
      </p:sp>
      <p:sp>
        <p:nvSpPr>
          <p:cNvPr id="59396" name="Rectangle 4"/>
          <p:cNvSpPr>
            <a:spLocks noChangeArrowheads="1"/>
          </p:cNvSpPr>
          <p:nvPr/>
        </p:nvSpPr>
        <p:spPr bwMode="auto">
          <a:xfrm>
            <a:off x="304800" y="4419600"/>
            <a:ext cx="8534400" cy="1554163"/>
          </a:xfrm>
          <a:prstGeom prst="rect">
            <a:avLst/>
          </a:prstGeom>
          <a:noFill/>
          <a:ln w="9525">
            <a:noFill/>
            <a:miter lim="800000"/>
            <a:headEnd/>
            <a:tailEnd/>
          </a:ln>
        </p:spPr>
        <p:txBody>
          <a:bodyPr>
            <a:spAutoFit/>
          </a:bodyPr>
          <a:lstStyle/>
          <a:p>
            <a:pPr>
              <a:buFont typeface="Arial" charset="0"/>
              <a:buNone/>
            </a:pPr>
            <a:r>
              <a:rPr lang="zh-CN" altLang="en-US" sz="3200" b="1"/>
              <a:t> 　　试</a:t>
            </a:r>
            <a:r>
              <a:rPr lang="en-US" sz="3200" b="1"/>
              <a:t>问闲情都几许？一川烟草，满城风絮，梅子黄时雨。</a:t>
            </a:r>
            <a:endParaRPr lang="zh-CN" altLang="en-US" sz="3200" b="1"/>
          </a:p>
          <a:p>
            <a:pPr>
              <a:buFont typeface="Arial" charset="0"/>
              <a:buNone/>
            </a:pPr>
            <a:r>
              <a:rPr lang="zh-CN" altLang="en-US" sz="3200" b="1"/>
              <a:t>                             （</a:t>
            </a:r>
            <a:r>
              <a:rPr lang="en-US" sz="3200" b="1"/>
              <a:t> 宋代贺铸</a:t>
            </a:r>
            <a:r>
              <a:rPr lang="en-US" altLang="zh-CN" sz="3200" b="1"/>
              <a:t>《</a:t>
            </a:r>
            <a:r>
              <a:rPr lang="zh-CN" altLang="en-US" sz="3200" b="1"/>
              <a:t>青玉案</a:t>
            </a:r>
            <a:r>
              <a:rPr lang="en-US" altLang="zh-CN" sz="3200" b="1"/>
              <a:t>》</a:t>
            </a:r>
            <a:r>
              <a:rPr lang="zh-CN" altLang="en-US" sz="3200" b="1"/>
              <a:t>）</a:t>
            </a:r>
          </a:p>
        </p:txBody>
      </p:sp>
      <p:sp>
        <p:nvSpPr>
          <p:cNvPr id="80900" name="Text Box 5"/>
          <p:cNvSpPr txBox="1">
            <a:spLocks noChangeArrowheads="1"/>
          </p:cNvSpPr>
          <p:nvPr/>
        </p:nvSpPr>
        <p:spPr bwMode="auto">
          <a:xfrm>
            <a:off x="533400" y="0"/>
            <a:ext cx="1981200" cy="701675"/>
          </a:xfrm>
          <a:prstGeom prst="rect">
            <a:avLst/>
          </a:prstGeom>
          <a:noFill/>
          <a:ln w="9525">
            <a:noFill/>
            <a:miter lim="800000"/>
            <a:headEnd/>
            <a:tailEnd/>
          </a:ln>
        </p:spPr>
        <p:txBody>
          <a:bodyPr>
            <a:spAutoFit/>
          </a:bodyPr>
          <a:lstStyle/>
          <a:p>
            <a:pPr>
              <a:spcBef>
                <a:spcPct val="50000"/>
              </a:spcBef>
              <a:buFont typeface="Arial" charset="0"/>
              <a:buNone/>
            </a:pPr>
            <a:r>
              <a:rPr lang="zh-CN" altLang="en-US" sz="4000" b="1"/>
              <a:t>比喻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additive="base">
                                        <p:cTn id="7" dur="500" fill="hold"/>
                                        <p:tgtEl>
                                          <p:spTgt spid="59394"/>
                                        </p:tgtEl>
                                        <p:attrNameLst>
                                          <p:attrName>ppt_x</p:attrName>
                                        </p:attrNameLst>
                                      </p:cBhvr>
                                      <p:tavLst>
                                        <p:tav tm="0">
                                          <p:val>
                                            <p:strVal val="#ppt_x"/>
                                          </p:val>
                                        </p:tav>
                                        <p:tav tm="100000">
                                          <p:val>
                                            <p:strVal val="#ppt_x"/>
                                          </p:val>
                                        </p:tav>
                                      </p:tavLst>
                                    </p:anim>
                                    <p:anim calcmode="lin" valueType="num">
                                      <p:cBhvr additive="base">
                                        <p:cTn id="8" dur="500" fill="hold"/>
                                        <p:tgtEl>
                                          <p:spTgt spid="5939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395"/>
                                        </p:tgtEl>
                                        <p:attrNameLst>
                                          <p:attrName>style.visibility</p:attrName>
                                        </p:attrNameLst>
                                      </p:cBhvr>
                                      <p:to>
                                        <p:strVal val="visible"/>
                                      </p:to>
                                    </p:set>
                                    <p:anim calcmode="lin" valueType="num">
                                      <p:cBhvr additive="base">
                                        <p:cTn id="13" dur="500" fill="hold"/>
                                        <p:tgtEl>
                                          <p:spTgt spid="59395"/>
                                        </p:tgtEl>
                                        <p:attrNameLst>
                                          <p:attrName>ppt_x</p:attrName>
                                        </p:attrNameLst>
                                      </p:cBhvr>
                                      <p:tavLst>
                                        <p:tav tm="0">
                                          <p:val>
                                            <p:strVal val="#ppt_x"/>
                                          </p:val>
                                        </p:tav>
                                        <p:tav tm="100000">
                                          <p:val>
                                            <p:strVal val="#ppt_x"/>
                                          </p:val>
                                        </p:tav>
                                      </p:tavLst>
                                    </p:anim>
                                    <p:anim calcmode="lin" valueType="num">
                                      <p:cBhvr additive="base">
                                        <p:cTn id="14" dur="500" fill="hold"/>
                                        <p:tgtEl>
                                          <p:spTgt spid="5939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9396"/>
                                        </p:tgtEl>
                                        <p:attrNameLst>
                                          <p:attrName>style.visibility</p:attrName>
                                        </p:attrNameLst>
                                      </p:cBhvr>
                                      <p:to>
                                        <p:strVal val="visible"/>
                                      </p:to>
                                    </p:set>
                                    <p:anim calcmode="lin" valueType="num">
                                      <p:cBhvr additive="base">
                                        <p:cTn id="19" dur="500" fill="hold"/>
                                        <p:tgtEl>
                                          <p:spTgt spid="59396"/>
                                        </p:tgtEl>
                                        <p:attrNameLst>
                                          <p:attrName>ppt_x</p:attrName>
                                        </p:attrNameLst>
                                      </p:cBhvr>
                                      <p:tavLst>
                                        <p:tav tm="0">
                                          <p:val>
                                            <p:strVal val="#ppt_x"/>
                                          </p:val>
                                        </p:tav>
                                        <p:tav tm="100000">
                                          <p:val>
                                            <p:strVal val="#ppt_x"/>
                                          </p:val>
                                        </p:tav>
                                      </p:tavLst>
                                    </p:anim>
                                    <p:anim calcmode="lin" valueType="num">
                                      <p:cBhvr additive="base">
                                        <p:cTn id="20" dur="500" fill="hold"/>
                                        <p:tgtEl>
                                          <p:spTgt spid="593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autoUpdateAnimBg="0"/>
      <p:bldP spid="59396" grpId="0"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81000" y="457200"/>
            <a:ext cx="82296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不知细叶谁裁出，二月春风似剪刀。</a:t>
            </a:r>
          </a:p>
          <a:p>
            <a:pPr>
              <a:spcBef>
                <a:spcPct val="50000"/>
              </a:spcBef>
              <a:buFont typeface="Arial" charset="0"/>
              <a:buNone/>
            </a:pPr>
            <a:r>
              <a:rPr lang="zh-CN" altLang="en-US" sz="3200" b="1"/>
              <a:t>　　　　　　　　　　（贺知章</a:t>
            </a:r>
            <a:r>
              <a:rPr lang="en-US" altLang="zh-CN" sz="3200" b="1"/>
              <a:t>《</a:t>
            </a:r>
            <a:r>
              <a:rPr lang="zh-CN" altLang="en-US" sz="3200" b="1"/>
              <a:t>咏柳</a:t>
            </a:r>
            <a:r>
              <a:rPr lang="en-US" altLang="zh-CN" sz="3200" b="1"/>
              <a:t>》</a:t>
            </a:r>
            <a:r>
              <a:rPr lang="zh-CN" altLang="en-US" sz="3200" b="1"/>
              <a:t>）</a:t>
            </a:r>
            <a:r>
              <a:rPr lang="zh-CN" altLang="en-US" sz="3200"/>
              <a:t> </a:t>
            </a:r>
          </a:p>
        </p:txBody>
      </p:sp>
      <p:sp>
        <p:nvSpPr>
          <p:cNvPr id="60419" name="Rectangle 3"/>
          <p:cNvSpPr>
            <a:spLocks noChangeArrowheads="1"/>
          </p:cNvSpPr>
          <p:nvPr/>
        </p:nvSpPr>
        <p:spPr bwMode="auto">
          <a:xfrm>
            <a:off x="381000" y="1981200"/>
            <a:ext cx="8382000" cy="1066800"/>
          </a:xfrm>
          <a:prstGeom prst="rect">
            <a:avLst/>
          </a:prstGeom>
          <a:noFill/>
          <a:ln w="9525">
            <a:noFill/>
            <a:miter lim="800000"/>
            <a:headEnd/>
            <a:tailEnd/>
          </a:ln>
        </p:spPr>
        <p:txBody>
          <a:bodyPr>
            <a:spAutoFit/>
          </a:bodyPr>
          <a:lstStyle/>
          <a:p>
            <a:pPr>
              <a:buFont typeface="Arial" charset="0"/>
              <a:buNone/>
            </a:pPr>
            <a:r>
              <a:rPr lang="zh-CN" altLang="en-US" sz="3200" b="1"/>
              <a:t>忽如一夜春风来，千树万树梨花开。</a:t>
            </a:r>
          </a:p>
          <a:p>
            <a:pPr>
              <a:buFont typeface="Arial" charset="0"/>
              <a:buNone/>
            </a:pPr>
            <a:r>
              <a:rPr lang="zh-CN" altLang="en-US" sz="3200" b="1"/>
              <a:t>　　　　　　　　　　　（岑参</a:t>
            </a:r>
            <a:r>
              <a:rPr lang="en-US" altLang="zh-CN" sz="3200" b="1"/>
              <a:t>《</a:t>
            </a:r>
            <a:r>
              <a:rPr lang="zh-CN" altLang="en-US" sz="3200" b="1"/>
              <a:t>白雪歌</a:t>
            </a:r>
            <a:r>
              <a:rPr lang="en-US" altLang="zh-CN" sz="3200" b="1"/>
              <a:t>》</a:t>
            </a:r>
            <a:r>
              <a:rPr lang="zh-CN" altLang="en-US" sz="3200" b="1"/>
              <a:t>）</a:t>
            </a:r>
          </a:p>
        </p:txBody>
      </p:sp>
      <p:sp>
        <p:nvSpPr>
          <p:cNvPr id="60420" name="Text Box 4"/>
          <p:cNvSpPr txBox="1">
            <a:spLocks noChangeArrowheads="1"/>
          </p:cNvSpPr>
          <p:nvPr/>
        </p:nvSpPr>
        <p:spPr bwMode="auto">
          <a:xfrm>
            <a:off x="304800" y="3429000"/>
            <a:ext cx="85344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乱石穿空，惊涛拍岸，卷起千堆雪。</a:t>
            </a:r>
          </a:p>
          <a:p>
            <a:pPr>
              <a:spcBef>
                <a:spcPct val="50000"/>
              </a:spcBef>
              <a:buFont typeface="Arial" charset="0"/>
              <a:buNone/>
            </a:pPr>
            <a:r>
              <a:rPr lang="zh-CN" altLang="en-US" sz="3200" b="1"/>
              <a:t>　　　　　　　　　　（苏轼</a:t>
            </a:r>
            <a:r>
              <a:rPr lang="en-US" altLang="zh-CN" sz="3200" b="1"/>
              <a:t>《</a:t>
            </a:r>
            <a:r>
              <a:rPr lang="zh-CN" altLang="en-US" sz="3200" b="1"/>
              <a:t>赤壁怀古</a:t>
            </a:r>
            <a:r>
              <a:rPr lang="en-US" altLang="zh-CN" sz="3200" b="1"/>
              <a:t>》</a:t>
            </a:r>
            <a:r>
              <a:rPr lang="zh-CN" altLang="en-US" sz="3200" b="1"/>
              <a:t>）</a:t>
            </a:r>
          </a:p>
        </p:txBody>
      </p:sp>
      <p:sp>
        <p:nvSpPr>
          <p:cNvPr id="60421" name="Text Box 5"/>
          <p:cNvSpPr txBox="1">
            <a:spLocks noChangeArrowheads="1"/>
          </p:cNvSpPr>
          <p:nvPr/>
        </p:nvSpPr>
        <p:spPr bwMode="auto">
          <a:xfrm>
            <a:off x="457200" y="4953000"/>
            <a:ext cx="81534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垆边人似月，皓腕凝霜雪。</a:t>
            </a:r>
          </a:p>
          <a:p>
            <a:pPr>
              <a:spcBef>
                <a:spcPct val="50000"/>
              </a:spcBef>
              <a:buFont typeface="Arial" charset="0"/>
              <a:buNone/>
            </a:pPr>
            <a:r>
              <a:rPr lang="zh-CN" altLang="en-US" sz="3200" b="1"/>
              <a:t>　　　　　　　　　（韦庄</a:t>
            </a:r>
            <a:r>
              <a:rPr lang="en-US" altLang="zh-CN" sz="3200" b="1"/>
              <a:t>《</a:t>
            </a:r>
            <a:r>
              <a:rPr lang="zh-CN" altLang="en-US" sz="3200" b="1"/>
              <a:t>菩萨蛮</a:t>
            </a:r>
            <a:r>
              <a:rPr lang="en-US" altLang="zh-CN" sz="3200" b="1"/>
              <a:t>》</a:t>
            </a:r>
            <a:r>
              <a:rPr lang="zh-CN" altLang="en-US" sz="3200" b="1"/>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additive="base">
                                        <p:cTn id="7" dur="500" fill="hold"/>
                                        <p:tgtEl>
                                          <p:spTgt spid="60418"/>
                                        </p:tgtEl>
                                        <p:attrNameLst>
                                          <p:attrName>ppt_x</p:attrName>
                                        </p:attrNameLst>
                                      </p:cBhvr>
                                      <p:tavLst>
                                        <p:tav tm="0">
                                          <p:val>
                                            <p:strVal val="#ppt_x"/>
                                          </p:val>
                                        </p:tav>
                                        <p:tav tm="100000">
                                          <p:val>
                                            <p:strVal val="#ppt_x"/>
                                          </p:val>
                                        </p:tav>
                                      </p:tavLst>
                                    </p:anim>
                                    <p:anim calcmode="lin" valueType="num">
                                      <p:cBhvr additive="base">
                                        <p:cTn id="8" dur="500" fill="hold"/>
                                        <p:tgtEl>
                                          <p:spTgt spid="604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419"/>
                                        </p:tgtEl>
                                        <p:attrNameLst>
                                          <p:attrName>style.visibility</p:attrName>
                                        </p:attrNameLst>
                                      </p:cBhvr>
                                      <p:to>
                                        <p:strVal val="visible"/>
                                      </p:to>
                                    </p:set>
                                    <p:anim calcmode="lin" valueType="num">
                                      <p:cBhvr additive="base">
                                        <p:cTn id="13" dur="500" fill="hold"/>
                                        <p:tgtEl>
                                          <p:spTgt spid="60419"/>
                                        </p:tgtEl>
                                        <p:attrNameLst>
                                          <p:attrName>ppt_x</p:attrName>
                                        </p:attrNameLst>
                                      </p:cBhvr>
                                      <p:tavLst>
                                        <p:tav tm="0">
                                          <p:val>
                                            <p:strVal val="#ppt_x"/>
                                          </p:val>
                                        </p:tav>
                                        <p:tav tm="100000">
                                          <p:val>
                                            <p:strVal val="#ppt_x"/>
                                          </p:val>
                                        </p:tav>
                                      </p:tavLst>
                                    </p:anim>
                                    <p:anim calcmode="lin" valueType="num">
                                      <p:cBhvr additive="base">
                                        <p:cTn id="14" dur="500" fill="hold"/>
                                        <p:tgtEl>
                                          <p:spTgt spid="6041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420"/>
                                        </p:tgtEl>
                                        <p:attrNameLst>
                                          <p:attrName>style.visibility</p:attrName>
                                        </p:attrNameLst>
                                      </p:cBhvr>
                                      <p:to>
                                        <p:strVal val="visible"/>
                                      </p:to>
                                    </p:set>
                                    <p:anim calcmode="lin" valueType="num">
                                      <p:cBhvr additive="base">
                                        <p:cTn id="19" dur="500" fill="hold"/>
                                        <p:tgtEl>
                                          <p:spTgt spid="60420"/>
                                        </p:tgtEl>
                                        <p:attrNameLst>
                                          <p:attrName>ppt_x</p:attrName>
                                        </p:attrNameLst>
                                      </p:cBhvr>
                                      <p:tavLst>
                                        <p:tav tm="0">
                                          <p:val>
                                            <p:strVal val="#ppt_x"/>
                                          </p:val>
                                        </p:tav>
                                        <p:tav tm="100000">
                                          <p:val>
                                            <p:strVal val="#ppt_x"/>
                                          </p:val>
                                        </p:tav>
                                      </p:tavLst>
                                    </p:anim>
                                    <p:anim calcmode="lin" valueType="num">
                                      <p:cBhvr additive="base">
                                        <p:cTn id="20" dur="500" fill="hold"/>
                                        <p:tgtEl>
                                          <p:spTgt spid="6042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421"/>
                                        </p:tgtEl>
                                        <p:attrNameLst>
                                          <p:attrName>style.visibility</p:attrName>
                                        </p:attrNameLst>
                                      </p:cBhvr>
                                      <p:to>
                                        <p:strVal val="visible"/>
                                      </p:to>
                                    </p:set>
                                    <p:anim calcmode="lin" valueType="num">
                                      <p:cBhvr additive="base">
                                        <p:cTn id="25" dur="500" fill="hold"/>
                                        <p:tgtEl>
                                          <p:spTgt spid="60421"/>
                                        </p:tgtEl>
                                        <p:attrNameLst>
                                          <p:attrName>ppt_x</p:attrName>
                                        </p:attrNameLst>
                                      </p:cBhvr>
                                      <p:tavLst>
                                        <p:tav tm="0">
                                          <p:val>
                                            <p:strVal val="#ppt_x"/>
                                          </p:val>
                                        </p:tav>
                                        <p:tav tm="100000">
                                          <p:val>
                                            <p:strVal val="#ppt_x"/>
                                          </p:val>
                                        </p:tav>
                                      </p:tavLst>
                                    </p:anim>
                                    <p:anim calcmode="lin" valueType="num">
                                      <p:cBhvr additive="base">
                                        <p:cTn id="26" dur="500" fill="hold"/>
                                        <p:tgtEl>
                                          <p:spTgt spid="604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autoUpdateAnimBg="0"/>
      <p:bldP spid="60420" grpId="0" autoUpdateAnimBg="0"/>
      <p:bldP spid="60421" grpId="0"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4294967295"/>
          </p:nvPr>
        </p:nvSpPr>
        <p:spPr>
          <a:xfrm>
            <a:off x="228600" y="762000"/>
            <a:ext cx="8610600" cy="1219200"/>
          </a:xfrm>
        </p:spPr>
        <p:txBody>
          <a:bodyPr/>
          <a:lstStyle/>
          <a:p>
            <a:pPr eaLnBrk="1" hangingPunct="1">
              <a:lnSpc>
                <a:spcPct val="90000"/>
              </a:lnSpc>
              <a:buFont typeface="Arial" charset="0"/>
              <a:buNone/>
            </a:pPr>
            <a:r>
              <a:rPr lang="zh-CN" altLang="en-US" b="1" smtClean="0">
                <a:latin typeface="Arial" charset="0"/>
                <a:ea typeface="宋体" charset="-122"/>
              </a:rPr>
              <a:t>霜禽欲下先偷眼，粉蝶如知合断魂”</a:t>
            </a:r>
          </a:p>
          <a:p>
            <a:pPr eaLnBrk="1" hangingPunct="1">
              <a:lnSpc>
                <a:spcPct val="90000"/>
              </a:lnSpc>
              <a:buFont typeface="Arial" charset="0"/>
              <a:buNone/>
            </a:pPr>
            <a:r>
              <a:rPr lang="zh-CN" altLang="en-US" b="1" smtClean="0">
                <a:latin typeface="Arial" charset="0"/>
                <a:ea typeface="宋体" charset="-122"/>
              </a:rPr>
              <a:t>　　　　　　　　　　（林逋</a:t>
            </a:r>
            <a:r>
              <a:rPr lang="en-US" altLang="zh-CN" b="1" smtClean="0">
                <a:latin typeface="Arial" charset="0"/>
                <a:ea typeface="宋体" charset="-122"/>
              </a:rPr>
              <a:t>《</a:t>
            </a:r>
            <a:r>
              <a:rPr lang="zh-CN" altLang="en-US" b="1" smtClean="0">
                <a:latin typeface="Arial" charset="0"/>
                <a:ea typeface="宋体" charset="-122"/>
              </a:rPr>
              <a:t>山园小梅</a:t>
            </a:r>
            <a:r>
              <a:rPr lang="en-US" altLang="zh-CN" b="1" smtClean="0">
                <a:latin typeface="Arial" charset="0"/>
                <a:ea typeface="宋体" charset="-122"/>
              </a:rPr>
              <a:t>》</a:t>
            </a:r>
            <a:r>
              <a:rPr lang="zh-CN" altLang="en-US" b="1" smtClean="0">
                <a:latin typeface="Arial" charset="0"/>
                <a:ea typeface="宋体" charset="-122"/>
              </a:rPr>
              <a:t>） </a:t>
            </a:r>
          </a:p>
        </p:txBody>
      </p:sp>
      <p:sp>
        <p:nvSpPr>
          <p:cNvPr id="61443" name="Rectangle 3"/>
          <p:cNvSpPr>
            <a:spLocks noChangeArrowheads="1"/>
          </p:cNvSpPr>
          <p:nvPr/>
        </p:nvSpPr>
        <p:spPr bwMode="auto">
          <a:xfrm>
            <a:off x="304800" y="2057400"/>
            <a:ext cx="8458200" cy="1554163"/>
          </a:xfrm>
          <a:prstGeom prst="rect">
            <a:avLst/>
          </a:prstGeom>
          <a:noFill/>
          <a:ln w="9525">
            <a:noFill/>
            <a:miter lim="800000"/>
            <a:headEnd/>
            <a:tailEnd/>
          </a:ln>
        </p:spPr>
        <p:txBody>
          <a:bodyPr>
            <a:spAutoFit/>
          </a:bodyPr>
          <a:lstStyle/>
          <a:p>
            <a:pPr>
              <a:buFont typeface="Arial" charset="0"/>
              <a:buNone/>
            </a:pPr>
            <a:r>
              <a:rPr lang="zh-CN" altLang="en-US" sz="3200" b="1"/>
              <a:t>众鸟高飞尽，孤云独去闲。</a:t>
            </a:r>
          </a:p>
          <a:p>
            <a:pPr>
              <a:buFont typeface="Arial" charset="0"/>
              <a:buNone/>
            </a:pPr>
            <a:r>
              <a:rPr lang="zh-CN" altLang="en-US" sz="3200" b="1"/>
              <a:t>相看两不厌，只有敬亭山。</a:t>
            </a:r>
          </a:p>
          <a:p>
            <a:pPr>
              <a:buFont typeface="Arial" charset="0"/>
              <a:buNone/>
            </a:pPr>
            <a:r>
              <a:rPr lang="zh-CN" altLang="en-US" sz="3200" b="1"/>
              <a:t>　　　　　　　　　（李白</a:t>
            </a:r>
            <a:r>
              <a:rPr lang="en-US" altLang="zh-CN" sz="3200" b="1"/>
              <a:t>《</a:t>
            </a:r>
            <a:r>
              <a:rPr lang="zh-CN" altLang="en-US" sz="3200" b="1"/>
              <a:t>独坐敬亭山</a:t>
            </a:r>
            <a:r>
              <a:rPr lang="en-US" altLang="zh-CN" sz="3200" b="1"/>
              <a:t>》</a:t>
            </a:r>
            <a:r>
              <a:rPr lang="zh-CN" altLang="en-US" sz="3200" b="1"/>
              <a:t>）</a:t>
            </a:r>
          </a:p>
        </p:txBody>
      </p:sp>
      <p:sp>
        <p:nvSpPr>
          <p:cNvPr id="61444" name="Rectangle 4"/>
          <p:cNvSpPr>
            <a:spLocks noChangeArrowheads="1"/>
          </p:cNvSpPr>
          <p:nvPr/>
        </p:nvSpPr>
        <p:spPr bwMode="auto">
          <a:xfrm>
            <a:off x="228600" y="3886200"/>
            <a:ext cx="8458200" cy="1066800"/>
          </a:xfrm>
          <a:prstGeom prst="rect">
            <a:avLst/>
          </a:prstGeom>
          <a:noFill/>
          <a:ln w="9525">
            <a:noFill/>
            <a:miter lim="800000"/>
            <a:headEnd/>
            <a:tailEnd/>
          </a:ln>
        </p:spPr>
        <p:txBody>
          <a:bodyPr>
            <a:spAutoFit/>
          </a:bodyPr>
          <a:lstStyle/>
          <a:p>
            <a:pPr>
              <a:buFont typeface="Arial" charset="0"/>
              <a:buNone/>
            </a:pPr>
            <a:r>
              <a:rPr lang="zh-CN" altLang="en-US" sz="3200" b="1"/>
              <a:t>雁引愁心去，山衔好月来。</a:t>
            </a:r>
          </a:p>
          <a:p>
            <a:pPr>
              <a:buFont typeface="Arial" charset="0"/>
              <a:buNone/>
            </a:pPr>
            <a:r>
              <a:rPr lang="zh-CN" altLang="en-US" sz="3200" b="1"/>
              <a:t>　　　　　　（李白</a:t>
            </a:r>
            <a:r>
              <a:rPr lang="en-US" altLang="zh-CN" sz="3200" b="1"/>
              <a:t>《</a:t>
            </a:r>
            <a:r>
              <a:rPr lang="zh-CN" altLang="en-US" sz="3200" b="1"/>
              <a:t>与夏十二登岳阳楼</a:t>
            </a:r>
            <a:r>
              <a:rPr lang="en-US" altLang="zh-CN" sz="3200" b="1"/>
              <a:t>》</a:t>
            </a:r>
            <a:r>
              <a:rPr lang="zh-CN" altLang="en-US" sz="3200" b="1"/>
              <a:t>）</a:t>
            </a:r>
          </a:p>
        </p:txBody>
      </p:sp>
      <p:sp>
        <p:nvSpPr>
          <p:cNvPr id="61445" name="Text Box 5"/>
          <p:cNvSpPr txBox="1">
            <a:spLocks noChangeArrowheads="1"/>
          </p:cNvSpPr>
          <p:nvPr/>
        </p:nvSpPr>
        <p:spPr bwMode="auto">
          <a:xfrm>
            <a:off x="304800" y="5257800"/>
            <a:ext cx="86106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唯有南风旧相识，偷开门户又翻书。</a:t>
            </a:r>
          </a:p>
          <a:p>
            <a:pPr>
              <a:spcBef>
                <a:spcPct val="50000"/>
              </a:spcBef>
              <a:buFont typeface="Arial" charset="0"/>
              <a:buNone/>
            </a:pPr>
            <a:r>
              <a:rPr lang="zh-CN" altLang="en-US" sz="3200" b="1"/>
              <a:t>　　　　　　　　　　　　（刘攽</a:t>
            </a:r>
            <a:r>
              <a:rPr lang="en-US" altLang="zh-CN" sz="3200" b="1"/>
              <a:t>《</a:t>
            </a:r>
            <a:r>
              <a:rPr lang="zh-CN" altLang="en-US" sz="3200" b="1"/>
              <a:t>新晴</a:t>
            </a:r>
            <a:r>
              <a:rPr lang="en-US" altLang="zh-CN" sz="3200" b="1"/>
              <a:t>》</a:t>
            </a:r>
            <a:r>
              <a:rPr lang="zh-CN" altLang="en-US" sz="3200" b="1"/>
              <a:t>）</a:t>
            </a:r>
          </a:p>
        </p:txBody>
      </p:sp>
      <p:sp>
        <p:nvSpPr>
          <p:cNvPr id="82949" name="Text Box 6"/>
          <p:cNvSpPr txBox="1">
            <a:spLocks noChangeArrowheads="1"/>
          </p:cNvSpPr>
          <p:nvPr/>
        </p:nvSpPr>
        <p:spPr bwMode="auto">
          <a:xfrm>
            <a:off x="228600" y="152400"/>
            <a:ext cx="2743200" cy="641350"/>
          </a:xfrm>
          <a:prstGeom prst="rect">
            <a:avLst/>
          </a:prstGeom>
          <a:noFill/>
          <a:ln w="9525">
            <a:noFill/>
            <a:miter lim="800000"/>
            <a:headEnd/>
            <a:tailEnd/>
          </a:ln>
        </p:spPr>
        <p:txBody>
          <a:bodyPr>
            <a:spAutoFit/>
          </a:bodyPr>
          <a:lstStyle/>
          <a:p>
            <a:pPr>
              <a:spcBef>
                <a:spcPct val="50000"/>
              </a:spcBef>
              <a:buFont typeface="Arial" charset="0"/>
              <a:buNone/>
            </a:pPr>
            <a:r>
              <a:rPr lang="zh-CN" altLang="en-US" sz="3600" b="1"/>
              <a:t>比拟</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 calcmode="lin" valueType="num">
                                      <p:cBhvr additive="base">
                                        <p:cTn id="7" dur="500" fill="hold"/>
                                        <p:tgtEl>
                                          <p:spTgt spid="614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2">
                                            <p:txEl>
                                              <p:pRg st="1" end="1"/>
                                            </p:txEl>
                                          </p:spTgt>
                                        </p:tgtEl>
                                        <p:attrNameLst>
                                          <p:attrName>style.visibility</p:attrName>
                                        </p:attrNameLst>
                                      </p:cBhvr>
                                      <p:to>
                                        <p:strVal val="visible"/>
                                      </p:to>
                                    </p:set>
                                    <p:anim calcmode="lin" valueType="num">
                                      <p:cBhvr additive="base">
                                        <p:cTn id="13" dur="500" fill="hold"/>
                                        <p:tgtEl>
                                          <p:spTgt spid="614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3"/>
                                        </p:tgtEl>
                                        <p:attrNameLst>
                                          <p:attrName>style.visibility</p:attrName>
                                        </p:attrNameLst>
                                      </p:cBhvr>
                                      <p:to>
                                        <p:strVal val="visible"/>
                                      </p:to>
                                    </p:set>
                                    <p:anim calcmode="lin" valueType="num">
                                      <p:cBhvr additive="base">
                                        <p:cTn id="19" dur="500" fill="hold"/>
                                        <p:tgtEl>
                                          <p:spTgt spid="61443"/>
                                        </p:tgtEl>
                                        <p:attrNameLst>
                                          <p:attrName>ppt_x</p:attrName>
                                        </p:attrNameLst>
                                      </p:cBhvr>
                                      <p:tavLst>
                                        <p:tav tm="0">
                                          <p:val>
                                            <p:strVal val="#ppt_x"/>
                                          </p:val>
                                        </p:tav>
                                        <p:tav tm="100000">
                                          <p:val>
                                            <p:strVal val="#ppt_x"/>
                                          </p:val>
                                        </p:tav>
                                      </p:tavLst>
                                    </p:anim>
                                    <p:anim calcmode="lin" valueType="num">
                                      <p:cBhvr additive="base">
                                        <p:cTn id="20" dur="500" fill="hold"/>
                                        <p:tgtEl>
                                          <p:spTgt spid="6144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4"/>
                                        </p:tgtEl>
                                        <p:attrNameLst>
                                          <p:attrName>style.visibility</p:attrName>
                                        </p:attrNameLst>
                                      </p:cBhvr>
                                      <p:to>
                                        <p:strVal val="visible"/>
                                      </p:to>
                                    </p:set>
                                    <p:anim calcmode="lin" valueType="num">
                                      <p:cBhvr additive="base">
                                        <p:cTn id="25" dur="500" fill="hold"/>
                                        <p:tgtEl>
                                          <p:spTgt spid="61444"/>
                                        </p:tgtEl>
                                        <p:attrNameLst>
                                          <p:attrName>ppt_x</p:attrName>
                                        </p:attrNameLst>
                                      </p:cBhvr>
                                      <p:tavLst>
                                        <p:tav tm="0">
                                          <p:val>
                                            <p:strVal val="#ppt_x"/>
                                          </p:val>
                                        </p:tav>
                                        <p:tav tm="100000">
                                          <p:val>
                                            <p:strVal val="#ppt_x"/>
                                          </p:val>
                                        </p:tav>
                                      </p:tavLst>
                                    </p:anim>
                                    <p:anim calcmode="lin" valueType="num">
                                      <p:cBhvr additive="base">
                                        <p:cTn id="26" dur="500" fill="hold"/>
                                        <p:tgtEl>
                                          <p:spTgt spid="6144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1445"/>
                                        </p:tgtEl>
                                        <p:attrNameLst>
                                          <p:attrName>style.visibility</p:attrName>
                                        </p:attrNameLst>
                                      </p:cBhvr>
                                      <p:to>
                                        <p:strVal val="visible"/>
                                      </p:to>
                                    </p:set>
                                    <p:anim calcmode="lin" valueType="num">
                                      <p:cBhvr additive="base">
                                        <p:cTn id="31" dur="500" fill="hold"/>
                                        <p:tgtEl>
                                          <p:spTgt spid="61445"/>
                                        </p:tgtEl>
                                        <p:attrNameLst>
                                          <p:attrName>ppt_x</p:attrName>
                                        </p:attrNameLst>
                                      </p:cBhvr>
                                      <p:tavLst>
                                        <p:tav tm="0">
                                          <p:val>
                                            <p:strVal val="#ppt_x"/>
                                          </p:val>
                                        </p:tav>
                                        <p:tav tm="100000">
                                          <p:val>
                                            <p:strVal val="#ppt_x"/>
                                          </p:val>
                                        </p:tav>
                                      </p:tavLst>
                                    </p:anim>
                                    <p:anim calcmode="lin" valueType="num">
                                      <p:cBhvr additive="base">
                                        <p:cTn id="32" dur="500" fill="hold"/>
                                        <p:tgtEl>
                                          <p:spTgt spid="614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autoUpdateAnimBg="0"/>
      <p:bldP spid="61443" grpId="0" autoUpdateAnimBg="0"/>
      <p:bldP spid="61444" grpId="0" autoUpdateAnimBg="0"/>
      <p:bldP spid="61445"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228600" y="381000"/>
            <a:ext cx="83058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天平山上白云泉，云自无心水自闲。</a:t>
            </a:r>
          </a:p>
          <a:p>
            <a:pPr>
              <a:spcBef>
                <a:spcPct val="50000"/>
              </a:spcBef>
              <a:buFont typeface="Arial" charset="0"/>
              <a:buNone/>
            </a:pPr>
            <a:r>
              <a:rPr lang="zh-CN" altLang="en-US" sz="3200" b="1"/>
              <a:t>　　　　　　　　（白居易</a:t>
            </a:r>
            <a:r>
              <a:rPr lang="en-US" altLang="zh-CN" sz="3200" b="1"/>
              <a:t>《</a:t>
            </a:r>
            <a:r>
              <a:rPr lang="zh-CN" altLang="en-US" sz="3200" b="1"/>
              <a:t>白云泉</a:t>
            </a:r>
            <a:r>
              <a:rPr lang="en-US" altLang="zh-CN" sz="3200" b="1"/>
              <a:t>》</a:t>
            </a:r>
            <a:r>
              <a:rPr lang="zh-CN" altLang="en-US" sz="3200" b="1"/>
              <a:t>）</a:t>
            </a:r>
          </a:p>
        </p:txBody>
      </p:sp>
      <p:sp>
        <p:nvSpPr>
          <p:cNvPr id="62467" name="Text Box 3"/>
          <p:cNvSpPr txBox="1">
            <a:spLocks noChangeArrowheads="1"/>
          </p:cNvSpPr>
          <p:nvPr/>
        </p:nvSpPr>
        <p:spPr bwMode="auto">
          <a:xfrm>
            <a:off x="0" y="1828800"/>
            <a:ext cx="8839200" cy="2043113"/>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细草摇头忽报侬，披襟拦得一西风。</a:t>
            </a:r>
          </a:p>
          <a:p>
            <a:pPr>
              <a:spcBef>
                <a:spcPct val="50000"/>
              </a:spcBef>
              <a:buFont typeface="Arial" charset="0"/>
              <a:buNone/>
            </a:pPr>
            <a:r>
              <a:rPr lang="zh-CN" altLang="en-US" sz="3200" b="1"/>
              <a:t>荷花入暮犹愁热，低面深藏碧伞中。</a:t>
            </a:r>
          </a:p>
          <a:p>
            <a:pPr>
              <a:spcBef>
                <a:spcPct val="50000"/>
              </a:spcBef>
              <a:buFont typeface="Arial" charset="0"/>
              <a:buNone/>
            </a:pPr>
            <a:r>
              <a:rPr lang="zh-CN" altLang="en-US" sz="3200" b="1"/>
              <a:t>　　　　　　　　（杨万里</a:t>
            </a:r>
            <a:r>
              <a:rPr lang="en-US" altLang="zh-CN" sz="3200" b="1"/>
              <a:t>《</a:t>
            </a:r>
            <a:r>
              <a:rPr lang="zh-CN" altLang="en-US" sz="3200" b="1"/>
              <a:t>暮热游荷池上</a:t>
            </a:r>
            <a:r>
              <a:rPr lang="en-US" altLang="zh-CN" sz="3200" b="1"/>
              <a:t>》</a:t>
            </a:r>
            <a:r>
              <a:rPr lang="zh-CN" altLang="en-US" sz="3200" b="1"/>
              <a:t>）</a:t>
            </a:r>
          </a:p>
        </p:txBody>
      </p:sp>
      <p:sp>
        <p:nvSpPr>
          <p:cNvPr id="83971" name="Text Box 4"/>
          <p:cNvSpPr txBox="1">
            <a:spLocks noChangeArrowheads="1"/>
          </p:cNvSpPr>
          <p:nvPr/>
        </p:nvSpPr>
        <p:spPr bwMode="auto">
          <a:xfrm>
            <a:off x="0" y="4038600"/>
            <a:ext cx="91440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只爱东山睛雪后，软红光里涌银山。</a:t>
            </a:r>
          </a:p>
          <a:p>
            <a:pPr>
              <a:spcBef>
                <a:spcPct val="50000"/>
              </a:spcBef>
              <a:buFont typeface="Arial" charset="0"/>
              <a:buNone/>
            </a:pPr>
            <a:r>
              <a:rPr lang="zh-CN" altLang="en-US" sz="3200" b="1"/>
              <a:t>　　　　　　（杨万里</a:t>
            </a:r>
            <a:r>
              <a:rPr lang="en-US" altLang="zh-CN" sz="3200" b="1"/>
              <a:t>《</a:t>
            </a:r>
            <a:r>
              <a:rPr lang="zh-CN" altLang="en-US" sz="3200" b="1"/>
              <a:t>最爱东山晴后雪</a:t>
            </a:r>
            <a:r>
              <a:rPr lang="en-US" altLang="zh-CN" sz="3200" b="1"/>
              <a:t>》</a:t>
            </a:r>
            <a:r>
              <a:rPr lang="zh-CN" altLang="en-US" sz="3200" b="1"/>
              <a:t>）</a:t>
            </a:r>
          </a:p>
        </p:txBody>
      </p:sp>
      <p:sp>
        <p:nvSpPr>
          <p:cNvPr id="83972" name="Text Box 5"/>
          <p:cNvSpPr txBox="1">
            <a:spLocks noChangeArrowheads="1"/>
          </p:cNvSpPr>
          <p:nvPr/>
        </p:nvSpPr>
        <p:spPr bwMode="auto">
          <a:xfrm>
            <a:off x="0" y="5410200"/>
            <a:ext cx="82296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只恐双溪舴艋舟，载不动许多愁。</a:t>
            </a:r>
          </a:p>
          <a:p>
            <a:pPr>
              <a:spcBef>
                <a:spcPct val="50000"/>
              </a:spcBef>
              <a:buFont typeface="Arial" charset="0"/>
              <a:buNone/>
            </a:pPr>
            <a:r>
              <a:rPr lang="zh-CN" altLang="en-US" sz="3200" b="1"/>
              <a:t>　　　　　　（李清照</a:t>
            </a:r>
            <a:r>
              <a:rPr lang="en-US" altLang="zh-CN" sz="3200" b="1"/>
              <a:t>《</a:t>
            </a:r>
            <a:r>
              <a:rPr lang="zh-CN" altLang="en-US" sz="3200" b="1"/>
              <a:t>武陵春</a:t>
            </a:r>
            <a:r>
              <a:rPr lang="en-US" altLang="zh-CN" sz="3200" b="1"/>
              <a:t>》</a:t>
            </a:r>
            <a:r>
              <a:rPr lang="zh-CN" altLang="en-US" sz="3200" b="1"/>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ppt_x"/>
                                          </p:val>
                                        </p:tav>
                                        <p:tav tm="100000">
                                          <p:val>
                                            <p:strVal val="#ppt_x"/>
                                          </p:val>
                                        </p:tav>
                                      </p:tavLst>
                                    </p:anim>
                                    <p:anim calcmode="lin" valueType="num">
                                      <p:cBhvr additive="base">
                                        <p:cTn id="8" dur="500" fill="hold"/>
                                        <p:tgtEl>
                                          <p:spTgt spid="6246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2467"/>
                                        </p:tgtEl>
                                        <p:attrNameLst>
                                          <p:attrName>style.visibility</p:attrName>
                                        </p:attrNameLst>
                                      </p:cBhvr>
                                      <p:to>
                                        <p:strVal val="visible"/>
                                      </p:to>
                                    </p:set>
                                    <p:anim calcmode="lin" valueType="num">
                                      <p:cBhvr additive="base">
                                        <p:cTn id="13" dur="500" fill="hold"/>
                                        <p:tgtEl>
                                          <p:spTgt spid="62467"/>
                                        </p:tgtEl>
                                        <p:attrNameLst>
                                          <p:attrName>ppt_x</p:attrName>
                                        </p:attrNameLst>
                                      </p:cBhvr>
                                      <p:tavLst>
                                        <p:tav tm="0">
                                          <p:val>
                                            <p:strVal val="#ppt_x"/>
                                          </p:val>
                                        </p:tav>
                                        <p:tav tm="100000">
                                          <p:val>
                                            <p:strVal val="#ppt_x"/>
                                          </p:val>
                                        </p:tav>
                                      </p:tavLst>
                                    </p:anim>
                                    <p:anim calcmode="lin" valueType="num">
                                      <p:cBhvr additive="base">
                                        <p:cTn id="14" dur="500" fill="hold"/>
                                        <p:tgtEl>
                                          <p:spTgt spid="624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idx="4294967295"/>
          </p:nvPr>
        </p:nvSpPr>
        <p:spPr>
          <a:xfrm>
            <a:off x="228600" y="0"/>
            <a:ext cx="2590800" cy="868363"/>
          </a:xfrm>
        </p:spPr>
        <p:txBody>
          <a:bodyPr/>
          <a:lstStyle/>
          <a:p>
            <a:pPr eaLnBrk="1" hangingPunct="1"/>
            <a:r>
              <a:rPr lang="zh-CN" altLang="en-US" b="1" smtClean="0">
                <a:latin typeface="Arial" charset="0"/>
                <a:ea typeface="宋体" charset="-122"/>
              </a:rPr>
              <a:t>反语</a:t>
            </a:r>
          </a:p>
        </p:txBody>
      </p:sp>
      <p:sp>
        <p:nvSpPr>
          <p:cNvPr id="100355" name="Rectangle 3"/>
          <p:cNvSpPr>
            <a:spLocks noGrp="1" noChangeArrowheads="1"/>
          </p:cNvSpPr>
          <p:nvPr>
            <p:ph type="body" idx="4294967295"/>
          </p:nvPr>
        </p:nvSpPr>
        <p:spPr>
          <a:xfrm>
            <a:off x="457200" y="990600"/>
            <a:ext cx="8229600" cy="2895600"/>
          </a:xfrm>
        </p:spPr>
        <p:txBody>
          <a:bodyPr/>
          <a:lstStyle/>
          <a:p>
            <a:pPr eaLnBrk="1" hangingPunct="1">
              <a:buFont typeface="Arial" charset="0"/>
              <a:buNone/>
            </a:pPr>
            <a:r>
              <a:rPr lang="zh-CN" altLang="en-US" b="1" smtClean="0">
                <a:latin typeface="Arial" charset="0"/>
                <a:ea typeface="宋体" charset="-122"/>
              </a:rPr>
              <a:t>　　　　　　卜算子　　　辛弃疾</a:t>
            </a:r>
          </a:p>
          <a:p>
            <a:pPr eaLnBrk="1" hangingPunct="1">
              <a:buFont typeface="Arial" charset="0"/>
              <a:buNone/>
            </a:pPr>
            <a:r>
              <a:rPr lang="zh-CN" altLang="en-US" b="1" smtClean="0">
                <a:latin typeface="Arial" charset="0"/>
                <a:ea typeface="宋体" charset="-122"/>
              </a:rPr>
              <a:t>　　　千古李将军，夺得胡儿马。李蔡为人在下中，却是封侯者。芸草去陈根，笕竹添新瓦。万一朝家举力田，舍我其谁也？</a:t>
            </a:r>
          </a:p>
        </p:txBody>
      </p:sp>
      <p:sp>
        <p:nvSpPr>
          <p:cNvPr id="100356" name="Text Box 4"/>
          <p:cNvSpPr txBox="1">
            <a:spLocks noChangeArrowheads="1"/>
          </p:cNvSpPr>
          <p:nvPr/>
        </p:nvSpPr>
        <p:spPr bwMode="auto">
          <a:xfrm>
            <a:off x="381000" y="3505200"/>
            <a:ext cx="8686800" cy="58102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名岂文章著，官应老病休。杜甫</a:t>
            </a:r>
            <a:r>
              <a:rPr lang="en-US" altLang="zh-CN" sz="3200" b="1"/>
              <a:t>《</a:t>
            </a:r>
            <a:r>
              <a:rPr lang="zh-CN" altLang="en-US" sz="3200" b="1"/>
              <a:t>旅夜抒怀</a:t>
            </a:r>
            <a:r>
              <a:rPr lang="en-US" altLang="zh-CN" sz="3200" b="1"/>
              <a:t>》</a:t>
            </a:r>
          </a:p>
        </p:txBody>
      </p:sp>
      <p:sp>
        <p:nvSpPr>
          <p:cNvPr id="100357" name="Text Box 5"/>
          <p:cNvSpPr txBox="1">
            <a:spLocks noChangeArrowheads="1"/>
          </p:cNvSpPr>
          <p:nvPr/>
        </p:nvSpPr>
        <p:spPr bwMode="auto">
          <a:xfrm>
            <a:off x="571500" y="4632325"/>
            <a:ext cx="7810500" cy="1371600"/>
          </a:xfrm>
          <a:prstGeom prst="rect">
            <a:avLst/>
          </a:prstGeom>
          <a:noFill/>
          <a:ln w="9525">
            <a:noFill/>
            <a:miter lim="800000"/>
            <a:headEnd/>
            <a:tailEnd/>
          </a:ln>
        </p:spPr>
        <p:txBody>
          <a:bodyPr>
            <a:spAutoFit/>
          </a:bodyPr>
          <a:lstStyle/>
          <a:p>
            <a:pPr>
              <a:buFont typeface="Arial" charset="0"/>
              <a:buNone/>
            </a:pPr>
            <a:r>
              <a:rPr lang="zh-CN" altLang="en-US" sz="2800" b="1"/>
              <a:t>信知生男恶，反是生女好。</a:t>
            </a:r>
          </a:p>
          <a:p>
            <a:pPr>
              <a:buFont typeface="Arial" charset="0"/>
              <a:buNone/>
            </a:pPr>
            <a:r>
              <a:rPr lang="zh-CN" altLang="en-US" sz="2800" b="1"/>
              <a:t>生女犹得嫁比邻，生男埋没随百草。</a:t>
            </a:r>
          </a:p>
          <a:p>
            <a:pPr>
              <a:buFont typeface="Arial" charset="0"/>
              <a:buNone/>
            </a:pPr>
            <a:r>
              <a:rPr lang="zh-CN" altLang="en-US" sz="2800" b="1"/>
              <a:t>                                                   杜甫《兵车行》</a:t>
            </a:r>
          </a:p>
        </p:txBody>
      </p:sp>
      <p:sp>
        <p:nvSpPr>
          <p:cNvPr id="100358" name="Text Box 6"/>
          <p:cNvSpPr txBox="1">
            <a:spLocks noChangeArrowheads="1"/>
          </p:cNvSpPr>
          <p:nvPr/>
        </p:nvSpPr>
        <p:spPr bwMode="auto">
          <a:xfrm>
            <a:off x="3352800" y="152400"/>
            <a:ext cx="3124200" cy="579438"/>
          </a:xfrm>
          <a:prstGeom prst="rect">
            <a:avLst/>
          </a:prstGeom>
          <a:noFill/>
          <a:ln w="9525">
            <a:noFill/>
            <a:miter lim="800000"/>
            <a:headEnd/>
            <a:tailEnd/>
          </a:ln>
        </p:spPr>
        <p:txBody>
          <a:bodyPr>
            <a:spAutoFit/>
          </a:bodyPr>
          <a:lstStyle/>
          <a:p>
            <a:pPr>
              <a:buFont typeface="Arial" charset="0"/>
              <a:buNone/>
            </a:pPr>
            <a:r>
              <a:rPr lang="zh-CN" altLang="en-US" sz="3200" b="1"/>
              <a:t>表示讽刺的反语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blinds(horizontal)">
                                      <p:cBhvr>
                                        <p:cTn id="7" dur="500"/>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blinds(horizontal)">
                                      <p:cBhvr>
                                        <p:cTn id="12" dur="500"/>
                                        <p:tgtEl>
                                          <p:spTgt spid="1003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0356"/>
                                        </p:tgtEl>
                                        <p:attrNameLst>
                                          <p:attrName>style.visibility</p:attrName>
                                        </p:attrNameLst>
                                      </p:cBhvr>
                                      <p:to>
                                        <p:strVal val="visible"/>
                                      </p:to>
                                    </p:set>
                                    <p:animEffect transition="in" filter="blinds(horizontal)">
                                      <p:cBhvr>
                                        <p:cTn id="17" dur="500"/>
                                        <p:tgtEl>
                                          <p:spTgt spid="1003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00357"/>
                                        </p:tgtEl>
                                        <p:attrNameLst>
                                          <p:attrName>style.visibility</p:attrName>
                                        </p:attrNameLst>
                                      </p:cBhvr>
                                      <p:to>
                                        <p:strVal val="visible"/>
                                      </p:to>
                                    </p:set>
                                    <p:anim calcmode="lin" valueType="num">
                                      <p:cBhvr additive="base">
                                        <p:cTn id="22" dur="500" fill="hold"/>
                                        <p:tgtEl>
                                          <p:spTgt spid="100357"/>
                                        </p:tgtEl>
                                        <p:attrNameLst>
                                          <p:attrName>ppt_x</p:attrName>
                                        </p:attrNameLst>
                                      </p:cBhvr>
                                      <p:tavLst>
                                        <p:tav tm="0">
                                          <p:val>
                                            <p:strVal val="#ppt_x"/>
                                          </p:val>
                                        </p:tav>
                                        <p:tav tm="100000">
                                          <p:val>
                                            <p:strVal val="#ppt_x"/>
                                          </p:val>
                                        </p:tav>
                                      </p:tavLst>
                                    </p:anim>
                                    <p:anim calcmode="lin" valueType="num">
                                      <p:cBhvr additive="base">
                                        <p:cTn id="23" dur="500" fill="hold"/>
                                        <p:tgtEl>
                                          <p:spTgt spid="100357"/>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0358"/>
                                        </p:tgtEl>
                                        <p:attrNameLst>
                                          <p:attrName>style.visibility</p:attrName>
                                        </p:attrNameLst>
                                      </p:cBhvr>
                                      <p:to>
                                        <p:strVal val="visible"/>
                                      </p:to>
                                    </p:set>
                                    <p:anim calcmode="lin" valueType="num">
                                      <p:cBhvr additive="base">
                                        <p:cTn id="28" dur="500" fill="hold"/>
                                        <p:tgtEl>
                                          <p:spTgt spid="100358"/>
                                        </p:tgtEl>
                                        <p:attrNameLst>
                                          <p:attrName>ppt_x</p:attrName>
                                        </p:attrNameLst>
                                      </p:cBhvr>
                                      <p:tavLst>
                                        <p:tav tm="0">
                                          <p:val>
                                            <p:strVal val="#ppt_x"/>
                                          </p:val>
                                        </p:tav>
                                        <p:tav tm="100000">
                                          <p:val>
                                            <p:strVal val="#ppt_x"/>
                                          </p:val>
                                        </p:tav>
                                      </p:tavLst>
                                    </p:anim>
                                    <p:anim calcmode="lin" valueType="num">
                                      <p:cBhvr additive="base">
                                        <p:cTn id="29" dur="500" fill="hold"/>
                                        <p:tgtEl>
                                          <p:spTgt spid="1003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autoUpdateAnimBg="0"/>
      <p:bldP spid="100356" grpId="0" autoUpdateAnimBg="0"/>
      <p:bldP spid="100357" grpId="0" bldLvl="0" autoUpdateAnimBg="0"/>
      <p:bldP spid="100358" grpId="0" bldLvl="0"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body" idx="4294967295"/>
          </p:nvPr>
        </p:nvSpPr>
        <p:spPr>
          <a:xfrm>
            <a:off x="152400" y="77788"/>
            <a:ext cx="8763000" cy="4418012"/>
          </a:xfrm>
        </p:spPr>
        <p:txBody>
          <a:bodyPr/>
          <a:lstStyle/>
          <a:p>
            <a:pPr eaLnBrk="1" hangingPunct="1">
              <a:lnSpc>
                <a:spcPct val="80000"/>
              </a:lnSpc>
              <a:buFont typeface="Arial" charset="0"/>
              <a:buNone/>
            </a:pPr>
            <a:r>
              <a:rPr lang="zh-CN" altLang="en-US" sz="2000" b="1" smtClean="0">
                <a:latin typeface="Arial" charset="0"/>
                <a:ea typeface="宋体" charset="-122"/>
              </a:rPr>
              <a:t>                                 </a:t>
            </a:r>
            <a:r>
              <a:rPr lang="zh-CN" altLang="en-US" b="1" smtClean="0">
                <a:latin typeface="Arial" charset="0"/>
                <a:ea typeface="宋体" charset="-122"/>
              </a:rPr>
              <a:t>题画                                                               </a:t>
            </a:r>
          </a:p>
          <a:p>
            <a:pPr eaLnBrk="1" hangingPunct="1">
              <a:lnSpc>
                <a:spcPct val="80000"/>
              </a:lnSpc>
              <a:buFont typeface="Arial" charset="0"/>
              <a:buNone/>
            </a:pPr>
            <a:r>
              <a:rPr lang="zh-CN" altLang="en-US" b="1" smtClean="0">
                <a:latin typeface="Arial" charset="0"/>
                <a:ea typeface="宋体" charset="-122"/>
              </a:rPr>
              <a:t>                                        宋 李唐</a:t>
            </a:r>
          </a:p>
          <a:p>
            <a:pPr eaLnBrk="1" hangingPunct="1">
              <a:lnSpc>
                <a:spcPct val="80000"/>
              </a:lnSpc>
              <a:buFont typeface="Arial" charset="0"/>
              <a:buNone/>
            </a:pPr>
            <a:r>
              <a:rPr lang="zh-CN" altLang="en-US" b="1" smtClean="0">
                <a:latin typeface="Arial" charset="0"/>
                <a:ea typeface="宋体" charset="-122"/>
              </a:rPr>
              <a:t>           云里烟村雨里滩，看之容易作之难。 </a:t>
            </a:r>
          </a:p>
          <a:p>
            <a:pPr eaLnBrk="1" hangingPunct="1">
              <a:lnSpc>
                <a:spcPct val="80000"/>
              </a:lnSpc>
              <a:buFont typeface="Arial" charset="0"/>
              <a:buNone/>
            </a:pPr>
            <a:r>
              <a:rPr lang="zh-CN" altLang="en-US" b="1" smtClean="0">
                <a:latin typeface="Arial" charset="0"/>
                <a:ea typeface="宋体" charset="-122"/>
              </a:rPr>
              <a:t>           早知不入时人眼，多买燕脂画牡丹 </a:t>
            </a:r>
          </a:p>
          <a:p>
            <a:pPr eaLnBrk="1" hangingPunct="1">
              <a:lnSpc>
                <a:spcPct val="80000"/>
              </a:lnSpc>
              <a:buFont typeface="Arial" charset="0"/>
              <a:buNone/>
            </a:pPr>
            <a:r>
              <a:rPr lang="en-US" altLang="zh-CN" b="1" smtClean="0">
                <a:latin typeface="Arial" charset="0"/>
                <a:ea typeface="宋体" charset="-122"/>
              </a:rPr>
              <a:t>[</a:t>
            </a:r>
            <a:r>
              <a:rPr lang="zh-CN" altLang="en-US" b="1" smtClean="0">
                <a:latin typeface="Arial" charset="0"/>
                <a:ea typeface="宋体" charset="-122"/>
              </a:rPr>
              <a:t>注</a:t>
            </a:r>
            <a:r>
              <a:rPr lang="en-US" altLang="zh-CN" b="1" smtClean="0">
                <a:latin typeface="Arial" charset="0"/>
                <a:ea typeface="宋体" charset="-122"/>
              </a:rPr>
              <a:t>]①</a:t>
            </a:r>
            <a:r>
              <a:rPr lang="zh-CN" altLang="en-US" b="1" smtClean="0">
                <a:latin typeface="Arial" charset="0"/>
                <a:ea typeface="宋体" charset="-122"/>
              </a:rPr>
              <a:t>据明代郁逢庆</a:t>
            </a:r>
            <a:r>
              <a:rPr lang="en-US" altLang="zh-CN" b="1" smtClean="0">
                <a:latin typeface="Arial" charset="0"/>
                <a:ea typeface="宋体" charset="-122"/>
              </a:rPr>
              <a:t>《</a:t>
            </a:r>
            <a:r>
              <a:rPr lang="zh-CN" altLang="en-US" b="1" smtClean="0">
                <a:latin typeface="Arial" charset="0"/>
                <a:ea typeface="宋体" charset="-122"/>
              </a:rPr>
              <a:t>书画题跋</a:t>
            </a:r>
            <a:r>
              <a:rPr lang="en-US" altLang="zh-CN" b="1" smtClean="0">
                <a:latin typeface="Arial" charset="0"/>
                <a:ea typeface="宋体" charset="-122"/>
              </a:rPr>
              <a:t>》</a:t>
            </a:r>
            <a:r>
              <a:rPr lang="zh-CN" altLang="en-US" b="1" smtClean="0">
                <a:latin typeface="Arial" charset="0"/>
                <a:ea typeface="宋体" charset="-122"/>
              </a:rPr>
              <a:t>记载：李唐，擅长淡墨山水，初到杭州，无人赏识，靠卖纸画糊口，生活十分艰苦。</a:t>
            </a:r>
          </a:p>
          <a:p>
            <a:pPr eaLnBrk="1" hangingPunct="1">
              <a:lnSpc>
                <a:spcPct val="80000"/>
              </a:lnSpc>
              <a:buFont typeface="Arial" charset="0"/>
              <a:buNone/>
            </a:pPr>
            <a:r>
              <a:rPr lang="zh-CN" altLang="en-US" b="1" smtClean="0">
                <a:latin typeface="Arial" charset="0"/>
                <a:ea typeface="宋体" charset="-122"/>
              </a:rPr>
              <a:t>     ②燕脂，即胭脂，一种红色颜料，妇女常用作化妆品。</a:t>
            </a:r>
          </a:p>
          <a:p>
            <a:pPr eaLnBrk="1" hangingPunct="1">
              <a:lnSpc>
                <a:spcPct val="80000"/>
              </a:lnSpc>
              <a:buFont typeface="Arial" charset="0"/>
              <a:buNone/>
            </a:pPr>
            <a:r>
              <a:rPr lang="zh-CN" altLang="en-US" b="1" smtClean="0">
                <a:latin typeface="Arial" charset="0"/>
                <a:ea typeface="宋体" charset="-122"/>
              </a:rPr>
              <a:t>（</a:t>
            </a:r>
            <a:r>
              <a:rPr lang="en-US" altLang="zh-CN" b="1" smtClean="0">
                <a:latin typeface="Arial" charset="0"/>
                <a:ea typeface="宋体" charset="-122"/>
              </a:rPr>
              <a:t>1</a:t>
            </a:r>
            <a:r>
              <a:rPr lang="zh-CN" altLang="en-US" b="1" smtClean="0">
                <a:latin typeface="Arial" charset="0"/>
                <a:ea typeface="宋体" charset="-122"/>
              </a:rPr>
              <a:t>）诗的后两句采用了什么修辞手法？体现了作者什么样的思想感情？</a:t>
            </a:r>
          </a:p>
        </p:txBody>
      </p:sp>
      <p:sp>
        <p:nvSpPr>
          <p:cNvPr id="101379" name="Text Box 3"/>
          <p:cNvSpPr txBox="1">
            <a:spLocks noChangeArrowheads="1"/>
          </p:cNvSpPr>
          <p:nvPr/>
        </p:nvSpPr>
        <p:spPr bwMode="auto">
          <a:xfrm>
            <a:off x="381000" y="4495800"/>
            <a:ext cx="8534400" cy="2652713"/>
          </a:xfrm>
          <a:prstGeom prst="rect">
            <a:avLst/>
          </a:prstGeom>
          <a:noFill/>
          <a:ln w="9525">
            <a:noFill/>
            <a:miter lim="800000"/>
            <a:headEnd/>
            <a:tailEnd/>
          </a:ln>
        </p:spPr>
        <p:txBody>
          <a:bodyPr>
            <a:spAutoFit/>
          </a:bodyPr>
          <a:lstStyle/>
          <a:p>
            <a:pPr>
              <a:buFont typeface="Arial" charset="0"/>
              <a:buNone/>
            </a:pPr>
            <a:r>
              <a:rPr lang="zh-CN" altLang="en-US" sz="2800" b="1"/>
              <a:t>参考答案：</a:t>
            </a:r>
          </a:p>
          <a:p>
            <a:pPr>
              <a:buFont typeface="Arial" charset="0"/>
              <a:buNone/>
            </a:pPr>
            <a:r>
              <a:rPr lang="zh-CN" altLang="en-US" sz="2800" b="1"/>
              <a:t>（</a:t>
            </a:r>
            <a:r>
              <a:rPr lang="en-US" altLang="zh-CN" sz="2800" b="1"/>
              <a:t>2</a:t>
            </a:r>
            <a:r>
              <a:rPr lang="zh-CN" altLang="en-US" sz="2800" b="1"/>
              <a:t>）反语。诗句表面上说要迎合时人，实际上却是对时人只重浮华富贵（浓色重彩的牡丹）、不识人才（眼前高妙的意境）的愤怒和讽刺，也流露出诗人怀才不遇之叹。</a:t>
            </a:r>
          </a:p>
          <a:p>
            <a:pPr>
              <a:buFont typeface="Arial" charset="0"/>
              <a:buNone/>
            </a:pPr>
            <a:endParaRPr lang="zh-CN" alt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378">
                                            <p:txEl>
                                              <p:pRg st="0" end="0"/>
                                            </p:txEl>
                                          </p:spTgt>
                                        </p:tgtEl>
                                        <p:attrNameLst>
                                          <p:attrName>style.visibility</p:attrName>
                                        </p:attrNameLst>
                                      </p:cBhvr>
                                      <p:to>
                                        <p:strVal val="visible"/>
                                      </p:to>
                                    </p:set>
                                    <p:anim calcmode="lin" valueType="num">
                                      <p:cBhvr additive="base">
                                        <p:cTn id="7" dur="500" fill="hold"/>
                                        <p:tgtEl>
                                          <p:spTgt spid="10137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137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1378">
                                            <p:txEl>
                                              <p:pRg st="1" end="1"/>
                                            </p:txEl>
                                          </p:spTgt>
                                        </p:tgtEl>
                                        <p:attrNameLst>
                                          <p:attrName>style.visibility</p:attrName>
                                        </p:attrNameLst>
                                      </p:cBhvr>
                                      <p:to>
                                        <p:strVal val="visible"/>
                                      </p:to>
                                    </p:set>
                                    <p:anim calcmode="lin" valueType="num">
                                      <p:cBhvr additive="base">
                                        <p:cTn id="13" dur="500" fill="hold"/>
                                        <p:tgtEl>
                                          <p:spTgt spid="10137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137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1378">
                                            <p:txEl>
                                              <p:pRg st="2" end="2"/>
                                            </p:txEl>
                                          </p:spTgt>
                                        </p:tgtEl>
                                        <p:attrNameLst>
                                          <p:attrName>style.visibility</p:attrName>
                                        </p:attrNameLst>
                                      </p:cBhvr>
                                      <p:to>
                                        <p:strVal val="visible"/>
                                      </p:to>
                                    </p:set>
                                    <p:anim calcmode="lin" valueType="num">
                                      <p:cBhvr additive="base">
                                        <p:cTn id="19" dur="500" fill="hold"/>
                                        <p:tgtEl>
                                          <p:spTgt spid="10137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137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1378">
                                            <p:txEl>
                                              <p:pRg st="3" end="3"/>
                                            </p:txEl>
                                          </p:spTgt>
                                        </p:tgtEl>
                                        <p:attrNameLst>
                                          <p:attrName>style.visibility</p:attrName>
                                        </p:attrNameLst>
                                      </p:cBhvr>
                                      <p:to>
                                        <p:strVal val="visible"/>
                                      </p:to>
                                    </p:set>
                                    <p:anim calcmode="lin" valueType="num">
                                      <p:cBhvr additive="base">
                                        <p:cTn id="25" dur="500" fill="hold"/>
                                        <p:tgtEl>
                                          <p:spTgt spid="10137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137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1378">
                                            <p:txEl>
                                              <p:pRg st="4" end="4"/>
                                            </p:txEl>
                                          </p:spTgt>
                                        </p:tgtEl>
                                        <p:attrNameLst>
                                          <p:attrName>style.visibility</p:attrName>
                                        </p:attrNameLst>
                                      </p:cBhvr>
                                      <p:to>
                                        <p:strVal val="visible"/>
                                      </p:to>
                                    </p:set>
                                    <p:anim calcmode="lin" valueType="num">
                                      <p:cBhvr additive="base">
                                        <p:cTn id="31" dur="500" fill="hold"/>
                                        <p:tgtEl>
                                          <p:spTgt spid="10137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137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1378">
                                            <p:txEl>
                                              <p:pRg st="5" end="5"/>
                                            </p:txEl>
                                          </p:spTgt>
                                        </p:tgtEl>
                                        <p:attrNameLst>
                                          <p:attrName>style.visibility</p:attrName>
                                        </p:attrNameLst>
                                      </p:cBhvr>
                                      <p:to>
                                        <p:strVal val="visible"/>
                                      </p:to>
                                    </p:set>
                                    <p:anim calcmode="lin" valueType="num">
                                      <p:cBhvr additive="base">
                                        <p:cTn id="37" dur="500" fill="hold"/>
                                        <p:tgtEl>
                                          <p:spTgt spid="10137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137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1378">
                                            <p:txEl>
                                              <p:pRg st="6" end="6"/>
                                            </p:txEl>
                                          </p:spTgt>
                                        </p:tgtEl>
                                        <p:attrNameLst>
                                          <p:attrName>style.visibility</p:attrName>
                                        </p:attrNameLst>
                                      </p:cBhvr>
                                      <p:to>
                                        <p:strVal val="visible"/>
                                      </p:to>
                                    </p:set>
                                    <p:anim calcmode="lin" valueType="num">
                                      <p:cBhvr additive="base">
                                        <p:cTn id="43" dur="500" fill="hold"/>
                                        <p:tgtEl>
                                          <p:spTgt spid="10137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137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1379"/>
                                        </p:tgtEl>
                                        <p:attrNameLst>
                                          <p:attrName>style.visibility</p:attrName>
                                        </p:attrNameLst>
                                      </p:cBhvr>
                                      <p:to>
                                        <p:strVal val="visible"/>
                                      </p:to>
                                    </p:set>
                                    <p:anim calcmode="lin" valueType="num">
                                      <p:cBhvr additive="base">
                                        <p:cTn id="49" dur="500" fill="hold"/>
                                        <p:tgtEl>
                                          <p:spTgt spid="101379"/>
                                        </p:tgtEl>
                                        <p:attrNameLst>
                                          <p:attrName>ppt_x</p:attrName>
                                        </p:attrNameLst>
                                      </p:cBhvr>
                                      <p:tavLst>
                                        <p:tav tm="0">
                                          <p:val>
                                            <p:strVal val="#ppt_x"/>
                                          </p:val>
                                        </p:tav>
                                        <p:tav tm="100000">
                                          <p:val>
                                            <p:strVal val="#ppt_x"/>
                                          </p:val>
                                        </p:tav>
                                      </p:tavLst>
                                    </p:anim>
                                    <p:anim calcmode="lin" valueType="num">
                                      <p:cBhvr additive="base">
                                        <p:cTn id="50" dur="500" fill="hold"/>
                                        <p:tgtEl>
                                          <p:spTgt spid="1013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8" grpId="0" build="p" autoUpdateAnimBg="0"/>
      <p:bldP spid="101379" grpId="0" bldLvl="0"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idx="4294967295"/>
          </p:nvPr>
        </p:nvSpPr>
        <p:spPr>
          <a:xfrm>
            <a:off x="762000" y="228600"/>
            <a:ext cx="5410200" cy="641350"/>
          </a:xfrm>
        </p:spPr>
        <p:txBody>
          <a:bodyPr/>
          <a:lstStyle/>
          <a:p>
            <a:pPr eaLnBrk="1" hangingPunct="1"/>
            <a:r>
              <a:rPr lang="zh-CN" altLang="en-US" sz="3600" b="1" smtClean="0">
                <a:latin typeface="Arial" charset="0"/>
                <a:ea typeface="宋体" charset="-122"/>
              </a:rPr>
              <a:t>表示亲切友好的反语</a:t>
            </a:r>
          </a:p>
        </p:txBody>
      </p:sp>
      <p:sp>
        <p:nvSpPr>
          <p:cNvPr id="102403" name="Rectangle 3"/>
          <p:cNvSpPr>
            <a:spLocks noGrp="1" noChangeArrowheads="1"/>
          </p:cNvSpPr>
          <p:nvPr>
            <p:ph type="body" idx="4294967295"/>
          </p:nvPr>
        </p:nvSpPr>
        <p:spPr>
          <a:xfrm>
            <a:off x="838200" y="1600200"/>
            <a:ext cx="8229600" cy="1906588"/>
          </a:xfrm>
        </p:spPr>
        <p:txBody>
          <a:bodyPr/>
          <a:lstStyle/>
          <a:p>
            <a:pPr eaLnBrk="1" hangingPunct="1">
              <a:lnSpc>
                <a:spcPct val="90000"/>
              </a:lnSpc>
              <a:buFont typeface="Arial" charset="0"/>
              <a:buNone/>
            </a:pPr>
            <a:r>
              <a:rPr lang="zh-CN" altLang="en-US" sz="2000" b="1" smtClean="0">
                <a:latin typeface="Arial" charset="0"/>
                <a:ea typeface="宋体" charset="-122"/>
              </a:rPr>
              <a:t>   </a:t>
            </a:r>
            <a:r>
              <a:rPr lang="zh-CN" altLang="en-US" b="1" smtClean="0">
                <a:solidFill>
                  <a:schemeClr val="tx1"/>
                </a:solidFill>
                <a:latin typeface="Arial" charset="0"/>
                <a:ea typeface="宋体" charset="-122"/>
              </a:rPr>
              <a:t>萧娘脸下难胜泪，桃叶眉头易得愁。</a:t>
            </a:r>
          </a:p>
          <a:p>
            <a:pPr eaLnBrk="1" hangingPunct="1">
              <a:lnSpc>
                <a:spcPct val="90000"/>
              </a:lnSpc>
              <a:buFont typeface="Arial" charset="0"/>
              <a:buNone/>
            </a:pPr>
            <a:r>
              <a:rPr lang="zh-CN" altLang="en-US" b="1" smtClean="0">
                <a:solidFill>
                  <a:schemeClr val="tx1"/>
                </a:solidFill>
                <a:latin typeface="Arial" charset="0"/>
                <a:ea typeface="宋体" charset="-122"/>
              </a:rPr>
              <a:t>   天下三分明月夜，二分无赖是扬州。</a:t>
            </a:r>
          </a:p>
          <a:p>
            <a:pPr eaLnBrk="1" hangingPunct="1">
              <a:lnSpc>
                <a:spcPct val="90000"/>
              </a:lnSpc>
              <a:buFont typeface="Arial" charset="0"/>
              <a:buNone/>
            </a:pPr>
            <a:r>
              <a:rPr lang="zh-CN" altLang="en-US" b="1" smtClean="0">
                <a:solidFill>
                  <a:schemeClr val="tx1"/>
                </a:solidFill>
                <a:latin typeface="Arial" charset="0"/>
                <a:ea typeface="宋体" charset="-122"/>
              </a:rPr>
              <a:t>                                   唐徐凝</a:t>
            </a:r>
            <a:r>
              <a:rPr lang="en-US" altLang="zh-CN" b="1" smtClean="0">
                <a:solidFill>
                  <a:schemeClr val="tx1"/>
                </a:solidFill>
                <a:latin typeface="Arial" charset="0"/>
                <a:ea typeface="宋体" charset="-122"/>
              </a:rPr>
              <a:t>《</a:t>
            </a:r>
            <a:r>
              <a:rPr lang="zh-CN" altLang="en-US" b="1" smtClean="0">
                <a:solidFill>
                  <a:schemeClr val="tx1"/>
                </a:solidFill>
                <a:latin typeface="Arial" charset="0"/>
                <a:ea typeface="宋体" charset="-122"/>
              </a:rPr>
              <a:t>忆扬州</a:t>
            </a:r>
            <a:r>
              <a:rPr lang="en-US" altLang="zh-CN" b="1" smtClean="0">
                <a:solidFill>
                  <a:schemeClr val="tx1"/>
                </a:solidFill>
                <a:latin typeface="Arial" charset="0"/>
                <a:ea typeface="宋体" charset="-122"/>
              </a:rPr>
              <a:t>》</a:t>
            </a:r>
          </a:p>
          <a:p>
            <a:pPr eaLnBrk="1" hangingPunct="1">
              <a:lnSpc>
                <a:spcPct val="90000"/>
              </a:lnSpc>
              <a:buFont typeface="Arial" charset="0"/>
              <a:buNone/>
            </a:pPr>
            <a:r>
              <a:rPr lang="en-US" b="1" smtClean="0">
                <a:solidFill>
                  <a:schemeClr val="tx1"/>
                </a:solidFill>
                <a:latin typeface="Arial" charset="0"/>
              </a:rPr>
              <a:t>   </a:t>
            </a:r>
          </a:p>
        </p:txBody>
      </p:sp>
      <p:sp>
        <p:nvSpPr>
          <p:cNvPr id="102404" name="Text Box 4"/>
          <p:cNvSpPr txBox="1">
            <a:spLocks noChangeArrowheads="1"/>
          </p:cNvSpPr>
          <p:nvPr/>
        </p:nvSpPr>
        <p:spPr bwMode="auto">
          <a:xfrm>
            <a:off x="628650" y="3752850"/>
            <a:ext cx="7372350" cy="1798638"/>
          </a:xfrm>
          <a:prstGeom prst="rect">
            <a:avLst/>
          </a:prstGeom>
          <a:noFill/>
          <a:ln w="9525">
            <a:noFill/>
            <a:miter lim="800000"/>
            <a:headEnd/>
            <a:tailEnd/>
          </a:ln>
        </p:spPr>
        <p:txBody>
          <a:bodyPr>
            <a:spAutoFit/>
          </a:bodyPr>
          <a:lstStyle/>
          <a:p>
            <a:pPr>
              <a:buFont typeface="Arial" charset="0"/>
              <a:buNone/>
            </a:pPr>
            <a:r>
              <a:rPr lang="zh-CN" altLang="en-US" sz="2800" b="1"/>
              <a:t>        茅檐低小，溪上青青草。醉里吴音相媚好，白发谁家翁媪。大儿锄豆溪东，中儿正织鸡笼。最喜小儿亡赖，溪头卧剥莲蓬</a:t>
            </a:r>
          </a:p>
          <a:p>
            <a:pPr>
              <a:buFont typeface="Arial" charset="0"/>
              <a:buNone/>
            </a:pPr>
            <a:r>
              <a:rPr lang="zh-CN" altLang="en-US" sz="2800" b="1"/>
              <a:t>                         辛弃疾《清平乐·村居》</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03">
                                            <p:txEl>
                                              <p:pRg st="2" end="2"/>
                                            </p:txEl>
                                          </p:spTgt>
                                        </p:tgtEl>
                                        <p:attrNameLst>
                                          <p:attrName>style.visibility</p:attrName>
                                        </p:attrNameLst>
                                      </p:cBhvr>
                                      <p:to>
                                        <p:strVal val="visible"/>
                                      </p:to>
                                    </p:set>
                                    <p:anim calcmode="lin" valueType="num">
                                      <p:cBhvr additive="base">
                                        <p:cTn id="19" dur="5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2403">
                                            <p:txEl>
                                              <p:pRg st="3" end="3"/>
                                            </p:txEl>
                                          </p:spTgt>
                                        </p:tgtEl>
                                        <p:attrNameLst>
                                          <p:attrName>style.visibility</p:attrName>
                                        </p:attrNameLst>
                                      </p:cBhvr>
                                      <p:to>
                                        <p:strVal val="visible"/>
                                      </p:to>
                                    </p:set>
                                    <p:anim calcmode="lin" valueType="num">
                                      <p:cBhvr additive="base">
                                        <p:cTn id="25" dur="5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24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2404"/>
                                        </p:tgtEl>
                                        <p:attrNameLst>
                                          <p:attrName>style.visibility</p:attrName>
                                        </p:attrNameLst>
                                      </p:cBhvr>
                                      <p:to>
                                        <p:strVal val="visible"/>
                                      </p:to>
                                    </p:set>
                                    <p:anim calcmode="lin" valueType="num">
                                      <p:cBhvr additive="base">
                                        <p:cTn id="31" dur="500" fill="hold"/>
                                        <p:tgtEl>
                                          <p:spTgt spid="102404"/>
                                        </p:tgtEl>
                                        <p:attrNameLst>
                                          <p:attrName>ppt_x</p:attrName>
                                        </p:attrNameLst>
                                      </p:cBhvr>
                                      <p:tavLst>
                                        <p:tav tm="0">
                                          <p:val>
                                            <p:strVal val="#ppt_x"/>
                                          </p:val>
                                        </p:tav>
                                        <p:tav tm="100000">
                                          <p:val>
                                            <p:strVal val="#ppt_x"/>
                                          </p:val>
                                        </p:tav>
                                      </p:tavLst>
                                    </p:anim>
                                    <p:anim calcmode="lin" valueType="num">
                                      <p:cBhvr additive="base">
                                        <p:cTn id="32" dur="500" fill="hold"/>
                                        <p:tgtEl>
                                          <p:spTgt spid="10240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2402"/>
                                        </p:tgtEl>
                                        <p:attrNameLst>
                                          <p:attrName>style.visibility</p:attrName>
                                        </p:attrNameLst>
                                      </p:cBhvr>
                                      <p:to>
                                        <p:strVal val="visible"/>
                                      </p:to>
                                    </p:set>
                                    <p:anim calcmode="lin" valueType="num">
                                      <p:cBhvr additive="base">
                                        <p:cTn id="37" dur="500" fill="hold"/>
                                        <p:tgtEl>
                                          <p:spTgt spid="102402"/>
                                        </p:tgtEl>
                                        <p:attrNameLst>
                                          <p:attrName>ppt_x</p:attrName>
                                        </p:attrNameLst>
                                      </p:cBhvr>
                                      <p:tavLst>
                                        <p:tav tm="0">
                                          <p:val>
                                            <p:strVal val="#ppt_x"/>
                                          </p:val>
                                        </p:tav>
                                        <p:tav tm="100000">
                                          <p:val>
                                            <p:strVal val="#ppt_x"/>
                                          </p:val>
                                        </p:tav>
                                      </p:tavLst>
                                    </p:anim>
                                    <p:anim calcmode="lin" valueType="num">
                                      <p:cBhvr additive="base">
                                        <p:cTn id="38" dur="500" fill="hold"/>
                                        <p:tgtEl>
                                          <p:spTgt spid="1024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bldLvl="0" autoUpdateAnimBg="0"/>
      <p:bldP spid="102403" grpId="0" build="p" autoUpdateAnimBg="0"/>
      <p:bldP spid="102404" grpId="0" bldLvl="0"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2"/>
          <p:cNvSpPr>
            <a:spLocks noGrp="1" noChangeArrowheads="1"/>
          </p:cNvSpPr>
          <p:nvPr>
            <p:ph type="title" idx="4294967295"/>
          </p:nvPr>
        </p:nvSpPr>
        <p:spPr>
          <a:xfrm>
            <a:off x="457200" y="152400"/>
            <a:ext cx="8229600" cy="1143000"/>
          </a:xfrm>
        </p:spPr>
        <p:txBody>
          <a:bodyPr/>
          <a:lstStyle/>
          <a:p>
            <a:pPr eaLnBrk="1" hangingPunct="1"/>
            <a:r>
              <a:rPr lang="zh-CN" altLang="en-US" b="1" smtClean="0">
                <a:latin typeface="Arial" charset="0"/>
                <a:ea typeface="宋体" charset="-122"/>
              </a:rPr>
              <a:t>比喻和比拟的区别</a:t>
            </a:r>
          </a:p>
        </p:txBody>
      </p:sp>
      <p:sp>
        <p:nvSpPr>
          <p:cNvPr id="88066" name="Rectangle 3"/>
          <p:cNvSpPr>
            <a:spLocks noGrp="1" noChangeArrowheads="1"/>
          </p:cNvSpPr>
          <p:nvPr>
            <p:ph type="body" idx="4294967295"/>
          </p:nvPr>
        </p:nvSpPr>
        <p:spPr>
          <a:xfrm>
            <a:off x="0" y="1219200"/>
            <a:ext cx="9144000" cy="4525963"/>
          </a:xfrm>
        </p:spPr>
        <p:txBody>
          <a:bodyPr/>
          <a:lstStyle/>
          <a:p>
            <a:pPr eaLnBrk="1" hangingPunct="1">
              <a:buFont typeface="Arial" charset="0"/>
              <a:buNone/>
            </a:pPr>
            <a:r>
              <a:rPr lang="zh-CN" altLang="en-US" sz="2000" b="1" smtClean="0">
                <a:latin typeface="Arial" charset="0"/>
                <a:ea typeface="宋体" charset="-122"/>
              </a:rPr>
              <a:t>相同点：都是加强语言形象性的修辞手段。</a:t>
            </a:r>
          </a:p>
          <a:p>
            <a:pPr eaLnBrk="1" hangingPunct="1">
              <a:buFont typeface="Arial" charset="0"/>
              <a:buNone/>
            </a:pPr>
            <a:r>
              <a:rPr lang="zh-CN" altLang="en-US" sz="2000" b="1" smtClean="0">
                <a:latin typeface="Arial" charset="0"/>
                <a:ea typeface="宋体" charset="-122"/>
              </a:rPr>
              <a:t>不同点：</a:t>
            </a:r>
          </a:p>
          <a:p>
            <a:pPr eaLnBrk="1" hangingPunct="1">
              <a:buFont typeface="Arial" charset="0"/>
              <a:buNone/>
            </a:pPr>
            <a:r>
              <a:rPr lang="zh-CN" altLang="en-US" sz="2000" b="1" smtClean="0">
                <a:latin typeface="Arial" charset="0"/>
                <a:ea typeface="宋体" charset="-122"/>
              </a:rPr>
              <a:t>１、比喻无论何种比喻一定会出现“喻体” 。</a:t>
            </a:r>
          </a:p>
          <a:p>
            <a:pPr eaLnBrk="1" hangingPunct="1">
              <a:buFont typeface="Arial" charset="0"/>
              <a:buNone/>
            </a:pPr>
            <a:r>
              <a:rPr lang="zh-CN" altLang="en-US" sz="2000" b="1" smtClean="0">
                <a:latin typeface="Arial" charset="0"/>
                <a:ea typeface="宋体" charset="-122"/>
              </a:rPr>
              <a:t>　　比拟只出现本体，“似体”从不出现。</a:t>
            </a:r>
          </a:p>
          <a:p>
            <a:pPr eaLnBrk="1" hangingPunct="1">
              <a:buFont typeface="Arial" charset="0"/>
              <a:buNone/>
            </a:pPr>
            <a:r>
              <a:rPr lang="zh-CN" altLang="en-US" sz="2000" b="1" smtClean="0">
                <a:latin typeface="Arial" charset="0"/>
                <a:ea typeface="宋体" charset="-122"/>
              </a:rPr>
              <a:t>２、比喻的结构是：</a:t>
            </a:r>
          </a:p>
          <a:p>
            <a:pPr eaLnBrk="1" hangingPunct="1">
              <a:buFont typeface="Arial" charset="0"/>
              <a:buNone/>
            </a:pPr>
            <a:r>
              <a:rPr lang="zh-CN" altLang="en-US" sz="2000" b="1" smtClean="0">
                <a:latin typeface="Arial" charset="0"/>
                <a:ea typeface="宋体" charset="-122"/>
              </a:rPr>
              <a:t>　　本体（名词）</a:t>
            </a:r>
            <a:r>
              <a:rPr lang="en-US" altLang="zh-CN" sz="2000" b="1" smtClean="0">
                <a:latin typeface="Arial" charset="0"/>
                <a:ea typeface="宋体" charset="-122"/>
              </a:rPr>
              <a:t>+</a:t>
            </a:r>
            <a:r>
              <a:rPr lang="zh-CN" altLang="en-US" sz="2000" b="1" smtClean="0">
                <a:latin typeface="Arial" charset="0"/>
                <a:ea typeface="宋体" charset="-122"/>
              </a:rPr>
              <a:t>　</a:t>
            </a:r>
            <a:r>
              <a:rPr lang="en-US" sz="2000" b="1" smtClean="0">
                <a:latin typeface="Arial" charset="0"/>
              </a:rPr>
              <a:t>喻</a:t>
            </a:r>
            <a:r>
              <a:rPr lang="zh-CN" altLang="en-US" sz="2000" b="1" smtClean="0">
                <a:latin typeface="Arial" charset="0"/>
                <a:ea typeface="宋体" charset="-122"/>
              </a:rPr>
              <a:t>词</a:t>
            </a:r>
            <a:r>
              <a:rPr lang="en-US" sz="2000" b="1" smtClean="0">
                <a:latin typeface="Arial" charset="0"/>
              </a:rPr>
              <a:t>　</a:t>
            </a:r>
            <a:r>
              <a:rPr lang="en-US" altLang="zh-CN" sz="2000" b="1" smtClean="0">
                <a:latin typeface="Arial" charset="0"/>
                <a:ea typeface="宋体" charset="-122"/>
              </a:rPr>
              <a:t>+</a:t>
            </a:r>
            <a:r>
              <a:rPr lang="zh-CN" altLang="en-US" sz="2000" b="1" smtClean="0">
                <a:solidFill>
                  <a:srgbClr val="FF0000"/>
                </a:solidFill>
                <a:latin typeface="Arial" charset="0"/>
                <a:ea typeface="宋体" charset="-122"/>
              </a:rPr>
              <a:t>　喻体（名词）。</a:t>
            </a:r>
          </a:p>
          <a:p>
            <a:pPr eaLnBrk="1" hangingPunct="1">
              <a:buFont typeface="Arial" charset="0"/>
              <a:buNone/>
            </a:pPr>
            <a:r>
              <a:rPr lang="zh-CN" altLang="en-US" sz="2000" b="1" smtClean="0">
                <a:latin typeface="Arial" charset="0"/>
                <a:ea typeface="宋体" charset="-122"/>
              </a:rPr>
              <a:t>　　比拟的结构是：</a:t>
            </a:r>
          </a:p>
          <a:p>
            <a:pPr eaLnBrk="1" hangingPunct="1">
              <a:buFont typeface="Arial" charset="0"/>
              <a:buNone/>
            </a:pPr>
            <a:r>
              <a:rPr lang="zh-CN" altLang="en-US" sz="2000" b="1" smtClean="0">
                <a:latin typeface="Arial" charset="0"/>
                <a:ea typeface="宋体" charset="-122"/>
              </a:rPr>
              <a:t>　　本体（名词）</a:t>
            </a:r>
            <a:r>
              <a:rPr lang="en-US" altLang="zh-CN" sz="2000" b="1" smtClean="0">
                <a:latin typeface="Arial" charset="0"/>
                <a:ea typeface="宋体" charset="-122"/>
              </a:rPr>
              <a:t>+</a:t>
            </a:r>
            <a:r>
              <a:rPr lang="zh-CN" altLang="en-US" sz="2000" b="1" smtClean="0">
                <a:latin typeface="Arial" charset="0"/>
                <a:ea typeface="宋体" charset="-122"/>
              </a:rPr>
              <a:t>　</a:t>
            </a:r>
            <a:r>
              <a:rPr lang="zh-CN" altLang="en-US" sz="2000" b="1" smtClean="0">
                <a:solidFill>
                  <a:srgbClr val="FF0000"/>
                </a:solidFill>
                <a:latin typeface="Arial" charset="0"/>
                <a:ea typeface="宋体" charset="-122"/>
              </a:rPr>
              <a:t>动词（拟体的动作、表情、心理）</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304800" y="609600"/>
            <a:ext cx="83820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两岸青山相对出，孤帆一片日边来。  </a:t>
            </a:r>
          </a:p>
          <a:p>
            <a:pPr>
              <a:spcBef>
                <a:spcPct val="50000"/>
              </a:spcBef>
              <a:buFont typeface="Arial" charset="0"/>
              <a:buNone/>
            </a:pPr>
            <a:r>
              <a:rPr lang="zh-CN" altLang="en-US" sz="3200" b="1"/>
              <a:t>　　　　　　　　　　</a:t>
            </a:r>
            <a:r>
              <a:rPr lang="en-US" sz="3200" b="1"/>
              <a:t>（</a:t>
            </a:r>
            <a:r>
              <a:rPr lang="zh-CN" altLang="en-US" sz="3200" b="1"/>
              <a:t>李白</a:t>
            </a:r>
            <a:r>
              <a:rPr lang="en-US" altLang="zh-CN" sz="3200" b="1"/>
              <a:t>《</a:t>
            </a:r>
            <a:r>
              <a:rPr lang="zh-CN" altLang="en-US" sz="3200" b="1"/>
              <a:t>望天门山</a:t>
            </a:r>
            <a:r>
              <a:rPr lang="en-US" altLang="zh-CN" sz="3200" b="1"/>
              <a:t>》</a:t>
            </a:r>
            <a:r>
              <a:rPr lang="zh-CN" altLang="en-US" sz="3200" b="1"/>
              <a:t>） </a:t>
            </a:r>
          </a:p>
        </p:txBody>
      </p:sp>
      <p:sp>
        <p:nvSpPr>
          <p:cNvPr id="64515" name="Rectangle 3"/>
          <p:cNvSpPr>
            <a:spLocks noChangeArrowheads="1"/>
          </p:cNvSpPr>
          <p:nvPr/>
        </p:nvSpPr>
        <p:spPr bwMode="auto">
          <a:xfrm>
            <a:off x="304800" y="1905000"/>
            <a:ext cx="8382000" cy="1066800"/>
          </a:xfrm>
          <a:prstGeom prst="rect">
            <a:avLst/>
          </a:prstGeom>
          <a:noFill/>
          <a:ln w="9525">
            <a:noFill/>
            <a:miter lim="800000"/>
            <a:headEnd/>
            <a:tailEnd/>
          </a:ln>
        </p:spPr>
        <p:txBody>
          <a:bodyPr>
            <a:spAutoFit/>
          </a:bodyPr>
          <a:lstStyle/>
          <a:p>
            <a:pPr>
              <a:buFont typeface="Arial" charset="0"/>
              <a:buNone/>
            </a:pPr>
            <a:r>
              <a:rPr lang="zh-CN" altLang="en-US" sz="3200" b="1"/>
              <a:t>若使胡尘吹得去，东风侯万户。</a:t>
            </a:r>
          </a:p>
          <a:p>
            <a:pPr>
              <a:buFont typeface="Arial" charset="0"/>
              <a:buNone/>
            </a:pPr>
            <a:r>
              <a:rPr lang="zh-CN" altLang="en-US" sz="3200" b="1"/>
              <a:t>　　　　　（南宋词人李好古</a:t>
            </a:r>
            <a:r>
              <a:rPr lang="en-US" altLang="zh-CN" sz="3200" b="1"/>
              <a:t>《</a:t>
            </a:r>
            <a:r>
              <a:rPr lang="zh-CN" altLang="en-US" sz="3200" b="1"/>
              <a:t>谒金门 </a:t>
            </a:r>
            <a:r>
              <a:rPr lang="en-US" altLang="zh-CN" sz="3200" b="1"/>
              <a:t>》</a:t>
            </a:r>
            <a:r>
              <a:rPr lang="zh-CN" altLang="en-US" sz="3200" b="1"/>
              <a:t>）</a:t>
            </a:r>
          </a:p>
        </p:txBody>
      </p:sp>
      <p:sp>
        <p:nvSpPr>
          <p:cNvPr id="64516" name="Rectangle 4"/>
          <p:cNvSpPr>
            <a:spLocks noChangeArrowheads="1"/>
          </p:cNvSpPr>
          <p:nvPr/>
        </p:nvSpPr>
        <p:spPr bwMode="auto">
          <a:xfrm>
            <a:off x="381000" y="3048000"/>
            <a:ext cx="8534400" cy="1066800"/>
          </a:xfrm>
          <a:prstGeom prst="rect">
            <a:avLst/>
          </a:prstGeom>
          <a:noFill/>
          <a:ln w="9525">
            <a:noFill/>
            <a:miter lim="800000"/>
            <a:headEnd/>
            <a:tailEnd/>
          </a:ln>
        </p:spPr>
        <p:txBody>
          <a:bodyPr>
            <a:spAutoFit/>
          </a:bodyPr>
          <a:lstStyle/>
          <a:p>
            <a:pPr>
              <a:buFont typeface="Arial" charset="0"/>
              <a:buNone/>
            </a:pPr>
            <a:r>
              <a:rPr lang="zh-CN" altLang="en-US" sz="3200" b="1"/>
              <a:t>朱门酒肉臭，路有冻死骨。</a:t>
            </a:r>
          </a:p>
          <a:p>
            <a:pPr>
              <a:buFont typeface="Arial" charset="0"/>
              <a:buNone/>
            </a:pPr>
            <a:r>
              <a:rPr lang="zh-CN" altLang="en-US" sz="3200" b="1"/>
              <a:t>　　（杜甫 </a:t>
            </a:r>
            <a:r>
              <a:rPr lang="en-US" altLang="zh-CN" sz="3200" b="1"/>
              <a:t>《</a:t>
            </a:r>
            <a:r>
              <a:rPr lang="zh-CN" altLang="en-US" sz="3200" b="1"/>
              <a:t>自京赴奉先县咏怀五百字</a:t>
            </a:r>
            <a:r>
              <a:rPr lang="en-US" altLang="zh-CN" sz="3200" b="1"/>
              <a:t>》</a:t>
            </a:r>
            <a:r>
              <a:rPr lang="zh-CN" altLang="en-US" sz="3200" b="1"/>
              <a:t>）</a:t>
            </a:r>
          </a:p>
        </p:txBody>
      </p:sp>
      <p:sp>
        <p:nvSpPr>
          <p:cNvPr id="64517" name="Rectangle 5"/>
          <p:cNvSpPr>
            <a:spLocks noChangeArrowheads="1"/>
          </p:cNvSpPr>
          <p:nvPr/>
        </p:nvSpPr>
        <p:spPr bwMode="auto">
          <a:xfrm>
            <a:off x="533400" y="5410200"/>
            <a:ext cx="8001000" cy="1066800"/>
          </a:xfrm>
          <a:prstGeom prst="rect">
            <a:avLst/>
          </a:prstGeom>
          <a:noFill/>
          <a:ln w="9525">
            <a:noFill/>
            <a:miter lim="800000"/>
            <a:headEnd/>
            <a:tailEnd/>
          </a:ln>
        </p:spPr>
        <p:txBody>
          <a:bodyPr anchor="ctr">
            <a:spAutoFit/>
          </a:bodyPr>
          <a:lstStyle/>
          <a:p>
            <a:pPr>
              <a:buFont typeface="Arial" charset="0"/>
              <a:buNone/>
            </a:pPr>
            <a:r>
              <a:rPr lang="zh-CN" altLang="en-US" sz="3200" b="1">
                <a:latin typeface="黑体" pitchFamily="49" charset="-122"/>
                <a:ea typeface="黑体" pitchFamily="49" charset="-122"/>
              </a:rPr>
              <a:t>是处红衰翠减，苒苒物华休 。</a:t>
            </a:r>
          </a:p>
          <a:p>
            <a:pPr>
              <a:buFont typeface="Arial" charset="0"/>
              <a:buNone/>
            </a:pPr>
            <a:r>
              <a:rPr lang="zh-CN" altLang="en-US" sz="3200" b="1">
                <a:latin typeface="黑体" pitchFamily="49" charset="-122"/>
                <a:ea typeface="黑体" pitchFamily="49" charset="-122"/>
              </a:rPr>
              <a:t>　　　　　　　　　（</a:t>
            </a:r>
            <a:r>
              <a:rPr lang="zh-CN" altLang="en-US" sz="3200" b="1"/>
              <a:t>柳永</a:t>
            </a:r>
            <a:r>
              <a:rPr lang="en-US" altLang="zh-CN" sz="3200" b="1"/>
              <a:t>《</a:t>
            </a:r>
            <a:r>
              <a:rPr lang="zh-CN" altLang="en-US" sz="3200" b="1"/>
              <a:t>八声甘州</a:t>
            </a:r>
            <a:r>
              <a:rPr lang="en-US" altLang="zh-CN" sz="3200" b="1"/>
              <a:t>》</a:t>
            </a:r>
            <a:r>
              <a:rPr lang="zh-CN" altLang="en-US" sz="3200" b="1"/>
              <a:t>）</a:t>
            </a:r>
          </a:p>
        </p:txBody>
      </p:sp>
      <p:sp>
        <p:nvSpPr>
          <p:cNvPr id="64518" name="Text Box 6"/>
          <p:cNvSpPr txBox="1">
            <a:spLocks noChangeArrowheads="1"/>
          </p:cNvSpPr>
          <p:nvPr/>
        </p:nvSpPr>
        <p:spPr bwMode="auto">
          <a:xfrm>
            <a:off x="304800" y="4419600"/>
            <a:ext cx="7924800" cy="579438"/>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何以解忧，唯有杜康（曹操</a:t>
            </a:r>
            <a:r>
              <a:rPr lang="en-US" altLang="zh-CN" sz="3200" b="1"/>
              <a:t>《</a:t>
            </a:r>
            <a:r>
              <a:rPr lang="zh-CN" altLang="en-US" sz="3200" b="1"/>
              <a:t>短歌行</a:t>
            </a:r>
            <a:r>
              <a:rPr lang="en-US" altLang="zh-CN" sz="3200" b="1"/>
              <a:t>》</a:t>
            </a:r>
            <a:r>
              <a:rPr lang="zh-CN" altLang="en-US" sz="3200" b="1"/>
              <a:t>）</a:t>
            </a:r>
          </a:p>
        </p:txBody>
      </p:sp>
      <p:sp>
        <p:nvSpPr>
          <p:cNvPr id="89094" name="Text Box 7"/>
          <p:cNvSpPr txBox="1">
            <a:spLocks noChangeArrowheads="1"/>
          </p:cNvSpPr>
          <p:nvPr/>
        </p:nvSpPr>
        <p:spPr bwMode="auto">
          <a:xfrm>
            <a:off x="304800" y="0"/>
            <a:ext cx="1905000" cy="641350"/>
          </a:xfrm>
          <a:prstGeom prst="rect">
            <a:avLst/>
          </a:prstGeom>
          <a:noFill/>
          <a:ln w="9525">
            <a:noFill/>
            <a:miter lim="800000"/>
            <a:headEnd/>
            <a:tailEnd/>
          </a:ln>
        </p:spPr>
        <p:txBody>
          <a:bodyPr>
            <a:spAutoFit/>
          </a:bodyPr>
          <a:lstStyle/>
          <a:p>
            <a:pPr>
              <a:spcBef>
                <a:spcPct val="50000"/>
              </a:spcBef>
              <a:buFont typeface="Arial" charset="0"/>
              <a:buNone/>
            </a:pPr>
            <a:r>
              <a:rPr lang="zh-CN" altLang="en-US" sz="3600" b="1"/>
              <a:t>借代</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500" fill="hold"/>
                                        <p:tgtEl>
                                          <p:spTgt spid="64514"/>
                                        </p:tgtEl>
                                        <p:attrNameLst>
                                          <p:attrName>ppt_x</p:attrName>
                                        </p:attrNameLst>
                                      </p:cBhvr>
                                      <p:tavLst>
                                        <p:tav tm="0">
                                          <p:val>
                                            <p:strVal val="#ppt_x"/>
                                          </p:val>
                                        </p:tav>
                                        <p:tav tm="100000">
                                          <p:val>
                                            <p:strVal val="#ppt_x"/>
                                          </p:val>
                                        </p:tav>
                                      </p:tavLst>
                                    </p:anim>
                                    <p:anim calcmode="lin" valueType="num">
                                      <p:cBhvr additive="base">
                                        <p:cTn id="8" dur="5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4515"/>
                                        </p:tgtEl>
                                        <p:attrNameLst>
                                          <p:attrName>style.visibility</p:attrName>
                                        </p:attrNameLst>
                                      </p:cBhvr>
                                      <p:to>
                                        <p:strVal val="visible"/>
                                      </p:to>
                                    </p:set>
                                    <p:anim calcmode="lin" valueType="num">
                                      <p:cBhvr additive="base">
                                        <p:cTn id="13" dur="500" fill="hold"/>
                                        <p:tgtEl>
                                          <p:spTgt spid="64515"/>
                                        </p:tgtEl>
                                        <p:attrNameLst>
                                          <p:attrName>ppt_x</p:attrName>
                                        </p:attrNameLst>
                                      </p:cBhvr>
                                      <p:tavLst>
                                        <p:tav tm="0">
                                          <p:val>
                                            <p:strVal val="#ppt_x"/>
                                          </p:val>
                                        </p:tav>
                                        <p:tav tm="100000">
                                          <p:val>
                                            <p:strVal val="#ppt_x"/>
                                          </p:val>
                                        </p:tav>
                                      </p:tavLst>
                                    </p:anim>
                                    <p:anim calcmode="lin" valueType="num">
                                      <p:cBhvr additive="base">
                                        <p:cTn id="14" dur="500" fill="hold"/>
                                        <p:tgtEl>
                                          <p:spTgt spid="6451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4516"/>
                                        </p:tgtEl>
                                        <p:attrNameLst>
                                          <p:attrName>style.visibility</p:attrName>
                                        </p:attrNameLst>
                                      </p:cBhvr>
                                      <p:to>
                                        <p:strVal val="visible"/>
                                      </p:to>
                                    </p:set>
                                    <p:anim calcmode="lin" valueType="num">
                                      <p:cBhvr additive="base">
                                        <p:cTn id="19" dur="500" fill="hold"/>
                                        <p:tgtEl>
                                          <p:spTgt spid="64516"/>
                                        </p:tgtEl>
                                        <p:attrNameLst>
                                          <p:attrName>ppt_x</p:attrName>
                                        </p:attrNameLst>
                                      </p:cBhvr>
                                      <p:tavLst>
                                        <p:tav tm="0">
                                          <p:val>
                                            <p:strVal val="#ppt_x"/>
                                          </p:val>
                                        </p:tav>
                                        <p:tav tm="100000">
                                          <p:val>
                                            <p:strVal val="#ppt_x"/>
                                          </p:val>
                                        </p:tav>
                                      </p:tavLst>
                                    </p:anim>
                                    <p:anim calcmode="lin" valueType="num">
                                      <p:cBhvr additive="base">
                                        <p:cTn id="20" dur="500" fill="hold"/>
                                        <p:tgtEl>
                                          <p:spTgt spid="6451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4518"/>
                                        </p:tgtEl>
                                        <p:attrNameLst>
                                          <p:attrName>style.visibility</p:attrName>
                                        </p:attrNameLst>
                                      </p:cBhvr>
                                      <p:to>
                                        <p:strVal val="visible"/>
                                      </p:to>
                                    </p:set>
                                    <p:anim calcmode="lin" valueType="num">
                                      <p:cBhvr additive="base">
                                        <p:cTn id="25" dur="500" fill="hold"/>
                                        <p:tgtEl>
                                          <p:spTgt spid="64518"/>
                                        </p:tgtEl>
                                        <p:attrNameLst>
                                          <p:attrName>ppt_x</p:attrName>
                                        </p:attrNameLst>
                                      </p:cBhvr>
                                      <p:tavLst>
                                        <p:tav tm="0">
                                          <p:val>
                                            <p:strVal val="#ppt_x"/>
                                          </p:val>
                                        </p:tav>
                                        <p:tav tm="100000">
                                          <p:val>
                                            <p:strVal val="#ppt_x"/>
                                          </p:val>
                                        </p:tav>
                                      </p:tavLst>
                                    </p:anim>
                                    <p:anim calcmode="lin" valueType="num">
                                      <p:cBhvr additive="base">
                                        <p:cTn id="26" dur="500" fill="hold"/>
                                        <p:tgtEl>
                                          <p:spTgt spid="6451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4517"/>
                                        </p:tgtEl>
                                        <p:attrNameLst>
                                          <p:attrName>style.visibility</p:attrName>
                                        </p:attrNameLst>
                                      </p:cBhvr>
                                      <p:to>
                                        <p:strVal val="visible"/>
                                      </p:to>
                                    </p:set>
                                    <p:anim calcmode="lin" valueType="num">
                                      <p:cBhvr additive="base">
                                        <p:cTn id="31" dur="500" fill="hold"/>
                                        <p:tgtEl>
                                          <p:spTgt spid="64517"/>
                                        </p:tgtEl>
                                        <p:attrNameLst>
                                          <p:attrName>ppt_x</p:attrName>
                                        </p:attrNameLst>
                                      </p:cBhvr>
                                      <p:tavLst>
                                        <p:tav tm="0">
                                          <p:val>
                                            <p:strVal val="#ppt_x"/>
                                          </p:val>
                                        </p:tav>
                                        <p:tav tm="100000">
                                          <p:val>
                                            <p:strVal val="#ppt_x"/>
                                          </p:val>
                                        </p:tav>
                                      </p:tavLst>
                                    </p:anim>
                                    <p:anim calcmode="lin" valueType="num">
                                      <p:cBhvr additive="base">
                                        <p:cTn id="32" dur="500" fill="hold"/>
                                        <p:tgtEl>
                                          <p:spTgt spid="645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autoUpdateAnimBg="0"/>
      <p:bldP spid="64516" grpId="0" autoUpdateAnimBg="0"/>
      <p:bldP spid="64517" grpId="0" autoUpdateAnimBg="0"/>
      <p:bldP spid="64518" grpId="0"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228600" y="381000"/>
            <a:ext cx="8718550" cy="579438"/>
          </a:xfrm>
          <a:prstGeom prst="rect">
            <a:avLst/>
          </a:prstGeom>
          <a:noFill/>
          <a:ln w="9525">
            <a:noFill/>
            <a:miter lim="800000"/>
            <a:headEnd/>
            <a:tailEnd/>
          </a:ln>
        </p:spPr>
        <p:txBody>
          <a:bodyPr wrap="none">
            <a:spAutoFit/>
          </a:bodyPr>
          <a:lstStyle/>
          <a:p>
            <a:pPr>
              <a:buFont typeface="Arial" charset="0"/>
              <a:buNone/>
            </a:pPr>
            <a:r>
              <a:rPr lang="zh-CN" altLang="en-US" sz="3200" b="1"/>
              <a:t>知否？知否？应是绿肥红瘦。李清照</a:t>
            </a:r>
            <a:r>
              <a:rPr lang="en-US" altLang="zh-CN" sz="3200" b="1"/>
              <a:t>《</a:t>
            </a:r>
            <a:r>
              <a:rPr lang="zh-CN" altLang="en-US" sz="3200" b="1"/>
              <a:t>如梦令</a:t>
            </a:r>
            <a:r>
              <a:rPr lang="en-US" altLang="zh-CN" sz="3200" b="1"/>
              <a:t>》</a:t>
            </a:r>
          </a:p>
        </p:txBody>
      </p:sp>
      <p:sp>
        <p:nvSpPr>
          <p:cNvPr id="65539" name="Text Box 3"/>
          <p:cNvSpPr txBox="1">
            <a:spLocks noChangeArrowheads="1"/>
          </p:cNvSpPr>
          <p:nvPr/>
        </p:nvSpPr>
        <p:spPr bwMode="auto">
          <a:xfrm>
            <a:off x="228600" y="1447800"/>
            <a:ext cx="86868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浔阳地僻无音乐，终岁不闻丝竹声。</a:t>
            </a:r>
          </a:p>
          <a:p>
            <a:pPr>
              <a:spcBef>
                <a:spcPct val="50000"/>
              </a:spcBef>
              <a:buFont typeface="Arial" charset="0"/>
              <a:buNone/>
            </a:pPr>
            <a:r>
              <a:rPr lang="zh-CN" altLang="en-US" sz="3200" b="1"/>
              <a:t>　　　　　　　　（白居易</a:t>
            </a:r>
            <a:r>
              <a:rPr lang="en-US" altLang="zh-CN" sz="3200" b="1"/>
              <a:t>《</a:t>
            </a:r>
            <a:r>
              <a:rPr lang="zh-CN" altLang="en-US" sz="3200" b="1"/>
              <a:t>琵琶行</a:t>
            </a:r>
            <a:r>
              <a:rPr lang="en-US" altLang="zh-CN" sz="3200" b="1"/>
              <a:t>》</a:t>
            </a:r>
            <a:r>
              <a:rPr lang="zh-CN" altLang="en-US" sz="3200" b="1"/>
              <a:t>）</a:t>
            </a:r>
          </a:p>
        </p:txBody>
      </p:sp>
      <p:sp>
        <p:nvSpPr>
          <p:cNvPr id="65540" name="Text Box 4"/>
          <p:cNvSpPr txBox="1">
            <a:spLocks noChangeArrowheads="1"/>
          </p:cNvSpPr>
          <p:nvPr/>
        </p:nvSpPr>
        <p:spPr bwMode="auto">
          <a:xfrm>
            <a:off x="381000" y="3048000"/>
            <a:ext cx="8458200" cy="579438"/>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门前冷落鞍马稀，老大嫁作商人妇。（同上）</a:t>
            </a:r>
          </a:p>
        </p:txBody>
      </p:sp>
      <p:sp>
        <p:nvSpPr>
          <p:cNvPr id="65541" name="Text Box 5"/>
          <p:cNvSpPr txBox="1">
            <a:spLocks noChangeArrowheads="1"/>
          </p:cNvSpPr>
          <p:nvPr/>
        </p:nvSpPr>
        <p:spPr bwMode="auto">
          <a:xfrm>
            <a:off x="457200" y="4038600"/>
            <a:ext cx="3276600" cy="579438"/>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巾帼不让须眉</a:t>
            </a:r>
          </a:p>
        </p:txBody>
      </p:sp>
      <p:sp>
        <p:nvSpPr>
          <p:cNvPr id="65542" name="Text Box 6"/>
          <p:cNvSpPr txBox="1">
            <a:spLocks noChangeArrowheads="1"/>
          </p:cNvSpPr>
          <p:nvPr/>
        </p:nvSpPr>
        <p:spPr bwMode="auto">
          <a:xfrm>
            <a:off x="457200" y="5181600"/>
            <a:ext cx="8153400" cy="1311275"/>
          </a:xfrm>
          <a:prstGeom prst="rect">
            <a:avLst/>
          </a:prstGeom>
          <a:noFill/>
          <a:ln w="9525">
            <a:noFill/>
            <a:miter lim="800000"/>
            <a:headEnd/>
            <a:tailEnd/>
          </a:ln>
        </p:spPr>
        <p:txBody>
          <a:bodyPr>
            <a:spAutoFit/>
          </a:bodyPr>
          <a:lstStyle/>
          <a:p>
            <a:pPr>
              <a:spcBef>
                <a:spcPct val="50000"/>
              </a:spcBef>
              <a:buFont typeface="Arial" charset="0"/>
              <a:buNone/>
            </a:pPr>
            <a:r>
              <a:rPr lang="zh-CN" altLang="en-US" sz="3200" b="1"/>
              <a:t>吴丝蜀桐张高秋，空山凝云颓不流。</a:t>
            </a:r>
          </a:p>
          <a:p>
            <a:pPr>
              <a:spcBef>
                <a:spcPct val="50000"/>
              </a:spcBef>
              <a:buFont typeface="Arial" charset="0"/>
              <a:buNone/>
            </a:pPr>
            <a:r>
              <a:rPr lang="zh-CN" altLang="en-US" sz="3200" b="1"/>
              <a:t>　　　　　　（李贺</a:t>
            </a:r>
            <a:r>
              <a:rPr lang="en-US" altLang="zh-CN" sz="3200" b="1"/>
              <a:t>《</a:t>
            </a:r>
            <a:r>
              <a:rPr lang="zh-CN" altLang="en-US" sz="3200" b="1"/>
              <a:t>李凭箜篌引</a:t>
            </a:r>
            <a:r>
              <a:rPr lang="en-US" altLang="zh-CN" sz="3200" b="1"/>
              <a:t>》</a:t>
            </a:r>
            <a:r>
              <a:rPr lang="zh-CN" altLang="en-US" sz="3200" b="1"/>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ppt_x"/>
                                          </p:val>
                                        </p:tav>
                                        <p:tav tm="100000">
                                          <p:val>
                                            <p:strVal val="#ppt_x"/>
                                          </p:val>
                                        </p:tav>
                                      </p:tavLst>
                                    </p:anim>
                                    <p:anim calcmode="lin" valueType="num">
                                      <p:cBhvr additive="base">
                                        <p:cTn id="8" dur="500" fill="hold"/>
                                        <p:tgtEl>
                                          <p:spTgt spid="6553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5539"/>
                                        </p:tgtEl>
                                        <p:attrNameLst>
                                          <p:attrName>style.visibility</p:attrName>
                                        </p:attrNameLst>
                                      </p:cBhvr>
                                      <p:to>
                                        <p:strVal val="visible"/>
                                      </p:to>
                                    </p:set>
                                    <p:anim calcmode="lin" valueType="num">
                                      <p:cBhvr additive="base">
                                        <p:cTn id="13" dur="500" fill="hold"/>
                                        <p:tgtEl>
                                          <p:spTgt spid="65539"/>
                                        </p:tgtEl>
                                        <p:attrNameLst>
                                          <p:attrName>ppt_x</p:attrName>
                                        </p:attrNameLst>
                                      </p:cBhvr>
                                      <p:tavLst>
                                        <p:tav tm="0">
                                          <p:val>
                                            <p:strVal val="#ppt_x"/>
                                          </p:val>
                                        </p:tav>
                                        <p:tav tm="100000">
                                          <p:val>
                                            <p:strVal val="#ppt_x"/>
                                          </p:val>
                                        </p:tav>
                                      </p:tavLst>
                                    </p:anim>
                                    <p:anim calcmode="lin" valueType="num">
                                      <p:cBhvr additive="base">
                                        <p:cTn id="14" dur="500" fill="hold"/>
                                        <p:tgtEl>
                                          <p:spTgt spid="6553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5540"/>
                                        </p:tgtEl>
                                        <p:attrNameLst>
                                          <p:attrName>style.visibility</p:attrName>
                                        </p:attrNameLst>
                                      </p:cBhvr>
                                      <p:to>
                                        <p:strVal val="visible"/>
                                      </p:to>
                                    </p:set>
                                    <p:anim calcmode="lin" valueType="num">
                                      <p:cBhvr additive="base">
                                        <p:cTn id="19" dur="500" fill="hold"/>
                                        <p:tgtEl>
                                          <p:spTgt spid="65540"/>
                                        </p:tgtEl>
                                        <p:attrNameLst>
                                          <p:attrName>ppt_x</p:attrName>
                                        </p:attrNameLst>
                                      </p:cBhvr>
                                      <p:tavLst>
                                        <p:tav tm="0">
                                          <p:val>
                                            <p:strVal val="#ppt_x"/>
                                          </p:val>
                                        </p:tav>
                                        <p:tav tm="100000">
                                          <p:val>
                                            <p:strVal val="#ppt_x"/>
                                          </p:val>
                                        </p:tav>
                                      </p:tavLst>
                                    </p:anim>
                                    <p:anim calcmode="lin" valueType="num">
                                      <p:cBhvr additive="base">
                                        <p:cTn id="20" dur="500" fill="hold"/>
                                        <p:tgtEl>
                                          <p:spTgt spid="6554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5541"/>
                                        </p:tgtEl>
                                        <p:attrNameLst>
                                          <p:attrName>style.visibility</p:attrName>
                                        </p:attrNameLst>
                                      </p:cBhvr>
                                      <p:to>
                                        <p:strVal val="visible"/>
                                      </p:to>
                                    </p:set>
                                    <p:anim calcmode="lin" valueType="num">
                                      <p:cBhvr additive="base">
                                        <p:cTn id="25" dur="500" fill="hold"/>
                                        <p:tgtEl>
                                          <p:spTgt spid="65541"/>
                                        </p:tgtEl>
                                        <p:attrNameLst>
                                          <p:attrName>ppt_x</p:attrName>
                                        </p:attrNameLst>
                                      </p:cBhvr>
                                      <p:tavLst>
                                        <p:tav tm="0">
                                          <p:val>
                                            <p:strVal val="#ppt_x"/>
                                          </p:val>
                                        </p:tav>
                                        <p:tav tm="100000">
                                          <p:val>
                                            <p:strVal val="#ppt_x"/>
                                          </p:val>
                                        </p:tav>
                                      </p:tavLst>
                                    </p:anim>
                                    <p:anim calcmode="lin" valueType="num">
                                      <p:cBhvr additive="base">
                                        <p:cTn id="26" dur="500" fill="hold"/>
                                        <p:tgtEl>
                                          <p:spTgt spid="6554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5542"/>
                                        </p:tgtEl>
                                        <p:attrNameLst>
                                          <p:attrName>style.visibility</p:attrName>
                                        </p:attrNameLst>
                                      </p:cBhvr>
                                      <p:to>
                                        <p:strVal val="visible"/>
                                      </p:to>
                                    </p:set>
                                    <p:anim calcmode="lin" valueType="num">
                                      <p:cBhvr additive="base">
                                        <p:cTn id="31" dur="500" fill="hold"/>
                                        <p:tgtEl>
                                          <p:spTgt spid="65542"/>
                                        </p:tgtEl>
                                        <p:attrNameLst>
                                          <p:attrName>ppt_x</p:attrName>
                                        </p:attrNameLst>
                                      </p:cBhvr>
                                      <p:tavLst>
                                        <p:tav tm="0">
                                          <p:val>
                                            <p:strVal val="#ppt_x"/>
                                          </p:val>
                                        </p:tav>
                                        <p:tav tm="100000">
                                          <p:val>
                                            <p:strVal val="#ppt_x"/>
                                          </p:val>
                                        </p:tav>
                                      </p:tavLst>
                                    </p:anim>
                                    <p:anim calcmode="lin" valueType="num">
                                      <p:cBhvr additive="base">
                                        <p:cTn id="32" dur="500" fill="hold"/>
                                        <p:tgtEl>
                                          <p:spTgt spid="655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autoUpdateAnimBg="0"/>
      <p:bldP spid="65539" grpId="0" autoUpdateAnimBg="0"/>
      <p:bldP spid="65540" grpId="0" autoUpdateAnimBg="0"/>
      <p:bldP spid="65541" grpId="0" autoUpdateAnimBg="0"/>
      <p:bldP spid="6554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内容占位符 1"/>
          <p:cNvSpPr>
            <a:spLocks noGrp="1"/>
          </p:cNvSpPr>
          <p:nvPr>
            <p:ph sz="half" idx="1"/>
          </p:nvPr>
        </p:nvSpPr>
        <p:spPr>
          <a:xfrm>
            <a:off x="1004888" y="2568575"/>
            <a:ext cx="7227887" cy="3236913"/>
          </a:xfrm>
        </p:spPr>
        <p:txBody>
          <a:bodyPr/>
          <a:lstStyle/>
          <a:p>
            <a:r>
              <a:rPr lang="zh-CN" altLang="en-US" smtClean="0">
                <a:solidFill>
                  <a:srgbClr val="FF0000"/>
                </a:solidFill>
                <a:latin typeface="Arial" charset="0"/>
                <a:ea typeface="宋体" charset="-122"/>
              </a:rPr>
              <a:t>奠定了词的情感基调</a:t>
            </a:r>
            <a:r>
              <a:rPr lang="zh-CN" altLang="en-US" smtClean="0">
                <a:latin typeface="Arial" charset="0"/>
                <a:ea typeface="宋体" charset="-122"/>
              </a:rPr>
              <a:t>。春风吹雨，残红满地，词一开始就给人以掩抑低回之感；接下来写风雨虽停，红日却已西沉，凄凉的氛围非但没有解除，反而又被抹上了一层暗淡的暮色。</a:t>
            </a:r>
          </a:p>
        </p:txBody>
      </p:sp>
      <p:sp>
        <p:nvSpPr>
          <p:cNvPr id="17410" name="标题 3"/>
          <p:cNvSpPr>
            <a:spLocks noGrp="1"/>
          </p:cNvSpPr>
          <p:nvPr>
            <p:ph type="title"/>
          </p:nvPr>
        </p:nvSpPr>
        <p:spPr>
          <a:xfrm>
            <a:off x="796925" y="1409700"/>
            <a:ext cx="7335838" cy="723900"/>
          </a:xfrm>
        </p:spPr>
        <p:txBody>
          <a:bodyPr/>
          <a:lstStyle/>
          <a:p>
            <a:r>
              <a:rPr lang="zh-CN" altLang="en-US" sz="2800" b="1" smtClean="0">
                <a:latin typeface="Arial" charset="0"/>
                <a:ea typeface="宋体" charset="-122"/>
                <a:sym typeface="+mn-ea"/>
              </a:rPr>
              <a:t>这首词的上半阙的景物描写对全词的感情抒发起了什么作用？请结合内容分析。</a:t>
            </a:r>
            <a:r>
              <a:rPr lang="zh-CN" altLang="en-US" sz="2800" b="1" smtClean="0">
                <a:latin typeface="Arial" charset="0"/>
                <a:ea typeface="宋体" charset="-122"/>
              </a:rPr>
              <a:t/>
            </a:r>
            <a:br>
              <a:rPr lang="zh-CN" altLang="en-US" sz="2800" b="1" smtClean="0">
                <a:latin typeface="Arial" charset="0"/>
                <a:ea typeface="宋体" charset="-122"/>
              </a:rPr>
            </a:br>
            <a:endParaRPr lang="zh-CN" altLang="en-US" sz="2800" b="1" smtClean="0">
              <a:latin typeface="Arial" charset="0"/>
              <a:ea typeface="宋体" charset="-122"/>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body" idx="4294967295"/>
          </p:nvPr>
        </p:nvSpPr>
        <p:spPr>
          <a:xfrm>
            <a:off x="228600" y="2438400"/>
            <a:ext cx="8229600" cy="457200"/>
          </a:xfrm>
        </p:spPr>
        <p:txBody>
          <a:bodyPr/>
          <a:lstStyle/>
          <a:p>
            <a:pPr eaLnBrk="1" hangingPunct="1">
              <a:buFont typeface="Arial" charset="0"/>
              <a:buNone/>
            </a:pPr>
            <a:r>
              <a:rPr lang="zh-CN" altLang="en-US" sz="1800" b="1" smtClean="0">
                <a:latin typeface="Arial" charset="0"/>
                <a:ea typeface="宋体" charset="-122"/>
              </a:rPr>
              <a:t>独有英雄驱虎豹，更无豪杰怕熊罢（毛泽东</a:t>
            </a:r>
            <a:r>
              <a:rPr lang="en-US" altLang="zh-CN" sz="1800" b="1" smtClean="0">
                <a:latin typeface="Arial" charset="0"/>
                <a:ea typeface="宋体" charset="-122"/>
              </a:rPr>
              <a:t>《</a:t>
            </a:r>
            <a:r>
              <a:rPr lang="zh-CN" altLang="en-US" sz="1800" b="1" smtClean="0">
                <a:latin typeface="Arial" charset="0"/>
                <a:ea typeface="宋体" charset="-122"/>
              </a:rPr>
              <a:t>七律冬云</a:t>
            </a:r>
            <a:r>
              <a:rPr lang="en-US" altLang="zh-CN" sz="1800" b="1" smtClean="0">
                <a:latin typeface="Arial" charset="0"/>
                <a:ea typeface="宋体" charset="-122"/>
              </a:rPr>
              <a:t>》</a:t>
            </a:r>
            <a:r>
              <a:rPr lang="zh-CN" altLang="en-US" sz="1800" b="1" smtClean="0">
                <a:latin typeface="Arial" charset="0"/>
                <a:ea typeface="宋体" charset="-122"/>
              </a:rPr>
              <a:t>）</a:t>
            </a:r>
          </a:p>
        </p:txBody>
      </p:sp>
      <p:sp>
        <p:nvSpPr>
          <p:cNvPr id="66563" name="Text Box 3"/>
          <p:cNvSpPr txBox="1">
            <a:spLocks noChangeArrowheads="1"/>
          </p:cNvSpPr>
          <p:nvPr/>
        </p:nvSpPr>
        <p:spPr bwMode="auto">
          <a:xfrm>
            <a:off x="228600" y="1752600"/>
            <a:ext cx="89154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总为浮去能蔽日，长安不见使人愁。（李白</a:t>
            </a:r>
            <a:r>
              <a:rPr lang="en-US" altLang="zh-CN" sz="2400" b="1"/>
              <a:t>《</a:t>
            </a:r>
            <a:r>
              <a:rPr lang="zh-CN" altLang="en-US" sz="2400" b="1"/>
              <a:t>登金陵凤凰台</a:t>
            </a:r>
            <a:r>
              <a:rPr lang="en-US" altLang="zh-CN" sz="2400" b="1"/>
              <a:t>》</a:t>
            </a:r>
            <a:r>
              <a:rPr lang="zh-CN" altLang="en-US" sz="2400" b="1"/>
              <a:t>）</a:t>
            </a:r>
          </a:p>
        </p:txBody>
      </p:sp>
      <p:sp>
        <p:nvSpPr>
          <p:cNvPr id="66564" name="Text Box 4"/>
          <p:cNvSpPr txBox="1">
            <a:spLocks noChangeArrowheads="1"/>
          </p:cNvSpPr>
          <p:nvPr/>
        </p:nvSpPr>
        <p:spPr bwMode="auto">
          <a:xfrm>
            <a:off x="228600" y="3886200"/>
            <a:ext cx="81534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男儿何不带吴钩，收取关山五十州。（李贺</a:t>
            </a:r>
            <a:r>
              <a:rPr lang="en-US" altLang="zh-CN" sz="2400" b="1"/>
              <a:t>《</a:t>
            </a:r>
            <a:r>
              <a:rPr lang="zh-CN" altLang="en-US" sz="2400" b="1"/>
              <a:t>南园</a:t>
            </a:r>
            <a:r>
              <a:rPr lang="en-US" altLang="zh-CN" sz="2400" b="1"/>
              <a:t>》</a:t>
            </a:r>
            <a:r>
              <a:rPr lang="zh-CN" altLang="en-US" sz="2400" b="1"/>
              <a:t>）</a:t>
            </a:r>
          </a:p>
        </p:txBody>
      </p:sp>
      <p:sp>
        <p:nvSpPr>
          <p:cNvPr id="66565" name="Text Box 5"/>
          <p:cNvSpPr txBox="1">
            <a:spLocks noChangeArrowheads="1"/>
          </p:cNvSpPr>
          <p:nvPr/>
        </p:nvSpPr>
        <p:spPr bwMode="auto">
          <a:xfrm>
            <a:off x="228600" y="4648200"/>
            <a:ext cx="82296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六军不发无奈何，宛转蛾眉马前死。（白居易</a:t>
            </a:r>
            <a:r>
              <a:rPr lang="en-US" altLang="zh-CN" sz="2400" b="1"/>
              <a:t>《</a:t>
            </a:r>
            <a:r>
              <a:rPr lang="zh-CN" altLang="en-US" sz="2400" b="1"/>
              <a:t>长恨歌</a:t>
            </a:r>
            <a:r>
              <a:rPr lang="en-US" altLang="zh-CN" sz="2400" b="1"/>
              <a:t>》</a:t>
            </a:r>
            <a:r>
              <a:rPr lang="zh-CN" altLang="en-US" sz="2400" b="1"/>
              <a:t>）</a:t>
            </a:r>
          </a:p>
        </p:txBody>
      </p:sp>
      <p:sp>
        <p:nvSpPr>
          <p:cNvPr id="66566" name="Text Box 6"/>
          <p:cNvSpPr txBox="1">
            <a:spLocks noChangeArrowheads="1"/>
          </p:cNvSpPr>
          <p:nvPr/>
        </p:nvSpPr>
        <p:spPr bwMode="auto">
          <a:xfrm>
            <a:off x="152400" y="5410200"/>
            <a:ext cx="73152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谈笑间，樯橹灰飞烟灭。（苏轼</a:t>
            </a:r>
            <a:r>
              <a:rPr lang="en-US" altLang="zh-CN" sz="2400" b="1"/>
              <a:t>《</a:t>
            </a:r>
            <a:r>
              <a:rPr lang="zh-CN" altLang="en-US" sz="2400" b="1"/>
              <a:t>赤壁怀古</a:t>
            </a:r>
            <a:r>
              <a:rPr lang="en-US" altLang="zh-CN" sz="2400" b="1"/>
              <a:t>》</a:t>
            </a:r>
            <a:r>
              <a:rPr lang="zh-CN" altLang="en-US" sz="2400" b="1"/>
              <a:t>）</a:t>
            </a:r>
          </a:p>
        </p:txBody>
      </p:sp>
      <p:sp>
        <p:nvSpPr>
          <p:cNvPr id="91142" name="Text Box 7"/>
          <p:cNvSpPr txBox="1">
            <a:spLocks noChangeArrowheads="1"/>
          </p:cNvSpPr>
          <p:nvPr/>
        </p:nvSpPr>
        <p:spPr bwMode="auto">
          <a:xfrm>
            <a:off x="3717925" y="1927225"/>
            <a:ext cx="184150" cy="366713"/>
          </a:xfrm>
          <a:prstGeom prst="rect">
            <a:avLst/>
          </a:prstGeom>
          <a:noFill/>
          <a:ln w="9525">
            <a:noFill/>
            <a:miter lim="800000"/>
            <a:headEnd/>
            <a:tailEnd/>
          </a:ln>
        </p:spPr>
        <p:txBody>
          <a:bodyPr wrap="none">
            <a:spAutoFit/>
          </a:bodyPr>
          <a:lstStyle/>
          <a:p>
            <a:pPr>
              <a:buFont typeface="Arial" charset="0"/>
              <a:buNone/>
            </a:pPr>
            <a:endParaRPr lang="zh-CN" altLang="en-US"/>
          </a:p>
        </p:txBody>
      </p:sp>
      <p:sp>
        <p:nvSpPr>
          <p:cNvPr id="66568" name="Text Box 8"/>
          <p:cNvSpPr txBox="1">
            <a:spLocks noChangeArrowheads="1"/>
          </p:cNvSpPr>
          <p:nvPr/>
        </p:nvSpPr>
        <p:spPr bwMode="auto">
          <a:xfrm>
            <a:off x="228600" y="3200400"/>
            <a:ext cx="89154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回眸一笑百媚生，六宫粉黛无颜色。（白居易</a:t>
            </a:r>
            <a:r>
              <a:rPr lang="en-US" altLang="zh-CN" sz="2400" b="1"/>
              <a:t>《</a:t>
            </a:r>
            <a:r>
              <a:rPr lang="zh-CN" altLang="en-US" sz="2400" b="1"/>
              <a:t>长恨歌</a:t>
            </a:r>
            <a:r>
              <a:rPr lang="en-US" altLang="zh-CN" sz="2400" b="1"/>
              <a:t>》</a:t>
            </a:r>
            <a:r>
              <a:rPr lang="zh-CN" altLang="en-US" sz="2400" b="1"/>
              <a:t>）</a:t>
            </a:r>
          </a:p>
        </p:txBody>
      </p:sp>
      <p:sp>
        <p:nvSpPr>
          <p:cNvPr id="66569" name="Text Box 9"/>
          <p:cNvSpPr txBox="1">
            <a:spLocks noChangeArrowheads="1"/>
          </p:cNvSpPr>
          <p:nvPr/>
        </p:nvSpPr>
        <p:spPr bwMode="auto">
          <a:xfrm>
            <a:off x="304800" y="990600"/>
            <a:ext cx="81534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老夫聊发少年狂，左牵黄，右擎苍。（苏轼</a:t>
            </a:r>
            <a:r>
              <a:rPr lang="en-US" altLang="zh-CN" sz="2400" b="1"/>
              <a:t>《</a:t>
            </a:r>
            <a:r>
              <a:rPr lang="zh-CN" altLang="en-US" sz="2400" b="1"/>
              <a:t>密州出猎</a:t>
            </a:r>
            <a:r>
              <a:rPr lang="en-US" altLang="zh-CN" sz="2400" b="1"/>
              <a:t>》</a:t>
            </a:r>
            <a:r>
              <a:rPr lang="zh-CN" altLang="en-US" sz="2400" b="1"/>
              <a:t>）</a:t>
            </a:r>
          </a:p>
        </p:txBody>
      </p:sp>
      <p:sp>
        <p:nvSpPr>
          <p:cNvPr id="91145" name="Text Box 10"/>
          <p:cNvSpPr txBox="1">
            <a:spLocks noChangeArrowheads="1"/>
          </p:cNvSpPr>
          <p:nvPr/>
        </p:nvSpPr>
        <p:spPr bwMode="auto">
          <a:xfrm>
            <a:off x="381000" y="228600"/>
            <a:ext cx="4724400" cy="641350"/>
          </a:xfrm>
          <a:prstGeom prst="rect">
            <a:avLst/>
          </a:prstGeom>
          <a:noFill/>
          <a:ln w="9525">
            <a:noFill/>
            <a:miter lim="800000"/>
            <a:headEnd/>
            <a:tailEnd/>
          </a:ln>
        </p:spPr>
        <p:txBody>
          <a:bodyPr>
            <a:spAutoFit/>
          </a:bodyPr>
          <a:lstStyle/>
          <a:p>
            <a:pPr>
              <a:spcBef>
                <a:spcPct val="50000"/>
              </a:spcBef>
              <a:buFont typeface="Arial" charset="0"/>
              <a:buNone/>
            </a:pPr>
            <a:r>
              <a:rPr lang="zh-CN" altLang="en-US" sz="3600" b="1"/>
              <a:t>借代与借喻的辨析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9"/>
                                        </p:tgtEl>
                                        <p:attrNameLst>
                                          <p:attrName>style.visibility</p:attrName>
                                        </p:attrNameLst>
                                      </p:cBhvr>
                                      <p:to>
                                        <p:strVal val="visible"/>
                                      </p:to>
                                    </p:set>
                                    <p:anim calcmode="lin" valueType="num">
                                      <p:cBhvr additive="base">
                                        <p:cTn id="7" dur="500" fill="hold"/>
                                        <p:tgtEl>
                                          <p:spTgt spid="66569"/>
                                        </p:tgtEl>
                                        <p:attrNameLst>
                                          <p:attrName>ppt_x</p:attrName>
                                        </p:attrNameLst>
                                      </p:cBhvr>
                                      <p:tavLst>
                                        <p:tav tm="0">
                                          <p:val>
                                            <p:strVal val="#ppt_x"/>
                                          </p:val>
                                        </p:tav>
                                        <p:tav tm="100000">
                                          <p:val>
                                            <p:strVal val="#ppt_x"/>
                                          </p:val>
                                        </p:tav>
                                      </p:tavLst>
                                    </p:anim>
                                    <p:anim calcmode="lin" valueType="num">
                                      <p:cBhvr additive="base">
                                        <p:cTn id="8" dur="500" fill="hold"/>
                                        <p:tgtEl>
                                          <p:spTgt spid="6656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563"/>
                                        </p:tgtEl>
                                        <p:attrNameLst>
                                          <p:attrName>style.visibility</p:attrName>
                                        </p:attrNameLst>
                                      </p:cBhvr>
                                      <p:to>
                                        <p:strVal val="visible"/>
                                      </p:to>
                                    </p:set>
                                    <p:anim calcmode="lin" valueType="num">
                                      <p:cBhvr additive="base">
                                        <p:cTn id="13" dur="500" fill="hold"/>
                                        <p:tgtEl>
                                          <p:spTgt spid="66563"/>
                                        </p:tgtEl>
                                        <p:attrNameLst>
                                          <p:attrName>ppt_x</p:attrName>
                                        </p:attrNameLst>
                                      </p:cBhvr>
                                      <p:tavLst>
                                        <p:tav tm="0">
                                          <p:val>
                                            <p:strVal val="#ppt_x"/>
                                          </p:val>
                                        </p:tav>
                                        <p:tav tm="100000">
                                          <p:val>
                                            <p:strVal val="#ppt_x"/>
                                          </p:val>
                                        </p:tav>
                                      </p:tavLst>
                                    </p:anim>
                                    <p:anim calcmode="lin" valueType="num">
                                      <p:cBhvr additive="base">
                                        <p:cTn id="14" dur="500" fill="hold"/>
                                        <p:tgtEl>
                                          <p:spTgt spid="6656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6562">
                                            <p:txEl>
                                              <p:pRg st="0" end="0"/>
                                            </p:txEl>
                                          </p:spTgt>
                                        </p:tgtEl>
                                        <p:attrNameLst>
                                          <p:attrName>style.visibility</p:attrName>
                                        </p:attrNameLst>
                                      </p:cBhvr>
                                      <p:to>
                                        <p:strVal val="visible"/>
                                      </p:to>
                                    </p:set>
                                    <p:anim calcmode="lin" valueType="num">
                                      <p:cBhvr additive="base">
                                        <p:cTn id="19" dur="500" fill="hold"/>
                                        <p:tgtEl>
                                          <p:spTgt spid="6656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6568"/>
                                        </p:tgtEl>
                                        <p:attrNameLst>
                                          <p:attrName>style.visibility</p:attrName>
                                        </p:attrNameLst>
                                      </p:cBhvr>
                                      <p:to>
                                        <p:strVal val="visible"/>
                                      </p:to>
                                    </p:set>
                                    <p:anim calcmode="lin" valueType="num">
                                      <p:cBhvr additive="base">
                                        <p:cTn id="25" dur="500" fill="hold"/>
                                        <p:tgtEl>
                                          <p:spTgt spid="66568"/>
                                        </p:tgtEl>
                                        <p:attrNameLst>
                                          <p:attrName>ppt_x</p:attrName>
                                        </p:attrNameLst>
                                      </p:cBhvr>
                                      <p:tavLst>
                                        <p:tav tm="0">
                                          <p:val>
                                            <p:strVal val="#ppt_x"/>
                                          </p:val>
                                        </p:tav>
                                        <p:tav tm="100000">
                                          <p:val>
                                            <p:strVal val="#ppt_x"/>
                                          </p:val>
                                        </p:tav>
                                      </p:tavLst>
                                    </p:anim>
                                    <p:anim calcmode="lin" valueType="num">
                                      <p:cBhvr additive="base">
                                        <p:cTn id="26" dur="500" fill="hold"/>
                                        <p:tgtEl>
                                          <p:spTgt spid="6656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564"/>
                                        </p:tgtEl>
                                        <p:attrNameLst>
                                          <p:attrName>style.visibility</p:attrName>
                                        </p:attrNameLst>
                                      </p:cBhvr>
                                      <p:to>
                                        <p:strVal val="visible"/>
                                      </p:to>
                                    </p:set>
                                    <p:anim calcmode="lin" valueType="num">
                                      <p:cBhvr additive="base">
                                        <p:cTn id="31" dur="500" fill="hold"/>
                                        <p:tgtEl>
                                          <p:spTgt spid="66564"/>
                                        </p:tgtEl>
                                        <p:attrNameLst>
                                          <p:attrName>ppt_x</p:attrName>
                                        </p:attrNameLst>
                                      </p:cBhvr>
                                      <p:tavLst>
                                        <p:tav tm="0">
                                          <p:val>
                                            <p:strVal val="#ppt_x"/>
                                          </p:val>
                                        </p:tav>
                                        <p:tav tm="100000">
                                          <p:val>
                                            <p:strVal val="#ppt_x"/>
                                          </p:val>
                                        </p:tav>
                                      </p:tavLst>
                                    </p:anim>
                                    <p:anim calcmode="lin" valueType="num">
                                      <p:cBhvr additive="base">
                                        <p:cTn id="32" dur="500" fill="hold"/>
                                        <p:tgtEl>
                                          <p:spTgt spid="6656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6565"/>
                                        </p:tgtEl>
                                        <p:attrNameLst>
                                          <p:attrName>style.visibility</p:attrName>
                                        </p:attrNameLst>
                                      </p:cBhvr>
                                      <p:to>
                                        <p:strVal val="visible"/>
                                      </p:to>
                                    </p:set>
                                    <p:anim calcmode="lin" valueType="num">
                                      <p:cBhvr additive="base">
                                        <p:cTn id="37" dur="500" fill="hold"/>
                                        <p:tgtEl>
                                          <p:spTgt spid="66565"/>
                                        </p:tgtEl>
                                        <p:attrNameLst>
                                          <p:attrName>ppt_x</p:attrName>
                                        </p:attrNameLst>
                                      </p:cBhvr>
                                      <p:tavLst>
                                        <p:tav tm="0">
                                          <p:val>
                                            <p:strVal val="#ppt_x"/>
                                          </p:val>
                                        </p:tav>
                                        <p:tav tm="100000">
                                          <p:val>
                                            <p:strVal val="#ppt_x"/>
                                          </p:val>
                                        </p:tav>
                                      </p:tavLst>
                                    </p:anim>
                                    <p:anim calcmode="lin" valueType="num">
                                      <p:cBhvr additive="base">
                                        <p:cTn id="38" dur="500" fill="hold"/>
                                        <p:tgtEl>
                                          <p:spTgt spid="66565"/>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6566"/>
                                        </p:tgtEl>
                                        <p:attrNameLst>
                                          <p:attrName>style.visibility</p:attrName>
                                        </p:attrNameLst>
                                      </p:cBhvr>
                                      <p:to>
                                        <p:strVal val="visible"/>
                                      </p:to>
                                    </p:set>
                                    <p:anim calcmode="lin" valueType="num">
                                      <p:cBhvr additive="base">
                                        <p:cTn id="43" dur="500" fill="hold"/>
                                        <p:tgtEl>
                                          <p:spTgt spid="66566"/>
                                        </p:tgtEl>
                                        <p:attrNameLst>
                                          <p:attrName>ppt_x</p:attrName>
                                        </p:attrNameLst>
                                      </p:cBhvr>
                                      <p:tavLst>
                                        <p:tav tm="0">
                                          <p:val>
                                            <p:strVal val="#ppt_x"/>
                                          </p:val>
                                        </p:tav>
                                        <p:tav tm="100000">
                                          <p:val>
                                            <p:strVal val="#ppt_x"/>
                                          </p:val>
                                        </p:tav>
                                      </p:tavLst>
                                    </p:anim>
                                    <p:anim calcmode="lin" valueType="num">
                                      <p:cBhvr additive="base">
                                        <p:cTn id="44" dur="500" fill="hold"/>
                                        <p:tgtEl>
                                          <p:spTgt spid="665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build="p" autoUpdateAnimBg="0"/>
      <p:bldP spid="66563" grpId="0" autoUpdateAnimBg="0"/>
      <p:bldP spid="66564" grpId="0" autoUpdateAnimBg="0"/>
      <p:bldP spid="66565" grpId="0" autoUpdateAnimBg="0"/>
      <p:bldP spid="66566" grpId="0" autoUpdateAnimBg="0"/>
      <p:bldP spid="66568" grpId="0" autoUpdateAnimBg="0"/>
      <p:bldP spid="66569"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body" idx="4294967295"/>
          </p:nvPr>
        </p:nvSpPr>
        <p:spPr>
          <a:xfrm>
            <a:off x="304800" y="1600200"/>
            <a:ext cx="7620000" cy="1066800"/>
          </a:xfrm>
        </p:spPr>
        <p:txBody>
          <a:bodyPr/>
          <a:lstStyle/>
          <a:p>
            <a:pPr eaLnBrk="1" hangingPunct="1">
              <a:buFont typeface="Arial" charset="0"/>
              <a:buNone/>
            </a:pPr>
            <a:r>
              <a:rPr lang="zh-CN" altLang="en-US" sz="1800" b="1" smtClean="0">
                <a:solidFill>
                  <a:schemeClr val="tx1"/>
                </a:solidFill>
                <a:latin typeface="Arial" charset="0"/>
                <a:ea typeface="宋体" charset="-122"/>
              </a:rPr>
              <a:t>天下英雄谁敌手？曹刘，生子当如孙仲谋。</a:t>
            </a:r>
          </a:p>
          <a:p>
            <a:pPr eaLnBrk="1" hangingPunct="1">
              <a:buFont typeface="Arial" charset="0"/>
              <a:buNone/>
            </a:pPr>
            <a:r>
              <a:rPr lang="en-US" altLang="zh-CN" sz="1800" b="1" smtClean="0">
                <a:solidFill>
                  <a:schemeClr val="tx1"/>
                </a:solidFill>
                <a:latin typeface="Arial" charset="0"/>
                <a:ea typeface="宋体" charset="-122"/>
              </a:rPr>
              <a:t>——</a:t>
            </a:r>
            <a:r>
              <a:rPr lang="zh-CN" altLang="en-US" sz="1800" b="1" smtClean="0">
                <a:solidFill>
                  <a:schemeClr val="tx1"/>
                </a:solidFill>
                <a:latin typeface="Arial" charset="0"/>
                <a:ea typeface="宋体" charset="-122"/>
              </a:rPr>
              <a:t>（辛弃疾</a:t>
            </a:r>
            <a:r>
              <a:rPr lang="en-US" altLang="zh-CN" sz="1800" b="1" smtClean="0">
                <a:solidFill>
                  <a:schemeClr val="tx1"/>
                </a:solidFill>
                <a:latin typeface="Arial" charset="0"/>
                <a:ea typeface="宋体" charset="-122"/>
              </a:rPr>
              <a:t>《</a:t>
            </a:r>
            <a:r>
              <a:rPr lang="zh-CN" altLang="en-US" sz="1800" b="1" smtClean="0">
                <a:solidFill>
                  <a:schemeClr val="tx1"/>
                </a:solidFill>
                <a:latin typeface="Arial" charset="0"/>
                <a:ea typeface="宋体" charset="-122"/>
              </a:rPr>
              <a:t>南乡子登京口北固亭有怀</a:t>
            </a:r>
            <a:r>
              <a:rPr lang="en-US" altLang="zh-CN" sz="1800" b="1" smtClean="0">
                <a:solidFill>
                  <a:schemeClr val="tx1"/>
                </a:solidFill>
                <a:latin typeface="Arial" charset="0"/>
                <a:ea typeface="宋体" charset="-122"/>
              </a:rPr>
              <a:t>》</a:t>
            </a:r>
            <a:r>
              <a:rPr lang="zh-CN" altLang="en-US" sz="1800" b="1" smtClean="0">
                <a:solidFill>
                  <a:schemeClr val="tx1"/>
                </a:solidFill>
                <a:latin typeface="Arial" charset="0"/>
                <a:ea typeface="宋体" charset="-122"/>
              </a:rPr>
              <a:t>）</a:t>
            </a:r>
          </a:p>
        </p:txBody>
      </p:sp>
      <p:sp>
        <p:nvSpPr>
          <p:cNvPr id="67587" name="Text Box 3"/>
          <p:cNvSpPr txBox="1">
            <a:spLocks noChangeArrowheads="1"/>
          </p:cNvSpPr>
          <p:nvPr/>
        </p:nvSpPr>
        <p:spPr bwMode="auto">
          <a:xfrm>
            <a:off x="228600" y="3429000"/>
            <a:ext cx="89154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纨绔不饿死，儒冠多误身。（杜甫</a:t>
            </a:r>
            <a:r>
              <a:rPr lang="en-US" altLang="zh-CN" sz="2400" b="1"/>
              <a:t>《</a:t>
            </a:r>
            <a:r>
              <a:rPr lang="zh-CN" altLang="en-US" sz="2400" b="1"/>
              <a:t>奉赠韦左丞丈二十二韵</a:t>
            </a:r>
            <a:r>
              <a:rPr lang="en-US" altLang="zh-CN" sz="2400" b="1"/>
              <a:t>》</a:t>
            </a:r>
            <a:r>
              <a:rPr lang="zh-CN" altLang="en-US" sz="2400" b="1"/>
              <a:t>）</a:t>
            </a:r>
          </a:p>
        </p:txBody>
      </p:sp>
      <p:sp>
        <p:nvSpPr>
          <p:cNvPr id="67588" name="Text Box 4"/>
          <p:cNvSpPr txBox="1">
            <a:spLocks noChangeArrowheads="1"/>
          </p:cNvSpPr>
          <p:nvPr/>
        </p:nvSpPr>
        <p:spPr bwMode="auto">
          <a:xfrm>
            <a:off x="228600" y="4267200"/>
            <a:ext cx="86106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红酥手，黄滕酒，满城春色宫墙柳。（陆游</a:t>
            </a:r>
            <a:r>
              <a:rPr lang="en-US" altLang="zh-CN" sz="2400" b="1"/>
              <a:t>《</a:t>
            </a:r>
            <a:r>
              <a:rPr lang="zh-CN" altLang="en-US" sz="2400" b="1"/>
              <a:t>钗头凤</a:t>
            </a:r>
            <a:r>
              <a:rPr lang="en-US" altLang="zh-CN" sz="2400" b="1"/>
              <a:t>》</a:t>
            </a:r>
            <a:r>
              <a:rPr lang="zh-CN" altLang="en-US" sz="2400" b="1"/>
              <a:t>）</a:t>
            </a:r>
          </a:p>
        </p:txBody>
      </p:sp>
      <p:sp>
        <p:nvSpPr>
          <p:cNvPr id="67589" name="Text Box 5"/>
          <p:cNvSpPr txBox="1">
            <a:spLocks noChangeArrowheads="1"/>
          </p:cNvSpPr>
          <p:nvPr/>
        </p:nvSpPr>
        <p:spPr bwMode="auto">
          <a:xfrm>
            <a:off x="228600" y="4953000"/>
            <a:ext cx="84582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但使龙城飞将在，不教胡马度阴山。（王昌龄</a:t>
            </a:r>
            <a:r>
              <a:rPr lang="en-US" altLang="zh-CN" sz="2400" b="1"/>
              <a:t>《</a:t>
            </a:r>
            <a:r>
              <a:rPr lang="zh-CN" altLang="en-US" sz="2400" b="1"/>
              <a:t>出塞</a:t>
            </a:r>
            <a:r>
              <a:rPr lang="en-US" altLang="zh-CN" sz="2400" b="1"/>
              <a:t>》</a:t>
            </a:r>
            <a:r>
              <a:rPr lang="zh-CN" altLang="en-US" sz="2400" b="1"/>
              <a:t>）</a:t>
            </a:r>
          </a:p>
        </p:txBody>
      </p:sp>
      <p:sp>
        <p:nvSpPr>
          <p:cNvPr id="67590" name="Text Box 6"/>
          <p:cNvSpPr txBox="1">
            <a:spLocks noChangeArrowheads="1"/>
          </p:cNvSpPr>
          <p:nvPr/>
        </p:nvSpPr>
        <p:spPr bwMode="auto">
          <a:xfrm>
            <a:off x="228600" y="5715000"/>
            <a:ext cx="91440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此生谁料，心在天山，身老沧洲。（陆游</a:t>
            </a:r>
            <a:r>
              <a:rPr lang="en-US" altLang="zh-CN" sz="2400" b="1"/>
              <a:t>《</a:t>
            </a:r>
            <a:r>
              <a:rPr lang="zh-CN" altLang="en-US" sz="2400" b="1"/>
              <a:t>诉衷情</a:t>
            </a:r>
            <a:r>
              <a:rPr lang="en-US" altLang="zh-CN" sz="2400" b="1"/>
              <a:t>》</a:t>
            </a:r>
            <a:r>
              <a:rPr lang="zh-CN" altLang="en-US" sz="2400" b="1"/>
              <a:t>）</a:t>
            </a:r>
          </a:p>
        </p:txBody>
      </p:sp>
      <p:sp>
        <p:nvSpPr>
          <p:cNvPr id="67591" name="Text Box 7"/>
          <p:cNvSpPr txBox="1">
            <a:spLocks noChangeArrowheads="1"/>
          </p:cNvSpPr>
          <p:nvPr/>
        </p:nvSpPr>
        <p:spPr bwMode="auto">
          <a:xfrm>
            <a:off x="304800" y="914400"/>
            <a:ext cx="82296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凤阁龙楼连霄汉，玉树琼枝作烟萝，几曾识干戈。</a:t>
            </a:r>
          </a:p>
        </p:txBody>
      </p:sp>
      <p:sp>
        <p:nvSpPr>
          <p:cNvPr id="67592" name="Text Box 8"/>
          <p:cNvSpPr txBox="1">
            <a:spLocks noChangeArrowheads="1"/>
          </p:cNvSpPr>
          <p:nvPr/>
        </p:nvSpPr>
        <p:spPr bwMode="auto">
          <a:xfrm>
            <a:off x="304800" y="2819400"/>
            <a:ext cx="8839200" cy="457200"/>
          </a:xfrm>
          <a:prstGeom prst="rect">
            <a:avLst/>
          </a:prstGeom>
          <a:noFill/>
          <a:ln w="9525">
            <a:noFill/>
            <a:miter lim="800000"/>
            <a:headEnd/>
            <a:tailEnd/>
          </a:ln>
        </p:spPr>
        <p:txBody>
          <a:bodyPr>
            <a:spAutoFit/>
          </a:bodyPr>
          <a:lstStyle/>
          <a:p>
            <a:pPr>
              <a:spcBef>
                <a:spcPct val="50000"/>
              </a:spcBef>
              <a:buFont typeface="Arial" charset="0"/>
              <a:buNone/>
            </a:pPr>
            <a:r>
              <a:rPr lang="zh-CN" altLang="en-US" sz="2400" b="1"/>
              <a:t>忽闻河东狮子吼，拄杖落手心茫然。（苏轼）</a:t>
            </a:r>
          </a:p>
        </p:txBody>
      </p:sp>
      <p:sp>
        <p:nvSpPr>
          <p:cNvPr id="92168" name="Text Box 9"/>
          <p:cNvSpPr txBox="1">
            <a:spLocks noChangeArrowheads="1"/>
          </p:cNvSpPr>
          <p:nvPr/>
        </p:nvSpPr>
        <p:spPr bwMode="auto">
          <a:xfrm>
            <a:off x="304800" y="152400"/>
            <a:ext cx="4724400" cy="641350"/>
          </a:xfrm>
          <a:prstGeom prst="rect">
            <a:avLst/>
          </a:prstGeom>
          <a:noFill/>
          <a:ln w="9525">
            <a:noFill/>
            <a:miter lim="800000"/>
            <a:headEnd/>
            <a:tailEnd/>
          </a:ln>
        </p:spPr>
        <p:txBody>
          <a:bodyPr>
            <a:spAutoFit/>
          </a:bodyPr>
          <a:lstStyle/>
          <a:p>
            <a:pPr>
              <a:spcBef>
                <a:spcPct val="50000"/>
              </a:spcBef>
              <a:buFont typeface="Arial" charset="0"/>
              <a:buNone/>
            </a:pPr>
            <a:r>
              <a:rPr lang="zh-CN" altLang="en-US" sz="3600" b="1"/>
              <a:t>借代与借喻的辨析</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additive="base">
                                        <p:cTn id="7" dur="500" fill="hold"/>
                                        <p:tgtEl>
                                          <p:spTgt spid="67591"/>
                                        </p:tgtEl>
                                        <p:attrNameLst>
                                          <p:attrName>ppt_x</p:attrName>
                                        </p:attrNameLst>
                                      </p:cBhvr>
                                      <p:tavLst>
                                        <p:tav tm="0">
                                          <p:val>
                                            <p:strVal val="#ppt_x"/>
                                          </p:val>
                                        </p:tav>
                                        <p:tav tm="100000">
                                          <p:val>
                                            <p:strVal val="#ppt_x"/>
                                          </p:val>
                                        </p:tav>
                                      </p:tavLst>
                                    </p:anim>
                                    <p:anim calcmode="lin" valueType="num">
                                      <p:cBhvr additive="base">
                                        <p:cTn id="8" dur="500" fill="hold"/>
                                        <p:tgtEl>
                                          <p:spTgt spid="6759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7586">
                                            <p:txEl>
                                              <p:pRg st="0" end="0"/>
                                            </p:txEl>
                                          </p:spTgt>
                                        </p:tgtEl>
                                        <p:attrNameLst>
                                          <p:attrName>style.visibility</p:attrName>
                                        </p:attrNameLst>
                                      </p:cBhvr>
                                      <p:to>
                                        <p:strVal val="visible"/>
                                      </p:to>
                                    </p:set>
                                    <p:anim calcmode="lin" valueType="num">
                                      <p:cBhvr additive="base">
                                        <p:cTn id="13" dur="500" fill="hold"/>
                                        <p:tgtEl>
                                          <p:spTgt spid="6758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758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7586">
                                            <p:txEl>
                                              <p:pRg st="1" end="1"/>
                                            </p:txEl>
                                          </p:spTgt>
                                        </p:tgtEl>
                                        <p:attrNameLst>
                                          <p:attrName>style.visibility</p:attrName>
                                        </p:attrNameLst>
                                      </p:cBhvr>
                                      <p:to>
                                        <p:strVal val="visible"/>
                                      </p:to>
                                    </p:set>
                                    <p:anim calcmode="lin" valueType="num">
                                      <p:cBhvr additive="base">
                                        <p:cTn id="19" dur="500" fill="hold"/>
                                        <p:tgtEl>
                                          <p:spTgt spid="6758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758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7592"/>
                                        </p:tgtEl>
                                        <p:attrNameLst>
                                          <p:attrName>style.visibility</p:attrName>
                                        </p:attrNameLst>
                                      </p:cBhvr>
                                      <p:to>
                                        <p:strVal val="visible"/>
                                      </p:to>
                                    </p:set>
                                    <p:anim calcmode="lin" valueType="num">
                                      <p:cBhvr additive="base">
                                        <p:cTn id="25" dur="500" fill="hold"/>
                                        <p:tgtEl>
                                          <p:spTgt spid="67592"/>
                                        </p:tgtEl>
                                        <p:attrNameLst>
                                          <p:attrName>ppt_x</p:attrName>
                                        </p:attrNameLst>
                                      </p:cBhvr>
                                      <p:tavLst>
                                        <p:tav tm="0">
                                          <p:val>
                                            <p:strVal val="#ppt_x"/>
                                          </p:val>
                                        </p:tav>
                                        <p:tav tm="100000">
                                          <p:val>
                                            <p:strVal val="#ppt_x"/>
                                          </p:val>
                                        </p:tav>
                                      </p:tavLst>
                                    </p:anim>
                                    <p:anim calcmode="lin" valueType="num">
                                      <p:cBhvr additive="base">
                                        <p:cTn id="26" dur="500" fill="hold"/>
                                        <p:tgtEl>
                                          <p:spTgt spid="6759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7587"/>
                                        </p:tgtEl>
                                        <p:attrNameLst>
                                          <p:attrName>style.visibility</p:attrName>
                                        </p:attrNameLst>
                                      </p:cBhvr>
                                      <p:to>
                                        <p:strVal val="visible"/>
                                      </p:to>
                                    </p:set>
                                    <p:anim calcmode="lin" valueType="num">
                                      <p:cBhvr additive="base">
                                        <p:cTn id="31" dur="500" fill="hold"/>
                                        <p:tgtEl>
                                          <p:spTgt spid="67587"/>
                                        </p:tgtEl>
                                        <p:attrNameLst>
                                          <p:attrName>ppt_x</p:attrName>
                                        </p:attrNameLst>
                                      </p:cBhvr>
                                      <p:tavLst>
                                        <p:tav tm="0">
                                          <p:val>
                                            <p:strVal val="#ppt_x"/>
                                          </p:val>
                                        </p:tav>
                                        <p:tav tm="100000">
                                          <p:val>
                                            <p:strVal val="#ppt_x"/>
                                          </p:val>
                                        </p:tav>
                                      </p:tavLst>
                                    </p:anim>
                                    <p:anim calcmode="lin" valueType="num">
                                      <p:cBhvr additive="base">
                                        <p:cTn id="32" dur="500" fill="hold"/>
                                        <p:tgtEl>
                                          <p:spTgt spid="6758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7588"/>
                                        </p:tgtEl>
                                        <p:attrNameLst>
                                          <p:attrName>style.visibility</p:attrName>
                                        </p:attrNameLst>
                                      </p:cBhvr>
                                      <p:to>
                                        <p:strVal val="visible"/>
                                      </p:to>
                                    </p:set>
                                    <p:anim calcmode="lin" valueType="num">
                                      <p:cBhvr additive="base">
                                        <p:cTn id="37" dur="500" fill="hold"/>
                                        <p:tgtEl>
                                          <p:spTgt spid="67588"/>
                                        </p:tgtEl>
                                        <p:attrNameLst>
                                          <p:attrName>ppt_x</p:attrName>
                                        </p:attrNameLst>
                                      </p:cBhvr>
                                      <p:tavLst>
                                        <p:tav tm="0">
                                          <p:val>
                                            <p:strVal val="#ppt_x"/>
                                          </p:val>
                                        </p:tav>
                                        <p:tav tm="100000">
                                          <p:val>
                                            <p:strVal val="#ppt_x"/>
                                          </p:val>
                                        </p:tav>
                                      </p:tavLst>
                                    </p:anim>
                                    <p:anim calcmode="lin" valueType="num">
                                      <p:cBhvr additive="base">
                                        <p:cTn id="38" dur="500" fill="hold"/>
                                        <p:tgtEl>
                                          <p:spTgt spid="6758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7589"/>
                                        </p:tgtEl>
                                        <p:attrNameLst>
                                          <p:attrName>style.visibility</p:attrName>
                                        </p:attrNameLst>
                                      </p:cBhvr>
                                      <p:to>
                                        <p:strVal val="visible"/>
                                      </p:to>
                                    </p:set>
                                    <p:anim calcmode="lin" valueType="num">
                                      <p:cBhvr additive="base">
                                        <p:cTn id="43" dur="500" fill="hold"/>
                                        <p:tgtEl>
                                          <p:spTgt spid="67589"/>
                                        </p:tgtEl>
                                        <p:attrNameLst>
                                          <p:attrName>ppt_x</p:attrName>
                                        </p:attrNameLst>
                                      </p:cBhvr>
                                      <p:tavLst>
                                        <p:tav tm="0">
                                          <p:val>
                                            <p:strVal val="#ppt_x"/>
                                          </p:val>
                                        </p:tav>
                                        <p:tav tm="100000">
                                          <p:val>
                                            <p:strVal val="#ppt_x"/>
                                          </p:val>
                                        </p:tav>
                                      </p:tavLst>
                                    </p:anim>
                                    <p:anim calcmode="lin" valueType="num">
                                      <p:cBhvr additive="base">
                                        <p:cTn id="44" dur="500" fill="hold"/>
                                        <p:tgtEl>
                                          <p:spTgt spid="6758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7590"/>
                                        </p:tgtEl>
                                        <p:attrNameLst>
                                          <p:attrName>style.visibility</p:attrName>
                                        </p:attrNameLst>
                                      </p:cBhvr>
                                      <p:to>
                                        <p:strVal val="visible"/>
                                      </p:to>
                                    </p:set>
                                    <p:anim calcmode="lin" valueType="num">
                                      <p:cBhvr additive="base">
                                        <p:cTn id="49" dur="500" fill="hold"/>
                                        <p:tgtEl>
                                          <p:spTgt spid="67590"/>
                                        </p:tgtEl>
                                        <p:attrNameLst>
                                          <p:attrName>ppt_x</p:attrName>
                                        </p:attrNameLst>
                                      </p:cBhvr>
                                      <p:tavLst>
                                        <p:tav tm="0">
                                          <p:val>
                                            <p:strVal val="#ppt_x"/>
                                          </p:val>
                                        </p:tav>
                                        <p:tav tm="100000">
                                          <p:val>
                                            <p:strVal val="#ppt_x"/>
                                          </p:val>
                                        </p:tav>
                                      </p:tavLst>
                                    </p:anim>
                                    <p:anim calcmode="lin" valueType="num">
                                      <p:cBhvr additive="base">
                                        <p:cTn id="50" dur="500" fill="hold"/>
                                        <p:tgtEl>
                                          <p:spTgt spid="675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autoUpdateAnimBg="0"/>
      <p:bldP spid="67587" grpId="0" autoUpdateAnimBg="0"/>
      <p:bldP spid="67588" grpId="0" autoUpdateAnimBg="0"/>
      <p:bldP spid="67589" grpId="0" autoUpdateAnimBg="0"/>
      <p:bldP spid="67590" grpId="0" autoUpdateAnimBg="0"/>
      <p:bldP spid="67591" grpId="0" autoUpdateAnimBg="0"/>
      <p:bldP spid="67592"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title" idx="4294967295"/>
          </p:nvPr>
        </p:nvSpPr>
        <p:spPr>
          <a:xfrm>
            <a:off x="1509713" y="304800"/>
            <a:ext cx="7058025" cy="642938"/>
          </a:xfrm>
        </p:spPr>
        <p:txBody>
          <a:bodyPr/>
          <a:lstStyle/>
          <a:p>
            <a:pPr eaLnBrk="1" hangingPunct="1"/>
            <a:r>
              <a:rPr lang="zh-CN" altLang="en-US" b="1" smtClean="0">
                <a:latin typeface="Arial" charset="0"/>
                <a:ea typeface="宋体" charset="-122"/>
              </a:rPr>
              <a:t>借喻和借代的区别</a:t>
            </a:r>
          </a:p>
        </p:txBody>
      </p:sp>
      <p:sp>
        <p:nvSpPr>
          <p:cNvPr id="93186" name="Rectangle 3"/>
          <p:cNvSpPr>
            <a:spLocks noGrp="1" noChangeArrowheads="1"/>
          </p:cNvSpPr>
          <p:nvPr>
            <p:ph type="body" idx="4294967295"/>
          </p:nvPr>
        </p:nvSpPr>
        <p:spPr>
          <a:xfrm>
            <a:off x="0" y="1306513"/>
            <a:ext cx="9144000" cy="4941887"/>
          </a:xfrm>
        </p:spPr>
        <p:txBody>
          <a:bodyPr/>
          <a:lstStyle/>
          <a:p>
            <a:pPr eaLnBrk="1" hangingPunct="1">
              <a:lnSpc>
                <a:spcPct val="90000"/>
              </a:lnSpc>
              <a:buFont typeface="Arial" charset="0"/>
              <a:buNone/>
            </a:pPr>
            <a:r>
              <a:rPr lang="zh-CN" altLang="en-US" b="1" smtClean="0">
                <a:latin typeface="Arial" charset="0"/>
                <a:ea typeface="宋体" charset="-122"/>
              </a:rPr>
              <a:t>相同：都是以一事物代另一事物</a:t>
            </a:r>
          </a:p>
          <a:p>
            <a:pPr eaLnBrk="1" hangingPunct="1">
              <a:lnSpc>
                <a:spcPct val="90000"/>
              </a:lnSpc>
              <a:buFont typeface="Arial" charset="0"/>
              <a:buNone/>
            </a:pPr>
            <a:r>
              <a:rPr lang="zh-CN" altLang="en-US" b="1" smtClean="0">
                <a:latin typeface="Arial" charset="0"/>
                <a:ea typeface="宋体" charset="-122"/>
              </a:rPr>
              <a:t>不同：１、借喻是</a:t>
            </a:r>
            <a:r>
              <a:rPr lang="zh-CN" altLang="en-US" b="1" smtClean="0">
                <a:solidFill>
                  <a:srgbClr val="FF0000"/>
                </a:solidFill>
                <a:latin typeface="Arial" charset="0"/>
                <a:ea typeface="宋体" charset="-122"/>
              </a:rPr>
              <a:t>喻中有代</a:t>
            </a:r>
          </a:p>
          <a:p>
            <a:pPr eaLnBrk="1" hangingPunct="1">
              <a:lnSpc>
                <a:spcPct val="90000"/>
              </a:lnSpc>
              <a:buFont typeface="Arial" charset="0"/>
              <a:buNone/>
            </a:pPr>
            <a:r>
              <a:rPr lang="zh-CN" altLang="en-US" b="1" smtClean="0">
                <a:latin typeface="Arial" charset="0"/>
                <a:ea typeface="宋体" charset="-122"/>
              </a:rPr>
              <a:t>　　　　　借代是</a:t>
            </a:r>
            <a:r>
              <a:rPr lang="zh-CN" altLang="en-US" b="1" smtClean="0">
                <a:solidFill>
                  <a:srgbClr val="FF0000"/>
                </a:solidFill>
                <a:latin typeface="Arial" charset="0"/>
                <a:ea typeface="宋体" charset="-122"/>
              </a:rPr>
              <a:t>代而不喻</a:t>
            </a:r>
          </a:p>
          <a:p>
            <a:pPr eaLnBrk="1" hangingPunct="1">
              <a:lnSpc>
                <a:spcPct val="90000"/>
              </a:lnSpc>
              <a:buFont typeface="Arial" charset="0"/>
              <a:buNone/>
            </a:pPr>
            <a:r>
              <a:rPr lang="zh-CN" altLang="en-US" b="1" smtClean="0">
                <a:latin typeface="Arial" charset="0"/>
                <a:ea typeface="宋体" charset="-122"/>
              </a:rPr>
              <a:t>　　　２、借喻侧重</a:t>
            </a:r>
            <a:r>
              <a:rPr lang="zh-CN" altLang="en-US" b="1" smtClean="0">
                <a:solidFill>
                  <a:srgbClr val="FF0000"/>
                </a:solidFill>
                <a:latin typeface="Arial" charset="0"/>
                <a:ea typeface="宋体" charset="-122"/>
              </a:rPr>
              <a:t>相似</a:t>
            </a:r>
            <a:r>
              <a:rPr lang="zh-CN" altLang="en-US" b="1" smtClean="0">
                <a:latin typeface="Arial" charset="0"/>
                <a:ea typeface="宋体" charset="-122"/>
              </a:rPr>
              <a:t>性</a:t>
            </a:r>
          </a:p>
          <a:p>
            <a:pPr eaLnBrk="1" hangingPunct="1">
              <a:lnSpc>
                <a:spcPct val="90000"/>
              </a:lnSpc>
              <a:buFont typeface="Arial" charset="0"/>
              <a:buNone/>
            </a:pPr>
            <a:r>
              <a:rPr lang="zh-CN" altLang="en-US" b="1" smtClean="0">
                <a:latin typeface="Arial" charset="0"/>
                <a:ea typeface="宋体" charset="-122"/>
              </a:rPr>
              <a:t>　　　　　借代侧重</a:t>
            </a:r>
            <a:r>
              <a:rPr lang="zh-CN" altLang="en-US" b="1" smtClean="0">
                <a:solidFill>
                  <a:srgbClr val="FF0000"/>
                </a:solidFill>
                <a:latin typeface="Arial" charset="0"/>
                <a:ea typeface="宋体" charset="-122"/>
              </a:rPr>
              <a:t>相关</a:t>
            </a:r>
            <a:r>
              <a:rPr lang="zh-CN" altLang="en-US" b="1" smtClean="0">
                <a:latin typeface="Arial" charset="0"/>
                <a:ea typeface="宋体" charset="-122"/>
              </a:rPr>
              <a:t>性</a:t>
            </a:r>
          </a:p>
          <a:p>
            <a:pPr eaLnBrk="1" hangingPunct="1">
              <a:lnSpc>
                <a:spcPct val="90000"/>
              </a:lnSpc>
              <a:buFont typeface="Arial" charset="0"/>
              <a:buNone/>
            </a:pPr>
            <a:r>
              <a:rPr lang="zh-CN" altLang="en-US" b="1" smtClean="0">
                <a:latin typeface="Arial" charset="0"/>
                <a:ea typeface="宋体" charset="-122"/>
              </a:rPr>
              <a:t>　　　３、借喻可以改为明喻</a:t>
            </a:r>
          </a:p>
          <a:p>
            <a:pPr eaLnBrk="1" hangingPunct="1">
              <a:lnSpc>
                <a:spcPct val="90000"/>
              </a:lnSpc>
              <a:buFont typeface="Arial" charset="0"/>
              <a:buNone/>
            </a:pPr>
            <a:r>
              <a:rPr lang="zh-CN" altLang="en-US" b="1" smtClean="0">
                <a:latin typeface="Arial" charset="0"/>
                <a:ea typeface="宋体" charset="-122"/>
              </a:rPr>
              <a:t>　　　　　借代则不能</a:t>
            </a:r>
          </a:p>
          <a:p>
            <a:pPr eaLnBrk="1" hangingPunct="1">
              <a:lnSpc>
                <a:spcPct val="90000"/>
              </a:lnSpc>
              <a:buFont typeface="Arial" charset="0"/>
              <a:buNone/>
            </a:pPr>
            <a:r>
              <a:rPr lang="zh-CN" altLang="en-US" b="1" smtClean="0">
                <a:latin typeface="Arial" charset="0"/>
                <a:ea typeface="宋体" charset="-122"/>
              </a:rPr>
              <a:t>　　　４、借喻的双方不能是同一事物</a:t>
            </a:r>
          </a:p>
          <a:p>
            <a:pPr eaLnBrk="1" hangingPunct="1">
              <a:lnSpc>
                <a:spcPct val="90000"/>
              </a:lnSpc>
              <a:buFont typeface="Arial" charset="0"/>
              <a:buNone/>
            </a:pPr>
            <a:r>
              <a:rPr lang="zh-CN" altLang="en-US" b="1" smtClean="0">
                <a:latin typeface="Arial" charset="0"/>
                <a:ea typeface="宋体" charset="-122"/>
              </a:rPr>
              <a:t>　　　　　借代的双方常关系到同一事物</a:t>
            </a:r>
          </a:p>
          <a:p>
            <a:pPr eaLnBrk="1" hangingPunct="1">
              <a:lnSpc>
                <a:spcPct val="90000"/>
              </a:lnSpc>
              <a:buFont typeface="Arial" charset="0"/>
              <a:buNone/>
            </a:pPr>
            <a:endParaRPr lang="zh-CN" altLang="zh-CN" b="1" smtClean="0">
              <a:latin typeface="Arial" charset="0"/>
              <a:ea typeface="宋体" charset="-122"/>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2"/>
          <p:cNvSpPr>
            <a:spLocks noGrp="1" noChangeArrowheads="1"/>
          </p:cNvSpPr>
          <p:nvPr>
            <p:ph type="title" idx="4294967295"/>
          </p:nvPr>
        </p:nvSpPr>
        <p:spPr>
          <a:xfrm>
            <a:off x="1546225" y="403225"/>
            <a:ext cx="7058025" cy="355600"/>
          </a:xfrm>
        </p:spPr>
        <p:txBody>
          <a:bodyPr/>
          <a:lstStyle/>
          <a:p>
            <a:pPr eaLnBrk="1" hangingPunct="1"/>
            <a:r>
              <a:rPr lang="zh-CN" altLang="en-US" sz="3600" b="1" smtClean="0">
                <a:solidFill>
                  <a:schemeClr val="tx1"/>
                </a:solidFill>
                <a:latin typeface="Arial" charset="0"/>
                <a:ea typeface="宋体" charset="-122"/>
              </a:rPr>
              <a:t>辨别设问与反问</a:t>
            </a:r>
          </a:p>
        </p:txBody>
      </p:sp>
      <p:sp>
        <p:nvSpPr>
          <p:cNvPr id="75779" name="Rectangle 3"/>
          <p:cNvSpPr>
            <a:spLocks noGrp="1" noChangeArrowheads="1"/>
          </p:cNvSpPr>
          <p:nvPr>
            <p:ph type="body" idx="4294967295"/>
          </p:nvPr>
        </p:nvSpPr>
        <p:spPr>
          <a:xfrm>
            <a:off x="450850" y="1036638"/>
            <a:ext cx="8229600" cy="1073150"/>
          </a:xfrm>
        </p:spPr>
        <p:txBody>
          <a:bodyPr/>
          <a:lstStyle/>
          <a:p>
            <a:pPr eaLnBrk="1" hangingPunct="1">
              <a:buFont typeface="Arial" charset="0"/>
              <a:buNone/>
            </a:pPr>
            <a:r>
              <a:rPr lang="zh-CN" altLang="en-US" b="1" smtClean="0">
                <a:solidFill>
                  <a:schemeClr val="tx1"/>
                </a:solidFill>
                <a:latin typeface="Arial" charset="0"/>
                <a:ea typeface="宋体" charset="-122"/>
              </a:rPr>
              <a:t>问人间谁是英雄？有酾酒临江，横槊曹公。”</a:t>
            </a:r>
          </a:p>
          <a:p>
            <a:pPr eaLnBrk="1" hangingPunct="1">
              <a:buFont typeface="Arial" charset="0"/>
              <a:buNone/>
            </a:pPr>
            <a:r>
              <a:rPr lang="zh-CN" altLang="en-US" b="1" smtClean="0">
                <a:solidFill>
                  <a:schemeClr val="tx1"/>
                </a:solidFill>
                <a:latin typeface="Arial" charset="0"/>
                <a:ea typeface="宋体" charset="-122"/>
              </a:rPr>
              <a:t>　　　　　　　　　　　</a:t>
            </a:r>
            <a:r>
              <a:rPr lang="en-US" b="1" smtClean="0">
                <a:solidFill>
                  <a:schemeClr val="tx1"/>
                </a:solidFill>
                <a:latin typeface="Arial" charset="0"/>
              </a:rPr>
              <a:t>（元曲小令，阿鲁威作</a:t>
            </a:r>
            <a:r>
              <a:rPr lang="en-US" b="1" smtClean="0">
                <a:latin typeface="Arial" charset="0"/>
              </a:rPr>
              <a:t>） </a:t>
            </a:r>
            <a:endParaRPr lang="zh-CN" altLang="en-US" b="1" smtClean="0">
              <a:latin typeface="Arial" charset="0"/>
              <a:ea typeface="宋体" charset="-122"/>
            </a:endParaRPr>
          </a:p>
        </p:txBody>
      </p:sp>
      <p:sp>
        <p:nvSpPr>
          <p:cNvPr id="75780" name="Rectangle 4"/>
          <p:cNvSpPr>
            <a:spLocks noChangeArrowheads="1"/>
          </p:cNvSpPr>
          <p:nvPr/>
        </p:nvSpPr>
        <p:spPr bwMode="auto">
          <a:xfrm>
            <a:off x="381000" y="2209800"/>
            <a:ext cx="8458200" cy="519113"/>
          </a:xfrm>
          <a:prstGeom prst="rect">
            <a:avLst/>
          </a:prstGeom>
          <a:noFill/>
          <a:ln w="9525">
            <a:noFill/>
            <a:miter lim="800000"/>
            <a:headEnd/>
            <a:tailEnd/>
          </a:ln>
        </p:spPr>
        <p:txBody>
          <a:bodyPr>
            <a:spAutoFit/>
          </a:bodyPr>
          <a:lstStyle/>
          <a:p>
            <a:pPr>
              <a:buFont typeface="Arial" charset="0"/>
              <a:buNone/>
            </a:pPr>
            <a:r>
              <a:rPr lang="zh-CN" altLang="en-US" sz="2800" b="1"/>
              <a:t>这次第，怎一个愁字了得</a:t>
            </a:r>
            <a:r>
              <a:rPr lang="en-US" altLang="zh-CN" sz="2800" b="1"/>
              <a:t>! </a:t>
            </a:r>
            <a:r>
              <a:rPr lang="zh-CN" altLang="en-US" sz="2800" b="1"/>
              <a:t>　　</a:t>
            </a:r>
            <a:r>
              <a:rPr lang="en-US" altLang="zh-CN" sz="2800" b="1"/>
              <a:t>《</a:t>
            </a:r>
            <a:r>
              <a:rPr lang="zh-CN" altLang="en-US" sz="2800" b="1"/>
              <a:t>声声慢 </a:t>
            </a:r>
            <a:r>
              <a:rPr lang="en-US" altLang="zh-CN" sz="2800" b="1"/>
              <a:t>》</a:t>
            </a:r>
            <a:r>
              <a:rPr lang="zh-CN" altLang="en-US" sz="2800" b="1"/>
              <a:t>李清照 </a:t>
            </a:r>
          </a:p>
        </p:txBody>
      </p:sp>
      <p:sp>
        <p:nvSpPr>
          <p:cNvPr id="75781" name="Rectangle 5"/>
          <p:cNvSpPr>
            <a:spLocks noChangeArrowheads="1"/>
          </p:cNvSpPr>
          <p:nvPr/>
        </p:nvSpPr>
        <p:spPr bwMode="auto">
          <a:xfrm>
            <a:off x="304800" y="3048000"/>
            <a:ext cx="8839200" cy="946150"/>
          </a:xfrm>
          <a:prstGeom prst="rect">
            <a:avLst/>
          </a:prstGeom>
          <a:noFill/>
          <a:ln w="9525">
            <a:noFill/>
            <a:miter lim="800000"/>
            <a:headEnd/>
            <a:tailEnd/>
          </a:ln>
        </p:spPr>
        <p:txBody>
          <a:bodyPr>
            <a:spAutoFit/>
          </a:bodyPr>
          <a:lstStyle/>
          <a:p>
            <a:pPr>
              <a:buFont typeface="Arial" charset="0"/>
              <a:buNone/>
            </a:pPr>
            <a:r>
              <a:rPr lang="zh-CN" altLang="en-US" sz="2800" b="1"/>
              <a:t>试问闲愁都几许？一川烟草，满城风絮，梅子黄时雨。 　　　　　　　</a:t>
            </a:r>
          </a:p>
          <a:p>
            <a:pPr>
              <a:buFont typeface="Arial" charset="0"/>
              <a:buNone/>
            </a:pPr>
            <a:r>
              <a:rPr lang="zh-CN" altLang="en-US" sz="2800" b="1"/>
              <a:t>　　　　　　　　　　　　　　　　贺铸</a:t>
            </a:r>
            <a:r>
              <a:rPr lang="en-US" altLang="zh-CN" sz="2800" b="1"/>
              <a:t>《</a:t>
            </a:r>
            <a:r>
              <a:rPr lang="zh-CN" altLang="en-US" sz="2800" b="1"/>
              <a:t>青玉案</a:t>
            </a:r>
            <a:r>
              <a:rPr lang="en-US" altLang="zh-CN" sz="2800" b="1"/>
              <a:t>》</a:t>
            </a:r>
          </a:p>
        </p:txBody>
      </p:sp>
      <p:sp>
        <p:nvSpPr>
          <p:cNvPr id="75782" name="Rectangle 6"/>
          <p:cNvSpPr>
            <a:spLocks noChangeArrowheads="1"/>
          </p:cNvSpPr>
          <p:nvPr/>
        </p:nvSpPr>
        <p:spPr bwMode="auto">
          <a:xfrm>
            <a:off x="381000" y="4953000"/>
            <a:ext cx="7069138" cy="519113"/>
          </a:xfrm>
          <a:prstGeom prst="rect">
            <a:avLst/>
          </a:prstGeom>
          <a:noFill/>
          <a:ln w="9525">
            <a:noFill/>
            <a:miter lim="800000"/>
            <a:headEnd/>
            <a:tailEnd/>
          </a:ln>
        </p:spPr>
        <p:txBody>
          <a:bodyPr wrap="none">
            <a:spAutoFit/>
          </a:bodyPr>
          <a:lstStyle/>
          <a:p>
            <a:pPr>
              <a:spcBef>
                <a:spcPct val="20000"/>
              </a:spcBef>
              <a:buFont typeface="Arial" charset="0"/>
              <a:buNone/>
            </a:pPr>
            <a:r>
              <a:rPr lang="zh-CN" altLang="en-US" sz="2800" b="1"/>
              <a:t>双兔傍地走，安能辨我是雄雌？ </a:t>
            </a:r>
            <a:r>
              <a:rPr lang="en-US" altLang="zh-CN" sz="2800" b="1"/>
              <a:t>《</a:t>
            </a:r>
            <a:r>
              <a:rPr lang="zh-CN" altLang="en-US" sz="2800" b="1"/>
              <a:t>木兰诗</a:t>
            </a:r>
            <a:r>
              <a:rPr lang="en-US" altLang="zh-CN" sz="2800" b="1"/>
              <a:t>》</a:t>
            </a:r>
          </a:p>
        </p:txBody>
      </p:sp>
      <p:sp>
        <p:nvSpPr>
          <p:cNvPr id="75783" name="Rectangle 7"/>
          <p:cNvSpPr>
            <a:spLocks noChangeArrowheads="1"/>
          </p:cNvSpPr>
          <p:nvPr/>
        </p:nvSpPr>
        <p:spPr bwMode="auto">
          <a:xfrm>
            <a:off x="304800" y="4191000"/>
            <a:ext cx="6411913" cy="519113"/>
          </a:xfrm>
          <a:prstGeom prst="rect">
            <a:avLst/>
          </a:prstGeom>
          <a:noFill/>
          <a:ln w="9525">
            <a:noFill/>
            <a:miter lim="800000"/>
            <a:headEnd/>
            <a:tailEnd/>
          </a:ln>
        </p:spPr>
        <p:txBody>
          <a:bodyPr wrap="none">
            <a:spAutoFit/>
          </a:bodyPr>
          <a:lstStyle/>
          <a:p>
            <a:pPr>
              <a:spcBef>
                <a:spcPct val="20000"/>
              </a:spcBef>
              <a:buFont typeface="Arial" charset="0"/>
              <a:buNone/>
            </a:pPr>
            <a:r>
              <a:rPr lang="zh-CN" altLang="en-US" sz="2800" b="1"/>
              <a:t>本是同根生，相煎何太急</a:t>
            </a:r>
            <a:r>
              <a:rPr lang="en-US" altLang="zh-CN" sz="2800" b="1"/>
              <a:t>?   《</a:t>
            </a:r>
            <a:r>
              <a:rPr lang="zh-CN" altLang="en-US" sz="2800" b="1"/>
              <a:t>七步诗</a:t>
            </a:r>
            <a:r>
              <a:rPr lang="en-US" altLang="zh-CN" sz="2800" b="1"/>
              <a:t>》</a:t>
            </a:r>
          </a:p>
        </p:txBody>
      </p:sp>
      <p:sp>
        <p:nvSpPr>
          <p:cNvPr id="75784" name="Rectangle 8"/>
          <p:cNvSpPr>
            <a:spLocks noChangeArrowheads="1"/>
          </p:cNvSpPr>
          <p:nvPr/>
        </p:nvSpPr>
        <p:spPr bwMode="auto">
          <a:xfrm>
            <a:off x="381000" y="5638800"/>
            <a:ext cx="8534400" cy="946150"/>
          </a:xfrm>
          <a:prstGeom prst="rect">
            <a:avLst/>
          </a:prstGeom>
          <a:noFill/>
          <a:ln w="9525">
            <a:noFill/>
            <a:miter lim="800000"/>
            <a:headEnd/>
            <a:tailEnd/>
          </a:ln>
        </p:spPr>
        <p:txBody>
          <a:bodyPr>
            <a:spAutoFit/>
          </a:bodyPr>
          <a:lstStyle/>
          <a:p>
            <a:pPr>
              <a:buFont typeface="Arial" charset="0"/>
              <a:buNone/>
            </a:pPr>
            <a:r>
              <a:rPr lang="zh-CN" altLang="en-US" sz="2800" b="1"/>
              <a:t>江东弟子今虽在，肯为君王卷土来？</a:t>
            </a:r>
          </a:p>
          <a:p>
            <a:pPr>
              <a:buFont typeface="Arial" charset="0"/>
              <a:buNone/>
            </a:pPr>
            <a:r>
              <a:rPr lang="zh-CN" altLang="en-US" sz="2800" b="1"/>
              <a:t>                              　　　　 </a:t>
            </a:r>
            <a:r>
              <a:rPr lang="en-US" altLang="zh-CN" sz="2800" b="1"/>
              <a:t>《</a:t>
            </a:r>
            <a:r>
              <a:rPr lang="zh-CN" altLang="en-US" sz="2800" b="1"/>
              <a:t>叠题乌江亭</a:t>
            </a:r>
            <a:r>
              <a:rPr lang="en-US" altLang="zh-CN" sz="2800" b="1"/>
              <a:t>》</a:t>
            </a:r>
            <a:r>
              <a:rPr lang="zh-CN" altLang="en-US" sz="2800" b="1"/>
              <a:t>王安石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 calcmode="lin" valueType="num">
                                      <p:cBhvr additive="base">
                                        <p:cTn id="7" dur="5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5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5779">
                                            <p:txEl>
                                              <p:pRg st="1" end="1"/>
                                            </p:txEl>
                                          </p:spTgt>
                                        </p:tgtEl>
                                        <p:attrNameLst>
                                          <p:attrName>style.visibility</p:attrName>
                                        </p:attrNameLst>
                                      </p:cBhvr>
                                      <p:to>
                                        <p:strVal val="visible"/>
                                      </p:to>
                                    </p:set>
                                    <p:anim calcmode="lin" valueType="num">
                                      <p:cBhvr additive="base">
                                        <p:cTn id="13" dur="5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57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5780"/>
                                        </p:tgtEl>
                                        <p:attrNameLst>
                                          <p:attrName>style.visibility</p:attrName>
                                        </p:attrNameLst>
                                      </p:cBhvr>
                                      <p:to>
                                        <p:strVal val="visible"/>
                                      </p:to>
                                    </p:set>
                                    <p:anim calcmode="lin" valueType="num">
                                      <p:cBhvr additive="base">
                                        <p:cTn id="19" dur="500" fill="hold"/>
                                        <p:tgtEl>
                                          <p:spTgt spid="75780"/>
                                        </p:tgtEl>
                                        <p:attrNameLst>
                                          <p:attrName>ppt_x</p:attrName>
                                        </p:attrNameLst>
                                      </p:cBhvr>
                                      <p:tavLst>
                                        <p:tav tm="0">
                                          <p:val>
                                            <p:strVal val="#ppt_x"/>
                                          </p:val>
                                        </p:tav>
                                        <p:tav tm="100000">
                                          <p:val>
                                            <p:strVal val="#ppt_x"/>
                                          </p:val>
                                        </p:tav>
                                      </p:tavLst>
                                    </p:anim>
                                    <p:anim calcmode="lin" valueType="num">
                                      <p:cBhvr additive="base">
                                        <p:cTn id="20" dur="500" fill="hold"/>
                                        <p:tgtEl>
                                          <p:spTgt spid="7578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5781"/>
                                        </p:tgtEl>
                                        <p:attrNameLst>
                                          <p:attrName>style.visibility</p:attrName>
                                        </p:attrNameLst>
                                      </p:cBhvr>
                                      <p:to>
                                        <p:strVal val="visible"/>
                                      </p:to>
                                    </p:set>
                                    <p:anim calcmode="lin" valueType="num">
                                      <p:cBhvr additive="base">
                                        <p:cTn id="25" dur="500" fill="hold"/>
                                        <p:tgtEl>
                                          <p:spTgt spid="75781"/>
                                        </p:tgtEl>
                                        <p:attrNameLst>
                                          <p:attrName>ppt_x</p:attrName>
                                        </p:attrNameLst>
                                      </p:cBhvr>
                                      <p:tavLst>
                                        <p:tav tm="0">
                                          <p:val>
                                            <p:strVal val="#ppt_x"/>
                                          </p:val>
                                        </p:tav>
                                        <p:tav tm="100000">
                                          <p:val>
                                            <p:strVal val="#ppt_x"/>
                                          </p:val>
                                        </p:tav>
                                      </p:tavLst>
                                    </p:anim>
                                    <p:anim calcmode="lin" valueType="num">
                                      <p:cBhvr additive="base">
                                        <p:cTn id="26" dur="500" fill="hold"/>
                                        <p:tgtEl>
                                          <p:spTgt spid="7578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5783"/>
                                        </p:tgtEl>
                                        <p:attrNameLst>
                                          <p:attrName>style.visibility</p:attrName>
                                        </p:attrNameLst>
                                      </p:cBhvr>
                                      <p:to>
                                        <p:strVal val="visible"/>
                                      </p:to>
                                    </p:set>
                                    <p:anim calcmode="lin" valueType="num">
                                      <p:cBhvr additive="base">
                                        <p:cTn id="31" dur="500" fill="hold"/>
                                        <p:tgtEl>
                                          <p:spTgt spid="75783"/>
                                        </p:tgtEl>
                                        <p:attrNameLst>
                                          <p:attrName>ppt_x</p:attrName>
                                        </p:attrNameLst>
                                      </p:cBhvr>
                                      <p:tavLst>
                                        <p:tav tm="0">
                                          <p:val>
                                            <p:strVal val="#ppt_x"/>
                                          </p:val>
                                        </p:tav>
                                        <p:tav tm="100000">
                                          <p:val>
                                            <p:strVal val="#ppt_x"/>
                                          </p:val>
                                        </p:tav>
                                      </p:tavLst>
                                    </p:anim>
                                    <p:anim calcmode="lin" valueType="num">
                                      <p:cBhvr additive="base">
                                        <p:cTn id="32" dur="500" fill="hold"/>
                                        <p:tgtEl>
                                          <p:spTgt spid="7578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5782"/>
                                        </p:tgtEl>
                                        <p:attrNameLst>
                                          <p:attrName>style.visibility</p:attrName>
                                        </p:attrNameLst>
                                      </p:cBhvr>
                                      <p:to>
                                        <p:strVal val="visible"/>
                                      </p:to>
                                    </p:set>
                                    <p:anim calcmode="lin" valueType="num">
                                      <p:cBhvr additive="base">
                                        <p:cTn id="37" dur="500" fill="hold"/>
                                        <p:tgtEl>
                                          <p:spTgt spid="75782"/>
                                        </p:tgtEl>
                                        <p:attrNameLst>
                                          <p:attrName>ppt_x</p:attrName>
                                        </p:attrNameLst>
                                      </p:cBhvr>
                                      <p:tavLst>
                                        <p:tav tm="0">
                                          <p:val>
                                            <p:strVal val="#ppt_x"/>
                                          </p:val>
                                        </p:tav>
                                        <p:tav tm="100000">
                                          <p:val>
                                            <p:strVal val="#ppt_x"/>
                                          </p:val>
                                        </p:tav>
                                      </p:tavLst>
                                    </p:anim>
                                    <p:anim calcmode="lin" valueType="num">
                                      <p:cBhvr additive="base">
                                        <p:cTn id="38" dur="500" fill="hold"/>
                                        <p:tgtEl>
                                          <p:spTgt spid="7578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5784"/>
                                        </p:tgtEl>
                                        <p:attrNameLst>
                                          <p:attrName>style.visibility</p:attrName>
                                        </p:attrNameLst>
                                      </p:cBhvr>
                                      <p:to>
                                        <p:strVal val="visible"/>
                                      </p:to>
                                    </p:set>
                                    <p:anim calcmode="lin" valueType="num">
                                      <p:cBhvr additive="base">
                                        <p:cTn id="43" dur="500" fill="hold"/>
                                        <p:tgtEl>
                                          <p:spTgt spid="75784"/>
                                        </p:tgtEl>
                                        <p:attrNameLst>
                                          <p:attrName>ppt_x</p:attrName>
                                        </p:attrNameLst>
                                      </p:cBhvr>
                                      <p:tavLst>
                                        <p:tav tm="0">
                                          <p:val>
                                            <p:strVal val="#ppt_x"/>
                                          </p:val>
                                        </p:tav>
                                        <p:tav tm="100000">
                                          <p:val>
                                            <p:strVal val="#ppt_x"/>
                                          </p:val>
                                        </p:tav>
                                      </p:tavLst>
                                    </p:anim>
                                    <p:anim calcmode="lin" valueType="num">
                                      <p:cBhvr additive="base">
                                        <p:cTn id="44" dur="500" fill="hold"/>
                                        <p:tgtEl>
                                          <p:spTgt spid="757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autoUpdateAnimBg="0"/>
      <p:bldP spid="75780" grpId="0" autoUpdateAnimBg="0"/>
      <p:bldP spid="75781" grpId="0" autoUpdateAnimBg="0"/>
      <p:bldP spid="75782" grpId="0" autoUpdateAnimBg="0"/>
      <p:bldP spid="75783" grpId="0" autoUpdateAnimBg="0"/>
      <p:bldP spid="75784" grpId="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304800" y="2895600"/>
            <a:ext cx="8305800" cy="946150"/>
          </a:xfrm>
          <a:prstGeom prst="rect">
            <a:avLst/>
          </a:prstGeom>
          <a:noFill/>
          <a:ln w="9525">
            <a:noFill/>
            <a:miter lim="800000"/>
            <a:headEnd/>
            <a:tailEnd/>
          </a:ln>
        </p:spPr>
        <p:txBody>
          <a:bodyPr>
            <a:spAutoFit/>
          </a:bodyPr>
          <a:lstStyle/>
          <a:p>
            <a:pPr>
              <a:buFont typeface="Arial" charset="0"/>
              <a:buNone/>
            </a:pPr>
            <a:r>
              <a:rPr lang="zh-CN" altLang="en-US" sz="2800" b="1"/>
              <a:t> 借问酒家何处有</a:t>
            </a:r>
            <a:r>
              <a:rPr lang="en-US" altLang="zh-CN" sz="2800" b="1"/>
              <a:t>?</a:t>
            </a:r>
            <a:r>
              <a:rPr lang="zh-CN" altLang="en-US" sz="2800" b="1"/>
              <a:t>牧童遥指杏花村。</a:t>
            </a:r>
          </a:p>
          <a:p>
            <a:pPr>
              <a:buFont typeface="Arial" charset="0"/>
              <a:buNone/>
            </a:pPr>
            <a:r>
              <a:rPr lang="zh-CN" altLang="en-US" sz="2800" b="1"/>
              <a:t>                                           杜牧</a:t>
            </a:r>
            <a:r>
              <a:rPr lang="en-US" altLang="zh-CN" sz="2800" b="1"/>
              <a:t>《</a:t>
            </a:r>
            <a:r>
              <a:rPr lang="zh-CN" altLang="en-US" sz="2800" b="1"/>
              <a:t>清明 </a:t>
            </a:r>
            <a:r>
              <a:rPr lang="en-US" altLang="zh-CN" sz="2800" b="1"/>
              <a:t>》</a:t>
            </a:r>
          </a:p>
        </p:txBody>
      </p:sp>
      <p:sp>
        <p:nvSpPr>
          <p:cNvPr id="76803" name="Rectangle 3"/>
          <p:cNvSpPr>
            <a:spLocks noChangeArrowheads="1"/>
          </p:cNvSpPr>
          <p:nvPr/>
        </p:nvSpPr>
        <p:spPr bwMode="auto">
          <a:xfrm>
            <a:off x="381000" y="1981200"/>
            <a:ext cx="7167563" cy="519113"/>
          </a:xfrm>
          <a:prstGeom prst="rect">
            <a:avLst/>
          </a:prstGeom>
          <a:noFill/>
          <a:ln w="9525">
            <a:noFill/>
            <a:miter lim="800000"/>
            <a:headEnd/>
            <a:tailEnd/>
          </a:ln>
        </p:spPr>
        <p:txBody>
          <a:bodyPr wrap="none">
            <a:spAutoFit/>
          </a:bodyPr>
          <a:lstStyle/>
          <a:p>
            <a:pPr>
              <a:spcBef>
                <a:spcPct val="20000"/>
              </a:spcBef>
              <a:buFont typeface="Arial" charset="0"/>
              <a:buNone/>
            </a:pPr>
            <a:r>
              <a:rPr lang="zh-CN" altLang="en-US" sz="2800" b="1"/>
              <a:t>谁言寸草心，报得三春晖 ？</a:t>
            </a:r>
            <a:r>
              <a:rPr lang="en-US" altLang="zh-CN" sz="2800" b="1"/>
              <a:t>《 </a:t>
            </a:r>
            <a:r>
              <a:rPr lang="zh-CN" altLang="en-US" sz="2800" b="1"/>
              <a:t>游子吟</a:t>
            </a:r>
            <a:r>
              <a:rPr lang="en-US" altLang="zh-CN" sz="2800" b="1"/>
              <a:t>》</a:t>
            </a:r>
            <a:r>
              <a:rPr lang="zh-CN" altLang="en-US" sz="2800" b="1"/>
              <a:t>孟郊</a:t>
            </a:r>
          </a:p>
        </p:txBody>
      </p:sp>
      <p:sp>
        <p:nvSpPr>
          <p:cNvPr id="76804" name="Rectangle 4"/>
          <p:cNvSpPr>
            <a:spLocks noChangeArrowheads="1"/>
          </p:cNvSpPr>
          <p:nvPr/>
        </p:nvSpPr>
        <p:spPr bwMode="auto">
          <a:xfrm>
            <a:off x="381000" y="5257800"/>
            <a:ext cx="7924800" cy="946150"/>
          </a:xfrm>
          <a:prstGeom prst="rect">
            <a:avLst/>
          </a:prstGeom>
          <a:noFill/>
          <a:ln w="9525">
            <a:noFill/>
            <a:miter lim="800000"/>
            <a:headEnd/>
            <a:tailEnd/>
          </a:ln>
        </p:spPr>
        <p:txBody>
          <a:bodyPr>
            <a:spAutoFit/>
          </a:bodyPr>
          <a:lstStyle/>
          <a:p>
            <a:pPr>
              <a:buFont typeface="Arial" charset="0"/>
              <a:buNone/>
            </a:pPr>
            <a:r>
              <a:rPr lang="zh-CN" altLang="en-US" sz="2800" b="1"/>
              <a:t>问君能有几多愁？恰似一江春水向东流。</a:t>
            </a:r>
          </a:p>
          <a:p>
            <a:pPr>
              <a:buFont typeface="Arial" charset="0"/>
              <a:buNone/>
            </a:pPr>
            <a:r>
              <a:rPr lang="zh-CN" altLang="en-US" sz="2800" b="1"/>
              <a:t>                                                      李煜 </a:t>
            </a:r>
          </a:p>
        </p:txBody>
      </p:sp>
      <p:sp>
        <p:nvSpPr>
          <p:cNvPr id="76805" name="Rectangle 5"/>
          <p:cNvSpPr>
            <a:spLocks noChangeArrowheads="1"/>
          </p:cNvSpPr>
          <p:nvPr/>
        </p:nvSpPr>
        <p:spPr bwMode="auto">
          <a:xfrm>
            <a:off x="381000" y="228600"/>
            <a:ext cx="6572250" cy="519113"/>
          </a:xfrm>
          <a:prstGeom prst="rect">
            <a:avLst/>
          </a:prstGeom>
          <a:noFill/>
          <a:ln w="9525">
            <a:noFill/>
            <a:miter lim="800000"/>
            <a:headEnd/>
            <a:tailEnd/>
          </a:ln>
        </p:spPr>
        <p:txBody>
          <a:bodyPr wrap="none">
            <a:spAutoFit/>
          </a:bodyPr>
          <a:lstStyle/>
          <a:p>
            <a:pPr>
              <a:spcBef>
                <a:spcPct val="20000"/>
              </a:spcBef>
              <a:buFont typeface="Arial" charset="0"/>
              <a:buNone/>
            </a:pPr>
            <a:r>
              <a:rPr lang="zh-CN" altLang="en-US" sz="2800" b="1"/>
              <a:t>满地黄花堆积，憔悴损，如今有谁堪摘</a:t>
            </a:r>
            <a:r>
              <a:rPr lang="en-US" altLang="zh-CN" sz="2800" b="1"/>
              <a:t>? </a:t>
            </a:r>
          </a:p>
        </p:txBody>
      </p:sp>
      <p:sp>
        <p:nvSpPr>
          <p:cNvPr id="76806" name="Rectangle 6"/>
          <p:cNvSpPr>
            <a:spLocks noChangeArrowheads="1"/>
          </p:cNvSpPr>
          <p:nvPr/>
        </p:nvSpPr>
        <p:spPr bwMode="auto">
          <a:xfrm>
            <a:off x="457200" y="4191000"/>
            <a:ext cx="6107113" cy="433388"/>
          </a:xfrm>
          <a:prstGeom prst="rect">
            <a:avLst/>
          </a:prstGeom>
          <a:noFill/>
          <a:ln w="9525">
            <a:noFill/>
            <a:miter lim="800000"/>
            <a:headEnd/>
            <a:tailEnd/>
          </a:ln>
        </p:spPr>
        <p:txBody>
          <a:bodyPr wrap="none">
            <a:spAutoFit/>
          </a:bodyPr>
          <a:lstStyle/>
          <a:p>
            <a:pPr>
              <a:lnSpc>
                <a:spcPct val="80000"/>
              </a:lnSpc>
              <a:spcBef>
                <a:spcPct val="20000"/>
              </a:spcBef>
              <a:buFont typeface="Arial" charset="0"/>
              <a:buNone/>
            </a:pPr>
            <a:r>
              <a:rPr lang="zh-CN" altLang="en-US" sz="2800" b="1"/>
              <a:t>飘飘何所似</a:t>
            </a:r>
            <a:r>
              <a:rPr lang="en-US" altLang="zh-CN" sz="2800" b="1"/>
              <a:t>,</a:t>
            </a:r>
            <a:r>
              <a:rPr lang="zh-CN" altLang="en-US" sz="2800" b="1"/>
              <a:t>天地一沙鸥。            杜甫</a:t>
            </a:r>
          </a:p>
        </p:txBody>
      </p:sp>
      <p:sp>
        <p:nvSpPr>
          <p:cNvPr id="76807" name="Rectangle 7"/>
          <p:cNvSpPr>
            <a:spLocks noChangeArrowheads="1"/>
          </p:cNvSpPr>
          <p:nvPr/>
        </p:nvSpPr>
        <p:spPr bwMode="auto">
          <a:xfrm>
            <a:off x="457200" y="1219200"/>
            <a:ext cx="7069138" cy="433388"/>
          </a:xfrm>
          <a:prstGeom prst="rect">
            <a:avLst/>
          </a:prstGeom>
          <a:noFill/>
          <a:ln w="9525">
            <a:noFill/>
            <a:miter lim="800000"/>
            <a:headEnd/>
            <a:tailEnd/>
          </a:ln>
        </p:spPr>
        <p:txBody>
          <a:bodyPr wrap="none">
            <a:spAutoFit/>
          </a:bodyPr>
          <a:lstStyle/>
          <a:p>
            <a:pPr>
              <a:lnSpc>
                <a:spcPct val="80000"/>
              </a:lnSpc>
              <a:spcBef>
                <a:spcPct val="20000"/>
              </a:spcBef>
              <a:buFont typeface="Arial" charset="0"/>
              <a:buNone/>
            </a:pPr>
            <a:r>
              <a:rPr lang="zh-CN" altLang="en-US" sz="2800" b="1"/>
              <a:t>不知细叶谁裁出，二月春风似剪刀。 贺知章</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5"/>
                                        </p:tgtEl>
                                        <p:attrNameLst>
                                          <p:attrName>style.visibility</p:attrName>
                                        </p:attrNameLst>
                                      </p:cBhvr>
                                      <p:to>
                                        <p:strVal val="visible"/>
                                      </p:to>
                                    </p:set>
                                    <p:anim calcmode="lin" valueType="num">
                                      <p:cBhvr additive="base">
                                        <p:cTn id="7" dur="500" fill="hold"/>
                                        <p:tgtEl>
                                          <p:spTgt spid="76805"/>
                                        </p:tgtEl>
                                        <p:attrNameLst>
                                          <p:attrName>ppt_x</p:attrName>
                                        </p:attrNameLst>
                                      </p:cBhvr>
                                      <p:tavLst>
                                        <p:tav tm="0">
                                          <p:val>
                                            <p:strVal val="#ppt_x"/>
                                          </p:val>
                                        </p:tav>
                                        <p:tav tm="100000">
                                          <p:val>
                                            <p:strVal val="#ppt_x"/>
                                          </p:val>
                                        </p:tav>
                                      </p:tavLst>
                                    </p:anim>
                                    <p:anim calcmode="lin" valueType="num">
                                      <p:cBhvr additive="base">
                                        <p:cTn id="8" dur="500" fill="hold"/>
                                        <p:tgtEl>
                                          <p:spTgt spid="7680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7"/>
                                        </p:tgtEl>
                                        <p:attrNameLst>
                                          <p:attrName>style.visibility</p:attrName>
                                        </p:attrNameLst>
                                      </p:cBhvr>
                                      <p:to>
                                        <p:strVal val="visible"/>
                                      </p:to>
                                    </p:set>
                                    <p:anim calcmode="lin" valueType="num">
                                      <p:cBhvr additive="base">
                                        <p:cTn id="13" dur="500" fill="hold"/>
                                        <p:tgtEl>
                                          <p:spTgt spid="76807"/>
                                        </p:tgtEl>
                                        <p:attrNameLst>
                                          <p:attrName>ppt_x</p:attrName>
                                        </p:attrNameLst>
                                      </p:cBhvr>
                                      <p:tavLst>
                                        <p:tav tm="0">
                                          <p:val>
                                            <p:strVal val="#ppt_x"/>
                                          </p:val>
                                        </p:tav>
                                        <p:tav tm="100000">
                                          <p:val>
                                            <p:strVal val="#ppt_x"/>
                                          </p:val>
                                        </p:tav>
                                      </p:tavLst>
                                    </p:anim>
                                    <p:anim calcmode="lin" valueType="num">
                                      <p:cBhvr additive="base">
                                        <p:cTn id="14" dur="500" fill="hold"/>
                                        <p:tgtEl>
                                          <p:spTgt spid="76807"/>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gtEl>
                                        <p:attrNameLst>
                                          <p:attrName>style.visibility</p:attrName>
                                        </p:attrNameLst>
                                      </p:cBhvr>
                                      <p:to>
                                        <p:strVal val="visible"/>
                                      </p:to>
                                    </p:set>
                                    <p:anim calcmode="lin" valueType="num">
                                      <p:cBhvr additive="base">
                                        <p:cTn id="19" dur="500" fill="hold"/>
                                        <p:tgtEl>
                                          <p:spTgt spid="76803"/>
                                        </p:tgtEl>
                                        <p:attrNameLst>
                                          <p:attrName>ppt_x</p:attrName>
                                        </p:attrNameLst>
                                      </p:cBhvr>
                                      <p:tavLst>
                                        <p:tav tm="0">
                                          <p:val>
                                            <p:strVal val="#ppt_x"/>
                                          </p:val>
                                        </p:tav>
                                        <p:tav tm="100000">
                                          <p:val>
                                            <p:strVal val="#ppt_x"/>
                                          </p:val>
                                        </p:tav>
                                      </p:tavLst>
                                    </p:anim>
                                    <p:anim calcmode="lin" valueType="num">
                                      <p:cBhvr additive="base">
                                        <p:cTn id="20" dur="500" fill="hold"/>
                                        <p:tgtEl>
                                          <p:spTgt spid="7680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6802"/>
                                        </p:tgtEl>
                                        <p:attrNameLst>
                                          <p:attrName>style.visibility</p:attrName>
                                        </p:attrNameLst>
                                      </p:cBhvr>
                                      <p:to>
                                        <p:strVal val="visible"/>
                                      </p:to>
                                    </p:set>
                                    <p:anim calcmode="lin" valueType="num">
                                      <p:cBhvr additive="base">
                                        <p:cTn id="25" dur="500" fill="hold"/>
                                        <p:tgtEl>
                                          <p:spTgt spid="76802"/>
                                        </p:tgtEl>
                                        <p:attrNameLst>
                                          <p:attrName>ppt_x</p:attrName>
                                        </p:attrNameLst>
                                      </p:cBhvr>
                                      <p:tavLst>
                                        <p:tav tm="0">
                                          <p:val>
                                            <p:strVal val="#ppt_x"/>
                                          </p:val>
                                        </p:tav>
                                        <p:tav tm="100000">
                                          <p:val>
                                            <p:strVal val="#ppt_x"/>
                                          </p:val>
                                        </p:tav>
                                      </p:tavLst>
                                    </p:anim>
                                    <p:anim calcmode="lin" valueType="num">
                                      <p:cBhvr additive="base">
                                        <p:cTn id="26" dur="500" fill="hold"/>
                                        <p:tgtEl>
                                          <p:spTgt spid="7680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6806"/>
                                        </p:tgtEl>
                                        <p:attrNameLst>
                                          <p:attrName>style.visibility</p:attrName>
                                        </p:attrNameLst>
                                      </p:cBhvr>
                                      <p:to>
                                        <p:strVal val="visible"/>
                                      </p:to>
                                    </p:set>
                                    <p:anim calcmode="lin" valueType="num">
                                      <p:cBhvr additive="base">
                                        <p:cTn id="31" dur="500" fill="hold"/>
                                        <p:tgtEl>
                                          <p:spTgt spid="76806"/>
                                        </p:tgtEl>
                                        <p:attrNameLst>
                                          <p:attrName>ppt_x</p:attrName>
                                        </p:attrNameLst>
                                      </p:cBhvr>
                                      <p:tavLst>
                                        <p:tav tm="0">
                                          <p:val>
                                            <p:strVal val="#ppt_x"/>
                                          </p:val>
                                        </p:tav>
                                        <p:tav tm="100000">
                                          <p:val>
                                            <p:strVal val="#ppt_x"/>
                                          </p:val>
                                        </p:tav>
                                      </p:tavLst>
                                    </p:anim>
                                    <p:anim calcmode="lin" valueType="num">
                                      <p:cBhvr additive="base">
                                        <p:cTn id="32" dur="500" fill="hold"/>
                                        <p:tgtEl>
                                          <p:spTgt spid="7680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6804"/>
                                        </p:tgtEl>
                                        <p:attrNameLst>
                                          <p:attrName>style.visibility</p:attrName>
                                        </p:attrNameLst>
                                      </p:cBhvr>
                                      <p:to>
                                        <p:strVal val="visible"/>
                                      </p:to>
                                    </p:set>
                                    <p:anim calcmode="lin" valueType="num">
                                      <p:cBhvr additive="base">
                                        <p:cTn id="37" dur="500" fill="hold"/>
                                        <p:tgtEl>
                                          <p:spTgt spid="76804"/>
                                        </p:tgtEl>
                                        <p:attrNameLst>
                                          <p:attrName>ppt_x</p:attrName>
                                        </p:attrNameLst>
                                      </p:cBhvr>
                                      <p:tavLst>
                                        <p:tav tm="0">
                                          <p:val>
                                            <p:strVal val="#ppt_x"/>
                                          </p:val>
                                        </p:tav>
                                        <p:tav tm="100000">
                                          <p:val>
                                            <p:strVal val="#ppt_x"/>
                                          </p:val>
                                        </p:tav>
                                      </p:tavLst>
                                    </p:anim>
                                    <p:anim calcmode="lin" valueType="num">
                                      <p:cBhvr additive="base">
                                        <p:cTn id="38" dur="500" fill="hold"/>
                                        <p:tgtEl>
                                          <p:spTgt spid="768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autoUpdateAnimBg="0"/>
      <p:bldP spid="76803" grpId="0" autoUpdateAnimBg="0"/>
      <p:bldP spid="76804" grpId="0" autoUpdateAnimBg="0"/>
      <p:bldP spid="76805" grpId="0" autoUpdateAnimBg="0"/>
      <p:bldP spid="76806" grpId="0" autoUpdateAnimBg="0"/>
      <p:bldP spid="76807"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idx="4294967295"/>
          </p:nvPr>
        </p:nvSpPr>
        <p:spPr>
          <a:xfrm>
            <a:off x="1558925" y="647700"/>
            <a:ext cx="7058025" cy="547688"/>
          </a:xfrm>
        </p:spPr>
        <p:txBody>
          <a:bodyPr/>
          <a:lstStyle/>
          <a:p>
            <a:pPr eaLnBrk="1" hangingPunct="1"/>
            <a:r>
              <a:rPr lang="zh-CN" altLang="en-US" b="1" smtClean="0">
                <a:latin typeface="Arial" charset="0"/>
                <a:ea typeface="宋体" charset="-122"/>
              </a:rPr>
              <a:t>移情与拟人的关系</a:t>
            </a:r>
          </a:p>
        </p:txBody>
      </p:sp>
      <p:sp>
        <p:nvSpPr>
          <p:cNvPr id="96258" name="Rectangle 3"/>
          <p:cNvSpPr>
            <a:spLocks noGrp="1" noChangeArrowheads="1"/>
          </p:cNvSpPr>
          <p:nvPr>
            <p:ph type="body" idx="4294967295"/>
          </p:nvPr>
        </p:nvSpPr>
        <p:spPr>
          <a:xfrm>
            <a:off x="381000" y="1803400"/>
            <a:ext cx="8534400" cy="4673600"/>
          </a:xfrm>
        </p:spPr>
        <p:txBody>
          <a:bodyPr/>
          <a:lstStyle/>
          <a:p>
            <a:pPr eaLnBrk="1" hangingPunct="1">
              <a:buFont typeface="Arial" charset="0"/>
              <a:buNone/>
            </a:pPr>
            <a:r>
              <a:rPr lang="zh-CN" altLang="en-US" sz="2000" b="1" smtClean="0">
                <a:latin typeface="Arial" charset="0"/>
                <a:ea typeface="宋体" charset="-122"/>
              </a:rPr>
              <a:t>各有侧重，并有交叉</a:t>
            </a:r>
          </a:p>
          <a:p>
            <a:pPr eaLnBrk="1" hangingPunct="1">
              <a:buFont typeface="Arial" charset="0"/>
              <a:buNone/>
            </a:pPr>
            <a:r>
              <a:rPr lang="zh-CN" altLang="en-US" sz="2000" b="1" smtClean="0">
                <a:latin typeface="Arial" charset="0"/>
                <a:ea typeface="宋体" charset="-122"/>
              </a:rPr>
              <a:t>１、移情：重在写情。作者先有情，然后将自己的情移到事物的描写上。</a:t>
            </a:r>
          </a:p>
          <a:p>
            <a:pPr eaLnBrk="1" hangingPunct="1">
              <a:buFont typeface="Arial" charset="0"/>
              <a:buNone/>
            </a:pPr>
            <a:r>
              <a:rPr lang="zh-CN" altLang="en-US" sz="2000" b="1" smtClean="0">
                <a:latin typeface="Arial" charset="0"/>
                <a:ea typeface="宋体" charset="-122"/>
              </a:rPr>
              <a:t>２、拟人：重在写物。作者为把物写得生动形象用了人的动作、表情、心理的动词。</a:t>
            </a:r>
          </a:p>
          <a:p>
            <a:pPr eaLnBrk="1" hangingPunct="1">
              <a:buFont typeface="Arial" charset="0"/>
              <a:buNone/>
            </a:pPr>
            <a:r>
              <a:rPr lang="zh-CN" altLang="en-US" sz="2000" b="1" smtClean="0">
                <a:latin typeface="Arial" charset="0"/>
                <a:ea typeface="宋体" charset="-122"/>
              </a:rPr>
              <a:t>区别</a:t>
            </a:r>
          </a:p>
          <a:p>
            <a:pPr eaLnBrk="1" hangingPunct="1">
              <a:buFont typeface="Arial" charset="0"/>
              <a:buNone/>
            </a:pPr>
            <a:r>
              <a:rPr lang="zh-CN" altLang="en-US" sz="2000" b="1" smtClean="0">
                <a:latin typeface="Arial" charset="0"/>
                <a:ea typeface="宋体" charset="-122"/>
              </a:rPr>
              <a:t>　　１、拟人并不都是移情，拟人中，物的情感正与作者情感一致的，同时是移情。</a:t>
            </a:r>
          </a:p>
          <a:p>
            <a:pPr eaLnBrk="1" hangingPunct="1">
              <a:buFont typeface="Arial" charset="0"/>
              <a:buNone/>
            </a:pPr>
            <a:r>
              <a:rPr lang="zh-CN" altLang="en-US" sz="2000" b="1" smtClean="0">
                <a:latin typeface="Arial" charset="0"/>
                <a:ea typeface="宋体" charset="-122"/>
              </a:rPr>
              <a:t>　　２、移情并不都是拟人，移情中，写物用了人的心理、动作、表情等动词的，同时是拟人。</a:t>
            </a:r>
          </a:p>
          <a:p>
            <a:pPr eaLnBrk="1" hangingPunct="1">
              <a:buFont typeface="Arial" charset="0"/>
              <a:buNone/>
            </a:pPr>
            <a:endParaRPr lang="zh-CN" altLang="zh-CN" sz="2000" b="1" smtClean="0">
              <a:latin typeface="Arial" charset="0"/>
              <a:ea typeface="宋体" charset="-122"/>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idx="4294967295"/>
          </p:nvPr>
        </p:nvSpPr>
        <p:spPr/>
        <p:txBody>
          <a:bodyPr/>
          <a:lstStyle/>
          <a:p>
            <a:pPr eaLnBrk="1" hangingPunct="1"/>
            <a:r>
              <a:rPr lang="zh-CN" altLang="en-US" smtClean="0">
                <a:latin typeface="Arial" charset="0"/>
                <a:ea typeface="隶书" pitchFamily="49" charset="-122"/>
              </a:rPr>
              <a:t>借景抒情之触景生情</a:t>
            </a:r>
          </a:p>
        </p:txBody>
      </p:sp>
      <p:sp>
        <p:nvSpPr>
          <p:cNvPr id="97282" name="Rectangle 3"/>
          <p:cNvSpPr>
            <a:spLocks noGrp="1" noChangeArrowheads="1"/>
          </p:cNvSpPr>
          <p:nvPr>
            <p:ph type="body" idx="4294967295"/>
          </p:nvPr>
        </p:nvSpPr>
        <p:spPr/>
        <p:txBody>
          <a:bodyPr/>
          <a:lstStyle/>
          <a:p>
            <a:pPr eaLnBrk="1" hangingPunct="1">
              <a:buFont typeface="Arial" charset="0"/>
              <a:buNone/>
            </a:pPr>
            <a:r>
              <a:rPr lang="zh-CN" altLang="zh-CN" b="1" smtClean="0">
                <a:latin typeface="Arial" charset="0"/>
                <a:ea typeface="宋体" charset="-122"/>
              </a:rPr>
              <a:t>          </a:t>
            </a:r>
            <a:r>
              <a:rPr lang="zh-CN" altLang="en-US" b="1" smtClean="0">
                <a:latin typeface="Arial" charset="0"/>
                <a:ea typeface="宋体" charset="-122"/>
              </a:rPr>
              <a:t>是指诗人受到眼前景物的触动，引发了联想，从而产生某种感情的抒情方式。与借的区别在于，触往往是无意的，而借是有意的。</a:t>
            </a:r>
          </a:p>
          <a:p>
            <a:pPr eaLnBrk="1" hangingPunct="1">
              <a:buFont typeface="Arial" charset="0"/>
              <a:buNone/>
            </a:pPr>
            <a:r>
              <a:rPr lang="zh-CN" altLang="en-US" b="1" smtClean="0">
                <a:latin typeface="Arial" charset="0"/>
                <a:ea typeface="宋体" charset="-122"/>
              </a:rPr>
              <a:t>如：忽见陌头杨柳色，悔教夫婿觅封侯。</a:t>
            </a:r>
          </a:p>
          <a:p>
            <a:pPr eaLnBrk="1" hangingPunct="1">
              <a:buFont typeface="Arial" charset="0"/>
              <a:buNone/>
            </a:pPr>
            <a:r>
              <a:rPr lang="zh-CN" altLang="zh-CN" b="1" smtClean="0">
                <a:latin typeface="Arial" charset="0"/>
                <a:ea typeface="宋体" charset="-122"/>
              </a:rPr>
              <a:t>       </a:t>
            </a:r>
            <a:r>
              <a:rPr lang="zh-CN" altLang="en-US" b="1" smtClean="0">
                <a:latin typeface="Arial" charset="0"/>
                <a:ea typeface="宋体" charset="-122"/>
              </a:rPr>
              <a:t>洛阳城里见秋风，欲做家书意万重。</a:t>
            </a:r>
          </a:p>
          <a:p>
            <a:pPr eaLnBrk="1" hangingPunct="1">
              <a:buFont typeface="Arial" charset="0"/>
              <a:buNone/>
            </a:pPr>
            <a:r>
              <a:rPr lang="zh-CN" altLang="zh-CN" b="1" smtClean="0">
                <a:latin typeface="Arial" charset="0"/>
                <a:ea typeface="宋体" charset="-122"/>
              </a:rPr>
              <a:t>       </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idx="4294967295"/>
          </p:nvPr>
        </p:nvSpPr>
        <p:spPr>
          <a:xfrm>
            <a:off x="1216025" y="184150"/>
            <a:ext cx="7058025" cy="546100"/>
          </a:xfrm>
        </p:spPr>
        <p:txBody>
          <a:bodyPr/>
          <a:lstStyle/>
          <a:p>
            <a:pPr eaLnBrk="1" hangingPunct="1"/>
            <a:r>
              <a:rPr lang="zh-CN" altLang="en-US" smtClean="0">
                <a:latin typeface="Arial" charset="0"/>
                <a:ea typeface="隶书" pitchFamily="49" charset="-122"/>
              </a:rPr>
              <a:t>借景抒情之以景结情</a:t>
            </a:r>
          </a:p>
        </p:txBody>
      </p:sp>
      <p:sp>
        <p:nvSpPr>
          <p:cNvPr id="98306" name="Rectangle 3"/>
          <p:cNvSpPr>
            <a:spLocks noGrp="1" noChangeArrowheads="1"/>
          </p:cNvSpPr>
          <p:nvPr>
            <p:ph type="body" idx="4294967295"/>
          </p:nvPr>
        </p:nvSpPr>
        <p:spPr>
          <a:xfrm>
            <a:off x="0" y="1176338"/>
            <a:ext cx="8763000" cy="5376862"/>
          </a:xfrm>
        </p:spPr>
        <p:txBody>
          <a:bodyPr/>
          <a:lstStyle/>
          <a:p>
            <a:pPr eaLnBrk="1" hangingPunct="1">
              <a:lnSpc>
                <a:spcPct val="90000"/>
              </a:lnSpc>
              <a:buFont typeface="Arial" charset="0"/>
              <a:buNone/>
            </a:pPr>
            <a:r>
              <a:rPr lang="zh-CN" altLang="en-US" b="1" smtClean="0">
                <a:latin typeface="Arial" charset="0"/>
                <a:ea typeface="宋体" charset="-122"/>
              </a:rPr>
              <a:t>         是指诗歌在议论或抒情的过程中，戛然而止，转为写景，以写景句结束全诗的一种方法。可以使读者从景物描写中</a:t>
            </a:r>
            <a:r>
              <a:rPr lang="en-US" b="1" smtClean="0">
                <a:latin typeface="Arial" charset="0"/>
              </a:rPr>
              <a:t>，驰骋想象，体味诗的意境，从而产生韵味无穷的艺术效果。</a:t>
            </a:r>
          </a:p>
          <a:p>
            <a:pPr eaLnBrk="1" hangingPunct="1">
              <a:lnSpc>
                <a:spcPct val="90000"/>
              </a:lnSpc>
              <a:buFont typeface="Arial" charset="0"/>
              <a:buNone/>
            </a:pPr>
            <a:r>
              <a:rPr lang="zh-CN" altLang="en-US" b="1" smtClean="0">
                <a:latin typeface="Arial" charset="0"/>
                <a:ea typeface="宋体" charset="-122"/>
              </a:rPr>
              <a:t>   如：            王昌龄《从军行》</a:t>
            </a:r>
          </a:p>
          <a:p>
            <a:pPr eaLnBrk="1" hangingPunct="1">
              <a:lnSpc>
                <a:spcPct val="90000"/>
              </a:lnSpc>
              <a:buFont typeface="Arial" charset="0"/>
              <a:buNone/>
            </a:pPr>
            <a:r>
              <a:rPr lang="zh-CN" altLang="en-US" b="1" smtClean="0">
                <a:latin typeface="Arial" charset="0"/>
                <a:ea typeface="宋体" charset="-122"/>
              </a:rPr>
              <a:t>          琵琶起舞换新声，总是关山旧别情。</a:t>
            </a:r>
          </a:p>
          <a:p>
            <a:pPr eaLnBrk="1" hangingPunct="1">
              <a:lnSpc>
                <a:spcPct val="90000"/>
              </a:lnSpc>
              <a:buFont typeface="Arial" charset="0"/>
              <a:buNone/>
            </a:pPr>
            <a:r>
              <a:rPr lang="zh-CN" altLang="en-US" b="1" smtClean="0">
                <a:latin typeface="Arial" charset="0"/>
                <a:ea typeface="宋体" charset="-122"/>
              </a:rPr>
              <a:t>          缭乱边愁听不尽，高高秋月照长城。</a:t>
            </a:r>
          </a:p>
          <a:p>
            <a:pPr eaLnBrk="1" hangingPunct="1">
              <a:lnSpc>
                <a:spcPct val="90000"/>
              </a:lnSpc>
              <a:buFont typeface="Arial" charset="0"/>
              <a:buNone/>
            </a:pPr>
            <a:r>
              <a:rPr lang="zh-CN" altLang="en-US" b="1" smtClean="0">
                <a:latin typeface="Arial" charset="0"/>
                <a:ea typeface="宋体" charset="-122"/>
              </a:rPr>
              <a:t>                    王昌龄《送十五舅》</a:t>
            </a:r>
          </a:p>
          <a:p>
            <a:pPr eaLnBrk="1" hangingPunct="1">
              <a:lnSpc>
                <a:spcPct val="90000"/>
              </a:lnSpc>
              <a:buFont typeface="Arial" charset="0"/>
              <a:buNone/>
            </a:pPr>
            <a:r>
              <a:rPr lang="zh-CN" altLang="en-US" b="1" smtClean="0">
                <a:latin typeface="Arial" charset="0"/>
                <a:ea typeface="宋体" charset="-122"/>
              </a:rPr>
              <a:t>          深林秋水近日空，归棹演漾清阴中。</a:t>
            </a:r>
          </a:p>
          <a:p>
            <a:pPr eaLnBrk="1" hangingPunct="1">
              <a:lnSpc>
                <a:spcPct val="90000"/>
              </a:lnSpc>
              <a:buFont typeface="Arial" charset="0"/>
              <a:buNone/>
            </a:pPr>
            <a:r>
              <a:rPr lang="zh-CN" altLang="en-US" b="1" smtClean="0">
                <a:latin typeface="Arial" charset="0"/>
                <a:ea typeface="宋体" charset="-122"/>
              </a:rPr>
              <a:t>          夕浦离觞意何已，草根寒露悲鸣虫。</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内容占位符 1"/>
          <p:cNvSpPr>
            <a:spLocks noGrp="1"/>
          </p:cNvSpPr>
          <p:nvPr>
            <p:ph sz="half" idx="1"/>
          </p:nvPr>
        </p:nvSpPr>
        <p:spPr>
          <a:xfrm>
            <a:off x="1698625" y="2568575"/>
            <a:ext cx="5127625" cy="3236913"/>
          </a:xfrm>
        </p:spPr>
        <p:txBody>
          <a:bodyPr/>
          <a:lstStyle/>
          <a:p>
            <a:r>
              <a:rPr lang="zh-CN" altLang="en-US" smtClean="0">
                <a:latin typeface="Arial" charset="0"/>
                <a:ea typeface="宋体" charset="-122"/>
              </a:rPr>
              <a:t>答案：</a:t>
            </a:r>
            <a:r>
              <a:rPr lang="zh-CN" altLang="en-US" smtClean="0">
                <a:solidFill>
                  <a:srgbClr val="FF0000"/>
                </a:solidFill>
                <a:latin typeface="Arial" charset="0"/>
                <a:ea typeface="宋体" charset="-122"/>
              </a:rPr>
              <a:t>借景抒情</a:t>
            </a:r>
            <a:r>
              <a:rPr lang="zh-CN" altLang="en-US" smtClean="0">
                <a:latin typeface="Arial" charset="0"/>
                <a:ea typeface="宋体" charset="-122"/>
              </a:rPr>
              <a:t>。此人通过描写</a:t>
            </a:r>
            <a:r>
              <a:rPr lang="zh-CN" altLang="en-US" smtClean="0">
                <a:latin typeface="Arial" charset="0"/>
                <a:ea typeface="宋体" charset="-122"/>
                <a:sym typeface="+mn-ea"/>
              </a:rPr>
              <a:t>春风吹雨，残红满地，小池寒波，红日西沉的凄凉暗淡景象，表达出自己内心的愁绪。</a:t>
            </a:r>
            <a:endParaRPr lang="zh-CN" altLang="en-US" smtClean="0">
              <a:latin typeface="Arial" charset="0"/>
              <a:ea typeface="宋体" charset="-122"/>
            </a:endParaRPr>
          </a:p>
        </p:txBody>
      </p:sp>
      <p:sp>
        <p:nvSpPr>
          <p:cNvPr id="18434" name="标题 3"/>
          <p:cNvSpPr>
            <a:spLocks noGrp="1"/>
          </p:cNvSpPr>
          <p:nvPr>
            <p:ph type="title"/>
          </p:nvPr>
        </p:nvSpPr>
        <p:spPr>
          <a:xfrm>
            <a:off x="1531938" y="1162050"/>
            <a:ext cx="6529387" cy="723900"/>
          </a:xfrm>
        </p:spPr>
        <p:txBody>
          <a:bodyPr/>
          <a:lstStyle/>
          <a:p>
            <a:r>
              <a:rPr lang="zh-CN" altLang="en-US" sz="2800" b="1" smtClean="0">
                <a:solidFill>
                  <a:schemeClr val="tx2"/>
                </a:solidFill>
                <a:latin typeface="Arial" charset="0"/>
                <a:ea typeface="宋体" charset="-122"/>
                <a:sym typeface="+mn-ea"/>
              </a:rPr>
              <a:t>这首词的上半阙采用什么表达方式？表达了词人怎样的思想情感？</a:t>
            </a:r>
            <a:br>
              <a:rPr lang="zh-CN" altLang="en-US" sz="2800" b="1" smtClean="0">
                <a:solidFill>
                  <a:schemeClr val="tx2"/>
                </a:solidFill>
                <a:latin typeface="Arial" charset="0"/>
                <a:ea typeface="宋体" charset="-122"/>
                <a:sym typeface="+mn-ea"/>
              </a:rPr>
            </a:br>
            <a:endParaRPr lang="zh-CN" altLang="en-US" sz="2800" b="1" smtClean="0">
              <a:solidFill>
                <a:schemeClr val="tx2"/>
              </a:solidFill>
              <a:latin typeface="Arial" charset="0"/>
              <a:ea typeface="宋体" charset="-122"/>
              <a:sym typeface="+mn-ea"/>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2"/>
  <p:tag name="KSO_WM_TEMPLATE_CATEGORY" val="custom"/>
  <p:tag name="KSO_WM_TEMPLATE_INDEX" val="43"/>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9"/>
  <p:tag name="KSO_WM_TEMPLATE_CATEGORY" val="custom"/>
  <p:tag name="KSO_WM_TEMPLATE_INDEX" val="43"/>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0"/>
  <p:tag name="KSO_WM_TEMPLATE_CATEGORY" val="custom"/>
  <p:tag name="KSO_WM_TEMPLATE_INDEX" val="43"/>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1"/>
  <p:tag name="KSO_WM_TEMPLATE_CATEGORY" val="custom"/>
  <p:tag name="KSO_WM_TEMPLATE_INDEX" val="43"/>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2"/>
  <p:tag name="KSO_WM_TEMPLATE_CATEGORY" val="custom"/>
  <p:tag name="KSO_WM_TEMPLATE_INDEX" val="43"/>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3"/>
  <p:tag name="KSO_WM_TEMPLATE_CATEGORY" val="custom"/>
  <p:tag name="KSO_WM_TEMPLATE_INDEX" val="43"/>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4"/>
  <p:tag name="KSO_WM_TEMPLATE_CATEGORY" val="custom"/>
  <p:tag name="KSO_WM_TEMPLATE_INDEX" val="43"/>
</p:tagLst>
</file>

<file path=ppt/theme/theme1.xml><?xml version="1.0" encoding="utf-8"?>
<a:theme xmlns:a="http://schemas.openxmlformats.org/drawingml/2006/main" name="1_自定义设计方案_2">
  <a:themeElements>
    <a:clrScheme name="自定义 42">
      <a:dk1>
        <a:srgbClr val="000000"/>
      </a:dk1>
      <a:lt1>
        <a:srgbClr val="FFFFFF"/>
      </a:lt1>
      <a:dk2>
        <a:srgbClr val="0E9651"/>
      </a:dk2>
      <a:lt2>
        <a:srgbClr val="808080"/>
      </a:lt2>
      <a:accent1>
        <a:srgbClr val="EBF092"/>
      </a:accent1>
      <a:accent2>
        <a:srgbClr val="333399"/>
      </a:accent2>
      <a:accent3>
        <a:srgbClr val="FFFFFF"/>
      </a:accent3>
      <a:accent4>
        <a:srgbClr val="000000"/>
      </a:accent4>
      <a:accent5>
        <a:srgbClr val="D0DFF0"/>
      </a:accent5>
      <a:accent6>
        <a:srgbClr val="2D2D8A"/>
      </a:accent6>
      <a:hlink>
        <a:srgbClr val="009999"/>
      </a:hlink>
      <a:folHlink>
        <a:srgbClr val="99CC00"/>
      </a:folHlink>
    </a:clrScheme>
    <a:fontScheme name="1_自定义设计方案_2">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003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黑体" panose="02010600030101010101" pitchFamily="49" charset="-122"/>
          </a:defRPr>
        </a:defPPr>
      </a:lstStyle>
    </a:lnDef>
  </a:objectDefaults>
  <a:extraClrSchemeLst>
    <a:extraClrScheme>
      <a:clrScheme name="自定义设计方案_2 1">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F0"/>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_2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7713</Words>
  <Application>WPS 演示</Application>
  <PresentationFormat>全屏显示(4:3)</PresentationFormat>
  <Paragraphs>566</Paragraphs>
  <Slides>88</Slides>
  <Notes>0</Notes>
  <HiddenSlides>0</HiddenSlides>
  <MMClips>0</MMClips>
  <ScaleCrop>false</ScaleCrop>
  <HeadingPairs>
    <vt:vector size="4" baseType="variant">
      <vt:variant>
        <vt:lpstr>主题</vt:lpstr>
      </vt:variant>
      <vt:variant>
        <vt:i4>1</vt:i4>
      </vt:variant>
      <vt:variant>
        <vt:lpstr>幻灯片标题</vt:lpstr>
      </vt:variant>
      <vt:variant>
        <vt:i4>88</vt:i4>
      </vt:variant>
    </vt:vector>
  </HeadingPairs>
  <TitlesOfParts>
    <vt:vector size="89" baseType="lpstr">
      <vt:lpstr>1_自定义设计方案_2</vt:lpstr>
      <vt:lpstr>               诗文艺术手法</vt:lpstr>
      <vt:lpstr>阅读下面诗句，找出所用的艺术手法</vt:lpstr>
      <vt:lpstr>阅读下面诗句，指出作者运用了什么艺术手法来刻画陆鸿渐的形象</vt:lpstr>
      <vt:lpstr>幻灯片 4</vt:lpstr>
      <vt:lpstr>阅读下面一首诗歌回答问题</vt:lpstr>
      <vt:lpstr>比较四个问题，思考答题思路有何不同</vt:lpstr>
      <vt:lpstr>比较一下四个问题，思考答题思路有何不同</vt:lpstr>
      <vt:lpstr>这首词的上半阙的景物描写对全词的感情抒发起了什么作用？请结合内容分析。 </vt:lpstr>
      <vt:lpstr>这首词的上半阙采用什么表达方式？表达了词人怎样的思想情感？ </vt:lpstr>
      <vt:lpstr>这首词下半阙运用了那些艺术手法？刻画了一个什么样的人物形象？ </vt:lpstr>
      <vt:lpstr>末尾两句表现了词中人物什么样的情绪？是如何表现的？请简要阐述。 </vt:lpstr>
      <vt:lpstr>幻灯片 12</vt:lpstr>
      <vt:lpstr>幻灯片 13</vt:lpstr>
      <vt:lpstr>幻灯片 14</vt:lpstr>
      <vt:lpstr>根据歌诀内容回答以下问题的答题思路</vt:lpstr>
      <vt:lpstr>根据歌诀内容回答以下问题的答题思路</vt:lpstr>
      <vt:lpstr>幻灯片 17</vt:lpstr>
      <vt:lpstr>幻灯片 18</vt:lpstr>
      <vt:lpstr>本诗表达了作者怎样的情感和志向?结合全诗简要分析 </vt:lpstr>
      <vt:lpstr>幻灯片 20</vt:lpstr>
      <vt:lpstr>表达方式</vt:lpstr>
      <vt:lpstr>表达方式</vt:lpstr>
      <vt:lpstr>幻灯片 23</vt:lpstr>
      <vt:lpstr>表现手法</vt:lpstr>
      <vt:lpstr>                 结构技巧</vt:lpstr>
      <vt:lpstr>一、修辞手法</vt:lpstr>
      <vt:lpstr>比喻，在写景状物时能突出生动的形象，强化特定的意境的渲染；议理抒情时则能以生动形象强化表情达意，从而深化诗词的主题。 </vt:lpstr>
      <vt:lpstr>宋代贺铸《青玉案》：若问闲情都几许？一川烟草，满城风絮，梅子黄时雨。 </vt:lpstr>
      <vt:lpstr>白雪歌送武判官归京  岑参 北风卷地白草折，胡天八月即飞雪。 忽如一夜春风来，千树万树梨花开。 散入珠帘湿罗幕，狐裘不暖锦衾薄。 将军角弓不得控，都护铁衣冷犹着。 瀚海阑干百丈冰，愁云惨淡万里凝。 中军置酒饮归客，胡琴琵琶与羌笛。 纷纷暮雪下辕门，风掣红旗冻不翻。 轮台东门送君去，去时雪满天山路。 山回路转不见君，雪上空留马行处。 </vt:lpstr>
      <vt:lpstr>幻灯片 30</vt:lpstr>
      <vt:lpstr>拟人</vt:lpstr>
      <vt:lpstr>幻灯片 32</vt:lpstr>
      <vt:lpstr>幻灯片 33</vt:lpstr>
      <vt:lpstr>两岸青山相对出，孤帆一片日边来。  （《望天门山》）  </vt:lpstr>
      <vt:lpstr>                     谒金门                  南宋词人李好古    花过雨，又是一番红素。燕子归来愁不语，旧巢无觅处。谁在玉关劳苦？谁在玉楼歌舞？若使胡尘吹得去，东风侯万户。 </vt:lpstr>
      <vt:lpstr>幻灯片 36</vt:lpstr>
      <vt:lpstr>幻灯片 37</vt:lpstr>
      <vt:lpstr>夸张</vt:lpstr>
      <vt:lpstr>夸张</vt:lpstr>
      <vt:lpstr>幻灯片 40</vt:lpstr>
      <vt:lpstr>幻灯片 41</vt:lpstr>
      <vt:lpstr>幻灯片 42</vt:lpstr>
      <vt:lpstr>幻灯片 43</vt:lpstr>
      <vt:lpstr>幻灯片 44</vt:lpstr>
      <vt:lpstr>幻灯片 45</vt:lpstr>
      <vt:lpstr>反问</vt:lpstr>
      <vt:lpstr>9、用典 </vt:lpstr>
      <vt:lpstr>幻灯片 48</vt:lpstr>
      <vt:lpstr>幻灯片 49</vt:lpstr>
      <vt:lpstr>幻灯片 50</vt:lpstr>
      <vt:lpstr>兴，先言他物以引起所咏之辞。</vt:lpstr>
      <vt:lpstr>兴，先言他物以引起所咏之辞。</vt:lpstr>
      <vt:lpstr>11、双关</vt:lpstr>
      <vt:lpstr>双关在一定的语言环境中，利用词的多义和同音的条件有意使语句具有双重意义，言在此而意在彼，这种修辞手法叫做双关。双关可使语言表达得含蓄、幽默，而且能加深寓意，给人以深刻印象。 </vt:lpstr>
      <vt:lpstr>双关  </vt:lpstr>
      <vt:lpstr>12、互文</vt:lpstr>
      <vt:lpstr>互文：同一个句子中有些词语相互映衬呼应，或古代诗文的相邻句子中所用的词语互相补充，结合起来表示—个完整的意思。可使简炼文句,以少驭多;对举顿挫,富有节奏。</vt:lpstr>
      <vt:lpstr>互文   </vt:lpstr>
      <vt:lpstr>13、通感</vt:lpstr>
      <vt:lpstr>通感 </vt:lpstr>
      <vt:lpstr>幻灯片 61</vt:lpstr>
      <vt:lpstr>幻灯片 62</vt:lpstr>
      <vt:lpstr>14、 对比</vt:lpstr>
      <vt:lpstr>对比   </vt:lpstr>
      <vt:lpstr>幻灯片 65</vt:lpstr>
      <vt:lpstr>幻灯片 66</vt:lpstr>
      <vt:lpstr>幻灯片 67</vt:lpstr>
      <vt:lpstr>李清照《如梦令》的 "争渡争渡 惊起一滩鸥鹭" </vt:lpstr>
      <vt:lpstr>唐，寒山 《杳杳寒山道》：杳杳寒山道，落落冷涧滨。啾啾常有鸟，寂寂更无人。 </vt:lpstr>
      <vt:lpstr>幻灯片 70</vt:lpstr>
      <vt:lpstr>幻灯片 71</vt:lpstr>
      <vt:lpstr>幻灯片 72</vt:lpstr>
      <vt:lpstr>幻灯片 73</vt:lpstr>
      <vt:lpstr>反语</vt:lpstr>
      <vt:lpstr>幻灯片 75</vt:lpstr>
      <vt:lpstr>表示亲切友好的反语</vt:lpstr>
      <vt:lpstr>比喻和比拟的区别</vt:lpstr>
      <vt:lpstr>幻灯片 78</vt:lpstr>
      <vt:lpstr>幻灯片 79</vt:lpstr>
      <vt:lpstr>幻灯片 80</vt:lpstr>
      <vt:lpstr>幻灯片 81</vt:lpstr>
      <vt:lpstr>借喻和借代的区别</vt:lpstr>
      <vt:lpstr>辨别设问与反问</vt:lpstr>
      <vt:lpstr>幻灯片 84</vt:lpstr>
      <vt:lpstr>移情与拟人的关系</vt:lpstr>
      <vt:lpstr>借景抒情之触景生情</vt:lpstr>
      <vt:lpstr>借景抒情之以景结情</vt:lpstr>
      <vt:lpstr>幻灯片 88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lenovo</cp:lastModifiedBy>
  <cp:revision>70</cp:revision>
  <dcterms:created xsi:type="dcterms:W3CDTF">2017-03-06T14:25:00Z</dcterms:created>
  <dcterms:modified xsi:type="dcterms:W3CDTF">2018-04-26T03:54:31Z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