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4063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33CC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F8D0E50-E067-4837-BC18-AD15D04DE2B2}" type="datetimeFigureOut">
              <a:rPr lang="zh-CN" altLang="en-US"/>
              <a:pPr>
                <a:defRPr/>
              </a:pPr>
              <a:t>2018/1/21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6D49370-B417-4CDF-B4A6-FEE25B1BD1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2852738"/>
            <a:ext cx="6659563" cy="792162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zh-CN" altLang="en-US" noProof="0" dirty="0" smtClean="0">
                <a:sym typeface="Arial" panose="020B0604020202020204" pitchFamily="34" charset="0"/>
              </a:rPr>
              <a:t>单击此处编辑母版标题样式</a:t>
            </a:r>
            <a:endParaRPr lang="zh-CN" altLang="zh-CN" noProof="0" dirty="0" smtClean="0">
              <a:sym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644900"/>
            <a:ext cx="6659563" cy="576188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rgbClr val="7BC489"/>
                </a:solidFill>
              </a:defRPr>
            </a:lvl1pPr>
          </a:lstStyle>
          <a:p>
            <a:pPr lvl="0"/>
            <a:r>
              <a:rPr lang="zh-CN" altLang="zh-CN" noProof="0" dirty="0" smtClean="0">
                <a:sym typeface="Arial" panose="020B0604020202020204" pitchFamily="34" charset="0"/>
              </a:rPr>
              <a:t>单击此处编辑母版副标题样式</a:t>
            </a:r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EA527-EF76-4942-9A5C-2D8BEDECDF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 descr="#wm#_43_21_*Z"/>
          <p:cNvGrpSpPr>
            <a:grpSpLocks/>
          </p:cNvGrpSpPr>
          <p:nvPr/>
        </p:nvGrpSpPr>
        <p:grpSpPr bwMode="auto">
          <a:xfrm>
            <a:off x="900113" y="977900"/>
            <a:ext cx="1546225" cy="1152525"/>
            <a:chOff x="0" y="0"/>
            <a:chExt cx="2436" cy="1814"/>
          </a:xfrm>
        </p:grpSpPr>
        <p:sp>
          <p:nvSpPr>
            <p:cNvPr id="6" name="Rectangle 4" descr="#wm#_43_21_*Z"/>
            <p:cNvSpPr>
              <a:spLocks noChangeArrowheads="1"/>
            </p:cNvSpPr>
            <p:nvPr/>
          </p:nvSpPr>
          <p:spPr bwMode="auto">
            <a:xfrm>
              <a:off x="0" y="0"/>
              <a:ext cx="1813" cy="1814"/>
            </a:xfrm>
            <a:prstGeom prst="rect">
              <a:avLst/>
            </a:prstGeom>
            <a:noFill/>
            <a:ln w="6350" cap="flat" cmpd="sng">
              <a:solidFill>
                <a:srgbClr val="0E9651"/>
              </a:solidFill>
              <a:miter lim="800000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 wrap="none" lIns="90170" tIns="46990" rIns="90170" bIns="4699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000">
                  <a:solidFill>
                    <a:srgbClr val="0E9651"/>
                  </a:solidFill>
                  <a:latin typeface="+mn-lt"/>
                  <a:ea typeface="+mn-ea"/>
                </a:rPr>
                <a:t> </a:t>
              </a:r>
            </a:p>
          </p:txBody>
        </p:sp>
        <p:sp>
          <p:nvSpPr>
            <p:cNvPr id="7" name="Rectangle 5" descr="#wm#_43_21_*Z"/>
            <p:cNvSpPr>
              <a:spLocks noChangeArrowheads="1"/>
            </p:cNvSpPr>
            <p:nvPr/>
          </p:nvSpPr>
          <p:spPr bwMode="auto">
            <a:xfrm>
              <a:off x="1303" y="340"/>
              <a:ext cx="1133" cy="1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lIns="90170" tIns="46990" rIns="90170" bIns="4699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solidFill>
                  <a:srgbClr val="0E965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98240" y="2568864"/>
            <a:ext cx="2811600" cy="32364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ea"/>
                <a:ea typeface="+mn-ea"/>
              </a:defRPr>
            </a:lvl1pPr>
            <a:lvl2pPr>
              <a:defRPr>
                <a:solidFill>
                  <a:schemeClr val="tx1"/>
                </a:solidFill>
                <a:latin typeface="+mn-ea"/>
                <a:ea typeface="+mn-ea"/>
              </a:defRPr>
            </a:lvl2pPr>
            <a:lvl3pPr>
              <a:defRPr>
                <a:solidFill>
                  <a:schemeClr val="tx1"/>
                </a:solidFill>
                <a:latin typeface="+mn-ea"/>
                <a:ea typeface="+mn-ea"/>
              </a:defRPr>
            </a:lvl3pPr>
            <a:lvl4pPr>
              <a:defRPr>
                <a:solidFill>
                  <a:schemeClr val="tx1"/>
                </a:solidFill>
                <a:latin typeface="+mn-ea"/>
                <a:ea typeface="+mn-ea"/>
              </a:defRPr>
            </a:lvl4pPr>
            <a:lvl5pPr>
              <a:defRPr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28752" y="2568864"/>
            <a:ext cx="2811600" cy="32364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ea"/>
                <a:ea typeface="+mn-ea"/>
              </a:defRPr>
            </a:lvl1pPr>
            <a:lvl2pPr>
              <a:defRPr>
                <a:solidFill>
                  <a:schemeClr val="tx1"/>
                </a:solidFill>
                <a:latin typeface="+mn-ea"/>
                <a:ea typeface="+mn-ea"/>
              </a:defRPr>
            </a:lvl2pPr>
            <a:lvl3pPr>
              <a:defRPr>
                <a:solidFill>
                  <a:schemeClr val="tx1"/>
                </a:solidFill>
                <a:latin typeface="+mn-ea"/>
                <a:ea typeface="+mn-ea"/>
              </a:defRPr>
            </a:lvl3pPr>
            <a:lvl4pPr>
              <a:defRPr>
                <a:solidFill>
                  <a:schemeClr val="tx1"/>
                </a:solidFill>
                <a:latin typeface="+mn-ea"/>
                <a:ea typeface="+mn-ea"/>
              </a:defRPr>
            </a:lvl4pPr>
            <a:lvl5pPr>
              <a:defRPr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1695952" y="1193232"/>
            <a:ext cx="6044400" cy="7236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C6356-40C2-4BF2-B9F1-2A3F68A133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364163" y="4076700"/>
            <a:ext cx="3779837" cy="2752725"/>
            <a:chOff x="0" y="0"/>
            <a:chExt cx="5942" cy="4337"/>
          </a:xfrm>
        </p:grpSpPr>
        <p:sp>
          <p:nvSpPr>
            <p:cNvPr id="4" name="AutoShape 5" descr="#wm#_43_31_*Z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 rot="16200000">
              <a:off x="3883" y="659"/>
              <a:ext cx="2719" cy="1360"/>
            </a:xfrm>
            <a:prstGeom prst="triangle">
              <a:avLst>
                <a:gd name="adj" fmla="val 50000"/>
              </a:avLst>
            </a:prstGeom>
            <a:solidFill>
              <a:srgbClr val="94DE94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" name="AutoShape 6" descr="#wm#_43_31_*Z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 rot="10800000">
              <a:off x="0" y="2976"/>
              <a:ext cx="2720" cy="1361"/>
            </a:xfrm>
            <a:prstGeom prst="triangle">
              <a:avLst>
                <a:gd name="adj" fmla="val 50000"/>
              </a:avLst>
            </a:prstGeom>
            <a:solidFill>
              <a:srgbClr val="8EE5C7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" name="AutoShape 7" descr="#wm#_43_31_*Z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0800000">
              <a:off x="1565" y="1486"/>
              <a:ext cx="2718" cy="1358"/>
            </a:xfrm>
            <a:prstGeom prst="triangle">
              <a:avLst>
                <a:gd name="adj" fmla="val 50000"/>
              </a:avLst>
            </a:prstGeom>
            <a:solidFill>
              <a:srgbClr val="94DE94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" name="AutoShape 8" descr="#wm#_43_31_*Z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567" y="2976"/>
              <a:ext cx="2718" cy="1361"/>
            </a:xfrm>
            <a:prstGeom prst="triangle">
              <a:avLst>
                <a:gd name="adj" fmla="val 50000"/>
              </a:avLst>
            </a:prstGeom>
            <a:solidFill>
              <a:srgbClr val="94DE94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" name="AutoShape 9" descr="#wm#_43_31_*Z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167" y="1483"/>
              <a:ext cx="2718" cy="1358"/>
            </a:xfrm>
            <a:prstGeom prst="triangle">
              <a:avLst>
                <a:gd name="adj" fmla="val 50000"/>
              </a:avLst>
            </a:prstGeom>
            <a:solidFill>
              <a:srgbClr val="8EE5C7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" name="AutoShape 10" descr="#wm#_43_31_*Z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10800000">
              <a:off x="3167" y="2976"/>
              <a:ext cx="2718" cy="1361"/>
            </a:xfrm>
            <a:prstGeom prst="triangle">
              <a:avLst>
                <a:gd name="adj" fmla="val 50000"/>
              </a:avLst>
            </a:prstGeom>
            <a:solidFill>
              <a:srgbClr val="EBF092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anchor="ctr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7449" y="2636912"/>
            <a:ext cx="6660000" cy="1004512"/>
          </a:xfrm>
        </p:spPr>
        <p:txBody>
          <a:bodyPr>
            <a:normAutofit/>
          </a:bodyPr>
          <a:lstStyle>
            <a:lvl1pPr algn="ctr">
              <a:defRPr sz="4400">
                <a:latin typeface="+mj-lt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3F08-FD7B-41B8-A9EA-29107CE13E8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 descr="#wm#_43_21_*Z"/>
          <p:cNvGrpSpPr>
            <a:grpSpLocks/>
          </p:cNvGrpSpPr>
          <p:nvPr/>
        </p:nvGrpSpPr>
        <p:grpSpPr bwMode="auto">
          <a:xfrm>
            <a:off x="900113" y="977900"/>
            <a:ext cx="1546225" cy="1152525"/>
            <a:chOff x="0" y="0"/>
            <a:chExt cx="2436" cy="1814"/>
          </a:xfrm>
        </p:grpSpPr>
        <p:sp>
          <p:nvSpPr>
            <p:cNvPr id="6" name="Rectangle 4" descr="#wm#_43_21_*Z"/>
            <p:cNvSpPr>
              <a:spLocks noChangeArrowheads="1"/>
            </p:cNvSpPr>
            <p:nvPr/>
          </p:nvSpPr>
          <p:spPr bwMode="auto">
            <a:xfrm>
              <a:off x="0" y="0"/>
              <a:ext cx="1813" cy="1814"/>
            </a:xfrm>
            <a:prstGeom prst="rect">
              <a:avLst/>
            </a:prstGeom>
            <a:noFill/>
            <a:ln w="6350" cap="flat" cmpd="sng">
              <a:solidFill>
                <a:srgbClr val="0E9651"/>
              </a:solidFill>
              <a:miter lim="800000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 wrap="none" lIns="90170" tIns="46990" rIns="90170" bIns="4699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000">
                  <a:solidFill>
                    <a:srgbClr val="0E9651"/>
                  </a:solidFill>
                  <a:latin typeface="+mn-lt"/>
                  <a:ea typeface="+mn-ea"/>
                </a:rPr>
                <a:t> </a:t>
              </a:r>
            </a:p>
          </p:txBody>
        </p:sp>
        <p:sp>
          <p:nvSpPr>
            <p:cNvPr id="7" name="Rectangle 5" descr="#wm#_43_21_*Z"/>
            <p:cNvSpPr>
              <a:spLocks noChangeArrowheads="1"/>
            </p:cNvSpPr>
            <p:nvPr/>
          </p:nvSpPr>
          <p:spPr bwMode="auto">
            <a:xfrm>
              <a:off x="1303" y="340"/>
              <a:ext cx="1133" cy="1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lIns="90170" tIns="46990" rIns="90170" bIns="4699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solidFill>
                  <a:srgbClr val="0E965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70496" y="2662480"/>
            <a:ext cx="4528800" cy="3286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92080" y="2673856"/>
            <a:ext cx="2883600" cy="33120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95952" y="1193232"/>
            <a:ext cx="6044400" cy="7236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79815-BA4E-42AC-A921-01D7F07489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452320" y="1270001"/>
            <a:ext cx="1234480" cy="5111328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70001"/>
            <a:ext cx="6851104" cy="511132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5547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554788"/>
            <a:ext cx="2895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5547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64151-BF78-41E2-B329-1419E77789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200" y="1196751"/>
            <a:ext cx="7887600" cy="5022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3B896-D9D1-4B2D-A512-25AD33C82E70}" type="datetimeFigureOut">
              <a:rPr lang="zh-CN" altLang="en-US"/>
              <a:pPr>
                <a:defRPr/>
              </a:pPr>
              <a:t>2018/1/21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6EE2F-F78E-4530-94E9-C17EE3348A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007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Arial" charset="0"/>
              </a:rPr>
              <a:t>第二级</a:t>
            </a:r>
          </a:p>
          <a:p>
            <a:pPr lvl="2"/>
            <a:r>
              <a:rPr lang="zh-CN" altLang="zh-CN" smtClean="0">
                <a:sym typeface="Arial" charset="0"/>
              </a:rPr>
              <a:t>第三级</a:t>
            </a:r>
          </a:p>
          <a:p>
            <a:pPr lvl="3"/>
            <a:r>
              <a:rPr lang="zh-CN" altLang="zh-CN" smtClean="0">
                <a:sym typeface="Arial" charset="0"/>
              </a:rPr>
              <a:t>第四级</a:t>
            </a:r>
          </a:p>
          <a:p>
            <a:pPr lvl="4"/>
            <a:r>
              <a:rPr lang="zh-CN" altLang="zh-CN" smtClean="0">
                <a:sym typeface="Arial" charset="0"/>
              </a:rPr>
              <a:t>第五级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195388"/>
            <a:ext cx="70580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charset="0"/>
              </a:rPr>
              <a:t>单击此处编辑母版标题样式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524625"/>
            <a:ext cx="2133600" cy="260350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E7F7D8D2-9509-430F-8D59-20653F00387F}" type="datetimeFigureOut">
              <a:rPr lang="zh-CN" altLang="en-US"/>
              <a:pPr>
                <a:defRPr/>
              </a:pPr>
              <a:t>2018/1/21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524625"/>
            <a:ext cx="2895600" cy="260350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524625"/>
            <a:ext cx="2133600" cy="260350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D437BA70-44AE-4EA9-905E-BA5E22C6A3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1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E9651"/>
          </a:solidFill>
          <a:latin typeface="Arial" charset="0"/>
          <a:ea typeface="+mj-ea"/>
          <a:cs typeface="+mj-cs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charset="0"/>
          <a:ea typeface="黑体" panose="02010609060101010101" pitchFamily="49" charset="-122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charset="0"/>
          <a:ea typeface="黑体" panose="02010609060101010101" pitchFamily="49" charset="-122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charset="0"/>
          <a:ea typeface="黑体" panose="02010609060101010101" pitchFamily="49" charset="-122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charset="0"/>
          <a:ea typeface="黑体" panose="02010609060101010101" pitchFamily="49" charset="-122"/>
          <a:sym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E965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9pPr>
    </p:titleStyle>
    <p:bodyStyle>
      <a:lvl1pPr marL="15875" indent="-15875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2"/>
          </a:solidFill>
          <a:latin typeface="Arial" charset="0"/>
          <a:ea typeface="+mn-ea"/>
          <a:cs typeface="+mn-cs"/>
          <a:sym typeface="Arial" charset="0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2"/>
          </a:solidFill>
          <a:latin typeface="Arial" charset="0"/>
          <a:ea typeface="+mn-ea"/>
          <a:cs typeface="+mn-cs"/>
          <a:sym typeface="Arial" charset="0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2"/>
          </a:solidFill>
          <a:latin typeface="Arial" charset="0"/>
          <a:ea typeface="+mn-ea"/>
          <a:cs typeface="+mn-cs"/>
          <a:sym typeface="Arial" charset="0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2"/>
          </a:solidFill>
          <a:latin typeface="Arial" charset="0"/>
          <a:ea typeface="+mn-ea"/>
          <a:cs typeface="+mn-cs"/>
          <a:sym typeface="Arial" charset="0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2"/>
          </a:solidFill>
          <a:latin typeface="Arial" charset="0"/>
          <a:ea typeface="+mn-ea"/>
          <a:cs typeface="+mn-cs"/>
          <a:sym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yywgzf.chci.cn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19138" y="1522413"/>
            <a:ext cx="8197850" cy="1470025"/>
          </a:xfrm>
        </p:spPr>
        <p:txBody>
          <a:bodyPr/>
          <a:lstStyle/>
          <a:p>
            <a:r>
              <a:rPr lang="zh-CN" altLang="en-US" smtClean="0">
                <a:latin typeface="黑体" pitchFamily="49" charset="-122"/>
                <a:ea typeface="黑体" pitchFamily="49" charset="-122"/>
              </a:rPr>
              <a:t>      古代文化常识歌诀</a:t>
            </a:r>
            <a:endParaRPr lang="en-US" altLang="zh-CN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865313" y="3746500"/>
            <a:ext cx="5595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</a:rPr>
              <a:t>微信：</a:t>
            </a:r>
            <a:r>
              <a:rPr lang="en-US" altLang="zh-CN" sz="3200" b="1">
                <a:solidFill>
                  <a:srgbClr val="0000CC"/>
                </a:solidFill>
              </a:rPr>
              <a:t>CL8828322</a:t>
            </a:r>
          </a:p>
        </p:txBody>
      </p:sp>
      <p:pic>
        <p:nvPicPr>
          <p:cNvPr id="23556" name="Picture 4" descr="IMG_1945_01_副本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038" y="5251450"/>
            <a:ext cx="8716962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0"/>
            <a:ext cx="8220075" cy="5797550"/>
          </a:xfrm>
        </p:spPr>
        <p:txBody>
          <a:bodyPr/>
          <a:lstStyle/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三皇五帝古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中国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六合八荒定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九州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炎黄二帝华夏肇，承天景命行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禅让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土社谷稷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有江山，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左昭右穆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建宗庙。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牺牲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玉帛弗敢加，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三牲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总称牛羊猪。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少牢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无牛诸侯祭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谒庙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家祭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祖道</a:t>
            </a:r>
            <a:r>
              <a:rPr lang="zh-CN" altLang="en-US" b="1" smtClean="0">
                <a:solidFill>
                  <a:srgbClr val="3333CC"/>
                </a:solidFill>
                <a:ea typeface="宋体" charset="-122"/>
              </a:rPr>
              <a:t>禊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夏商周朝立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宗法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3333CC"/>
                </a:solidFill>
                <a:ea typeface="宋体" charset="-122"/>
              </a:rPr>
              <a:t>公侯伯子男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五爵。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妻生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嫡子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妾生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庶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嫡承王爵庶分封。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卿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士大夫治一方，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男臣女妾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本奴隶。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借贷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傅别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明债权，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质剂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买卖立契约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奴隶牛马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质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长券，兵器珍异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剂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短契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庶人黎民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是百姓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布衣黔首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成编户。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巫医乐师和百工，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褐夫韦带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身贫贱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褒衣博带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儒生装，夷蛮戎狄看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左衽</a:t>
            </a:r>
            <a:r>
              <a:rPr lang="zh-CN" altLang="en-US" b="1" smtClean="0">
                <a:ea typeface="宋体" charset="-122"/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31775"/>
            <a:ext cx="8220075" cy="6478588"/>
          </a:xfrm>
        </p:spPr>
        <p:txBody>
          <a:bodyPr/>
          <a:lstStyle/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春朝秋觐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是定期，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小聘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年年大夫去。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大聘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派卿去代劳，五年躬亲见天子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古代朝仪有讲究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南面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天子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北面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臣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折腰膜拜心敬仰，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稽首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九拜最隆重。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作揖空首君还礼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揖让拱手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宾主间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褒拜再拜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言两次，平辈等职作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顿首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虚左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待客有规矩，长跪庄重莫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箕踞</a:t>
            </a:r>
            <a:r>
              <a:rPr lang="zh-CN" altLang="en-US" b="1" smtClean="0"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坐西面东最尊贵，坐北向南是次位。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坐南面北位不高，最下坐东面西侍。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愚鄙卑敝仆窃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微</a:t>
            </a:r>
            <a:r>
              <a:rPr lang="zh-CN" altLang="en-US" b="1" smtClean="0"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伏惟陨首结草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谨</a:t>
            </a:r>
            <a:r>
              <a:rPr lang="zh-CN" altLang="en-US" b="1" smtClean="0">
                <a:ea typeface="宋体" charset="-122"/>
              </a:rPr>
              <a:t>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55588"/>
            <a:ext cx="8220075" cy="605313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家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大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舍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小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令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外人，谦恭有礼受教化。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殷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庠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周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序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到太学，三教九流出圣人。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国子监归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祭酒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管，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博士教授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是学官。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三纲定位君父夫，五常仁义礼智信。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孝悌忠义树家风，齐家治国平天下。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初度</a:t>
            </a:r>
            <a:r>
              <a:rPr lang="zh-CN" altLang="en-US" b="1" smtClean="0">
                <a:solidFill>
                  <a:srgbClr val="3333CC"/>
                </a:solidFill>
                <a:ea typeface="宋体" charset="-122"/>
              </a:rPr>
              <a:t>襁褓</a:t>
            </a:r>
            <a:r>
              <a:rPr lang="zh-CN" altLang="en-US" b="1" smtClean="0">
                <a:solidFill>
                  <a:srgbClr val="009900"/>
                </a:solidFill>
                <a:ea typeface="宋体" charset="-122"/>
              </a:rPr>
              <a:t>孩提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幼，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总角</a:t>
            </a:r>
            <a:r>
              <a:rPr lang="zh-CN" altLang="en-US" b="1" smtClean="0">
                <a:solidFill>
                  <a:srgbClr val="3333CC"/>
                </a:solidFill>
                <a:ea typeface="宋体" charset="-122"/>
              </a:rPr>
              <a:t>垂髫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笑晏晏。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九龄黄口学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指数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幼学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十岁习句读。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金钗豆蔻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女儿家，十五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及笄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已成年。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束发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志学男十五，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弱冠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成人到二十。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取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字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方便平辈称，厌恶他人直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呼名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显示志趣号敬意，郡望籍贯不忘本。</a:t>
            </a:r>
          </a:p>
          <a:p>
            <a:pPr>
              <a:lnSpc>
                <a:spcPct val="110000"/>
              </a:lnSpc>
            </a:pP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斋名官爵可兼称，建功立业荫后人。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31775"/>
            <a:ext cx="8220075" cy="6443663"/>
          </a:xfrm>
        </p:spPr>
        <p:txBody>
          <a:bodyPr/>
          <a:lstStyle/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剖符丹书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不担忧，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察举征辟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被选荐。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氏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明贵贱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姓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别婚，乌纱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深衣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科举得。</a:t>
            </a:r>
          </a:p>
          <a:p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论语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大学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加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孟子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，“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四书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”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中庸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要牢记。</a:t>
            </a:r>
          </a:p>
          <a:p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诗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书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礼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易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带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春秋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，儒家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五经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影响深。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找到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《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乐经</a:t>
            </a:r>
            <a:r>
              <a:rPr lang="en-US" altLang="zh-CN" sz="2000" b="1" smtClean="0">
                <a:solidFill>
                  <a:schemeClr val="tx1"/>
                </a:solidFill>
                <a:ea typeface="宋体" charset="-122"/>
              </a:rPr>
              <a:t>》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全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六艺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，礼乐射御书数会。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童生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入学考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秀才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举人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还数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解元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棒。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会试</a:t>
            </a:r>
            <a:r>
              <a:rPr lang="zh-CN" altLang="en-US" sz="2000" b="1" smtClean="0">
                <a:solidFill>
                  <a:srgbClr val="3333CC"/>
                </a:solidFill>
                <a:ea typeface="宋体" charset="-122"/>
              </a:rPr>
              <a:t>礼部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考</a:t>
            </a:r>
            <a:r>
              <a:rPr lang="zh-CN" altLang="en-US" sz="2000" b="1" smtClean="0">
                <a:solidFill>
                  <a:srgbClr val="009900"/>
                </a:solidFill>
                <a:ea typeface="宋体" charset="-122"/>
              </a:rPr>
              <a:t>会员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院乡会殿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层层考。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殿试皇帝来策问，殿试揭晓传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胪仪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金榜题名入仕途，进士及第分三甲。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一甲三人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称鼎甲，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状元榜眼加探花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二甲三甲各若干，两甲第一曰传胪。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连中三元人不多，同榜进士皆同年。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脱褐易赭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入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班列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银鱼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绯衣证身份。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04800"/>
            <a:ext cx="8220075" cy="6553200"/>
          </a:xfrm>
        </p:spPr>
        <p:txBody>
          <a:bodyPr/>
          <a:lstStyle/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吏部</a:t>
            </a:r>
            <a:r>
              <a:rPr lang="zh-CN" altLang="en-US" sz="2000" b="1" smtClean="0">
                <a:solidFill>
                  <a:srgbClr val="3333CC"/>
                </a:solidFill>
                <a:ea typeface="宋体" charset="-122"/>
              </a:rPr>
              <a:t>考功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明</a:t>
            </a:r>
            <a:r>
              <a:rPr lang="zh-CN" altLang="en-US" sz="2000" b="1" smtClean="0">
                <a:solidFill>
                  <a:srgbClr val="009900"/>
                </a:solidFill>
                <a:ea typeface="宋体" charset="-122"/>
              </a:rPr>
              <a:t>陟镌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封赏除授拜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官职。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升迁拔擢进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加官，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转迁徙改出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调职。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兼领行摄署假权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，一官两职人能干。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左迁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贬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谪窜放降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罢黜夺免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回桑梓。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闾阎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什伍到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里甲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，徭役丁税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输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朝廷。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北门南牙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分曹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治，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北省南台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设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掾吏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三省六部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职责清，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中书门下尚书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省。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草拟诏旨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中书令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中书舍人</a:t>
            </a:r>
            <a:r>
              <a:rPr lang="zh-CN" altLang="en-US" sz="2000" b="1" smtClean="0">
                <a:solidFill>
                  <a:srgbClr val="3333CC"/>
                </a:solidFill>
                <a:ea typeface="宋体" charset="-122"/>
              </a:rPr>
              <a:t>侍郎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下。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审核诏书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黄门监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黄门侍郎</a:t>
            </a:r>
            <a:r>
              <a:rPr lang="zh-CN" altLang="en-US" sz="2000" b="1" smtClean="0">
                <a:solidFill>
                  <a:srgbClr val="3333CC"/>
                </a:solidFill>
                <a:ea typeface="宋体" charset="-122"/>
              </a:rPr>
              <a:t>给事中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诏命执行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尚书令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，左右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仆射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做副手。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吏部天官管文官</a:t>
            </a:r>
            <a:r>
              <a:rPr lang="zh-CN" altLang="en-US" sz="2000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户部地官收赋税。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礼部春官看典章，祭祀科举加外交。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兵部夏官选武官，军饷钱粮户部给。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刑部秋官掌法律，刑狱诉讼他决断。</a:t>
            </a:r>
          </a:p>
          <a:p>
            <a:r>
              <a:rPr lang="zh-CN" altLang="en-US" sz="2000" b="1" smtClean="0">
                <a:solidFill>
                  <a:srgbClr val="CC0000"/>
                </a:solidFill>
                <a:ea typeface="宋体" charset="-122"/>
              </a:rPr>
              <a:t>工部冬官兴土木，屯田水利工程多。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0"/>
            <a:ext cx="8220075" cy="6040438"/>
          </a:xfrm>
        </p:spPr>
        <p:txBody>
          <a:bodyPr/>
          <a:lstStyle/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单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门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户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建房屋，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堂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前室后东西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阁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序牖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北向开窗户，东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阼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西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阶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连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厢榭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宗庙皇宫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观阙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高，祸起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萧墙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是内乱。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接遇宾客大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鸿胪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将作大匠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建宫庙。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手工制造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大司空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司马太尉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主邦政。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租税钱谷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大司农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均输盐引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创收支。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大理市卿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平冤案，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按察采访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纠善恶。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皇帝顾问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大学士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，记录言行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起居注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谏官保氏文王创，规劝皇帝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拾遗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责。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禁宫守卫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执金吾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，翰林院里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庶吉士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刺史别驾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乘传车，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郡守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俸禄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二千石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郡县督邮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做佐吏，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太子洗马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侍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东宫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僚属从事经略使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侍中侍郎枢密使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31775"/>
            <a:ext cx="8220075" cy="6394450"/>
          </a:xfrm>
        </p:spPr>
        <p:txBody>
          <a:bodyPr/>
          <a:lstStyle/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宦海沉浮经历过，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乞身告老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归故里。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解官致仕乞骸骨，请老移疾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是婉辞。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不禄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而卒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填沟壑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，活受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封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赏死得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赠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人去有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谥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显褒贬，不论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官谥和私谥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天子身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殂山陵崩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，</a:t>
            </a:r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皇后殡天诸侯薨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 。</a:t>
            </a:r>
          </a:p>
          <a:p>
            <a:r>
              <a:rPr lang="zh-CN" altLang="en-US" b="1" smtClean="0">
                <a:solidFill>
                  <a:srgbClr val="CC0000"/>
                </a:solidFill>
                <a:ea typeface="宋体" charset="-122"/>
              </a:rPr>
              <a:t>尊号庙号加谥号，东宫践祚要改元</a:t>
            </a:r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肇始建元汉武帝，年号干支来纪年。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甲乙丙丁戊己庚，天干还有辛壬癸。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十二地支从子始，丑寅卯辰巳午未。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申酉戌亥后跟随，干支纪年立春起</a:t>
            </a:r>
          </a:p>
          <a:p>
            <a:r>
              <a:rPr lang="zh-CN" altLang="en-US" b="1" smtClean="0">
                <a:solidFill>
                  <a:schemeClr val="tx1"/>
                </a:solidFill>
                <a:ea typeface="宋体" charset="-122"/>
              </a:rPr>
              <a:t>循环组合一甲子，度日如年最难熬。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9863"/>
            <a:ext cx="8220075" cy="61388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朔朏望晦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看月相，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夜半鸡鸣到平旦。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日出食时升隅中，日中日昳到晡时。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日入黄昏人定后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，三更五鼓又一天。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日旬月期满一年，元日新春换桃符。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上元灯节吃元宵，寒食清明思先人。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端午龙舟吊屈原，七夕乞巧望鹊桥。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中秋月圆多思念，重阳登高菊花酒。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春分社日祈丰收，除夕守岁又一年。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人生苦短悲迟暮，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而立不惑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倏忽间。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五十半百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知天命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，六十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耳顺称花甲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七十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古稀悬车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年，八十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耄耋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过伞寿。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百岁高寿是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期颐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，双稀双庆世难有。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殓窆攒宫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葬死者，近亲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斩衰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穿三年。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齐衰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如期穿一年，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大功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九月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小功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五。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缌麻五服礼最轻，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袒免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奔丧五服外。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五声八音十二律，</a:t>
            </a:r>
            <a:r>
              <a:rPr lang="zh-CN" altLang="en-US" sz="1800" b="1" smtClean="0">
                <a:solidFill>
                  <a:srgbClr val="CC0000"/>
                </a:solidFill>
                <a:ea typeface="宋体" charset="-122"/>
              </a:rPr>
              <a:t>黄钟大吕</a:t>
            </a: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演宫调。</a:t>
            </a: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solidFill>
                  <a:schemeClr val="tx1"/>
                </a:solidFill>
                <a:ea typeface="宋体" charset="-122"/>
              </a:rPr>
              <a:t>传统文化包罗广，细细品读巧记诵。</a:t>
            </a:r>
            <a:endParaRPr lang="zh-CN" altLang="en-US" sz="1800" b="1" smtClean="0">
              <a:solidFill>
                <a:schemeClr val="tx1"/>
              </a:solidFill>
              <a:ea typeface="宋体" charset="-122"/>
              <a:hlinkClick r:id="rId2"/>
            </a:endParaRPr>
          </a:p>
          <a:p>
            <a:pPr>
              <a:lnSpc>
                <a:spcPct val="100000"/>
              </a:lnSpc>
            </a:pPr>
            <a:r>
              <a:rPr lang="zh-CN" altLang="en-US" sz="1800" b="1" smtClean="0">
                <a:ea typeface="宋体" charset="-122"/>
                <a:hlinkClick r:id="rId2"/>
              </a:rPr>
              <a:t>作者：陈琳</a:t>
            </a:r>
            <a:r>
              <a:rPr lang="zh-CN" altLang="en-US" sz="1800" b="1" smtClean="0">
                <a:solidFill>
                  <a:srgbClr val="0000CC"/>
                </a:solidFill>
                <a:ea typeface="宋体" charset="-122"/>
              </a:rPr>
              <a:t>微信：</a:t>
            </a:r>
            <a:r>
              <a:rPr lang="en-US" altLang="zh-CN" sz="1800" b="1" smtClean="0">
                <a:solidFill>
                  <a:srgbClr val="0000CC"/>
                </a:solidFill>
                <a:ea typeface="宋体" charset="-122"/>
              </a:rPr>
              <a:t>CL8828322</a:t>
            </a:r>
            <a:endParaRPr lang="zh-CN" altLang="en-US" sz="1800" b="1" smtClean="0">
              <a:solidFill>
                <a:srgbClr val="0000CC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58*i*2"/>
  <p:tag name="KSO_WM_TEMPLATE_CATEGORY" val="custom"/>
  <p:tag name="KSO_WM_TEMPLATE_INDEX" val="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58*i*9"/>
  <p:tag name="KSO_WM_TEMPLATE_CATEGORY" val="custom"/>
  <p:tag name="KSO_WM_TEMPLATE_INDEX" val="4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58*i*10"/>
  <p:tag name="KSO_WM_TEMPLATE_CATEGORY" val="custom"/>
  <p:tag name="KSO_WM_TEMPLATE_INDEX" val="4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58*i*11"/>
  <p:tag name="KSO_WM_TEMPLATE_CATEGORY" val="custom"/>
  <p:tag name="KSO_WM_TEMPLATE_INDEX" val="4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58*i*12"/>
  <p:tag name="KSO_WM_TEMPLATE_CATEGORY" val="custom"/>
  <p:tag name="KSO_WM_TEMPLATE_INDEX" val="4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58*i*13"/>
  <p:tag name="KSO_WM_TEMPLATE_CATEGORY" val="custom"/>
  <p:tag name="KSO_WM_TEMPLATE_INDEX" val="4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58*i*14"/>
  <p:tag name="KSO_WM_TEMPLATE_CATEGORY" val="custom"/>
  <p:tag name="KSO_WM_TEMPLATE_INDEX" val="43"/>
</p:tagLst>
</file>

<file path=ppt/theme/theme1.xml><?xml version="1.0" encoding="utf-8"?>
<a:theme xmlns:a="http://schemas.openxmlformats.org/drawingml/2006/main" name="1_自定义设计方案_2">
  <a:themeElements>
    <a:clrScheme name="自定义 42">
      <a:dk1>
        <a:srgbClr val="000000"/>
      </a:dk1>
      <a:lt1>
        <a:srgbClr val="FFFFFF"/>
      </a:lt1>
      <a:dk2>
        <a:srgbClr val="0E9651"/>
      </a:dk2>
      <a:lt2>
        <a:srgbClr val="808080"/>
      </a:lt2>
      <a:accent1>
        <a:srgbClr val="EBF092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F0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_2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自定义设计方案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F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1474</Words>
  <Application>WPS 演示</Application>
  <PresentationFormat>全屏显示(4:3)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6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Calibri</vt:lpstr>
      <vt:lpstr>黑体</vt:lpstr>
      <vt:lpstr>1_自定义设计方案_2</vt:lpstr>
      <vt:lpstr>1_自定义设计方案_2</vt:lpstr>
      <vt:lpstr>1_自定义设计方案_2</vt:lpstr>
      <vt:lpstr>1_自定义设计方案_2</vt:lpstr>
      <vt:lpstr>1_自定义设计方案_2</vt:lpstr>
      <vt:lpstr>1_自定义设计方案_2</vt:lpstr>
      <vt:lpstr>      古代文化常识歌诀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Lenovo</cp:lastModifiedBy>
  <cp:revision>25</cp:revision>
  <dcterms:created xsi:type="dcterms:W3CDTF">2017-03-06T14:25:00Z</dcterms:created>
  <dcterms:modified xsi:type="dcterms:W3CDTF">2018-01-21T03:53:30Z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2052-10.1.0.6156</vt:lpwstr>
  </property>
</Properties>
</file>