
<file path=[Content_Types].xml><?xml version="1.0" encoding="utf-8"?>
<Types xmlns="http://schemas.openxmlformats.org/package/2006/content-types">
  <Default Extension="jpeg" ContentType="image/jpeg"/>
  <Default Extension="vml" ContentType="application/vnd.openxmlformats-officedocument.vmlDrawing"/>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48" r:id="rId1"/>
  </p:sldMasterIdLst>
  <p:notesMasterIdLst>
    <p:notesMasterId r:id="rId43"/>
  </p:notesMasterIdLst>
  <p:sldIdLst>
    <p:sldId id="312" r:id="rId3"/>
    <p:sldId id="257" r:id="rId4"/>
    <p:sldId id="258" r:id="rId5"/>
    <p:sldId id="259" r:id="rId6"/>
    <p:sldId id="260" r:id="rId7"/>
    <p:sldId id="261" r:id="rId8"/>
    <p:sldId id="264" r:id="rId9"/>
    <p:sldId id="262" r:id="rId10"/>
    <p:sldId id="263" r:id="rId11"/>
    <p:sldId id="275" r:id="rId12"/>
    <p:sldId id="276" r:id="rId13"/>
    <p:sldId id="277" r:id="rId14"/>
    <p:sldId id="278" r:id="rId15"/>
    <p:sldId id="279" r:id="rId16"/>
    <p:sldId id="280" r:id="rId17"/>
    <p:sldId id="281" r:id="rId18"/>
    <p:sldId id="282" r:id="rId19"/>
    <p:sldId id="265" r:id="rId20"/>
    <p:sldId id="266" r:id="rId21"/>
    <p:sldId id="267" r:id="rId22"/>
    <p:sldId id="268" r:id="rId23"/>
    <p:sldId id="269" r:id="rId24"/>
    <p:sldId id="270" r:id="rId25"/>
    <p:sldId id="271" r:id="rId26"/>
    <p:sldId id="283" r:id="rId27"/>
    <p:sldId id="284" r:id="rId28"/>
    <p:sldId id="285" r:id="rId29"/>
    <p:sldId id="286" r:id="rId30"/>
    <p:sldId id="287" r:id="rId31"/>
    <p:sldId id="288" r:id="rId32"/>
    <p:sldId id="297" r:id="rId33"/>
    <p:sldId id="298" r:id="rId34"/>
    <p:sldId id="299" r:id="rId35"/>
    <p:sldId id="300" r:id="rId36"/>
    <p:sldId id="301" r:id="rId37"/>
    <p:sldId id="302" r:id="rId38"/>
    <p:sldId id="303" r:id="rId39"/>
    <p:sldId id="304" r:id="rId40"/>
    <p:sldId id="305" r:id="rId41"/>
    <p:sldId id="306" r:id="rId42"/>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860" autoAdjust="0"/>
    <p:restoredTop sz="94660"/>
  </p:normalViewPr>
  <p:slideViewPr>
    <p:cSldViewPr snapToGrid="0">
      <p:cViewPr varScale="1">
        <p:scale>
          <a:sx n="116" d="100"/>
          <a:sy n="116" d="100"/>
        </p:scale>
        <p:origin x="60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6" Type="http://schemas.openxmlformats.org/officeDocument/2006/relationships/tableStyles" Target="tableStyles.xml"/><Relationship Id="rId45" Type="http://schemas.openxmlformats.org/officeDocument/2006/relationships/viewProps" Target="viewProps.xml"/><Relationship Id="rId44" Type="http://schemas.openxmlformats.org/officeDocument/2006/relationships/presProps" Target="presProps.xml"/><Relationship Id="rId43" Type="http://schemas.openxmlformats.org/officeDocument/2006/relationships/notesMaster" Target="notesMasters/notesMaster1.xml"/><Relationship Id="rId42" Type="http://schemas.openxmlformats.org/officeDocument/2006/relationships/slide" Target="slides/slide40.xml"/><Relationship Id="rId41" Type="http://schemas.openxmlformats.org/officeDocument/2006/relationships/slide" Target="slides/slide39.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4.emf"/></Relationships>
</file>

<file path=ppt/drawings/_rels/vmlDrawing13.v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image" Target="../media/image15.emf"/></Relationships>
</file>

<file path=ppt/drawings/_rels/vmlDrawing14.v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image" Target="../media/image18.emf"/><Relationship Id="rId1" Type="http://schemas.openxmlformats.org/officeDocument/2006/relationships/image" Target="../media/image17.emf"/></Relationships>
</file>

<file path=ppt/drawings/_rels/vmlDrawing15.vml.rels><?xml version="1.0" encoding="UTF-8" standalone="yes"?>
<Relationships xmlns="http://schemas.openxmlformats.org/package/2006/relationships"><Relationship Id="rId2" Type="http://schemas.openxmlformats.org/officeDocument/2006/relationships/image" Target="../media/image21.emf"/><Relationship Id="rId1" Type="http://schemas.openxmlformats.org/officeDocument/2006/relationships/image" Target="../media/image20.emf"/></Relationships>
</file>

<file path=ppt/drawings/_rels/vmlDrawing16.vml.rels><?xml version="1.0" encoding="UTF-8" standalone="yes"?>
<Relationships xmlns="http://schemas.openxmlformats.org/package/2006/relationships"><Relationship Id="rId2" Type="http://schemas.openxmlformats.org/officeDocument/2006/relationships/image" Target="../media/image23.emf"/><Relationship Id="rId1" Type="http://schemas.openxmlformats.org/officeDocument/2006/relationships/image" Target="../media/image22.e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24.emf"/></Relationships>
</file>

<file path=ppt/drawings/_rels/vmlDrawing18.vml.rels><?xml version="1.0" encoding="UTF-8" standalone="yes"?>
<Relationships xmlns="http://schemas.openxmlformats.org/package/2006/relationships"><Relationship Id="rId2" Type="http://schemas.openxmlformats.org/officeDocument/2006/relationships/image" Target="../media/image26.emf"/><Relationship Id="rId1" Type="http://schemas.openxmlformats.org/officeDocument/2006/relationships/image" Target="../media/image25.emf"/></Relationships>
</file>

<file path=ppt/drawings/_rels/vmlDrawing19.vml.rels><?xml version="1.0" encoding="UTF-8" standalone="yes"?>
<Relationships xmlns="http://schemas.openxmlformats.org/package/2006/relationships"><Relationship Id="rId2" Type="http://schemas.openxmlformats.org/officeDocument/2006/relationships/image" Target="../media/image28.emf"/><Relationship Id="rId1" Type="http://schemas.openxmlformats.org/officeDocument/2006/relationships/image" Target="../media/image27.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29.emf"/></Relationships>
</file>

<file path=ppt/drawings/_rels/vmlDrawing21.vml.rels><?xml version="1.0" encoding="UTF-8" standalone="yes"?>
<Relationships xmlns="http://schemas.openxmlformats.org/package/2006/relationships"><Relationship Id="rId1" Type="http://schemas.openxmlformats.org/officeDocument/2006/relationships/image" Target="../media/image30.emf"/></Relationships>
</file>

<file path=ppt/drawings/_rels/vmlDrawing22.vml.rels><?xml version="1.0" encoding="UTF-8" standalone="yes"?>
<Relationships xmlns="http://schemas.openxmlformats.org/package/2006/relationships"><Relationship Id="rId1" Type="http://schemas.openxmlformats.org/officeDocument/2006/relationships/image" Target="../media/image31.e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image" Target="../media/image4.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25A8C7-CC1A-4A08-9B4B-31F43B054C7F}"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9E1B693-632D-4080-9CF6-EA28B66DC801}"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nvPr>
        </p:nvSpPr>
        <p:spPr>
          <a:xfrm>
            <a:off x="1524000" y="1122363"/>
            <a:ext cx="9144000" cy="2387600"/>
          </a:xfrm>
        </p:spPr>
        <p:txBody>
          <a:bodyPr anchor="b">
            <a:normAutofit/>
          </a:bodyPr>
          <a:lstStyle>
            <a:lvl1pPr algn="ctr">
              <a:defRPr sz="7200" b="0"/>
            </a:lvl1pPr>
          </a:lstStyle>
          <a:p>
            <a:r>
              <a:rPr lang="zh-CN" altLang="en-US" dirty="0"/>
              <a:t>单击此处编辑标题</a:t>
            </a:r>
            <a:endParaRPr lang="zh-CN" altLang="en-US" dirty="0"/>
          </a:p>
        </p:txBody>
      </p:sp>
      <p:sp>
        <p:nvSpPr>
          <p:cNvPr id="3" name="副标题 2"/>
          <p:cNvSpPr>
            <a:spLocks noGrp="1"/>
          </p:cNvSpPr>
          <p:nvPr>
            <p:ph type="subTitle" idx="1"/>
          </p:nvPr>
        </p:nvSpPr>
        <p:spPr>
          <a:xfrm>
            <a:off x="1524000" y="3602038"/>
            <a:ext cx="9144000" cy="1655762"/>
          </a:xfrm>
        </p:spPr>
        <p:txBody>
          <a:bodyPr>
            <a:normAutofit/>
          </a:bodyPr>
          <a:lstStyle>
            <a:lvl1pPr marL="0" indent="0" algn="ctr">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单击此处编辑母版副标题样式</a:t>
            </a:r>
            <a:endParaRPr lang="zh-CN" altLang="en-US" dirty="0"/>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dirty="0"/>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nvPr>
        </p:nvSpPr>
        <p:spPr>
          <a:xfrm>
            <a:off x="838200" y="551543"/>
            <a:ext cx="10515600" cy="5558971"/>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nchor="ctr" anchorCtr="0"/>
          <a:lstStyle/>
          <a:p>
            <a:r>
              <a:rPr lang="zh-CN" altLang="en-US" dirty="0"/>
              <a:t>单击此处编辑母版标题样式</a:t>
            </a:r>
            <a:endParaRPr lang="zh-CN" altLang="en-US" dirty="0"/>
          </a:p>
        </p:txBody>
      </p:sp>
      <p:sp>
        <p:nvSpPr>
          <p:cNvPr id="3" name="内容占位符 2"/>
          <p:cNvSpPr>
            <a:spLocks noGrp="1"/>
          </p:cNvSpPr>
          <p:nvPr>
            <p:ph idx="1"/>
          </p:nvPr>
        </p:nvSpPr>
        <p:spPr/>
        <p:txBody>
          <a:bodyPr/>
          <a:lstStyle>
            <a:lvl1pPr>
              <a:defRPr sz="2400"/>
            </a:lvl1pPr>
            <a:lvl2pPr>
              <a:defRPr sz="2000"/>
            </a:lvl2pPr>
            <a:lvl3pPr>
              <a:defRPr sz="1800"/>
            </a:lvl3pPr>
            <a:lvl4pPr>
              <a:defRPr sz="1800"/>
            </a:lvl4pPr>
            <a:lvl5pPr>
              <a:defRPr sz="1800"/>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nvPr>
        </p:nvSpPr>
        <p:spPr/>
        <p:txBody>
          <a:bodyPr/>
          <a:lstStyle/>
          <a:p>
            <a:fld id="{760FBDFE-C587-4B4C-A407-44438C67B59E}" type="datetimeFigureOut">
              <a:rPr lang="zh-CN" altLang="en-US" smtClean="0"/>
            </a:fld>
            <a:endParaRPr lang="zh-CN" altLang="en-US" dirty="0"/>
          </a:p>
        </p:txBody>
      </p:sp>
      <p:sp>
        <p:nvSpPr>
          <p:cNvPr id="5" name="页脚占位符 4"/>
          <p:cNvSpPr>
            <a:spLocks noGrp="1"/>
          </p:cNvSpPr>
          <p:nvPr>
            <p:ph type="ftr" sz="quarter" idx="11"/>
          </p:nvPr>
        </p:nvSpPr>
        <p:spPr/>
        <p:txBody>
          <a:bodyPr/>
          <a:lstStyle/>
          <a:p>
            <a:endParaRPr lang="zh-CN" altLang="en-US" dirty="0"/>
          </a:p>
        </p:txBody>
      </p:sp>
      <p:sp>
        <p:nvSpPr>
          <p:cNvPr id="6" name="灯片编号占位符 5"/>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5CAADBD5-FF6F-4F1F-AF78-B518D2CD176F}"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21C2A10-E97F-46DF-9873-696D05EB38D6}"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nchor="ctr" anchorCtr="0"/>
          <a:lstStyle/>
          <a:p>
            <a:r>
              <a:rPr lang="zh-CN" altLang="en-US"/>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内容占位符 3"/>
          <p:cNvSpPr>
            <a:spLocks noGrp="1"/>
          </p:cNvSpPr>
          <p:nvPr>
            <p:ph sz="half" idx="2"/>
          </p:nvPr>
        </p:nvSpPr>
        <p:spPr>
          <a:xfrm>
            <a:off x="6172200" y="1825625"/>
            <a:ext cx="5181600" cy="4351338"/>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nchor="ctr" anchorCtr="0"/>
          <a:lstStyle/>
          <a:p>
            <a:r>
              <a:rPr lang="zh-CN" altLang="en-US"/>
              <a:t>单击此处编辑母版标题样式</a:t>
            </a:r>
            <a:endParaRPr lang="zh-CN" altLang="en-US"/>
          </a:p>
        </p:txBody>
      </p:sp>
      <p:sp>
        <p:nvSpPr>
          <p:cNvPr id="3" name="文本占位符 2"/>
          <p:cNvSpPr>
            <a:spLocks noGrp="1"/>
          </p:cNvSpPr>
          <p:nvPr>
            <p:ph type="body" idx="1"/>
          </p:nvPr>
        </p:nvSpPr>
        <p:spPr>
          <a:xfrm>
            <a:off x="839788" y="1744961"/>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单击此处编辑母版文本样式</a:t>
            </a:r>
            <a:endParaRPr lang="zh-CN" altLang="en-US" dirty="0"/>
          </a:p>
        </p:txBody>
      </p:sp>
      <p:sp>
        <p:nvSpPr>
          <p:cNvPr id="4" name="内容占位符 3"/>
          <p:cNvSpPr>
            <a:spLocks noGrp="1"/>
          </p:cNvSpPr>
          <p:nvPr>
            <p:ph sz="half" idx="2"/>
          </p:nvPr>
        </p:nvSpPr>
        <p:spPr>
          <a:xfrm>
            <a:off x="839788" y="2615609"/>
            <a:ext cx="5157787" cy="3574054"/>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文本占位符 4"/>
          <p:cNvSpPr>
            <a:spLocks noGrp="1"/>
          </p:cNvSpPr>
          <p:nvPr>
            <p:ph type="body" sz="quarter" idx="3"/>
          </p:nvPr>
        </p:nvSpPr>
        <p:spPr>
          <a:xfrm>
            <a:off x="6172200" y="1744961"/>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单击此处编辑母版文本样式</a:t>
            </a:r>
            <a:endParaRPr lang="zh-CN" altLang="en-US" dirty="0"/>
          </a:p>
        </p:txBody>
      </p:sp>
      <p:sp>
        <p:nvSpPr>
          <p:cNvPr id="6" name="内容占位符 5"/>
          <p:cNvSpPr>
            <a:spLocks noGrp="1"/>
          </p:cNvSpPr>
          <p:nvPr>
            <p:ph sz="quarter" idx="4"/>
          </p:nvPr>
        </p:nvSpPr>
        <p:spPr>
          <a:xfrm>
            <a:off x="6172200" y="2615609"/>
            <a:ext cx="5183188" cy="3574054"/>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7" name="日期占位符 6"/>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CAADBD5-FF6F-4F1F-AF78-B518D2CD176F}"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E21C2A10-E97F-46DF-9873-696D05EB38D6}"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hasCustomPrompt="1"/>
          </p:nvPr>
        </p:nvSpPr>
        <p:spPr>
          <a:xfrm>
            <a:off x="838200" y="713673"/>
            <a:ext cx="4681654" cy="1428161"/>
          </a:xfrm>
        </p:spPr>
        <p:txBody>
          <a:bodyPr anchor="t" anchorCtr="0">
            <a:normAutofit/>
          </a:bodyPr>
          <a:lstStyle>
            <a:lvl1pPr>
              <a:defRPr sz="3600"/>
            </a:lvl1pPr>
          </a:lstStyle>
          <a:p>
            <a:r>
              <a:rPr lang="zh-CN" altLang="en-US" dirty="0"/>
              <a:t>单击此处编辑标题</a:t>
            </a:r>
            <a:endParaRPr lang="zh-CN" altLang="en-US" dirty="0"/>
          </a:p>
        </p:txBody>
      </p:sp>
      <p:sp>
        <p:nvSpPr>
          <p:cNvPr id="3" name="图片占位符 2"/>
          <p:cNvSpPr>
            <a:spLocks noGrp="1" noChangeAspect="1"/>
          </p:cNvSpPr>
          <p:nvPr>
            <p:ph type="pic" idx="1"/>
          </p:nvPr>
        </p:nvSpPr>
        <p:spPr>
          <a:xfrm>
            <a:off x="5642517" y="713673"/>
            <a:ext cx="5711882" cy="540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dirty="0"/>
          </a:p>
        </p:txBody>
      </p:sp>
      <p:sp>
        <p:nvSpPr>
          <p:cNvPr id="4" name="文本占位符 3"/>
          <p:cNvSpPr>
            <a:spLocks noGrp="1"/>
          </p:cNvSpPr>
          <p:nvPr>
            <p:ph type="body" sz="half" idx="2"/>
          </p:nvPr>
        </p:nvSpPr>
        <p:spPr>
          <a:xfrm>
            <a:off x="838200" y="2313873"/>
            <a:ext cx="4681654" cy="3811588"/>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dirty="0"/>
              <a:t>单击此处编辑母版文本样式</a:t>
            </a:r>
            <a:endParaRPr lang="zh-CN" altLang="en-US" dirty="0"/>
          </a:p>
        </p:txBody>
      </p:sp>
      <p:sp>
        <p:nvSpPr>
          <p:cNvPr id="5" name="日期占位符 4"/>
          <p:cNvSpPr>
            <a:spLocks noGrp="1"/>
          </p:cNvSpPr>
          <p:nvPr>
            <p:ph type="dt" sz="half" idx="10"/>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nvPr>
        </p:nvSpPr>
        <p:spPr/>
        <p:txBody>
          <a:bodyPr/>
          <a:lstStyle/>
          <a:p>
            <a:endParaRPr lang="zh-CN" altLang="en-US" dirty="0"/>
          </a:p>
        </p:txBody>
      </p:sp>
      <p:sp>
        <p:nvSpPr>
          <p:cNvPr id="7" name="灯片编号占位符 6"/>
          <p:cNvSpPr>
            <a:spLocks noGrp="1"/>
          </p:cNvSpPr>
          <p:nvPr>
            <p:ph type="sldNum" sz="quarter" idx="12"/>
          </p:nvPr>
        </p:nvSpPr>
        <p:spPr/>
        <p:txBody>
          <a:bodyPr/>
          <a:lstStyle/>
          <a:p>
            <a:fld id="{FABC47A4-756D-490B-A52F-7D9E2C9FC05F}"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nvPr>
        </p:nvSpPr>
        <p:spPr>
          <a:xfrm>
            <a:off x="10444898" y="365125"/>
            <a:ext cx="908901" cy="5811838"/>
          </a:xfrm>
        </p:spPr>
        <p:txBody>
          <a:bodyPr vert="eaVert">
            <a:normAutofit/>
          </a:bodyPr>
          <a:lstStyle>
            <a:lvl1pPr>
              <a:defRPr sz="4400"/>
            </a:lvl1pPr>
          </a:lstStyle>
          <a:p>
            <a:r>
              <a:rPr lang="zh-CN" altLang="en-US" dirty="0"/>
              <a:t>单击此处编辑标题</a:t>
            </a:r>
            <a:endParaRPr lang="zh-CN" altLang="en-US" dirty="0"/>
          </a:p>
        </p:txBody>
      </p:sp>
      <p:sp>
        <p:nvSpPr>
          <p:cNvPr id="3" name="竖排文字占位符 2"/>
          <p:cNvSpPr>
            <a:spLocks noGrp="1"/>
          </p:cNvSpPr>
          <p:nvPr>
            <p:ph type="body" orient="vert" idx="1"/>
          </p:nvPr>
        </p:nvSpPr>
        <p:spPr>
          <a:xfrm>
            <a:off x="838199" y="365125"/>
            <a:ext cx="9446443" cy="5811838"/>
          </a:xfrm>
        </p:spPr>
        <p:txBody>
          <a:bodyPr vert="eaVert"/>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4" Type="http://schemas.openxmlformats.org/officeDocument/2006/relationships/theme" Target="../theme/theme1.xml"/><Relationship Id="rId13" Type="http://schemas.openxmlformats.org/officeDocument/2006/relationships/tags" Target="../tags/tag3.xml"/><Relationship Id="rId12" Type="http://schemas.openxmlformats.org/officeDocument/2006/relationships/tags" Target="../tags/tag2.xml"/><Relationship Id="rId11" Type="http://schemas.openxmlformats.org/officeDocument/2006/relationships/tags" Target="../tags/tag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标题占位符 1"/>
          <p:cNvSpPr>
            <a:spLocks noGrp="1"/>
          </p:cNvSpPr>
          <p:nvPr>
            <p:ph type="title"/>
            <p:custDataLst>
              <p:tags r:id="rId11"/>
            </p:custDataLst>
          </p:nvPr>
        </p:nvSpPr>
        <p:spPr>
          <a:xfrm>
            <a:off x="838200" y="365125"/>
            <a:ext cx="10515600" cy="1325563"/>
          </a:xfrm>
          <a:prstGeom prst="rect">
            <a:avLst/>
          </a:prstGeom>
        </p:spPr>
        <p:txBody>
          <a:bodyPr vert="horz" lIns="91440" tIns="45720" rIns="91440" bIns="45720" rtlCol="0" anchor="ctr">
            <a:normAutofit/>
          </a:bodyPr>
          <a:lstStyle/>
          <a:p>
            <a:r>
              <a:rPr lang="zh-CN" altLang="en-US" dirty="0"/>
              <a:t>单击此处编辑母版标题样式</a:t>
            </a:r>
            <a:endParaRPr lang="zh-CN" altLang="en-US" dirty="0"/>
          </a:p>
        </p:txBody>
      </p:sp>
      <p:sp>
        <p:nvSpPr>
          <p:cNvPr id="8" name="文本占位符 2"/>
          <p:cNvSpPr>
            <a:spLocks noGrp="1"/>
          </p:cNvSpPr>
          <p:nvPr>
            <p:ph type="body" idx="1"/>
            <p:custDataLst>
              <p:tags r:id="rId12"/>
            </p:custDataLst>
          </p:nvPr>
        </p:nvSpPr>
        <p:spPr>
          <a:xfrm>
            <a:off x="838200" y="1825625"/>
            <a:ext cx="10515600" cy="4351338"/>
          </a:xfrm>
          <a:prstGeom prst="rect">
            <a:avLst/>
          </a:prstGeom>
        </p:spPr>
        <p:txBody>
          <a:bodyPr vert="horz" lIns="91440" tIns="45720" rIns="91440" bIns="4572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normAutofit/>
          </a:bodyPr>
          <a:lstStyle>
            <a:lvl1pPr algn="ctr">
              <a:defRPr sz="1200">
                <a:solidFill>
                  <a:schemeClr val="bg1">
                    <a:lumMod val="50000"/>
                  </a:schemeClr>
                </a:solidFill>
                <a:latin typeface="黑体" panose="02010609060101010101" pitchFamily="49" charset="-122"/>
                <a:ea typeface="黑体" panose="02010609060101010101" pitchFamily="49" charset="-122"/>
              </a:defRPr>
            </a:lvl1pPr>
          </a:lstStyle>
          <a:p>
            <a:fld id="{D997B5FA-0921-464F-AAE1-844C04324D75}" type="datetimeFigureOut">
              <a:rPr lang="zh-CN" altLang="en-US" smtClean="0"/>
            </a:fld>
            <a:endParaRPr lang="zh-CN" altLang="en-US" dirty="0"/>
          </a:p>
        </p:txBody>
      </p:sp>
      <p:sp>
        <p:nvSpPr>
          <p:cNvPr id="10"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normAutofit/>
          </a:bodyPr>
          <a:lstStyle>
            <a:lvl1pPr algn="ctr">
              <a:defRPr sz="1200">
                <a:solidFill>
                  <a:schemeClr val="bg1">
                    <a:lumMod val="50000"/>
                  </a:schemeClr>
                </a:solidFill>
                <a:latin typeface="黑体" panose="02010609060101010101" pitchFamily="49" charset="-122"/>
                <a:ea typeface="黑体" panose="02010609060101010101" pitchFamily="49" charset="-122"/>
              </a:defRPr>
            </a:lvl1pPr>
          </a:lstStyle>
          <a:p>
            <a:endParaRPr lang="zh-CN" altLang="en-US"/>
          </a:p>
        </p:txBody>
      </p:sp>
      <p:sp>
        <p:nvSpPr>
          <p:cNvPr id="11"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normAutofit/>
          </a:bodyPr>
          <a:lstStyle>
            <a:lvl1pPr algn="ctr">
              <a:defRPr sz="1200">
                <a:solidFill>
                  <a:schemeClr val="bg1">
                    <a:lumMod val="50000"/>
                  </a:schemeClr>
                </a:solidFill>
                <a:latin typeface="黑体" panose="02010609060101010101" pitchFamily="49" charset="-122"/>
                <a:ea typeface="黑体" panose="02010609060101010101" pitchFamily="49" charset="-122"/>
              </a:defRPr>
            </a:lvl1pPr>
          </a:lstStyle>
          <a:p>
            <a:fld id="{565CE74E-AB26-4998-AD42-012C4C1AD076}" type="slidenum">
              <a:rPr lang="zh-CN" altLang="en-US" smtClean="0"/>
            </a:fld>
            <a:endParaRPr lang="zh-CN" altLang="en-US"/>
          </a:p>
        </p:txBody>
      </p:sp>
      <p:sp>
        <p:nvSpPr>
          <p:cNvPr id="2" name="KSO_TEMPLATE" hidden="1"/>
          <p:cNvSpPr/>
          <p:nvPr userDrawn="1">
            <p:custDataLst>
              <p:tags r:id="rId13"/>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7.xml"/><Relationship Id="rId2" Type="http://schemas.openxmlformats.org/officeDocument/2006/relationships/image" Target="../media/image2.emf"/><Relationship Id="rId1" Type="http://schemas.openxmlformats.org/officeDocument/2006/relationships/oleObject" Target="../embeddings/oleObject1.bin"/></Relationships>
</file>

<file path=ppt/slides/_rels/slide11.xml.rels><?xml version="1.0" encoding="UTF-8" standalone="yes"?>
<Relationships xmlns="http://schemas.openxmlformats.org/package/2006/relationships"><Relationship Id="rId4" Type="http://schemas.openxmlformats.org/officeDocument/2006/relationships/vmlDrawing" Target="../drawings/vmlDrawing2.vml"/><Relationship Id="rId3" Type="http://schemas.openxmlformats.org/officeDocument/2006/relationships/slideLayout" Target="../slideLayouts/slideLayout7.xml"/><Relationship Id="rId2" Type="http://schemas.openxmlformats.org/officeDocument/2006/relationships/image" Target="../media/image3.emf"/><Relationship Id="rId1" Type="http://schemas.openxmlformats.org/officeDocument/2006/relationships/oleObject" Target="../embeddings/oleObject2.bin"/></Relationships>
</file>

<file path=ppt/slides/_rels/slide12.xml.rels><?xml version="1.0" encoding="UTF-8" standalone="yes"?>
<Relationships xmlns="http://schemas.openxmlformats.org/package/2006/relationships"><Relationship Id="rId6" Type="http://schemas.openxmlformats.org/officeDocument/2006/relationships/vmlDrawing" Target="../drawings/vmlDrawing3.vml"/><Relationship Id="rId5" Type="http://schemas.openxmlformats.org/officeDocument/2006/relationships/slideLayout" Target="../slideLayouts/slideLayout7.xml"/><Relationship Id="rId4" Type="http://schemas.openxmlformats.org/officeDocument/2006/relationships/image" Target="../media/image5.emf"/><Relationship Id="rId3" Type="http://schemas.openxmlformats.org/officeDocument/2006/relationships/oleObject" Target="../embeddings/oleObject4.bin"/><Relationship Id="rId2" Type="http://schemas.openxmlformats.org/officeDocument/2006/relationships/image" Target="../media/image4.emf"/><Relationship Id="rId1" Type="http://schemas.openxmlformats.org/officeDocument/2006/relationships/oleObject" Target="../embeddings/oleObject3.bin"/></Relationships>
</file>

<file path=ppt/slides/_rels/slide13.xml.rels><?xml version="1.0" encoding="UTF-8" standalone="yes"?>
<Relationships xmlns="http://schemas.openxmlformats.org/package/2006/relationships"><Relationship Id="rId4" Type="http://schemas.openxmlformats.org/officeDocument/2006/relationships/vmlDrawing" Target="../drawings/vmlDrawing4.vml"/><Relationship Id="rId3" Type="http://schemas.openxmlformats.org/officeDocument/2006/relationships/slideLayout" Target="../slideLayouts/slideLayout7.xml"/><Relationship Id="rId2" Type="http://schemas.openxmlformats.org/officeDocument/2006/relationships/image" Target="../media/image6.emf"/><Relationship Id="rId1" Type="http://schemas.openxmlformats.org/officeDocument/2006/relationships/oleObject" Target="../embeddings/oleObject5.bin"/></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4" Type="http://schemas.openxmlformats.org/officeDocument/2006/relationships/vmlDrawing" Target="../drawings/vmlDrawing5.vml"/><Relationship Id="rId3" Type="http://schemas.openxmlformats.org/officeDocument/2006/relationships/slideLayout" Target="../slideLayouts/slideLayout7.xml"/><Relationship Id="rId2" Type="http://schemas.openxmlformats.org/officeDocument/2006/relationships/image" Target="../media/image7.emf"/><Relationship Id="rId1" Type="http://schemas.openxmlformats.org/officeDocument/2006/relationships/oleObject" Target="../embeddings/oleObject6.bin"/></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4" Type="http://schemas.openxmlformats.org/officeDocument/2006/relationships/vmlDrawing" Target="../drawings/vmlDrawing6.vml"/><Relationship Id="rId3" Type="http://schemas.openxmlformats.org/officeDocument/2006/relationships/slideLayout" Target="../slideLayouts/slideLayout1.xml"/><Relationship Id="rId2" Type="http://schemas.openxmlformats.org/officeDocument/2006/relationships/image" Target="../media/image8.emf"/><Relationship Id="rId1" Type="http://schemas.openxmlformats.org/officeDocument/2006/relationships/oleObject" Target="../embeddings/oleObject7.bin"/></Relationships>
</file>

<file path=ppt/slides/_rels/slide21.xml.rels><?xml version="1.0" encoding="UTF-8" standalone="yes"?>
<Relationships xmlns="http://schemas.openxmlformats.org/package/2006/relationships"><Relationship Id="rId4" Type="http://schemas.openxmlformats.org/officeDocument/2006/relationships/vmlDrawing" Target="../drawings/vmlDrawing7.vml"/><Relationship Id="rId3" Type="http://schemas.openxmlformats.org/officeDocument/2006/relationships/slideLayout" Target="../slideLayouts/slideLayout1.xml"/><Relationship Id="rId2" Type="http://schemas.openxmlformats.org/officeDocument/2006/relationships/image" Target="../media/image9.emf"/><Relationship Id="rId1" Type="http://schemas.openxmlformats.org/officeDocument/2006/relationships/oleObject" Target="../embeddings/oleObject8.bin"/></Relationships>
</file>

<file path=ppt/slides/_rels/slide22.xml.rels><?xml version="1.0" encoding="UTF-8" standalone="yes"?>
<Relationships xmlns="http://schemas.openxmlformats.org/package/2006/relationships"><Relationship Id="rId4" Type="http://schemas.openxmlformats.org/officeDocument/2006/relationships/vmlDrawing" Target="../drawings/vmlDrawing8.vml"/><Relationship Id="rId3" Type="http://schemas.openxmlformats.org/officeDocument/2006/relationships/slideLayout" Target="../slideLayouts/slideLayout1.xml"/><Relationship Id="rId2" Type="http://schemas.openxmlformats.org/officeDocument/2006/relationships/image" Target="../media/image10.emf"/><Relationship Id="rId1" Type="http://schemas.openxmlformats.org/officeDocument/2006/relationships/oleObject" Target="../embeddings/oleObject9.bin"/></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4" Type="http://schemas.openxmlformats.org/officeDocument/2006/relationships/vmlDrawing" Target="../drawings/vmlDrawing9.vml"/><Relationship Id="rId3" Type="http://schemas.openxmlformats.org/officeDocument/2006/relationships/slideLayout" Target="../slideLayouts/slideLayout7.xml"/><Relationship Id="rId2" Type="http://schemas.openxmlformats.org/officeDocument/2006/relationships/image" Target="../media/image11.emf"/><Relationship Id="rId1" Type="http://schemas.openxmlformats.org/officeDocument/2006/relationships/oleObject" Target="../embeddings/oleObject10.bin"/></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4" Type="http://schemas.openxmlformats.org/officeDocument/2006/relationships/vmlDrawing" Target="../drawings/vmlDrawing10.vml"/><Relationship Id="rId3" Type="http://schemas.openxmlformats.org/officeDocument/2006/relationships/slideLayout" Target="../slideLayouts/slideLayout7.xml"/><Relationship Id="rId2" Type="http://schemas.openxmlformats.org/officeDocument/2006/relationships/image" Target="../media/image12.emf"/><Relationship Id="rId1" Type="http://schemas.openxmlformats.org/officeDocument/2006/relationships/oleObject" Target="../embeddings/oleObject11.bin"/></Relationships>
</file>

<file path=ppt/slides/_rels/slide29.xml.rels><?xml version="1.0" encoding="UTF-8" standalone="yes"?>
<Relationships xmlns="http://schemas.openxmlformats.org/package/2006/relationships"><Relationship Id="rId4" Type="http://schemas.openxmlformats.org/officeDocument/2006/relationships/vmlDrawing" Target="../drawings/vmlDrawing11.vml"/><Relationship Id="rId3" Type="http://schemas.openxmlformats.org/officeDocument/2006/relationships/slideLayout" Target="../slideLayouts/slideLayout7.xml"/><Relationship Id="rId2" Type="http://schemas.openxmlformats.org/officeDocument/2006/relationships/image" Target="../media/image13.emf"/><Relationship Id="rId1" Type="http://schemas.openxmlformats.org/officeDocument/2006/relationships/oleObject" Target="../embeddings/oleObject12.bin"/></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30.xml.rels><?xml version="1.0" encoding="UTF-8" standalone="yes"?>
<Relationships xmlns="http://schemas.openxmlformats.org/package/2006/relationships"><Relationship Id="rId4" Type="http://schemas.openxmlformats.org/officeDocument/2006/relationships/vmlDrawing" Target="../drawings/vmlDrawing12.vml"/><Relationship Id="rId3" Type="http://schemas.openxmlformats.org/officeDocument/2006/relationships/slideLayout" Target="../slideLayouts/slideLayout7.xml"/><Relationship Id="rId2" Type="http://schemas.openxmlformats.org/officeDocument/2006/relationships/image" Target="../media/image14.emf"/><Relationship Id="rId1" Type="http://schemas.openxmlformats.org/officeDocument/2006/relationships/oleObject" Target="../embeddings/oleObject13.bin"/></Relationships>
</file>

<file path=ppt/slides/_rels/slide31.xml.rels><?xml version="1.0" encoding="UTF-8" standalone="yes"?>
<Relationships xmlns="http://schemas.openxmlformats.org/package/2006/relationships"><Relationship Id="rId6" Type="http://schemas.openxmlformats.org/officeDocument/2006/relationships/vmlDrawing" Target="../drawings/vmlDrawing13.vml"/><Relationship Id="rId5" Type="http://schemas.openxmlformats.org/officeDocument/2006/relationships/slideLayout" Target="../slideLayouts/slideLayout7.xml"/><Relationship Id="rId4" Type="http://schemas.openxmlformats.org/officeDocument/2006/relationships/image" Target="../media/image16.emf"/><Relationship Id="rId3" Type="http://schemas.openxmlformats.org/officeDocument/2006/relationships/oleObject" Target="../embeddings/oleObject15.bin"/><Relationship Id="rId2" Type="http://schemas.openxmlformats.org/officeDocument/2006/relationships/image" Target="../media/image15.emf"/><Relationship Id="rId1" Type="http://schemas.openxmlformats.org/officeDocument/2006/relationships/oleObject" Target="../embeddings/oleObject14.bin"/></Relationships>
</file>

<file path=ppt/slides/_rels/slide32.xml.rels><?xml version="1.0" encoding="UTF-8" standalone="yes"?>
<Relationships xmlns="http://schemas.openxmlformats.org/package/2006/relationships"><Relationship Id="rId8" Type="http://schemas.openxmlformats.org/officeDocument/2006/relationships/vmlDrawing" Target="../drawings/vmlDrawing14.vml"/><Relationship Id="rId7" Type="http://schemas.openxmlformats.org/officeDocument/2006/relationships/slideLayout" Target="../slideLayouts/slideLayout7.xml"/><Relationship Id="rId6" Type="http://schemas.openxmlformats.org/officeDocument/2006/relationships/image" Target="../media/image19.emf"/><Relationship Id="rId5" Type="http://schemas.openxmlformats.org/officeDocument/2006/relationships/oleObject" Target="../embeddings/oleObject18.bin"/><Relationship Id="rId4" Type="http://schemas.openxmlformats.org/officeDocument/2006/relationships/image" Target="../media/image18.emf"/><Relationship Id="rId3" Type="http://schemas.openxmlformats.org/officeDocument/2006/relationships/oleObject" Target="../embeddings/oleObject17.bin"/><Relationship Id="rId2" Type="http://schemas.openxmlformats.org/officeDocument/2006/relationships/image" Target="../media/image17.emf"/><Relationship Id="rId1" Type="http://schemas.openxmlformats.org/officeDocument/2006/relationships/oleObject" Target="../embeddings/oleObject16.bin"/></Relationships>
</file>

<file path=ppt/slides/_rels/slide33.xml.rels><?xml version="1.0" encoding="UTF-8" standalone="yes"?>
<Relationships xmlns="http://schemas.openxmlformats.org/package/2006/relationships"><Relationship Id="rId6" Type="http://schemas.openxmlformats.org/officeDocument/2006/relationships/vmlDrawing" Target="../drawings/vmlDrawing15.vml"/><Relationship Id="rId5" Type="http://schemas.openxmlformats.org/officeDocument/2006/relationships/slideLayout" Target="../slideLayouts/slideLayout7.xml"/><Relationship Id="rId4" Type="http://schemas.openxmlformats.org/officeDocument/2006/relationships/image" Target="../media/image21.emf"/><Relationship Id="rId3" Type="http://schemas.openxmlformats.org/officeDocument/2006/relationships/oleObject" Target="../embeddings/oleObject20.bin"/><Relationship Id="rId2" Type="http://schemas.openxmlformats.org/officeDocument/2006/relationships/image" Target="../media/image20.emf"/><Relationship Id="rId1" Type="http://schemas.openxmlformats.org/officeDocument/2006/relationships/oleObject" Target="../embeddings/oleObject19.bin"/></Relationships>
</file>

<file path=ppt/slides/_rels/slide34.xml.rels><?xml version="1.0" encoding="UTF-8" standalone="yes"?>
<Relationships xmlns="http://schemas.openxmlformats.org/package/2006/relationships"><Relationship Id="rId7" Type="http://schemas.openxmlformats.org/officeDocument/2006/relationships/vmlDrawing" Target="../drawings/vmlDrawing16.vml"/><Relationship Id="rId6" Type="http://schemas.openxmlformats.org/officeDocument/2006/relationships/slideLayout" Target="../slideLayouts/slideLayout7.xml"/><Relationship Id="rId5" Type="http://schemas.openxmlformats.org/officeDocument/2006/relationships/image" Target="../media/image23.emf"/><Relationship Id="rId4" Type="http://schemas.openxmlformats.org/officeDocument/2006/relationships/oleObject" Target="../embeddings/oleObject23.bin"/><Relationship Id="rId3" Type="http://schemas.openxmlformats.org/officeDocument/2006/relationships/oleObject" Target="../embeddings/oleObject22.bin"/><Relationship Id="rId2" Type="http://schemas.openxmlformats.org/officeDocument/2006/relationships/image" Target="../media/image22.emf"/><Relationship Id="rId1" Type="http://schemas.openxmlformats.org/officeDocument/2006/relationships/oleObject" Target="../embeddings/oleObject21.bin"/></Relationships>
</file>

<file path=ppt/slides/_rels/slide35.xml.rels><?xml version="1.0" encoding="UTF-8" standalone="yes"?>
<Relationships xmlns="http://schemas.openxmlformats.org/package/2006/relationships"><Relationship Id="rId4" Type="http://schemas.openxmlformats.org/officeDocument/2006/relationships/vmlDrawing" Target="../drawings/vmlDrawing17.vml"/><Relationship Id="rId3" Type="http://schemas.openxmlformats.org/officeDocument/2006/relationships/slideLayout" Target="../slideLayouts/slideLayout7.xml"/><Relationship Id="rId2" Type="http://schemas.openxmlformats.org/officeDocument/2006/relationships/image" Target="../media/image24.emf"/><Relationship Id="rId1" Type="http://schemas.openxmlformats.org/officeDocument/2006/relationships/oleObject" Target="../embeddings/oleObject24.bin"/></Relationships>
</file>

<file path=ppt/slides/_rels/slide36.xml.rels><?xml version="1.0" encoding="UTF-8" standalone="yes"?>
<Relationships xmlns="http://schemas.openxmlformats.org/package/2006/relationships"><Relationship Id="rId6" Type="http://schemas.openxmlformats.org/officeDocument/2006/relationships/vmlDrawing" Target="../drawings/vmlDrawing18.vml"/><Relationship Id="rId5" Type="http://schemas.openxmlformats.org/officeDocument/2006/relationships/slideLayout" Target="../slideLayouts/slideLayout7.xml"/><Relationship Id="rId4" Type="http://schemas.openxmlformats.org/officeDocument/2006/relationships/image" Target="../media/image26.emf"/><Relationship Id="rId3" Type="http://schemas.openxmlformats.org/officeDocument/2006/relationships/oleObject" Target="../embeddings/oleObject26.bin"/><Relationship Id="rId2" Type="http://schemas.openxmlformats.org/officeDocument/2006/relationships/image" Target="../media/image25.emf"/><Relationship Id="rId1" Type="http://schemas.openxmlformats.org/officeDocument/2006/relationships/oleObject" Target="../embeddings/oleObject25.bin"/></Relationships>
</file>

<file path=ppt/slides/_rels/slide37.xml.rels><?xml version="1.0" encoding="UTF-8" standalone="yes"?>
<Relationships xmlns="http://schemas.openxmlformats.org/package/2006/relationships"><Relationship Id="rId6" Type="http://schemas.openxmlformats.org/officeDocument/2006/relationships/vmlDrawing" Target="../drawings/vmlDrawing19.vml"/><Relationship Id="rId5" Type="http://schemas.openxmlformats.org/officeDocument/2006/relationships/slideLayout" Target="../slideLayouts/slideLayout7.xml"/><Relationship Id="rId4" Type="http://schemas.openxmlformats.org/officeDocument/2006/relationships/image" Target="../media/image28.emf"/><Relationship Id="rId3" Type="http://schemas.openxmlformats.org/officeDocument/2006/relationships/oleObject" Target="../embeddings/oleObject28.bin"/><Relationship Id="rId2" Type="http://schemas.openxmlformats.org/officeDocument/2006/relationships/image" Target="../media/image27.emf"/><Relationship Id="rId1" Type="http://schemas.openxmlformats.org/officeDocument/2006/relationships/oleObject" Target="../embeddings/oleObject27.bin"/></Relationships>
</file>

<file path=ppt/slides/_rels/slide38.xml.rels><?xml version="1.0" encoding="UTF-8" standalone="yes"?>
<Relationships xmlns="http://schemas.openxmlformats.org/package/2006/relationships"><Relationship Id="rId4" Type="http://schemas.openxmlformats.org/officeDocument/2006/relationships/vmlDrawing" Target="../drawings/vmlDrawing20.vml"/><Relationship Id="rId3" Type="http://schemas.openxmlformats.org/officeDocument/2006/relationships/slideLayout" Target="../slideLayouts/slideLayout7.xml"/><Relationship Id="rId2" Type="http://schemas.openxmlformats.org/officeDocument/2006/relationships/image" Target="../media/image29.emf"/><Relationship Id="rId1" Type="http://schemas.openxmlformats.org/officeDocument/2006/relationships/oleObject" Target="../embeddings/oleObject29.bin"/></Relationships>
</file>

<file path=ppt/slides/_rels/slide39.xml.rels><?xml version="1.0" encoding="UTF-8" standalone="yes"?>
<Relationships xmlns="http://schemas.openxmlformats.org/package/2006/relationships"><Relationship Id="rId5" Type="http://schemas.openxmlformats.org/officeDocument/2006/relationships/vmlDrawing" Target="../drawings/vmlDrawing21.vml"/><Relationship Id="rId4" Type="http://schemas.openxmlformats.org/officeDocument/2006/relationships/slideLayout" Target="../slideLayouts/slideLayout7.xml"/><Relationship Id="rId3" Type="http://schemas.openxmlformats.org/officeDocument/2006/relationships/oleObject" Target="../embeddings/oleObject31.bin"/><Relationship Id="rId2" Type="http://schemas.openxmlformats.org/officeDocument/2006/relationships/image" Target="../media/image30.emf"/><Relationship Id="rId1" Type="http://schemas.openxmlformats.org/officeDocument/2006/relationships/oleObject" Target="../embeddings/oleObject30.bin"/></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40.xml.rels><?xml version="1.0" encoding="UTF-8" standalone="yes"?>
<Relationships xmlns="http://schemas.openxmlformats.org/package/2006/relationships"><Relationship Id="rId4" Type="http://schemas.openxmlformats.org/officeDocument/2006/relationships/vmlDrawing" Target="../drawings/vmlDrawing22.vml"/><Relationship Id="rId3" Type="http://schemas.openxmlformats.org/officeDocument/2006/relationships/slideLayout" Target="../slideLayouts/slideLayout7.xml"/><Relationship Id="rId2" Type="http://schemas.openxmlformats.org/officeDocument/2006/relationships/image" Target="../media/image31.emf"/><Relationship Id="rId1" Type="http://schemas.openxmlformats.org/officeDocument/2006/relationships/oleObject" Target="../embeddings/oleObject32.bin"/></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218" name="Rectangle 2"/>
          <p:cNvSpPr>
            <a:spLocks noGrp="1" noRot="1"/>
          </p:cNvSpPr>
          <p:nvPr>
            <p:ph type="title"/>
          </p:nvPr>
        </p:nvSpPr>
        <p:spPr>
          <a:xfrm>
            <a:off x="1876425" y="0"/>
            <a:ext cx="8540750" cy="1143000"/>
          </a:xfrm>
          <a:solidFill>
            <a:srgbClr val="FFFFFF"/>
          </a:solidFill>
          <a:ln>
            <a:solidFill>
              <a:srgbClr val="000000"/>
            </a:solidFill>
            <a:miter/>
          </a:ln>
        </p:spPr>
        <p:txBody>
          <a:bodyPr/>
          <a:p>
            <a:pPr eaLnBrk="1" hangingPunct="1"/>
            <a:r>
              <a:rPr lang="zh-CN" altLang="en-US" sz="3600" b="1" dirty="0">
                <a:latin typeface="黑体" panose="02010609060101010101" pitchFamily="49" charset="-122"/>
                <a:ea typeface="黑体" panose="02010609060101010101" pitchFamily="49" charset="-122"/>
              </a:rPr>
              <a:t>点击关键词</a:t>
            </a:r>
            <a:r>
              <a:rPr lang="en-US" altLang="zh-CN" sz="3600" b="1" dirty="0">
                <a:latin typeface="黑体" panose="02010609060101010101" pitchFamily="49" charset="-122"/>
                <a:ea typeface="黑体" panose="02010609060101010101" pitchFamily="49" charset="-122"/>
              </a:rPr>
              <a:t>:</a:t>
            </a:r>
            <a:br>
              <a:rPr lang="en-US" altLang="zh-CN" sz="3600" b="1" dirty="0">
                <a:latin typeface="黑体" panose="02010609060101010101" pitchFamily="49" charset="-122"/>
                <a:ea typeface="黑体" panose="02010609060101010101" pitchFamily="49" charset="-122"/>
              </a:rPr>
            </a:br>
            <a:r>
              <a:rPr lang="zh-CN" altLang="en-US" sz="3600" b="1" dirty="0">
                <a:latin typeface="黑体" panose="02010609060101010101" pitchFamily="49" charset="-122"/>
                <a:ea typeface="黑体" panose="02010609060101010101" pitchFamily="49" charset="-122"/>
              </a:rPr>
              <a:t>高考小说的命题主要围绕着四个关键词</a:t>
            </a:r>
            <a:r>
              <a:rPr lang="en-US" altLang="zh-CN" sz="3600" b="1" dirty="0">
                <a:latin typeface="黑体" panose="02010609060101010101" pitchFamily="49" charset="-122"/>
                <a:ea typeface="黑体" panose="02010609060101010101" pitchFamily="49" charset="-122"/>
              </a:rPr>
              <a:t>: </a:t>
            </a:r>
            <a:endParaRPr lang="en-US" altLang="zh-CN" sz="3600" b="1" dirty="0">
              <a:latin typeface="黑体" panose="02010609060101010101" pitchFamily="49" charset="-122"/>
              <a:ea typeface="黑体" panose="02010609060101010101" pitchFamily="49" charset="-122"/>
            </a:endParaRPr>
          </a:p>
        </p:txBody>
      </p:sp>
      <p:sp>
        <p:nvSpPr>
          <p:cNvPr id="9219" name="Rectangle 3"/>
          <p:cNvSpPr>
            <a:spLocks noGrp="1" noRot="1"/>
          </p:cNvSpPr>
          <p:nvPr>
            <p:ph idx="1"/>
          </p:nvPr>
        </p:nvSpPr>
        <p:spPr>
          <a:xfrm>
            <a:off x="1849438" y="1341438"/>
            <a:ext cx="8027987" cy="5327650"/>
          </a:xfrm>
          <a:solidFill>
            <a:srgbClr val="FFFFFF"/>
          </a:solidFill>
          <a:ln>
            <a:solidFill>
              <a:srgbClr val="000000"/>
            </a:solidFill>
            <a:miter/>
          </a:ln>
        </p:spPr>
        <p:txBody>
          <a:bodyPr/>
          <a:p>
            <a:pPr eaLnBrk="1" hangingPunct="1"/>
            <a:r>
              <a:rPr lang="zh-CN" altLang="en-US" sz="3000" b="1" u="sng" dirty="0">
                <a:latin typeface="黑体" panose="02010609060101010101" pitchFamily="49" charset="-122"/>
                <a:ea typeface="黑体" panose="02010609060101010101" pitchFamily="49" charset="-122"/>
              </a:rPr>
              <a:t>环境</a:t>
            </a:r>
            <a:r>
              <a:rPr lang="en-US" altLang="zh-CN" sz="3000" b="1" dirty="0">
                <a:latin typeface="黑体" panose="02010609060101010101" pitchFamily="49" charset="-122"/>
                <a:ea typeface="黑体" panose="02010609060101010101" pitchFamily="49" charset="-122"/>
              </a:rPr>
              <a:t>:</a:t>
            </a:r>
            <a:r>
              <a:rPr lang="en-US" altLang="zh-CN" sz="3000" b="1" dirty="0">
                <a:solidFill>
                  <a:srgbClr val="CC0000"/>
                </a:solidFill>
                <a:latin typeface="黑体" panose="02010609060101010101" pitchFamily="49" charset="-122"/>
                <a:ea typeface="黑体" panose="02010609060101010101" pitchFamily="49" charset="-122"/>
              </a:rPr>
              <a:t>1)</a:t>
            </a:r>
            <a:r>
              <a:rPr lang="zh-CN" altLang="en-US" sz="3000" b="1" dirty="0">
                <a:solidFill>
                  <a:srgbClr val="CC0000"/>
                </a:solidFill>
                <a:latin typeface="黑体" panose="02010609060101010101" pitchFamily="49" charset="-122"/>
                <a:ea typeface="黑体" panose="02010609060101010101" pitchFamily="49" charset="-122"/>
              </a:rPr>
              <a:t>分析小说中环境描写的作用。</a:t>
            </a:r>
            <a:r>
              <a:rPr lang="zh-CN" altLang="en-US" sz="3000" b="1" dirty="0">
                <a:latin typeface="黑体" panose="02010609060101010101" pitchFamily="49" charset="-122"/>
                <a:ea typeface="黑体" panose="02010609060101010101" pitchFamily="49" charset="-122"/>
              </a:rPr>
              <a:t> </a:t>
            </a:r>
            <a:endParaRPr lang="zh-CN" altLang="en-US" sz="3000" b="1" dirty="0">
              <a:latin typeface="黑体" panose="02010609060101010101" pitchFamily="49" charset="-122"/>
              <a:ea typeface="黑体" panose="02010609060101010101" pitchFamily="49" charset="-122"/>
            </a:endParaRPr>
          </a:p>
          <a:p>
            <a:pPr eaLnBrk="1" hangingPunct="1"/>
            <a:r>
              <a:rPr lang="zh-CN" altLang="en-US" sz="3000" b="1" u="sng" dirty="0">
                <a:latin typeface="黑体" panose="02010609060101010101" pitchFamily="49" charset="-122"/>
                <a:ea typeface="黑体" panose="02010609060101010101" pitchFamily="49" charset="-122"/>
              </a:rPr>
              <a:t>情节</a:t>
            </a:r>
            <a:r>
              <a:rPr lang="en-US" altLang="zh-CN" sz="3000" b="1" dirty="0">
                <a:latin typeface="黑体" panose="02010609060101010101" pitchFamily="49" charset="-122"/>
                <a:ea typeface="黑体" panose="02010609060101010101" pitchFamily="49" charset="-122"/>
              </a:rPr>
              <a:t>:</a:t>
            </a:r>
            <a:r>
              <a:rPr lang="en-US" altLang="zh-CN" sz="3000" b="1" dirty="0">
                <a:solidFill>
                  <a:srgbClr val="CC0000"/>
                </a:solidFill>
                <a:latin typeface="黑体" panose="02010609060101010101" pitchFamily="49" charset="-122"/>
                <a:ea typeface="黑体" panose="02010609060101010101" pitchFamily="49" charset="-122"/>
              </a:rPr>
              <a:t>1)</a:t>
            </a:r>
            <a:r>
              <a:rPr lang="zh-CN" altLang="en-US" sz="3000" b="1" dirty="0">
                <a:solidFill>
                  <a:srgbClr val="CC0000"/>
                </a:solidFill>
                <a:latin typeface="黑体" panose="02010609060101010101" pitchFamily="49" charset="-122"/>
                <a:ea typeface="黑体" panose="02010609060101010101" pitchFamily="49" charset="-122"/>
              </a:rPr>
              <a:t>情节的概括</a:t>
            </a:r>
            <a:r>
              <a:rPr lang="en-US" altLang="zh-CN" sz="3000" b="1" dirty="0">
                <a:solidFill>
                  <a:srgbClr val="CC0000"/>
                </a:solidFill>
                <a:latin typeface="黑体" panose="02010609060101010101" pitchFamily="49" charset="-122"/>
                <a:ea typeface="黑体" panose="02010609060101010101" pitchFamily="49" charset="-122"/>
              </a:rPr>
              <a:t>;</a:t>
            </a:r>
            <a:endParaRPr lang="en-US" altLang="zh-CN" sz="3000" b="1" dirty="0">
              <a:solidFill>
                <a:srgbClr val="CC0000"/>
              </a:solidFill>
              <a:latin typeface="黑体" panose="02010609060101010101" pitchFamily="49" charset="-122"/>
              <a:ea typeface="黑体" panose="02010609060101010101" pitchFamily="49" charset="-122"/>
            </a:endParaRPr>
          </a:p>
          <a:p>
            <a:pPr eaLnBrk="1" hangingPunct="1"/>
            <a:r>
              <a:rPr lang="en-US" altLang="x-none" sz="3000" b="1" dirty="0">
                <a:solidFill>
                  <a:srgbClr val="CC0000"/>
                </a:solidFill>
                <a:latin typeface="黑体" panose="02010609060101010101" pitchFamily="49" charset="-122"/>
                <a:ea typeface="黑体" panose="02010609060101010101" pitchFamily="49" charset="-122"/>
              </a:rPr>
              <a:t>     </a:t>
            </a:r>
            <a:r>
              <a:rPr lang="en-US" altLang="zh-CN" sz="3000" b="1" dirty="0">
                <a:solidFill>
                  <a:srgbClr val="CC0000"/>
                </a:solidFill>
                <a:latin typeface="黑体" panose="02010609060101010101" pitchFamily="49" charset="-122"/>
                <a:ea typeface="黑体" panose="02010609060101010101" pitchFamily="49" charset="-122"/>
              </a:rPr>
              <a:t>2)</a:t>
            </a:r>
            <a:r>
              <a:rPr lang="zh-CN" altLang="en-US" sz="3000" b="1" dirty="0">
                <a:solidFill>
                  <a:srgbClr val="CC0000"/>
                </a:solidFill>
                <a:latin typeface="黑体" panose="02010609060101010101" pitchFamily="49" charset="-122"/>
                <a:ea typeface="黑体" panose="02010609060101010101" pitchFamily="49" charset="-122"/>
              </a:rPr>
              <a:t>情节的特点分析和理解</a:t>
            </a:r>
            <a:r>
              <a:rPr lang="en-US" altLang="zh-CN" sz="3000" b="1" dirty="0">
                <a:solidFill>
                  <a:srgbClr val="CC0000"/>
                </a:solidFill>
                <a:latin typeface="黑体" panose="02010609060101010101" pitchFamily="49" charset="-122"/>
                <a:ea typeface="黑体" panose="02010609060101010101" pitchFamily="49" charset="-122"/>
              </a:rPr>
              <a:t>;</a:t>
            </a:r>
            <a:endParaRPr lang="en-US" altLang="zh-CN" sz="3000" b="1" dirty="0">
              <a:solidFill>
                <a:srgbClr val="CC0000"/>
              </a:solidFill>
              <a:latin typeface="黑体" panose="02010609060101010101" pitchFamily="49" charset="-122"/>
              <a:ea typeface="黑体" panose="02010609060101010101" pitchFamily="49" charset="-122"/>
            </a:endParaRPr>
          </a:p>
          <a:p>
            <a:pPr eaLnBrk="1" hangingPunct="1"/>
            <a:r>
              <a:rPr lang="en-US" altLang="x-none" sz="3000" b="1" dirty="0">
                <a:solidFill>
                  <a:srgbClr val="CC0000"/>
                </a:solidFill>
                <a:latin typeface="黑体" panose="02010609060101010101" pitchFamily="49" charset="-122"/>
                <a:ea typeface="黑体" panose="02010609060101010101" pitchFamily="49" charset="-122"/>
              </a:rPr>
              <a:t>     </a:t>
            </a:r>
            <a:r>
              <a:rPr lang="en-US" altLang="zh-CN" sz="3000" b="1" dirty="0">
                <a:solidFill>
                  <a:srgbClr val="CC0000"/>
                </a:solidFill>
                <a:latin typeface="黑体" panose="02010609060101010101" pitchFamily="49" charset="-122"/>
                <a:ea typeface="黑体" panose="02010609060101010101" pitchFamily="49" charset="-122"/>
              </a:rPr>
              <a:t>3)</a:t>
            </a:r>
            <a:r>
              <a:rPr lang="zh-CN" altLang="en-US" sz="3000" b="1" dirty="0">
                <a:solidFill>
                  <a:srgbClr val="CC0000"/>
                </a:solidFill>
                <a:latin typeface="黑体" panose="02010609060101010101" pitchFamily="49" charset="-122"/>
                <a:ea typeface="黑体" panose="02010609060101010101" pitchFamily="49" charset="-122"/>
              </a:rPr>
              <a:t>情节的合理性探究。 </a:t>
            </a:r>
            <a:endParaRPr lang="zh-CN" altLang="en-US" sz="3000" b="1" dirty="0">
              <a:solidFill>
                <a:srgbClr val="CC0000"/>
              </a:solidFill>
              <a:latin typeface="黑体" panose="02010609060101010101" pitchFamily="49" charset="-122"/>
              <a:ea typeface="黑体" panose="02010609060101010101" pitchFamily="49" charset="-122"/>
            </a:endParaRPr>
          </a:p>
          <a:p>
            <a:pPr eaLnBrk="1" hangingPunct="1"/>
            <a:r>
              <a:rPr lang="zh-CN" altLang="en-US" sz="3000" b="1" u="sng" dirty="0">
                <a:latin typeface="黑体" panose="02010609060101010101" pitchFamily="49" charset="-122"/>
                <a:ea typeface="黑体" panose="02010609060101010101" pitchFamily="49" charset="-122"/>
              </a:rPr>
              <a:t>人物</a:t>
            </a:r>
            <a:r>
              <a:rPr lang="en-US" altLang="zh-CN" sz="3000" b="1" dirty="0">
                <a:latin typeface="黑体" panose="02010609060101010101" pitchFamily="49" charset="-122"/>
                <a:ea typeface="黑体" panose="02010609060101010101" pitchFamily="49" charset="-122"/>
              </a:rPr>
              <a:t>: </a:t>
            </a:r>
            <a:r>
              <a:rPr lang="en-US" altLang="zh-CN" sz="3000" b="1" dirty="0">
                <a:solidFill>
                  <a:srgbClr val="CC0000"/>
                </a:solidFill>
                <a:latin typeface="黑体" panose="02010609060101010101" pitchFamily="49" charset="-122"/>
                <a:ea typeface="黑体" panose="02010609060101010101" pitchFamily="49" charset="-122"/>
              </a:rPr>
              <a:t>1)</a:t>
            </a:r>
            <a:r>
              <a:rPr lang="zh-CN" altLang="en-US" sz="3000" b="1" dirty="0">
                <a:solidFill>
                  <a:srgbClr val="CC0000"/>
                </a:solidFill>
                <a:latin typeface="黑体" panose="02010609060101010101" pitchFamily="49" charset="-122"/>
                <a:ea typeface="黑体" panose="02010609060101010101" pitchFamily="49" charset="-122"/>
              </a:rPr>
              <a:t>人物个性特征分析</a:t>
            </a:r>
            <a:r>
              <a:rPr lang="en-US" altLang="zh-CN" sz="3000" b="1" dirty="0">
                <a:solidFill>
                  <a:srgbClr val="CC0000"/>
                </a:solidFill>
                <a:latin typeface="黑体" panose="02010609060101010101" pitchFamily="49" charset="-122"/>
                <a:ea typeface="黑体" panose="02010609060101010101" pitchFamily="49" charset="-122"/>
              </a:rPr>
              <a:t>;</a:t>
            </a:r>
            <a:endParaRPr lang="en-US" altLang="zh-CN" sz="3000" b="1" dirty="0">
              <a:solidFill>
                <a:srgbClr val="CC0000"/>
              </a:solidFill>
              <a:latin typeface="黑体" panose="02010609060101010101" pitchFamily="49" charset="-122"/>
              <a:ea typeface="黑体" panose="02010609060101010101" pitchFamily="49" charset="-122"/>
            </a:endParaRPr>
          </a:p>
          <a:p>
            <a:pPr eaLnBrk="1" hangingPunct="1"/>
            <a:r>
              <a:rPr lang="en-US" altLang="x-none" sz="3000" b="1" dirty="0">
                <a:solidFill>
                  <a:srgbClr val="CC0000"/>
                </a:solidFill>
                <a:latin typeface="黑体" panose="02010609060101010101" pitchFamily="49" charset="-122"/>
                <a:ea typeface="黑体" panose="02010609060101010101" pitchFamily="49" charset="-122"/>
              </a:rPr>
              <a:t>      </a:t>
            </a:r>
            <a:r>
              <a:rPr lang="en-US" altLang="zh-CN" sz="3000" b="1" dirty="0">
                <a:solidFill>
                  <a:srgbClr val="CC0000"/>
                </a:solidFill>
                <a:latin typeface="黑体" panose="02010609060101010101" pitchFamily="49" charset="-122"/>
                <a:ea typeface="黑体" panose="02010609060101010101" pitchFamily="49" charset="-122"/>
              </a:rPr>
              <a:t>2)</a:t>
            </a:r>
            <a:r>
              <a:rPr lang="zh-CN" altLang="en-US" sz="3000" b="1" dirty="0">
                <a:solidFill>
                  <a:srgbClr val="CC0000"/>
                </a:solidFill>
                <a:latin typeface="黑体" panose="02010609060101010101" pitchFamily="49" charset="-122"/>
                <a:ea typeface="黑体" panose="02010609060101010101" pitchFamily="49" charset="-122"/>
              </a:rPr>
              <a:t>主要人物的探究</a:t>
            </a:r>
            <a:r>
              <a:rPr lang="en-US" altLang="zh-CN" sz="3000" b="1" dirty="0">
                <a:solidFill>
                  <a:srgbClr val="CC0000"/>
                </a:solidFill>
                <a:latin typeface="黑体" panose="02010609060101010101" pitchFamily="49" charset="-122"/>
                <a:ea typeface="黑体" panose="02010609060101010101" pitchFamily="49" charset="-122"/>
              </a:rPr>
              <a:t>;</a:t>
            </a:r>
            <a:endParaRPr lang="en-US" altLang="zh-CN" sz="3000" b="1" dirty="0">
              <a:solidFill>
                <a:srgbClr val="CC0000"/>
              </a:solidFill>
              <a:latin typeface="黑体" panose="02010609060101010101" pitchFamily="49" charset="-122"/>
              <a:ea typeface="黑体" panose="02010609060101010101" pitchFamily="49" charset="-122"/>
            </a:endParaRPr>
          </a:p>
          <a:p>
            <a:pPr eaLnBrk="1" hangingPunct="1"/>
            <a:r>
              <a:rPr lang="en-US" altLang="x-none" sz="3000" b="1" dirty="0">
                <a:solidFill>
                  <a:srgbClr val="CC0000"/>
                </a:solidFill>
                <a:latin typeface="黑体" panose="02010609060101010101" pitchFamily="49" charset="-122"/>
                <a:ea typeface="黑体" panose="02010609060101010101" pitchFamily="49" charset="-122"/>
              </a:rPr>
              <a:t>      </a:t>
            </a:r>
            <a:r>
              <a:rPr lang="en-US" altLang="zh-CN" sz="3000" b="1" dirty="0">
                <a:solidFill>
                  <a:srgbClr val="CC0000"/>
                </a:solidFill>
                <a:latin typeface="黑体" panose="02010609060101010101" pitchFamily="49" charset="-122"/>
                <a:ea typeface="黑体" panose="02010609060101010101" pitchFamily="49" charset="-122"/>
              </a:rPr>
              <a:t>3)</a:t>
            </a:r>
            <a:r>
              <a:rPr lang="zh-CN" altLang="en-US" sz="3000" b="1" dirty="0">
                <a:solidFill>
                  <a:srgbClr val="CC0000"/>
                </a:solidFill>
                <a:latin typeface="黑体" panose="02010609060101010101" pitchFamily="49" charset="-122"/>
                <a:ea typeface="黑体" panose="02010609060101010101" pitchFamily="49" charset="-122"/>
              </a:rPr>
              <a:t>人物性格发展的合理性探究。 </a:t>
            </a:r>
            <a:endParaRPr lang="zh-CN" altLang="en-US" sz="3000" b="1" dirty="0">
              <a:solidFill>
                <a:srgbClr val="CC0000"/>
              </a:solidFill>
              <a:latin typeface="黑体" panose="02010609060101010101" pitchFamily="49" charset="-122"/>
              <a:ea typeface="黑体" panose="02010609060101010101" pitchFamily="49" charset="-122"/>
            </a:endParaRPr>
          </a:p>
          <a:p>
            <a:pPr eaLnBrk="1" hangingPunct="1"/>
            <a:r>
              <a:rPr lang="zh-CN" altLang="en-US" sz="3000" b="1" u="sng" dirty="0">
                <a:latin typeface="黑体" panose="02010609060101010101" pitchFamily="49" charset="-122"/>
                <a:ea typeface="黑体" panose="02010609060101010101" pitchFamily="49" charset="-122"/>
              </a:rPr>
              <a:t>主题</a:t>
            </a:r>
            <a:r>
              <a:rPr lang="en-US" altLang="zh-CN" sz="3000" b="1" dirty="0">
                <a:latin typeface="黑体" panose="02010609060101010101" pitchFamily="49" charset="-122"/>
                <a:ea typeface="黑体" panose="02010609060101010101" pitchFamily="49" charset="-122"/>
              </a:rPr>
              <a:t>: </a:t>
            </a:r>
            <a:r>
              <a:rPr lang="en-US" altLang="zh-CN" sz="3000" b="1" dirty="0">
                <a:solidFill>
                  <a:srgbClr val="CC0000"/>
                </a:solidFill>
                <a:latin typeface="黑体" panose="02010609060101010101" pitchFamily="49" charset="-122"/>
                <a:ea typeface="黑体" panose="02010609060101010101" pitchFamily="49" charset="-122"/>
              </a:rPr>
              <a:t>1)</a:t>
            </a:r>
            <a:r>
              <a:rPr lang="zh-CN" altLang="en-US" sz="3000" b="1" dirty="0">
                <a:solidFill>
                  <a:srgbClr val="CC0000"/>
                </a:solidFill>
                <a:latin typeface="黑体" panose="02010609060101010101" pitchFamily="49" charset="-122"/>
                <a:ea typeface="黑体" panose="02010609060101010101" pitchFamily="49" charset="-122"/>
              </a:rPr>
              <a:t>小说意蕴主旨的全面理解和归纳 </a:t>
            </a:r>
            <a:endParaRPr lang="zh-CN" altLang="en-US" sz="3000" b="1" dirty="0">
              <a:solidFill>
                <a:srgbClr val="CC0000"/>
              </a:solidFill>
              <a:latin typeface="黑体" panose="02010609060101010101" pitchFamily="49" charset="-122"/>
              <a:ea typeface="黑体" panose="02010609060101010101" pitchFamily="49" charset="-122"/>
            </a:endParaRPr>
          </a:p>
          <a:p>
            <a:pPr eaLnBrk="1" hangingPunct="1"/>
            <a:r>
              <a:rPr lang="zh-CN" altLang="en-US" sz="3000" b="1" dirty="0">
                <a:solidFill>
                  <a:srgbClr val="CC0000"/>
                </a:solidFill>
                <a:latin typeface="黑体" panose="02010609060101010101" pitchFamily="49" charset="-122"/>
                <a:ea typeface="黑体" panose="02010609060101010101" pitchFamily="49" charset="-122"/>
              </a:rPr>
              <a:t>      </a:t>
            </a:r>
            <a:r>
              <a:rPr lang="en-US" altLang="zh-CN" sz="3000" b="1" dirty="0">
                <a:solidFill>
                  <a:srgbClr val="CC0000"/>
                </a:solidFill>
                <a:latin typeface="黑体" panose="02010609060101010101" pitchFamily="49" charset="-122"/>
                <a:ea typeface="黑体" panose="02010609060101010101" pitchFamily="49" charset="-122"/>
              </a:rPr>
              <a:t>2)</a:t>
            </a:r>
            <a:r>
              <a:rPr lang="zh-CN" altLang="en-US" sz="3000" b="1" dirty="0">
                <a:solidFill>
                  <a:srgbClr val="CC0000"/>
                </a:solidFill>
                <a:latin typeface="黑体" panose="02010609060101010101" pitchFamily="49" charset="-122"/>
                <a:ea typeface="黑体" panose="02010609060101010101" pitchFamily="49" charset="-122"/>
              </a:rPr>
              <a:t>合理性探究。</a:t>
            </a:r>
            <a:endParaRPr lang="zh-CN" altLang="en-US" sz="3000" b="1" dirty="0">
              <a:solidFill>
                <a:srgbClr val="CC0000"/>
              </a:solidFill>
              <a:latin typeface="黑体" panose="02010609060101010101" pitchFamily="49" charset="-122"/>
              <a:ea typeface="黑体" panose="02010609060101010101" pitchFamily="49" charset="-122"/>
            </a:endParaRPr>
          </a:p>
          <a:p>
            <a:pPr eaLnBrk="1" hangingPunct="1">
              <a:buNone/>
            </a:pPr>
            <a:endParaRPr lang="zh-CN" altLang="en-US" sz="2600" b="1" dirty="0">
              <a:solidFill>
                <a:srgbClr val="CC0000"/>
              </a:solidFill>
              <a:latin typeface="黑体" panose="02010609060101010101" pitchFamily="49" charset="-122"/>
              <a:ea typeface="黑体" panose="02010609060101010101" pitchFamily="49" charset="-122"/>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15362" name="Object 5"/>
          <p:cNvGraphicFramePr/>
          <p:nvPr/>
        </p:nvGraphicFramePr>
        <p:xfrm>
          <a:off x="2278063" y="1349375"/>
          <a:ext cx="7650162" cy="4398963"/>
        </p:xfrm>
        <a:graphic>
          <a:graphicData uri="http://schemas.openxmlformats.org/presentationml/2006/ole">
            <mc:AlternateContent xmlns:mc="http://schemas.openxmlformats.org/markup-compatibility/2006">
              <mc:Choice xmlns:v="urn:schemas-microsoft-com:vml" Requires="v">
                <p:oleObj spid="_x0000_s3138" name="" r:id="rId1" imgW="7726045" imgH="4448810" progId="Word.Document.8">
                  <p:embed/>
                </p:oleObj>
              </mc:Choice>
              <mc:Fallback>
                <p:oleObj name="" r:id="rId1" imgW="7726045" imgH="4448810" progId="Word.Document.8">
                  <p:embed/>
                  <p:pic>
                    <p:nvPicPr>
                      <p:cNvPr id="0" name="图片 3137"/>
                      <p:cNvPicPr/>
                      <p:nvPr/>
                    </p:nvPicPr>
                    <p:blipFill>
                      <a:blip r:embed="rId2"/>
                      <a:stretch>
                        <a:fillRect/>
                      </a:stretch>
                    </p:blipFill>
                    <p:spPr>
                      <a:xfrm>
                        <a:off x="2278063" y="1349375"/>
                        <a:ext cx="7650162" cy="4398963"/>
                      </a:xfrm>
                      <a:prstGeom prst="rect">
                        <a:avLst/>
                      </a:prstGeom>
                      <a:noFill/>
                      <a:ln w="38100">
                        <a:noFill/>
                        <a:miter/>
                      </a:ln>
                    </p:spPr>
                  </p:pic>
                </p:oleObj>
              </mc:Fallback>
            </mc:AlternateContent>
          </a:graphicData>
        </a:graphic>
      </p:graphicFrame>
    </p:spTree>
  </p:cSld>
  <p:clrMapOvr>
    <a:masterClrMapping/>
  </p:clrMapOvr>
  <p:transition>
    <p:circl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16386" name="Object 4"/>
          <p:cNvGraphicFramePr/>
          <p:nvPr/>
        </p:nvGraphicFramePr>
        <p:xfrm>
          <a:off x="2009775" y="552450"/>
          <a:ext cx="4699000" cy="490538"/>
        </p:xfrm>
        <a:graphic>
          <a:graphicData uri="http://schemas.openxmlformats.org/presentationml/2006/ole">
            <mc:AlternateContent xmlns:mc="http://schemas.openxmlformats.org/markup-compatibility/2006">
              <mc:Choice xmlns:v="urn:schemas-microsoft-com:vml" Requires="v">
                <p:oleObj spid="_x0000_s3139" name="" r:id="rId1" imgW="4704715" imgH="499110" progId="Word.Document.8">
                  <p:embed/>
                </p:oleObj>
              </mc:Choice>
              <mc:Fallback>
                <p:oleObj name="" r:id="rId1" imgW="4704715" imgH="499110" progId="Word.Document.8">
                  <p:embed/>
                  <p:pic>
                    <p:nvPicPr>
                      <p:cNvPr id="0" name="图片 3138"/>
                      <p:cNvPicPr/>
                      <p:nvPr/>
                    </p:nvPicPr>
                    <p:blipFill>
                      <a:blip r:embed="rId2"/>
                      <a:stretch>
                        <a:fillRect/>
                      </a:stretch>
                    </p:blipFill>
                    <p:spPr>
                      <a:xfrm>
                        <a:off x="2009775" y="552450"/>
                        <a:ext cx="4699000" cy="490538"/>
                      </a:xfrm>
                      <a:prstGeom prst="rect">
                        <a:avLst/>
                      </a:prstGeom>
                      <a:noFill/>
                      <a:ln w="38100">
                        <a:noFill/>
                        <a:miter/>
                      </a:ln>
                    </p:spPr>
                  </p:pic>
                </p:oleObj>
              </mc:Fallback>
            </mc:AlternateContent>
          </a:graphicData>
        </a:graphic>
      </p:graphicFrame>
      <p:graphicFrame>
        <p:nvGraphicFramePr>
          <p:cNvPr id="397529" name="Group 217"/>
          <p:cNvGraphicFramePr>
            <a:graphicFrameLocks noGrp="1"/>
          </p:cNvGraphicFramePr>
          <p:nvPr/>
        </p:nvGraphicFramePr>
        <p:xfrm>
          <a:off x="1847850" y="1004888"/>
          <a:ext cx="8497570" cy="5343525"/>
        </p:xfrm>
        <a:graphic>
          <a:graphicData uri="http://schemas.openxmlformats.org/drawingml/2006/table">
            <a:tbl>
              <a:tblPr/>
              <a:tblGrid>
                <a:gridCol w="7056120"/>
                <a:gridCol w="1441450"/>
              </a:tblGrid>
              <a:tr h="433705">
                <a:tc>
                  <a:txBody>
                    <a:bodyPr/>
                    <a:lstStyle/>
                    <a:p>
                      <a:pPr marL="0" marR="0" lvl="0" indent="0" algn="ctr" defTabSz="914400" rtl="0" eaLnBrk="1" fontAlgn="base" latinLnBrk="0" hangingPunct="1">
                        <a:lnSpc>
                          <a:spcPct val="107000"/>
                        </a:lnSpc>
                        <a:spcBef>
                          <a:spcPct val="0"/>
                        </a:spcBef>
                        <a:spcAft>
                          <a:spcPct val="0"/>
                        </a:spcAft>
                        <a:buClrTx/>
                        <a:buSzTx/>
                        <a:buFontTx/>
                        <a:buNone/>
                        <a:tabLst>
                          <a:tab pos="2400300" algn="l"/>
                        </a:tabLst>
                      </a:pPr>
                      <a:r>
                        <a:rPr kumimoji="0" lang="zh-CN" altLang="en-US" sz="21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题干示例</a:t>
                      </a:r>
                      <a:endParaRPr kumimoji="0" lang="zh-CN" altLang="en-US" sz="21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7000"/>
                        </a:lnSpc>
                        <a:spcBef>
                          <a:spcPct val="0"/>
                        </a:spcBef>
                        <a:spcAft>
                          <a:spcPct val="0"/>
                        </a:spcAft>
                        <a:buClrTx/>
                        <a:buSzTx/>
                        <a:buFontTx/>
                        <a:buNone/>
                        <a:tabLst>
                          <a:tab pos="2400300" algn="l"/>
                        </a:tabLst>
                      </a:pPr>
                      <a:r>
                        <a:rPr kumimoji="0" lang="zh-CN" altLang="en-US" sz="21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审读判别</a:t>
                      </a:r>
                      <a:endParaRPr kumimoji="0" lang="zh-CN" altLang="en-US" sz="21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r h="776605">
                <a:tc>
                  <a:txBody>
                    <a:bodyPr/>
                    <a:lstStyle/>
                    <a:p>
                      <a:pPr marL="0" marR="0" lvl="0" indent="0" algn="just" defTabSz="914400" rtl="0" eaLnBrk="1" fontAlgn="base" latinLnBrk="0" hangingPunct="1">
                        <a:lnSpc>
                          <a:spcPct val="107000"/>
                        </a:lnSpc>
                        <a:spcBef>
                          <a:spcPct val="0"/>
                        </a:spcBef>
                        <a:spcAft>
                          <a:spcPct val="0"/>
                        </a:spcAft>
                        <a:buClrTx/>
                        <a:buSzTx/>
                        <a:buFontTx/>
                        <a:buNone/>
                        <a:tabLst>
                          <a:tab pos="2400300" algn="l"/>
                        </a:tabLst>
                      </a:pPr>
                      <a:r>
                        <a:rPr kumimoji="0" lang="en-US" altLang="zh-CN" sz="2100" b="1" i="0" u="none" strike="noStrike" cap="none" normalizeH="0" baseline="0" smtClean="0">
                          <a:ln>
                            <a:noFill/>
                          </a:ln>
                          <a:solidFill>
                            <a:schemeClr val="tx1"/>
                          </a:solidFill>
                          <a:effectLst/>
                          <a:latin typeface="Times New Roman" panose="02020603050405020304" pitchFamily="18" charset="0"/>
                          <a:ea typeface="楷体_GB2312" pitchFamily="49" charset="-122"/>
                          <a:cs typeface="Times New Roman" panose="02020603050405020304" pitchFamily="18" charset="0"/>
                        </a:rPr>
                        <a:t>(2016</a:t>
                      </a:r>
                      <a:r>
                        <a:rPr kumimoji="0" lang="en-US" altLang="zh-CN" sz="2100" b="1" i="0" u="none" strike="noStrike" cap="none" normalizeH="0" baseline="0" smtClean="0">
                          <a:ln>
                            <a:noFill/>
                          </a:ln>
                          <a:solidFill>
                            <a:schemeClr val="tx1"/>
                          </a:solidFill>
                          <a:effectLst/>
                          <a:latin typeface="Courier New" panose="02070309020205020404"/>
                          <a:ea typeface="楷体_GB2312" pitchFamily="49" charset="-122"/>
                          <a:cs typeface="Times New Roman" panose="02020603050405020304" pitchFamily="18" charset="0"/>
                        </a:rPr>
                        <a:t>·</a:t>
                      </a:r>
                      <a:r>
                        <a:rPr kumimoji="0" lang="zh-CN" altLang="en-US" sz="2100" b="1" i="0" u="none" strike="noStrike" cap="none" normalizeH="0" baseline="0" smtClean="0">
                          <a:ln>
                            <a:noFill/>
                          </a:ln>
                          <a:solidFill>
                            <a:schemeClr val="tx1"/>
                          </a:solidFill>
                          <a:effectLst/>
                          <a:latin typeface="Times New Roman" panose="02020603050405020304" pitchFamily="18" charset="0"/>
                          <a:ea typeface="楷体_GB2312" pitchFamily="49" charset="-122"/>
                          <a:cs typeface="Times New Roman" panose="02020603050405020304" pitchFamily="18" charset="0"/>
                        </a:rPr>
                        <a:t>全国甲卷</a:t>
                      </a:r>
                      <a:r>
                        <a:rPr kumimoji="0" lang="en-US" altLang="zh-CN" sz="2100" b="1" i="0" u="none" strike="noStrike" cap="none" normalizeH="0" baseline="0" smtClean="0">
                          <a:ln>
                            <a:noFill/>
                          </a:ln>
                          <a:solidFill>
                            <a:schemeClr val="tx1"/>
                          </a:solidFill>
                          <a:effectLst/>
                          <a:latin typeface="Times New Roman" panose="02020603050405020304" pitchFamily="18" charset="0"/>
                          <a:ea typeface="楷体_GB2312" pitchFamily="49" charset="-122"/>
                          <a:cs typeface="Times New Roman" panose="02020603050405020304" pitchFamily="18" charset="0"/>
                        </a:rPr>
                        <a:t>)</a:t>
                      </a:r>
                      <a:r>
                        <a:rPr kumimoji="0" lang="zh-CN" altLang="en-US" sz="2100" b="1" i="0" u="none" strike="noStrike" cap="none" normalizeH="0" baseline="0" smtClean="0">
                          <a:ln>
                            <a:noFill/>
                          </a:ln>
                          <a:solidFill>
                            <a:schemeClr val="tx1"/>
                          </a:solidFill>
                          <a:effectLst/>
                          <a:latin typeface="Times New Roman" panose="02020603050405020304" pitchFamily="18" charset="0"/>
                          <a:ea typeface="楷体_GB2312" pitchFamily="49" charset="-122"/>
                          <a:cs typeface="Times New Roman" panose="02020603050405020304" pitchFamily="18" charset="0"/>
                        </a:rPr>
                        <a:t>小说以</a:t>
                      </a:r>
                      <a:r>
                        <a:rPr kumimoji="0" lang="zh-CN" altLang="en-US" sz="2100" b="1" i="0" u="none" strike="noStrike" cap="none" normalizeH="0" baseline="0" smtClean="0">
                          <a:ln>
                            <a:noFill/>
                          </a:ln>
                          <a:solidFill>
                            <a:schemeClr val="tx1"/>
                          </a:solidFill>
                          <a:effectLst/>
                          <a:latin typeface="Times New Roman" panose="02020603050405020304"/>
                          <a:ea typeface="楷体_GB2312" pitchFamily="49" charset="-122"/>
                          <a:cs typeface="Times New Roman" panose="02020603050405020304" pitchFamily="18" charset="0"/>
                        </a:rPr>
                        <a:t>“</a:t>
                      </a:r>
                      <a:r>
                        <a:rPr kumimoji="0" lang="zh-CN" altLang="en-US" sz="2100" b="1" i="0" u="none" strike="noStrike" cap="none" normalizeH="0" baseline="0" smtClean="0">
                          <a:ln>
                            <a:noFill/>
                          </a:ln>
                          <a:solidFill>
                            <a:schemeClr val="tx1"/>
                          </a:solidFill>
                          <a:effectLst/>
                          <a:latin typeface="Times New Roman" panose="02020603050405020304" pitchFamily="18" charset="0"/>
                          <a:ea typeface="楷体_GB2312" pitchFamily="49" charset="-122"/>
                          <a:cs typeface="Times New Roman" panose="02020603050405020304" pitchFamily="18" charset="0"/>
                        </a:rPr>
                        <a:t>电话</a:t>
                      </a:r>
                      <a:r>
                        <a:rPr kumimoji="0" lang="zh-CN" altLang="en-US" sz="2100" b="1" i="0" u="none" strike="noStrike" cap="none" normalizeH="0" baseline="0" smtClean="0">
                          <a:ln>
                            <a:noFill/>
                          </a:ln>
                          <a:solidFill>
                            <a:schemeClr val="tx1"/>
                          </a:solidFill>
                          <a:effectLst/>
                          <a:latin typeface="Times New Roman" panose="02020603050405020304"/>
                          <a:ea typeface="楷体_GB2312" pitchFamily="49" charset="-122"/>
                          <a:cs typeface="Times New Roman" panose="02020603050405020304" pitchFamily="18" charset="0"/>
                        </a:rPr>
                        <a:t>”</a:t>
                      </a:r>
                      <a:r>
                        <a:rPr kumimoji="0" lang="zh-CN" altLang="en-US" sz="2100" b="1" i="0" u="none" strike="noStrike" cap="none" normalizeH="0" baseline="0" smtClean="0">
                          <a:ln>
                            <a:noFill/>
                          </a:ln>
                          <a:solidFill>
                            <a:schemeClr val="tx1"/>
                          </a:solidFill>
                          <a:effectLst/>
                          <a:latin typeface="Times New Roman" panose="02020603050405020304" pitchFamily="18" charset="0"/>
                          <a:ea typeface="楷体_GB2312" pitchFamily="49" charset="-122"/>
                          <a:cs typeface="Times New Roman" panose="02020603050405020304" pitchFamily="18" charset="0"/>
                        </a:rPr>
                        <a:t>为枢纽连接人物、安排情节，这样处理有什么作用？请简要分析。</a:t>
                      </a:r>
                      <a:endParaRPr kumimoji="0" lang="zh-CN" altLang="en-US" sz="2100" b="0" i="0" u="none" strike="noStrike" cap="none" normalizeH="0" baseline="0" smtClean="0">
                        <a:ln>
                          <a:noFill/>
                        </a:ln>
                        <a:solidFill>
                          <a:schemeClr val="tx1"/>
                        </a:solidFill>
                        <a:effectLst/>
                        <a:latin typeface="Arial" panose="020B0604020202020204" pitchFamily="34" charset="0"/>
                        <a:ea typeface="楷体_GB2312" pitchFamily="49" charset="-122"/>
                        <a:cs typeface="Times New Roman" panose="02020603050405020304" pitchFamily="18" charset="0"/>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rowSpan="5">
                  <a:txBody>
                    <a:bodyPr/>
                    <a:lstStyle/>
                    <a:p>
                      <a:pPr marL="0" marR="0" lvl="0" indent="0" algn="ctr" defTabSz="914400" rtl="0" eaLnBrk="1" fontAlgn="base" latinLnBrk="0" hangingPunct="1">
                        <a:lnSpc>
                          <a:spcPct val="107000"/>
                        </a:lnSpc>
                        <a:spcBef>
                          <a:spcPct val="0"/>
                        </a:spcBef>
                        <a:spcAft>
                          <a:spcPct val="0"/>
                        </a:spcAft>
                        <a:buClrTx/>
                        <a:buSzTx/>
                        <a:buFontTx/>
                        <a:buNone/>
                        <a:tabLst>
                          <a:tab pos="2400300" algn="l"/>
                        </a:tabLst>
                      </a:pPr>
                      <a:r>
                        <a:rPr kumimoji="0" lang="zh-CN" altLang="en-US" sz="21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题干中有</a:t>
                      </a:r>
                      <a:r>
                        <a:rPr kumimoji="0" lang="zh-CN" altLang="en-US" sz="21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t>
                      </a:r>
                      <a:r>
                        <a:rPr kumimoji="0" lang="zh-CN" altLang="en-US" sz="21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线索</a:t>
                      </a:r>
                      <a:r>
                        <a:rPr kumimoji="0" lang="zh-CN" altLang="en-US" sz="21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t>
                      </a:r>
                      <a:endParaRPr kumimoji="0" lang="zh-CN" altLang="en-US" sz="21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endParaRPr>
                    </a:p>
                    <a:p>
                      <a:pPr marL="0" marR="0" lvl="0" indent="0" algn="ctr" defTabSz="914400" rtl="0" eaLnBrk="1" fontAlgn="base" latinLnBrk="0" hangingPunct="1">
                        <a:lnSpc>
                          <a:spcPct val="107000"/>
                        </a:lnSpc>
                        <a:spcBef>
                          <a:spcPct val="0"/>
                        </a:spcBef>
                        <a:spcAft>
                          <a:spcPct val="0"/>
                        </a:spcAft>
                        <a:buClrTx/>
                        <a:buSzTx/>
                        <a:buFontTx/>
                        <a:buNone/>
                        <a:tabLst>
                          <a:tab pos="2400300" algn="l"/>
                        </a:tabLst>
                      </a:pPr>
                      <a:r>
                        <a:rPr kumimoji="0" lang="zh-CN" altLang="en-US" sz="21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t>
                      </a:r>
                      <a:r>
                        <a:rPr kumimoji="0" lang="zh-CN" altLang="en-US" sz="21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叙述</a:t>
                      </a:r>
                      <a:r>
                        <a:rPr kumimoji="0" lang="zh-CN" altLang="en-US" sz="21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t>
                      </a:r>
                      <a:endParaRPr kumimoji="0" lang="zh-CN" altLang="en-US" sz="21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endParaRPr>
                    </a:p>
                    <a:p>
                      <a:pPr marL="0" marR="0" lvl="0" indent="0" algn="ctr" defTabSz="914400" rtl="0" eaLnBrk="1" fontAlgn="base" latinLnBrk="0" hangingPunct="1">
                        <a:lnSpc>
                          <a:spcPct val="107000"/>
                        </a:lnSpc>
                        <a:spcBef>
                          <a:spcPct val="0"/>
                        </a:spcBef>
                        <a:spcAft>
                          <a:spcPct val="0"/>
                        </a:spcAft>
                        <a:buClrTx/>
                        <a:buSzTx/>
                        <a:buFontTx/>
                        <a:buNone/>
                        <a:tabLst>
                          <a:tab pos="2400300" algn="l"/>
                        </a:tabLst>
                      </a:pPr>
                      <a:r>
                        <a:rPr kumimoji="0" lang="zh-CN" altLang="en-US" sz="21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t>
                      </a:r>
                      <a:r>
                        <a:rPr kumimoji="0" lang="zh-CN" altLang="en-US" sz="21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处理</a:t>
                      </a:r>
                      <a:r>
                        <a:rPr kumimoji="0" lang="zh-CN" altLang="en-US" sz="21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t>
                      </a:r>
                      <a:endParaRPr kumimoji="0" lang="zh-CN" altLang="en-US" sz="21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endParaRPr>
                    </a:p>
                    <a:p>
                      <a:pPr marL="0" marR="0" lvl="0" indent="0" algn="ctr" defTabSz="914400" rtl="0" eaLnBrk="1" fontAlgn="base" latinLnBrk="0" hangingPunct="1">
                        <a:lnSpc>
                          <a:spcPct val="107000"/>
                        </a:lnSpc>
                        <a:spcBef>
                          <a:spcPct val="0"/>
                        </a:spcBef>
                        <a:spcAft>
                          <a:spcPct val="0"/>
                        </a:spcAft>
                        <a:buClrTx/>
                        <a:buSzTx/>
                        <a:buFontTx/>
                        <a:buNone/>
                        <a:tabLst>
                          <a:tab pos="2400300" algn="l"/>
                        </a:tabLst>
                      </a:pPr>
                      <a:r>
                        <a:rPr kumimoji="0" lang="zh-CN" altLang="en-US" sz="21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t>
                      </a:r>
                      <a:r>
                        <a:rPr kumimoji="0" lang="zh-CN" altLang="en-US" sz="21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安排</a:t>
                      </a:r>
                      <a:r>
                        <a:rPr kumimoji="0" lang="zh-CN" altLang="en-US" sz="21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t>
                      </a:r>
                      <a:endParaRPr kumimoji="0" lang="zh-CN" altLang="en-US" sz="21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endParaRPr>
                    </a:p>
                    <a:p>
                      <a:pPr marL="0" marR="0" lvl="0" indent="0" algn="just" defTabSz="914400" rtl="0" eaLnBrk="1" fontAlgn="base" latinLnBrk="0" hangingPunct="1">
                        <a:lnSpc>
                          <a:spcPct val="107000"/>
                        </a:lnSpc>
                        <a:spcBef>
                          <a:spcPct val="0"/>
                        </a:spcBef>
                        <a:spcAft>
                          <a:spcPct val="0"/>
                        </a:spcAft>
                        <a:buClrTx/>
                        <a:buSzTx/>
                        <a:buFontTx/>
                        <a:buNone/>
                        <a:tabLst>
                          <a:tab pos="2400300" algn="l"/>
                        </a:tabLst>
                      </a:pPr>
                      <a:r>
                        <a:rPr kumimoji="0" lang="zh-CN" altLang="en-US" sz="21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t>
                      </a:r>
                      <a:r>
                        <a:rPr kumimoji="0" lang="zh-CN" altLang="en-US" sz="21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情节展开</a:t>
                      </a:r>
                      <a:r>
                        <a:rPr kumimoji="0" lang="zh-CN" altLang="en-US" sz="21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t>
                      </a:r>
                      <a:r>
                        <a:rPr kumimoji="0" lang="zh-CN" altLang="en-US" sz="21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构思</a:t>
                      </a:r>
                      <a:r>
                        <a:rPr kumimoji="0" lang="zh-CN" altLang="en-US" sz="21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t>
                      </a:r>
                      <a:r>
                        <a:rPr kumimoji="0" lang="zh-CN" altLang="en-US" sz="21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布局</a:t>
                      </a:r>
                      <a:r>
                        <a:rPr kumimoji="0" lang="zh-CN" altLang="en-US" sz="21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t>
                      </a:r>
                      <a:r>
                        <a:rPr kumimoji="0" lang="zh-CN" altLang="en-US" sz="21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等字样。</a:t>
                      </a:r>
                      <a:endParaRPr kumimoji="0" lang="zh-CN" altLang="en-US" sz="21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r h="776605">
                <a:tc>
                  <a:txBody>
                    <a:bodyPr/>
                    <a:lstStyle/>
                    <a:p>
                      <a:pPr marL="0" marR="0" lvl="0" indent="0" algn="just" defTabSz="914400" rtl="0" eaLnBrk="1" fontAlgn="base" latinLnBrk="0" hangingPunct="1">
                        <a:lnSpc>
                          <a:spcPct val="107000"/>
                        </a:lnSpc>
                        <a:spcBef>
                          <a:spcPct val="0"/>
                        </a:spcBef>
                        <a:spcAft>
                          <a:spcPct val="0"/>
                        </a:spcAft>
                        <a:buClrTx/>
                        <a:buSzTx/>
                        <a:buFontTx/>
                        <a:buNone/>
                        <a:tabLst>
                          <a:tab pos="2400300" algn="l"/>
                        </a:tabLst>
                      </a:pPr>
                      <a:r>
                        <a:rPr kumimoji="0" lang="en-US" altLang="zh-CN" sz="2100" b="1" i="0" u="none" strike="noStrike" cap="none" normalizeH="0" baseline="0" smtClean="0">
                          <a:ln>
                            <a:noFill/>
                          </a:ln>
                          <a:solidFill>
                            <a:schemeClr val="tx1"/>
                          </a:solidFill>
                          <a:effectLst/>
                          <a:latin typeface="Times New Roman" panose="02020603050405020304" pitchFamily="18" charset="0"/>
                          <a:ea typeface="楷体_GB2312" pitchFamily="49" charset="-122"/>
                          <a:cs typeface="Times New Roman" panose="02020603050405020304" pitchFamily="18" charset="0"/>
                        </a:rPr>
                        <a:t>(2015</a:t>
                      </a:r>
                      <a:r>
                        <a:rPr kumimoji="0" lang="en-US" altLang="zh-CN" sz="2100" b="1" i="0" u="none" strike="noStrike" cap="none" normalizeH="0" baseline="0" smtClean="0">
                          <a:ln>
                            <a:noFill/>
                          </a:ln>
                          <a:solidFill>
                            <a:schemeClr val="tx1"/>
                          </a:solidFill>
                          <a:effectLst/>
                          <a:latin typeface="Courier New" panose="02070309020205020404"/>
                          <a:ea typeface="楷体_GB2312" pitchFamily="49" charset="-122"/>
                          <a:cs typeface="Times New Roman" panose="02020603050405020304" pitchFamily="18" charset="0"/>
                        </a:rPr>
                        <a:t>·</a:t>
                      </a:r>
                      <a:r>
                        <a:rPr kumimoji="0" lang="zh-CN" altLang="en-US" sz="2100" b="1" i="0" u="none" strike="noStrike" cap="none" normalizeH="0" baseline="0" smtClean="0">
                          <a:ln>
                            <a:noFill/>
                          </a:ln>
                          <a:solidFill>
                            <a:schemeClr val="tx1"/>
                          </a:solidFill>
                          <a:effectLst/>
                          <a:latin typeface="Times New Roman" panose="02020603050405020304" pitchFamily="18" charset="0"/>
                          <a:ea typeface="楷体_GB2312" pitchFamily="49" charset="-122"/>
                          <a:cs typeface="Times New Roman" panose="02020603050405020304" pitchFamily="18" charset="0"/>
                        </a:rPr>
                        <a:t>全国卷</a:t>
                      </a:r>
                      <a:r>
                        <a:rPr kumimoji="0" lang="en-US" altLang="zh-CN" sz="2100" b="1" i="0" u="none" strike="noStrike" cap="none" normalizeH="0" baseline="0" smtClean="0">
                          <a:ln>
                            <a:noFill/>
                          </a:ln>
                          <a:solidFill>
                            <a:schemeClr val="tx1"/>
                          </a:solidFill>
                          <a:effectLst/>
                          <a:latin typeface="宋体" panose="02010600030101010101" pitchFamily="2" charset="-122"/>
                          <a:ea typeface="楷体_GB2312" pitchFamily="49" charset="-122"/>
                          <a:cs typeface="Times New Roman" panose="02020603050405020304" pitchFamily="18" charset="0"/>
                        </a:rPr>
                        <a:t>Ⅰ</a:t>
                      </a:r>
                      <a:r>
                        <a:rPr kumimoji="0" lang="en-US" altLang="zh-CN" sz="2100" b="1" i="0" u="none" strike="noStrike" cap="none" normalizeH="0" baseline="0" smtClean="0">
                          <a:ln>
                            <a:noFill/>
                          </a:ln>
                          <a:solidFill>
                            <a:schemeClr val="tx1"/>
                          </a:solidFill>
                          <a:effectLst/>
                          <a:latin typeface="Times New Roman" panose="02020603050405020304" pitchFamily="18" charset="0"/>
                          <a:ea typeface="楷体_GB2312" pitchFamily="49" charset="-122"/>
                          <a:cs typeface="Times New Roman" panose="02020603050405020304" pitchFamily="18" charset="0"/>
                        </a:rPr>
                        <a:t>)</a:t>
                      </a:r>
                      <a:r>
                        <a:rPr kumimoji="0" lang="zh-CN" altLang="en-US" sz="2100" b="1" i="0" u="none" strike="noStrike" cap="none" normalizeH="0" baseline="0" smtClean="0">
                          <a:ln>
                            <a:noFill/>
                          </a:ln>
                          <a:solidFill>
                            <a:schemeClr val="tx1"/>
                          </a:solidFill>
                          <a:effectLst/>
                          <a:latin typeface="Times New Roman" panose="02020603050405020304" pitchFamily="18" charset="0"/>
                          <a:ea typeface="楷体_GB2312" pitchFamily="49" charset="-122"/>
                          <a:cs typeface="Times New Roman" panose="02020603050405020304" pitchFamily="18" charset="0"/>
                        </a:rPr>
                        <a:t>小说有明暗两条线索，分别是什么？这样处理有什么好处？请简要分析。</a:t>
                      </a:r>
                      <a:endParaRPr kumimoji="0" lang="zh-CN" altLang="en-US" sz="2100" b="0" i="0" u="none" strike="noStrike" cap="none" normalizeH="0" baseline="0" smtClean="0">
                        <a:ln>
                          <a:noFill/>
                        </a:ln>
                        <a:solidFill>
                          <a:schemeClr val="tx1"/>
                        </a:solidFill>
                        <a:effectLst/>
                        <a:latin typeface="Arial" panose="020B0604020202020204" pitchFamily="34" charset="0"/>
                        <a:ea typeface="楷体_GB2312" pitchFamily="49" charset="-122"/>
                        <a:cs typeface="Times New Roman" panose="02020603050405020304" pitchFamily="18" charset="0"/>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vMerge="1">
                  <a:tcPr/>
                </a:tc>
              </a:tr>
              <a:tr h="776605">
                <a:tc>
                  <a:txBody>
                    <a:bodyPr/>
                    <a:lstStyle/>
                    <a:p>
                      <a:pPr marL="0" marR="0" lvl="0" indent="0" algn="just" defTabSz="914400" rtl="0" eaLnBrk="1" fontAlgn="base" latinLnBrk="0" hangingPunct="1">
                        <a:lnSpc>
                          <a:spcPct val="107000"/>
                        </a:lnSpc>
                        <a:spcBef>
                          <a:spcPct val="0"/>
                        </a:spcBef>
                        <a:spcAft>
                          <a:spcPct val="0"/>
                        </a:spcAft>
                        <a:buClrTx/>
                        <a:buSzTx/>
                        <a:buFontTx/>
                        <a:buNone/>
                        <a:tabLst>
                          <a:tab pos="2400300" algn="l"/>
                        </a:tabLst>
                      </a:pPr>
                      <a:r>
                        <a:rPr kumimoji="0" lang="en-US" altLang="zh-CN" sz="2100" b="1" i="0" u="none" strike="noStrike" cap="none" normalizeH="0" baseline="0" smtClean="0">
                          <a:ln>
                            <a:noFill/>
                          </a:ln>
                          <a:solidFill>
                            <a:schemeClr val="tx1"/>
                          </a:solidFill>
                          <a:effectLst/>
                          <a:latin typeface="Times New Roman" panose="02020603050405020304" pitchFamily="18" charset="0"/>
                          <a:ea typeface="楷体_GB2312" pitchFamily="49" charset="-122"/>
                          <a:cs typeface="Times New Roman" panose="02020603050405020304" pitchFamily="18" charset="0"/>
                        </a:rPr>
                        <a:t>(2014</a:t>
                      </a:r>
                      <a:r>
                        <a:rPr kumimoji="0" lang="en-US" altLang="zh-CN" sz="2100" b="1" i="0" u="none" strike="noStrike" cap="none" normalizeH="0" baseline="0" smtClean="0">
                          <a:ln>
                            <a:noFill/>
                          </a:ln>
                          <a:solidFill>
                            <a:schemeClr val="tx1"/>
                          </a:solidFill>
                          <a:effectLst/>
                          <a:latin typeface="Courier New" panose="02070309020205020404"/>
                          <a:ea typeface="楷体_GB2312" pitchFamily="49" charset="-122"/>
                          <a:cs typeface="Times New Roman" panose="02020603050405020304" pitchFamily="18" charset="0"/>
                        </a:rPr>
                        <a:t>·</a:t>
                      </a:r>
                      <a:r>
                        <a:rPr kumimoji="0" lang="zh-CN" altLang="en-US" sz="2100" b="1" i="0" u="none" strike="noStrike" cap="none" normalizeH="0" baseline="0" smtClean="0">
                          <a:ln>
                            <a:noFill/>
                          </a:ln>
                          <a:solidFill>
                            <a:schemeClr val="tx1"/>
                          </a:solidFill>
                          <a:effectLst/>
                          <a:latin typeface="Times New Roman" panose="02020603050405020304" pitchFamily="18" charset="0"/>
                          <a:ea typeface="楷体_GB2312" pitchFamily="49" charset="-122"/>
                          <a:cs typeface="Times New Roman" panose="02020603050405020304" pitchFamily="18" charset="0"/>
                        </a:rPr>
                        <a:t>浙江高考</a:t>
                      </a:r>
                      <a:r>
                        <a:rPr kumimoji="0" lang="en-US" altLang="zh-CN" sz="2100" b="1" i="0" u="none" strike="noStrike" cap="none" normalizeH="0" baseline="0" smtClean="0">
                          <a:ln>
                            <a:noFill/>
                          </a:ln>
                          <a:solidFill>
                            <a:schemeClr val="tx1"/>
                          </a:solidFill>
                          <a:effectLst/>
                          <a:latin typeface="Times New Roman" panose="02020603050405020304" pitchFamily="18" charset="0"/>
                          <a:ea typeface="楷体_GB2312" pitchFamily="49" charset="-122"/>
                          <a:cs typeface="Times New Roman" panose="02020603050405020304" pitchFamily="18" charset="0"/>
                        </a:rPr>
                        <a:t>)</a:t>
                      </a:r>
                      <a:r>
                        <a:rPr kumimoji="0" lang="en-US" altLang="zh-CN" sz="2100" b="1" i="0" u="none" strike="noStrike" cap="none" normalizeH="0" baseline="0" smtClean="0">
                          <a:ln>
                            <a:noFill/>
                          </a:ln>
                          <a:solidFill>
                            <a:schemeClr val="tx1"/>
                          </a:solidFill>
                          <a:effectLst/>
                          <a:latin typeface="宋体" panose="02010600030101010101" pitchFamily="2" charset="-122"/>
                          <a:ea typeface="楷体_GB2312" pitchFamily="49" charset="-122"/>
                          <a:cs typeface="Times New Roman" panose="02020603050405020304" pitchFamily="18" charset="0"/>
                        </a:rPr>
                        <a:t>“</a:t>
                      </a:r>
                      <a:r>
                        <a:rPr kumimoji="0" lang="zh-CN" altLang="en-US" sz="2100" b="1" i="0" u="none" strike="noStrike" cap="none" normalizeH="0" baseline="0" smtClean="0">
                          <a:ln>
                            <a:noFill/>
                          </a:ln>
                          <a:solidFill>
                            <a:schemeClr val="tx1"/>
                          </a:solidFill>
                          <a:effectLst/>
                          <a:latin typeface="Times New Roman" panose="02020603050405020304" pitchFamily="18" charset="0"/>
                          <a:ea typeface="楷体_GB2312" pitchFamily="49" charset="-122"/>
                          <a:cs typeface="Times New Roman" panose="02020603050405020304" pitchFamily="18" charset="0"/>
                        </a:rPr>
                        <a:t>买玉</a:t>
                      </a:r>
                      <a:r>
                        <a:rPr kumimoji="0" lang="zh-CN" altLang="en-US" sz="2100" b="1" i="0" u="none" strike="noStrike" cap="none" normalizeH="0" baseline="0" smtClean="0">
                          <a:ln>
                            <a:noFill/>
                          </a:ln>
                          <a:solidFill>
                            <a:schemeClr val="tx1"/>
                          </a:solidFill>
                          <a:effectLst/>
                          <a:latin typeface="Times New Roman" panose="02020603050405020304"/>
                          <a:ea typeface="楷体_GB2312" pitchFamily="49" charset="-122"/>
                          <a:cs typeface="Times New Roman" panose="02020603050405020304" pitchFamily="18" charset="0"/>
                        </a:rPr>
                        <a:t>”</a:t>
                      </a:r>
                      <a:r>
                        <a:rPr kumimoji="0" lang="zh-CN" altLang="en-US" sz="2100" b="1" i="0" u="none" strike="noStrike" cap="none" normalizeH="0" baseline="0" smtClean="0">
                          <a:ln>
                            <a:noFill/>
                          </a:ln>
                          <a:solidFill>
                            <a:schemeClr val="tx1"/>
                          </a:solidFill>
                          <a:effectLst/>
                          <a:latin typeface="Times New Roman" panose="02020603050405020304" pitchFamily="18" charset="0"/>
                          <a:ea typeface="楷体_GB2312" pitchFamily="49" charset="-122"/>
                          <a:cs typeface="Times New Roman" panose="02020603050405020304" pitchFamily="18" charset="0"/>
                        </a:rPr>
                        <a:t>情节中，作者使用了</a:t>
                      </a:r>
                      <a:r>
                        <a:rPr kumimoji="0" lang="zh-CN" altLang="en-US" sz="2100" b="1" i="0" u="none" strike="noStrike" cap="none" normalizeH="0" baseline="0" smtClean="0">
                          <a:ln>
                            <a:noFill/>
                          </a:ln>
                          <a:solidFill>
                            <a:schemeClr val="tx1"/>
                          </a:solidFill>
                          <a:effectLst/>
                          <a:latin typeface="Times New Roman" panose="02020603050405020304"/>
                          <a:ea typeface="楷体_GB2312" pitchFamily="49" charset="-122"/>
                          <a:cs typeface="Times New Roman" panose="02020603050405020304" pitchFamily="18" charset="0"/>
                        </a:rPr>
                        <a:t>“</a:t>
                      </a:r>
                      <a:r>
                        <a:rPr kumimoji="0" lang="zh-CN" altLang="en-US" sz="2100" b="1" i="0" u="none" strike="noStrike" cap="none" normalizeH="0" baseline="0" smtClean="0">
                          <a:ln>
                            <a:noFill/>
                          </a:ln>
                          <a:solidFill>
                            <a:schemeClr val="tx1"/>
                          </a:solidFill>
                          <a:effectLst/>
                          <a:latin typeface="Times New Roman" panose="02020603050405020304" pitchFamily="18" charset="0"/>
                          <a:ea typeface="楷体_GB2312" pitchFamily="49" charset="-122"/>
                          <a:cs typeface="Times New Roman" panose="02020603050405020304" pitchFamily="18" charset="0"/>
                        </a:rPr>
                        <a:t>欧</a:t>
                      </a:r>
                      <a:r>
                        <a:rPr kumimoji="0" lang="en-US" altLang="zh-CN" sz="2100" b="1" i="0" u="none" strike="noStrike" cap="none" normalizeH="0" baseline="0" smtClean="0">
                          <a:ln>
                            <a:noFill/>
                          </a:ln>
                          <a:solidFill>
                            <a:schemeClr val="tx1"/>
                          </a:solidFill>
                          <a:effectLst/>
                          <a:latin typeface="Times New Roman" panose="02020603050405020304" pitchFamily="18" charset="0"/>
                          <a:ea typeface="楷体_GB2312" pitchFamily="49" charset="-122"/>
                          <a:cs typeface="Times New Roman" panose="02020603050405020304" pitchFamily="18" charset="0"/>
                        </a:rPr>
                        <a:t>·</a:t>
                      </a:r>
                      <a:r>
                        <a:rPr kumimoji="0" lang="zh-CN" altLang="en-US" sz="2100" b="1" i="0" u="none" strike="noStrike" cap="none" normalizeH="0" baseline="0" smtClean="0">
                          <a:ln>
                            <a:noFill/>
                          </a:ln>
                          <a:solidFill>
                            <a:schemeClr val="tx1"/>
                          </a:solidFill>
                          <a:effectLst/>
                          <a:latin typeface="Times New Roman" panose="02020603050405020304" pitchFamily="18" charset="0"/>
                          <a:ea typeface="楷体_GB2312" pitchFamily="49" charset="-122"/>
                          <a:cs typeface="Times New Roman" panose="02020603050405020304" pitchFamily="18" charset="0"/>
                        </a:rPr>
                        <a:t>亨利笔法</a:t>
                      </a:r>
                      <a:r>
                        <a:rPr kumimoji="0" lang="zh-CN" altLang="en-US" sz="2100" b="1" i="0" u="none" strike="noStrike" cap="none" normalizeH="0" baseline="0" smtClean="0">
                          <a:ln>
                            <a:noFill/>
                          </a:ln>
                          <a:solidFill>
                            <a:schemeClr val="tx1"/>
                          </a:solidFill>
                          <a:effectLst/>
                          <a:latin typeface="Times New Roman" panose="02020603050405020304"/>
                          <a:ea typeface="楷体_GB2312" pitchFamily="49" charset="-122"/>
                          <a:cs typeface="Times New Roman" panose="02020603050405020304" pitchFamily="18" charset="0"/>
                        </a:rPr>
                        <a:t>”</a:t>
                      </a:r>
                      <a:r>
                        <a:rPr kumimoji="0" lang="zh-CN" altLang="en-US" sz="2100" b="1" i="0" u="none" strike="noStrike" cap="none" normalizeH="0" baseline="0" smtClean="0">
                          <a:ln>
                            <a:noFill/>
                          </a:ln>
                          <a:solidFill>
                            <a:schemeClr val="tx1"/>
                          </a:solidFill>
                          <a:effectLst/>
                          <a:latin typeface="Times New Roman" panose="02020603050405020304" pitchFamily="18" charset="0"/>
                          <a:ea typeface="楷体_GB2312" pitchFamily="49" charset="-122"/>
                          <a:cs typeface="Times New Roman" panose="02020603050405020304" pitchFamily="18" charset="0"/>
                        </a:rPr>
                        <a:t>，试作简要分析。</a:t>
                      </a:r>
                      <a:endParaRPr kumimoji="0" lang="zh-CN" altLang="en-US" sz="2100" b="0" i="0" u="none" strike="noStrike" cap="none" normalizeH="0" baseline="0" smtClean="0">
                        <a:ln>
                          <a:noFill/>
                        </a:ln>
                        <a:solidFill>
                          <a:schemeClr val="tx1"/>
                        </a:solidFill>
                        <a:effectLst/>
                        <a:latin typeface="Arial" panose="020B0604020202020204" pitchFamily="34" charset="0"/>
                        <a:ea typeface="楷体_GB2312" pitchFamily="49" charset="-122"/>
                        <a:cs typeface="Times New Roman" panose="02020603050405020304" pitchFamily="18" charset="0"/>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vMerge="1">
                  <a:tcPr/>
                </a:tc>
              </a:tr>
              <a:tr h="775970">
                <a:tc>
                  <a:txBody>
                    <a:bodyPr/>
                    <a:lstStyle/>
                    <a:p>
                      <a:pPr marL="0" marR="0" lvl="0" indent="0" algn="just" defTabSz="914400" rtl="0" eaLnBrk="1" fontAlgn="base" latinLnBrk="0" hangingPunct="1">
                        <a:lnSpc>
                          <a:spcPct val="107000"/>
                        </a:lnSpc>
                        <a:spcBef>
                          <a:spcPct val="0"/>
                        </a:spcBef>
                        <a:spcAft>
                          <a:spcPct val="0"/>
                        </a:spcAft>
                        <a:buClrTx/>
                        <a:buSzTx/>
                        <a:buFontTx/>
                        <a:buNone/>
                        <a:tabLst>
                          <a:tab pos="2400300" algn="l"/>
                        </a:tabLst>
                      </a:pPr>
                      <a:r>
                        <a:rPr kumimoji="0" lang="en-US" altLang="zh-CN" sz="2100" b="1" i="0" u="none" strike="noStrike" cap="none" normalizeH="0" baseline="0" smtClean="0">
                          <a:ln>
                            <a:noFill/>
                          </a:ln>
                          <a:solidFill>
                            <a:schemeClr val="tx1"/>
                          </a:solidFill>
                          <a:effectLst/>
                          <a:latin typeface="Times New Roman" panose="02020603050405020304" pitchFamily="18" charset="0"/>
                          <a:ea typeface="楷体_GB2312" pitchFamily="49" charset="-122"/>
                          <a:cs typeface="Times New Roman" panose="02020603050405020304" pitchFamily="18" charset="0"/>
                        </a:rPr>
                        <a:t>(2014</a:t>
                      </a:r>
                      <a:r>
                        <a:rPr kumimoji="0" lang="en-US" altLang="zh-CN" sz="2100" b="1" i="0" u="none" strike="noStrike" cap="none" normalizeH="0" baseline="0" smtClean="0">
                          <a:ln>
                            <a:noFill/>
                          </a:ln>
                          <a:solidFill>
                            <a:schemeClr val="tx1"/>
                          </a:solidFill>
                          <a:effectLst/>
                          <a:latin typeface="Courier New" panose="02070309020205020404"/>
                          <a:ea typeface="楷体_GB2312" pitchFamily="49" charset="-122"/>
                          <a:cs typeface="Times New Roman" panose="02020603050405020304" pitchFamily="18" charset="0"/>
                        </a:rPr>
                        <a:t>·</a:t>
                      </a:r>
                      <a:r>
                        <a:rPr kumimoji="0" lang="zh-CN" altLang="en-US" sz="2100" b="1" i="0" u="none" strike="noStrike" cap="none" normalizeH="0" baseline="0" smtClean="0">
                          <a:ln>
                            <a:noFill/>
                          </a:ln>
                          <a:solidFill>
                            <a:schemeClr val="tx1"/>
                          </a:solidFill>
                          <a:effectLst/>
                          <a:latin typeface="Times New Roman" panose="02020603050405020304" pitchFamily="18" charset="0"/>
                          <a:ea typeface="楷体_GB2312" pitchFamily="49" charset="-122"/>
                          <a:cs typeface="Times New Roman" panose="02020603050405020304" pitchFamily="18" charset="0"/>
                        </a:rPr>
                        <a:t>全国卷</a:t>
                      </a:r>
                      <a:r>
                        <a:rPr kumimoji="0" lang="en-US" altLang="zh-CN" sz="2100" b="1" i="0" u="none" strike="noStrike" cap="none" normalizeH="0" baseline="0" smtClean="0">
                          <a:ln>
                            <a:noFill/>
                          </a:ln>
                          <a:solidFill>
                            <a:schemeClr val="tx1"/>
                          </a:solidFill>
                          <a:effectLst/>
                          <a:latin typeface="宋体" panose="02010600030101010101" pitchFamily="2" charset="-122"/>
                          <a:ea typeface="楷体_GB2312" pitchFamily="49" charset="-122"/>
                          <a:cs typeface="Times New Roman" panose="02020603050405020304" pitchFamily="18" charset="0"/>
                        </a:rPr>
                        <a:t>Ⅰ</a:t>
                      </a:r>
                      <a:r>
                        <a:rPr kumimoji="0" lang="en-US" altLang="zh-CN" sz="2100" b="1" i="0" u="none" strike="noStrike" cap="none" normalizeH="0" baseline="0" smtClean="0">
                          <a:ln>
                            <a:noFill/>
                          </a:ln>
                          <a:solidFill>
                            <a:schemeClr val="tx1"/>
                          </a:solidFill>
                          <a:effectLst/>
                          <a:latin typeface="Times New Roman" panose="02020603050405020304" pitchFamily="18" charset="0"/>
                          <a:ea typeface="楷体_GB2312" pitchFamily="49" charset="-122"/>
                          <a:cs typeface="Times New Roman" panose="02020603050405020304" pitchFamily="18" charset="0"/>
                        </a:rPr>
                        <a:t>)</a:t>
                      </a:r>
                      <a:r>
                        <a:rPr kumimoji="0" lang="zh-CN" altLang="en-US" sz="2100" b="1" i="0" u="none" strike="noStrike" cap="none" normalizeH="0" baseline="0" smtClean="0">
                          <a:ln>
                            <a:noFill/>
                          </a:ln>
                          <a:solidFill>
                            <a:schemeClr val="tx1"/>
                          </a:solidFill>
                          <a:effectLst/>
                          <a:latin typeface="Times New Roman" panose="02020603050405020304" pitchFamily="18" charset="0"/>
                          <a:ea typeface="楷体_GB2312" pitchFamily="49" charset="-122"/>
                          <a:cs typeface="Times New Roman" panose="02020603050405020304" pitchFamily="18" charset="0"/>
                        </a:rPr>
                        <a:t>作品是怎样叙述渡夫的故事的？这样写有什么好处？请简要分析。</a:t>
                      </a:r>
                      <a:endParaRPr kumimoji="0" lang="zh-CN" altLang="en-US" sz="2100" b="0" i="0" u="none" strike="noStrike" cap="none" normalizeH="0" baseline="0" smtClean="0">
                        <a:ln>
                          <a:noFill/>
                        </a:ln>
                        <a:solidFill>
                          <a:schemeClr val="tx1"/>
                        </a:solidFill>
                        <a:effectLst/>
                        <a:latin typeface="Arial" panose="020B0604020202020204" pitchFamily="34" charset="0"/>
                        <a:ea typeface="楷体_GB2312" pitchFamily="49" charset="-122"/>
                        <a:cs typeface="Times New Roman" panose="02020603050405020304" pitchFamily="18" charset="0"/>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vMerge="1">
                  <a:tcPr/>
                </a:tc>
              </a:tr>
              <a:tr h="1804035">
                <a:tc>
                  <a:txBody>
                    <a:bodyPr/>
                    <a:lstStyle/>
                    <a:p>
                      <a:pPr marL="0" marR="0" lvl="0" indent="0" algn="l" defTabSz="914400" rtl="0" eaLnBrk="1" fontAlgn="base" latinLnBrk="0" hangingPunct="1">
                        <a:lnSpc>
                          <a:spcPct val="107000"/>
                        </a:lnSpc>
                        <a:spcBef>
                          <a:spcPct val="0"/>
                        </a:spcBef>
                        <a:spcAft>
                          <a:spcPct val="0"/>
                        </a:spcAft>
                        <a:buClrTx/>
                        <a:buSzTx/>
                        <a:buFontTx/>
                        <a:buNone/>
                        <a:tabLst>
                          <a:tab pos="2400300" algn="l"/>
                        </a:tabLst>
                      </a:pPr>
                      <a:r>
                        <a:rPr kumimoji="0" lang="zh-CN" altLang="en-US" sz="21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其他常见设问方式：</a:t>
                      </a:r>
                      <a:endParaRPr kumimoji="0" lang="zh-CN" altLang="en-US" sz="21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p>
                      <a:pPr marL="0" marR="0" lvl="0" indent="0" algn="l" defTabSz="914400" rtl="0" eaLnBrk="1" fontAlgn="base" latinLnBrk="0" hangingPunct="1">
                        <a:lnSpc>
                          <a:spcPct val="107000"/>
                        </a:lnSpc>
                        <a:spcBef>
                          <a:spcPct val="0"/>
                        </a:spcBef>
                        <a:spcAft>
                          <a:spcPct val="0"/>
                        </a:spcAft>
                        <a:buClrTx/>
                        <a:buSzTx/>
                        <a:buFontTx/>
                        <a:buNone/>
                        <a:tabLst>
                          <a:tab pos="2400300" algn="l"/>
                        </a:tabLst>
                      </a:pPr>
                      <a:r>
                        <a:rPr kumimoji="0" lang="en-US" altLang="zh-CN" sz="21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(1)</a:t>
                      </a:r>
                      <a:r>
                        <a:rPr kumimoji="0" lang="en-US" altLang="zh-CN" sz="21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t>
                      </a:r>
                      <a:r>
                        <a:rPr kumimoji="0" lang="zh-CN" altLang="en-US" sz="21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部分在人称运用上有什么特点？有何效果？</a:t>
                      </a:r>
                      <a:endParaRPr kumimoji="0" lang="zh-CN" altLang="en-US" sz="21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p>
                      <a:pPr marL="0" marR="0" lvl="0" indent="0" algn="l" defTabSz="914400" rtl="0" eaLnBrk="1" fontAlgn="base" latinLnBrk="0" hangingPunct="1">
                        <a:lnSpc>
                          <a:spcPct val="107000"/>
                        </a:lnSpc>
                        <a:spcBef>
                          <a:spcPct val="0"/>
                        </a:spcBef>
                        <a:spcAft>
                          <a:spcPct val="0"/>
                        </a:spcAft>
                        <a:buClrTx/>
                        <a:buSzTx/>
                        <a:buFontTx/>
                        <a:buNone/>
                        <a:tabLst>
                          <a:tab pos="2400300" algn="l"/>
                        </a:tabLst>
                      </a:pPr>
                      <a:r>
                        <a:rPr kumimoji="0" lang="en-US" altLang="zh-CN" sz="21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(2)</a:t>
                      </a:r>
                      <a:r>
                        <a:rPr kumimoji="0" lang="zh-CN" altLang="en-US" sz="21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本文在叙述手法上有何特色？请赏析。</a:t>
                      </a:r>
                      <a:endParaRPr kumimoji="0" lang="zh-CN" altLang="en-US" sz="21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p>
                      <a:pPr marL="0" marR="0" lvl="0" indent="0" algn="l" defTabSz="914400" rtl="0" eaLnBrk="1" fontAlgn="base" latinLnBrk="0" hangingPunct="1">
                        <a:lnSpc>
                          <a:spcPct val="107000"/>
                        </a:lnSpc>
                        <a:spcBef>
                          <a:spcPct val="0"/>
                        </a:spcBef>
                        <a:spcAft>
                          <a:spcPct val="0"/>
                        </a:spcAft>
                        <a:buClrTx/>
                        <a:buSzTx/>
                        <a:buFontTx/>
                        <a:buNone/>
                        <a:tabLst>
                          <a:tab pos="2400300" algn="l"/>
                        </a:tabLst>
                      </a:pPr>
                      <a:r>
                        <a:rPr kumimoji="0" lang="en-US" altLang="zh-CN" sz="21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(3)</a:t>
                      </a:r>
                      <a:r>
                        <a:rPr kumimoji="0" lang="zh-CN" altLang="en-US" sz="21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这篇小说的情节是如何展开的？</a:t>
                      </a:r>
                      <a:endParaRPr kumimoji="0" lang="zh-CN" altLang="en-US" sz="21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p>
                      <a:pPr marL="0" marR="0" lvl="0" indent="0" algn="l" defTabSz="914400" rtl="0" eaLnBrk="1" fontAlgn="base" latinLnBrk="0" hangingPunct="1">
                        <a:lnSpc>
                          <a:spcPct val="107000"/>
                        </a:lnSpc>
                        <a:spcBef>
                          <a:spcPct val="0"/>
                        </a:spcBef>
                        <a:spcAft>
                          <a:spcPct val="0"/>
                        </a:spcAft>
                        <a:buClrTx/>
                        <a:buSzTx/>
                        <a:buFontTx/>
                        <a:buNone/>
                        <a:tabLst>
                          <a:tab pos="2400300" algn="l"/>
                        </a:tabLst>
                      </a:pPr>
                      <a:r>
                        <a:rPr kumimoji="0" lang="en-US" altLang="zh-CN" sz="21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(4)</a:t>
                      </a:r>
                      <a:r>
                        <a:rPr kumimoji="0" lang="zh-CN" altLang="en-US" sz="21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本文在构思上别具特色，请赏析。</a:t>
                      </a:r>
                      <a:endParaRPr kumimoji="0" lang="zh-CN" altLang="en-US" sz="21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vMerge="1">
                  <a:tcPr/>
                </a:tc>
              </a:tr>
            </a:tbl>
          </a:graphicData>
        </a:graphic>
      </p:graphicFrame>
    </p:spTree>
  </p:cSld>
  <p:clrMapOvr>
    <a:masterClrMapping/>
  </p:clrMapOvr>
  <p:transition>
    <p:circl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17410" name="Object 4"/>
          <p:cNvGraphicFramePr/>
          <p:nvPr/>
        </p:nvGraphicFramePr>
        <p:xfrm>
          <a:off x="2058988" y="612775"/>
          <a:ext cx="6637337" cy="998538"/>
        </p:xfrm>
        <a:graphic>
          <a:graphicData uri="http://schemas.openxmlformats.org/presentationml/2006/ole">
            <mc:AlternateContent xmlns:mc="http://schemas.openxmlformats.org/markup-compatibility/2006">
              <mc:Choice xmlns:v="urn:schemas-microsoft-com:vml" Requires="v">
                <p:oleObj spid="_x0000_s3105" name="" r:id="rId1" imgW="6672580" imgH="1012190" progId="Word.Document.8">
                  <p:embed/>
                </p:oleObj>
              </mc:Choice>
              <mc:Fallback>
                <p:oleObj name="" r:id="rId1" imgW="6672580" imgH="1012190" progId="Word.Document.8">
                  <p:embed/>
                  <p:pic>
                    <p:nvPicPr>
                      <p:cNvPr id="0" name="图片 3104"/>
                      <p:cNvPicPr/>
                      <p:nvPr/>
                    </p:nvPicPr>
                    <p:blipFill>
                      <a:blip r:embed="rId2"/>
                      <a:stretch>
                        <a:fillRect/>
                      </a:stretch>
                    </p:blipFill>
                    <p:spPr>
                      <a:xfrm>
                        <a:off x="2058988" y="612775"/>
                        <a:ext cx="6637337" cy="998538"/>
                      </a:xfrm>
                      <a:prstGeom prst="rect">
                        <a:avLst/>
                      </a:prstGeom>
                      <a:noFill/>
                      <a:ln w="38100">
                        <a:noFill/>
                        <a:miter/>
                      </a:ln>
                    </p:spPr>
                  </p:pic>
                </p:oleObj>
              </mc:Fallback>
            </mc:AlternateContent>
          </a:graphicData>
        </a:graphic>
      </p:graphicFrame>
      <p:graphicFrame>
        <p:nvGraphicFramePr>
          <p:cNvPr id="17411" name="Object 5"/>
          <p:cNvGraphicFramePr/>
          <p:nvPr/>
        </p:nvGraphicFramePr>
        <p:xfrm>
          <a:off x="1998663" y="1090613"/>
          <a:ext cx="8270875" cy="1201737"/>
        </p:xfrm>
        <a:graphic>
          <a:graphicData uri="http://schemas.openxmlformats.org/presentationml/2006/ole">
            <mc:AlternateContent xmlns:mc="http://schemas.openxmlformats.org/markup-compatibility/2006">
              <mc:Choice xmlns:v="urn:schemas-microsoft-com:vml" Requires="v">
                <p:oleObj spid="_x0000_s3106" name="" r:id="rId3" imgW="8282305" imgH="1207770" progId="Word.Document.8">
                  <p:embed/>
                </p:oleObj>
              </mc:Choice>
              <mc:Fallback>
                <p:oleObj name="" r:id="rId3" imgW="8282305" imgH="1207770" progId="Word.Document.8">
                  <p:embed/>
                  <p:pic>
                    <p:nvPicPr>
                      <p:cNvPr id="0" name="图片 3105"/>
                      <p:cNvPicPr/>
                      <p:nvPr/>
                    </p:nvPicPr>
                    <p:blipFill>
                      <a:blip r:embed="rId4"/>
                      <a:stretch>
                        <a:fillRect/>
                      </a:stretch>
                    </p:blipFill>
                    <p:spPr>
                      <a:xfrm>
                        <a:off x="1998663" y="1090613"/>
                        <a:ext cx="8270875" cy="1201737"/>
                      </a:xfrm>
                      <a:prstGeom prst="rect">
                        <a:avLst/>
                      </a:prstGeom>
                      <a:noFill/>
                      <a:ln w="38100">
                        <a:noFill/>
                        <a:miter/>
                      </a:ln>
                    </p:spPr>
                  </p:pic>
                </p:oleObj>
              </mc:Fallback>
            </mc:AlternateContent>
          </a:graphicData>
        </a:graphic>
      </p:graphicFrame>
      <p:graphicFrame>
        <p:nvGraphicFramePr>
          <p:cNvPr id="398423" name="Group 87"/>
          <p:cNvGraphicFramePr>
            <a:graphicFrameLocks noGrp="1"/>
          </p:cNvGraphicFramePr>
          <p:nvPr/>
        </p:nvGraphicFramePr>
        <p:xfrm>
          <a:off x="1944688" y="1965325"/>
          <a:ext cx="8383270" cy="4343400"/>
        </p:xfrm>
        <a:graphic>
          <a:graphicData uri="http://schemas.openxmlformats.org/drawingml/2006/table">
            <a:tbl>
              <a:tblPr/>
              <a:tblGrid>
                <a:gridCol w="1398270"/>
                <a:gridCol w="6985000"/>
              </a:tblGrid>
              <a:tr h="457200">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2400300" algn="l"/>
                        </a:tabLst>
                      </a:pPr>
                      <a:r>
                        <a:rPr kumimoji="0" lang="zh-CN" altLang="en-US" sz="23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类别</a:t>
                      </a:r>
                      <a:endParaRPr kumimoji="0" lang="zh-CN" altLang="en-US" sz="23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2400300" algn="l"/>
                        </a:tabLst>
                      </a:pPr>
                      <a:r>
                        <a:rPr kumimoji="0" lang="zh-CN" altLang="en-US" sz="23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特　点</a:t>
                      </a:r>
                      <a:endParaRPr kumimoji="0" lang="zh-CN" altLang="en-US" sz="23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r h="1187450">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2400300" algn="l"/>
                        </a:tabLst>
                      </a:pPr>
                      <a:r>
                        <a:rPr kumimoji="0" lang="zh-CN" altLang="en-US" sz="23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第一人称</a:t>
                      </a:r>
                      <a:endParaRPr kumimoji="0" lang="zh-CN" altLang="en-US" sz="23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2400300" algn="l"/>
                        </a:tabLst>
                      </a:pPr>
                      <a:r>
                        <a:rPr kumimoji="0" lang="en-US" altLang="zh-CN" sz="23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a:t>
                      </a:r>
                      <a:r>
                        <a:rPr kumimoji="0" lang="zh-CN" altLang="en-US" sz="23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有限视角</a:t>
                      </a:r>
                      <a:r>
                        <a:rPr kumimoji="0" lang="en-US" altLang="zh-CN" sz="23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a:t>
                      </a:r>
                      <a:endParaRPr kumimoji="0" lang="en-US" altLang="zh-CN" sz="23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2400300" algn="l"/>
                        </a:tabLst>
                      </a:pPr>
                      <a:r>
                        <a:rPr kumimoji="0" lang="zh-CN" altLang="en-US" sz="23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第一人称只能局限于叙述人的所见所闻，与</a:t>
                      </a:r>
                      <a:r>
                        <a:rPr kumimoji="0" lang="zh-CN" altLang="en-US" sz="23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t>
                      </a:r>
                      <a:r>
                        <a:rPr kumimoji="0" lang="zh-CN" altLang="en-US" sz="23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有限视角</a:t>
                      </a:r>
                      <a:r>
                        <a:rPr kumimoji="0" lang="zh-CN" altLang="en-US" sz="23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t>
                      </a:r>
                      <a:r>
                        <a:rPr kumimoji="0" lang="zh-CN" altLang="en-US" sz="23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一样会受到一定的叙述限制，但它能使小说显得真实亲切，拉近与读者的距离，同时便于抒发感情。</a:t>
                      </a:r>
                      <a:endParaRPr kumimoji="0" lang="zh-CN" altLang="en-US" sz="23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r h="822325">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2400300" algn="l"/>
                        </a:tabLst>
                      </a:pPr>
                      <a:r>
                        <a:rPr kumimoji="0" lang="zh-CN" altLang="en-US" sz="23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第二人称</a:t>
                      </a:r>
                      <a:endParaRPr kumimoji="0" lang="zh-CN" altLang="en-US" sz="23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2400300" algn="l"/>
                        </a:tabLst>
                      </a:pPr>
                      <a:r>
                        <a:rPr kumimoji="0" lang="zh-CN" altLang="en-US" sz="23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严格来说，第二人称算不上一种叙述视角。第二人称拉近了叙述者与人物之间的距离，增强文章的抒情性和亲切感，便于感情交流。</a:t>
                      </a:r>
                      <a:endParaRPr kumimoji="0" lang="zh-CN" altLang="en-US" sz="23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r h="1555750">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2400300" algn="l"/>
                        </a:tabLst>
                      </a:pPr>
                      <a:r>
                        <a:rPr kumimoji="0" lang="zh-CN" altLang="en-US" sz="23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第三人称</a:t>
                      </a:r>
                      <a:endParaRPr kumimoji="0" lang="zh-CN" altLang="en-US" sz="23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2400300" algn="l"/>
                        </a:tabLst>
                      </a:pPr>
                      <a:r>
                        <a:rPr kumimoji="0" lang="en-US" altLang="zh-CN" sz="23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a:t>
                      </a:r>
                      <a:r>
                        <a:rPr kumimoji="0" lang="zh-CN" altLang="en-US" sz="23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全知视角</a:t>
                      </a:r>
                      <a:r>
                        <a:rPr kumimoji="0" lang="en-US" altLang="zh-CN" sz="23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a:t>
                      </a:r>
                      <a:endParaRPr kumimoji="0" lang="en-US" altLang="zh-CN" sz="23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2400300" algn="l"/>
                        </a:tabLst>
                      </a:pPr>
                      <a:r>
                        <a:rPr kumimoji="0" lang="zh-CN" altLang="en-US" sz="23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第三人称不受叙述者的见闻和感觉的约束，相对自由。它可以深入人物内心，将人物的心理活动告诉</a:t>
                      </a:r>
                      <a:endParaRPr kumimoji="0" lang="zh-CN" altLang="en-US" sz="23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tab pos="2400300" algn="l"/>
                        </a:tabLst>
                      </a:pPr>
                      <a:r>
                        <a:rPr kumimoji="0" lang="zh-CN" altLang="en-US" sz="23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读者；还可以展示不同人物在不同地点同时发生的</a:t>
                      </a:r>
                      <a:endParaRPr kumimoji="0" lang="zh-CN" altLang="en-US" sz="23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tab pos="2400300" algn="l"/>
                        </a:tabLst>
                      </a:pPr>
                      <a:r>
                        <a:rPr kumimoji="0" lang="zh-CN" altLang="en-US" sz="23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事情。</a:t>
                      </a:r>
                      <a:endParaRPr kumimoji="0" lang="zh-CN" altLang="en-US" sz="23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circl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18434" name="Object 5"/>
          <p:cNvGraphicFramePr/>
          <p:nvPr/>
        </p:nvGraphicFramePr>
        <p:xfrm>
          <a:off x="1773238" y="652463"/>
          <a:ext cx="5330825" cy="592137"/>
        </p:xfrm>
        <a:graphic>
          <a:graphicData uri="http://schemas.openxmlformats.org/presentationml/2006/ole">
            <mc:AlternateContent xmlns:mc="http://schemas.openxmlformats.org/markup-compatibility/2006">
              <mc:Choice xmlns:v="urn:schemas-microsoft-com:vml" Requires="v">
                <p:oleObj spid="_x0000_s3104" name="" r:id="rId1" imgW="5327015" imgH="593090" progId="Word.Document.8">
                  <p:embed/>
                </p:oleObj>
              </mc:Choice>
              <mc:Fallback>
                <p:oleObj name="" r:id="rId1" imgW="5327015" imgH="593090" progId="Word.Document.8">
                  <p:embed/>
                  <p:pic>
                    <p:nvPicPr>
                      <p:cNvPr id="0" name="图片 3103"/>
                      <p:cNvPicPr/>
                      <p:nvPr/>
                    </p:nvPicPr>
                    <p:blipFill>
                      <a:blip r:embed="rId2"/>
                      <a:stretch>
                        <a:fillRect/>
                      </a:stretch>
                    </p:blipFill>
                    <p:spPr>
                      <a:xfrm>
                        <a:off x="1773238" y="652463"/>
                        <a:ext cx="5330825" cy="592137"/>
                      </a:xfrm>
                      <a:prstGeom prst="rect">
                        <a:avLst/>
                      </a:prstGeom>
                      <a:noFill/>
                      <a:ln w="38100">
                        <a:noFill/>
                        <a:miter/>
                      </a:ln>
                    </p:spPr>
                  </p:pic>
                </p:oleObj>
              </mc:Fallback>
            </mc:AlternateContent>
          </a:graphicData>
        </a:graphic>
      </p:graphicFrame>
      <p:graphicFrame>
        <p:nvGraphicFramePr>
          <p:cNvPr id="399537" name="Group 177"/>
          <p:cNvGraphicFramePr>
            <a:graphicFrameLocks noGrp="1"/>
          </p:cNvGraphicFramePr>
          <p:nvPr/>
        </p:nvGraphicFramePr>
        <p:xfrm>
          <a:off x="1992313" y="1062038"/>
          <a:ext cx="8351520" cy="5273675"/>
        </p:xfrm>
        <a:graphic>
          <a:graphicData uri="http://schemas.openxmlformats.org/drawingml/2006/table">
            <a:tbl>
              <a:tblPr/>
              <a:tblGrid>
                <a:gridCol w="863600"/>
                <a:gridCol w="3887470"/>
                <a:gridCol w="3600450"/>
              </a:tblGrid>
              <a:tr h="441960">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2400300" algn="l"/>
                        </a:tabLst>
                      </a:pPr>
                      <a:r>
                        <a:rPr kumimoji="0" lang="zh-CN" altLang="en-US" sz="23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类别</a:t>
                      </a:r>
                      <a:endParaRPr kumimoji="0" lang="zh-CN" altLang="en-US" sz="23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2400300" algn="l"/>
                        </a:tabLst>
                      </a:pPr>
                      <a:r>
                        <a:rPr kumimoji="0" lang="zh-CN" altLang="en-US" sz="23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释　义</a:t>
                      </a:r>
                      <a:endParaRPr kumimoji="0" lang="zh-CN" altLang="en-US" sz="23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2400300" algn="l"/>
                        </a:tabLst>
                      </a:pPr>
                      <a:r>
                        <a:rPr kumimoji="0" lang="zh-CN" altLang="en-US" sz="23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特　点</a:t>
                      </a:r>
                      <a:endParaRPr kumimoji="0" lang="zh-CN" altLang="en-US" sz="23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r h="792480">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2400300" algn="l"/>
                        </a:tabLst>
                      </a:pPr>
                      <a:r>
                        <a:rPr kumimoji="0" lang="zh-CN" altLang="en-US" sz="23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顺叙</a:t>
                      </a:r>
                      <a:endParaRPr kumimoji="0" lang="zh-CN" altLang="en-US" sz="23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tab pos="2400300" algn="l"/>
                        </a:tabLst>
                      </a:pPr>
                      <a:r>
                        <a:rPr kumimoji="0" lang="zh-CN" altLang="en-US" sz="23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按照时间</a:t>
                      </a:r>
                      <a:r>
                        <a:rPr kumimoji="0" lang="en-US" altLang="zh-CN" sz="23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a:t>
                      </a:r>
                      <a:r>
                        <a:rPr kumimoji="0" lang="zh-CN" altLang="en-US" sz="2300" b="1" i="0" u="none" strike="noStrike" cap="none" normalizeH="0" baseline="0" smtClean="0">
                          <a:ln>
                            <a:noFill/>
                          </a:ln>
                          <a:solidFill>
                            <a:schemeClr val="tx1"/>
                          </a:solidFill>
                          <a:effectLst/>
                          <a:latin typeface="Times New Roman" panose="02020603050405020304" pitchFamily="18" charset="0"/>
                          <a:ea typeface="楷体_GB2312" pitchFamily="49" charset="-122"/>
                          <a:cs typeface="Times New Roman" panose="02020603050405020304" pitchFamily="18" charset="0"/>
                        </a:rPr>
                        <a:t>空间</a:t>
                      </a:r>
                      <a:r>
                        <a:rPr kumimoji="0" lang="en-US" altLang="zh-CN" sz="23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a:t>
                      </a:r>
                      <a:r>
                        <a:rPr kumimoji="0" lang="zh-CN" altLang="en-US" sz="23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的先后顺序来写。</a:t>
                      </a:r>
                      <a:endParaRPr kumimoji="0" lang="zh-CN" altLang="en-US" sz="23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tab pos="2400300" algn="l"/>
                        </a:tabLst>
                      </a:pPr>
                      <a:r>
                        <a:rPr kumimoji="0" lang="zh-CN" altLang="en-US" sz="23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情节发展脉络分明，层次清晰。</a:t>
                      </a:r>
                      <a:endParaRPr kumimoji="0" lang="zh-CN" altLang="en-US" sz="23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r h="1494155">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2400300" algn="l"/>
                        </a:tabLst>
                      </a:pPr>
                      <a:r>
                        <a:rPr kumimoji="0" lang="zh-CN" altLang="en-US" sz="23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倒叙</a:t>
                      </a:r>
                      <a:endParaRPr kumimoji="0" lang="zh-CN" altLang="en-US" sz="23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2400300" algn="l"/>
                        </a:tabLst>
                      </a:pPr>
                      <a:r>
                        <a:rPr kumimoji="0" lang="zh-CN" altLang="en-US" sz="23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不按时间先后顺序来写，而是把某些发生在后面的情节或结局先行提出，然后再按顺序叙述下去。</a:t>
                      </a:r>
                      <a:endParaRPr kumimoji="0" lang="zh-CN" altLang="en-US" sz="23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2400300" algn="l"/>
                        </a:tabLst>
                      </a:pPr>
                      <a:r>
                        <a:rPr kumimoji="0" lang="zh-CN" altLang="en-US" sz="23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制造悬念，引人入胜。</a:t>
                      </a:r>
                      <a:endParaRPr kumimoji="0" lang="zh-CN" altLang="en-US" sz="23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r h="2545080">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2400300" algn="l"/>
                        </a:tabLst>
                      </a:pPr>
                      <a:r>
                        <a:rPr kumimoji="0" lang="zh-CN" altLang="en-US" sz="23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插叙</a:t>
                      </a:r>
                      <a:endParaRPr kumimoji="0" lang="zh-CN" altLang="en-US" sz="23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tab pos="2400300" algn="l"/>
                        </a:tabLst>
                      </a:pPr>
                      <a:r>
                        <a:rPr kumimoji="0" lang="zh-CN" altLang="en-US" sz="23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在叙述主要事件的过程中，根据表达的需要，暂时中断主线而插入另外一些与中心事件有关的内容的叙述。叙述完插入的事件后再接上原来的事件写。插叙内容不影响主要事件的表达。</a:t>
                      </a:r>
                      <a:endParaRPr kumimoji="0" lang="zh-CN" altLang="en-US" sz="23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tab pos="2400300" algn="l"/>
                        </a:tabLst>
                      </a:pPr>
                      <a:r>
                        <a:rPr kumimoji="0" lang="zh-CN" altLang="en-US" sz="23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对主要情节或中心事件做必要的铺垫、照应、补充、说明，使情节更完整，结构更严密，内容更充实。插叙的内容是基本事件之外的，去掉它，不影响故事的完整性。</a:t>
                      </a:r>
                      <a:endParaRPr kumimoji="0" lang="zh-CN" altLang="en-US" sz="23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circl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400472" name="Group 88"/>
          <p:cNvGraphicFramePr>
            <a:graphicFrameLocks noGrp="1"/>
          </p:cNvGraphicFramePr>
          <p:nvPr/>
        </p:nvGraphicFramePr>
        <p:xfrm>
          <a:off x="1919288" y="828675"/>
          <a:ext cx="8351520" cy="5505450"/>
        </p:xfrm>
        <a:graphic>
          <a:graphicData uri="http://schemas.openxmlformats.org/drawingml/2006/table">
            <a:tbl>
              <a:tblPr/>
              <a:tblGrid>
                <a:gridCol w="863600"/>
                <a:gridCol w="3887470"/>
                <a:gridCol w="3600450"/>
              </a:tblGrid>
              <a:tr h="494030">
                <a:tc>
                  <a:txBody>
                    <a:bodyPr/>
                    <a:lstStyle/>
                    <a:p>
                      <a:pPr marL="0" marR="0" lvl="0" indent="0" algn="ctr" defTabSz="914400" rtl="0" eaLnBrk="1" fontAlgn="base" latinLnBrk="0" hangingPunct="1">
                        <a:lnSpc>
                          <a:spcPct val="110000"/>
                        </a:lnSpc>
                        <a:spcBef>
                          <a:spcPct val="0"/>
                        </a:spcBef>
                        <a:spcAft>
                          <a:spcPct val="0"/>
                        </a:spcAft>
                        <a:buClrTx/>
                        <a:buSzTx/>
                        <a:buFontTx/>
                        <a:buNone/>
                        <a:tabLst>
                          <a:tab pos="2400300" algn="l"/>
                        </a:tabLst>
                      </a:pPr>
                      <a:r>
                        <a:rPr kumimoji="0"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类别</a:t>
                      </a:r>
                      <a:endParaRPr kumimoji="0" lang="zh-CN" altLang="en-US" sz="2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0000"/>
                        </a:lnSpc>
                        <a:spcBef>
                          <a:spcPct val="0"/>
                        </a:spcBef>
                        <a:spcAft>
                          <a:spcPct val="0"/>
                        </a:spcAft>
                        <a:buClrTx/>
                        <a:buSzTx/>
                        <a:buFontTx/>
                        <a:buNone/>
                        <a:tabLst>
                          <a:tab pos="2400300" algn="l"/>
                        </a:tabLst>
                      </a:pPr>
                      <a:r>
                        <a:rPr kumimoji="0"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释　义</a:t>
                      </a:r>
                      <a:endParaRPr kumimoji="0" lang="zh-CN" altLang="en-US" sz="2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0000"/>
                        </a:lnSpc>
                        <a:spcBef>
                          <a:spcPct val="0"/>
                        </a:spcBef>
                        <a:spcAft>
                          <a:spcPct val="0"/>
                        </a:spcAft>
                        <a:buClrTx/>
                        <a:buSzTx/>
                        <a:buFontTx/>
                        <a:buNone/>
                        <a:tabLst>
                          <a:tab pos="2400300" algn="l"/>
                        </a:tabLst>
                      </a:pPr>
                      <a:r>
                        <a:rPr kumimoji="0"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特　点</a:t>
                      </a:r>
                      <a:endParaRPr kumimoji="0" lang="zh-CN" altLang="en-US" sz="2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r h="2505710">
                <a:tc>
                  <a:txBody>
                    <a:bodyPr/>
                    <a:lstStyle/>
                    <a:p>
                      <a:pPr marL="0" marR="0" lvl="0" indent="0" algn="ctr" defTabSz="914400" rtl="0" eaLnBrk="1" fontAlgn="base" latinLnBrk="0" hangingPunct="1">
                        <a:lnSpc>
                          <a:spcPct val="110000"/>
                        </a:lnSpc>
                        <a:spcBef>
                          <a:spcPct val="0"/>
                        </a:spcBef>
                        <a:spcAft>
                          <a:spcPct val="0"/>
                        </a:spcAft>
                        <a:buClrTx/>
                        <a:buSzTx/>
                        <a:buFontTx/>
                        <a:buNone/>
                        <a:tabLst>
                          <a:tab pos="2400300" algn="l"/>
                        </a:tabLst>
                      </a:pPr>
                      <a:r>
                        <a:rPr kumimoji="0"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补叙</a:t>
                      </a:r>
                      <a:endParaRPr kumimoji="0" lang="zh-CN" altLang="en-US" sz="2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0"/>
                        </a:spcBef>
                        <a:spcAft>
                          <a:spcPct val="0"/>
                        </a:spcAft>
                        <a:buClrTx/>
                        <a:buSzTx/>
                        <a:buFontTx/>
                        <a:buNone/>
                        <a:tabLst>
                          <a:tab pos="2400300" algn="l"/>
                        </a:tabLst>
                      </a:pPr>
                      <a:r>
                        <a:rPr kumimoji="0"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也叫追叙，在行文中用两三句话或一小段话对前边说的人或事做一些补充的交代，补充另一与之有关的事件，使事件的整个过程更加清晰完整。</a:t>
                      </a:r>
                      <a:endParaRPr kumimoji="0" lang="zh-CN" altLang="en-US" sz="2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0"/>
                        </a:spcBef>
                        <a:spcAft>
                          <a:spcPct val="0"/>
                        </a:spcAft>
                        <a:buClrTx/>
                        <a:buSzTx/>
                        <a:buFontTx/>
                        <a:buNone/>
                        <a:tabLst>
                          <a:tab pos="2400300" algn="l"/>
                        </a:tabLst>
                      </a:pPr>
                      <a:r>
                        <a:rPr kumimoji="0"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对上文的内容做补充交代，有助于更好地表达主题，使文章结构完整，行文跌宕起伏，收到出人意料的效果。若无补叙，就会影响故事的完整性。</a:t>
                      </a:r>
                      <a:endParaRPr kumimoji="0" lang="zh-CN" altLang="en-US" sz="2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r h="2505710">
                <a:tc>
                  <a:txBody>
                    <a:bodyPr/>
                    <a:lstStyle/>
                    <a:p>
                      <a:pPr marL="0" marR="0" lvl="0" indent="0" algn="ctr" defTabSz="914400" rtl="0" eaLnBrk="1" fontAlgn="base" latinLnBrk="0" hangingPunct="1">
                        <a:lnSpc>
                          <a:spcPct val="110000"/>
                        </a:lnSpc>
                        <a:spcBef>
                          <a:spcPct val="0"/>
                        </a:spcBef>
                        <a:spcAft>
                          <a:spcPct val="0"/>
                        </a:spcAft>
                        <a:buClrTx/>
                        <a:buSzTx/>
                        <a:buFontTx/>
                        <a:buNone/>
                        <a:tabLst>
                          <a:tab pos="2400300" algn="l"/>
                        </a:tabLst>
                      </a:pPr>
                      <a:r>
                        <a:rPr kumimoji="0"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平叙</a:t>
                      </a:r>
                      <a:endParaRPr kumimoji="0" lang="zh-CN" altLang="en-US" sz="2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0"/>
                        </a:spcBef>
                        <a:spcAft>
                          <a:spcPct val="0"/>
                        </a:spcAft>
                        <a:buClrTx/>
                        <a:buSzTx/>
                        <a:buFontTx/>
                        <a:buNone/>
                        <a:tabLst>
                          <a:tab pos="2400300" algn="l"/>
                        </a:tabLst>
                      </a:pPr>
                      <a:r>
                        <a:rPr kumimoji="0"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就是平行叙述，即叙述同一时间内不同地点所发生的两件或两件以上的事。通常是先叙一件，再叙一件，常称为</a:t>
                      </a:r>
                      <a:r>
                        <a:rPr kumimoji="0" lang="zh-CN" altLang="en-US" sz="24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t>
                      </a:r>
                      <a:r>
                        <a:rPr kumimoji="0"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花开两朵，各表一枝</a:t>
                      </a:r>
                      <a:r>
                        <a:rPr kumimoji="0" lang="zh-CN" altLang="en-US" sz="24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t>
                      </a:r>
                      <a:r>
                        <a:rPr kumimoji="0"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，因此又叫作分叙。</a:t>
                      </a:r>
                      <a:endParaRPr kumimoji="0" lang="zh-CN" altLang="en-US" sz="2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10000"/>
                        </a:lnSpc>
                        <a:spcBef>
                          <a:spcPct val="0"/>
                        </a:spcBef>
                        <a:spcAft>
                          <a:spcPct val="0"/>
                        </a:spcAft>
                        <a:buClrTx/>
                        <a:buSzTx/>
                        <a:buFontTx/>
                        <a:buNone/>
                        <a:tabLst>
                          <a:tab pos="2400300" algn="l"/>
                        </a:tabLst>
                      </a:pPr>
                      <a:r>
                        <a:rPr kumimoji="0"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条理清楚，便于了解事情的来龙去脉。</a:t>
                      </a:r>
                      <a:endParaRPr kumimoji="0" lang="zh-CN" altLang="en-US" sz="2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circl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19458" name="Object 5"/>
          <p:cNvGraphicFramePr/>
          <p:nvPr/>
        </p:nvGraphicFramePr>
        <p:xfrm>
          <a:off x="2162175" y="642938"/>
          <a:ext cx="3606800" cy="609600"/>
        </p:xfrm>
        <a:graphic>
          <a:graphicData uri="http://schemas.openxmlformats.org/presentationml/2006/ole">
            <mc:AlternateContent xmlns:mc="http://schemas.openxmlformats.org/markup-compatibility/2006">
              <mc:Choice xmlns:v="urn:schemas-microsoft-com:vml" Requires="v">
                <p:oleObj spid="_x0000_s3103" name="" r:id="rId1" imgW="3609340" imgH="612775" progId="Word.Document.8">
                  <p:embed/>
                </p:oleObj>
              </mc:Choice>
              <mc:Fallback>
                <p:oleObj name="" r:id="rId1" imgW="3609340" imgH="612775" progId="Word.Document.8">
                  <p:embed/>
                  <p:pic>
                    <p:nvPicPr>
                      <p:cNvPr id="0" name="图片 3102"/>
                      <p:cNvPicPr/>
                      <p:nvPr/>
                    </p:nvPicPr>
                    <p:blipFill>
                      <a:blip r:embed="rId2"/>
                      <a:stretch>
                        <a:fillRect/>
                      </a:stretch>
                    </p:blipFill>
                    <p:spPr>
                      <a:xfrm>
                        <a:off x="2162175" y="642938"/>
                        <a:ext cx="3606800" cy="609600"/>
                      </a:xfrm>
                      <a:prstGeom prst="rect">
                        <a:avLst/>
                      </a:prstGeom>
                      <a:noFill/>
                      <a:ln w="38100">
                        <a:noFill/>
                        <a:miter/>
                      </a:ln>
                    </p:spPr>
                  </p:pic>
                </p:oleObj>
              </mc:Fallback>
            </mc:AlternateContent>
          </a:graphicData>
        </a:graphic>
      </p:graphicFrame>
      <p:graphicFrame>
        <p:nvGraphicFramePr>
          <p:cNvPr id="403551" name="Group 95"/>
          <p:cNvGraphicFramePr>
            <a:graphicFrameLocks noGrp="1"/>
          </p:cNvGraphicFramePr>
          <p:nvPr/>
        </p:nvGraphicFramePr>
        <p:xfrm>
          <a:off x="1992313" y="1054100"/>
          <a:ext cx="8207375" cy="5364480"/>
        </p:xfrm>
        <a:graphic>
          <a:graphicData uri="http://schemas.openxmlformats.org/drawingml/2006/table">
            <a:tbl>
              <a:tblPr/>
              <a:tblGrid>
                <a:gridCol w="934720"/>
                <a:gridCol w="7272655"/>
              </a:tblGrid>
              <a:tr h="441960">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2400300" algn="l"/>
                        </a:tabLst>
                      </a:pPr>
                      <a:r>
                        <a:rPr kumimoji="0" lang="zh-CN" altLang="en-US" sz="23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手法</a:t>
                      </a:r>
                      <a:endParaRPr kumimoji="0" lang="zh-CN" altLang="en-US" sz="2300" b="0"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2400300" algn="l"/>
                        </a:tabLst>
                      </a:pPr>
                      <a:r>
                        <a:rPr kumimoji="0" lang="zh-CN" altLang="en-US" sz="23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概念分析及作用阐释</a:t>
                      </a:r>
                      <a:endParaRPr kumimoji="0" lang="zh-CN" altLang="en-US" sz="23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r h="1844040">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2400300" algn="l"/>
                        </a:tabLst>
                      </a:pPr>
                      <a:r>
                        <a:rPr kumimoji="0" lang="zh-CN" altLang="en-US" sz="23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悬念</a:t>
                      </a:r>
                      <a:endParaRPr kumimoji="0" lang="zh-CN" altLang="en-US" sz="23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tab pos="2400300" algn="l"/>
                        </a:tabLst>
                      </a:pPr>
                      <a:r>
                        <a:rPr kumimoji="0" lang="zh-CN" altLang="en-US" sz="23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指作者为了激活读者的</a:t>
                      </a:r>
                      <a:r>
                        <a:rPr kumimoji="0" lang="zh-CN" altLang="en-US" sz="2300" b="1"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t>
                      </a:r>
                      <a:r>
                        <a:rPr kumimoji="0" lang="zh-CN" altLang="en-US" sz="23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紧张与期待的心情</a:t>
                      </a:r>
                      <a:r>
                        <a:rPr kumimoji="0" lang="zh-CN" altLang="en-US" sz="2300" b="1"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t>
                      </a:r>
                      <a:r>
                        <a:rPr kumimoji="0" lang="zh-CN" altLang="en-US" sz="23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，在艺术处理上采取的一种积极手段。通俗地说，它是指在小说的叙述中先设置一个谜面，藏起谜底，在适当的时候再予以点破，使读者的期待心理得到满足。</a:t>
                      </a:r>
                      <a:r>
                        <a:rPr kumimoji="0" lang="zh-CN" altLang="en-US" sz="2300" b="1" i="0" u="none" strike="noStrike" cap="none" normalizeH="0" baseline="0" dirty="0" smtClean="0">
                          <a:ln>
                            <a:noFill/>
                          </a:ln>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悬念的主要作用是吸引读者，引人入胜。</a:t>
                      </a:r>
                      <a:endParaRPr kumimoji="0" lang="zh-CN" altLang="en-US" sz="2300" b="0" i="0" u="none" strike="noStrike" cap="none" normalizeH="0" baseline="0" dirty="0" smtClean="0">
                        <a:ln>
                          <a:noFill/>
                        </a:ln>
                        <a:solidFill>
                          <a:srgbClr val="FF0000"/>
                        </a:solidFill>
                        <a:effectLst/>
                        <a:latin typeface="Arial" panose="020B0604020202020204" pitchFamily="34" charset="0"/>
                        <a:ea typeface="宋体" panose="02010600030101010101" pitchFamily="2" charset="-122"/>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r h="1143000">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2400300" algn="l"/>
                        </a:tabLst>
                      </a:pPr>
                      <a:r>
                        <a:rPr kumimoji="0" lang="zh-CN" altLang="en-US" sz="23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抑扬</a:t>
                      </a:r>
                      <a:endParaRPr kumimoji="0" lang="zh-CN" altLang="en-US" sz="23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tab pos="2400300" algn="l"/>
                        </a:tabLst>
                      </a:pPr>
                      <a:r>
                        <a:rPr kumimoji="0" lang="zh-CN" altLang="en-US" sz="23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指对写作对象或欲扬先抑或欲抑先扬，然后陡然一转，出乎读者所料，从而使文势曲折多变，</a:t>
                      </a:r>
                      <a:r>
                        <a:rPr kumimoji="0" lang="zh-CN" altLang="en-US" sz="2300" b="1" i="0" u="none" strike="noStrike" cap="none" normalizeH="0" baseline="0" dirty="0" smtClean="0">
                          <a:ln>
                            <a:noFill/>
                          </a:ln>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使文章产生峰回路转、跌宕起伏的效果，增强作品的可读性</a:t>
                      </a:r>
                      <a:r>
                        <a:rPr kumimoji="0" lang="zh-CN" altLang="en-US" sz="23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a:t>
                      </a:r>
                      <a:endParaRPr kumimoji="0" lang="zh-CN" altLang="en-US" sz="2300" b="0"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r h="792480">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2400300" algn="l"/>
                        </a:tabLst>
                      </a:pPr>
                      <a:r>
                        <a:rPr kumimoji="0" lang="zh-CN" altLang="en-US" sz="23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照应</a:t>
                      </a:r>
                      <a:endParaRPr kumimoji="0" lang="zh-CN" altLang="en-US" sz="23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2400300" algn="l"/>
                        </a:tabLst>
                      </a:pPr>
                      <a:r>
                        <a:rPr kumimoji="0" lang="zh-CN" altLang="en-US" sz="23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又叫呼应，是篇章间的伏笔照应。</a:t>
                      </a:r>
                      <a:r>
                        <a:rPr kumimoji="0" lang="zh-CN" altLang="en-US" sz="2300" b="1" i="0" u="none" strike="noStrike" cap="none" normalizeH="0" baseline="0" dirty="0" smtClean="0">
                          <a:ln>
                            <a:noFill/>
                          </a:ln>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照应能使情节连贯，脉络清晰，结构紧凑。</a:t>
                      </a:r>
                      <a:endParaRPr kumimoji="0" lang="zh-CN" altLang="en-US" sz="2300" b="0" i="0" u="none" strike="noStrike" cap="none" normalizeH="0" baseline="0" dirty="0" smtClean="0">
                        <a:ln>
                          <a:noFill/>
                        </a:ln>
                        <a:solidFill>
                          <a:srgbClr val="FF0000"/>
                        </a:solidFill>
                        <a:effectLst/>
                        <a:latin typeface="Arial" panose="020B0604020202020204" pitchFamily="34" charset="0"/>
                        <a:ea typeface="宋体" panose="02010600030101010101" pitchFamily="2" charset="-122"/>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r h="1143000">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2400300" algn="l"/>
                        </a:tabLst>
                      </a:pPr>
                      <a:r>
                        <a:rPr kumimoji="0" lang="zh-CN" altLang="en-US" sz="23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伏笔</a:t>
                      </a:r>
                      <a:endParaRPr kumimoji="0" lang="zh-CN" altLang="en-US" sz="23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2400300" algn="l"/>
                        </a:tabLst>
                      </a:pPr>
                      <a:r>
                        <a:rPr kumimoji="0" lang="zh-CN" altLang="en-US" sz="23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指作者对将要在作品中出现的人物或事件，预先作的提示或暗示。伏笔用得好，</a:t>
                      </a:r>
                      <a:r>
                        <a:rPr kumimoji="0" lang="zh-CN" altLang="en-US" sz="2300" b="1" i="0" u="none" strike="noStrike" cap="none" normalizeH="0" baseline="0" dirty="0" smtClean="0">
                          <a:ln>
                            <a:noFill/>
                          </a:ln>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可使全文前后呼应，结构更严谨，情节发展更合理，前因后果更分明</a:t>
                      </a:r>
                      <a:r>
                        <a:rPr kumimoji="0" lang="zh-CN" altLang="en-US" sz="23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a:t>
                      </a:r>
                      <a:endParaRPr kumimoji="0" lang="zh-CN" altLang="en-US" sz="2300" b="0"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circl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404568" name="Group 88"/>
          <p:cNvGraphicFramePr>
            <a:graphicFrameLocks noGrp="1"/>
          </p:cNvGraphicFramePr>
          <p:nvPr/>
        </p:nvGraphicFramePr>
        <p:xfrm>
          <a:off x="1887538" y="765175"/>
          <a:ext cx="8423275" cy="5578475"/>
        </p:xfrm>
        <a:graphic>
          <a:graphicData uri="http://schemas.openxmlformats.org/drawingml/2006/table">
            <a:tbl>
              <a:tblPr/>
              <a:tblGrid>
                <a:gridCol w="796925"/>
                <a:gridCol w="7626350"/>
              </a:tblGrid>
              <a:tr h="457200">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2400300" algn="l"/>
                        </a:tabLst>
                      </a:pPr>
                      <a:r>
                        <a:rPr kumimoji="0" lang="zh-CN" altLang="en-US" sz="24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手法</a:t>
                      </a:r>
                      <a:endParaRPr kumimoji="0" lang="zh-CN" altLang="en-US" sz="2400" b="0"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2400300" algn="l"/>
                        </a:tabLst>
                      </a:pPr>
                      <a:r>
                        <a:rPr kumimoji="0"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概念分析及作用阐释</a:t>
                      </a:r>
                      <a:endParaRPr kumimoji="0" lang="zh-CN" altLang="en-US" sz="2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r h="1188720">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2400300" algn="l"/>
                        </a:tabLst>
                      </a:pPr>
                      <a:r>
                        <a:rPr kumimoji="0"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对比</a:t>
                      </a:r>
                      <a:endParaRPr kumimoji="0" lang="zh-CN" altLang="en-US" sz="2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2400300" algn="l"/>
                        </a:tabLst>
                      </a:pPr>
                      <a:r>
                        <a:rPr kumimoji="0" lang="zh-CN" altLang="en-US" sz="24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把两种对立的事物或者同一事物的两个不同方面，放在一起相互比较。</a:t>
                      </a:r>
                      <a:r>
                        <a:rPr kumimoji="0" lang="zh-CN" altLang="en-US" sz="2400" b="1" i="0" u="none" strike="noStrike" cap="none" normalizeH="0" baseline="0" dirty="0" smtClean="0">
                          <a:ln>
                            <a:noFill/>
                          </a:ln>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对比的作用一般是渲染气氛、表现人物或突出主题。</a:t>
                      </a:r>
                      <a:endParaRPr kumimoji="0" lang="zh-CN" altLang="en-US" sz="2400" b="0" i="0" u="none" strike="noStrike" cap="none" normalizeH="0" baseline="0" dirty="0" smtClean="0">
                        <a:ln>
                          <a:noFill/>
                        </a:ln>
                        <a:solidFill>
                          <a:srgbClr val="FF0000"/>
                        </a:solidFill>
                        <a:effectLst/>
                        <a:latin typeface="Arial" panose="020B0604020202020204" pitchFamily="34" charset="0"/>
                        <a:ea typeface="宋体" panose="02010600030101010101" pitchFamily="2" charset="-122"/>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r h="1189355">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2400300" algn="l"/>
                        </a:tabLst>
                      </a:pPr>
                      <a:r>
                        <a:rPr kumimoji="0"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衬托</a:t>
                      </a:r>
                      <a:endParaRPr kumimoji="0" lang="zh-CN" altLang="en-US" sz="2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2400300" algn="l"/>
                        </a:tabLst>
                      </a:pPr>
                      <a:r>
                        <a:rPr kumimoji="0" lang="zh-CN" altLang="en-US" sz="24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指描绘某一事物来表现另一事物的艺术手法，它分为正衬和反衬两种。</a:t>
                      </a:r>
                      <a:r>
                        <a:rPr kumimoji="0" lang="zh-CN" altLang="en-US" sz="2400" b="1" i="0" u="none" strike="noStrike" cap="none" normalizeH="0" baseline="0" dirty="0" smtClean="0">
                          <a:ln>
                            <a:noFill/>
                          </a:ln>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衬托可以使文章更生动，人物、事物形象更突出，主题更鲜明</a:t>
                      </a:r>
                      <a:r>
                        <a:rPr kumimoji="0" lang="zh-CN" altLang="en-US" sz="24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a:t>
                      </a:r>
                      <a:endParaRPr kumimoji="0" lang="zh-CN" altLang="en-US" sz="2400" b="0"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r h="1188720">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2400300" algn="l"/>
                        </a:tabLst>
                      </a:pPr>
                      <a:r>
                        <a:rPr kumimoji="0"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铺垫</a:t>
                      </a:r>
                      <a:endParaRPr kumimoji="0" lang="zh-CN" altLang="en-US" sz="2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2400300" algn="l"/>
                        </a:tabLst>
                      </a:pPr>
                      <a:r>
                        <a:rPr kumimoji="0" lang="zh-CN" altLang="en-US" sz="24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也称铺叙衬垫，它是为了衬托主要人物或事物而铺叙另外的人物或事物。</a:t>
                      </a:r>
                      <a:r>
                        <a:rPr kumimoji="0" lang="zh-CN" altLang="en-US" sz="2400" b="1" i="0" u="none" strike="noStrike" cap="none" normalizeH="0" baseline="0" dirty="0" smtClean="0">
                          <a:ln>
                            <a:noFill/>
                          </a:ln>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运用铺垫写法是为了蓄积气势，突出文章主旨。</a:t>
                      </a:r>
                      <a:endParaRPr kumimoji="0" lang="zh-CN" altLang="en-US" sz="2400" b="0" i="0" u="none" strike="noStrike" cap="none" normalizeH="0" baseline="0" dirty="0" smtClean="0">
                        <a:ln>
                          <a:noFill/>
                        </a:ln>
                        <a:solidFill>
                          <a:srgbClr val="FF0000"/>
                        </a:solidFill>
                        <a:effectLst/>
                        <a:latin typeface="Arial" panose="020B0604020202020204" pitchFamily="34" charset="0"/>
                        <a:ea typeface="宋体" panose="02010600030101010101" pitchFamily="2" charset="-122"/>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r h="1554480">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2400300" algn="l"/>
                        </a:tabLst>
                      </a:pPr>
                      <a:r>
                        <a:rPr kumimoji="0"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突转</a:t>
                      </a:r>
                      <a:endParaRPr kumimoji="0" lang="zh-CN" altLang="en-US" sz="2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2400300" algn="l"/>
                        </a:tabLst>
                      </a:pPr>
                      <a:r>
                        <a:rPr kumimoji="0" lang="zh-CN" altLang="en-US" sz="24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在小说结尾部分，作者常常采用突转的方法形成情节的某种</a:t>
                      </a:r>
                      <a:r>
                        <a:rPr kumimoji="0" lang="zh-CN" altLang="en-US" sz="2400" b="1"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t>
                      </a:r>
                      <a:r>
                        <a:rPr kumimoji="0" lang="zh-CN" altLang="en-US" sz="24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巧合</a:t>
                      </a:r>
                      <a:r>
                        <a:rPr kumimoji="0" lang="zh-CN" altLang="en-US" sz="2400" b="1"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t>
                      </a:r>
                      <a:r>
                        <a:rPr kumimoji="0" lang="zh-CN" altLang="en-US" sz="24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，某种意料之外的反转，或者是形成人物性格的</a:t>
                      </a:r>
                      <a:r>
                        <a:rPr kumimoji="0" lang="zh-CN" altLang="en-US" sz="2400" b="1"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t>
                      </a:r>
                      <a:r>
                        <a:rPr kumimoji="0" lang="zh-CN" altLang="en-US" sz="24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急剧改变</a:t>
                      </a:r>
                      <a:r>
                        <a:rPr kumimoji="0" lang="zh-CN" altLang="en-US" sz="2400" b="1"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t>
                      </a:r>
                      <a:r>
                        <a:rPr kumimoji="0" lang="zh-CN" altLang="en-US" sz="24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a:t>
                      </a:r>
                      <a:r>
                        <a:rPr kumimoji="0" lang="zh-CN" altLang="en-US" sz="2400" b="1" i="0" u="none" strike="noStrike" cap="none" normalizeH="0" baseline="0" dirty="0" smtClean="0">
                          <a:ln>
                            <a:noFill/>
                          </a:ln>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这种突转常收到意料之外、情理之中的效果，对表现小说主旨起到画龙点睛的作用。</a:t>
                      </a:r>
                      <a:endParaRPr kumimoji="0" lang="zh-CN" altLang="en-US" sz="2400" b="0" i="0" u="none" strike="noStrike" cap="none" normalizeH="0" baseline="0" dirty="0" smtClean="0">
                        <a:ln>
                          <a:noFill/>
                        </a:ln>
                        <a:solidFill>
                          <a:srgbClr val="FF0000"/>
                        </a:solidFill>
                        <a:effectLst/>
                        <a:latin typeface="Arial" panose="020B0604020202020204" pitchFamily="34" charset="0"/>
                        <a:ea typeface="宋体" panose="02010600030101010101" pitchFamily="2" charset="-122"/>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circl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439346" name="Group 50"/>
          <p:cNvGraphicFramePr>
            <a:graphicFrameLocks noGrp="1"/>
          </p:cNvGraphicFramePr>
          <p:nvPr/>
        </p:nvGraphicFramePr>
        <p:xfrm>
          <a:off x="1897063" y="779463"/>
          <a:ext cx="8423275" cy="5597525"/>
        </p:xfrm>
        <a:graphic>
          <a:graphicData uri="http://schemas.openxmlformats.org/drawingml/2006/table">
            <a:tbl>
              <a:tblPr/>
              <a:tblGrid>
                <a:gridCol w="790575"/>
                <a:gridCol w="7632700"/>
              </a:tblGrid>
              <a:tr h="410210">
                <a:tc>
                  <a:txBody>
                    <a:bodyPr/>
                    <a:lstStyle/>
                    <a:p>
                      <a:pPr marL="0" marR="0" lvl="0" indent="0" algn="ctr" defTabSz="914400" rtl="0" eaLnBrk="1" fontAlgn="base" latinLnBrk="0" hangingPunct="1">
                        <a:lnSpc>
                          <a:spcPct val="95000"/>
                        </a:lnSpc>
                        <a:spcBef>
                          <a:spcPct val="0"/>
                        </a:spcBef>
                        <a:spcAft>
                          <a:spcPct val="0"/>
                        </a:spcAft>
                        <a:buClrTx/>
                        <a:buSzTx/>
                        <a:buFontTx/>
                        <a:buNone/>
                        <a:tabLst>
                          <a:tab pos="2400300" algn="l"/>
                        </a:tabLst>
                      </a:pPr>
                      <a:r>
                        <a:rPr kumimoji="0" lang="zh-CN" altLang="en-US" sz="22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手法</a:t>
                      </a:r>
                      <a:endParaRPr kumimoji="0" lang="zh-CN" altLang="en-US" sz="22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95000"/>
                        </a:lnSpc>
                        <a:spcBef>
                          <a:spcPct val="0"/>
                        </a:spcBef>
                        <a:spcAft>
                          <a:spcPct val="0"/>
                        </a:spcAft>
                        <a:buClrTx/>
                        <a:buSzTx/>
                        <a:buFontTx/>
                        <a:buNone/>
                        <a:tabLst>
                          <a:tab pos="2400300" algn="l"/>
                        </a:tabLst>
                      </a:pPr>
                      <a:r>
                        <a:rPr kumimoji="0" lang="zh-CN" altLang="en-US" sz="22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概念分析及作用阐释</a:t>
                      </a:r>
                      <a:endParaRPr kumimoji="0" lang="zh-CN" altLang="en-US" sz="22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r h="5187315">
                <a:tc>
                  <a:txBody>
                    <a:bodyPr/>
                    <a:lstStyle/>
                    <a:p>
                      <a:pPr marL="0" marR="0" lvl="0" indent="0" algn="ctr" defTabSz="914400" rtl="0" eaLnBrk="1" fontAlgn="base" latinLnBrk="0" hangingPunct="1">
                        <a:lnSpc>
                          <a:spcPct val="95000"/>
                        </a:lnSpc>
                        <a:spcBef>
                          <a:spcPct val="0"/>
                        </a:spcBef>
                        <a:spcAft>
                          <a:spcPct val="0"/>
                        </a:spcAft>
                        <a:buClrTx/>
                        <a:buSzTx/>
                        <a:buFontTx/>
                        <a:buNone/>
                        <a:tabLst>
                          <a:tab pos="2400300" algn="l"/>
                        </a:tabLst>
                      </a:pPr>
                      <a:r>
                        <a:rPr kumimoji="0" lang="zh-CN" altLang="en-US" sz="22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线索</a:t>
                      </a:r>
                      <a:endParaRPr kumimoji="0" lang="zh-CN" altLang="en-US" sz="22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5000"/>
                        </a:lnSpc>
                        <a:spcBef>
                          <a:spcPct val="0"/>
                        </a:spcBef>
                        <a:spcAft>
                          <a:spcPct val="0"/>
                        </a:spcAft>
                        <a:buClrTx/>
                        <a:buSzTx/>
                        <a:buFontTx/>
                        <a:buNone/>
                        <a:tabLst>
                          <a:tab pos="2400300" algn="l"/>
                        </a:tabLst>
                      </a:pPr>
                      <a:r>
                        <a:rPr kumimoji="0" lang="zh-CN" altLang="en-US" sz="22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线索是贯串整个作品情节发展的脉络，它可以是小说中的某个人物、某个事物，也可以是作者的情感、小说的事件，还可以是故事中的空间、时间。阅读小说，抓住线索是把握小说故事发展的关键。线索一般有单线和双线两种。寻找线索的途径有小说标题、小说中的关键词</a:t>
                      </a:r>
                      <a:r>
                        <a:rPr kumimoji="0" lang="en-US" altLang="zh-CN" sz="2200" b="1" i="0" u="none" strike="noStrike" cap="none" normalizeH="0" baseline="0" smtClean="0">
                          <a:ln>
                            <a:noFill/>
                          </a:ln>
                          <a:solidFill>
                            <a:schemeClr val="tx1"/>
                          </a:solidFill>
                          <a:effectLst/>
                          <a:latin typeface="Times New Roman" panose="02020603050405020304" pitchFamily="18" charset="0"/>
                          <a:ea typeface="楷体_GB2312" pitchFamily="49" charset="-122"/>
                          <a:cs typeface="Times New Roman" panose="02020603050405020304" pitchFamily="18" charset="0"/>
                        </a:rPr>
                        <a:t>(</a:t>
                      </a:r>
                      <a:r>
                        <a:rPr kumimoji="0" lang="zh-CN" altLang="en-US" sz="2200" b="1" i="0" u="none" strike="noStrike" cap="none" normalizeH="0" baseline="0" smtClean="0">
                          <a:ln>
                            <a:noFill/>
                          </a:ln>
                          <a:solidFill>
                            <a:schemeClr val="tx1"/>
                          </a:solidFill>
                          <a:effectLst/>
                          <a:latin typeface="Times New Roman" panose="02020603050405020304" pitchFamily="18" charset="0"/>
                          <a:ea typeface="楷体_GB2312" pitchFamily="49" charset="-122"/>
                          <a:cs typeface="Times New Roman" panose="02020603050405020304" pitchFamily="18" charset="0"/>
                        </a:rPr>
                        <a:t>体现</a:t>
                      </a:r>
                      <a:r>
                        <a:rPr kumimoji="0" lang="zh-CN" altLang="en-US" sz="22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t>
                      </a:r>
                      <a:r>
                        <a:rPr kumimoji="0" lang="zh-CN" altLang="en-US" sz="2200" b="1" i="0" u="none" strike="noStrike" cap="none" normalizeH="0" baseline="0" smtClean="0">
                          <a:ln>
                            <a:noFill/>
                          </a:ln>
                          <a:solidFill>
                            <a:schemeClr val="tx1"/>
                          </a:solidFill>
                          <a:effectLst/>
                          <a:latin typeface="Times New Roman" panose="02020603050405020304" pitchFamily="18" charset="0"/>
                          <a:ea typeface="楷体_GB2312" pitchFamily="49" charset="-122"/>
                        </a:rPr>
                        <a:t>人物出场、时空变化、事件演变</a:t>
                      </a:r>
                      <a:r>
                        <a:rPr kumimoji="0" lang="zh-CN" altLang="en-US" sz="22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t>
                      </a:r>
                      <a:r>
                        <a:rPr kumimoji="0" lang="zh-CN" altLang="en-US" sz="2200" b="1" i="0" u="none" strike="noStrike" cap="none" normalizeH="0" baseline="0" smtClean="0">
                          <a:ln>
                            <a:noFill/>
                          </a:ln>
                          <a:solidFill>
                            <a:schemeClr val="tx1"/>
                          </a:solidFill>
                          <a:effectLst/>
                          <a:latin typeface="Times New Roman" panose="02020603050405020304" pitchFamily="18" charset="0"/>
                          <a:ea typeface="楷体_GB2312" pitchFamily="49" charset="-122"/>
                        </a:rPr>
                        <a:t>的词语等</a:t>
                      </a:r>
                      <a:r>
                        <a:rPr kumimoji="0" lang="en-US" altLang="zh-CN" sz="2200" b="1" i="0" u="none" strike="noStrike" cap="none" normalizeH="0" baseline="0" smtClean="0">
                          <a:ln>
                            <a:noFill/>
                          </a:ln>
                          <a:solidFill>
                            <a:schemeClr val="tx1"/>
                          </a:solidFill>
                          <a:effectLst/>
                          <a:latin typeface="Times New Roman" panose="02020603050405020304" pitchFamily="18" charset="0"/>
                          <a:ea typeface="楷体_GB2312" pitchFamily="49" charset="-122"/>
                        </a:rPr>
                        <a:t>)</a:t>
                      </a:r>
                      <a:r>
                        <a:rPr kumimoji="0" lang="zh-CN" altLang="en-US" sz="2200" b="1" i="0" u="none" strike="noStrike" cap="none" normalizeH="0" baseline="0" smtClean="0">
                          <a:ln>
                            <a:noFill/>
                          </a:ln>
                          <a:solidFill>
                            <a:schemeClr val="tx1"/>
                          </a:solidFill>
                          <a:effectLst/>
                          <a:latin typeface="Times New Roman" panose="02020603050405020304" pitchFamily="18" charset="0"/>
                          <a:ea typeface="楷体_GB2312" pitchFamily="49" charset="-122"/>
                        </a:rPr>
                        <a:t>。</a:t>
                      </a:r>
                      <a:endParaRPr kumimoji="0" lang="zh-CN" altLang="en-US" sz="22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l" defTabSz="914400" rtl="0" eaLnBrk="0" fontAlgn="base" latinLnBrk="0" hangingPunct="0">
                        <a:lnSpc>
                          <a:spcPct val="95000"/>
                        </a:lnSpc>
                        <a:spcBef>
                          <a:spcPct val="0"/>
                        </a:spcBef>
                        <a:spcAft>
                          <a:spcPct val="0"/>
                        </a:spcAft>
                        <a:buClrTx/>
                        <a:buSzTx/>
                        <a:buFontTx/>
                        <a:buNone/>
                        <a:tabLst>
                          <a:tab pos="2400300" algn="l"/>
                        </a:tabLst>
                      </a:pPr>
                      <a:r>
                        <a:rPr kumimoji="0" lang="zh-CN" altLang="en-US" sz="22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①</a:t>
                      </a:r>
                      <a:r>
                        <a:rPr kumimoji="0" lang="zh-CN" altLang="en-US" sz="22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小说线索安排的作用</a:t>
                      </a:r>
                      <a:endParaRPr kumimoji="0" lang="zh-CN" altLang="en-US" sz="22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l" defTabSz="914400" rtl="0" eaLnBrk="0" fontAlgn="base" latinLnBrk="0" hangingPunct="0">
                        <a:lnSpc>
                          <a:spcPct val="95000"/>
                        </a:lnSpc>
                        <a:spcBef>
                          <a:spcPct val="0"/>
                        </a:spcBef>
                        <a:spcAft>
                          <a:spcPct val="0"/>
                        </a:spcAft>
                        <a:buClrTx/>
                        <a:buSzTx/>
                        <a:buFontTx/>
                        <a:buNone/>
                        <a:tabLst>
                          <a:tab pos="2400300" algn="l"/>
                        </a:tabLst>
                      </a:pPr>
                      <a:r>
                        <a:rPr kumimoji="0" lang="zh-CN" altLang="en-US" sz="22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可使小说结构清晰，情节集中；可通过线索巧妙安排结构，揭示主题。</a:t>
                      </a:r>
                      <a:endParaRPr kumimoji="0" lang="zh-CN" altLang="en-US" sz="22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l" defTabSz="914400" rtl="0" eaLnBrk="0" fontAlgn="base" latinLnBrk="0" hangingPunct="0">
                        <a:lnSpc>
                          <a:spcPct val="95000"/>
                        </a:lnSpc>
                        <a:spcBef>
                          <a:spcPct val="0"/>
                        </a:spcBef>
                        <a:spcAft>
                          <a:spcPct val="0"/>
                        </a:spcAft>
                        <a:buClrTx/>
                        <a:buSzTx/>
                        <a:buFontTx/>
                        <a:buNone/>
                        <a:tabLst>
                          <a:tab pos="2400300" algn="l"/>
                        </a:tabLst>
                      </a:pPr>
                      <a:r>
                        <a:rPr kumimoji="0" lang="zh-CN" altLang="en-US" sz="22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②</a:t>
                      </a:r>
                      <a:r>
                        <a:rPr kumimoji="0" lang="zh-CN" altLang="en-US" sz="22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小说的明线与暗线</a:t>
                      </a:r>
                      <a:endParaRPr kumimoji="0" lang="zh-CN" altLang="en-US" sz="22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l" defTabSz="914400" rtl="0" eaLnBrk="0" fontAlgn="base" latinLnBrk="0" hangingPunct="0">
                        <a:lnSpc>
                          <a:spcPct val="95000"/>
                        </a:lnSpc>
                        <a:spcBef>
                          <a:spcPct val="0"/>
                        </a:spcBef>
                        <a:spcAft>
                          <a:spcPct val="0"/>
                        </a:spcAft>
                        <a:buClrTx/>
                        <a:buSzTx/>
                        <a:buFontTx/>
                        <a:buNone/>
                        <a:tabLst>
                          <a:tab pos="2400300" algn="l"/>
                        </a:tabLst>
                      </a:pPr>
                      <a:r>
                        <a:rPr kumimoji="0" lang="zh-CN" altLang="en-US" sz="22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明线：就是由人物活动或事件发展所直接呈现出来的线索。小说明线所叙述的人物故事容易集中突出。</a:t>
                      </a:r>
                      <a:endParaRPr kumimoji="0" lang="zh-CN" altLang="en-US" sz="22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l" defTabSz="914400" rtl="0" eaLnBrk="0" fontAlgn="base" latinLnBrk="0" hangingPunct="0">
                        <a:lnSpc>
                          <a:spcPct val="95000"/>
                        </a:lnSpc>
                        <a:spcBef>
                          <a:spcPct val="0"/>
                        </a:spcBef>
                        <a:spcAft>
                          <a:spcPct val="0"/>
                        </a:spcAft>
                        <a:buClrTx/>
                        <a:buSzTx/>
                        <a:buFontTx/>
                        <a:buNone/>
                        <a:tabLst>
                          <a:tab pos="2400300" algn="l"/>
                        </a:tabLst>
                      </a:pPr>
                      <a:r>
                        <a:rPr kumimoji="0" lang="zh-CN" altLang="en-US" sz="22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暗线：就是未直接描绘的人物活动或由事件间接呈现出来的线索。暗线能够在更广更深的层面上揭示出当时社会的各种矛盾或斗争的焦点，使故事情节安排更加巧妙，使小说矛盾和主题更加突出。</a:t>
                      </a:r>
                      <a:endParaRPr kumimoji="0" lang="zh-CN" altLang="en-US" sz="22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circl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9" name="标题 2049"/>
          <p:cNvSpPr>
            <a:spLocks noGrp="1"/>
          </p:cNvSpPr>
          <p:nvPr>
            <p:ph type="ctrTitle"/>
          </p:nvPr>
        </p:nvSpPr>
        <p:spPr>
          <a:xfrm>
            <a:off x="2209800" y="2130425"/>
            <a:ext cx="7772400" cy="1470025"/>
          </a:xfrm>
        </p:spPr>
        <p:txBody>
          <a:bodyPr anchor="ctr"/>
          <a:p>
            <a:pPr defTabSz="914400">
              <a:buNone/>
            </a:pPr>
            <a:r>
              <a:rPr lang="zh-CN" altLang="en-US" sz="4400" kern="1200" baseline="0" dirty="0">
                <a:latin typeface="+mj-lt"/>
                <a:ea typeface="+mj-ea"/>
                <a:cs typeface="+mj-cs"/>
              </a:rPr>
              <a:t>小说结构专题解读</a:t>
            </a:r>
            <a:endParaRPr lang="zh-CN" altLang="en-US" sz="4400" kern="1200" baseline="0" dirty="0">
              <a:latin typeface="+mj-lt"/>
              <a:ea typeface="+mj-ea"/>
              <a:cs typeface="+mj-cs"/>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73" name="文本框 3073"/>
          <p:cNvSpPr txBox="1"/>
          <p:nvPr/>
        </p:nvSpPr>
        <p:spPr>
          <a:xfrm>
            <a:off x="2638425" y="0"/>
            <a:ext cx="7820025" cy="1106805"/>
          </a:xfrm>
          <a:prstGeom prst="rect">
            <a:avLst/>
          </a:prstGeom>
          <a:noFill/>
          <a:ln w="9525">
            <a:noFill/>
          </a:ln>
        </p:spPr>
        <p:txBody>
          <a:bodyPr anchor="t">
            <a:spAutoFit/>
          </a:bodyPr>
          <a:p>
            <a:pPr>
              <a:lnSpc>
                <a:spcPct val="150000"/>
              </a:lnSpc>
            </a:pPr>
            <a:r>
              <a:rPr lang="zh-CN" altLang="en-US" sz="2200" b="1" dirty="0">
                <a:latin typeface="宋体" panose="02010600030101010101" pitchFamily="2" charset="-122"/>
                <a:ea typeface="宋体" panose="02010600030101010101" pitchFamily="2" charset="-122"/>
              </a:rPr>
              <a:t>结构手法</a:t>
            </a:r>
            <a:endParaRPr lang="zh-CN" altLang="en-US" sz="2200" b="1" dirty="0">
              <a:latin typeface="宋体" panose="02010600030101010101" pitchFamily="2" charset="-122"/>
              <a:ea typeface="宋体" panose="02010600030101010101" pitchFamily="2" charset="-122"/>
            </a:endParaRPr>
          </a:p>
          <a:p>
            <a:pPr>
              <a:lnSpc>
                <a:spcPct val="150000"/>
              </a:lnSpc>
            </a:pPr>
            <a:r>
              <a:rPr lang="en-US" altLang="zh-CN" sz="2200" b="1" dirty="0">
                <a:latin typeface="宋体" panose="02010600030101010101" pitchFamily="2" charset="-122"/>
                <a:ea typeface="宋体" panose="02010600030101010101" pitchFamily="2" charset="-122"/>
              </a:rPr>
              <a:t>1.</a:t>
            </a:r>
            <a:r>
              <a:rPr lang="zh-CN" altLang="en-US" sz="2200" b="1" dirty="0">
                <a:latin typeface="宋体" panose="02010600030101010101" pitchFamily="2" charset="-122"/>
                <a:ea typeface="宋体" panose="02010600030101010101" pitchFamily="2" charset="-122"/>
              </a:rPr>
              <a:t>结构安排技巧</a:t>
            </a:r>
            <a:endParaRPr lang="zh-CN" altLang="en-US" sz="2200" b="1">
              <a:latin typeface="宋体" panose="02010600030101010101" pitchFamily="2" charset="-122"/>
              <a:ea typeface="宋体" panose="02010600030101010101" pitchFamily="2" charset="-122"/>
            </a:endParaRPr>
          </a:p>
        </p:txBody>
      </p:sp>
      <p:graphicFrame>
        <p:nvGraphicFramePr>
          <p:cNvPr id="3075" name="表格 3074"/>
          <p:cNvGraphicFramePr/>
          <p:nvPr/>
        </p:nvGraphicFramePr>
        <p:xfrm>
          <a:off x="2497138" y="1296988"/>
          <a:ext cx="8045450" cy="5492750"/>
        </p:xfrm>
        <a:graphic>
          <a:graphicData uri="http://schemas.openxmlformats.org/drawingml/2006/table">
            <a:tbl>
              <a:tblPr/>
              <a:tblGrid>
                <a:gridCol w="449580"/>
                <a:gridCol w="1480820"/>
                <a:gridCol w="6115050"/>
              </a:tblGrid>
              <a:tr h="511175">
                <a:tc>
                  <a:txBody>
                    <a:bodyPr/>
                    <a:lstStyle>
                      <a:lvl1pPr marL="342900" lvl="0" indent="-342900" algn="l" defTabSz="914400" rtl="0" eaLnBrk="1" fontAlgn="base" latinLnBrk="0" hangingPunct="1">
                        <a:lnSpc>
                          <a:spcPct val="100000"/>
                        </a:lnSpc>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a:buNone/>
                      </a:pPr>
                      <a:endParaRPr lang="zh-CN" altLang="en-US" sz="2200" b="1" dirty="0"/>
                    </a:p>
                  </a:txBody>
                  <a:tcPr anchor="ctr">
                    <a:lnL w="19050" cap="flat" cmpd="sng">
                      <a:solidFill>
                        <a:schemeClr val="tx1"/>
                      </a:solidFill>
                      <a:prstDash val="solid"/>
                      <a:headEnd type="none" w="med" len="med"/>
                      <a:tailEnd type="none" w="med" len="med"/>
                    </a:lnL>
                    <a:lnR w="12700" cap="flat" cmpd="sng">
                      <a:solidFill>
                        <a:srgbClr val="000000"/>
                      </a:solidFill>
                      <a:prstDash val="solid"/>
                      <a:headEnd type="none" w="med" len="med"/>
                      <a:tailEnd type="none" w="med" len="med"/>
                    </a:lnR>
                    <a:lnT w="19050" cap="flat" cmpd="sng">
                      <a:solidFill>
                        <a:schemeClr val="tx1"/>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a:spcBef>
                          <a:spcPct val="0"/>
                        </a:spcBef>
                        <a:buNone/>
                      </a:pPr>
                      <a:r>
                        <a:rPr lang="zh-CN" altLang="en-US" sz="2200" b="1" dirty="0">
                          <a:latin typeface="宋体" panose="02010600030101010101" pitchFamily="2" charset="-122"/>
                          <a:cs typeface="Times New Roman" panose="02020603050405020304" pitchFamily="18" charset="0"/>
                        </a:rPr>
                        <a:t>要素</a:t>
                      </a:r>
                      <a:endParaRPr lang="zh-CN" altLang="en-US" sz="2200" b="1" dirty="0"/>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9050" cap="flat" cmpd="sng">
                      <a:solidFill>
                        <a:schemeClr val="tx1"/>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a:spcBef>
                          <a:spcPct val="0"/>
                        </a:spcBef>
                        <a:buNone/>
                      </a:pPr>
                      <a:r>
                        <a:rPr lang="zh-CN" altLang="en-US" sz="2200" b="1" dirty="0">
                          <a:latin typeface="宋体" panose="02010600030101010101" pitchFamily="2" charset="-122"/>
                          <a:cs typeface="Times New Roman" panose="02020603050405020304" pitchFamily="18" charset="0"/>
                        </a:rPr>
                        <a:t>布局谋篇的技巧</a:t>
                      </a:r>
                      <a:endParaRPr lang="zh-CN" altLang="en-US" sz="2200" b="1" dirty="0"/>
                    </a:p>
                  </a:txBody>
                  <a:tcPr anchor="ctr">
                    <a:lnL w="12700" cap="flat" cmpd="sng">
                      <a:solidFill>
                        <a:srgbClr val="000000"/>
                      </a:solidFill>
                      <a:prstDash val="solid"/>
                      <a:headEnd type="none" w="med" len="med"/>
                      <a:tailEnd type="none" w="med" len="med"/>
                    </a:lnL>
                    <a:lnR w="19050" cap="flat" cmpd="sng">
                      <a:solidFill>
                        <a:schemeClr val="tx1"/>
                      </a:solidFill>
                      <a:prstDash val="solid"/>
                      <a:headEnd type="none" w="med" len="med"/>
                      <a:tailEnd type="none" w="med" len="med"/>
                    </a:lnR>
                    <a:lnT w="19050" cap="flat" cmpd="sng">
                      <a:solidFill>
                        <a:schemeClr val="tx1"/>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912813">
                <a:tc rowSpan="3">
                  <a:txBody>
                    <a:bodyPr/>
                    <a:lstStyle>
                      <a:lvl1pPr marL="342900" lvl="0" indent="-342900" algn="l" defTabSz="914400" rtl="0" eaLnBrk="1" fontAlgn="base" latinLnBrk="0" hangingPunct="1">
                        <a:lnSpc>
                          <a:spcPct val="100000"/>
                        </a:lnSpc>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a:spcBef>
                          <a:spcPct val="0"/>
                        </a:spcBef>
                        <a:buNone/>
                      </a:pPr>
                      <a:r>
                        <a:rPr lang="zh-CN" altLang="en-US" sz="2200" b="1" dirty="0">
                          <a:latin typeface="宋体" panose="02010600030101010101" pitchFamily="2" charset="-122"/>
                          <a:cs typeface="Times New Roman" panose="02020603050405020304" pitchFamily="18" charset="0"/>
                        </a:rPr>
                        <a:t>局</a:t>
                      </a:r>
                      <a:endParaRPr lang="zh-CN" altLang="en-US" sz="2200" b="1" dirty="0">
                        <a:latin typeface="宋体" panose="02010600030101010101" pitchFamily="2" charset="-122"/>
                      </a:endParaRPr>
                    </a:p>
                    <a:p>
                      <a:pPr marL="0" lvl="0" indent="0" algn="ctr" eaLnBrk="0" hangingPunct="0">
                        <a:spcBef>
                          <a:spcPct val="0"/>
                        </a:spcBef>
                        <a:buNone/>
                      </a:pPr>
                      <a:r>
                        <a:rPr lang="zh-CN" altLang="en-US" sz="2200" b="1" dirty="0">
                          <a:latin typeface="宋体" panose="02010600030101010101" pitchFamily="2" charset="-122"/>
                          <a:cs typeface="Times New Roman" panose="02020603050405020304" pitchFamily="18" charset="0"/>
                        </a:rPr>
                        <a:t>部</a:t>
                      </a:r>
                      <a:endParaRPr lang="zh-CN" altLang="en-US" sz="2200" b="1" dirty="0"/>
                    </a:p>
                  </a:txBody>
                  <a:tcPr anchor="ctr">
                    <a:lnL w="19050" cap="flat" cmpd="sng">
                      <a:solidFill>
                        <a:schemeClr val="tx1"/>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a:spcBef>
                          <a:spcPct val="0"/>
                        </a:spcBef>
                        <a:buNone/>
                      </a:pPr>
                      <a:r>
                        <a:rPr lang="zh-CN" altLang="en-US" sz="2200" b="1" dirty="0">
                          <a:latin typeface="宋体" panose="02010600030101010101" pitchFamily="2" charset="-122"/>
                          <a:cs typeface="Times New Roman" panose="02020603050405020304" pitchFamily="18" charset="0"/>
                        </a:rPr>
                        <a:t>开头</a:t>
                      </a:r>
                      <a:endParaRPr lang="zh-CN" altLang="en-US" sz="2200" b="1" dirty="0"/>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spcBef>
                          <a:spcPct val="0"/>
                        </a:spcBef>
                        <a:buNone/>
                      </a:pPr>
                      <a:r>
                        <a:rPr lang="zh-CN" altLang="en-US" sz="2200" b="1" dirty="0">
                          <a:latin typeface="宋体" panose="02010600030101010101" pitchFamily="2" charset="-122"/>
                          <a:cs typeface="Times New Roman" panose="02020603050405020304" pitchFamily="18" charset="0"/>
                        </a:rPr>
                        <a:t>开门见山、开宗明义、设置悬念（设疑法）、写景法、开篇点题</a:t>
                      </a:r>
                      <a:endParaRPr lang="zh-CN" altLang="en-US" sz="2200" b="1" dirty="0"/>
                    </a:p>
                  </a:txBody>
                  <a:tcPr anchor="ctr">
                    <a:lnL w="12700" cap="flat" cmpd="sng">
                      <a:solidFill>
                        <a:srgbClr val="000000"/>
                      </a:solidFill>
                      <a:prstDash val="solid"/>
                      <a:headEnd type="none" w="med" len="med"/>
                      <a:tailEnd type="none" w="med" len="med"/>
                    </a:lnL>
                    <a:lnR w="19050" cap="flat" cmpd="sng">
                      <a:solidFill>
                        <a:schemeClr val="tx1"/>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1717675">
                <a:tc vMerge="1">
                  <a:tcPr>
                    <a:lnL w="19050" cap="flat" cmpd="sng">
                      <a:solidFill>
                        <a:schemeClr val="tx1"/>
                      </a:solidFill>
                      <a:prstDash val="solid"/>
                      <a:headEnd type="none" w="med" len="med"/>
                      <a:tailEnd type="none" w="med" len="med"/>
                    </a:lnL>
                    <a:lnR w="12700" cap="flat" cmpd="sng">
                      <a:solidFill>
                        <a:srgbClr val="000000"/>
                      </a:solidFill>
                      <a:prstDash val="solid"/>
                      <a:headEnd type="none" w="med" len="med"/>
                      <a:tailEnd type="none" w="med" len="med"/>
                    </a:lnR>
                  </a:tcPr>
                </a:tc>
                <a:tc>
                  <a:txBody>
                    <a:bodyPr/>
                    <a:lstStyle>
                      <a:lvl1pPr marL="342900" lvl="0" indent="-342900" algn="l" defTabSz="914400" rtl="0" eaLnBrk="1" fontAlgn="base" latinLnBrk="0" hangingPunct="1">
                        <a:lnSpc>
                          <a:spcPct val="100000"/>
                        </a:lnSpc>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a:spcBef>
                          <a:spcPct val="0"/>
                        </a:spcBef>
                        <a:buNone/>
                      </a:pPr>
                      <a:r>
                        <a:rPr lang="zh-CN" altLang="en-US" sz="2200" b="1" dirty="0">
                          <a:latin typeface="宋体" panose="02010600030101010101" pitchFamily="2" charset="-122"/>
                          <a:cs typeface="Times New Roman" panose="02020603050405020304" pitchFamily="18" charset="0"/>
                        </a:rPr>
                        <a:t>正文</a:t>
                      </a:r>
                      <a:endParaRPr lang="zh-CN" altLang="en-US" sz="2200" b="1" dirty="0"/>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spcBef>
                          <a:spcPct val="0"/>
                        </a:spcBef>
                        <a:buNone/>
                      </a:pPr>
                      <a:r>
                        <a:rPr lang="zh-CN" altLang="en-US" sz="2200" b="1" dirty="0">
                          <a:latin typeface="宋体" panose="02010600030101010101" pitchFamily="2" charset="-122"/>
                          <a:cs typeface="Times New Roman" panose="02020603050405020304" pitchFamily="18" charset="0"/>
                        </a:rPr>
                        <a:t>（结构）伏笔照应、层层深入、过渡铺垫、双线并行；结构严密、完整匀称；详略得当；欲扬先抑；（情节）曲折有致、紧凑完整、设置悬念、延迟，摇摆</a:t>
                      </a:r>
                      <a:endParaRPr lang="zh-CN" altLang="en-US" sz="2200" b="1" dirty="0"/>
                    </a:p>
                  </a:txBody>
                  <a:tcPr anchor="ctr">
                    <a:lnL w="12700" cap="flat" cmpd="sng">
                      <a:solidFill>
                        <a:srgbClr val="000000"/>
                      </a:solidFill>
                      <a:prstDash val="solid"/>
                      <a:headEnd type="none" w="med" len="med"/>
                      <a:tailEnd type="none" w="med" len="med"/>
                    </a:lnL>
                    <a:lnR w="19050" cap="flat" cmpd="sng">
                      <a:solidFill>
                        <a:schemeClr val="tx1"/>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1036637">
                <a:tc vMerge="1">
                  <a:tcPr>
                    <a:lnL w="19050" cap="flat" cmpd="sng">
                      <a:solidFill>
                        <a:schemeClr val="tx1"/>
                      </a:solidFill>
                      <a:prstDash val="solid"/>
                      <a:headEnd type="none" w="med" len="med"/>
                      <a:tailEnd type="none" w="med" len="med"/>
                    </a:lnL>
                    <a:lnR w="12700" cap="flat" cmpd="sng">
                      <a:solidFill>
                        <a:srgbClr val="000000"/>
                      </a:solidFill>
                      <a:prstDash val="solid"/>
                      <a:headEnd type="none" w="med" len="med"/>
                      <a:tailEnd type="none" w="med" len="med"/>
                    </a:lnR>
                    <a:lnB w="12700" cap="flat" cmpd="sng">
                      <a:solidFill>
                        <a:srgbClr val="000000"/>
                      </a:solidFill>
                      <a:prstDash val="solid"/>
                      <a:headEnd type="none" w="med" len="med"/>
                      <a:tailEnd type="none" w="med" len="med"/>
                    </a:lnB>
                  </a:tcPr>
                </a:tc>
                <a:tc>
                  <a:txBody>
                    <a:bodyPr/>
                    <a:lstStyle>
                      <a:lvl1pPr marL="342900" lvl="0" indent="-342900" algn="l" defTabSz="914400" rtl="0" eaLnBrk="1" fontAlgn="base" latinLnBrk="0" hangingPunct="1">
                        <a:lnSpc>
                          <a:spcPct val="100000"/>
                        </a:lnSpc>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a:spcBef>
                          <a:spcPct val="0"/>
                        </a:spcBef>
                        <a:buNone/>
                      </a:pPr>
                      <a:r>
                        <a:rPr lang="zh-CN" altLang="en-US" sz="2200" b="1" dirty="0">
                          <a:latin typeface="宋体" panose="02010600030101010101" pitchFamily="2" charset="-122"/>
                          <a:cs typeface="Times New Roman" panose="02020603050405020304" pitchFamily="18" charset="0"/>
                        </a:rPr>
                        <a:t>结尾</a:t>
                      </a:r>
                      <a:endParaRPr lang="zh-CN" altLang="en-US" sz="2200" b="1" dirty="0"/>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spcBef>
                          <a:spcPct val="0"/>
                        </a:spcBef>
                        <a:buNone/>
                      </a:pPr>
                      <a:r>
                        <a:rPr lang="zh-CN" altLang="en-US" sz="2200" b="1" dirty="0">
                          <a:latin typeface="宋体" panose="02010600030101010101" pitchFamily="2" charset="-122"/>
                          <a:cs typeface="Times New Roman" panose="02020603050405020304" pitchFamily="18" charset="0"/>
                        </a:rPr>
                        <a:t>首尾呼应、卒章显志、戛然而止（留白式）、突转（出人意料式）、感伤悲剧式、大团圆式</a:t>
                      </a:r>
                      <a:endParaRPr lang="zh-CN" altLang="en-US" sz="2200" b="1" dirty="0"/>
                    </a:p>
                  </a:txBody>
                  <a:tcPr anchor="ctr">
                    <a:lnL w="12700" cap="flat" cmpd="sng">
                      <a:solidFill>
                        <a:srgbClr val="000000"/>
                      </a:solidFill>
                      <a:prstDash val="solid"/>
                      <a:headEnd type="none" w="med" len="med"/>
                      <a:tailEnd type="none" w="med" len="med"/>
                    </a:lnL>
                    <a:lnR w="19050" cap="flat" cmpd="sng">
                      <a:solidFill>
                        <a:schemeClr val="tx1"/>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1314450">
                <a:tc>
                  <a:txBody>
                    <a:bodyPr/>
                    <a:lstStyle>
                      <a:lvl1pPr marL="342900" lvl="0" indent="-342900" algn="l" defTabSz="914400" rtl="0" eaLnBrk="1" fontAlgn="base" latinLnBrk="0" hangingPunct="1">
                        <a:lnSpc>
                          <a:spcPct val="100000"/>
                        </a:lnSpc>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a:spcBef>
                          <a:spcPct val="0"/>
                        </a:spcBef>
                        <a:buNone/>
                      </a:pPr>
                      <a:r>
                        <a:rPr lang="zh-CN" altLang="en-US" sz="2200" b="1" dirty="0">
                          <a:latin typeface="宋体" panose="02010600030101010101" pitchFamily="2" charset="-122"/>
                          <a:cs typeface="Times New Roman" panose="02020603050405020304" pitchFamily="18" charset="0"/>
                        </a:rPr>
                        <a:t>整</a:t>
                      </a:r>
                      <a:endParaRPr lang="zh-CN" altLang="en-US" sz="2200" b="1" dirty="0">
                        <a:latin typeface="宋体" panose="02010600030101010101" pitchFamily="2" charset="-122"/>
                      </a:endParaRPr>
                    </a:p>
                    <a:p>
                      <a:pPr marL="0" lvl="0" indent="0" algn="ctr" eaLnBrk="0" hangingPunct="0">
                        <a:spcBef>
                          <a:spcPct val="0"/>
                        </a:spcBef>
                        <a:buNone/>
                      </a:pPr>
                      <a:r>
                        <a:rPr lang="zh-CN" altLang="en-US" sz="2200" b="1" dirty="0">
                          <a:latin typeface="宋体" panose="02010600030101010101" pitchFamily="2" charset="-122"/>
                          <a:cs typeface="Times New Roman" panose="02020603050405020304" pitchFamily="18" charset="0"/>
                        </a:rPr>
                        <a:t>体</a:t>
                      </a:r>
                      <a:endParaRPr lang="zh-CN" altLang="en-US" sz="2200" b="1" dirty="0"/>
                    </a:p>
                  </a:txBody>
                  <a:tcPr anchor="ctr">
                    <a:lnL w="19050" cap="flat" cmpd="sng">
                      <a:solidFill>
                        <a:schemeClr val="tx1"/>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905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a:spcBef>
                          <a:spcPct val="0"/>
                        </a:spcBef>
                        <a:buNone/>
                      </a:pPr>
                      <a:r>
                        <a:rPr lang="zh-CN" altLang="en-US" sz="2200" b="1" dirty="0">
                          <a:latin typeface="宋体" panose="02010600030101010101" pitchFamily="2" charset="-122"/>
                          <a:cs typeface="Times New Roman" panose="02020603050405020304" pitchFamily="18" charset="0"/>
                        </a:rPr>
                        <a:t>按时空、情景、逻辑排序</a:t>
                      </a:r>
                      <a:endParaRPr lang="zh-CN" altLang="en-US" sz="2200" b="1" dirty="0"/>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905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spcBef>
                          <a:spcPct val="0"/>
                        </a:spcBef>
                        <a:buNone/>
                      </a:pPr>
                      <a:r>
                        <a:rPr lang="zh-CN" altLang="en-US" sz="2200" b="1" dirty="0">
                          <a:latin typeface="宋体" panose="02010600030101010101" pitchFamily="2" charset="-122"/>
                          <a:cs typeface="Times New Roman" panose="02020603050405020304" pitchFamily="18" charset="0"/>
                        </a:rPr>
                        <a:t>常见的线索有人物</a:t>
                      </a:r>
                      <a:r>
                        <a:rPr lang="en-US" altLang="zh-CN" sz="2200" b="1" dirty="0">
                          <a:latin typeface="宋体" panose="02010600030101010101" pitchFamily="2" charset="-122"/>
                          <a:cs typeface="Times New Roman" panose="02020603050405020304" pitchFamily="18" charset="0"/>
                        </a:rPr>
                        <a:t>《</a:t>
                      </a:r>
                      <a:r>
                        <a:rPr lang="zh-CN" altLang="en-US" sz="2200" b="1" dirty="0">
                          <a:latin typeface="宋体" panose="02010600030101010101" pitchFamily="2" charset="-122"/>
                          <a:cs typeface="Times New Roman" panose="02020603050405020304" pitchFamily="18" charset="0"/>
                        </a:rPr>
                        <a:t>孔乙己</a:t>
                      </a:r>
                      <a:r>
                        <a:rPr lang="en-US" altLang="zh-CN" sz="2200" b="1" dirty="0">
                          <a:latin typeface="宋体" panose="02010600030101010101" pitchFamily="2" charset="-122"/>
                          <a:cs typeface="Times New Roman" panose="02020603050405020304" pitchFamily="18" charset="0"/>
                        </a:rPr>
                        <a:t>》</a:t>
                      </a:r>
                      <a:r>
                        <a:rPr lang="zh-CN" altLang="en-US" sz="2200" b="1" dirty="0">
                          <a:latin typeface="宋体" panose="02010600030101010101" pitchFamily="2" charset="-122"/>
                          <a:cs typeface="Times New Roman" panose="02020603050405020304" pitchFamily="18" charset="0"/>
                        </a:rPr>
                        <a:t>、事物</a:t>
                      </a:r>
                      <a:r>
                        <a:rPr lang="en-US" altLang="zh-CN" sz="2200" b="1" dirty="0">
                          <a:latin typeface="宋体" panose="02010600030101010101" pitchFamily="2" charset="-122"/>
                          <a:cs typeface="Times New Roman" panose="02020603050405020304" pitchFamily="18" charset="0"/>
                        </a:rPr>
                        <a:t>《</a:t>
                      </a:r>
                      <a:r>
                        <a:rPr lang="zh-CN" altLang="en-US" sz="2200" b="1" dirty="0">
                          <a:latin typeface="宋体" panose="02010600030101010101" pitchFamily="2" charset="-122"/>
                          <a:cs typeface="Times New Roman" panose="02020603050405020304" pitchFamily="18" charset="0"/>
                        </a:rPr>
                        <a:t>两块面包</a:t>
                      </a:r>
                      <a:r>
                        <a:rPr lang="en-US" altLang="zh-CN" sz="2200" b="1" dirty="0">
                          <a:latin typeface="宋体" panose="02010600030101010101" pitchFamily="2" charset="-122"/>
                          <a:cs typeface="Times New Roman" panose="02020603050405020304" pitchFamily="18" charset="0"/>
                        </a:rPr>
                        <a:t>》</a:t>
                      </a:r>
                      <a:r>
                        <a:rPr lang="zh-CN" altLang="en-US" sz="2200" b="1" dirty="0">
                          <a:latin typeface="宋体" panose="02010600030101010101" pitchFamily="2" charset="-122"/>
                          <a:cs typeface="Times New Roman" panose="02020603050405020304" pitchFamily="18" charset="0"/>
                        </a:rPr>
                        <a:t>、感情</a:t>
                      </a:r>
                      <a:r>
                        <a:rPr lang="en-US" altLang="zh-CN" sz="2200" b="1" dirty="0">
                          <a:latin typeface="宋体" panose="02010600030101010101" pitchFamily="2" charset="-122"/>
                          <a:cs typeface="Times New Roman" panose="02020603050405020304" pitchFamily="18" charset="0"/>
                        </a:rPr>
                        <a:t>《</a:t>
                      </a:r>
                      <a:r>
                        <a:rPr lang="zh-CN" altLang="en-US" sz="2200" b="1" dirty="0">
                          <a:latin typeface="宋体" panose="02010600030101010101" pitchFamily="2" charset="-122"/>
                          <a:cs typeface="Times New Roman" panose="02020603050405020304" pitchFamily="18" charset="0"/>
                        </a:rPr>
                        <a:t>故乡</a:t>
                      </a:r>
                      <a:r>
                        <a:rPr lang="en-US" altLang="zh-CN" sz="2200" b="1" dirty="0">
                          <a:latin typeface="宋体" panose="02010600030101010101" pitchFamily="2" charset="-122"/>
                          <a:cs typeface="Times New Roman" panose="02020603050405020304" pitchFamily="18" charset="0"/>
                        </a:rPr>
                        <a:t>》</a:t>
                      </a:r>
                      <a:r>
                        <a:rPr lang="zh-CN" altLang="en-US" sz="2200" b="1" dirty="0">
                          <a:latin typeface="宋体" panose="02010600030101010101" pitchFamily="2" charset="-122"/>
                          <a:cs typeface="Times New Roman" panose="02020603050405020304" pitchFamily="18" charset="0"/>
                        </a:rPr>
                        <a:t>、事件</a:t>
                      </a:r>
                      <a:r>
                        <a:rPr lang="en-US" altLang="zh-CN" sz="2200" b="1" dirty="0">
                          <a:latin typeface="宋体" panose="02010600030101010101" pitchFamily="2" charset="-122"/>
                          <a:cs typeface="Times New Roman" panose="02020603050405020304" pitchFamily="18" charset="0"/>
                        </a:rPr>
                        <a:t>《</a:t>
                      </a:r>
                      <a:r>
                        <a:rPr lang="zh-CN" altLang="en-US" sz="2200" b="1" dirty="0">
                          <a:latin typeface="宋体" panose="02010600030101010101" pitchFamily="2" charset="-122"/>
                          <a:cs typeface="Times New Roman" panose="02020603050405020304" pitchFamily="18" charset="0"/>
                        </a:rPr>
                        <a:t>祝福</a:t>
                      </a:r>
                      <a:r>
                        <a:rPr lang="en-US" altLang="zh-CN" sz="2200" b="1" dirty="0">
                          <a:latin typeface="宋体" panose="02010600030101010101" pitchFamily="2" charset="-122"/>
                          <a:cs typeface="Times New Roman" panose="02020603050405020304" pitchFamily="18" charset="0"/>
                        </a:rPr>
                        <a:t>》</a:t>
                      </a:r>
                      <a:r>
                        <a:rPr lang="zh-CN" altLang="en-US" sz="2200" b="1" dirty="0">
                          <a:latin typeface="宋体" panose="02010600030101010101" pitchFamily="2" charset="-122"/>
                          <a:cs typeface="Times New Roman" panose="02020603050405020304" pitchFamily="18" charset="0"/>
                        </a:rPr>
                        <a:t>、时间</a:t>
                      </a:r>
                      <a:r>
                        <a:rPr lang="en-US" altLang="zh-CN" sz="2200" b="1" dirty="0">
                          <a:latin typeface="宋体" panose="02010600030101010101" pitchFamily="2" charset="-122"/>
                          <a:cs typeface="Times New Roman" panose="02020603050405020304" pitchFamily="18" charset="0"/>
                        </a:rPr>
                        <a:t>《</a:t>
                      </a:r>
                      <a:r>
                        <a:rPr lang="zh-CN" altLang="en-US" sz="2200" b="1" dirty="0">
                          <a:latin typeface="宋体" panose="02010600030101010101" pitchFamily="2" charset="-122"/>
                          <a:cs typeface="Times New Roman" panose="02020603050405020304" pitchFamily="18" charset="0"/>
                        </a:rPr>
                        <a:t>马裤先生</a:t>
                      </a:r>
                      <a:r>
                        <a:rPr lang="en-US" altLang="zh-CN" sz="2200" b="1" dirty="0">
                          <a:latin typeface="宋体" panose="02010600030101010101" pitchFamily="2" charset="-122"/>
                          <a:cs typeface="Times New Roman" panose="02020603050405020304" pitchFamily="18" charset="0"/>
                        </a:rPr>
                        <a:t>》</a:t>
                      </a:r>
                      <a:r>
                        <a:rPr lang="zh-CN" altLang="en-US" sz="2200" b="1" dirty="0">
                          <a:latin typeface="宋体" panose="02010600030101010101" pitchFamily="2" charset="-122"/>
                          <a:cs typeface="Times New Roman" panose="02020603050405020304" pitchFamily="18" charset="0"/>
                        </a:rPr>
                        <a:t>、空间</a:t>
                      </a:r>
                      <a:r>
                        <a:rPr lang="en-US" altLang="zh-CN" sz="2200" b="1" dirty="0">
                          <a:latin typeface="宋体" panose="02010600030101010101" pitchFamily="2" charset="-122"/>
                          <a:cs typeface="Times New Roman" panose="02020603050405020304" pitchFamily="18" charset="0"/>
                        </a:rPr>
                        <a:t>《</a:t>
                      </a:r>
                      <a:r>
                        <a:rPr lang="zh-CN" altLang="en-US" sz="2200" b="1" dirty="0">
                          <a:latin typeface="宋体" panose="02010600030101010101" pitchFamily="2" charset="-122"/>
                          <a:cs typeface="Times New Roman" panose="02020603050405020304" pitchFamily="18" charset="0"/>
                        </a:rPr>
                        <a:t>林黛玉进贾府</a:t>
                      </a:r>
                      <a:r>
                        <a:rPr lang="en-US" altLang="zh-CN" sz="2200" b="1">
                          <a:latin typeface="宋体" panose="02010600030101010101" pitchFamily="2" charset="-122"/>
                          <a:cs typeface="Times New Roman" panose="02020603050405020304" pitchFamily="18" charset="0"/>
                        </a:rPr>
                        <a:t>》</a:t>
                      </a:r>
                      <a:endParaRPr lang="zh-CN" altLang="en-US" sz="2200" b="1"/>
                    </a:p>
                  </a:txBody>
                  <a:tcPr anchor="ctr">
                    <a:lnL w="12700" cap="flat" cmpd="sng">
                      <a:solidFill>
                        <a:srgbClr val="000000"/>
                      </a:solidFill>
                      <a:prstDash val="solid"/>
                      <a:headEnd type="none" w="med" len="med"/>
                      <a:tailEnd type="none" w="med" len="med"/>
                    </a:lnL>
                    <a:lnR w="19050" cap="flat" cmpd="sng">
                      <a:solidFill>
                        <a:schemeClr val="tx1"/>
                      </a:solidFill>
                      <a:prstDash val="solid"/>
                      <a:headEnd type="none" w="med" len="med"/>
                      <a:tailEnd type="none" w="med" len="med"/>
                    </a:lnR>
                    <a:lnT w="12700" cap="flat" cmpd="sng">
                      <a:solidFill>
                        <a:srgbClr val="000000"/>
                      </a:solidFill>
                      <a:prstDash val="solid"/>
                      <a:headEnd type="none" w="med" len="med"/>
                      <a:tailEnd type="none" w="med" len="med"/>
                    </a:lnT>
                    <a:lnB w="19050" cap="flat" cmpd="sng">
                      <a:solidFill>
                        <a:schemeClr val="tx1"/>
                      </a:solidFill>
                      <a:prstDash val="solid"/>
                      <a:headEnd type="none" w="med" len="med"/>
                      <a:tailEnd type="none" w="med" len="med"/>
                    </a:lnB>
                    <a:lnTlToBr>
                      <a:noFill/>
                    </a:lnTlToBr>
                    <a:lnBlToTr>
                      <a:noFill/>
                    </a:lnBlToTr>
                    <a:noFill/>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524000" y="2571744"/>
            <a:ext cx="9123680" cy="768350"/>
          </a:xfrm>
          <a:prstGeom prst="rect">
            <a:avLst/>
          </a:prstGeom>
          <a:noFill/>
        </p:spPr>
        <p:txBody>
          <a:bodyPr wrap="none">
            <a:spAutoFit/>
          </a:bodyPr>
          <a:lstStyle/>
          <a:p>
            <a:pPr fontAlgn="auto">
              <a:spcBef>
                <a:spcPts val="0"/>
              </a:spcBef>
              <a:spcAft>
                <a:spcPts val="0"/>
              </a:spcAft>
              <a:defRPr/>
            </a:pPr>
            <a:r>
              <a:rPr lang="zh-CN" altLang="en-US" sz="4400" b="1" dirty="0">
                <a:ln w="17780" cmpd="sng">
                  <a:solidFill>
                    <a:srgbClr val="FFFFFF"/>
                  </a:solidFill>
                  <a:prstDash val="solid"/>
                  <a:miter lim="800000"/>
                </a:ln>
                <a:solidFill>
                  <a:srgbClr val="FF0000"/>
                </a:solidFill>
                <a:effectLst>
                  <a:outerShdw blurRad="50800" algn="tl" rotWithShape="0">
                    <a:srgbClr val="000000"/>
                  </a:outerShdw>
                </a:effectLst>
                <a:latin typeface="华文行楷" pitchFamily="2" charset="-122"/>
                <a:ea typeface="华文行楷" pitchFamily="2" charset="-122"/>
              </a:rPr>
              <a:t>关于小说标题高考考什么、怎么考？</a:t>
            </a:r>
            <a:endParaRPr lang="zh-CN" altLang="en-US" sz="4400" b="1" dirty="0">
              <a:ln w="17780" cmpd="sng">
                <a:solidFill>
                  <a:srgbClr val="FFFFFF"/>
                </a:solidFill>
                <a:prstDash val="solid"/>
                <a:miter lim="800000"/>
              </a:ln>
              <a:solidFill>
                <a:srgbClr val="FF0000"/>
              </a:solidFill>
              <a:effectLst>
                <a:outerShdw blurRad="50800" algn="tl" rotWithShape="0">
                  <a:srgbClr val="000000"/>
                </a:outerShdw>
              </a:effectLst>
              <a:latin typeface="华文行楷" pitchFamily="2" charset="-122"/>
              <a:ea typeface="华文行楷" pitchFamily="2" charset="-122"/>
            </a:endParaRPr>
          </a:p>
        </p:txBody>
      </p:sp>
      <p:sp>
        <p:nvSpPr>
          <p:cNvPr id="19458" name="WordArt 4"/>
          <p:cNvSpPr>
            <a:spLocks noChangeArrowheads="1" noChangeShapeType="1" noTextEdit="1"/>
          </p:cNvSpPr>
          <p:nvPr/>
        </p:nvSpPr>
        <p:spPr bwMode="auto">
          <a:xfrm>
            <a:off x="1847850" y="260350"/>
            <a:ext cx="3024188" cy="1104900"/>
          </a:xfrm>
          <a:prstGeom prst="rect">
            <a:avLst/>
          </a:prstGeom>
        </p:spPr>
        <p:txBody>
          <a:bodyPr wrap="none" fromWordArt="1">
            <a:prstTxWarp prst="textCascadeUp">
              <a:avLst>
                <a:gd name="adj" fmla="val 44444"/>
              </a:avLst>
            </a:prstTxWarp>
            <a:scene3d>
              <a:camera prst="legacyPerspectiveFront">
                <a:rot lat="20519997" lon="1080000" rev="0"/>
              </a:camera>
              <a:lightRig rig="legacyHarsh2" dir="b"/>
            </a:scene3d>
            <a:sp3d extrusionH="430200" prstMaterial="legacyMatte">
              <a:extrusionClr>
                <a:srgbClr val="FF6600"/>
              </a:extrusionClr>
            </a:sp3d>
          </a:bodyPr>
          <a:lstStyle/>
          <a:p>
            <a:pPr algn="ctr"/>
            <a:r>
              <a:rPr lang="zh-CN" altLang="en-US" sz="3600" kern="10">
                <a:ln w="9525">
                  <a:round/>
                </a:ln>
                <a:gradFill rotWithShape="1">
                  <a:gsLst>
                    <a:gs pos="0">
                      <a:srgbClr val="FFE701"/>
                    </a:gs>
                    <a:gs pos="100000">
                      <a:srgbClr val="FE3E02"/>
                    </a:gs>
                  </a:gsLst>
                  <a:lin ang="5400000" scaled="1"/>
                </a:gradFill>
                <a:latin typeface="宋体" panose="02010600030101010101" pitchFamily="2" charset="-122"/>
                <a:ea typeface="宋体" panose="02010600030101010101" pitchFamily="2" charset="-122"/>
              </a:rPr>
              <a:t>考点解读</a:t>
            </a:r>
            <a:endParaRPr lang="zh-CN" altLang="en-US" sz="3600" kern="10">
              <a:ln w="9525">
                <a:round/>
              </a:ln>
              <a:gradFill rotWithShape="1">
                <a:gsLst>
                  <a:gs pos="0">
                    <a:srgbClr val="FFE701"/>
                  </a:gs>
                  <a:gs pos="100000">
                    <a:srgbClr val="FE3E02"/>
                  </a:gs>
                </a:gsLst>
                <a:lin ang="5400000" scaled="1"/>
              </a:gradFill>
              <a:latin typeface="宋体" panose="02010600030101010101" pitchFamily="2" charset="-122"/>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4097" name="对象 27649"/>
          <p:cNvGraphicFramePr/>
          <p:nvPr/>
        </p:nvGraphicFramePr>
        <p:xfrm>
          <a:off x="1908175" y="873125"/>
          <a:ext cx="8405813" cy="5387975"/>
        </p:xfrm>
        <a:graphic>
          <a:graphicData uri="http://schemas.openxmlformats.org/presentationml/2006/ole">
            <mc:AlternateContent xmlns:mc="http://schemas.openxmlformats.org/markup-compatibility/2006">
              <mc:Choice xmlns:v="urn:schemas-microsoft-com:vml" Requires="v">
                <p:oleObj spid="_x0000_s3077" name="" r:id="rId1" imgW="8571230" imgH="4579620" progId="Word.Document.8">
                  <p:embed/>
                </p:oleObj>
              </mc:Choice>
              <mc:Fallback>
                <p:oleObj name="" r:id="rId1" imgW="8571230" imgH="4579620" progId="Word.Document.8">
                  <p:embed/>
                  <p:pic>
                    <p:nvPicPr>
                      <p:cNvPr id="0" name="图片 3076"/>
                      <p:cNvPicPr/>
                      <p:nvPr/>
                    </p:nvPicPr>
                    <p:blipFill>
                      <a:blip r:embed="rId2"/>
                      <a:stretch>
                        <a:fillRect/>
                      </a:stretch>
                    </p:blipFill>
                    <p:spPr>
                      <a:xfrm>
                        <a:off x="1908175" y="873125"/>
                        <a:ext cx="8405813" cy="5387975"/>
                      </a:xfrm>
                      <a:prstGeom prst="rect">
                        <a:avLst/>
                      </a:prstGeom>
                      <a:noFill/>
                      <a:ln w="38100">
                        <a:noFill/>
                        <a:miter/>
                      </a:ln>
                    </p:spPr>
                  </p:pic>
                </p:oleObj>
              </mc:Fallback>
            </mc:AlternateContent>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5121" name="对象 28673"/>
          <p:cNvGraphicFramePr/>
          <p:nvPr/>
        </p:nvGraphicFramePr>
        <p:xfrm>
          <a:off x="1905000" y="1057275"/>
          <a:ext cx="8501063" cy="4860925"/>
        </p:xfrm>
        <a:graphic>
          <a:graphicData uri="http://schemas.openxmlformats.org/presentationml/2006/ole">
            <mc:AlternateContent xmlns:mc="http://schemas.openxmlformats.org/markup-compatibility/2006">
              <mc:Choice xmlns:v="urn:schemas-microsoft-com:vml" Requires="v">
                <p:oleObj spid="_x0000_s3078" name="" r:id="rId1" imgW="8566150" imgH="4077970" progId="Word.Document.8">
                  <p:embed/>
                </p:oleObj>
              </mc:Choice>
              <mc:Fallback>
                <p:oleObj name="" r:id="rId1" imgW="8566150" imgH="4077970" progId="Word.Document.8">
                  <p:embed/>
                  <p:pic>
                    <p:nvPicPr>
                      <p:cNvPr id="0" name="图片 3077"/>
                      <p:cNvPicPr/>
                      <p:nvPr/>
                    </p:nvPicPr>
                    <p:blipFill>
                      <a:blip r:embed="rId2"/>
                      <a:stretch>
                        <a:fillRect/>
                      </a:stretch>
                    </p:blipFill>
                    <p:spPr>
                      <a:xfrm>
                        <a:off x="1905000" y="1057275"/>
                        <a:ext cx="8501063" cy="4860925"/>
                      </a:xfrm>
                      <a:prstGeom prst="rect">
                        <a:avLst/>
                      </a:prstGeom>
                      <a:noFill/>
                      <a:ln w="38100">
                        <a:noFill/>
                        <a:miter/>
                      </a:ln>
                    </p:spPr>
                  </p:pic>
                </p:oleObj>
              </mc:Fallback>
            </mc:AlternateContent>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6145" name="对象 29697"/>
          <p:cNvGraphicFramePr/>
          <p:nvPr/>
        </p:nvGraphicFramePr>
        <p:xfrm>
          <a:off x="1855470" y="1543685"/>
          <a:ext cx="9151620" cy="3769995"/>
        </p:xfrm>
        <a:graphic>
          <a:graphicData uri="http://schemas.openxmlformats.org/presentationml/2006/ole">
            <mc:AlternateContent xmlns:mc="http://schemas.openxmlformats.org/markup-compatibility/2006">
              <mc:Choice xmlns:v="urn:schemas-microsoft-com:vml" Requires="v">
                <p:oleObj spid="_x0000_s3076" name="" r:id="rId1" imgW="9906000" imgH="3162300" progId="Word.Document.8">
                  <p:embed/>
                </p:oleObj>
              </mc:Choice>
              <mc:Fallback>
                <p:oleObj name="" r:id="rId1" imgW="9906000" imgH="3162300" progId="Word.Document.8">
                  <p:embed/>
                  <p:pic>
                    <p:nvPicPr>
                      <p:cNvPr id="0" name="图片 3075"/>
                      <p:cNvPicPr/>
                      <p:nvPr/>
                    </p:nvPicPr>
                    <p:blipFill>
                      <a:blip r:embed="rId2"/>
                      <a:stretch>
                        <a:fillRect/>
                      </a:stretch>
                    </p:blipFill>
                    <p:spPr>
                      <a:xfrm>
                        <a:off x="1855470" y="1543685"/>
                        <a:ext cx="9151620" cy="3769995"/>
                      </a:xfrm>
                      <a:prstGeom prst="rect">
                        <a:avLst/>
                      </a:prstGeom>
                      <a:noFill/>
                      <a:ln w="38100">
                        <a:noFill/>
                        <a:miter/>
                      </a:ln>
                    </p:spPr>
                  </p:pic>
                </p:oleObj>
              </mc:Fallback>
            </mc:AlternateContent>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69" name="文本框 4097"/>
          <p:cNvSpPr txBox="1"/>
          <p:nvPr/>
        </p:nvSpPr>
        <p:spPr>
          <a:xfrm>
            <a:off x="2638425" y="930275"/>
            <a:ext cx="7820025" cy="4154170"/>
          </a:xfrm>
          <a:prstGeom prst="rect">
            <a:avLst/>
          </a:prstGeom>
          <a:noFill/>
          <a:ln w="9525">
            <a:noFill/>
          </a:ln>
        </p:spPr>
        <p:txBody>
          <a:bodyPr anchor="t">
            <a:spAutoFit/>
          </a:bodyPr>
          <a:p>
            <a:pPr>
              <a:lnSpc>
                <a:spcPct val="150000"/>
              </a:lnSpc>
            </a:pPr>
            <a:r>
              <a:rPr lang="en-US" altLang="zh-CN" sz="2200" b="1" dirty="0">
                <a:latin typeface="宋体" panose="02010600030101010101" pitchFamily="2" charset="-122"/>
                <a:ea typeface="宋体" panose="02010600030101010101" pitchFamily="2" charset="-122"/>
              </a:rPr>
              <a:t>    2.</a:t>
            </a:r>
            <a:r>
              <a:rPr lang="zh-CN" altLang="en-US" sz="2200" b="1" dirty="0">
                <a:latin typeface="宋体" panose="02010600030101010101" pitchFamily="2" charset="-122"/>
                <a:ea typeface="宋体" panose="02010600030101010101" pitchFamily="2" charset="-122"/>
              </a:rPr>
              <a:t>常见的制造情节波澜的方法</a:t>
            </a:r>
            <a:endParaRPr lang="zh-CN" altLang="en-US" sz="2200" b="1" dirty="0">
              <a:latin typeface="宋体" panose="02010600030101010101" pitchFamily="2" charset="-122"/>
              <a:ea typeface="宋体" panose="02010600030101010101" pitchFamily="2" charset="-122"/>
            </a:endParaRPr>
          </a:p>
          <a:p>
            <a:pPr>
              <a:lnSpc>
                <a:spcPct val="150000"/>
              </a:lnSpc>
            </a:pPr>
            <a:r>
              <a:rPr lang="zh-CN" altLang="en-US" sz="2200" b="1" dirty="0">
                <a:latin typeface="宋体" panose="02010600030101010101" pitchFamily="2" charset="-122"/>
                <a:ea typeface="宋体" panose="02010600030101010101" pitchFamily="2" charset="-122"/>
              </a:rPr>
              <a:t>    </a:t>
            </a:r>
            <a:r>
              <a:rPr lang="en-US" altLang="zh-CN" sz="2200" b="1" dirty="0">
                <a:latin typeface="宋体" panose="02010600030101010101" pitchFamily="2" charset="-122"/>
                <a:ea typeface="宋体" panose="02010600030101010101" pitchFamily="2" charset="-122"/>
              </a:rPr>
              <a:t>①</a:t>
            </a:r>
            <a:r>
              <a:rPr lang="zh-CN" altLang="en-US" sz="2200" b="1" dirty="0">
                <a:latin typeface="宋体" panose="02010600030101010101" pitchFamily="2" charset="-122"/>
                <a:ea typeface="宋体" panose="02010600030101010101" pitchFamily="2" charset="-122"/>
              </a:rPr>
              <a:t>抑扬法，先抑后扬（欲扬先抑），引发好奇，情节曲折。如</a:t>
            </a:r>
            <a:r>
              <a:rPr lang="en-US" altLang="zh-CN" sz="2200" b="1" dirty="0">
                <a:latin typeface="宋体" panose="02010600030101010101" pitchFamily="2" charset="-122"/>
                <a:ea typeface="宋体" panose="02010600030101010101" pitchFamily="2" charset="-122"/>
              </a:rPr>
              <a:t>《</a:t>
            </a:r>
            <a:r>
              <a:rPr lang="zh-CN" altLang="en-US" sz="2200" b="1" dirty="0">
                <a:latin typeface="宋体" panose="02010600030101010101" pitchFamily="2" charset="-122"/>
                <a:ea typeface="宋体" panose="02010600030101010101" pitchFamily="2" charset="-122"/>
              </a:rPr>
              <a:t>怪人</a:t>
            </a:r>
            <a:r>
              <a:rPr lang="en-US" altLang="zh-CN" sz="2200" b="1" dirty="0">
                <a:latin typeface="宋体" panose="02010600030101010101" pitchFamily="2" charset="-122"/>
                <a:ea typeface="宋体" panose="02010600030101010101" pitchFamily="2" charset="-122"/>
              </a:rPr>
              <a:t>》</a:t>
            </a:r>
            <a:r>
              <a:rPr lang="zh-CN" altLang="en-US" sz="2200" b="1" dirty="0">
                <a:latin typeface="宋体" panose="02010600030101010101" pitchFamily="2" charset="-122"/>
                <a:ea typeface="宋体" panose="02010600030101010101" pitchFamily="2" charset="-122"/>
              </a:rPr>
              <a:t>。</a:t>
            </a:r>
            <a:endParaRPr lang="zh-CN" altLang="en-US" sz="2200" b="1" dirty="0">
              <a:latin typeface="宋体" panose="02010600030101010101" pitchFamily="2" charset="-122"/>
              <a:ea typeface="宋体" panose="02010600030101010101" pitchFamily="2" charset="-122"/>
            </a:endParaRPr>
          </a:p>
          <a:p>
            <a:pPr>
              <a:lnSpc>
                <a:spcPct val="150000"/>
              </a:lnSpc>
            </a:pPr>
            <a:r>
              <a:rPr lang="zh-CN" altLang="en-US" sz="2200" b="1" dirty="0">
                <a:latin typeface="宋体" panose="02010600030101010101" pitchFamily="2" charset="-122"/>
                <a:ea typeface="宋体" panose="02010600030101010101" pitchFamily="2" charset="-122"/>
              </a:rPr>
              <a:t>    </a:t>
            </a:r>
            <a:r>
              <a:rPr lang="en-US" altLang="zh-CN" sz="2200" b="1" dirty="0">
                <a:latin typeface="宋体" panose="02010600030101010101" pitchFamily="2" charset="-122"/>
                <a:ea typeface="宋体" panose="02010600030101010101" pitchFamily="2" charset="-122"/>
              </a:rPr>
              <a:t>②</a:t>
            </a:r>
            <a:r>
              <a:rPr lang="zh-CN" altLang="en-US" sz="2200" b="1" dirty="0">
                <a:latin typeface="宋体" panose="02010600030101010101" pitchFamily="2" charset="-122"/>
                <a:ea typeface="宋体" panose="02010600030101010101" pitchFamily="2" charset="-122"/>
              </a:rPr>
              <a:t>摇摆法，指情节上适度偏离，在叙述中由于不同事件的介入，使得小说曲折有致，摇曳多姿。如</a:t>
            </a:r>
            <a:r>
              <a:rPr lang="en-US" altLang="zh-CN" sz="2200" b="1" dirty="0">
                <a:latin typeface="宋体" panose="02010600030101010101" pitchFamily="2" charset="-122"/>
                <a:ea typeface="宋体" panose="02010600030101010101" pitchFamily="2" charset="-122"/>
              </a:rPr>
              <a:t>《</a:t>
            </a:r>
            <a:r>
              <a:rPr lang="zh-CN" altLang="en-US" sz="2200" b="1" dirty="0">
                <a:latin typeface="宋体" panose="02010600030101010101" pitchFamily="2" charset="-122"/>
                <a:ea typeface="宋体" panose="02010600030101010101" pitchFamily="2" charset="-122"/>
              </a:rPr>
              <a:t>杨修之死</a:t>
            </a:r>
            <a:r>
              <a:rPr lang="en-US" altLang="zh-CN" sz="2200" b="1" dirty="0">
                <a:latin typeface="宋体" panose="02010600030101010101" pitchFamily="2" charset="-122"/>
                <a:ea typeface="宋体" panose="02010600030101010101" pitchFamily="2" charset="-122"/>
              </a:rPr>
              <a:t>》</a:t>
            </a:r>
            <a:r>
              <a:rPr lang="zh-CN" altLang="en-US" sz="2200" b="1" dirty="0">
                <a:latin typeface="宋体" panose="02010600030101010101" pitchFamily="2" charset="-122"/>
                <a:ea typeface="宋体" panose="02010600030101010101" pitchFamily="2" charset="-122"/>
              </a:rPr>
              <a:t>。</a:t>
            </a:r>
            <a:endParaRPr lang="zh-CN" altLang="en-US" sz="2200" b="1" dirty="0">
              <a:latin typeface="宋体" panose="02010600030101010101" pitchFamily="2" charset="-122"/>
              <a:ea typeface="宋体" panose="02010600030101010101" pitchFamily="2" charset="-122"/>
            </a:endParaRPr>
          </a:p>
          <a:p>
            <a:pPr>
              <a:lnSpc>
                <a:spcPct val="150000"/>
              </a:lnSpc>
            </a:pPr>
            <a:r>
              <a:rPr lang="zh-CN" altLang="en-US" sz="2200" b="1" dirty="0">
                <a:latin typeface="宋体" panose="02010600030101010101" pitchFamily="2" charset="-122"/>
                <a:ea typeface="宋体" panose="02010600030101010101" pitchFamily="2" charset="-122"/>
              </a:rPr>
              <a:t>    </a:t>
            </a:r>
            <a:r>
              <a:rPr lang="en-US" altLang="zh-CN" sz="2200" b="1" dirty="0">
                <a:latin typeface="宋体" panose="02010600030101010101" pitchFamily="2" charset="-122"/>
                <a:ea typeface="宋体" panose="02010600030101010101" pitchFamily="2" charset="-122"/>
              </a:rPr>
              <a:t>③</a:t>
            </a:r>
            <a:r>
              <a:rPr lang="zh-CN" altLang="en-US" sz="2200" b="1" dirty="0">
                <a:latin typeface="宋体" panose="02010600030101010101" pitchFamily="2" charset="-122"/>
                <a:ea typeface="宋体" panose="02010600030101010101" pitchFamily="2" charset="-122"/>
              </a:rPr>
              <a:t>延迟法，指尽量拉开我们与终点的距离，拖延到达的时间，使得小说不再平缓地前进，让读者不时地觉得会发生些什么，从而造成因为不顺利而陡增的心理期待。如</a:t>
            </a:r>
            <a:r>
              <a:rPr lang="en-US" altLang="zh-CN" sz="2200" b="1" dirty="0">
                <a:latin typeface="宋体" panose="02010600030101010101" pitchFamily="2" charset="-122"/>
                <a:ea typeface="宋体" panose="02010600030101010101" pitchFamily="2" charset="-122"/>
              </a:rPr>
              <a:t>《</a:t>
            </a:r>
            <a:r>
              <a:rPr lang="zh-CN" altLang="en-US" sz="2200" b="1" dirty="0">
                <a:latin typeface="宋体" panose="02010600030101010101" pitchFamily="2" charset="-122"/>
                <a:ea typeface="宋体" panose="02010600030101010101" pitchFamily="2" charset="-122"/>
              </a:rPr>
              <a:t>失街亭</a:t>
            </a:r>
            <a:r>
              <a:rPr lang="en-US" altLang="zh-CN" sz="2200" b="1" dirty="0">
                <a:latin typeface="宋体" panose="02010600030101010101" pitchFamily="2" charset="-122"/>
                <a:ea typeface="宋体" panose="02010600030101010101" pitchFamily="2" charset="-122"/>
              </a:rPr>
              <a:t>》</a:t>
            </a:r>
            <a:r>
              <a:rPr lang="zh-CN" altLang="en-US" sz="2200" b="1" dirty="0">
                <a:latin typeface="宋体" panose="02010600030101010101" pitchFamily="2" charset="-122"/>
                <a:ea typeface="宋体" panose="02010600030101010101" pitchFamily="2" charset="-122"/>
              </a:rPr>
              <a:t>。</a:t>
            </a:r>
            <a:endParaRPr lang="zh-CN" altLang="en-US" sz="2200" b="1">
              <a:latin typeface="宋体" panose="02010600030101010101" pitchFamily="2" charset="-122"/>
              <a:ea typeface="宋体" panose="02010600030101010101" pitchFamily="2" charset="-122"/>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193" name="文本框 5121"/>
          <p:cNvSpPr txBox="1"/>
          <p:nvPr/>
        </p:nvSpPr>
        <p:spPr>
          <a:xfrm>
            <a:off x="2638425" y="358775"/>
            <a:ext cx="7820025" cy="4661535"/>
          </a:xfrm>
          <a:prstGeom prst="rect">
            <a:avLst/>
          </a:prstGeom>
          <a:noFill/>
          <a:ln w="9525">
            <a:noFill/>
          </a:ln>
        </p:spPr>
        <p:txBody>
          <a:bodyPr anchor="t">
            <a:spAutoFit/>
          </a:bodyPr>
          <a:p>
            <a:pPr>
              <a:lnSpc>
                <a:spcPct val="150000"/>
              </a:lnSpc>
            </a:pPr>
            <a:r>
              <a:rPr lang="en-US" altLang="zh-CN" sz="2200" b="1" dirty="0">
                <a:latin typeface="宋体" panose="02010600030101010101" pitchFamily="2" charset="-122"/>
                <a:ea typeface="宋体" panose="02010600030101010101" pitchFamily="2" charset="-122"/>
              </a:rPr>
              <a:t>    ④</a:t>
            </a:r>
            <a:r>
              <a:rPr lang="zh-CN" altLang="en-US" sz="2200" b="1" dirty="0">
                <a:latin typeface="宋体" panose="02010600030101010101" pitchFamily="2" charset="-122"/>
                <a:ea typeface="宋体" panose="02010600030101010101" pitchFamily="2" charset="-122"/>
              </a:rPr>
              <a:t>巧合法，指通过人物出乎意料的奇遇或事情的某种巧合，构成曲折的故事表现主题。如</a:t>
            </a:r>
            <a:r>
              <a:rPr lang="en-US" altLang="zh-CN" sz="2200" b="1" dirty="0">
                <a:latin typeface="宋体" panose="02010600030101010101" pitchFamily="2" charset="-122"/>
                <a:ea typeface="宋体" panose="02010600030101010101" pitchFamily="2" charset="-122"/>
              </a:rPr>
              <a:t>《</a:t>
            </a:r>
            <a:r>
              <a:rPr lang="zh-CN" altLang="en-US" sz="2200" b="1" dirty="0">
                <a:latin typeface="宋体" panose="02010600030101010101" pitchFamily="2" charset="-122"/>
                <a:ea typeface="宋体" panose="02010600030101010101" pitchFamily="2" charset="-122"/>
              </a:rPr>
              <a:t>热爱生命</a:t>
            </a:r>
            <a:r>
              <a:rPr lang="en-US" altLang="zh-CN" sz="2200" b="1" dirty="0">
                <a:latin typeface="宋体" panose="02010600030101010101" pitchFamily="2" charset="-122"/>
                <a:ea typeface="宋体" panose="02010600030101010101" pitchFamily="2" charset="-122"/>
              </a:rPr>
              <a:t>》</a:t>
            </a:r>
            <a:r>
              <a:rPr lang="zh-CN" altLang="en-US" sz="2200" b="1" dirty="0">
                <a:latin typeface="宋体" panose="02010600030101010101" pitchFamily="2" charset="-122"/>
                <a:ea typeface="宋体" panose="02010600030101010101" pitchFamily="2" charset="-122"/>
              </a:rPr>
              <a:t>。</a:t>
            </a:r>
            <a:endParaRPr lang="zh-CN" altLang="en-US" sz="2200" b="1" dirty="0">
              <a:latin typeface="宋体" panose="02010600030101010101" pitchFamily="2" charset="-122"/>
              <a:ea typeface="宋体" panose="02010600030101010101" pitchFamily="2" charset="-122"/>
            </a:endParaRPr>
          </a:p>
          <a:p>
            <a:pPr>
              <a:lnSpc>
                <a:spcPct val="150000"/>
              </a:lnSpc>
            </a:pPr>
            <a:r>
              <a:rPr lang="zh-CN" altLang="en-US" sz="2200" b="1" dirty="0">
                <a:latin typeface="宋体" panose="02010600030101010101" pitchFamily="2" charset="-122"/>
                <a:ea typeface="宋体" panose="02010600030101010101" pitchFamily="2" charset="-122"/>
              </a:rPr>
              <a:t>    </a:t>
            </a:r>
            <a:r>
              <a:rPr lang="en-US" altLang="zh-CN" sz="2200" b="1" dirty="0">
                <a:latin typeface="宋体" panose="02010600030101010101" pitchFamily="2" charset="-122"/>
                <a:ea typeface="宋体" panose="02010600030101010101" pitchFamily="2" charset="-122"/>
              </a:rPr>
              <a:t>⑤</a:t>
            </a:r>
            <a:r>
              <a:rPr lang="zh-CN" altLang="en-US" sz="2200" b="1" dirty="0">
                <a:latin typeface="宋体" panose="02010600030101010101" pitchFamily="2" charset="-122"/>
                <a:ea typeface="宋体" panose="02010600030101010101" pitchFamily="2" charset="-122"/>
              </a:rPr>
              <a:t>突转法，指在情节结束处异峰突起，出人意料，使情节顿生波澜，令读者回味无穷。如莫泊桑</a:t>
            </a:r>
            <a:r>
              <a:rPr lang="en-US" altLang="zh-CN" sz="2200" b="1" dirty="0">
                <a:latin typeface="宋体" panose="02010600030101010101" pitchFamily="2" charset="-122"/>
                <a:ea typeface="宋体" panose="02010600030101010101" pitchFamily="2" charset="-122"/>
              </a:rPr>
              <a:t>《</a:t>
            </a:r>
            <a:r>
              <a:rPr lang="zh-CN" altLang="en-US" sz="2200" b="1" dirty="0">
                <a:latin typeface="宋体" panose="02010600030101010101" pitchFamily="2" charset="-122"/>
                <a:ea typeface="宋体" panose="02010600030101010101" pitchFamily="2" charset="-122"/>
              </a:rPr>
              <a:t>项链</a:t>
            </a:r>
            <a:r>
              <a:rPr lang="en-US" altLang="zh-CN" sz="2200" b="1" dirty="0">
                <a:latin typeface="宋体" panose="02010600030101010101" pitchFamily="2" charset="-122"/>
                <a:ea typeface="宋体" panose="02010600030101010101" pitchFamily="2" charset="-122"/>
              </a:rPr>
              <a:t>》</a:t>
            </a:r>
            <a:r>
              <a:rPr lang="zh-CN" altLang="en-US" sz="2200" b="1" dirty="0">
                <a:latin typeface="宋体" panose="02010600030101010101" pitchFamily="2" charset="-122"/>
                <a:ea typeface="宋体" panose="02010600030101010101" pitchFamily="2" charset="-122"/>
              </a:rPr>
              <a:t>。</a:t>
            </a:r>
            <a:endParaRPr lang="zh-CN" altLang="en-US" sz="2200" b="1" dirty="0">
              <a:latin typeface="宋体" panose="02010600030101010101" pitchFamily="2" charset="-122"/>
              <a:ea typeface="宋体" panose="02010600030101010101" pitchFamily="2" charset="-122"/>
            </a:endParaRPr>
          </a:p>
          <a:p>
            <a:pPr>
              <a:lnSpc>
                <a:spcPct val="150000"/>
              </a:lnSpc>
            </a:pPr>
            <a:r>
              <a:rPr lang="zh-CN" altLang="en-US" sz="2200" b="1" dirty="0">
                <a:latin typeface="宋体" panose="02010600030101010101" pitchFamily="2" charset="-122"/>
                <a:ea typeface="宋体" panose="02010600030101010101" pitchFamily="2" charset="-122"/>
              </a:rPr>
              <a:t>    </a:t>
            </a:r>
            <a:r>
              <a:rPr lang="en-US" altLang="zh-CN" sz="2200" b="1" dirty="0">
                <a:latin typeface="宋体" panose="02010600030101010101" pitchFamily="2" charset="-122"/>
                <a:ea typeface="宋体" panose="02010600030101010101" pitchFamily="2" charset="-122"/>
              </a:rPr>
              <a:t>⑥</a:t>
            </a:r>
            <a:r>
              <a:rPr lang="zh-CN" altLang="en-US" sz="2200" b="1" dirty="0">
                <a:latin typeface="宋体" panose="02010600030101010101" pitchFamily="2" charset="-122"/>
                <a:ea typeface="宋体" panose="02010600030101010101" pitchFamily="2" charset="-122"/>
              </a:rPr>
              <a:t>误会法，指作品中的人物迷惑于表面现象，从而引起矛盾，推动情节的发展，造成悲剧或喜剧性的冲突。如</a:t>
            </a:r>
            <a:r>
              <a:rPr lang="en-US" altLang="zh-CN" sz="2200" b="1" dirty="0">
                <a:latin typeface="宋体" panose="02010600030101010101" pitchFamily="2" charset="-122"/>
                <a:ea typeface="宋体" panose="02010600030101010101" pitchFamily="2" charset="-122"/>
              </a:rPr>
              <a:t>《</a:t>
            </a:r>
            <a:r>
              <a:rPr lang="zh-CN" altLang="en-US" sz="2200" b="1" dirty="0">
                <a:latin typeface="宋体" panose="02010600030101010101" pitchFamily="2" charset="-122"/>
                <a:ea typeface="宋体" panose="02010600030101010101" pitchFamily="2" charset="-122"/>
              </a:rPr>
              <a:t>麦琪的礼物</a:t>
            </a:r>
            <a:r>
              <a:rPr lang="en-US" altLang="zh-CN" sz="2200" b="1" dirty="0">
                <a:latin typeface="宋体" panose="02010600030101010101" pitchFamily="2" charset="-122"/>
                <a:ea typeface="宋体" panose="02010600030101010101" pitchFamily="2" charset="-122"/>
              </a:rPr>
              <a:t>》</a:t>
            </a:r>
            <a:r>
              <a:rPr lang="zh-CN" altLang="en-US" sz="2200" b="1" dirty="0">
                <a:latin typeface="宋体" panose="02010600030101010101" pitchFamily="2" charset="-122"/>
                <a:ea typeface="宋体" panose="02010600030101010101" pitchFamily="2" charset="-122"/>
              </a:rPr>
              <a:t>。</a:t>
            </a:r>
            <a:endParaRPr lang="zh-CN" altLang="en-US" sz="2200" b="1" dirty="0">
              <a:latin typeface="宋体" panose="02010600030101010101" pitchFamily="2" charset="-122"/>
              <a:ea typeface="宋体" panose="02010600030101010101" pitchFamily="2" charset="-122"/>
            </a:endParaRPr>
          </a:p>
          <a:p>
            <a:pPr>
              <a:lnSpc>
                <a:spcPct val="150000"/>
              </a:lnSpc>
            </a:pPr>
            <a:r>
              <a:rPr lang="zh-CN" altLang="en-US" sz="2200" b="1" dirty="0">
                <a:latin typeface="宋体" panose="02010600030101010101" pitchFamily="2" charset="-122"/>
                <a:ea typeface="宋体" panose="02010600030101010101" pitchFamily="2" charset="-122"/>
              </a:rPr>
              <a:t>    另外还有倒叙法</a:t>
            </a:r>
            <a:r>
              <a:rPr lang="en-US" altLang="zh-CN" sz="2200" b="1" dirty="0">
                <a:latin typeface="宋体" panose="02010600030101010101" pitchFamily="2" charset="-122"/>
                <a:ea typeface="宋体" panose="02010600030101010101" pitchFamily="2" charset="-122"/>
              </a:rPr>
              <a:t>《</a:t>
            </a:r>
            <a:r>
              <a:rPr lang="zh-CN" altLang="en-US" sz="2200" b="1" dirty="0">
                <a:latin typeface="宋体" panose="02010600030101010101" pitchFamily="2" charset="-122"/>
                <a:ea typeface="宋体" panose="02010600030101010101" pitchFamily="2" charset="-122"/>
              </a:rPr>
              <a:t>祝福</a:t>
            </a:r>
            <a:r>
              <a:rPr lang="en-US" altLang="zh-CN" sz="2200" b="1" dirty="0">
                <a:latin typeface="宋体" panose="02010600030101010101" pitchFamily="2" charset="-122"/>
                <a:ea typeface="宋体" panose="02010600030101010101" pitchFamily="2" charset="-122"/>
              </a:rPr>
              <a:t>》</a:t>
            </a:r>
            <a:r>
              <a:rPr lang="zh-CN" altLang="en-US" sz="2200" b="1" dirty="0">
                <a:latin typeface="宋体" panose="02010600030101010101" pitchFamily="2" charset="-122"/>
                <a:ea typeface="宋体" panose="02010600030101010101" pitchFamily="2" charset="-122"/>
              </a:rPr>
              <a:t>、对比法</a:t>
            </a:r>
            <a:r>
              <a:rPr lang="en-US" altLang="zh-CN" sz="2200" b="1" dirty="0">
                <a:latin typeface="宋体" panose="02010600030101010101" pitchFamily="2" charset="-122"/>
                <a:ea typeface="宋体" panose="02010600030101010101" pitchFamily="2" charset="-122"/>
              </a:rPr>
              <a:t>《</a:t>
            </a:r>
            <a:r>
              <a:rPr lang="zh-CN" altLang="en-US" sz="2200" b="1" dirty="0">
                <a:latin typeface="宋体" panose="02010600030101010101" pitchFamily="2" charset="-122"/>
                <a:ea typeface="宋体" panose="02010600030101010101" pitchFamily="2" charset="-122"/>
              </a:rPr>
              <a:t>变色龙</a:t>
            </a:r>
            <a:r>
              <a:rPr lang="en-US" altLang="zh-CN" sz="2200" b="1" dirty="0">
                <a:latin typeface="宋体" panose="02010600030101010101" pitchFamily="2" charset="-122"/>
                <a:ea typeface="宋体" panose="02010600030101010101" pitchFamily="2" charset="-122"/>
              </a:rPr>
              <a:t>》</a:t>
            </a:r>
            <a:r>
              <a:rPr lang="zh-CN" altLang="en-US" sz="2200" b="1" dirty="0">
                <a:latin typeface="宋体" panose="02010600030101010101" pitchFamily="2" charset="-122"/>
                <a:ea typeface="宋体" panose="02010600030101010101" pitchFamily="2" charset="-122"/>
              </a:rPr>
              <a:t>、夸张法</a:t>
            </a:r>
            <a:r>
              <a:rPr lang="en-US" altLang="zh-CN" sz="2200" b="1" dirty="0">
                <a:latin typeface="宋体" panose="02010600030101010101" pitchFamily="2" charset="-122"/>
                <a:ea typeface="宋体" panose="02010600030101010101" pitchFamily="2" charset="-122"/>
              </a:rPr>
              <a:t>《</a:t>
            </a:r>
            <a:r>
              <a:rPr lang="zh-CN" altLang="en-US" sz="2200" b="1" dirty="0">
                <a:latin typeface="宋体" panose="02010600030101010101" pitchFamily="2" charset="-122"/>
                <a:ea typeface="宋体" panose="02010600030101010101" pitchFamily="2" charset="-122"/>
              </a:rPr>
              <a:t>马裤先生</a:t>
            </a:r>
            <a:r>
              <a:rPr lang="en-US" altLang="zh-CN" sz="2200" b="1" dirty="0">
                <a:latin typeface="宋体" panose="02010600030101010101" pitchFamily="2" charset="-122"/>
                <a:ea typeface="宋体" panose="02010600030101010101" pitchFamily="2" charset="-122"/>
              </a:rPr>
              <a:t>》</a:t>
            </a:r>
            <a:r>
              <a:rPr lang="zh-CN" altLang="en-US" sz="2200" b="1" dirty="0">
                <a:latin typeface="宋体" panose="02010600030101010101" pitchFamily="2" charset="-122"/>
                <a:ea typeface="宋体" panose="02010600030101010101" pitchFamily="2" charset="-122"/>
              </a:rPr>
              <a:t>等。</a:t>
            </a:r>
            <a:endParaRPr lang="zh-CN" altLang="en-US" sz="2200" b="1">
              <a:latin typeface="宋体" panose="02010600030101010101" pitchFamily="2" charset="-122"/>
              <a:ea typeface="宋体" panose="02010600030101010101" pitchFamily="2" charset="-122"/>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32770" name="Object 4"/>
          <p:cNvGraphicFramePr/>
          <p:nvPr/>
        </p:nvGraphicFramePr>
        <p:xfrm>
          <a:off x="2219325" y="792163"/>
          <a:ext cx="7764463" cy="1412875"/>
        </p:xfrm>
        <a:graphic>
          <a:graphicData uri="http://schemas.openxmlformats.org/presentationml/2006/ole">
            <mc:AlternateContent xmlns:mc="http://schemas.openxmlformats.org/markup-compatibility/2006">
              <mc:Choice xmlns:v="urn:schemas-microsoft-com:vml" Requires="v">
                <p:oleObj spid="_x0000_s3110" name="" r:id="rId1" imgW="7787005" imgH="1449070" progId="Word.Document.8">
                  <p:embed/>
                </p:oleObj>
              </mc:Choice>
              <mc:Fallback>
                <p:oleObj name="" r:id="rId1" imgW="7787005" imgH="1449070" progId="Word.Document.8">
                  <p:embed/>
                  <p:pic>
                    <p:nvPicPr>
                      <p:cNvPr id="0" name="图片 3109"/>
                      <p:cNvPicPr/>
                      <p:nvPr/>
                    </p:nvPicPr>
                    <p:blipFill>
                      <a:blip r:embed="rId2"/>
                      <a:stretch>
                        <a:fillRect/>
                      </a:stretch>
                    </p:blipFill>
                    <p:spPr>
                      <a:xfrm>
                        <a:off x="2219325" y="792163"/>
                        <a:ext cx="7764463" cy="1412875"/>
                      </a:xfrm>
                      <a:prstGeom prst="rect">
                        <a:avLst/>
                      </a:prstGeom>
                      <a:noFill/>
                      <a:ln w="38100">
                        <a:noFill/>
                        <a:miter/>
                      </a:ln>
                    </p:spPr>
                  </p:pic>
                </p:oleObj>
              </mc:Fallback>
            </mc:AlternateContent>
          </a:graphicData>
        </a:graphic>
      </p:graphicFrame>
      <p:graphicFrame>
        <p:nvGraphicFramePr>
          <p:cNvPr id="415861" name="Group 117"/>
          <p:cNvGraphicFramePr>
            <a:graphicFrameLocks noGrp="1"/>
          </p:cNvGraphicFramePr>
          <p:nvPr/>
        </p:nvGraphicFramePr>
        <p:xfrm>
          <a:off x="2135188" y="2154238"/>
          <a:ext cx="7776845" cy="3876675"/>
        </p:xfrm>
        <a:graphic>
          <a:graphicData uri="http://schemas.openxmlformats.org/drawingml/2006/table">
            <a:tbl>
              <a:tblPr/>
              <a:tblGrid>
                <a:gridCol w="7776845"/>
              </a:tblGrid>
              <a:tr h="530225">
                <a:tc>
                  <a:txBody>
                    <a:bodyPr/>
                    <a:lstStyle/>
                    <a:p>
                      <a:pPr marL="0" marR="0" lvl="0" indent="0" algn="ctr" defTabSz="914400" rtl="0" eaLnBrk="1" fontAlgn="base" latinLnBrk="0" hangingPunct="1">
                        <a:lnSpc>
                          <a:spcPct val="120000"/>
                        </a:lnSpc>
                        <a:spcBef>
                          <a:spcPct val="0"/>
                        </a:spcBef>
                        <a:spcAft>
                          <a:spcPct val="0"/>
                        </a:spcAft>
                        <a:buClrTx/>
                        <a:buSzTx/>
                        <a:buFontTx/>
                        <a:buNone/>
                        <a:tabLst>
                          <a:tab pos="2628900" algn="l"/>
                        </a:tabLst>
                      </a:pPr>
                      <a:r>
                        <a:rPr kumimoji="0"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题干示例</a:t>
                      </a:r>
                      <a:endParaRPr kumimoji="0" lang="zh-CN" alt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r h="969010">
                <a:tc>
                  <a:txBody>
                    <a:bodyPr/>
                    <a:lstStyle/>
                    <a:p>
                      <a:pPr marL="0" marR="0" lvl="0" indent="0" algn="l" defTabSz="914400" rtl="0" eaLnBrk="1" fontAlgn="base" latinLnBrk="0" hangingPunct="1">
                        <a:lnSpc>
                          <a:spcPct val="120000"/>
                        </a:lnSpc>
                        <a:spcBef>
                          <a:spcPct val="0"/>
                        </a:spcBef>
                        <a:spcAft>
                          <a:spcPct val="0"/>
                        </a:spcAft>
                        <a:buClrTx/>
                        <a:buSzTx/>
                        <a:buFontTx/>
                        <a:buNone/>
                        <a:tabLst>
                          <a:tab pos="2628900" algn="l"/>
                        </a:tabLst>
                      </a:pPr>
                      <a:r>
                        <a:rPr kumimoji="0" lang="en-US" altLang="zh-CN" sz="2400" b="1" i="0" u="none" strike="noStrike" cap="none" normalizeH="0" baseline="0" smtClean="0">
                          <a:ln>
                            <a:noFill/>
                          </a:ln>
                          <a:solidFill>
                            <a:schemeClr val="tx1"/>
                          </a:solidFill>
                          <a:effectLst/>
                          <a:latin typeface="Times New Roman" panose="02020603050405020304" pitchFamily="18" charset="0"/>
                          <a:ea typeface="楷体_GB2312" pitchFamily="49" charset="-122"/>
                          <a:cs typeface="Times New Roman" panose="02020603050405020304" pitchFamily="18" charset="0"/>
                        </a:rPr>
                        <a:t>(2016</a:t>
                      </a:r>
                      <a:r>
                        <a:rPr kumimoji="0" lang="en-US" altLang="zh-CN" sz="2400" b="1" i="0" u="none" strike="noStrike" cap="none" normalizeH="0" baseline="0" smtClean="0">
                          <a:ln>
                            <a:noFill/>
                          </a:ln>
                          <a:solidFill>
                            <a:schemeClr val="tx1"/>
                          </a:solidFill>
                          <a:effectLst/>
                          <a:latin typeface="Courier New" panose="02070309020205020404"/>
                          <a:ea typeface="楷体_GB2312" pitchFamily="49" charset="-122"/>
                          <a:cs typeface="Times New Roman" panose="02020603050405020304" pitchFamily="18" charset="0"/>
                        </a:rPr>
                        <a:t>·</a:t>
                      </a:r>
                      <a:r>
                        <a:rPr kumimoji="0" lang="zh-CN" altLang="en-US" sz="2400" b="1" i="0" u="none" strike="noStrike" cap="none" normalizeH="0" baseline="0" smtClean="0">
                          <a:ln>
                            <a:noFill/>
                          </a:ln>
                          <a:solidFill>
                            <a:schemeClr val="tx1"/>
                          </a:solidFill>
                          <a:effectLst/>
                          <a:latin typeface="Times New Roman" panose="02020603050405020304" pitchFamily="18" charset="0"/>
                          <a:ea typeface="楷体_GB2312" pitchFamily="49" charset="-122"/>
                          <a:cs typeface="Times New Roman" panose="02020603050405020304" pitchFamily="18" charset="0"/>
                        </a:rPr>
                        <a:t>浙江高考</a:t>
                      </a:r>
                      <a:r>
                        <a:rPr kumimoji="0" lang="en-US" altLang="zh-CN" sz="2400" b="1" i="0" u="none" strike="noStrike" cap="none" normalizeH="0" baseline="0" smtClean="0">
                          <a:ln>
                            <a:noFill/>
                          </a:ln>
                          <a:solidFill>
                            <a:schemeClr val="tx1"/>
                          </a:solidFill>
                          <a:effectLst/>
                          <a:latin typeface="Times New Roman" panose="02020603050405020304" pitchFamily="18" charset="0"/>
                          <a:ea typeface="楷体_GB2312" pitchFamily="49" charset="-122"/>
                          <a:cs typeface="Times New Roman" panose="02020603050405020304" pitchFamily="18" charset="0"/>
                        </a:rPr>
                        <a:t>)</a:t>
                      </a:r>
                      <a:r>
                        <a:rPr kumimoji="0" lang="zh-CN" altLang="en-US" sz="2400" b="1" i="0" u="none" strike="noStrike" cap="none" normalizeH="0" baseline="0" smtClean="0">
                          <a:ln>
                            <a:noFill/>
                          </a:ln>
                          <a:solidFill>
                            <a:schemeClr val="tx1"/>
                          </a:solidFill>
                          <a:effectLst/>
                          <a:latin typeface="Times New Roman" panose="02020603050405020304" pitchFamily="18" charset="0"/>
                          <a:ea typeface="楷体_GB2312" pitchFamily="49" charset="-122"/>
                          <a:cs typeface="Times New Roman" panose="02020603050405020304" pitchFamily="18" charset="0"/>
                        </a:rPr>
                        <a:t>母亲和行人的对话在文中出现了三次，这样安排有何用意？</a:t>
                      </a:r>
                      <a:endParaRPr kumimoji="0" lang="zh-CN" altLang="en-US" sz="1000" b="1" i="0" u="none" strike="noStrike" cap="none" normalizeH="0" baseline="0" smtClean="0">
                        <a:ln>
                          <a:noFill/>
                        </a:ln>
                        <a:solidFill>
                          <a:schemeClr val="tx1"/>
                        </a:solidFill>
                        <a:effectLst/>
                        <a:latin typeface="Times New Roman" panose="02020603050405020304" pitchFamily="18" charset="0"/>
                        <a:ea typeface="楷体_GB2312" pitchFamily="49" charset="-122"/>
                        <a:cs typeface="Times New Roman" panose="02020603050405020304" pitchFamily="18" charset="0"/>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r h="1408430">
                <a:tc>
                  <a:txBody>
                    <a:bodyPr/>
                    <a:lstStyle/>
                    <a:p>
                      <a:pPr marL="0" marR="0" lvl="0" indent="0" algn="l" defTabSz="914400" rtl="0" eaLnBrk="0" fontAlgn="base" latinLnBrk="0" hangingPunct="0">
                        <a:lnSpc>
                          <a:spcPct val="120000"/>
                        </a:lnSpc>
                        <a:spcBef>
                          <a:spcPct val="0"/>
                        </a:spcBef>
                        <a:spcAft>
                          <a:spcPct val="0"/>
                        </a:spcAft>
                        <a:buClrTx/>
                        <a:buSzTx/>
                        <a:buFontTx/>
                        <a:buNone/>
                        <a:tabLst>
                          <a:tab pos="2628900" algn="l"/>
                        </a:tabLst>
                      </a:pPr>
                      <a:r>
                        <a:rPr kumimoji="0" lang="en-US" altLang="zh-CN" sz="2400" b="1" i="0" u="none" strike="noStrike" cap="none" normalizeH="0" baseline="0" smtClean="0">
                          <a:ln>
                            <a:noFill/>
                          </a:ln>
                          <a:solidFill>
                            <a:schemeClr val="tx1"/>
                          </a:solidFill>
                          <a:effectLst/>
                          <a:latin typeface="Times New Roman" panose="02020603050405020304" pitchFamily="18" charset="0"/>
                          <a:ea typeface="楷体_GB2312" pitchFamily="49" charset="-122"/>
                          <a:cs typeface="Times New Roman" panose="02020603050405020304" pitchFamily="18" charset="0"/>
                        </a:rPr>
                        <a:t>(2016</a:t>
                      </a:r>
                      <a:r>
                        <a:rPr kumimoji="0" lang="en-US" altLang="zh-CN" sz="2400" b="1" i="0" u="none" strike="noStrike" cap="none" normalizeH="0" baseline="0" smtClean="0">
                          <a:ln>
                            <a:noFill/>
                          </a:ln>
                          <a:solidFill>
                            <a:schemeClr val="tx1"/>
                          </a:solidFill>
                          <a:effectLst/>
                          <a:latin typeface="Courier New" panose="02070309020205020404"/>
                          <a:ea typeface="楷体_GB2312" pitchFamily="49" charset="-122"/>
                          <a:cs typeface="Times New Roman" panose="02020603050405020304" pitchFamily="18" charset="0"/>
                        </a:rPr>
                        <a:t>·</a:t>
                      </a:r>
                      <a:r>
                        <a:rPr kumimoji="0" lang="zh-CN" altLang="en-US" sz="2400" b="1" i="0" u="none" strike="noStrike" cap="none" normalizeH="0" baseline="0" smtClean="0">
                          <a:ln>
                            <a:noFill/>
                          </a:ln>
                          <a:solidFill>
                            <a:schemeClr val="tx1"/>
                          </a:solidFill>
                          <a:effectLst/>
                          <a:latin typeface="Times New Roman" panose="02020603050405020304" pitchFamily="18" charset="0"/>
                          <a:ea typeface="楷体_GB2312" pitchFamily="49" charset="-122"/>
                          <a:cs typeface="Times New Roman" panose="02020603050405020304" pitchFamily="18" charset="0"/>
                        </a:rPr>
                        <a:t>全国乙卷</a:t>
                      </a:r>
                      <a:r>
                        <a:rPr kumimoji="0" lang="en-US" altLang="zh-CN" sz="2400" b="1" i="0" u="none" strike="noStrike" cap="none" normalizeH="0" baseline="0" smtClean="0">
                          <a:ln>
                            <a:noFill/>
                          </a:ln>
                          <a:solidFill>
                            <a:schemeClr val="tx1"/>
                          </a:solidFill>
                          <a:effectLst/>
                          <a:latin typeface="Times New Roman" panose="02020603050405020304" pitchFamily="18" charset="0"/>
                          <a:ea typeface="楷体_GB2312" pitchFamily="49" charset="-122"/>
                          <a:cs typeface="Times New Roman" panose="02020603050405020304" pitchFamily="18" charset="0"/>
                        </a:rPr>
                        <a:t>)</a:t>
                      </a:r>
                      <a:r>
                        <a:rPr kumimoji="0" lang="zh-CN" altLang="en-US" sz="2400" b="1" i="0" u="none" strike="noStrike" cap="none" normalizeH="0" baseline="0" smtClean="0">
                          <a:ln>
                            <a:noFill/>
                          </a:ln>
                          <a:solidFill>
                            <a:schemeClr val="tx1"/>
                          </a:solidFill>
                          <a:effectLst/>
                          <a:latin typeface="Times New Roman" panose="02020603050405020304" pitchFamily="18" charset="0"/>
                          <a:ea typeface="楷体_GB2312" pitchFamily="49" charset="-122"/>
                          <a:cs typeface="Times New Roman" panose="02020603050405020304" pitchFamily="18" charset="0"/>
                        </a:rPr>
                        <a:t>小说较为夸张地连续使用</a:t>
                      </a:r>
                      <a:r>
                        <a:rPr kumimoji="0" lang="zh-CN" altLang="en-US" sz="2400" b="1" i="0" u="none" strike="noStrike" cap="none" normalizeH="0" baseline="0" smtClean="0">
                          <a:ln>
                            <a:noFill/>
                          </a:ln>
                          <a:solidFill>
                            <a:schemeClr val="tx1"/>
                          </a:solidFill>
                          <a:effectLst/>
                          <a:latin typeface="宋体" panose="02010600030101010101" pitchFamily="2" charset="-122"/>
                          <a:ea typeface="楷体_GB2312" pitchFamily="49" charset="-122"/>
                          <a:cs typeface="Times New Roman" panose="02020603050405020304" pitchFamily="18" charset="0"/>
                        </a:rPr>
                        <a:t>“</a:t>
                      </a:r>
                      <a:r>
                        <a:rPr kumimoji="0" lang="zh-CN" altLang="en-US" sz="2400" b="1" i="0" u="none" strike="noStrike" cap="none" normalizeH="0" baseline="0" smtClean="0">
                          <a:ln>
                            <a:noFill/>
                          </a:ln>
                          <a:solidFill>
                            <a:schemeClr val="tx1"/>
                          </a:solidFill>
                          <a:effectLst/>
                          <a:latin typeface="Times New Roman" panose="02020603050405020304" pitchFamily="18" charset="0"/>
                          <a:ea typeface="楷体_GB2312" pitchFamily="49" charset="-122"/>
                          <a:cs typeface="Times New Roman" panose="02020603050405020304" pitchFamily="18" charset="0"/>
                        </a:rPr>
                        <a:t>几万</a:t>
                      </a:r>
                      <a:r>
                        <a:rPr kumimoji="0" lang="zh-CN" altLang="en-US" sz="2400" b="1" i="0" u="none" strike="noStrike" cap="none" normalizeH="0" baseline="0" smtClean="0">
                          <a:ln>
                            <a:noFill/>
                          </a:ln>
                          <a:solidFill>
                            <a:schemeClr val="tx1"/>
                          </a:solidFill>
                          <a:effectLst/>
                          <a:latin typeface="宋体" panose="02010600030101010101" pitchFamily="2" charset="-122"/>
                          <a:ea typeface="楷体_GB2312" pitchFamily="49" charset="-122"/>
                          <a:cs typeface="Times New Roman" panose="02020603050405020304" pitchFamily="18" charset="0"/>
                        </a:rPr>
                        <a:t>”“</a:t>
                      </a:r>
                      <a:r>
                        <a:rPr kumimoji="0" lang="zh-CN" altLang="en-US" sz="2400" b="1" i="0" u="none" strike="noStrike" cap="none" normalizeH="0" baseline="0" smtClean="0">
                          <a:ln>
                            <a:noFill/>
                          </a:ln>
                          <a:solidFill>
                            <a:schemeClr val="tx1"/>
                          </a:solidFill>
                          <a:effectLst/>
                          <a:latin typeface="Times New Roman" panose="02020603050405020304" pitchFamily="18" charset="0"/>
                          <a:ea typeface="楷体_GB2312" pitchFamily="49" charset="-122"/>
                          <a:cs typeface="Times New Roman" panose="02020603050405020304" pitchFamily="18" charset="0"/>
                        </a:rPr>
                        <a:t>几百万</a:t>
                      </a:r>
                      <a:r>
                        <a:rPr kumimoji="0" lang="zh-CN" altLang="en-US" sz="2400" b="1" i="0" u="none" strike="noStrike" cap="none" normalizeH="0" baseline="0" smtClean="0">
                          <a:ln>
                            <a:noFill/>
                          </a:ln>
                          <a:solidFill>
                            <a:schemeClr val="tx1"/>
                          </a:solidFill>
                          <a:effectLst/>
                          <a:latin typeface="宋体" panose="02010600030101010101" pitchFamily="2" charset="-122"/>
                          <a:ea typeface="楷体_GB2312" pitchFamily="49" charset="-122"/>
                          <a:cs typeface="Times New Roman" panose="02020603050405020304" pitchFamily="18" charset="0"/>
                        </a:rPr>
                        <a:t>”</a:t>
                      </a:r>
                      <a:r>
                        <a:rPr kumimoji="0" lang="zh-CN" altLang="en-US" sz="2400" b="1" i="0" u="none" strike="noStrike" cap="none" normalizeH="0" baseline="0" smtClean="0">
                          <a:ln>
                            <a:noFill/>
                          </a:ln>
                          <a:solidFill>
                            <a:schemeClr val="tx1"/>
                          </a:solidFill>
                          <a:effectLst/>
                          <a:latin typeface="Times New Roman" panose="02020603050405020304" pitchFamily="18" charset="0"/>
                          <a:ea typeface="楷体_GB2312" pitchFamily="49" charset="-122"/>
                          <a:cs typeface="Times New Roman" panose="02020603050405020304" pitchFamily="18" charset="0"/>
                        </a:rPr>
                        <a:t>之类的词语描述百亩园的历史，这样写的作用是什么？请简要分析。</a:t>
                      </a:r>
                      <a:endParaRPr kumimoji="0" lang="zh-CN" altLang="en-US" sz="1000" b="1" i="0" u="none" strike="noStrike" cap="none" normalizeH="0" baseline="0" smtClean="0">
                        <a:ln>
                          <a:noFill/>
                        </a:ln>
                        <a:solidFill>
                          <a:schemeClr val="tx1"/>
                        </a:solidFill>
                        <a:effectLst/>
                        <a:latin typeface="Times New Roman" panose="02020603050405020304" pitchFamily="18" charset="0"/>
                        <a:ea typeface="楷体_GB2312" pitchFamily="49" charset="-122"/>
                        <a:cs typeface="Times New Roman" panose="02020603050405020304" pitchFamily="18" charset="0"/>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r h="969010">
                <a:tc>
                  <a:txBody>
                    <a:bodyPr/>
                    <a:lstStyle/>
                    <a:p>
                      <a:pPr marL="0" marR="0" lvl="0" indent="0" algn="l" defTabSz="914400" rtl="0" eaLnBrk="0" fontAlgn="base" latinLnBrk="0" hangingPunct="0">
                        <a:lnSpc>
                          <a:spcPct val="120000"/>
                        </a:lnSpc>
                        <a:spcBef>
                          <a:spcPct val="0"/>
                        </a:spcBef>
                        <a:spcAft>
                          <a:spcPct val="0"/>
                        </a:spcAft>
                        <a:buClrTx/>
                        <a:buSzTx/>
                        <a:buFontTx/>
                        <a:buNone/>
                        <a:tabLst>
                          <a:tab pos="2628900" algn="l"/>
                        </a:tabLst>
                      </a:pPr>
                      <a:r>
                        <a:rPr kumimoji="0" lang="en-US" altLang="zh-CN" sz="2400" b="1" i="0" u="none" strike="noStrike" cap="none" normalizeH="0" baseline="0" smtClean="0">
                          <a:ln>
                            <a:noFill/>
                          </a:ln>
                          <a:solidFill>
                            <a:schemeClr val="tx1"/>
                          </a:solidFill>
                          <a:effectLst/>
                          <a:latin typeface="Times New Roman" panose="02020603050405020304" pitchFamily="18" charset="0"/>
                          <a:ea typeface="楷体_GB2312" pitchFamily="49" charset="-122"/>
                          <a:cs typeface="Times New Roman" panose="02020603050405020304" pitchFamily="18" charset="0"/>
                        </a:rPr>
                        <a:t>(2016</a:t>
                      </a:r>
                      <a:r>
                        <a:rPr kumimoji="0" lang="en-US" altLang="zh-CN" sz="2400" b="1" i="0" u="none" strike="noStrike" cap="none" normalizeH="0" baseline="0" smtClean="0">
                          <a:ln>
                            <a:noFill/>
                          </a:ln>
                          <a:solidFill>
                            <a:schemeClr val="tx1"/>
                          </a:solidFill>
                          <a:effectLst/>
                          <a:latin typeface="Courier New" panose="02070309020205020404"/>
                          <a:ea typeface="楷体_GB2312" pitchFamily="49" charset="-122"/>
                          <a:cs typeface="Times New Roman" panose="02020603050405020304" pitchFamily="18" charset="0"/>
                        </a:rPr>
                        <a:t>·</a:t>
                      </a:r>
                      <a:r>
                        <a:rPr kumimoji="0" lang="zh-CN" altLang="en-US" sz="2400" b="1" i="0" u="none" strike="noStrike" cap="none" normalizeH="0" baseline="0" smtClean="0">
                          <a:ln>
                            <a:noFill/>
                          </a:ln>
                          <a:solidFill>
                            <a:schemeClr val="tx1"/>
                          </a:solidFill>
                          <a:effectLst/>
                          <a:latin typeface="Times New Roman" panose="02020603050405020304" pitchFamily="18" charset="0"/>
                          <a:ea typeface="楷体_GB2312" pitchFamily="49" charset="-122"/>
                          <a:cs typeface="Times New Roman" panose="02020603050405020304" pitchFamily="18" charset="0"/>
                        </a:rPr>
                        <a:t>江苏高考</a:t>
                      </a:r>
                      <a:r>
                        <a:rPr kumimoji="0" lang="en-US" altLang="zh-CN" sz="2400" b="1" i="0" u="none" strike="noStrike" cap="none" normalizeH="0" baseline="0" smtClean="0">
                          <a:ln>
                            <a:noFill/>
                          </a:ln>
                          <a:solidFill>
                            <a:schemeClr val="tx1"/>
                          </a:solidFill>
                          <a:effectLst/>
                          <a:latin typeface="Times New Roman" panose="02020603050405020304" pitchFamily="18" charset="0"/>
                          <a:ea typeface="楷体_GB2312" pitchFamily="49" charset="-122"/>
                          <a:cs typeface="Times New Roman" panose="02020603050405020304" pitchFamily="18" charset="0"/>
                        </a:rPr>
                        <a:t>)</a:t>
                      </a:r>
                      <a:r>
                        <a:rPr kumimoji="0" lang="zh-CN" altLang="en-US" sz="2400" b="1" i="0" u="none" strike="noStrike" cap="none" normalizeH="0" baseline="0" smtClean="0">
                          <a:ln>
                            <a:noFill/>
                          </a:ln>
                          <a:solidFill>
                            <a:schemeClr val="tx1"/>
                          </a:solidFill>
                          <a:effectLst/>
                          <a:latin typeface="Times New Roman" panose="02020603050405020304" pitchFamily="18" charset="0"/>
                          <a:ea typeface="楷体_GB2312" pitchFamily="49" charset="-122"/>
                          <a:cs typeface="Times New Roman" panose="02020603050405020304" pitchFamily="18" charset="0"/>
                        </a:rPr>
                        <a:t>文中多处写到</a:t>
                      </a:r>
                      <a:r>
                        <a:rPr kumimoji="0" lang="zh-CN" altLang="en-US" sz="2400" b="1" i="0" u="none" strike="noStrike" cap="none" normalizeH="0" baseline="0" smtClean="0">
                          <a:ln>
                            <a:noFill/>
                          </a:ln>
                          <a:solidFill>
                            <a:schemeClr val="tx1"/>
                          </a:solidFill>
                          <a:effectLst/>
                          <a:latin typeface="宋体" panose="02010600030101010101" pitchFamily="2" charset="-122"/>
                          <a:ea typeface="楷体_GB2312" pitchFamily="49" charset="-122"/>
                          <a:cs typeface="Times New Roman" panose="02020603050405020304" pitchFamily="18" charset="0"/>
                        </a:rPr>
                        <a:t>“</a:t>
                      </a:r>
                      <a:r>
                        <a:rPr kumimoji="0" lang="zh-CN" altLang="en-US" sz="2400" b="1" i="0" u="none" strike="noStrike" cap="none" normalizeH="0" baseline="0" smtClean="0">
                          <a:ln>
                            <a:noFill/>
                          </a:ln>
                          <a:solidFill>
                            <a:schemeClr val="tx1"/>
                          </a:solidFill>
                          <a:effectLst/>
                          <a:latin typeface="Times New Roman" panose="02020603050405020304" pitchFamily="18" charset="0"/>
                          <a:ea typeface="楷体_GB2312" pitchFamily="49" charset="-122"/>
                          <a:cs typeface="Times New Roman" panose="02020603050405020304" pitchFamily="18" charset="0"/>
                        </a:rPr>
                        <a:t>插军旗</a:t>
                      </a:r>
                      <a:r>
                        <a:rPr kumimoji="0" lang="zh-CN" altLang="en-US" sz="2400" b="1" i="0" u="none" strike="noStrike" cap="none" normalizeH="0" baseline="0" smtClean="0">
                          <a:ln>
                            <a:noFill/>
                          </a:ln>
                          <a:solidFill>
                            <a:schemeClr val="tx1"/>
                          </a:solidFill>
                          <a:effectLst/>
                          <a:latin typeface="宋体" panose="02010600030101010101" pitchFamily="2" charset="-122"/>
                          <a:ea typeface="楷体_GB2312" pitchFamily="49" charset="-122"/>
                          <a:cs typeface="Times New Roman" panose="02020603050405020304" pitchFamily="18" charset="0"/>
                        </a:rPr>
                        <a:t>”</a:t>
                      </a:r>
                      <a:r>
                        <a:rPr kumimoji="0" lang="zh-CN" altLang="en-US" sz="2400" b="1" i="0" u="none" strike="noStrike" cap="none" normalizeH="0" baseline="0" smtClean="0">
                          <a:ln>
                            <a:noFill/>
                          </a:ln>
                          <a:solidFill>
                            <a:schemeClr val="tx1"/>
                          </a:solidFill>
                          <a:effectLst/>
                          <a:latin typeface="Times New Roman" panose="02020603050405020304" pitchFamily="18" charset="0"/>
                          <a:ea typeface="楷体_GB2312" pitchFamily="49" charset="-122"/>
                          <a:cs typeface="Times New Roman" panose="02020603050405020304" pitchFamily="18" charset="0"/>
                        </a:rPr>
                        <a:t>，请说明这个细节在全文中的主要作用。</a:t>
                      </a:r>
                      <a:endParaRPr kumimoji="0" lang="zh-CN" altLang="en-US" sz="1000" b="1" i="0" u="none" strike="noStrike" cap="none" normalizeH="0" baseline="0" smtClean="0">
                        <a:ln>
                          <a:noFill/>
                        </a:ln>
                        <a:solidFill>
                          <a:schemeClr val="tx1"/>
                        </a:solidFill>
                        <a:effectLst/>
                        <a:latin typeface="Times New Roman" panose="02020603050405020304" pitchFamily="18" charset="0"/>
                        <a:ea typeface="楷体_GB2312" pitchFamily="49" charset="-122"/>
                        <a:cs typeface="Times New Roman" panose="02020603050405020304" pitchFamily="18" charset="0"/>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circl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450591" name="Group 31"/>
          <p:cNvGraphicFramePr>
            <a:graphicFrameLocks noGrp="1"/>
          </p:cNvGraphicFramePr>
          <p:nvPr/>
        </p:nvGraphicFramePr>
        <p:xfrm>
          <a:off x="2063750" y="827088"/>
          <a:ext cx="8208645" cy="5486400"/>
        </p:xfrm>
        <a:graphic>
          <a:graphicData uri="http://schemas.openxmlformats.org/drawingml/2006/table">
            <a:tbl>
              <a:tblPr/>
              <a:tblGrid>
                <a:gridCol w="8208645"/>
              </a:tblGrid>
              <a:tr h="603250">
                <a:tc>
                  <a:txBody>
                    <a:bodyPr/>
                    <a:lstStyle/>
                    <a:p>
                      <a:pPr marL="0" marR="0" lvl="0" indent="0" algn="ctr" defTabSz="914400" rtl="0" eaLnBrk="1" fontAlgn="base" latinLnBrk="0" hangingPunct="1">
                        <a:lnSpc>
                          <a:spcPct val="140000"/>
                        </a:lnSpc>
                        <a:spcBef>
                          <a:spcPct val="0"/>
                        </a:spcBef>
                        <a:spcAft>
                          <a:spcPct val="0"/>
                        </a:spcAft>
                        <a:buClrTx/>
                        <a:buSzTx/>
                        <a:buFontTx/>
                        <a:buNone/>
                        <a:tabLst>
                          <a:tab pos="2628900" algn="l"/>
                        </a:tabLst>
                      </a:pPr>
                      <a:r>
                        <a:rPr kumimoji="0"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题干示例</a:t>
                      </a:r>
                      <a:endParaRPr kumimoji="0" lang="zh-CN" alt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r h="1115695">
                <a:tc>
                  <a:txBody>
                    <a:bodyPr/>
                    <a:lstStyle/>
                    <a:p>
                      <a:pPr marL="0" marR="0" lvl="0" indent="0" algn="l" defTabSz="914400" rtl="0" eaLnBrk="0" fontAlgn="base" latinLnBrk="0" hangingPunct="0">
                        <a:lnSpc>
                          <a:spcPct val="140000"/>
                        </a:lnSpc>
                        <a:spcBef>
                          <a:spcPct val="0"/>
                        </a:spcBef>
                        <a:spcAft>
                          <a:spcPct val="0"/>
                        </a:spcAft>
                        <a:buClrTx/>
                        <a:buSzTx/>
                        <a:buFontTx/>
                        <a:buNone/>
                        <a:tabLst>
                          <a:tab pos="2628900" algn="l"/>
                        </a:tabLst>
                      </a:pPr>
                      <a:r>
                        <a:rPr kumimoji="0" lang="en-US" altLang="zh-CN" sz="2400" b="1" i="0" u="none" strike="noStrike" cap="none" normalizeH="0" baseline="0" smtClean="0">
                          <a:ln>
                            <a:noFill/>
                          </a:ln>
                          <a:solidFill>
                            <a:schemeClr val="tx1"/>
                          </a:solidFill>
                          <a:effectLst/>
                          <a:latin typeface="Times New Roman" panose="02020603050405020304" pitchFamily="18" charset="0"/>
                          <a:ea typeface="楷体_GB2312" pitchFamily="49" charset="-122"/>
                          <a:cs typeface="Times New Roman" panose="02020603050405020304" pitchFamily="18" charset="0"/>
                        </a:rPr>
                        <a:t>(2016</a:t>
                      </a:r>
                      <a:r>
                        <a:rPr kumimoji="0" lang="en-US" altLang="zh-CN" sz="2400" b="1" i="0" u="none" strike="noStrike" cap="none" normalizeH="0" baseline="0" smtClean="0">
                          <a:ln>
                            <a:noFill/>
                          </a:ln>
                          <a:solidFill>
                            <a:schemeClr val="tx1"/>
                          </a:solidFill>
                          <a:effectLst/>
                          <a:latin typeface="Courier New" panose="02070309020205020404"/>
                          <a:ea typeface="楷体_GB2312" pitchFamily="49" charset="-122"/>
                          <a:cs typeface="Times New Roman" panose="02020603050405020304" pitchFamily="18" charset="0"/>
                        </a:rPr>
                        <a:t>·</a:t>
                      </a:r>
                      <a:r>
                        <a:rPr kumimoji="0" lang="zh-CN" altLang="en-US" sz="2400" b="1" i="0" u="none" strike="noStrike" cap="none" normalizeH="0" baseline="0" smtClean="0">
                          <a:ln>
                            <a:noFill/>
                          </a:ln>
                          <a:solidFill>
                            <a:schemeClr val="tx1"/>
                          </a:solidFill>
                          <a:effectLst/>
                          <a:latin typeface="Times New Roman" panose="02020603050405020304" pitchFamily="18" charset="0"/>
                          <a:ea typeface="楷体_GB2312" pitchFamily="49" charset="-122"/>
                          <a:cs typeface="Times New Roman" panose="02020603050405020304" pitchFamily="18" charset="0"/>
                        </a:rPr>
                        <a:t>山东高考</a:t>
                      </a:r>
                      <a:r>
                        <a:rPr kumimoji="0" lang="en-US" altLang="zh-CN" sz="2400" b="1" i="0" u="none" strike="noStrike" cap="none" normalizeH="0" baseline="0" smtClean="0">
                          <a:ln>
                            <a:noFill/>
                          </a:ln>
                          <a:solidFill>
                            <a:schemeClr val="tx1"/>
                          </a:solidFill>
                          <a:effectLst/>
                          <a:latin typeface="Times New Roman" panose="02020603050405020304" pitchFamily="18" charset="0"/>
                          <a:ea typeface="楷体_GB2312" pitchFamily="49" charset="-122"/>
                          <a:cs typeface="Times New Roman" panose="02020603050405020304" pitchFamily="18" charset="0"/>
                        </a:rPr>
                        <a:t>)</a:t>
                      </a:r>
                      <a:r>
                        <a:rPr kumimoji="0" lang="zh-CN" altLang="en-US" sz="2400" b="1" i="0" u="none" strike="noStrike" cap="none" normalizeH="0" baseline="0" smtClean="0">
                          <a:ln>
                            <a:noFill/>
                          </a:ln>
                          <a:solidFill>
                            <a:schemeClr val="tx1"/>
                          </a:solidFill>
                          <a:effectLst/>
                          <a:latin typeface="Times New Roman" panose="02020603050405020304" pitchFamily="18" charset="0"/>
                          <a:ea typeface="楷体_GB2312" pitchFamily="49" charset="-122"/>
                          <a:cs typeface="Times New Roman" panose="02020603050405020304" pitchFamily="18" charset="0"/>
                        </a:rPr>
                        <a:t>小说写吴秋明讲述</a:t>
                      </a:r>
                      <a:r>
                        <a:rPr kumimoji="0" lang="zh-CN" altLang="en-US" sz="2400" b="1" i="0" u="none" strike="noStrike" cap="none" normalizeH="0" baseline="0" smtClean="0">
                          <a:ln>
                            <a:noFill/>
                          </a:ln>
                          <a:solidFill>
                            <a:schemeClr val="tx1"/>
                          </a:solidFill>
                          <a:effectLst/>
                          <a:latin typeface="宋体" panose="02010600030101010101" pitchFamily="2" charset="-122"/>
                          <a:ea typeface="楷体_GB2312" pitchFamily="49" charset="-122"/>
                          <a:cs typeface="Times New Roman" panose="02020603050405020304" pitchFamily="18" charset="0"/>
                        </a:rPr>
                        <a:t>“</a:t>
                      </a:r>
                      <a:r>
                        <a:rPr kumimoji="0" lang="zh-CN" altLang="en-US" sz="2400" b="1" i="0" u="none" strike="noStrike" cap="none" normalizeH="0" baseline="0" smtClean="0">
                          <a:ln>
                            <a:noFill/>
                          </a:ln>
                          <a:solidFill>
                            <a:schemeClr val="tx1"/>
                          </a:solidFill>
                          <a:effectLst/>
                          <a:latin typeface="Times New Roman" panose="02020603050405020304" pitchFamily="18" charset="0"/>
                          <a:ea typeface="楷体_GB2312" pitchFamily="49" charset="-122"/>
                          <a:cs typeface="Times New Roman" panose="02020603050405020304" pitchFamily="18" charset="0"/>
                        </a:rPr>
                        <a:t>绒布妈妈</a:t>
                      </a:r>
                      <a:r>
                        <a:rPr kumimoji="0" lang="zh-CN" altLang="en-US" sz="2400" b="1" i="0" u="none" strike="noStrike" cap="none" normalizeH="0" baseline="0" smtClean="0">
                          <a:ln>
                            <a:noFill/>
                          </a:ln>
                          <a:solidFill>
                            <a:schemeClr val="tx1"/>
                          </a:solidFill>
                          <a:effectLst/>
                          <a:latin typeface="宋体" panose="02010600030101010101" pitchFamily="2" charset="-122"/>
                          <a:ea typeface="楷体_GB2312" pitchFamily="49" charset="-122"/>
                          <a:cs typeface="Times New Roman" panose="02020603050405020304" pitchFamily="18" charset="0"/>
                        </a:rPr>
                        <a:t>”</a:t>
                      </a:r>
                      <a:r>
                        <a:rPr kumimoji="0" lang="zh-CN" altLang="en-US" sz="2400" b="1" i="0" u="none" strike="noStrike" cap="none" normalizeH="0" baseline="0" smtClean="0">
                          <a:ln>
                            <a:noFill/>
                          </a:ln>
                          <a:solidFill>
                            <a:schemeClr val="tx1"/>
                          </a:solidFill>
                          <a:effectLst/>
                          <a:latin typeface="Times New Roman" panose="02020603050405020304" pitchFamily="18" charset="0"/>
                          <a:ea typeface="楷体_GB2312" pitchFamily="49" charset="-122"/>
                          <a:cs typeface="Times New Roman" panose="02020603050405020304" pitchFamily="18" charset="0"/>
                        </a:rPr>
                        <a:t>实验，有什么作用？</a:t>
                      </a:r>
                      <a:endParaRPr kumimoji="0" lang="zh-CN" altLang="en-US" sz="1000" b="1" i="0" u="none" strike="noStrike" cap="none" normalizeH="0" baseline="0" smtClean="0">
                        <a:ln>
                          <a:noFill/>
                        </a:ln>
                        <a:solidFill>
                          <a:schemeClr val="tx1"/>
                        </a:solidFill>
                        <a:effectLst/>
                        <a:latin typeface="Times New Roman" panose="02020603050405020304" pitchFamily="18" charset="0"/>
                        <a:ea typeface="楷体_GB2312" pitchFamily="49" charset="-122"/>
                        <a:cs typeface="Times New Roman" panose="02020603050405020304" pitchFamily="18" charset="0"/>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r h="1115695">
                <a:tc>
                  <a:txBody>
                    <a:bodyPr/>
                    <a:lstStyle/>
                    <a:p>
                      <a:pPr marL="0" marR="0" lvl="0" indent="0" algn="l" defTabSz="914400" rtl="0" eaLnBrk="0" fontAlgn="base" latinLnBrk="0" hangingPunct="0">
                        <a:lnSpc>
                          <a:spcPct val="140000"/>
                        </a:lnSpc>
                        <a:spcBef>
                          <a:spcPct val="0"/>
                        </a:spcBef>
                        <a:spcAft>
                          <a:spcPct val="0"/>
                        </a:spcAft>
                        <a:buClrTx/>
                        <a:buSzTx/>
                        <a:buFontTx/>
                        <a:buNone/>
                        <a:tabLst>
                          <a:tab pos="2628900" algn="l"/>
                        </a:tabLst>
                      </a:pPr>
                      <a:r>
                        <a:rPr kumimoji="0" lang="en-US" altLang="zh-CN" sz="2400" b="1" i="0" u="none" strike="noStrike" cap="none" normalizeH="0" baseline="0" smtClean="0">
                          <a:ln>
                            <a:noFill/>
                          </a:ln>
                          <a:solidFill>
                            <a:schemeClr val="tx1"/>
                          </a:solidFill>
                          <a:effectLst/>
                          <a:latin typeface="Times New Roman" panose="02020603050405020304" pitchFamily="18" charset="0"/>
                          <a:ea typeface="楷体_GB2312" pitchFamily="49" charset="-122"/>
                          <a:cs typeface="Times New Roman" panose="02020603050405020304" pitchFamily="18" charset="0"/>
                        </a:rPr>
                        <a:t>(2015</a:t>
                      </a:r>
                      <a:r>
                        <a:rPr kumimoji="0" lang="en-US" altLang="zh-CN" sz="2400" b="1" i="0" u="none" strike="noStrike" cap="none" normalizeH="0" baseline="0" smtClean="0">
                          <a:ln>
                            <a:noFill/>
                          </a:ln>
                          <a:solidFill>
                            <a:schemeClr val="tx1"/>
                          </a:solidFill>
                          <a:effectLst/>
                          <a:latin typeface="Courier New" panose="02070309020205020404"/>
                          <a:ea typeface="楷体_GB2312" pitchFamily="49" charset="-122"/>
                          <a:cs typeface="Times New Roman" panose="02020603050405020304" pitchFamily="18" charset="0"/>
                        </a:rPr>
                        <a:t>·</a:t>
                      </a:r>
                      <a:r>
                        <a:rPr kumimoji="0" lang="zh-CN" altLang="en-US" sz="2400" b="1" i="0" u="none" strike="noStrike" cap="none" normalizeH="0" baseline="0" smtClean="0">
                          <a:ln>
                            <a:noFill/>
                          </a:ln>
                          <a:solidFill>
                            <a:schemeClr val="tx1"/>
                          </a:solidFill>
                          <a:effectLst/>
                          <a:latin typeface="Times New Roman" panose="02020603050405020304" pitchFamily="18" charset="0"/>
                          <a:ea typeface="楷体_GB2312" pitchFamily="49" charset="-122"/>
                          <a:cs typeface="Times New Roman" panose="02020603050405020304" pitchFamily="18" charset="0"/>
                        </a:rPr>
                        <a:t>安徽高考</a:t>
                      </a:r>
                      <a:r>
                        <a:rPr kumimoji="0" lang="en-US" altLang="zh-CN" sz="2400" b="1" i="0" u="none" strike="noStrike" cap="none" normalizeH="0" baseline="0" smtClean="0">
                          <a:ln>
                            <a:noFill/>
                          </a:ln>
                          <a:solidFill>
                            <a:schemeClr val="tx1"/>
                          </a:solidFill>
                          <a:effectLst/>
                          <a:latin typeface="Times New Roman" panose="02020603050405020304" pitchFamily="18" charset="0"/>
                          <a:ea typeface="楷体_GB2312" pitchFamily="49" charset="-122"/>
                          <a:cs typeface="Times New Roman" panose="02020603050405020304" pitchFamily="18" charset="0"/>
                        </a:rPr>
                        <a:t>)</a:t>
                      </a:r>
                      <a:r>
                        <a:rPr kumimoji="0" lang="zh-CN" altLang="en-US" sz="2400" b="1" i="0" u="none" strike="noStrike" cap="none" normalizeH="0" baseline="0" smtClean="0">
                          <a:ln>
                            <a:noFill/>
                          </a:ln>
                          <a:solidFill>
                            <a:schemeClr val="tx1"/>
                          </a:solidFill>
                          <a:effectLst/>
                          <a:latin typeface="Times New Roman" panose="02020603050405020304" pitchFamily="18" charset="0"/>
                          <a:ea typeface="楷体_GB2312" pitchFamily="49" charset="-122"/>
                          <a:cs typeface="Times New Roman" panose="02020603050405020304" pitchFamily="18" charset="0"/>
                        </a:rPr>
                        <a:t>小说最后两个自然段颇耐人寻味。请结合全文，从两个不同角度谈谈你的看法。</a:t>
                      </a:r>
                      <a:endParaRPr kumimoji="0" lang="zh-CN" altLang="en-US" sz="1800" b="0" i="0" u="none" strike="noStrike" cap="none" normalizeH="0" baseline="0" smtClean="0">
                        <a:ln>
                          <a:noFill/>
                        </a:ln>
                        <a:solidFill>
                          <a:schemeClr val="tx1"/>
                        </a:solidFill>
                        <a:effectLst/>
                        <a:latin typeface="Arial" panose="020B0604020202020204" pitchFamily="34" charset="0"/>
                        <a:ea typeface="楷体_GB2312" pitchFamily="49" charset="-122"/>
                        <a:cs typeface="Times New Roman" panose="02020603050405020304" pitchFamily="18" charset="0"/>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r h="2651760">
                <a:tc>
                  <a:txBody>
                    <a:bodyPr/>
                    <a:lstStyle/>
                    <a:p>
                      <a:pPr marL="0" marR="0" lvl="0" indent="0" algn="l" defTabSz="914400" rtl="0" eaLnBrk="1" fontAlgn="base" latinLnBrk="0" hangingPunct="1">
                        <a:lnSpc>
                          <a:spcPct val="140000"/>
                        </a:lnSpc>
                        <a:spcBef>
                          <a:spcPct val="0"/>
                        </a:spcBef>
                        <a:spcAft>
                          <a:spcPct val="0"/>
                        </a:spcAft>
                        <a:buClrTx/>
                        <a:buSzTx/>
                        <a:buFontTx/>
                        <a:buNone/>
                        <a:tabLst>
                          <a:tab pos="2628900" algn="l"/>
                        </a:tabLst>
                      </a:pPr>
                      <a:r>
                        <a:rPr kumimoji="0"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其他常见设问方式：</a:t>
                      </a:r>
                      <a:endParaRPr kumimoji="0" lang="zh-CN" altLang="en-US" sz="1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l" defTabSz="914400" rtl="0" eaLnBrk="0" fontAlgn="base" latinLnBrk="0" hangingPunct="0">
                        <a:lnSpc>
                          <a:spcPct val="140000"/>
                        </a:lnSpc>
                        <a:spcBef>
                          <a:spcPct val="0"/>
                        </a:spcBef>
                        <a:spcAft>
                          <a:spcPct val="0"/>
                        </a:spcAft>
                        <a:buClrTx/>
                        <a:buSzTx/>
                        <a:buFontTx/>
                        <a:buNone/>
                        <a:tabLst>
                          <a:tab pos="2628900" algn="l"/>
                        </a:tabLst>
                      </a:pPr>
                      <a:r>
                        <a:rPr kumimoji="0" lang="en-US" altLang="zh-CN"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(1)</a:t>
                      </a:r>
                      <a:r>
                        <a:rPr kumimoji="0"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文中的</a:t>
                      </a:r>
                      <a:r>
                        <a:rPr kumimoji="0" lang="en-US" altLang="zh-CN" sz="24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t>
                      </a:r>
                      <a:r>
                        <a:rPr kumimoji="0"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情景在小说中起到什么作用？</a:t>
                      </a:r>
                      <a:endParaRPr kumimoji="0" lang="zh-CN" altLang="en-US" sz="1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l" defTabSz="914400" rtl="0" eaLnBrk="0" fontAlgn="base" latinLnBrk="0" hangingPunct="0">
                        <a:lnSpc>
                          <a:spcPct val="140000"/>
                        </a:lnSpc>
                        <a:spcBef>
                          <a:spcPct val="0"/>
                        </a:spcBef>
                        <a:spcAft>
                          <a:spcPct val="0"/>
                        </a:spcAft>
                        <a:buClrTx/>
                        <a:buSzTx/>
                        <a:buFontTx/>
                        <a:buNone/>
                        <a:tabLst>
                          <a:tab pos="2628900" algn="l"/>
                        </a:tabLst>
                      </a:pPr>
                      <a:r>
                        <a:rPr kumimoji="0" lang="en-US" altLang="zh-CN"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(2)</a:t>
                      </a:r>
                      <a:r>
                        <a:rPr kumimoji="0"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某段写的某某事物</a:t>
                      </a:r>
                      <a:r>
                        <a:rPr kumimoji="0" lang="en-US" altLang="zh-CN"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a:t>
                      </a:r>
                      <a:r>
                        <a:rPr kumimoji="0" lang="zh-CN" altLang="en-US" sz="2400" b="1" i="0" u="none" strike="noStrike" cap="none" normalizeH="0" baseline="0" smtClean="0">
                          <a:ln>
                            <a:noFill/>
                          </a:ln>
                          <a:solidFill>
                            <a:schemeClr val="tx1"/>
                          </a:solidFill>
                          <a:effectLst/>
                          <a:latin typeface="Times New Roman" panose="02020603050405020304" pitchFamily="18" charset="0"/>
                          <a:ea typeface="楷体_GB2312" pitchFamily="49" charset="-122"/>
                          <a:cs typeface="Times New Roman" panose="02020603050405020304" pitchFamily="18" charset="0"/>
                        </a:rPr>
                        <a:t>人物</a:t>
                      </a:r>
                      <a:r>
                        <a:rPr kumimoji="0" lang="en-US" altLang="zh-CN"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a:t>
                      </a:r>
                      <a:r>
                        <a:rPr kumimoji="0"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在小说中有什么作用？</a:t>
                      </a:r>
                      <a:endParaRPr kumimoji="0" lang="zh-CN" altLang="en-US" sz="1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l" defTabSz="914400" rtl="0" eaLnBrk="0" fontAlgn="base" latinLnBrk="0" hangingPunct="0">
                        <a:lnSpc>
                          <a:spcPct val="140000"/>
                        </a:lnSpc>
                        <a:spcBef>
                          <a:spcPct val="0"/>
                        </a:spcBef>
                        <a:spcAft>
                          <a:spcPct val="0"/>
                        </a:spcAft>
                        <a:buClrTx/>
                        <a:buSzTx/>
                        <a:buFontTx/>
                        <a:buNone/>
                        <a:tabLst>
                          <a:tab pos="2628900" algn="l"/>
                        </a:tabLst>
                      </a:pPr>
                      <a:r>
                        <a:rPr kumimoji="0" lang="en-US" altLang="zh-CN"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(3)</a:t>
                      </a:r>
                      <a:r>
                        <a:rPr kumimoji="0" lang="en-US" altLang="zh-CN" sz="24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t>
                      </a:r>
                      <a:r>
                        <a:rPr kumimoji="0"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情节在文中出现多次，请结合文章说明这样写有什么效果。</a:t>
                      </a:r>
                      <a:endParaRPr kumimoji="0" lang="zh-CN" alt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circl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417078" name="Group 310"/>
          <p:cNvGraphicFramePr>
            <a:graphicFrameLocks noGrp="1"/>
          </p:cNvGraphicFramePr>
          <p:nvPr/>
        </p:nvGraphicFramePr>
        <p:xfrm>
          <a:off x="2351088" y="2093913"/>
          <a:ext cx="7560945" cy="2926080"/>
        </p:xfrm>
        <a:graphic>
          <a:graphicData uri="http://schemas.openxmlformats.org/drawingml/2006/table">
            <a:tbl>
              <a:tblPr/>
              <a:tblGrid>
                <a:gridCol w="7560945"/>
              </a:tblGrid>
              <a:tr h="640080">
                <a:tc>
                  <a:txBody>
                    <a:bodyPr/>
                    <a:lstStyle/>
                    <a:p>
                      <a:pPr marL="0" marR="0" lvl="0" indent="0" algn="ctr" defTabSz="914400" rtl="0" eaLnBrk="1" fontAlgn="base" latinLnBrk="0" hangingPunct="1">
                        <a:lnSpc>
                          <a:spcPct val="150000"/>
                        </a:lnSpc>
                        <a:spcBef>
                          <a:spcPct val="0"/>
                        </a:spcBef>
                        <a:spcAft>
                          <a:spcPct val="0"/>
                        </a:spcAft>
                        <a:buClrTx/>
                        <a:buSzTx/>
                        <a:buFontTx/>
                        <a:buNone/>
                        <a:tabLst>
                          <a:tab pos="2628900" algn="l"/>
                        </a:tabLst>
                      </a:pPr>
                      <a:r>
                        <a:rPr kumimoji="0"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审读判别</a:t>
                      </a:r>
                      <a:endParaRPr kumimoji="0" lang="zh-CN" alt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r h="2286000">
                <a:tc>
                  <a:txBody>
                    <a:bodyPr/>
                    <a:lstStyle/>
                    <a:p>
                      <a:pPr marL="0" marR="0" lvl="0" indent="0" algn="l" defTabSz="914400" rtl="0" eaLnBrk="1" fontAlgn="base" latinLnBrk="0" hangingPunct="1">
                        <a:lnSpc>
                          <a:spcPct val="150000"/>
                        </a:lnSpc>
                        <a:spcBef>
                          <a:spcPct val="0"/>
                        </a:spcBef>
                        <a:spcAft>
                          <a:spcPct val="0"/>
                        </a:spcAft>
                        <a:buClrTx/>
                        <a:buSzTx/>
                        <a:buFontTx/>
                        <a:buNone/>
                        <a:tabLst>
                          <a:tab pos="2628900" algn="l"/>
                        </a:tabLst>
                      </a:pPr>
                      <a:r>
                        <a:rPr kumimoji="0" lang="en-US" altLang="zh-CN"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(1)</a:t>
                      </a:r>
                      <a:r>
                        <a:rPr kumimoji="0"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题干中有某某情节</a:t>
                      </a:r>
                      <a:r>
                        <a:rPr kumimoji="0" lang="en-US" altLang="zh-CN"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a:t>
                      </a:r>
                      <a:r>
                        <a:rPr kumimoji="0" lang="zh-CN" altLang="en-US" sz="2400" b="1" i="0" u="none" strike="noStrike" cap="none" normalizeH="0" baseline="0" smtClean="0">
                          <a:ln>
                            <a:noFill/>
                          </a:ln>
                          <a:solidFill>
                            <a:schemeClr val="tx1"/>
                          </a:solidFill>
                          <a:effectLst/>
                          <a:latin typeface="Times New Roman" panose="02020603050405020304" pitchFamily="18" charset="0"/>
                          <a:ea typeface="楷体_GB2312" pitchFamily="49" charset="-122"/>
                          <a:cs typeface="Times New Roman" panose="02020603050405020304" pitchFamily="18" charset="0"/>
                        </a:rPr>
                        <a:t>情景、段、开头、结尾</a:t>
                      </a:r>
                      <a:r>
                        <a:rPr kumimoji="0" lang="en-US" altLang="zh-CN"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a:t>
                      </a:r>
                      <a:r>
                        <a:rPr kumimoji="0"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等字样；</a:t>
                      </a:r>
                      <a:endParaRPr kumimoji="0" lang="zh-CN" altLang="en-US" sz="1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l" defTabSz="914400" rtl="0" eaLnBrk="0" fontAlgn="base" latinLnBrk="0" hangingPunct="0">
                        <a:lnSpc>
                          <a:spcPct val="150000"/>
                        </a:lnSpc>
                        <a:spcBef>
                          <a:spcPct val="0"/>
                        </a:spcBef>
                        <a:spcAft>
                          <a:spcPct val="0"/>
                        </a:spcAft>
                        <a:buClrTx/>
                        <a:buSzTx/>
                        <a:buFontTx/>
                        <a:buNone/>
                        <a:tabLst>
                          <a:tab pos="2628900" algn="l"/>
                        </a:tabLst>
                      </a:pPr>
                      <a:r>
                        <a:rPr kumimoji="0" lang="en-US" altLang="zh-CN"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(2)</a:t>
                      </a:r>
                      <a:r>
                        <a:rPr kumimoji="0"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题干中有</a:t>
                      </a:r>
                      <a:r>
                        <a:rPr kumimoji="0" lang="zh-CN" altLang="en-US" sz="24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t>
                      </a:r>
                      <a:r>
                        <a:rPr kumimoji="0"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作用</a:t>
                      </a:r>
                      <a:r>
                        <a:rPr kumimoji="0" lang="zh-CN" altLang="en-US" sz="24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t>
                      </a:r>
                      <a:r>
                        <a:rPr kumimoji="0"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意义</a:t>
                      </a:r>
                      <a:r>
                        <a:rPr kumimoji="0" lang="zh-CN" altLang="en-US" sz="24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t>
                      </a:r>
                      <a:r>
                        <a:rPr kumimoji="0"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效果</a:t>
                      </a:r>
                      <a:r>
                        <a:rPr kumimoji="0" lang="zh-CN" altLang="en-US" sz="24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t>
                      </a:r>
                      <a:r>
                        <a:rPr kumimoji="0"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等字样；</a:t>
                      </a:r>
                      <a:endParaRPr kumimoji="0" lang="zh-CN" altLang="en-US" sz="1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l" defTabSz="914400" rtl="0" eaLnBrk="0" fontAlgn="base" latinLnBrk="0" hangingPunct="0">
                        <a:lnSpc>
                          <a:spcPct val="150000"/>
                        </a:lnSpc>
                        <a:spcBef>
                          <a:spcPct val="0"/>
                        </a:spcBef>
                        <a:spcAft>
                          <a:spcPct val="0"/>
                        </a:spcAft>
                        <a:buClrTx/>
                        <a:buSzTx/>
                        <a:buFontTx/>
                        <a:buNone/>
                        <a:tabLst>
                          <a:tab pos="2628900" algn="l"/>
                        </a:tabLst>
                      </a:pPr>
                      <a:r>
                        <a:rPr kumimoji="0" lang="en-US" altLang="zh-CN"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(3)</a:t>
                      </a:r>
                      <a:r>
                        <a:rPr kumimoji="0"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就题干中</a:t>
                      </a:r>
                      <a:r>
                        <a:rPr kumimoji="0" lang="en-US" altLang="zh-CN" sz="24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t>
                      </a:r>
                      <a:r>
                        <a:rPr kumimoji="0"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情节的安排，谈谈</a:t>
                      </a:r>
                      <a:r>
                        <a:rPr kumimoji="0" lang="zh-CN" altLang="en-US" sz="24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t>
                      </a:r>
                      <a:r>
                        <a:rPr kumimoji="0"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看法</a:t>
                      </a:r>
                      <a:r>
                        <a:rPr kumimoji="0" lang="zh-CN" altLang="en-US" sz="24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t>
                      </a:r>
                      <a:r>
                        <a:rPr kumimoji="0"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a:t>
                      </a:r>
                      <a:r>
                        <a:rPr kumimoji="0" lang="en-US" altLang="zh-CN"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a:t>
                      </a:r>
                      <a:r>
                        <a:rPr kumimoji="0"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变式问法，深度探究作用</a:t>
                      </a:r>
                      <a:r>
                        <a:rPr kumimoji="0" lang="en-US" altLang="zh-CN"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a:t>
                      </a:r>
                      <a:r>
                        <a:rPr kumimoji="0"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a:t>
                      </a:r>
                      <a:endParaRPr kumimoji="0" lang="zh-CN" alt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circl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33794" name="Object 4"/>
          <p:cNvGraphicFramePr/>
          <p:nvPr/>
        </p:nvGraphicFramePr>
        <p:xfrm>
          <a:off x="2208213" y="1700213"/>
          <a:ext cx="8067675" cy="3352800"/>
        </p:xfrm>
        <a:graphic>
          <a:graphicData uri="http://schemas.openxmlformats.org/presentationml/2006/ole">
            <mc:AlternateContent xmlns:mc="http://schemas.openxmlformats.org/markup-compatibility/2006">
              <mc:Choice xmlns:v="urn:schemas-microsoft-com:vml" Requires="v">
                <p:oleObj spid="_x0000_s3114" name="" r:id="rId1" imgW="8072120" imgH="3368040" progId="Word.Document.8">
                  <p:embed/>
                </p:oleObj>
              </mc:Choice>
              <mc:Fallback>
                <p:oleObj name="" r:id="rId1" imgW="8072120" imgH="3368040" progId="Word.Document.8">
                  <p:embed/>
                  <p:pic>
                    <p:nvPicPr>
                      <p:cNvPr id="0" name="图片 3113"/>
                      <p:cNvPicPr/>
                      <p:nvPr/>
                    </p:nvPicPr>
                    <p:blipFill>
                      <a:blip r:embed="rId2"/>
                      <a:stretch>
                        <a:fillRect/>
                      </a:stretch>
                    </p:blipFill>
                    <p:spPr>
                      <a:xfrm>
                        <a:off x="2208213" y="1700213"/>
                        <a:ext cx="8067675" cy="3352800"/>
                      </a:xfrm>
                      <a:prstGeom prst="rect">
                        <a:avLst/>
                      </a:prstGeom>
                      <a:noFill/>
                      <a:ln w="38100">
                        <a:noFill/>
                        <a:miter/>
                      </a:ln>
                    </p:spPr>
                  </p:pic>
                </p:oleObj>
              </mc:Fallback>
            </mc:AlternateContent>
          </a:graphicData>
        </a:graphic>
      </p:graphicFrame>
    </p:spTree>
  </p:cSld>
  <p:clrMapOvr>
    <a:masterClrMapping/>
  </p:clrMapOvr>
  <p:transition>
    <p:circl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34818" name="Object 5"/>
          <p:cNvGraphicFramePr/>
          <p:nvPr/>
        </p:nvGraphicFramePr>
        <p:xfrm>
          <a:off x="3429000" y="636588"/>
          <a:ext cx="5330825" cy="592137"/>
        </p:xfrm>
        <a:graphic>
          <a:graphicData uri="http://schemas.openxmlformats.org/presentationml/2006/ole">
            <mc:AlternateContent xmlns:mc="http://schemas.openxmlformats.org/markup-compatibility/2006">
              <mc:Choice xmlns:v="urn:schemas-microsoft-com:vml" Requires="v">
                <p:oleObj spid="_x0000_s3113" name="" r:id="rId1" imgW="5327015" imgH="593725" progId="Word.Document.8">
                  <p:embed/>
                </p:oleObj>
              </mc:Choice>
              <mc:Fallback>
                <p:oleObj name="" r:id="rId1" imgW="5327015" imgH="593725" progId="Word.Document.8">
                  <p:embed/>
                  <p:pic>
                    <p:nvPicPr>
                      <p:cNvPr id="0" name="图片 3112"/>
                      <p:cNvPicPr/>
                      <p:nvPr/>
                    </p:nvPicPr>
                    <p:blipFill>
                      <a:blip r:embed="rId2"/>
                      <a:stretch>
                        <a:fillRect/>
                      </a:stretch>
                    </p:blipFill>
                    <p:spPr>
                      <a:xfrm>
                        <a:off x="3429000" y="636588"/>
                        <a:ext cx="5330825" cy="592137"/>
                      </a:xfrm>
                      <a:prstGeom prst="rect">
                        <a:avLst/>
                      </a:prstGeom>
                      <a:noFill/>
                      <a:ln w="38100">
                        <a:noFill/>
                        <a:miter/>
                      </a:ln>
                    </p:spPr>
                  </p:pic>
                </p:oleObj>
              </mc:Fallback>
            </mc:AlternateContent>
          </a:graphicData>
        </a:graphic>
      </p:graphicFrame>
      <p:graphicFrame>
        <p:nvGraphicFramePr>
          <p:cNvPr id="419981" name="Group 141"/>
          <p:cNvGraphicFramePr>
            <a:graphicFrameLocks noGrp="1"/>
          </p:cNvGraphicFramePr>
          <p:nvPr/>
        </p:nvGraphicFramePr>
        <p:xfrm>
          <a:off x="2063750" y="1063625"/>
          <a:ext cx="8280400" cy="5284470"/>
        </p:xfrm>
        <a:graphic>
          <a:graphicData uri="http://schemas.openxmlformats.org/drawingml/2006/table">
            <a:tbl>
              <a:tblPr/>
              <a:tblGrid>
                <a:gridCol w="863600"/>
                <a:gridCol w="1440180"/>
                <a:gridCol w="5976620"/>
              </a:tblGrid>
              <a:tr h="1297940">
                <a:tc>
                  <a:txBody>
                    <a:bodyPr/>
                    <a:lstStyle/>
                    <a:p>
                      <a:pPr marL="0" marR="0" lvl="0" indent="0" algn="ctr" defTabSz="914400" rtl="0" eaLnBrk="1" fontAlgn="base" latinLnBrk="0" hangingPunct="1">
                        <a:lnSpc>
                          <a:spcPct val="110000"/>
                        </a:lnSpc>
                        <a:spcBef>
                          <a:spcPct val="0"/>
                        </a:spcBef>
                        <a:spcAft>
                          <a:spcPct val="0"/>
                        </a:spcAft>
                        <a:buClrTx/>
                        <a:buSzTx/>
                        <a:buFontTx/>
                        <a:buNone/>
                        <a:tabLst>
                          <a:tab pos="2400300" algn="l"/>
                        </a:tabLst>
                      </a:pPr>
                      <a:r>
                        <a:rPr kumimoji="0" lang="zh-CN" altLang="en-US" sz="24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rPr>
                        <a:t>结构角度</a:t>
                      </a:r>
                      <a:endParaRPr kumimoji="0" lang="zh-CN" altLang="en-US" sz="1800" b="0" i="0" u="none" strike="noStrike" cap="none" normalizeH="0" baseline="0" smtClean="0">
                        <a:ln>
                          <a:noFill/>
                        </a:ln>
                        <a:solidFill>
                          <a:schemeClr val="tx1"/>
                        </a:solidFill>
                        <a:effectLst/>
                        <a:latin typeface="Arial" panose="020B0604020202020204" pitchFamily="34" charset="0"/>
                        <a:ea typeface="黑体" panose="02010609060101010101" pitchFamily="49" charset="-122"/>
                        <a:cs typeface="Times New Roman" panose="02020603050405020304" pitchFamily="18" charset="0"/>
                      </a:endParaRPr>
                    </a:p>
                  </a:txBody>
                  <a:tcPr anchor="ctr" horzOverflow="overflow">
                    <a:lnL w="19050" cap="flat" cmpd="sng" algn="ctr">
                      <a:solidFill>
                        <a:schemeClr val="tx1"/>
                      </a:solidFill>
                      <a:prstDash val="sysDot"/>
                      <a:round/>
                      <a:headEnd type="none" w="med" len="med"/>
                      <a:tailEnd type="none" w="med" len="med"/>
                    </a:lnL>
                    <a:lnR w="19050" cap="flat" cmpd="sng" algn="ctr">
                      <a:solidFill>
                        <a:schemeClr val="tx1"/>
                      </a:solidFill>
                      <a:prstDash val="sysDot"/>
                      <a:round/>
                      <a:headEnd type="none" w="med" len="med"/>
                      <a:tailEnd type="none" w="med" len="med"/>
                    </a:lnR>
                    <a:lnT w="19050" cap="flat" cmpd="sng" algn="ctr">
                      <a:solidFill>
                        <a:schemeClr val="tx1"/>
                      </a:solidFill>
                      <a:prstDash val="sysDot"/>
                      <a:round/>
                      <a:headEnd type="none" w="med" len="med"/>
                      <a:tailEnd type="none" w="med" len="med"/>
                    </a:lnT>
                    <a:lnB w="19050" cap="flat" cmpd="sng" algn="ctr">
                      <a:solidFill>
                        <a:schemeClr val="tx1"/>
                      </a:solidFill>
                      <a:prstDash val="sysDot"/>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10000"/>
                        </a:lnSpc>
                        <a:spcBef>
                          <a:spcPct val="0"/>
                        </a:spcBef>
                        <a:spcAft>
                          <a:spcPct val="0"/>
                        </a:spcAft>
                        <a:buClrTx/>
                        <a:buSzTx/>
                        <a:buFontTx/>
                        <a:buNone/>
                        <a:tabLst>
                          <a:tab pos="2400300" algn="l"/>
                        </a:tabLst>
                      </a:pPr>
                      <a:r>
                        <a:rPr kumimoji="0"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照应前文；承上启下；线索，贯串全文；设置悬念，埋下伏笔；为后面情节做铺垫，推动情节发展，使情节曲折生动等。</a:t>
                      </a:r>
                      <a:r>
                        <a:rPr kumimoji="0" lang="en-US" altLang="zh-CN" sz="2400" b="1" i="0" u="none" strike="noStrike" cap="none" normalizeH="0" baseline="0" smtClean="0">
                          <a:ln>
                            <a:noFill/>
                          </a:ln>
                          <a:solidFill>
                            <a:schemeClr val="tx1"/>
                          </a:solidFill>
                          <a:effectLst/>
                          <a:latin typeface="Times New Roman" panose="02020603050405020304" pitchFamily="18" charset="0"/>
                          <a:ea typeface="楷体_GB2312" pitchFamily="49" charset="-122"/>
                          <a:cs typeface="Times New Roman" panose="02020603050405020304" pitchFamily="18" charset="0"/>
                        </a:rPr>
                        <a:t>(</a:t>
                      </a:r>
                      <a:r>
                        <a:rPr kumimoji="0" lang="zh-CN" altLang="en-US" sz="2400" b="1" i="0" u="none" strike="noStrike" cap="none" normalizeH="0" baseline="0" smtClean="0">
                          <a:ln>
                            <a:noFill/>
                          </a:ln>
                          <a:solidFill>
                            <a:schemeClr val="tx1"/>
                          </a:solidFill>
                          <a:effectLst/>
                          <a:latin typeface="Times New Roman" panose="02020603050405020304" pitchFamily="18" charset="0"/>
                          <a:ea typeface="楷体_GB2312" pitchFamily="49" charset="-122"/>
                          <a:cs typeface="Times New Roman" panose="02020603050405020304" pitchFamily="18" charset="0"/>
                        </a:rPr>
                        <a:t>关键术语：照应、悬念、伏笔、铺垫</a:t>
                      </a:r>
                      <a:r>
                        <a:rPr kumimoji="0" lang="en-US" altLang="zh-CN" sz="2400" b="1" i="0" u="none" strike="noStrike" cap="none" normalizeH="0" baseline="0" smtClean="0">
                          <a:ln>
                            <a:noFill/>
                          </a:ln>
                          <a:solidFill>
                            <a:schemeClr val="tx1"/>
                          </a:solidFill>
                          <a:effectLst/>
                          <a:latin typeface="Times New Roman" panose="02020603050405020304" pitchFamily="18" charset="0"/>
                          <a:ea typeface="楷体_GB2312" pitchFamily="49" charset="-122"/>
                          <a:cs typeface="Times New Roman" panose="02020603050405020304" pitchFamily="18" charset="0"/>
                        </a:rPr>
                        <a:t>)</a:t>
                      </a:r>
                      <a:endParaRPr kumimoji="0" lang="en-US"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9050" cap="flat" cmpd="sng" algn="ctr">
                      <a:solidFill>
                        <a:schemeClr val="tx1"/>
                      </a:solidFill>
                      <a:prstDash val="sysDot"/>
                      <a:round/>
                      <a:headEnd type="none" w="med" len="med"/>
                      <a:tailEnd type="none" w="med" len="med"/>
                    </a:lnL>
                    <a:lnR w="19050" cap="flat" cmpd="sng" algn="ctr">
                      <a:solidFill>
                        <a:schemeClr val="tx1"/>
                      </a:solidFill>
                      <a:prstDash val="sysDot"/>
                      <a:round/>
                      <a:headEnd type="none" w="med" len="med"/>
                      <a:tailEnd type="none" w="med" len="med"/>
                    </a:lnR>
                    <a:lnT w="19050" cap="flat" cmpd="sng" algn="ctr">
                      <a:solidFill>
                        <a:schemeClr val="tx1"/>
                      </a:solidFill>
                      <a:prstDash val="sysDot"/>
                      <a:round/>
                      <a:headEnd type="none" w="med" len="med"/>
                      <a:tailEnd type="none" w="med" len="med"/>
                    </a:lnT>
                    <a:lnB w="19050" cap="flat" cmpd="sng" algn="ctr">
                      <a:solidFill>
                        <a:schemeClr val="tx1"/>
                      </a:solidFill>
                      <a:prstDash val="sysDot"/>
                      <a:round/>
                      <a:headEnd type="none" w="med" len="med"/>
                      <a:tailEnd type="none" w="med" len="med"/>
                    </a:lnB>
                    <a:lnTlToBr>
                      <a:noFill/>
                    </a:lnTlToBr>
                    <a:lnBlToTr>
                      <a:noFill/>
                    </a:lnBlToTr>
                    <a:noFill/>
                  </a:tcPr>
                </a:tc>
                <a:tc hMerge="1">
                  <a:tcPr/>
                </a:tc>
              </a:tr>
              <a:tr h="895985">
                <a:tc rowSpan="4">
                  <a:txBody>
                    <a:bodyPr/>
                    <a:lstStyle/>
                    <a:p>
                      <a:pPr marL="0" marR="0" lvl="0" indent="0" algn="ctr" defTabSz="914400" rtl="0" eaLnBrk="1" fontAlgn="base" latinLnBrk="0" hangingPunct="1">
                        <a:lnSpc>
                          <a:spcPct val="110000"/>
                        </a:lnSpc>
                        <a:spcBef>
                          <a:spcPct val="0"/>
                        </a:spcBef>
                        <a:spcAft>
                          <a:spcPct val="0"/>
                        </a:spcAft>
                        <a:buClrTx/>
                        <a:buSzTx/>
                        <a:buFontTx/>
                        <a:buNone/>
                        <a:tabLst>
                          <a:tab pos="2400300" algn="l"/>
                        </a:tabLst>
                      </a:pPr>
                      <a:r>
                        <a:rPr kumimoji="0" lang="zh-CN" altLang="en-US" sz="24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rPr>
                        <a:t>内容角度</a:t>
                      </a:r>
                      <a:endParaRPr kumimoji="0" lang="zh-CN" altLang="en-US" sz="1800" b="0" i="0" u="none" strike="noStrike" cap="none" normalizeH="0" baseline="0" smtClean="0">
                        <a:ln>
                          <a:noFill/>
                        </a:ln>
                        <a:solidFill>
                          <a:schemeClr val="tx1"/>
                        </a:solidFill>
                        <a:effectLst/>
                        <a:latin typeface="Arial" panose="020B0604020202020204" pitchFamily="34" charset="0"/>
                        <a:ea typeface="黑体" panose="02010609060101010101" pitchFamily="49" charset="-122"/>
                        <a:cs typeface="Times New Roman" panose="02020603050405020304" pitchFamily="18" charset="0"/>
                      </a:endParaRPr>
                    </a:p>
                  </a:txBody>
                  <a:tcPr anchor="ctr" horzOverflow="overflow">
                    <a:lnL w="19050" cap="flat" cmpd="sng" algn="ctr">
                      <a:solidFill>
                        <a:schemeClr val="tx1"/>
                      </a:solidFill>
                      <a:prstDash val="sysDot"/>
                      <a:round/>
                      <a:headEnd type="none" w="med" len="med"/>
                      <a:tailEnd type="none" w="med" len="med"/>
                    </a:lnL>
                    <a:lnR w="19050" cap="flat" cmpd="sng" algn="ctr">
                      <a:solidFill>
                        <a:schemeClr val="tx1"/>
                      </a:solidFill>
                      <a:prstDash val="sysDot"/>
                      <a:round/>
                      <a:headEnd type="none" w="med" len="med"/>
                      <a:tailEnd type="none" w="med" len="med"/>
                    </a:lnR>
                    <a:lnT w="19050" cap="flat" cmpd="sng" algn="ctr">
                      <a:solidFill>
                        <a:schemeClr val="tx1"/>
                      </a:solidFill>
                      <a:prstDash val="sysDot"/>
                      <a:round/>
                      <a:headEnd type="none" w="med" len="med"/>
                      <a:tailEnd type="none" w="med" len="med"/>
                    </a:lnT>
                    <a:lnB w="19050"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0000"/>
                        </a:lnSpc>
                        <a:spcBef>
                          <a:spcPct val="0"/>
                        </a:spcBef>
                        <a:spcAft>
                          <a:spcPct val="0"/>
                        </a:spcAft>
                        <a:buClrTx/>
                        <a:buSzTx/>
                        <a:buFontTx/>
                        <a:buNone/>
                        <a:tabLst>
                          <a:tab pos="2400300" algn="l"/>
                        </a:tabLst>
                      </a:pPr>
                      <a:r>
                        <a:rPr kumimoji="0"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对环境</a:t>
                      </a:r>
                      <a:endParaRPr kumimoji="0"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ctr" defTabSz="914400" rtl="0" eaLnBrk="1" fontAlgn="base" latinLnBrk="0" hangingPunct="1">
                        <a:lnSpc>
                          <a:spcPct val="110000"/>
                        </a:lnSpc>
                        <a:spcBef>
                          <a:spcPct val="0"/>
                        </a:spcBef>
                        <a:spcAft>
                          <a:spcPct val="0"/>
                        </a:spcAft>
                        <a:buClrTx/>
                        <a:buSzTx/>
                        <a:buFontTx/>
                        <a:buNone/>
                        <a:tabLst>
                          <a:tab pos="2400300" algn="l"/>
                        </a:tabLst>
                      </a:pPr>
                      <a:r>
                        <a:rPr kumimoji="0"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的作用</a:t>
                      </a:r>
                      <a:endParaRPr kumimoji="0" lang="zh-CN" alt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9050" cap="flat" cmpd="sng" algn="ctr">
                      <a:solidFill>
                        <a:schemeClr val="tx1"/>
                      </a:solidFill>
                      <a:prstDash val="sysDot"/>
                      <a:round/>
                      <a:headEnd type="none" w="med" len="med"/>
                      <a:tailEnd type="none" w="med" len="med"/>
                    </a:lnL>
                    <a:lnR w="19050" cap="flat" cmpd="sng" algn="ctr">
                      <a:solidFill>
                        <a:schemeClr val="tx1"/>
                      </a:solidFill>
                      <a:prstDash val="sysDot"/>
                      <a:round/>
                      <a:headEnd type="none" w="med" len="med"/>
                      <a:tailEnd type="none" w="med" len="med"/>
                    </a:lnR>
                    <a:lnT w="19050" cap="flat" cmpd="sng" algn="ctr">
                      <a:solidFill>
                        <a:schemeClr val="tx1"/>
                      </a:solidFill>
                      <a:prstDash val="sysDot"/>
                      <a:round/>
                      <a:headEnd type="none" w="med" len="med"/>
                      <a:tailEnd type="none" w="med" len="med"/>
                    </a:lnT>
                    <a:lnB w="19050"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10000"/>
                        </a:lnSpc>
                        <a:spcBef>
                          <a:spcPct val="0"/>
                        </a:spcBef>
                        <a:spcAft>
                          <a:spcPct val="0"/>
                        </a:spcAft>
                        <a:buClrTx/>
                        <a:buSzTx/>
                        <a:buFontTx/>
                        <a:buNone/>
                        <a:tabLst>
                          <a:tab pos="2400300" algn="l"/>
                        </a:tabLst>
                      </a:pPr>
                      <a:r>
                        <a:rPr kumimoji="0"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突出</a:t>
                      </a:r>
                      <a:r>
                        <a:rPr kumimoji="0" lang="en-US" altLang="zh-CN"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a:t>
                      </a:r>
                      <a:r>
                        <a:rPr kumimoji="0"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交代人物活动的环境，使环境更具典型性等。</a:t>
                      </a:r>
                      <a:endParaRPr kumimoji="0" lang="zh-CN" alt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9050" cap="flat" cmpd="sng" algn="ctr">
                      <a:solidFill>
                        <a:schemeClr val="tx1"/>
                      </a:solidFill>
                      <a:prstDash val="sysDot"/>
                      <a:round/>
                      <a:headEnd type="none" w="med" len="med"/>
                      <a:tailEnd type="none" w="med" len="med"/>
                    </a:lnL>
                    <a:lnR w="19050" cap="flat" cmpd="sng" algn="ctr">
                      <a:solidFill>
                        <a:schemeClr val="tx1"/>
                      </a:solidFill>
                      <a:prstDash val="sysDot"/>
                      <a:round/>
                      <a:headEnd type="none" w="med" len="med"/>
                      <a:tailEnd type="none" w="med" len="med"/>
                    </a:lnR>
                    <a:lnT w="19050" cap="flat" cmpd="sng" algn="ctr">
                      <a:solidFill>
                        <a:schemeClr val="tx1"/>
                      </a:solidFill>
                      <a:prstDash val="sysDot"/>
                      <a:round/>
                      <a:headEnd type="none" w="med" len="med"/>
                      <a:tailEnd type="none" w="med" len="med"/>
                    </a:lnT>
                    <a:lnB w="19050" cap="flat" cmpd="sng" algn="ctr">
                      <a:solidFill>
                        <a:schemeClr val="tx1"/>
                      </a:solidFill>
                      <a:prstDash val="sysDot"/>
                      <a:round/>
                      <a:headEnd type="none" w="med" len="med"/>
                      <a:tailEnd type="none" w="med" len="med"/>
                    </a:lnB>
                    <a:lnTlToBr>
                      <a:noFill/>
                    </a:lnTlToBr>
                    <a:lnBlToTr>
                      <a:noFill/>
                    </a:lnBlToTr>
                    <a:noFill/>
                  </a:tcPr>
                </a:tc>
              </a:tr>
              <a:tr h="1298575">
                <a:tc vMerge="1">
                  <a:tcPr/>
                </a:tc>
                <a:tc>
                  <a:txBody>
                    <a:bodyPr/>
                    <a:lstStyle/>
                    <a:p>
                      <a:pPr marL="0" marR="0" lvl="0" indent="0" algn="ctr" defTabSz="914400" rtl="0" eaLnBrk="1" fontAlgn="base" latinLnBrk="0" hangingPunct="1">
                        <a:lnSpc>
                          <a:spcPct val="110000"/>
                        </a:lnSpc>
                        <a:spcBef>
                          <a:spcPct val="0"/>
                        </a:spcBef>
                        <a:spcAft>
                          <a:spcPct val="0"/>
                        </a:spcAft>
                        <a:buClrTx/>
                        <a:buSzTx/>
                        <a:buFontTx/>
                        <a:buNone/>
                        <a:tabLst>
                          <a:tab pos="2400300" algn="l"/>
                        </a:tabLst>
                      </a:pPr>
                      <a:r>
                        <a:rPr kumimoji="0"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对人物</a:t>
                      </a:r>
                      <a:endParaRPr kumimoji="0"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ctr" defTabSz="914400" rtl="0" eaLnBrk="1" fontAlgn="base" latinLnBrk="0" hangingPunct="1">
                        <a:lnSpc>
                          <a:spcPct val="110000"/>
                        </a:lnSpc>
                        <a:spcBef>
                          <a:spcPct val="0"/>
                        </a:spcBef>
                        <a:spcAft>
                          <a:spcPct val="0"/>
                        </a:spcAft>
                        <a:buClrTx/>
                        <a:buSzTx/>
                        <a:buFontTx/>
                        <a:buNone/>
                        <a:tabLst>
                          <a:tab pos="2400300" algn="l"/>
                        </a:tabLst>
                      </a:pPr>
                      <a:r>
                        <a:rPr kumimoji="0"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的作用</a:t>
                      </a:r>
                      <a:endParaRPr kumimoji="0" lang="zh-CN" alt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9050" cap="flat" cmpd="sng" algn="ctr">
                      <a:solidFill>
                        <a:schemeClr val="tx1"/>
                      </a:solidFill>
                      <a:prstDash val="sysDot"/>
                      <a:round/>
                      <a:headEnd type="none" w="med" len="med"/>
                      <a:tailEnd type="none" w="med" len="med"/>
                    </a:lnL>
                    <a:lnR w="19050" cap="flat" cmpd="sng" algn="ctr">
                      <a:solidFill>
                        <a:schemeClr val="tx1"/>
                      </a:solidFill>
                      <a:prstDash val="sysDot"/>
                      <a:round/>
                      <a:headEnd type="none" w="med" len="med"/>
                      <a:tailEnd type="none" w="med" len="med"/>
                    </a:lnR>
                    <a:lnT w="19050" cap="flat" cmpd="sng" algn="ctr">
                      <a:solidFill>
                        <a:schemeClr val="tx1"/>
                      </a:solidFill>
                      <a:prstDash val="sysDot"/>
                      <a:round/>
                      <a:headEnd type="none" w="med" len="med"/>
                      <a:tailEnd type="none" w="med" len="med"/>
                    </a:lnT>
                    <a:lnB w="19050"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10000"/>
                        </a:lnSpc>
                        <a:spcBef>
                          <a:spcPct val="0"/>
                        </a:spcBef>
                        <a:spcAft>
                          <a:spcPct val="0"/>
                        </a:spcAft>
                        <a:buClrTx/>
                        <a:buSzTx/>
                        <a:buFontTx/>
                        <a:buNone/>
                        <a:tabLst>
                          <a:tab pos="2400300" algn="l"/>
                        </a:tabLst>
                      </a:pPr>
                      <a:r>
                        <a:rPr kumimoji="0"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塑造了</a:t>
                      </a:r>
                      <a:r>
                        <a:rPr kumimoji="0" lang="en-US" altLang="zh-CN" sz="24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t>
                      </a:r>
                      <a:r>
                        <a:rPr kumimoji="0"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的人物形象，表现了人物</a:t>
                      </a:r>
                      <a:r>
                        <a:rPr kumimoji="0" lang="en-US" altLang="zh-CN" sz="24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t>
                      </a:r>
                      <a:r>
                        <a:rPr kumimoji="0"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的性格或精神，刻画了人物</a:t>
                      </a:r>
                      <a:r>
                        <a:rPr kumimoji="0" lang="en-US" altLang="zh-CN" sz="24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t>
                      </a:r>
                      <a:r>
                        <a:rPr kumimoji="0"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的心理，使人物形象更加丰满等。</a:t>
                      </a:r>
                      <a:endParaRPr kumimoji="0" lang="zh-CN" alt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9050" cap="flat" cmpd="sng" algn="ctr">
                      <a:solidFill>
                        <a:schemeClr val="tx1"/>
                      </a:solidFill>
                      <a:prstDash val="sysDot"/>
                      <a:round/>
                      <a:headEnd type="none" w="med" len="med"/>
                      <a:tailEnd type="none" w="med" len="med"/>
                    </a:lnL>
                    <a:lnR w="19050" cap="flat" cmpd="sng" algn="ctr">
                      <a:solidFill>
                        <a:schemeClr val="tx1"/>
                      </a:solidFill>
                      <a:prstDash val="sysDot"/>
                      <a:round/>
                      <a:headEnd type="none" w="med" len="med"/>
                      <a:tailEnd type="none" w="med" len="med"/>
                    </a:lnR>
                    <a:lnT w="19050" cap="flat" cmpd="sng" algn="ctr">
                      <a:solidFill>
                        <a:schemeClr val="tx1"/>
                      </a:solidFill>
                      <a:prstDash val="sysDot"/>
                      <a:round/>
                      <a:headEnd type="none" w="med" len="med"/>
                      <a:tailEnd type="none" w="med" len="med"/>
                    </a:lnT>
                    <a:lnB w="19050" cap="flat" cmpd="sng" algn="ctr">
                      <a:solidFill>
                        <a:schemeClr val="tx1"/>
                      </a:solidFill>
                      <a:prstDash val="sysDot"/>
                      <a:round/>
                      <a:headEnd type="none" w="med" len="med"/>
                      <a:tailEnd type="none" w="med" len="med"/>
                    </a:lnB>
                    <a:lnTlToBr>
                      <a:noFill/>
                    </a:lnTlToBr>
                    <a:lnBlToTr>
                      <a:noFill/>
                    </a:lnBlToTr>
                    <a:noFill/>
                  </a:tcPr>
                </a:tc>
              </a:tr>
              <a:tr h="895985">
                <a:tc vMerge="1">
                  <a:tcPr/>
                </a:tc>
                <a:tc>
                  <a:txBody>
                    <a:bodyPr/>
                    <a:lstStyle/>
                    <a:p>
                      <a:pPr marL="0" marR="0" lvl="0" indent="0" algn="ctr" defTabSz="914400" rtl="0" eaLnBrk="1" fontAlgn="base" latinLnBrk="0" hangingPunct="1">
                        <a:lnSpc>
                          <a:spcPct val="110000"/>
                        </a:lnSpc>
                        <a:spcBef>
                          <a:spcPct val="0"/>
                        </a:spcBef>
                        <a:spcAft>
                          <a:spcPct val="0"/>
                        </a:spcAft>
                        <a:buClrTx/>
                        <a:buSzTx/>
                        <a:buFontTx/>
                        <a:buNone/>
                        <a:tabLst>
                          <a:tab pos="2400300" algn="l"/>
                        </a:tabLst>
                      </a:pPr>
                      <a:r>
                        <a:rPr kumimoji="0"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对主题的作用</a:t>
                      </a:r>
                      <a:endParaRPr kumimoji="0" lang="zh-CN" alt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9050" cap="flat" cmpd="sng" algn="ctr">
                      <a:solidFill>
                        <a:schemeClr val="tx1"/>
                      </a:solidFill>
                      <a:prstDash val="sysDot"/>
                      <a:round/>
                      <a:headEnd type="none" w="med" len="med"/>
                      <a:tailEnd type="none" w="med" len="med"/>
                    </a:lnL>
                    <a:lnR w="19050" cap="flat" cmpd="sng" algn="ctr">
                      <a:solidFill>
                        <a:schemeClr val="tx1"/>
                      </a:solidFill>
                      <a:prstDash val="sysDot"/>
                      <a:round/>
                      <a:headEnd type="none" w="med" len="med"/>
                      <a:tailEnd type="none" w="med" len="med"/>
                    </a:lnR>
                    <a:lnT w="19050" cap="flat" cmpd="sng" algn="ctr">
                      <a:solidFill>
                        <a:schemeClr val="tx1"/>
                      </a:solidFill>
                      <a:prstDash val="sysDot"/>
                      <a:round/>
                      <a:headEnd type="none" w="med" len="med"/>
                      <a:tailEnd type="none" w="med" len="med"/>
                    </a:lnT>
                    <a:lnB w="19050"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0"/>
                        </a:spcBef>
                        <a:spcAft>
                          <a:spcPct val="0"/>
                        </a:spcAft>
                        <a:buClrTx/>
                        <a:buSzTx/>
                        <a:buFontTx/>
                        <a:buNone/>
                        <a:tabLst>
                          <a:tab pos="2400300" algn="l"/>
                        </a:tabLst>
                      </a:pPr>
                      <a:r>
                        <a:rPr kumimoji="0"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揭示</a:t>
                      </a:r>
                      <a:r>
                        <a:rPr kumimoji="0" lang="en-US" altLang="zh-CN" sz="2400" b="1" i="0" u="none" strike="noStrike" cap="none" normalizeH="0" baseline="0" smtClean="0">
                          <a:ln>
                            <a:noFill/>
                          </a:ln>
                          <a:solidFill>
                            <a:schemeClr val="tx1"/>
                          </a:solidFill>
                          <a:effectLst/>
                          <a:latin typeface="IPAPANNEW" pitchFamily="2" charset="0"/>
                          <a:ea typeface="宋体" panose="02010600030101010101" pitchFamily="2" charset="-122"/>
                          <a:cs typeface="Times New Roman" panose="02020603050405020304" pitchFamily="18" charset="0"/>
                        </a:rPr>
                        <a:t>/</a:t>
                      </a:r>
                      <a:r>
                        <a:rPr kumimoji="0" lang="zh-CN" altLang="en-US" sz="2400" b="1" i="0" u="none" strike="noStrike" cap="none" normalizeH="0" baseline="0" smtClean="0">
                          <a:ln>
                            <a:noFill/>
                          </a:ln>
                          <a:solidFill>
                            <a:schemeClr val="tx1"/>
                          </a:solidFill>
                          <a:effectLst/>
                          <a:latin typeface="IPAPANNEW" pitchFamily="2" charset="0"/>
                          <a:ea typeface="宋体" panose="02010600030101010101" pitchFamily="2" charset="-122"/>
                          <a:cs typeface="Times New Roman" panose="02020603050405020304" pitchFamily="18" charset="0"/>
                        </a:rPr>
                        <a:t>表达</a:t>
                      </a:r>
                      <a:r>
                        <a:rPr kumimoji="0" lang="en-US" altLang="zh-CN" sz="2400" b="1" i="0" u="none" strike="noStrike" cap="none" normalizeH="0" baseline="0" smtClean="0">
                          <a:ln>
                            <a:noFill/>
                          </a:ln>
                          <a:solidFill>
                            <a:schemeClr val="tx1"/>
                          </a:solidFill>
                          <a:effectLst/>
                          <a:latin typeface="IPAPANNEW" pitchFamily="2" charset="0"/>
                          <a:ea typeface="宋体" panose="02010600030101010101" pitchFamily="2" charset="-122"/>
                          <a:cs typeface="Times New Roman" panose="02020603050405020304" pitchFamily="18" charset="0"/>
                        </a:rPr>
                        <a:t>/</a:t>
                      </a:r>
                      <a:r>
                        <a:rPr kumimoji="0"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寄托</a:t>
                      </a:r>
                      <a:r>
                        <a:rPr kumimoji="0" lang="en-US" altLang="zh-CN"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a:t>
                      </a:r>
                      <a:r>
                        <a:rPr kumimoji="0"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暗示了</a:t>
                      </a:r>
                      <a:r>
                        <a:rPr kumimoji="0" lang="en-US" altLang="zh-CN" sz="24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t>
                      </a:r>
                      <a:r>
                        <a:rPr kumimoji="0"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的主题，深化主题，突出主题，丰富主题等。</a:t>
                      </a:r>
                      <a:endParaRPr kumimoji="0" lang="zh-CN" alt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9050" cap="flat" cmpd="sng" algn="ctr">
                      <a:solidFill>
                        <a:schemeClr val="tx1"/>
                      </a:solidFill>
                      <a:prstDash val="sysDot"/>
                      <a:round/>
                      <a:headEnd type="none" w="med" len="med"/>
                      <a:tailEnd type="none" w="med" len="med"/>
                    </a:lnL>
                    <a:lnR w="19050" cap="flat" cmpd="sng" algn="ctr">
                      <a:solidFill>
                        <a:schemeClr val="tx1"/>
                      </a:solidFill>
                      <a:prstDash val="sysDot"/>
                      <a:round/>
                      <a:headEnd type="none" w="med" len="med"/>
                      <a:tailEnd type="none" w="med" len="med"/>
                    </a:lnR>
                    <a:lnT w="19050" cap="flat" cmpd="sng" algn="ctr">
                      <a:solidFill>
                        <a:schemeClr val="tx1"/>
                      </a:solidFill>
                      <a:prstDash val="sysDot"/>
                      <a:round/>
                      <a:headEnd type="none" w="med" len="med"/>
                      <a:tailEnd type="none" w="med" len="med"/>
                    </a:lnT>
                    <a:lnB w="19050" cap="flat" cmpd="sng" algn="ctr">
                      <a:solidFill>
                        <a:schemeClr val="tx1"/>
                      </a:solidFill>
                      <a:prstDash val="sysDot"/>
                      <a:round/>
                      <a:headEnd type="none" w="med" len="med"/>
                      <a:tailEnd type="none" w="med" len="med"/>
                    </a:lnB>
                    <a:lnTlToBr>
                      <a:noFill/>
                    </a:lnTlToBr>
                    <a:lnBlToTr>
                      <a:noFill/>
                    </a:lnBlToTr>
                    <a:noFill/>
                  </a:tcPr>
                </a:tc>
              </a:tr>
              <a:tr h="895985">
                <a:tc vMerge="1">
                  <a:tcPr/>
                </a:tc>
                <a:tc>
                  <a:txBody>
                    <a:bodyPr/>
                    <a:lstStyle/>
                    <a:p>
                      <a:pPr marL="0" marR="0" lvl="0" indent="0" algn="l" defTabSz="914400" rtl="0" eaLnBrk="1" fontAlgn="base" latinLnBrk="0" hangingPunct="1">
                        <a:lnSpc>
                          <a:spcPct val="110000"/>
                        </a:lnSpc>
                        <a:spcBef>
                          <a:spcPct val="0"/>
                        </a:spcBef>
                        <a:spcAft>
                          <a:spcPct val="0"/>
                        </a:spcAft>
                        <a:buClrTx/>
                        <a:buSzTx/>
                        <a:buFontTx/>
                        <a:buNone/>
                        <a:tabLst>
                          <a:tab pos="2400300" algn="l"/>
                        </a:tabLst>
                      </a:pPr>
                      <a:r>
                        <a:rPr kumimoji="0"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对读者感受的作用</a:t>
                      </a:r>
                      <a:endParaRPr kumimoji="0" lang="zh-CN" alt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9050" cap="flat" cmpd="sng" algn="ctr">
                      <a:solidFill>
                        <a:schemeClr val="tx1"/>
                      </a:solidFill>
                      <a:prstDash val="sysDot"/>
                      <a:round/>
                      <a:headEnd type="none" w="med" len="med"/>
                      <a:tailEnd type="none" w="med" len="med"/>
                    </a:lnL>
                    <a:lnR w="19050" cap="flat" cmpd="sng" algn="ctr">
                      <a:solidFill>
                        <a:schemeClr val="tx1"/>
                      </a:solidFill>
                      <a:prstDash val="sysDot"/>
                      <a:round/>
                      <a:headEnd type="none" w="med" len="med"/>
                      <a:tailEnd type="none" w="med" len="med"/>
                    </a:lnR>
                    <a:lnT w="19050" cap="flat" cmpd="sng" algn="ctr">
                      <a:solidFill>
                        <a:schemeClr val="tx1"/>
                      </a:solidFill>
                      <a:prstDash val="sysDot"/>
                      <a:round/>
                      <a:headEnd type="none" w="med" len="med"/>
                      <a:tailEnd type="none" w="med" len="med"/>
                    </a:lnT>
                    <a:lnB w="19050"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0"/>
                        </a:spcBef>
                        <a:spcAft>
                          <a:spcPct val="0"/>
                        </a:spcAft>
                        <a:buClrTx/>
                        <a:buSzTx/>
                        <a:buFontTx/>
                        <a:buNone/>
                        <a:tabLst>
                          <a:tab pos="2400300" algn="l"/>
                        </a:tabLst>
                      </a:pPr>
                      <a:r>
                        <a:rPr kumimoji="0"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设置悬念，吸引读者注意力，引起读者的阅读兴趣，引发读者思考。</a:t>
                      </a:r>
                      <a:endParaRPr kumimoji="0" lang="zh-CN" alt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9050" cap="flat" cmpd="sng" algn="ctr">
                      <a:solidFill>
                        <a:schemeClr val="tx1"/>
                      </a:solidFill>
                      <a:prstDash val="sysDot"/>
                      <a:round/>
                      <a:headEnd type="none" w="med" len="med"/>
                      <a:tailEnd type="none" w="med" len="med"/>
                    </a:lnL>
                    <a:lnR w="19050" cap="flat" cmpd="sng" algn="ctr">
                      <a:solidFill>
                        <a:schemeClr val="tx1"/>
                      </a:solidFill>
                      <a:prstDash val="sysDot"/>
                      <a:round/>
                      <a:headEnd type="none" w="med" len="med"/>
                      <a:tailEnd type="none" w="med" len="med"/>
                    </a:lnR>
                    <a:lnT w="19050" cap="flat" cmpd="sng" algn="ctr">
                      <a:solidFill>
                        <a:schemeClr val="tx1"/>
                      </a:solidFill>
                      <a:prstDash val="sysDot"/>
                      <a:round/>
                      <a:headEnd type="none" w="med" len="med"/>
                      <a:tailEnd type="none" w="med" len="med"/>
                    </a:lnT>
                    <a:lnB w="19050" cap="flat" cmpd="sng" algn="ctr">
                      <a:solidFill>
                        <a:schemeClr val="tx1"/>
                      </a:solidFill>
                      <a:prstDash val="sysDot"/>
                      <a:round/>
                      <a:headEnd type="none" w="med" len="med"/>
                      <a:tailEnd type="none" w="med" len="med"/>
                    </a:lnB>
                    <a:lnTlToBr>
                      <a:noFill/>
                    </a:lnTlToBr>
                    <a:lnBlToTr>
                      <a:noFill/>
                    </a:lnBlToTr>
                    <a:noFill/>
                  </a:tcPr>
                </a:tc>
              </a:tr>
            </a:tbl>
          </a:graphicData>
        </a:graphic>
      </p:graphicFrame>
    </p:spTree>
  </p:cSld>
  <p:clrMapOvr>
    <a:masterClrMapping/>
  </p:clrMapOvr>
  <p:transition>
    <p:circl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1524000" y="1143000"/>
            <a:ext cx="8715375" cy="2306955"/>
          </a:xfrm>
          <a:prstGeom prst="rect">
            <a:avLst/>
          </a:prstGeom>
        </p:spPr>
        <p:txBody>
          <a:bodyPr>
            <a:spAutoFit/>
          </a:bodyPr>
          <a:lstStyle/>
          <a:p>
            <a:pPr fontAlgn="auto">
              <a:spcBef>
                <a:spcPts val="0"/>
              </a:spcBef>
              <a:spcAft>
                <a:spcPts val="0"/>
              </a:spcAft>
              <a:defRPr/>
            </a:pPr>
            <a:r>
              <a:rPr lang="zh-CN" altLang="en-US" sz="3600" b="1" dirty="0">
                <a:latin typeface="微软雅黑" panose="020B0503020204020204" pitchFamily="34" charset="-122"/>
                <a:ea typeface="微软雅黑" panose="020B0503020204020204" pitchFamily="34" charset="-122"/>
              </a:rPr>
              <a:t>1、</a:t>
            </a:r>
            <a:r>
              <a:rPr lang="zh-CN" altLang="en-US" sz="3600" b="1" spc="300" dirty="0">
                <a:latin typeface="微软雅黑" panose="020B0503020204020204" pitchFamily="34" charset="-122"/>
                <a:ea typeface="微软雅黑" panose="020B0503020204020204" pitchFamily="34" charset="-122"/>
              </a:rPr>
              <a:t>理解小说标题的含义。</a:t>
            </a:r>
            <a:endParaRPr lang="zh-CN" altLang="en-US" sz="3600" b="1" spc="300" dirty="0">
              <a:latin typeface="微软雅黑" panose="020B0503020204020204" pitchFamily="34" charset="-122"/>
              <a:ea typeface="微软雅黑" panose="020B0503020204020204" pitchFamily="34" charset="-122"/>
            </a:endParaRPr>
          </a:p>
          <a:p>
            <a:pPr fontAlgn="auto">
              <a:spcBef>
                <a:spcPts val="0"/>
              </a:spcBef>
              <a:spcAft>
                <a:spcPts val="0"/>
              </a:spcAft>
              <a:defRPr/>
            </a:pPr>
            <a:r>
              <a:rPr lang="zh-CN" altLang="en-US" sz="3600" b="1" spc="300" dirty="0">
                <a:latin typeface="微软雅黑" panose="020B0503020204020204" pitchFamily="34" charset="-122"/>
                <a:ea typeface="微软雅黑" panose="020B0503020204020204" pitchFamily="34" charset="-122"/>
              </a:rPr>
              <a:t>2、体会小说标题的作用（用意）。</a:t>
            </a:r>
            <a:endParaRPr lang="zh-CN" altLang="en-US" sz="3600" b="1" spc="300" dirty="0">
              <a:latin typeface="微软雅黑" panose="020B0503020204020204" pitchFamily="34" charset="-122"/>
              <a:ea typeface="微软雅黑" panose="020B0503020204020204" pitchFamily="34" charset="-122"/>
            </a:endParaRPr>
          </a:p>
          <a:p>
            <a:pPr fontAlgn="auto">
              <a:spcBef>
                <a:spcPts val="0"/>
              </a:spcBef>
              <a:spcAft>
                <a:spcPts val="0"/>
              </a:spcAft>
              <a:defRPr/>
            </a:pPr>
            <a:r>
              <a:rPr lang="zh-CN" altLang="en-US" sz="3600" b="1" spc="300" dirty="0">
                <a:latin typeface="微软雅黑" panose="020B0503020204020204" pitchFamily="34" charset="-122"/>
                <a:ea typeface="微软雅黑" panose="020B0503020204020204" pitchFamily="34" charset="-122"/>
              </a:rPr>
              <a:t>3、拟写小说标题。</a:t>
            </a:r>
            <a:endParaRPr lang="zh-CN" altLang="en-US" sz="3600" b="1" spc="300" dirty="0">
              <a:latin typeface="微软雅黑" panose="020B0503020204020204" pitchFamily="34" charset="-122"/>
              <a:ea typeface="微软雅黑" panose="020B0503020204020204" pitchFamily="34" charset="-122"/>
            </a:endParaRPr>
          </a:p>
          <a:p>
            <a:pPr fontAlgn="auto">
              <a:spcBef>
                <a:spcPts val="0"/>
              </a:spcBef>
              <a:spcAft>
                <a:spcPts val="0"/>
              </a:spcAft>
              <a:defRPr/>
            </a:pPr>
            <a:r>
              <a:rPr lang="zh-CN" altLang="en-US" sz="3600" b="1" spc="300" dirty="0">
                <a:latin typeface="微软雅黑" panose="020B0503020204020204" pitchFamily="34" charset="-122"/>
                <a:ea typeface="微软雅黑" panose="020B0503020204020204" pitchFamily="34" charset="-122"/>
              </a:rPr>
              <a:t>4、与探究题结合在一起考查。</a:t>
            </a:r>
            <a:endParaRPr lang="zh-CN" altLang="en-US" sz="3600" b="1" spc="300" dirty="0">
              <a:latin typeface="微软雅黑" panose="020B0503020204020204" pitchFamily="34" charset="-122"/>
              <a:ea typeface="微软雅黑" panose="020B0503020204020204" pitchFamily="34" charset="-122"/>
            </a:endParaRPr>
          </a:p>
        </p:txBody>
      </p:sp>
      <p:sp>
        <p:nvSpPr>
          <p:cNvPr id="7" name="矩形 6"/>
          <p:cNvSpPr/>
          <p:nvPr/>
        </p:nvSpPr>
        <p:spPr>
          <a:xfrm>
            <a:off x="1524000" y="149346"/>
            <a:ext cx="9144000" cy="706755"/>
          </a:xfrm>
          <a:prstGeom prst="rect">
            <a:avLst/>
          </a:prstGeom>
          <a:blipFill>
            <a:blip r:embed="rId1" cstate="print"/>
            <a:stretch>
              <a:fillRect/>
            </a:stretch>
          </a:blipFill>
        </p:spPr>
        <p:txBody>
          <a:bodyPr>
            <a:spAutoFit/>
          </a:bodyPr>
          <a:lstStyle/>
          <a:p>
            <a:pPr fontAlgn="auto">
              <a:spcBef>
                <a:spcPts val="0"/>
              </a:spcBef>
              <a:spcAft>
                <a:spcPts val="0"/>
              </a:spcAft>
              <a:defRPr/>
            </a:pPr>
            <a:r>
              <a:rPr lang="zh-CN" altLang="en-US" sz="4000" b="1" cap="all" dirty="0">
                <a:ln w="9000" cmpd="sng">
                  <a:solidFill>
                    <a:schemeClr val="accent4">
                      <a:shade val="50000"/>
                      <a:satMod val="120000"/>
                    </a:schemeClr>
                  </a:solidFill>
                  <a:prstDash val="solid"/>
                </a:ln>
                <a:solidFill>
                  <a:schemeClr val="accent6">
                    <a:lumMod val="75000"/>
                  </a:schemeClr>
                </a:solidFill>
                <a:effectLst>
                  <a:reflection blurRad="12700" stA="28000" endPos="45000" dist="1000" dir="5400000" sy="-100000" algn="bl" rotWithShape="0"/>
                </a:effectLst>
                <a:latin typeface="+mj-ea"/>
                <a:ea typeface="+mj-ea"/>
              </a:rPr>
              <a:t>明确考查的</a:t>
            </a:r>
            <a:r>
              <a:rPr lang="zh-CN" altLang="en-US" sz="4000" b="1" cap="all" dirty="0">
                <a:ln w="9000" cmpd="sng">
                  <a:solidFill>
                    <a:srgbClr val="FF0000"/>
                  </a:solidFill>
                  <a:prstDash val="solid"/>
                </a:ln>
                <a:solidFill>
                  <a:srgbClr val="FF0000"/>
                </a:solidFill>
                <a:effectLst>
                  <a:reflection blurRad="12700" stA="28000" endPos="45000" dist="1000" dir="5400000" sy="-100000" algn="bl" rotWithShape="0"/>
                </a:effectLst>
                <a:latin typeface="+mj-ea"/>
                <a:ea typeface="+mj-ea"/>
              </a:rPr>
              <a:t>角度</a:t>
            </a:r>
            <a:r>
              <a:rPr lang="zh-CN" altLang="en-US" sz="4000" b="1" dirty="0">
                <a:solidFill>
                  <a:srgbClr val="FF0000"/>
                </a:solidFill>
                <a:latin typeface="+mn-lt"/>
                <a:ea typeface="黑体" panose="02010609060101010101" pitchFamily="49" charset="-122"/>
              </a:rPr>
              <a:t>：</a:t>
            </a:r>
            <a:endParaRPr lang="zh-CN" altLang="en-US" sz="4000" b="1" dirty="0">
              <a:solidFill>
                <a:srgbClr val="FF0000"/>
              </a:solidFill>
              <a:latin typeface="+mn-lt"/>
              <a:ea typeface="黑体" panose="02010609060101010101" pitchFamily="49" charset="-122"/>
            </a:endParaRPr>
          </a:p>
        </p:txBody>
      </p:sp>
      <p:sp>
        <p:nvSpPr>
          <p:cNvPr id="8" name="矩形 7"/>
          <p:cNvSpPr/>
          <p:nvPr/>
        </p:nvSpPr>
        <p:spPr>
          <a:xfrm>
            <a:off x="1595438" y="3714750"/>
            <a:ext cx="8929687" cy="1753235"/>
          </a:xfrm>
          <a:prstGeom prst="rect">
            <a:avLst/>
          </a:prstGeom>
        </p:spPr>
        <p:txBody>
          <a:bodyPr>
            <a:spAutoFit/>
          </a:bodyPr>
          <a:lstStyle/>
          <a:p>
            <a:pPr fontAlgn="auto">
              <a:spcBef>
                <a:spcPts val="0"/>
              </a:spcBef>
              <a:spcAft>
                <a:spcPts val="0"/>
              </a:spcAft>
              <a:defRPr/>
            </a:pPr>
            <a:r>
              <a:rPr lang="zh-CN" altLang="en-US" sz="3600" b="1" dirty="0">
                <a:effectLst>
                  <a:outerShdw blurRad="38100" dist="38100" dir="2700000" algn="tl">
                    <a:srgbClr val="000000">
                      <a:alpha val="43137"/>
                    </a:srgbClr>
                  </a:outerShdw>
                </a:effectLst>
                <a:latin typeface="+mn-lt"/>
                <a:ea typeface="+mn-ea"/>
              </a:rPr>
              <a:t>其中，对</a:t>
            </a:r>
            <a:r>
              <a:rPr lang="zh-CN" altLang="en-US" sz="3600" b="1" dirty="0">
                <a:solidFill>
                  <a:srgbClr val="FF0000"/>
                </a:solidFill>
                <a:effectLst>
                  <a:outerShdw blurRad="38100" dist="38100" dir="2700000" algn="tl">
                    <a:srgbClr val="000000">
                      <a:alpha val="43137"/>
                    </a:srgbClr>
                  </a:outerShdw>
                </a:effectLst>
                <a:latin typeface="+mn-lt"/>
                <a:ea typeface="+mn-ea"/>
              </a:rPr>
              <a:t>小说标题作用</a:t>
            </a:r>
            <a:r>
              <a:rPr lang="zh-CN" altLang="en-US" sz="3600" b="1" dirty="0">
                <a:effectLst>
                  <a:outerShdw blurRad="38100" dist="38100" dir="2700000" algn="tl">
                    <a:srgbClr val="000000">
                      <a:alpha val="43137"/>
                    </a:srgbClr>
                  </a:outerShdw>
                </a:effectLst>
                <a:latin typeface="+mn-lt"/>
                <a:ea typeface="+mn-ea"/>
              </a:rPr>
              <a:t>的体会是重点，因为它涵盖了对小说标题含义的理解以及标题的用意的理解。</a:t>
            </a:r>
            <a:endParaRPr lang="zh-CN" altLang="en-US" sz="3600" b="1" dirty="0">
              <a:effectLst>
                <a:outerShdw blurRad="38100" dist="38100" dir="2700000" algn="tl">
                  <a:srgbClr val="000000">
                    <a:alpha val="43137"/>
                  </a:srgbClr>
                </a:outerShdw>
              </a:effectLst>
              <a:latin typeface="+mn-lt"/>
              <a:ea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left)">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left)">
                                      <p:cBhvr>
                                        <p:cTn id="1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35842" name="Object 4"/>
          <p:cNvGraphicFramePr/>
          <p:nvPr/>
        </p:nvGraphicFramePr>
        <p:xfrm>
          <a:off x="2082800" y="1101725"/>
          <a:ext cx="8043863" cy="4886325"/>
        </p:xfrm>
        <a:graphic>
          <a:graphicData uri="http://schemas.openxmlformats.org/presentationml/2006/ole">
            <mc:AlternateContent xmlns:mc="http://schemas.openxmlformats.org/markup-compatibility/2006">
              <mc:Choice xmlns:v="urn:schemas-microsoft-com:vml" Requires="v">
                <p:oleObj spid="_x0000_s3115" name="" r:id="rId1" imgW="8058150" imgH="4902835" progId="Word.Document.8">
                  <p:embed/>
                </p:oleObj>
              </mc:Choice>
              <mc:Fallback>
                <p:oleObj name="" r:id="rId1" imgW="8058150" imgH="4902835" progId="Word.Document.8">
                  <p:embed/>
                  <p:pic>
                    <p:nvPicPr>
                      <p:cNvPr id="0" name="图片 3114"/>
                      <p:cNvPicPr/>
                      <p:nvPr/>
                    </p:nvPicPr>
                    <p:blipFill>
                      <a:blip r:embed="rId2"/>
                      <a:stretch>
                        <a:fillRect/>
                      </a:stretch>
                    </p:blipFill>
                    <p:spPr>
                      <a:xfrm>
                        <a:off x="2082800" y="1101725"/>
                        <a:ext cx="8043863" cy="4886325"/>
                      </a:xfrm>
                      <a:prstGeom prst="rect">
                        <a:avLst/>
                      </a:prstGeom>
                      <a:noFill/>
                      <a:ln w="38100">
                        <a:noFill/>
                        <a:miter/>
                      </a:ln>
                    </p:spPr>
                  </p:pic>
                </p:oleObj>
              </mc:Fallback>
            </mc:AlternateContent>
          </a:graphicData>
        </a:graphic>
      </p:graphicFrame>
    </p:spTree>
  </p:cSld>
  <p:clrMapOvr>
    <a:masterClrMapping/>
  </p:clrMapOvr>
  <p:transition>
    <p:circl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45058" name="Object 4"/>
          <p:cNvGraphicFramePr/>
          <p:nvPr/>
        </p:nvGraphicFramePr>
        <p:xfrm>
          <a:off x="1914525" y="1274763"/>
          <a:ext cx="8213725" cy="1074737"/>
        </p:xfrm>
        <a:graphic>
          <a:graphicData uri="http://schemas.openxmlformats.org/presentationml/2006/ole">
            <mc:AlternateContent xmlns:mc="http://schemas.openxmlformats.org/markup-compatibility/2006">
              <mc:Choice xmlns:v="urn:schemas-microsoft-com:vml" Requires="v">
                <p:oleObj spid="_x0000_s3084" name="" r:id="rId1" imgW="8214360" imgH="1080770" progId="Word.Document.8">
                  <p:embed/>
                </p:oleObj>
              </mc:Choice>
              <mc:Fallback>
                <p:oleObj name="" r:id="rId1" imgW="8214360" imgH="1080770" progId="Word.Document.8">
                  <p:embed/>
                  <p:pic>
                    <p:nvPicPr>
                      <p:cNvPr id="0" name="图片 3083"/>
                      <p:cNvPicPr/>
                      <p:nvPr/>
                    </p:nvPicPr>
                    <p:blipFill>
                      <a:blip r:embed="rId2"/>
                      <a:stretch>
                        <a:fillRect/>
                      </a:stretch>
                    </p:blipFill>
                    <p:spPr>
                      <a:xfrm>
                        <a:off x="1914525" y="1274763"/>
                        <a:ext cx="8213725" cy="1074737"/>
                      </a:xfrm>
                      <a:prstGeom prst="rect">
                        <a:avLst/>
                      </a:prstGeom>
                      <a:noFill/>
                      <a:ln w="38100">
                        <a:noFill/>
                        <a:miter/>
                      </a:ln>
                    </p:spPr>
                  </p:pic>
                </p:oleObj>
              </mc:Fallback>
            </mc:AlternateContent>
          </a:graphicData>
        </a:graphic>
      </p:graphicFrame>
      <p:graphicFrame>
        <p:nvGraphicFramePr>
          <p:cNvPr id="430085" name="Object 5"/>
          <p:cNvGraphicFramePr/>
          <p:nvPr/>
        </p:nvGraphicFramePr>
        <p:xfrm>
          <a:off x="1968500" y="1989138"/>
          <a:ext cx="8256588" cy="3949700"/>
        </p:xfrm>
        <a:graphic>
          <a:graphicData uri="http://schemas.openxmlformats.org/presentationml/2006/ole">
            <mc:AlternateContent xmlns:mc="http://schemas.openxmlformats.org/markup-compatibility/2006">
              <mc:Choice xmlns:v="urn:schemas-microsoft-com:vml" Requires="v">
                <p:oleObj spid="_x0000_s3085" name="" r:id="rId3" imgW="8251190" imgH="3953510" progId="Word.Document.8">
                  <p:embed/>
                </p:oleObj>
              </mc:Choice>
              <mc:Fallback>
                <p:oleObj name="" r:id="rId3" imgW="8251190" imgH="3953510" progId="Word.Document.8">
                  <p:embed/>
                  <p:pic>
                    <p:nvPicPr>
                      <p:cNvPr id="0" name="图片 3084"/>
                      <p:cNvPicPr/>
                      <p:nvPr/>
                    </p:nvPicPr>
                    <p:blipFill>
                      <a:blip r:embed="rId4"/>
                      <a:stretch>
                        <a:fillRect/>
                      </a:stretch>
                    </p:blipFill>
                    <p:spPr>
                      <a:xfrm>
                        <a:off x="1968500" y="1989138"/>
                        <a:ext cx="8256588" cy="3949700"/>
                      </a:xfrm>
                      <a:prstGeom prst="rect">
                        <a:avLst/>
                      </a:prstGeom>
                      <a:noFill/>
                      <a:ln w="38100">
                        <a:noFill/>
                        <a:miter/>
                      </a:ln>
                    </p:spPr>
                  </p:pic>
                </p:oleObj>
              </mc:Fallback>
            </mc:AlternateContent>
          </a:graphicData>
        </a:graphic>
      </p:graphicFrame>
    </p:spTree>
  </p:cSld>
  <p:clrMapOvr>
    <a:masterClrMapping/>
  </p:clrMapOvr>
  <p:transition>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30085"/>
                                        </p:tgtEl>
                                        <p:attrNameLst>
                                          <p:attrName>style.visibility</p:attrName>
                                        </p:attrNameLst>
                                      </p:cBhvr>
                                      <p:to>
                                        <p:strVal val="visible"/>
                                      </p:to>
                                    </p:set>
                                    <p:animEffect transition="in" filter="blinds(horizontal)">
                                      <p:cBhvr>
                                        <p:cTn id="7" dur="500"/>
                                        <p:tgtEl>
                                          <p:spTgt spid="4300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46082" name="Object 93"/>
          <p:cNvGraphicFramePr/>
          <p:nvPr/>
        </p:nvGraphicFramePr>
        <p:xfrm>
          <a:off x="6407150" y="4903788"/>
          <a:ext cx="1143000" cy="388937"/>
        </p:xfrm>
        <a:graphic>
          <a:graphicData uri="http://schemas.openxmlformats.org/presentationml/2006/ole">
            <mc:AlternateContent xmlns:mc="http://schemas.openxmlformats.org/markup-compatibility/2006">
              <mc:Choice xmlns:v="urn:schemas-microsoft-com:vml" Requires="v">
                <p:oleObj spid="_x0000_s3116" name="" r:id="rId1" imgW="1147445" imgH="396875" progId="Word.Document.8">
                  <p:embed/>
                </p:oleObj>
              </mc:Choice>
              <mc:Fallback>
                <p:oleObj name="" r:id="rId1" imgW="1147445" imgH="396875" progId="Word.Document.8">
                  <p:embed/>
                  <p:pic>
                    <p:nvPicPr>
                      <p:cNvPr id="0" name="图片 3115"/>
                      <p:cNvPicPr/>
                      <p:nvPr/>
                    </p:nvPicPr>
                    <p:blipFill>
                      <a:blip r:embed="rId2"/>
                      <a:stretch>
                        <a:fillRect/>
                      </a:stretch>
                    </p:blipFill>
                    <p:spPr>
                      <a:xfrm>
                        <a:off x="6407150" y="4903788"/>
                        <a:ext cx="1143000" cy="388937"/>
                      </a:xfrm>
                      <a:prstGeom prst="rect">
                        <a:avLst/>
                      </a:prstGeom>
                      <a:noFill/>
                      <a:ln w="38100">
                        <a:noFill/>
                        <a:miter/>
                      </a:ln>
                    </p:spPr>
                  </p:pic>
                </p:oleObj>
              </mc:Fallback>
            </mc:AlternateContent>
          </a:graphicData>
        </a:graphic>
      </p:graphicFrame>
      <p:graphicFrame>
        <p:nvGraphicFramePr>
          <p:cNvPr id="46083" name="Object 94"/>
          <p:cNvGraphicFramePr/>
          <p:nvPr/>
        </p:nvGraphicFramePr>
        <p:xfrm>
          <a:off x="8116888" y="5335588"/>
          <a:ext cx="1803400" cy="390525"/>
        </p:xfrm>
        <a:graphic>
          <a:graphicData uri="http://schemas.openxmlformats.org/presentationml/2006/ole">
            <mc:AlternateContent xmlns:mc="http://schemas.openxmlformats.org/markup-compatibility/2006">
              <mc:Choice xmlns:v="urn:schemas-microsoft-com:vml" Requires="v">
                <p:oleObj spid="_x0000_s3117" name="" r:id="rId3" imgW="1774825" imgH="396875" progId="Word.Document.8">
                  <p:embed/>
                </p:oleObj>
              </mc:Choice>
              <mc:Fallback>
                <p:oleObj name="" r:id="rId3" imgW="1774825" imgH="396875" progId="Word.Document.8">
                  <p:embed/>
                  <p:pic>
                    <p:nvPicPr>
                      <p:cNvPr id="0" name="图片 3116"/>
                      <p:cNvPicPr/>
                      <p:nvPr/>
                    </p:nvPicPr>
                    <p:blipFill>
                      <a:blip r:embed="rId4"/>
                      <a:stretch>
                        <a:fillRect/>
                      </a:stretch>
                    </p:blipFill>
                    <p:spPr>
                      <a:xfrm>
                        <a:off x="8116888" y="5335588"/>
                        <a:ext cx="1803400" cy="390525"/>
                      </a:xfrm>
                      <a:prstGeom prst="rect">
                        <a:avLst/>
                      </a:prstGeom>
                      <a:noFill/>
                      <a:ln w="38100">
                        <a:noFill/>
                        <a:miter/>
                      </a:ln>
                    </p:spPr>
                  </p:pic>
                </p:oleObj>
              </mc:Fallback>
            </mc:AlternateContent>
          </a:graphicData>
        </a:graphic>
      </p:graphicFrame>
      <p:graphicFrame>
        <p:nvGraphicFramePr>
          <p:cNvPr id="46084" name="Object 4"/>
          <p:cNvGraphicFramePr/>
          <p:nvPr/>
        </p:nvGraphicFramePr>
        <p:xfrm>
          <a:off x="2041525" y="781050"/>
          <a:ext cx="8255000" cy="1803400"/>
        </p:xfrm>
        <a:graphic>
          <a:graphicData uri="http://schemas.openxmlformats.org/presentationml/2006/ole">
            <mc:AlternateContent xmlns:mc="http://schemas.openxmlformats.org/markup-compatibility/2006">
              <mc:Choice xmlns:v="urn:schemas-microsoft-com:vml" Requires="v">
                <p:oleObj spid="_x0000_s3118" name="" r:id="rId5" imgW="8335645" imgH="1828165" progId="Word.Document.8">
                  <p:embed/>
                </p:oleObj>
              </mc:Choice>
              <mc:Fallback>
                <p:oleObj name="" r:id="rId5" imgW="8335645" imgH="1828165" progId="Word.Document.8">
                  <p:embed/>
                  <p:pic>
                    <p:nvPicPr>
                      <p:cNvPr id="0" name="图片 3117"/>
                      <p:cNvPicPr/>
                      <p:nvPr/>
                    </p:nvPicPr>
                    <p:blipFill>
                      <a:blip r:embed="rId6"/>
                      <a:stretch>
                        <a:fillRect/>
                      </a:stretch>
                    </p:blipFill>
                    <p:spPr>
                      <a:xfrm>
                        <a:off x="2041525" y="781050"/>
                        <a:ext cx="8255000" cy="1803400"/>
                      </a:xfrm>
                      <a:prstGeom prst="rect">
                        <a:avLst/>
                      </a:prstGeom>
                      <a:noFill/>
                      <a:ln w="38100">
                        <a:noFill/>
                        <a:miter/>
                      </a:ln>
                    </p:spPr>
                  </p:pic>
                </p:oleObj>
              </mc:Fallback>
            </mc:AlternateContent>
          </a:graphicData>
        </a:graphic>
      </p:graphicFrame>
      <p:graphicFrame>
        <p:nvGraphicFramePr>
          <p:cNvPr id="431194" name="Group 90"/>
          <p:cNvGraphicFramePr>
            <a:graphicFrameLocks noGrp="1"/>
          </p:cNvGraphicFramePr>
          <p:nvPr/>
        </p:nvGraphicFramePr>
        <p:xfrm>
          <a:off x="1992313" y="2487613"/>
          <a:ext cx="8216900" cy="3693795"/>
        </p:xfrm>
        <a:graphic>
          <a:graphicData uri="http://schemas.openxmlformats.org/drawingml/2006/table">
            <a:tbl>
              <a:tblPr/>
              <a:tblGrid>
                <a:gridCol w="934720"/>
                <a:gridCol w="936625"/>
                <a:gridCol w="6345555"/>
              </a:tblGrid>
              <a:tr h="530225">
                <a:tc gridSpan="2">
                  <a:txBody>
                    <a:bodyPr/>
                    <a:lstStyle/>
                    <a:p>
                      <a:pPr marL="0" marR="0" lvl="0" indent="0" algn="ctr" defTabSz="914400" rtl="0" eaLnBrk="1" fontAlgn="base" latinLnBrk="0" hangingPunct="1">
                        <a:lnSpc>
                          <a:spcPct val="120000"/>
                        </a:lnSpc>
                        <a:spcBef>
                          <a:spcPct val="0"/>
                        </a:spcBef>
                        <a:spcAft>
                          <a:spcPct val="0"/>
                        </a:spcAft>
                        <a:buClrTx/>
                        <a:buSzTx/>
                        <a:buFontTx/>
                        <a:buNone/>
                        <a:tabLst>
                          <a:tab pos="2400300" algn="l"/>
                        </a:tabLst>
                      </a:pPr>
                      <a:r>
                        <a:rPr kumimoji="0" lang="zh-CN" altLang="en-US" sz="2400" b="1" i="0" u="none" strike="noStrike" cap="none" normalizeH="0" baseline="0" smtClean="0">
                          <a:ln>
                            <a:noFill/>
                          </a:ln>
                          <a:solidFill>
                            <a:schemeClr val="tx1"/>
                          </a:solidFill>
                          <a:effectLst/>
                          <a:latin typeface="Times New Roman" panose="02020603050405020304" pitchFamily="18" charset="0"/>
                          <a:ea typeface="楷体_GB2312" pitchFamily="49" charset="-122"/>
                          <a:cs typeface="Times New Roman" panose="02020603050405020304" pitchFamily="18" charset="0"/>
                        </a:rPr>
                        <a:t>思考角度</a:t>
                      </a:r>
                      <a:endParaRPr kumimoji="0" lang="zh-CN" altLang="en-US" sz="2400" b="0" i="0" u="none" strike="noStrike" cap="none" normalizeH="0" baseline="0" smtClean="0">
                        <a:ln>
                          <a:noFill/>
                        </a:ln>
                        <a:solidFill>
                          <a:schemeClr val="tx1"/>
                        </a:solidFill>
                        <a:effectLst/>
                        <a:latin typeface="Arial" panose="020B0604020202020204" pitchFamily="34" charset="0"/>
                        <a:ea typeface="楷体_GB2312" pitchFamily="49" charset="-122"/>
                        <a:cs typeface="Times New Roman" panose="02020603050405020304" pitchFamily="18" charset="0"/>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hMerge="1">
                  <a:tcPr/>
                </a:tc>
                <a:tc>
                  <a:txBody>
                    <a:bodyPr/>
                    <a:lstStyle/>
                    <a:p>
                      <a:pPr marL="0" marR="0" lvl="0" indent="0" algn="ctr" defTabSz="914400" rtl="0" eaLnBrk="1" fontAlgn="base" latinLnBrk="0" hangingPunct="1">
                        <a:lnSpc>
                          <a:spcPct val="120000"/>
                        </a:lnSpc>
                        <a:spcBef>
                          <a:spcPct val="0"/>
                        </a:spcBef>
                        <a:spcAft>
                          <a:spcPct val="0"/>
                        </a:spcAft>
                        <a:buClrTx/>
                        <a:buSzTx/>
                        <a:buFontTx/>
                        <a:buNone/>
                        <a:tabLst>
                          <a:tab pos="2400300" algn="l"/>
                        </a:tabLst>
                      </a:pPr>
                      <a:r>
                        <a:rPr kumimoji="0" lang="zh-CN" altLang="en-US" sz="2400" b="1" i="0" u="none" strike="noStrike" cap="none" normalizeH="0" baseline="0" smtClean="0">
                          <a:ln>
                            <a:noFill/>
                          </a:ln>
                          <a:solidFill>
                            <a:schemeClr val="tx1"/>
                          </a:solidFill>
                          <a:effectLst/>
                          <a:latin typeface="Times New Roman" panose="02020603050405020304" pitchFamily="18" charset="0"/>
                          <a:ea typeface="楷体_GB2312" pitchFamily="49" charset="-122"/>
                          <a:cs typeface="Times New Roman" panose="02020603050405020304" pitchFamily="18" charset="0"/>
                        </a:rPr>
                        <a:t>文中对应的答案要点</a:t>
                      </a:r>
                      <a:endParaRPr kumimoji="0" lang="zh-CN" altLang="en-US" sz="2400" b="0" i="0" u="none" strike="noStrike" cap="none" normalizeH="0" baseline="0" smtClean="0">
                        <a:ln>
                          <a:noFill/>
                        </a:ln>
                        <a:solidFill>
                          <a:schemeClr val="tx1"/>
                        </a:solidFill>
                        <a:effectLst/>
                        <a:latin typeface="Arial" panose="020B0604020202020204" pitchFamily="34" charset="0"/>
                        <a:ea typeface="楷体_GB2312" pitchFamily="49" charset="-122"/>
                        <a:cs typeface="Times New Roman" panose="02020603050405020304" pitchFamily="18" charset="0"/>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r h="3163570">
                <a:tc>
                  <a:txBody>
                    <a:bodyPr/>
                    <a:lstStyle/>
                    <a:p>
                      <a:pPr marL="0" marR="0" lvl="0" indent="0" algn="ctr" defTabSz="914400" rtl="0" eaLnBrk="1" fontAlgn="base" latinLnBrk="0" hangingPunct="1">
                        <a:lnSpc>
                          <a:spcPct val="120000"/>
                        </a:lnSpc>
                        <a:spcBef>
                          <a:spcPct val="0"/>
                        </a:spcBef>
                        <a:spcAft>
                          <a:spcPct val="0"/>
                        </a:spcAft>
                        <a:buClrTx/>
                        <a:buSzTx/>
                        <a:buFontTx/>
                        <a:buNone/>
                        <a:tabLst>
                          <a:tab pos="2400300" algn="l"/>
                        </a:tabLst>
                      </a:pPr>
                      <a:r>
                        <a:rPr kumimoji="0" lang="zh-CN" altLang="en-US" sz="24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rPr>
                        <a:t>结构角度</a:t>
                      </a:r>
                      <a:endParaRPr kumimoji="0" lang="zh-CN" altLang="en-US" sz="2400" b="0" i="0" u="none" strike="noStrike" cap="none" normalizeH="0" baseline="0" smtClean="0">
                        <a:ln>
                          <a:noFill/>
                        </a:ln>
                        <a:solidFill>
                          <a:schemeClr val="tx1"/>
                        </a:solidFill>
                        <a:effectLst/>
                        <a:latin typeface="Arial" panose="020B0604020202020204" pitchFamily="34" charset="0"/>
                        <a:ea typeface="黑体" panose="02010609060101010101" pitchFamily="49" charset="-122"/>
                        <a:cs typeface="Times New Roman" panose="02020603050405020304" pitchFamily="18" charset="0"/>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0"/>
                        </a:spcBef>
                        <a:spcAft>
                          <a:spcPct val="0"/>
                        </a:spcAft>
                        <a:buClrTx/>
                        <a:buSzTx/>
                        <a:buFontTx/>
                        <a:buNone/>
                        <a:tabLst>
                          <a:tab pos="2400300" algn="l"/>
                        </a:tabLst>
                      </a:pPr>
                      <a:r>
                        <a:rPr kumimoji="0" lang="zh-CN" altLang="en-US" sz="2400" b="1" i="0" u="none" strike="noStrike" cap="none" normalizeH="0" baseline="0" smtClean="0">
                          <a:ln>
                            <a:noFill/>
                          </a:ln>
                          <a:solidFill>
                            <a:schemeClr val="tx1"/>
                          </a:solidFill>
                          <a:effectLst/>
                          <a:latin typeface="Times New Roman" panose="02020603050405020304" pitchFamily="18" charset="0"/>
                          <a:ea typeface="楷体_GB2312" pitchFamily="49" charset="-122"/>
                          <a:cs typeface="Times New Roman" panose="02020603050405020304" pitchFamily="18" charset="0"/>
                        </a:rPr>
                        <a:t>与全文情节的关系</a:t>
                      </a:r>
                      <a:endParaRPr kumimoji="0" lang="zh-CN" altLang="en-US" sz="2400" b="0" i="0" u="none" strike="noStrike" cap="none" normalizeH="0" baseline="0" smtClean="0">
                        <a:ln>
                          <a:noFill/>
                        </a:ln>
                        <a:solidFill>
                          <a:schemeClr val="tx1"/>
                        </a:solidFill>
                        <a:effectLst/>
                        <a:latin typeface="Arial" panose="020B0604020202020204" pitchFamily="34" charset="0"/>
                        <a:ea typeface="楷体_GB2312" pitchFamily="49" charset="-122"/>
                        <a:cs typeface="Times New Roman" panose="02020603050405020304" pitchFamily="18" charset="0"/>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ct val="0"/>
                        </a:spcBef>
                        <a:spcAft>
                          <a:spcPct val="0"/>
                        </a:spcAft>
                        <a:buClrTx/>
                        <a:buSzTx/>
                        <a:buFontTx/>
                        <a:buNone/>
                        <a:tabLst>
                          <a:tab pos="2400300" algn="l"/>
                        </a:tabLst>
                      </a:pPr>
                      <a:r>
                        <a:rPr kumimoji="0" lang="en-US" altLang="zh-CN" sz="24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t>
                      </a:r>
                      <a:r>
                        <a:rPr kumimoji="0" lang="zh-CN" altLang="en-US" sz="2400" b="1" i="0" u="none" strike="noStrike" cap="none" normalizeH="0" baseline="0" smtClean="0">
                          <a:ln>
                            <a:noFill/>
                          </a:ln>
                          <a:solidFill>
                            <a:schemeClr val="tx1"/>
                          </a:solidFill>
                          <a:effectLst/>
                          <a:latin typeface="Times New Roman" panose="02020603050405020304" pitchFamily="18" charset="0"/>
                          <a:ea typeface="楷体_GB2312" pitchFamily="49" charset="-122"/>
                          <a:cs typeface="Times New Roman" panose="02020603050405020304" pitchFamily="18" charset="0"/>
                        </a:rPr>
                        <a:t>绒布妈妈</a:t>
                      </a:r>
                      <a:r>
                        <a:rPr kumimoji="0" lang="zh-CN" altLang="en-US" sz="24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t>
                      </a:r>
                      <a:r>
                        <a:rPr kumimoji="0" lang="zh-CN" altLang="en-US" sz="2400" b="1" i="0" u="none" strike="noStrike" cap="none" normalizeH="0" baseline="0" smtClean="0">
                          <a:ln>
                            <a:noFill/>
                          </a:ln>
                          <a:solidFill>
                            <a:schemeClr val="tx1"/>
                          </a:solidFill>
                          <a:effectLst/>
                          <a:latin typeface="Times New Roman" panose="02020603050405020304" pitchFamily="18" charset="0"/>
                          <a:ea typeface="楷体_GB2312" pitchFamily="49" charset="-122"/>
                        </a:rPr>
                        <a:t>实验写在文章的第</a:t>
                      </a:r>
                      <a:r>
                        <a:rPr kumimoji="0" lang="en-US" altLang="zh-CN" sz="2400" b="1" i="0" u="none" strike="noStrike" cap="none" normalizeH="0" baseline="0" smtClean="0">
                          <a:ln>
                            <a:noFill/>
                          </a:ln>
                          <a:solidFill>
                            <a:schemeClr val="tx1"/>
                          </a:solidFill>
                          <a:effectLst/>
                          <a:latin typeface="Times New Roman" panose="02020603050405020304" pitchFamily="18" charset="0"/>
                          <a:ea typeface="楷体_GB2312" pitchFamily="49" charset="-122"/>
                        </a:rPr>
                        <a:t>6</a:t>
                      </a:r>
                      <a:r>
                        <a:rPr kumimoji="0" lang="zh-CN" altLang="en-US" sz="2400" b="1" i="0" u="none" strike="noStrike" cap="none" normalizeH="0" baseline="0" smtClean="0">
                          <a:ln>
                            <a:noFill/>
                          </a:ln>
                          <a:solidFill>
                            <a:schemeClr val="tx1"/>
                          </a:solidFill>
                          <a:effectLst/>
                          <a:latin typeface="Times New Roman" panose="02020603050405020304" pitchFamily="18" charset="0"/>
                          <a:ea typeface="楷体_GB2312" pitchFamily="49" charset="-122"/>
                        </a:rPr>
                        <a:t>至第</a:t>
                      </a:r>
                      <a:r>
                        <a:rPr kumimoji="0" lang="en-US" altLang="zh-CN" sz="2400" b="1" i="0" u="none" strike="noStrike" cap="none" normalizeH="0" baseline="0" smtClean="0">
                          <a:ln>
                            <a:noFill/>
                          </a:ln>
                          <a:solidFill>
                            <a:schemeClr val="tx1"/>
                          </a:solidFill>
                          <a:effectLst/>
                          <a:latin typeface="Times New Roman" panose="02020603050405020304" pitchFamily="18" charset="0"/>
                          <a:ea typeface="楷体_GB2312" pitchFamily="49" charset="-122"/>
                        </a:rPr>
                        <a:t>8</a:t>
                      </a:r>
                      <a:r>
                        <a:rPr kumimoji="0" lang="zh-CN" altLang="en-US" sz="2400" b="1" i="0" u="none" strike="noStrike" cap="none" normalizeH="0" baseline="0" smtClean="0">
                          <a:ln>
                            <a:noFill/>
                          </a:ln>
                          <a:solidFill>
                            <a:schemeClr val="tx1"/>
                          </a:solidFill>
                          <a:effectLst/>
                          <a:latin typeface="Times New Roman" panose="02020603050405020304" pitchFamily="18" charset="0"/>
                          <a:ea typeface="楷体_GB2312" pitchFamily="49" charset="-122"/>
                        </a:rPr>
                        <a:t>段，属于文章的中间部分，有承上启下的作用，而引出这个话题的正是上文所写的吴秋明穿了件蓝色小碎花的薄棉衣，这为下文写吴秋明去儿童村与孩子们互动做        。当然，</a:t>
                      </a:r>
                      <a:r>
                        <a:rPr kumimoji="0" lang="zh-CN" altLang="en-US" sz="24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t>
                      </a:r>
                      <a:r>
                        <a:rPr kumimoji="0" lang="zh-CN" altLang="en-US" sz="2400" b="1" i="0" u="none" strike="noStrike" cap="none" normalizeH="0" baseline="0" smtClean="0">
                          <a:ln>
                            <a:noFill/>
                          </a:ln>
                          <a:solidFill>
                            <a:schemeClr val="tx1"/>
                          </a:solidFill>
                          <a:effectLst/>
                          <a:latin typeface="Times New Roman" panose="02020603050405020304" pitchFamily="18" charset="0"/>
                          <a:ea typeface="楷体_GB2312" pitchFamily="49" charset="-122"/>
                        </a:rPr>
                        <a:t>马骁驭</a:t>
                      </a:r>
                      <a:r>
                        <a:rPr kumimoji="0" lang="zh-CN" altLang="en-US" sz="24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t>
                      </a:r>
                      <a:r>
                        <a:rPr kumimoji="0" lang="zh-CN" altLang="en-US" sz="2400" b="1" i="0" u="none" strike="noStrike" cap="none" normalizeH="0" baseline="0" smtClean="0">
                          <a:ln>
                            <a:noFill/>
                          </a:ln>
                          <a:solidFill>
                            <a:schemeClr val="tx1"/>
                          </a:solidFill>
                          <a:effectLst/>
                          <a:latin typeface="Times New Roman" panose="02020603050405020304" pitchFamily="18" charset="0"/>
                          <a:ea typeface="楷体_GB2312" pitchFamily="49" charset="-122"/>
                        </a:rPr>
                        <a:t>也是通过听这个实验对吴秋明有了                    ，推动着情节继续发展。</a:t>
                      </a:r>
                      <a:endParaRPr kumimoji="0" lang="zh-CN" altLang="en-US" sz="2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31195" name="Rectangle 91"/>
          <p:cNvSpPr/>
          <p:nvPr/>
        </p:nvSpPr>
        <p:spPr>
          <a:xfrm>
            <a:off x="6289675" y="4787900"/>
            <a:ext cx="1190625" cy="368300"/>
          </a:xfrm>
          <a:prstGeom prst="rect">
            <a:avLst/>
          </a:prstGeom>
          <a:noFill/>
          <a:ln w="9525">
            <a:noFill/>
          </a:ln>
        </p:spPr>
        <p:txBody>
          <a:bodyPr>
            <a:spAutoFit/>
          </a:bodyPr>
          <a:p>
            <a:r>
              <a:rPr lang="zh-CN" altLang="en-US" u="none" dirty="0">
                <a:solidFill>
                  <a:srgbClr val="FF0000"/>
                </a:solidFill>
                <a:latin typeface="Times New Roman" panose="02020603050405020304" pitchFamily="18" charset="0"/>
                <a:ea typeface="楷体_GB2312" pitchFamily="49" charset="-122"/>
              </a:rPr>
              <a:t>铺垫</a:t>
            </a:r>
            <a:endParaRPr lang="zh-CN" altLang="en-US" u="none" dirty="0">
              <a:solidFill>
                <a:srgbClr val="FF0000"/>
              </a:solidFill>
              <a:latin typeface="Times New Roman" panose="02020603050405020304" pitchFamily="18" charset="0"/>
              <a:ea typeface="楷体_GB2312" pitchFamily="49" charset="-122"/>
            </a:endParaRPr>
          </a:p>
        </p:txBody>
      </p:sp>
      <p:sp>
        <p:nvSpPr>
          <p:cNvPr id="431196" name="Rectangle 92"/>
          <p:cNvSpPr/>
          <p:nvPr/>
        </p:nvSpPr>
        <p:spPr>
          <a:xfrm>
            <a:off x="8120063" y="5221288"/>
            <a:ext cx="1655762" cy="368300"/>
          </a:xfrm>
          <a:prstGeom prst="rect">
            <a:avLst/>
          </a:prstGeom>
          <a:noFill/>
          <a:ln w="9525">
            <a:noFill/>
          </a:ln>
        </p:spPr>
        <p:txBody>
          <a:bodyPr>
            <a:spAutoFit/>
          </a:bodyPr>
          <a:p>
            <a:r>
              <a:rPr lang="zh-CN" altLang="en-US" u="none" dirty="0">
                <a:solidFill>
                  <a:srgbClr val="FF0000"/>
                </a:solidFill>
                <a:latin typeface="Times New Roman" panose="02020603050405020304" pitchFamily="18" charset="0"/>
                <a:ea typeface="楷体_GB2312" pitchFamily="49" charset="-122"/>
              </a:rPr>
              <a:t>新的认识</a:t>
            </a:r>
            <a:endParaRPr lang="zh-CN" altLang="en-US" u="none" dirty="0">
              <a:solidFill>
                <a:srgbClr val="FF0000"/>
              </a:solidFill>
              <a:latin typeface="Times New Roman" panose="02020603050405020304" pitchFamily="18" charset="0"/>
              <a:ea typeface="楷体_GB2312" pitchFamily="49" charset="-122"/>
            </a:endParaRPr>
          </a:p>
        </p:txBody>
      </p:sp>
    </p:spTree>
  </p:cSld>
  <p:clrMapOvr>
    <a:masterClrMapping/>
  </p:clrMapOvr>
  <p:transition>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31195"/>
                                        </p:tgtEl>
                                        <p:attrNameLst>
                                          <p:attrName>style.visibility</p:attrName>
                                        </p:attrNameLst>
                                      </p:cBhvr>
                                      <p:to>
                                        <p:strVal val="visible"/>
                                      </p:to>
                                    </p:set>
                                    <p:animEffect transition="in" filter="blinds(horizontal)">
                                      <p:cBhvr>
                                        <p:cTn id="7" dur="500"/>
                                        <p:tgtEl>
                                          <p:spTgt spid="43119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31196"/>
                                        </p:tgtEl>
                                        <p:attrNameLst>
                                          <p:attrName>style.visibility</p:attrName>
                                        </p:attrNameLst>
                                      </p:cBhvr>
                                      <p:to>
                                        <p:strVal val="visible"/>
                                      </p:to>
                                    </p:set>
                                    <p:animEffect transition="in" filter="blinds(horizontal)">
                                      <p:cBhvr>
                                        <p:cTn id="12" dur="500"/>
                                        <p:tgtEl>
                                          <p:spTgt spid="4311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1195" grpId="0"/>
      <p:bldP spid="431196"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432339" name="Group 211"/>
          <p:cNvGraphicFramePr>
            <a:graphicFrameLocks noGrp="1"/>
          </p:cNvGraphicFramePr>
          <p:nvPr/>
        </p:nvGraphicFramePr>
        <p:xfrm>
          <a:off x="1984375" y="1003300"/>
          <a:ext cx="8280400" cy="5029200"/>
        </p:xfrm>
        <a:graphic>
          <a:graphicData uri="http://schemas.openxmlformats.org/drawingml/2006/table">
            <a:tbl>
              <a:tblPr/>
              <a:tblGrid>
                <a:gridCol w="796925"/>
                <a:gridCol w="865505"/>
                <a:gridCol w="6617970"/>
              </a:tblGrid>
              <a:tr h="567055">
                <a:tc gridSpan="2">
                  <a:txBody>
                    <a:bodyPr/>
                    <a:lstStyle/>
                    <a:p>
                      <a:pPr marL="0" marR="0" lvl="0" indent="0" algn="ctr" defTabSz="914400" rtl="0" eaLnBrk="1" fontAlgn="base" latinLnBrk="0" hangingPunct="1">
                        <a:lnSpc>
                          <a:spcPct val="130000"/>
                        </a:lnSpc>
                        <a:spcBef>
                          <a:spcPct val="0"/>
                        </a:spcBef>
                        <a:spcAft>
                          <a:spcPct val="0"/>
                        </a:spcAft>
                        <a:buClrTx/>
                        <a:buSzTx/>
                        <a:buFontTx/>
                        <a:buNone/>
                        <a:tabLst>
                          <a:tab pos="2400300" algn="l"/>
                        </a:tabLst>
                      </a:pPr>
                      <a:r>
                        <a:rPr kumimoji="0" lang="zh-CN" altLang="en-US" sz="2400" b="1" i="0" u="none" strike="noStrike" cap="none" normalizeH="0" baseline="0" smtClean="0">
                          <a:ln>
                            <a:noFill/>
                          </a:ln>
                          <a:solidFill>
                            <a:schemeClr val="tx1"/>
                          </a:solidFill>
                          <a:effectLst/>
                          <a:latin typeface="Times New Roman" panose="02020603050405020304" pitchFamily="18" charset="0"/>
                          <a:ea typeface="楷体_GB2312" pitchFamily="49" charset="-122"/>
                          <a:cs typeface="Times New Roman" panose="02020603050405020304" pitchFamily="18" charset="0"/>
                        </a:rPr>
                        <a:t>思考角度</a:t>
                      </a:r>
                      <a:endParaRPr kumimoji="0" lang="zh-CN" altLang="en-US" sz="2400" b="0" i="0" u="none" strike="noStrike" cap="none" normalizeH="0" baseline="0" smtClean="0">
                        <a:ln>
                          <a:noFill/>
                        </a:ln>
                        <a:solidFill>
                          <a:schemeClr val="tx1"/>
                        </a:solidFill>
                        <a:effectLst/>
                        <a:latin typeface="Arial" panose="020B0604020202020204" pitchFamily="34" charset="0"/>
                        <a:ea typeface="楷体_GB2312" pitchFamily="49" charset="-122"/>
                        <a:cs typeface="Times New Roman" panose="02020603050405020304" pitchFamily="18" charset="0"/>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hMerge="1">
                  <a:tcPr/>
                </a:tc>
                <a:tc>
                  <a:txBody>
                    <a:bodyPr/>
                    <a:lstStyle/>
                    <a:p>
                      <a:pPr marL="0" marR="0" lvl="0" indent="0" algn="ctr" defTabSz="914400" rtl="0" eaLnBrk="1" fontAlgn="base" latinLnBrk="0" hangingPunct="1">
                        <a:lnSpc>
                          <a:spcPct val="130000"/>
                        </a:lnSpc>
                        <a:spcBef>
                          <a:spcPct val="0"/>
                        </a:spcBef>
                        <a:spcAft>
                          <a:spcPct val="0"/>
                        </a:spcAft>
                        <a:buClrTx/>
                        <a:buSzTx/>
                        <a:buFontTx/>
                        <a:buNone/>
                        <a:tabLst>
                          <a:tab pos="2400300" algn="l"/>
                        </a:tabLst>
                      </a:pPr>
                      <a:r>
                        <a:rPr kumimoji="0" lang="zh-CN" altLang="en-US" sz="2400" b="1" i="0" u="none" strike="noStrike" cap="none" normalizeH="0" baseline="0" smtClean="0">
                          <a:ln>
                            <a:noFill/>
                          </a:ln>
                          <a:solidFill>
                            <a:schemeClr val="tx1"/>
                          </a:solidFill>
                          <a:effectLst/>
                          <a:latin typeface="Times New Roman" panose="02020603050405020304" pitchFamily="18" charset="0"/>
                          <a:ea typeface="楷体_GB2312" pitchFamily="49" charset="-122"/>
                          <a:cs typeface="Times New Roman" panose="02020603050405020304" pitchFamily="18" charset="0"/>
                        </a:rPr>
                        <a:t>文中对应的答案要点</a:t>
                      </a:r>
                      <a:endParaRPr kumimoji="0" lang="zh-CN" altLang="en-US" sz="2400" b="0" i="0" u="none" strike="noStrike" cap="none" normalizeH="0" baseline="0" smtClean="0">
                        <a:ln>
                          <a:noFill/>
                        </a:ln>
                        <a:solidFill>
                          <a:schemeClr val="tx1"/>
                        </a:solidFill>
                        <a:effectLst/>
                        <a:latin typeface="Arial" panose="020B0604020202020204" pitchFamily="34" charset="0"/>
                        <a:ea typeface="楷体_GB2312" pitchFamily="49" charset="-122"/>
                        <a:cs typeface="Times New Roman" panose="02020603050405020304" pitchFamily="18" charset="0"/>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r h="1517650">
                <a:tc rowSpan="2">
                  <a:txBody>
                    <a:bodyPr/>
                    <a:lstStyle/>
                    <a:p>
                      <a:pPr marL="0" marR="0" lvl="0" indent="0" algn="ctr" defTabSz="914400" rtl="0" eaLnBrk="1" fontAlgn="base" latinLnBrk="0" hangingPunct="1">
                        <a:lnSpc>
                          <a:spcPct val="130000"/>
                        </a:lnSpc>
                        <a:spcBef>
                          <a:spcPct val="0"/>
                        </a:spcBef>
                        <a:spcAft>
                          <a:spcPct val="0"/>
                        </a:spcAft>
                        <a:buClrTx/>
                        <a:buSzTx/>
                        <a:buFontTx/>
                        <a:buNone/>
                        <a:tabLst>
                          <a:tab pos="2400300" algn="l"/>
                        </a:tabLst>
                      </a:pPr>
                      <a:r>
                        <a:rPr kumimoji="0" lang="zh-CN" altLang="en-US" sz="24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rPr>
                        <a:t>内容角度</a:t>
                      </a:r>
                      <a:endParaRPr kumimoji="0" lang="zh-CN" altLang="en-US" sz="24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30000"/>
                        </a:lnSpc>
                        <a:spcBef>
                          <a:spcPct val="0"/>
                        </a:spcBef>
                        <a:spcAft>
                          <a:spcPct val="0"/>
                        </a:spcAft>
                        <a:buClrTx/>
                        <a:buSzTx/>
                        <a:buFontTx/>
                        <a:buNone/>
                        <a:tabLst>
                          <a:tab pos="2400300" algn="l"/>
                        </a:tabLst>
                      </a:pPr>
                      <a:r>
                        <a:rPr kumimoji="0" lang="zh-CN" altLang="en-US" sz="2400" b="1" i="0" u="none" strike="noStrike" cap="none" normalizeH="0" baseline="0" smtClean="0">
                          <a:ln>
                            <a:noFill/>
                          </a:ln>
                          <a:solidFill>
                            <a:schemeClr val="tx1"/>
                          </a:solidFill>
                          <a:effectLst/>
                          <a:latin typeface="Times New Roman" panose="02020603050405020304" pitchFamily="18" charset="0"/>
                          <a:ea typeface="楷体_GB2312" pitchFamily="49" charset="-122"/>
                          <a:cs typeface="Times New Roman" panose="02020603050405020304" pitchFamily="18" charset="0"/>
                        </a:rPr>
                        <a:t>与人物的关系</a:t>
                      </a:r>
                      <a:endParaRPr kumimoji="0" lang="zh-CN" altLang="en-US" sz="2400" b="0" i="0" u="none" strike="noStrike" cap="none" normalizeH="0" baseline="0" smtClean="0">
                        <a:ln>
                          <a:noFill/>
                        </a:ln>
                        <a:solidFill>
                          <a:schemeClr val="tx1"/>
                        </a:solidFill>
                        <a:effectLst/>
                        <a:latin typeface="Arial" panose="020B0604020202020204" pitchFamily="34" charset="0"/>
                        <a:ea typeface="楷体_GB2312" pitchFamily="49" charset="-122"/>
                        <a:cs typeface="Times New Roman" panose="02020603050405020304" pitchFamily="18" charset="0"/>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30000"/>
                        </a:lnSpc>
                        <a:spcBef>
                          <a:spcPct val="0"/>
                        </a:spcBef>
                        <a:spcAft>
                          <a:spcPct val="0"/>
                        </a:spcAft>
                        <a:buClrTx/>
                        <a:buSzTx/>
                        <a:buFontTx/>
                        <a:buNone/>
                        <a:tabLst>
                          <a:tab pos="2400300" algn="l"/>
                        </a:tabLst>
                      </a:pPr>
                      <a:r>
                        <a:rPr kumimoji="0" lang="en-US" altLang="zh-CN" sz="24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t>
                      </a:r>
                      <a:r>
                        <a:rPr kumimoji="0" lang="zh-CN" altLang="en-US" sz="2400" b="1" i="0" u="none" strike="noStrike" cap="none" normalizeH="0" baseline="0" smtClean="0">
                          <a:ln>
                            <a:noFill/>
                          </a:ln>
                          <a:solidFill>
                            <a:schemeClr val="tx1"/>
                          </a:solidFill>
                          <a:effectLst/>
                          <a:latin typeface="Times New Roman" panose="02020603050405020304" pitchFamily="18" charset="0"/>
                          <a:ea typeface="楷体_GB2312" pitchFamily="49" charset="-122"/>
                          <a:cs typeface="Times New Roman" panose="02020603050405020304" pitchFamily="18" charset="0"/>
                        </a:rPr>
                        <a:t>绒布妈妈</a:t>
                      </a:r>
                      <a:r>
                        <a:rPr kumimoji="0" lang="zh-CN" altLang="en-US" sz="24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t>
                      </a:r>
                      <a:r>
                        <a:rPr kumimoji="0" lang="zh-CN" altLang="en-US" sz="2400" b="1" i="0" u="none" strike="noStrike" cap="none" normalizeH="0" baseline="0" smtClean="0">
                          <a:ln>
                            <a:noFill/>
                          </a:ln>
                          <a:solidFill>
                            <a:schemeClr val="tx1"/>
                          </a:solidFill>
                          <a:effectLst/>
                          <a:latin typeface="Times New Roman" panose="02020603050405020304" pitchFamily="18" charset="0"/>
                          <a:ea typeface="楷体_GB2312" pitchFamily="49" charset="-122"/>
                        </a:rPr>
                        <a:t>实验通过对猴子进行实验，而讲述者吴秋明能讲述这样的实验，        了人物心理学博士的           。</a:t>
                      </a:r>
                      <a:endParaRPr kumimoji="0" lang="zh-CN" altLang="en-US" sz="2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r h="2944495">
                <a:tc vMerge="1">
                  <a:tcPr/>
                </a:tc>
                <a:tc>
                  <a:txBody>
                    <a:bodyPr/>
                    <a:lstStyle/>
                    <a:p>
                      <a:pPr marL="0" marR="0" lvl="0" indent="0" algn="ctr" defTabSz="914400" rtl="0" eaLnBrk="1" fontAlgn="base" latinLnBrk="0" hangingPunct="1">
                        <a:lnSpc>
                          <a:spcPct val="130000"/>
                        </a:lnSpc>
                        <a:spcBef>
                          <a:spcPct val="0"/>
                        </a:spcBef>
                        <a:spcAft>
                          <a:spcPct val="0"/>
                        </a:spcAft>
                        <a:buClrTx/>
                        <a:buSzTx/>
                        <a:buFontTx/>
                        <a:buNone/>
                        <a:tabLst>
                          <a:tab pos="2400300" algn="l"/>
                        </a:tabLst>
                      </a:pPr>
                      <a:r>
                        <a:rPr kumimoji="0" lang="zh-CN" altLang="en-US" sz="2400" b="1" i="0" u="none" strike="noStrike" cap="none" normalizeH="0" baseline="0" smtClean="0">
                          <a:ln>
                            <a:noFill/>
                          </a:ln>
                          <a:solidFill>
                            <a:schemeClr val="tx1"/>
                          </a:solidFill>
                          <a:effectLst/>
                          <a:latin typeface="Times New Roman" panose="02020603050405020304" pitchFamily="18" charset="0"/>
                          <a:ea typeface="楷体_GB2312" pitchFamily="49" charset="-122"/>
                          <a:cs typeface="Times New Roman" panose="02020603050405020304" pitchFamily="18" charset="0"/>
                        </a:rPr>
                        <a:t>与环境的关系</a:t>
                      </a:r>
                      <a:endParaRPr kumimoji="0" lang="zh-CN" altLang="en-US" sz="2400" b="0" i="0" u="none" strike="noStrike" cap="none" normalizeH="0" baseline="0" smtClean="0">
                        <a:ln>
                          <a:noFill/>
                        </a:ln>
                        <a:solidFill>
                          <a:schemeClr val="tx1"/>
                        </a:solidFill>
                        <a:effectLst/>
                        <a:latin typeface="Arial" panose="020B0604020202020204" pitchFamily="34" charset="0"/>
                        <a:ea typeface="楷体_GB2312" pitchFamily="49" charset="-122"/>
                        <a:cs typeface="Times New Roman" panose="02020603050405020304" pitchFamily="18" charset="0"/>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30000"/>
                        </a:lnSpc>
                        <a:spcBef>
                          <a:spcPct val="0"/>
                        </a:spcBef>
                        <a:spcAft>
                          <a:spcPct val="0"/>
                        </a:spcAft>
                        <a:buClrTx/>
                        <a:buSzTx/>
                        <a:buFontTx/>
                        <a:buNone/>
                        <a:tabLst>
                          <a:tab pos="2400300" algn="l"/>
                        </a:tabLst>
                      </a:pPr>
                      <a:r>
                        <a:rPr kumimoji="0" lang="zh-CN" altLang="en-US" sz="2400" b="1" i="0" u="none" strike="noStrike" cap="none" normalizeH="0" baseline="0" smtClean="0">
                          <a:ln>
                            <a:noFill/>
                          </a:ln>
                          <a:solidFill>
                            <a:schemeClr val="tx1"/>
                          </a:solidFill>
                          <a:effectLst/>
                          <a:latin typeface="Times New Roman" panose="02020603050405020304" pitchFamily="18" charset="0"/>
                          <a:ea typeface="楷体_GB2312" pitchFamily="49" charset="-122"/>
                          <a:cs typeface="Times New Roman" panose="02020603050405020304" pitchFamily="18" charset="0"/>
                        </a:rPr>
                        <a:t>实验中的猴子与妈妈分开了，缺少母爱；</a:t>
                      </a:r>
                      <a:r>
                        <a:rPr kumimoji="0" lang="zh-CN" altLang="en-US" sz="2400" b="1" i="0" u="none" strike="noStrike" cap="none" normalizeH="0" baseline="0" smtClean="0">
                          <a:ln>
                            <a:noFill/>
                          </a:ln>
                          <a:solidFill>
                            <a:schemeClr val="tx1"/>
                          </a:solidFill>
                          <a:effectLst/>
                          <a:latin typeface="宋体" panose="02010600030101010101" pitchFamily="2" charset="-122"/>
                          <a:ea typeface="楷体_GB2312" pitchFamily="49" charset="-122"/>
                          <a:cs typeface="Times New Roman" panose="02020603050405020304" pitchFamily="18" charset="0"/>
                        </a:rPr>
                        <a:t>“</a:t>
                      </a:r>
                      <a:r>
                        <a:rPr kumimoji="0" lang="zh-CN" altLang="en-US" sz="2400" b="1" i="0" u="none" strike="noStrike" cap="none" normalizeH="0" baseline="0" smtClean="0">
                          <a:ln>
                            <a:noFill/>
                          </a:ln>
                          <a:solidFill>
                            <a:schemeClr val="tx1"/>
                          </a:solidFill>
                          <a:effectLst/>
                          <a:latin typeface="Times New Roman" panose="02020603050405020304" pitchFamily="18" charset="0"/>
                          <a:ea typeface="楷体_GB2312" pitchFamily="49" charset="-122"/>
                          <a:cs typeface="Times New Roman" panose="02020603050405020304" pitchFamily="18" charset="0"/>
                        </a:rPr>
                        <a:t>第一儿童村</a:t>
                      </a:r>
                      <a:r>
                        <a:rPr kumimoji="0" lang="zh-CN" altLang="en-US" sz="2400" b="1" i="0" u="none" strike="noStrike" cap="none" normalizeH="0" baseline="0" smtClean="0">
                          <a:ln>
                            <a:noFill/>
                          </a:ln>
                          <a:solidFill>
                            <a:schemeClr val="tx1"/>
                          </a:solidFill>
                          <a:effectLst/>
                          <a:latin typeface="宋体" panose="02010600030101010101" pitchFamily="2" charset="-122"/>
                          <a:ea typeface="楷体_GB2312" pitchFamily="49" charset="-122"/>
                          <a:cs typeface="Times New Roman" panose="02020603050405020304" pitchFamily="18" charset="0"/>
                        </a:rPr>
                        <a:t>”</a:t>
                      </a:r>
                      <a:r>
                        <a:rPr kumimoji="0" lang="zh-CN" altLang="en-US" sz="2400" b="1" i="0" u="none" strike="noStrike" cap="none" normalizeH="0" baseline="0" smtClean="0">
                          <a:ln>
                            <a:noFill/>
                          </a:ln>
                          <a:solidFill>
                            <a:schemeClr val="tx1"/>
                          </a:solidFill>
                          <a:effectLst/>
                          <a:latin typeface="Times New Roman" panose="02020603050405020304" pitchFamily="18" charset="0"/>
                          <a:ea typeface="楷体_GB2312" pitchFamily="49" charset="-122"/>
                          <a:cs typeface="Times New Roman" panose="02020603050405020304" pitchFamily="18" charset="0"/>
                        </a:rPr>
                        <a:t>的孩子</a:t>
                      </a:r>
                      <a:r>
                        <a:rPr kumimoji="0" lang="zh-CN" altLang="en-US" sz="2400" b="1" i="0" u="none" strike="noStrike" cap="none" normalizeH="0" baseline="0" smtClean="0">
                          <a:ln>
                            <a:noFill/>
                          </a:ln>
                          <a:solidFill>
                            <a:schemeClr val="tx1"/>
                          </a:solidFill>
                          <a:effectLst/>
                          <a:latin typeface="宋体" panose="02010600030101010101" pitchFamily="2" charset="-122"/>
                          <a:ea typeface="楷体_GB2312" pitchFamily="49" charset="-122"/>
                          <a:cs typeface="Times New Roman" panose="02020603050405020304" pitchFamily="18" charset="0"/>
                        </a:rPr>
                        <a:t>“</a:t>
                      </a:r>
                      <a:r>
                        <a:rPr kumimoji="0" lang="zh-CN" altLang="en-US" sz="2400" b="1" i="0" u="none" strike="noStrike" cap="none" normalizeH="0" baseline="0" smtClean="0">
                          <a:ln>
                            <a:noFill/>
                          </a:ln>
                          <a:solidFill>
                            <a:schemeClr val="tx1"/>
                          </a:solidFill>
                          <a:effectLst/>
                          <a:latin typeface="Times New Roman" panose="02020603050405020304" pitchFamily="18" charset="0"/>
                          <a:ea typeface="楷体_GB2312" pitchFamily="49" charset="-122"/>
                          <a:cs typeface="Times New Roman" panose="02020603050405020304" pitchFamily="18" charset="0"/>
                        </a:rPr>
                        <a:t>大多是被遗弃的</a:t>
                      </a:r>
                      <a:r>
                        <a:rPr kumimoji="0" lang="zh-CN" altLang="en-US" sz="2400" b="1" i="0" u="none" strike="noStrike" cap="none" normalizeH="0" baseline="0" smtClean="0">
                          <a:ln>
                            <a:noFill/>
                          </a:ln>
                          <a:solidFill>
                            <a:schemeClr val="tx1"/>
                          </a:solidFill>
                          <a:effectLst/>
                          <a:latin typeface="宋体" panose="02010600030101010101" pitchFamily="2" charset="-122"/>
                          <a:ea typeface="楷体_GB2312" pitchFamily="49" charset="-122"/>
                          <a:cs typeface="Times New Roman" panose="02020603050405020304" pitchFamily="18" charset="0"/>
                        </a:rPr>
                        <a:t>”</a:t>
                      </a:r>
                      <a:r>
                        <a:rPr kumimoji="0" lang="zh-CN" altLang="en-US" sz="2400" b="1" i="0" u="none" strike="noStrike" cap="none" normalizeH="0" baseline="0" smtClean="0">
                          <a:ln>
                            <a:noFill/>
                          </a:ln>
                          <a:solidFill>
                            <a:schemeClr val="tx1"/>
                          </a:solidFill>
                          <a:effectLst/>
                          <a:latin typeface="Times New Roman" panose="02020603050405020304" pitchFamily="18" charset="0"/>
                          <a:ea typeface="楷体_GB2312" pitchFamily="49" charset="-122"/>
                          <a:cs typeface="Times New Roman" panose="02020603050405020304" pitchFamily="18" charset="0"/>
                        </a:rPr>
                        <a:t>，也缺少母爱，他们所处的环境是相似的，这个实验已经暗示了孩子们的生长环境，所以小说写吴秋明讲述</a:t>
                      </a:r>
                      <a:r>
                        <a:rPr kumimoji="0" lang="zh-CN" altLang="en-US" sz="2400" b="1" i="0" u="none" strike="noStrike" cap="none" normalizeH="0" baseline="0" smtClean="0">
                          <a:ln>
                            <a:noFill/>
                          </a:ln>
                          <a:solidFill>
                            <a:schemeClr val="tx1"/>
                          </a:solidFill>
                          <a:effectLst/>
                          <a:latin typeface="宋体" panose="02010600030101010101" pitchFamily="2" charset="-122"/>
                          <a:ea typeface="楷体_GB2312" pitchFamily="49" charset="-122"/>
                          <a:cs typeface="Times New Roman" panose="02020603050405020304" pitchFamily="18" charset="0"/>
                        </a:rPr>
                        <a:t>“</a:t>
                      </a:r>
                      <a:r>
                        <a:rPr kumimoji="0" lang="zh-CN" altLang="en-US" sz="2400" b="1" i="0" u="none" strike="noStrike" cap="none" normalizeH="0" baseline="0" smtClean="0">
                          <a:ln>
                            <a:noFill/>
                          </a:ln>
                          <a:solidFill>
                            <a:schemeClr val="tx1"/>
                          </a:solidFill>
                          <a:effectLst/>
                          <a:latin typeface="Times New Roman" panose="02020603050405020304" pitchFamily="18" charset="0"/>
                          <a:ea typeface="楷体_GB2312" pitchFamily="49" charset="-122"/>
                          <a:cs typeface="Times New Roman" panose="02020603050405020304" pitchFamily="18" charset="0"/>
                        </a:rPr>
                        <a:t>绒布妈妈</a:t>
                      </a:r>
                      <a:r>
                        <a:rPr kumimoji="0" lang="zh-CN" altLang="en-US" sz="2400" b="1" i="0" u="none" strike="noStrike" cap="none" normalizeH="0" baseline="0" smtClean="0">
                          <a:ln>
                            <a:noFill/>
                          </a:ln>
                          <a:solidFill>
                            <a:schemeClr val="tx1"/>
                          </a:solidFill>
                          <a:effectLst/>
                          <a:latin typeface="宋体" panose="02010600030101010101" pitchFamily="2" charset="-122"/>
                          <a:ea typeface="楷体_GB2312" pitchFamily="49" charset="-122"/>
                          <a:cs typeface="Times New Roman" panose="02020603050405020304" pitchFamily="18" charset="0"/>
                        </a:rPr>
                        <a:t>”</a:t>
                      </a:r>
                      <a:r>
                        <a:rPr kumimoji="0" lang="zh-CN" altLang="en-US" sz="2400" b="1" i="0" u="none" strike="noStrike" cap="none" normalizeH="0" baseline="0" smtClean="0">
                          <a:ln>
                            <a:noFill/>
                          </a:ln>
                          <a:solidFill>
                            <a:schemeClr val="tx1"/>
                          </a:solidFill>
                          <a:effectLst/>
                          <a:latin typeface="Times New Roman" panose="02020603050405020304" pitchFamily="18" charset="0"/>
                          <a:ea typeface="楷体_GB2312" pitchFamily="49" charset="-122"/>
                          <a:cs typeface="Times New Roman" panose="02020603050405020304" pitchFamily="18" charset="0"/>
                        </a:rPr>
                        <a:t>实验，又有暗示环境的作用。</a:t>
                      </a:r>
                      <a:r>
                        <a:rPr kumimoji="0" lang="en-US" altLang="zh-CN" sz="2400" b="1" i="0" u="none" strike="noStrike" cap="none" normalizeH="0" baseline="0" smtClean="0">
                          <a:ln>
                            <a:noFill/>
                          </a:ln>
                          <a:solidFill>
                            <a:schemeClr val="tx1"/>
                          </a:solidFill>
                          <a:effectLst/>
                          <a:latin typeface="Times New Roman" panose="02020603050405020304" pitchFamily="18" charset="0"/>
                          <a:ea typeface="楷体_GB2312" pitchFamily="49" charset="-122"/>
                          <a:cs typeface="Times New Roman" panose="02020603050405020304" pitchFamily="18" charset="0"/>
                        </a:rPr>
                        <a:t>(</a:t>
                      </a:r>
                      <a:r>
                        <a:rPr kumimoji="0" lang="zh-CN" altLang="en-US" sz="2400" b="1" i="0" u="none" strike="noStrike" cap="none" normalizeH="0" baseline="0" smtClean="0">
                          <a:ln>
                            <a:noFill/>
                          </a:ln>
                          <a:solidFill>
                            <a:schemeClr val="tx1"/>
                          </a:solidFill>
                          <a:effectLst/>
                          <a:latin typeface="Times New Roman" panose="02020603050405020304" pitchFamily="18" charset="0"/>
                          <a:ea typeface="楷体_GB2312" pitchFamily="49" charset="-122"/>
                          <a:cs typeface="Times New Roman" panose="02020603050405020304" pitchFamily="18" charset="0"/>
                        </a:rPr>
                        <a:t>此点较深刻，可不答。</a:t>
                      </a:r>
                      <a:r>
                        <a:rPr kumimoji="0" lang="en-US" altLang="zh-CN" sz="2400" b="1" i="0" u="none" strike="noStrike" cap="none" normalizeH="0" baseline="0" smtClean="0">
                          <a:ln>
                            <a:noFill/>
                          </a:ln>
                          <a:solidFill>
                            <a:schemeClr val="tx1"/>
                          </a:solidFill>
                          <a:effectLst/>
                          <a:latin typeface="Times New Roman" panose="02020603050405020304" pitchFamily="18" charset="0"/>
                          <a:ea typeface="楷体_GB2312" pitchFamily="49" charset="-122"/>
                          <a:cs typeface="Times New Roman" panose="02020603050405020304" pitchFamily="18" charset="0"/>
                        </a:rPr>
                        <a:t>)</a:t>
                      </a:r>
                      <a:endParaRPr kumimoji="0" lang="en-US" altLang="zh-CN" sz="2400" b="0" i="0" u="none" strike="noStrike" cap="none" normalizeH="0" baseline="0" smtClean="0">
                        <a:ln>
                          <a:noFill/>
                        </a:ln>
                        <a:solidFill>
                          <a:schemeClr val="tx1"/>
                        </a:solidFill>
                        <a:effectLst/>
                        <a:latin typeface="Arial" panose="020B0604020202020204" pitchFamily="34" charset="0"/>
                        <a:ea typeface="楷体_GB2312" pitchFamily="49" charset="-122"/>
                        <a:cs typeface="Times New Roman" panose="02020603050405020304" pitchFamily="18" charset="0"/>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32340" name="Rectangle 212"/>
          <p:cNvSpPr/>
          <p:nvPr/>
        </p:nvSpPr>
        <p:spPr>
          <a:xfrm>
            <a:off x="7593013" y="2084388"/>
            <a:ext cx="1262062" cy="368300"/>
          </a:xfrm>
          <a:prstGeom prst="rect">
            <a:avLst/>
          </a:prstGeom>
          <a:noFill/>
          <a:ln w="9525">
            <a:noFill/>
          </a:ln>
        </p:spPr>
        <p:txBody>
          <a:bodyPr>
            <a:spAutoFit/>
          </a:bodyPr>
          <a:p>
            <a:r>
              <a:rPr lang="zh-CN" altLang="en-US" u="none" dirty="0">
                <a:solidFill>
                  <a:srgbClr val="FF0000"/>
                </a:solidFill>
                <a:latin typeface="Times New Roman" panose="02020603050405020304" pitchFamily="18" charset="0"/>
                <a:ea typeface="楷体_GB2312" pitchFamily="49" charset="-122"/>
              </a:rPr>
              <a:t>暗示</a:t>
            </a:r>
            <a:endParaRPr lang="zh-CN" altLang="en-US" u="none" dirty="0">
              <a:solidFill>
                <a:srgbClr val="FF0000"/>
              </a:solidFill>
              <a:latin typeface="Times New Roman" panose="02020603050405020304" pitchFamily="18" charset="0"/>
              <a:ea typeface="楷体_GB2312" pitchFamily="49" charset="-122"/>
            </a:endParaRPr>
          </a:p>
        </p:txBody>
      </p:sp>
      <p:sp>
        <p:nvSpPr>
          <p:cNvPr id="432341" name="Rectangle 213"/>
          <p:cNvSpPr/>
          <p:nvPr/>
        </p:nvSpPr>
        <p:spPr>
          <a:xfrm>
            <a:off x="4583113" y="2557463"/>
            <a:ext cx="1262062" cy="368300"/>
          </a:xfrm>
          <a:prstGeom prst="rect">
            <a:avLst/>
          </a:prstGeom>
          <a:noFill/>
          <a:ln w="9525">
            <a:noFill/>
          </a:ln>
        </p:spPr>
        <p:txBody>
          <a:bodyPr>
            <a:spAutoFit/>
          </a:bodyPr>
          <a:p>
            <a:r>
              <a:rPr lang="zh-CN" altLang="en-US" u="none" dirty="0">
                <a:solidFill>
                  <a:srgbClr val="FF0000"/>
                </a:solidFill>
                <a:latin typeface="Times New Roman" panose="02020603050405020304" pitchFamily="18" charset="0"/>
                <a:ea typeface="楷体_GB2312" pitchFamily="49" charset="-122"/>
              </a:rPr>
              <a:t>身份</a:t>
            </a:r>
            <a:endParaRPr lang="zh-CN" altLang="en-US" u="none" dirty="0">
              <a:solidFill>
                <a:srgbClr val="FF0000"/>
              </a:solidFill>
              <a:latin typeface="Times New Roman" panose="02020603050405020304" pitchFamily="18" charset="0"/>
              <a:ea typeface="楷体_GB2312" pitchFamily="49" charset="-122"/>
            </a:endParaRPr>
          </a:p>
        </p:txBody>
      </p:sp>
      <p:graphicFrame>
        <p:nvGraphicFramePr>
          <p:cNvPr id="47106" name="Object 214"/>
          <p:cNvGraphicFramePr/>
          <p:nvPr/>
        </p:nvGraphicFramePr>
        <p:xfrm>
          <a:off x="7616825" y="2189163"/>
          <a:ext cx="1143000" cy="388937"/>
        </p:xfrm>
        <a:graphic>
          <a:graphicData uri="http://schemas.openxmlformats.org/presentationml/2006/ole">
            <mc:AlternateContent xmlns:mc="http://schemas.openxmlformats.org/markup-compatibility/2006">
              <mc:Choice xmlns:v="urn:schemas-microsoft-com:vml" Requires="v">
                <p:oleObj spid="_x0000_s3120" name="" r:id="rId1" imgW="1147445" imgH="396875" progId="Word.Document.8">
                  <p:embed/>
                </p:oleObj>
              </mc:Choice>
              <mc:Fallback>
                <p:oleObj name="" r:id="rId1" imgW="1147445" imgH="396875" progId="Word.Document.8">
                  <p:embed/>
                  <p:pic>
                    <p:nvPicPr>
                      <p:cNvPr id="0" name="图片 3119"/>
                      <p:cNvPicPr/>
                      <p:nvPr/>
                    </p:nvPicPr>
                    <p:blipFill>
                      <a:blip r:embed="rId2"/>
                      <a:stretch>
                        <a:fillRect/>
                      </a:stretch>
                    </p:blipFill>
                    <p:spPr>
                      <a:xfrm>
                        <a:off x="7616825" y="2189163"/>
                        <a:ext cx="1143000" cy="388937"/>
                      </a:xfrm>
                      <a:prstGeom prst="rect">
                        <a:avLst/>
                      </a:prstGeom>
                      <a:noFill/>
                      <a:ln w="38100">
                        <a:noFill/>
                        <a:miter/>
                      </a:ln>
                    </p:spPr>
                  </p:pic>
                </p:oleObj>
              </mc:Fallback>
            </mc:AlternateContent>
          </a:graphicData>
        </a:graphic>
      </p:graphicFrame>
      <p:graphicFrame>
        <p:nvGraphicFramePr>
          <p:cNvPr id="47107" name="Object 215"/>
          <p:cNvGraphicFramePr/>
          <p:nvPr/>
        </p:nvGraphicFramePr>
        <p:xfrm>
          <a:off x="4664075" y="2671763"/>
          <a:ext cx="1143000" cy="388937"/>
        </p:xfrm>
        <a:graphic>
          <a:graphicData uri="http://schemas.openxmlformats.org/presentationml/2006/ole">
            <mc:AlternateContent xmlns:mc="http://schemas.openxmlformats.org/markup-compatibility/2006">
              <mc:Choice xmlns:v="urn:schemas-microsoft-com:vml" Requires="v">
                <p:oleObj spid="_x0000_s3121" name="" r:id="rId3" imgW="1147445" imgH="396875" progId="Word.Document.8">
                  <p:embed/>
                </p:oleObj>
              </mc:Choice>
              <mc:Fallback>
                <p:oleObj name="" r:id="rId3" imgW="1147445" imgH="396875" progId="Word.Document.8">
                  <p:embed/>
                  <p:pic>
                    <p:nvPicPr>
                      <p:cNvPr id="0" name="图片 3120"/>
                      <p:cNvPicPr/>
                      <p:nvPr/>
                    </p:nvPicPr>
                    <p:blipFill>
                      <a:blip r:embed="rId4"/>
                      <a:stretch>
                        <a:fillRect/>
                      </a:stretch>
                    </p:blipFill>
                    <p:spPr>
                      <a:xfrm>
                        <a:off x="4664075" y="2671763"/>
                        <a:ext cx="1143000" cy="388937"/>
                      </a:xfrm>
                      <a:prstGeom prst="rect">
                        <a:avLst/>
                      </a:prstGeom>
                      <a:noFill/>
                      <a:ln w="38100">
                        <a:noFill/>
                        <a:miter/>
                      </a:ln>
                    </p:spPr>
                  </p:pic>
                </p:oleObj>
              </mc:Fallback>
            </mc:AlternateContent>
          </a:graphicData>
        </a:graphic>
      </p:graphicFrame>
    </p:spTree>
  </p:cSld>
  <p:clrMapOvr>
    <a:masterClrMapping/>
  </p:clrMapOvr>
  <p:transition>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32340"/>
                                        </p:tgtEl>
                                        <p:attrNameLst>
                                          <p:attrName>style.visibility</p:attrName>
                                        </p:attrNameLst>
                                      </p:cBhvr>
                                      <p:to>
                                        <p:strVal val="visible"/>
                                      </p:to>
                                    </p:set>
                                    <p:animEffect transition="in" filter="blinds(horizontal)">
                                      <p:cBhvr>
                                        <p:cTn id="7" dur="500"/>
                                        <p:tgtEl>
                                          <p:spTgt spid="432340"/>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32341"/>
                                        </p:tgtEl>
                                        <p:attrNameLst>
                                          <p:attrName>style.visibility</p:attrName>
                                        </p:attrNameLst>
                                      </p:cBhvr>
                                      <p:to>
                                        <p:strVal val="visible"/>
                                      </p:to>
                                    </p:set>
                                    <p:animEffect transition="in" filter="blinds(horizontal)">
                                      <p:cBhvr>
                                        <p:cTn id="12" dur="500"/>
                                        <p:tgtEl>
                                          <p:spTgt spid="4323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2340" grpId="0"/>
      <p:bldP spid="432341"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445556" name="Group 116"/>
          <p:cNvGraphicFramePr>
            <a:graphicFrameLocks noGrp="1"/>
          </p:cNvGraphicFramePr>
          <p:nvPr/>
        </p:nvGraphicFramePr>
        <p:xfrm>
          <a:off x="1992313" y="963613"/>
          <a:ext cx="8208645" cy="5029200"/>
        </p:xfrm>
        <a:graphic>
          <a:graphicData uri="http://schemas.openxmlformats.org/drawingml/2006/table">
            <a:tbl>
              <a:tblPr/>
              <a:tblGrid>
                <a:gridCol w="574675"/>
                <a:gridCol w="936625"/>
                <a:gridCol w="6697345"/>
              </a:tblGrid>
              <a:tr h="567055">
                <a:tc gridSpan="2">
                  <a:txBody>
                    <a:bodyPr/>
                    <a:lstStyle/>
                    <a:p>
                      <a:pPr marL="0" marR="0" lvl="0" indent="0" algn="ctr" defTabSz="914400" rtl="0" eaLnBrk="1" fontAlgn="base" latinLnBrk="0" hangingPunct="1">
                        <a:lnSpc>
                          <a:spcPct val="130000"/>
                        </a:lnSpc>
                        <a:spcBef>
                          <a:spcPct val="0"/>
                        </a:spcBef>
                        <a:spcAft>
                          <a:spcPct val="0"/>
                        </a:spcAft>
                        <a:buClrTx/>
                        <a:buSzTx/>
                        <a:buFontTx/>
                        <a:buNone/>
                        <a:tabLst>
                          <a:tab pos="2400300" algn="l"/>
                        </a:tabLst>
                      </a:pPr>
                      <a:r>
                        <a:rPr kumimoji="0" lang="zh-CN" altLang="en-US" sz="2400" b="1" i="0" u="none" strike="noStrike" cap="none" normalizeH="0" baseline="0" smtClean="0">
                          <a:ln>
                            <a:noFill/>
                          </a:ln>
                          <a:solidFill>
                            <a:schemeClr val="tx1"/>
                          </a:solidFill>
                          <a:effectLst/>
                          <a:latin typeface="Times New Roman" panose="02020603050405020304" pitchFamily="18" charset="0"/>
                          <a:ea typeface="楷体_GB2312" pitchFamily="49" charset="-122"/>
                          <a:cs typeface="Times New Roman" panose="02020603050405020304" pitchFamily="18" charset="0"/>
                        </a:rPr>
                        <a:t>思考角度</a:t>
                      </a:r>
                      <a:endParaRPr kumimoji="0" lang="zh-CN" altLang="en-US" sz="2400" b="0" i="0" u="none" strike="noStrike" cap="none" normalizeH="0" baseline="0" smtClean="0">
                        <a:ln>
                          <a:noFill/>
                        </a:ln>
                        <a:solidFill>
                          <a:schemeClr val="tx1"/>
                        </a:solidFill>
                        <a:effectLst/>
                        <a:latin typeface="Arial" panose="020B0604020202020204" pitchFamily="34" charset="0"/>
                        <a:ea typeface="楷体_GB2312" pitchFamily="49" charset="-122"/>
                        <a:cs typeface="Times New Roman" panose="02020603050405020304" pitchFamily="18" charset="0"/>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hMerge="1">
                  <a:tcPr/>
                </a:tc>
                <a:tc>
                  <a:txBody>
                    <a:bodyPr/>
                    <a:lstStyle/>
                    <a:p>
                      <a:pPr marL="0" marR="0" lvl="0" indent="0" algn="ctr" defTabSz="914400" rtl="0" eaLnBrk="1" fontAlgn="base" latinLnBrk="0" hangingPunct="1">
                        <a:lnSpc>
                          <a:spcPct val="130000"/>
                        </a:lnSpc>
                        <a:spcBef>
                          <a:spcPct val="0"/>
                        </a:spcBef>
                        <a:spcAft>
                          <a:spcPct val="0"/>
                        </a:spcAft>
                        <a:buClrTx/>
                        <a:buSzTx/>
                        <a:buFontTx/>
                        <a:buNone/>
                        <a:tabLst>
                          <a:tab pos="2400300" algn="l"/>
                        </a:tabLst>
                      </a:pPr>
                      <a:r>
                        <a:rPr kumimoji="0" lang="zh-CN" altLang="en-US" sz="2400" b="1" i="0" u="none" strike="noStrike" cap="none" normalizeH="0" baseline="0" smtClean="0">
                          <a:ln>
                            <a:noFill/>
                          </a:ln>
                          <a:solidFill>
                            <a:schemeClr val="tx1"/>
                          </a:solidFill>
                          <a:effectLst/>
                          <a:latin typeface="Times New Roman" panose="02020603050405020304" pitchFamily="18" charset="0"/>
                          <a:ea typeface="楷体_GB2312" pitchFamily="49" charset="-122"/>
                          <a:cs typeface="Times New Roman" panose="02020603050405020304" pitchFamily="18" charset="0"/>
                        </a:rPr>
                        <a:t>文中对应的答案要点</a:t>
                      </a:r>
                      <a:endParaRPr kumimoji="0" lang="zh-CN" altLang="en-US" sz="2400" b="0" i="0" u="none" strike="noStrike" cap="none" normalizeH="0" baseline="0" smtClean="0">
                        <a:ln>
                          <a:noFill/>
                        </a:ln>
                        <a:solidFill>
                          <a:schemeClr val="tx1"/>
                        </a:solidFill>
                        <a:effectLst/>
                        <a:latin typeface="Arial" panose="020B0604020202020204" pitchFamily="34" charset="0"/>
                        <a:ea typeface="楷体_GB2312" pitchFamily="49" charset="-122"/>
                        <a:cs typeface="Times New Roman" panose="02020603050405020304" pitchFamily="18" charset="0"/>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r h="1993265">
                <a:tc rowSpan="2">
                  <a:txBody>
                    <a:bodyPr/>
                    <a:lstStyle/>
                    <a:p>
                      <a:pPr marL="0" marR="0" lvl="0" indent="0" algn="ctr" defTabSz="914400" rtl="0" eaLnBrk="1" fontAlgn="base" latinLnBrk="0" hangingPunct="1">
                        <a:lnSpc>
                          <a:spcPct val="130000"/>
                        </a:lnSpc>
                        <a:spcBef>
                          <a:spcPct val="0"/>
                        </a:spcBef>
                        <a:spcAft>
                          <a:spcPct val="0"/>
                        </a:spcAft>
                        <a:buClrTx/>
                        <a:buSzTx/>
                        <a:buFontTx/>
                        <a:buNone/>
                        <a:tabLst>
                          <a:tab pos="2400300" algn="l"/>
                        </a:tabLst>
                      </a:pPr>
                      <a:r>
                        <a:rPr kumimoji="0" lang="zh-CN" altLang="en-US" sz="24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rPr>
                        <a:t>内容角度</a:t>
                      </a:r>
                      <a:endParaRPr kumimoji="0" lang="zh-CN" altLang="en-US" sz="2400" b="0" i="0" u="none" strike="noStrike" cap="none" normalizeH="0" baseline="0" smtClean="0">
                        <a:ln>
                          <a:noFill/>
                        </a:ln>
                        <a:solidFill>
                          <a:schemeClr val="tx1"/>
                        </a:solidFill>
                        <a:effectLst/>
                        <a:latin typeface="Arial" panose="020B0604020202020204" pitchFamily="34" charset="0"/>
                        <a:ea typeface="黑体" panose="02010609060101010101" pitchFamily="49" charset="-122"/>
                        <a:cs typeface="Times New Roman" panose="02020603050405020304" pitchFamily="18" charset="0"/>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30000"/>
                        </a:lnSpc>
                        <a:spcBef>
                          <a:spcPct val="0"/>
                        </a:spcBef>
                        <a:spcAft>
                          <a:spcPct val="0"/>
                        </a:spcAft>
                        <a:buClrTx/>
                        <a:buSzTx/>
                        <a:buFontTx/>
                        <a:buNone/>
                        <a:tabLst>
                          <a:tab pos="2400300" algn="l"/>
                        </a:tabLst>
                      </a:pPr>
                      <a:r>
                        <a:rPr kumimoji="0" lang="zh-CN" altLang="en-US" sz="2400" b="1" i="0" u="none" strike="noStrike" cap="none" normalizeH="0" baseline="0" smtClean="0">
                          <a:ln>
                            <a:noFill/>
                          </a:ln>
                          <a:solidFill>
                            <a:schemeClr val="tx1"/>
                          </a:solidFill>
                          <a:effectLst/>
                          <a:latin typeface="Times New Roman" panose="02020603050405020304" pitchFamily="18" charset="0"/>
                          <a:ea typeface="楷体_GB2312" pitchFamily="49" charset="-122"/>
                          <a:cs typeface="Times New Roman" panose="02020603050405020304" pitchFamily="18" charset="0"/>
                        </a:rPr>
                        <a:t>与主旨的关系</a:t>
                      </a:r>
                      <a:endParaRPr kumimoji="0" lang="zh-CN" altLang="en-US" sz="2400" b="0" i="0" u="none" strike="noStrike" cap="none" normalizeH="0" baseline="0" smtClean="0">
                        <a:ln>
                          <a:noFill/>
                        </a:ln>
                        <a:solidFill>
                          <a:schemeClr val="tx1"/>
                        </a:solidFill>
                        <a:effectLst/>
                        <a:latin typeface="Arial" panose="020B0604020202020204" pitchFamily="34" charset="0"/>
                        <a:ea typeface="楷体_GB2312" pitchFamily="49" charset="-122"/>
                        <a:cs typeface="Times New Roman" panose="02020603050405020304" pitchFamily="18" charset="0"/>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30000"/>
                        </a:lnSpc>
                        <a:spcBef>
                          <a:spcPct val="0"/>
                        </a:spcBef>
                        <a:spcAft>
                          <a:spcPct val="0"/>
                        </a:spcAft>
                        <a:buClrTx/>
                        <a:buSzTx/>
                        <a:buFontTx/>
                        <a:buNone/>
                        <a:tabLst>
                          <a:tab pos="2400300" algn="l"/>
                        </a:tabLst>
                      </a:pPr>
                      <a:r>
                        <a:rPr kumimoji="0" lang="en-US" altLang="zh-CN" sz="24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t>
                      </a:r>
                      <a:r>
                        <a:rPr kumimoji="0" lang="zh-CN" altLang="en-US" sz="2400" b="1" i="0" u="none" strike="noStrike" cap="none" normalizeH="0" baseline="0" smtClean="0">
                          <a:ln>
                            <a:noFill/>
                          </a:ln>
                          <a:solidFill>
                            <a:schemeClr val="tx1"/>
                          </a:solidFill>
                          <a:effectLst/>
                          <a:latin typeface="Times New Roman" panose="02020603050405020304" pitchFamily="18" charset="0"/>
                          <a:ea typeface="楷体_GB2312" pitchFamily="49" charset="-122"/>
                          <a:cs typeface="Times New Roman" panose="02020603050405020304" pitchFamily="18" charset="0"/>
                        </a:rPr>
                        <a:t>绒布妈妈</a:t>
                      </a:r>
                      <a:r>
                        <a:rPr kumimoji="0" lang="zh-CN" altLang="en-US" sz="24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t>
                      </a:r>
                      <a:r>
                        <a:rPr kumimoji="0" lang="zh-CN" altLang="en-US" sz="2400" b="1" i="0" u="none" strike="noStrike" cap="none" normalizeH="0" baseline="0" smtClean="0">
                          <a:ln>
                            <a:noFill/>
                          </a:ln>
                          <a:solidFill>
                            <a:schemeClr val="tx1"/>
                          </a:solidFill>
                          <a:effectLst/>
                          <a:latin typeface="Times New Roman" panose="02020603050405020304" pitchFamily="18" charset="0"/>
                          <a:ea typeface="楷体_GB2312" pitchFamily="49" charset="-122"/>
                        </a:rPr>
                        <a:t>实验通过对猴子进行实验而验证了一个道理，就是孩子不仅需要                         ，更</a:t>
                      </a:r>
                      <a:endParaRPr kumimoji="0" lang="zh-CN" altLang="en-US" sz="2400" b="1" i="0" u="none" strike="noStrike" cap="none" normalizeH="0" baseline="0" smtClean="0">
                        <a:ln>
                          <a:noFill/>
                        </a:ln>
                        <a:solidFill>
                          <a:schemeClr val="tx1"/>
                        </a:solidFill>
                        <a:effectLst/>
                        <a:latin typeface="Times New Roman" panose="02020603050405020304" pitchFamily="18" charset="0"/>
                        <a:ea typeface="楷体_GB2312" pitchFamily="49" charset="-122"/>
                      </a:endParaRPr>
                    </a:p>
                    <a:p>
                      <a:pPr marL="0" marR="0" lvl="0" indent="0" algn="l" defTabSz="914400" rtl="0" eaLnBrk="1" fontAlgn="base" latinLnBrk="0" hangingPunct="1">
                        <a:lnSpc>
                          <a:spcPct val="130000"/>
                        </a:lnSpc>
                        <a:spcBef>
                          <a:spcPct val="0"/>
                        </a:spcBef>
                        <a:spcAft>
                          <a:spcPct val="0"/>
                        </a:spcAft>
                        <a:buClrTx/>
                        <a:buSzTx/>
                        <a:buFontTx/>
                        <a:buNone/>
                        <a:tabLst>
                          <a:tab pos="2400300" algn="l"/>
                        </a:tabLst>
                      </a:pPr>
                      <a:r>
                        <a:rPr kumimoji="0" lang="zh-CN" altLang="en-US" sz="2400" b="1" i="0" u="none" strike="noStrike" cap="none" normalizeH="0" baseline="0" smtClean="0">
                          <a:ln>
                            <a:noFill/>
                          </a:ln>
                          <a:solidFill>
                            <a:schemeClr val="tx1"/>
                          </a:solidFill>
                          <a:effectLst/>
                          <a:latin typeface="Times New Roman" panose="02020603050405020304" pitchFamily="18" charset="0"/>
                          <a:ea typeface="楷体_GB2312" pitchFamily="49" charset="-122"/>
                        </a:rPr>
                        <a:t>需要                        。文本中有直接点出主旨的词语</a:t>
                      </a:r>
                      <a:r>
                        <a:rPr kumimoji="0" lang="zh-CN" altLang="en-US" sz="24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t>
                      </a:r>
                      <a:r>
                        <a:rPr kumimoji="0" lang="zh-CN" altLang="en-US" sz="2400" b="1" i="0" u="none" strike="noStrike" cap="none" normalizeH="0" baseline="0" smtClean="0">
                          <a:ln>
                            <a:noFill/>
                          </a:ln>
                          <a:solidFill>
                            <a:schemeClr val="tx1"/>
                          </a:solidFill>
                          <a:effectLst/>
                          <a:latin typeface="Times New Roman" panose="02020603050405020304" pitchFamily="18" charset="0"/>
                          <a:ea typeface="楷体_GB2312" pitchFamily="49" charset="-122"/>
                        </a:rPr>
                        <a:t>         </a:t>
                      </a:r>
                      <a:r>
                        <a:rPr kumimoji="0" lang="zh-CN" altLang="en-US" sz="24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t>
                      </a:r>
                      <a:r>
                        <a:rPr kumimoji="0" lang="zh-CN" altLang="en-US" sz="2400" b="1" i="0" u="none" strike="noStrike" cap="none" normalizeH="0" baseline="0" smtClean="0">
                          <a:ln>
                            <a:noFill/>
                          </a:ln>
                          <a:solidFill>
                            <a:schemeClr val="tx1"/>
                          </a:solidFill>
                          <a:effectLst/>
                          <a:latin typeface="Times New Roman" panose="02020603050405020304" pitchFamily="18" charset="0"/>
                          <a:ea typeface="楷体_GB2312" pitchFamily="49" charset="-122"/>
                        </a:rPr>
                        <a:t>。</a:t>
                      </a:r>
                      <a:endParaRPr kumimoji="0" lang="zh-CN" altLang="en-US" sz="2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r h="2468880">
                <a:tc vMerge="1">
                  <a:tcPr/>
                </a:tc>
                <a:tc>
                  <a:txBody>
                    <a:bodyPr/>
                    <a:lstStyle/>
                    <a:p>
                      <a:pPr marL="0" marR="0" lvl="0" indent="0" algn="ctr" defTabSz="914400" rtl="0" eaLnBrk="1" fontAlgn="base" latinLnBrk="0" hangingPunct="1">
                        <a:lnSpc>
                          <a:spcPct val="130000"/>
                        </a:lnSpc>
                        <a:spcBef>
                          <a:spcPct val="0"/>
                        </a:spcBef>
                        <a:spcAft>
                          <a:spcPct val="0"/>
                        </a:spcAft>
                        <a:buClrTx/>
                        <a:buSzTx/>
                        <a:buFontTx/>
                        <a:buNone/>
                        <a:tabLst>
                          <a:tab pos="2400300" algn="l"/>
                        </a:tabLst>
                      </a:pPr>
                      <a:r>
                        <a:rPr kumimoji="0" lang="zh-CN" altLang="en-US" sz="2400" b="1" i="0" u="none" strike="noStrike" cap="none" normalizeH="0" baseline="0" smtClean="0">
                          <a:ln>
                            <a:noFill/>
                          </a:ln>
                          <a:solidFill>
                            <a:schemeClr val="tx1"/>
                          </a:solidFill>
                          <a:effectLst/>
                          <a:latin typeface="Times New Roman" panose="02020603050405020304" pitchFamily="18" charset="0"/>
                          <a:ea typeface="楷体_GB2312" pitchFamily="49" charset="-122"/>
                          <a:cs typeface="Times New Roman" panose="02020603050405020304" pitchFamily="18" charset="0"/>
                        </a:rPr>
                        <a:t>与读者的关系</a:t>
                      </a:r>
                      <a:endParaRPr kumimoji="0" lang="zh-CN" altLang="en-US" sz="2400" b="0" i="0" u="none" strike="noStrike" cap="none" normalizeH="0" baseline="0" smtClean="0">
                        <a:ln>
                          <a:noFill/>
                        </a:ln>
                        <a:solidFill>
                          <a:schemeClr val="tx1"/>
                        </a:solidFill>
                        <a:effectLst/>
                        <a:latin typeface="Arial" panose="020B0604020202020204" pitchFamily="34" charset="0"/>
                        <a:ea typeface="楷体_GB2312" pitchFamily="49" charset="-122"/>
                        <a:cs typeface="Times New Roman" panose="02020603050405020304" pitchFamily="18" charset="0"/>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30000"/>
                        </a:lnSpc>
                        <a:spcBef>
                          <a:spcPct val="0"/>
                        </a:spcBef>
                        <a:spcAft>
                          <a:spcPct val="0"/>
                        </a:spcAft>
                        <a:buClrTx/>
                        <a:buSzTx/>
                        <a:buFontTx/>
                        <a:buNone/>
                        <a:tabLst>
                          <a:tab pos="2400300" algn="l"/>
                        </a:tabLst>
                      </a:pPr>
                      <a:r>
                        <a:rPr kumimoji="0" lang="en-US" altLang="zh-CN" sz="24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t>
                      </a:r>
                      <a:r>
                        <a:rPr kumimoji="0" lang="zh-CN" altLang="en-US" sz="2400" b="1" i="0" u="none" strike="noStrike" cap="none" normalizeH="0" baseline="0" smtClean="0">
                          <a:ln>
                            <a:noFill/>
                          </a:ln>
                          <a:solidFill>
                            <a:schemeClr val="tx1"/>
                          </a:solidFill>
                          <a:effectLst/>
                          <a:latin typeface="Times New Roman" panose="02020603050405020304" pitchFamily="18" charset="0"/>
                          <a:ea typeface="楷体_GB2312" pitchFamily="49" charset="-122"/>
                          <a:cs typeface="Times New Roman" panose="02020603050405020304" pitchFamily="18" charset="0"/>
                        </a:rPr>
                        <a:t>吴秋明上车后主动解释说，这件衣服会让孩子们感到亲切</a:t>
                      </a:r>
                      <a:r>
                        <a:rPr kumimoji="0" lang="zh-CN" altLang="en-US" sz="24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t>
                      </a:r>
                      <a:r>
                        <a:rPr kumimoji="0" lang="zh-CN" altLang="en-US" sz="2400" b="1" i="0" u="none" strike="noStrike" cap="none" normalizeH="0" baseline="0" smtClean="0">
                          <a:ln>
                            <a:noFill/>
                          </a:ln>
                          <a:solidFill>
                            <a:schemeClr val="tx1"/>
                          </a:solidFill>
                          <a:effectLst/>
                          <a:latin typeface="Times New Roman" panose="02020603050405020304" pitchFamily="18" charset="0"/>
                          <a:ea typeface="楷体_GB2312" pitchFamily="49" charset="-122"/>
                        </a:rPr>
                        <a:t>已经设置悬念，文章没有接着解释悬念，却反而宕开一笔讲</a:t>
                      </a:r>
                      <a:r>
                        <a:rPr kumimoji="0" lang="zh-CN" altLang="en-US" sz="24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t>
                      </a:r>
                      <a:r>
                        <a:rPr kumimoji="0" lang="zh-CN" altLang="en-US" sz="2400" b="1" i="0" u="none" strike="noStrike" cap="none" normalizeH="0" baseline="0" smtClean="0">
                          <a:ln>
                            <a:noFill/>
                          </a:ln>
                          <a:solidFill>
                            <a:schemeClr val="tx1"/>
                          </a:solidFill>
                          <a:effectLst/>
                          <a:latin typeface="Times New Roman" panose="02020603050405020304" pitchFamily="18" charset="0"/>
                          <a:ea typeface="楷体_GB2312" pitchFamily="49" charset="-122"/>
                        </a:rPr>
                        <a:t>绒布妈妈</a:t>
                      </a:r>
                      <a:r>
                        <a:rPr kumimoji="0" lang="zh-CN" altLang="en-US" sz="24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t>
                      </a:r>
                      <a:r>
                        <a:rPr kumimoji="0" lang="zh-CN" altLang="en-US" sz="2400" b="1" i="0" u="none" strike="noStrike" cap="none" normalizeH="0" baseline="0" smtClean="0">
                          <a:ln>
                            <a:noFill/>
                          </a:ln>
                          <a:solidFill>
                            <a:schemeClr val="tx1"/>
                          </a:solidFill>
                          <a:effectLst/>
                          <a:latin typeface="Times New Roman" panose="02020603050405020304" pitchFamily="18" charset="0"/>
                          <a:ea typeface="楷体_GB2312" pitchFamily="49" charset="-122"/>
                        </a:rPr>
                        <a:t>实验，通过实验揭示穿衣原因，吸引读者的阅读兴趣。</a:t>
                      </a:r>
                      <a:r>
                        <a:rPr kumimoji="0" lang="en-US" altLang="zh-CN"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a:t>
                      </a:r>
                      <a:r>
                        <a:rPr kumimoji="0" lang="zh-CN" altLang="en-US" sz="2400" b="1" i="0" u="none" strike="noStrike" cap="none" normalizeH="0" baseline="0" smtClean="0">
                          <a:ln>
                            <a:noFill/>
                          </a:ln>
                          <a:solidFill>
                            <a:schemeClr val="tx1"/>
                          </a:solidFill>
                          <a:effectLst/>
                          <a:latin typeface="Times New Roman" panose="02020603050405020304" pitchFamily="18" charset="0"/>
                          <a:ea typeface="楷体_GB2312" pitchFamily="49" charset="-122"/>
                        </a:rPr>
                        <a:t>这一点是小说共有的特点，亦可不答</a:t>
                      </a:r>
                      <a:r>
                        <a:rPr kumimoji="0"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a:t>
                      </a:r>
                      <a:r>
                        <a:rPr kumimoji="0" lang="en-US" altLang="zh-CN"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a:t>
                      </a:r>
                      <a:endParaRPr kumimoji="0" lang="en-US" altLang="zh-CN" sz="2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45552" name="Rectangle 112"/>
          <p:cNvSpPr/>
          <p:nvPr/>
        </p:nvSpPr>
        <p:spPr>
          <a:xfrm>
            <a:off x="7480300" y="2036763"/>
            <a:ext cx="2451100" cy="368300"/>
          </a:xfrm>
          <a:prstGeom prst="rect">
            <a:avLst/>
          </a:prstGeom>
          <a:noFill/>
          <a:ln w="9525">
            <a:noFill/>
          </a:ln>
        </p:spPr>
        <p:txBody>
          <a:bodyPr>
            <a:spAutoFit/>
          </a:bodyPr>
          <a:p>
            <a:r>
              <a:rPr lang="zh-CN" altLang="en-US" u="none" dirty="0">
                <a:solidFill>
                  <a:srgbClr val="FF0000"/>
                </a:solidFill>
                <a:latin typeface="Times New Roman" panose="02020603050405020304" pitchFamily="18" charset="0"/>
                <a:ea typeface="楷体_GB2312" pitchFamily="49" charset="-122"/>
              </a:rPr>
              <a:t>物质上的资助</a:t>
            </a:r>
            <a:endParaRPr lang="zh-CN" altLang="en-US" u="none" dirty="0">
              <a:solidFill>
                <a:srgbClr val="FF0000"/>
              </a:solidFill>
              <a:latin typeface="Times New Roman" panose="02020603050405020304" pitchFamily="18" charset="0"/>
              <a:ea typeface="楷体_GB2312" pitchFamily="49" charset="-122"/>
            </a:endParaRPr>
          </a:p>
        </p:txBody>
      </p:sp>
      <p:sp>
        <p:nvSpPr>
          <p:cNvPr id="445553" name="Rectangle 113"/>
          <p:cNvSpPr/>
          <p:nvPr/>
        </p:nvSpPr>
        <p:spPr>
          <a:xfrm>
            <a:off x="4127500" y="2516188"/>
            <a:ext cx="2451100" cy="368300"/>
          </a:xfrm>
          <a:prstGeom prst="rect">
            <a:avLst/>
          </a:prstGeom>
          <a:noFill/>
          <a:ln w="9525">
            <a:noFill/>
          </a:ln>
        </p:spPr>
        <p:txBody>
          <a:bodyPr>
            <a:spAutoFit/>
          </a:bodyPr>
          <a:p>
            <a:r>
              <a:rPr lang="zh-CN" altLang="en-US" u="none" dirty="0">
                <a:solidFill>
                  <a:srgbClr val="FF0000"/>
                </a:solidFill>
                <a:latin typeface="Times New Roman" panose="02020603050405020304" pitchFamily="18" charset="0"/>
                <a:ea typeface="楷体_GB2312" pitchFamily="49" charset="-122"/>
              </a:rPr>
              <a:t>感情上的关爱</a:t>
            </a:r>
            <a:endParaRPr lang="zh-CN" altLang="en-US" u="none" dirty="0">
              <a:solidFill>
                <a:srgbClr val="FF0000"/>
              </a:solidFill>
              <a:latin typeface="Times New Roman" panose="02020603050405020304" pitchFamily="18" charset="0"/>
              <a:ea typeface="楷体_GB2312" pitchFamily="49" charset="-122"/>
            </a:endParaRPr>
          </a:p>
        </p:txBody>
      </p:sp>
      <p:sp>
        <p:nvSpPr>
          <p:cNvPr id="445554" name="Rectangle 114"/>
          <p:cNvSpPr/>
          <p:nvPr/>
        </p:nvSpPr>
        <p:spPr>
          <a:xfrm>
            <a:off x="4087813" y="2940050"/>
            <a:ext cx="855662" cy="368300"/>
          </a:xfrm>
          <a:prstGeom prst="rect">
            <a:avLst/>
          </a:prstGeom>
          <a:noFill/>
          <a:ln w="9525">
            <a:noFill/>
          </a:ln>
        </p:spPr>
        <p:txBody>
          <a:bodyPr>
            <a:spAutoFit/>
          </a:bodyPr>
          <a:p>
            <a:r>
              <a:rPr lang="zh-CN" altLang="en-US" u="none" dirty="0">
                <a:solidFill>
                  <a:srgbClr val="FF0000"/>
                </a:solidFill>
                <a:latin typeface="Times New Roman" panose="02020603050405020304" pitchFamily="18" charset="0"/>
                <a:ea typeface="楷体_GB2312" pitchFamily="49" charset="-122"/>
              </a:rPr>
              <a:t>温暖</a:t>
            </a:r>
            <a:endParaRPr lang="zh-CN" altLang="en-US" u="none" dirty="0">
              <a:solidFill>
                <a:srgbClr val="FF0000"/>
              </a:solidFill>
              <a:latin typeface="Times New Roman" panose="02020603050405020304" pitchFamily="18" charset="0"/>
              <a:ea typeface="楷体_GB2312" pitchFamily="49" charset="-122"/>
            </a:endParaRPr>
          </a:p>
        </p:txBody>
      </p:sp>
      <p:graphicFrame>
        <p:nvGraphicFramePr>
          <p:cNvPr id="48130" name="Object 118"/>
          <p:cNvGraphicFramePr/>
          <p:nvPr/>
        </p:nvGraphicFramePr>
        <p:xfrm>
          <a:off x="7575550" y="2136775"/>
          <a:ext cx="1912938" cy="388938"/>
        </p:xfrm>
        <a:graphic>
          <a:graphicData uri="http://schemas.openxmlformats.org/presentationml/2006/ole">
            <mc:AlternateContent xmlns:mc="http://schemas.openxmlformats.org/markup-compatibility/2006">
              <mc:Choice xmlns:v="urn:schemas-microsoft-com:vml" Requires="v">
                <p:oleObj spid="_x0000_s3123" name="" r:id="rId1" imgW="1883410" imgH="396875" progId="Word.Document.8">
                  <p:embed/>
                </p:oleObj>
              </mc:Choice>
              <mc:Fallback>
                <p:oleObj name="" r:id="rId1" imgW="1883410" imgH="396875" progId="Word.Document.8">
                  <p:embed/>
                  <p:pic>
                    <p:nvPicPr>
                      <p:cNvPr id="0" name="图片 3122"/>
                      <p:cNvPicPr/>
                      <p:nvPr/>
                    </p:nvPicPr>
                    <p:blipFill>
                      <a:blip r:embed="rId2"/>
                      <a:stretch>
                        <a:fillRect/>
                      </a:stretch>
                    </p:blipFill>
                    <p:spPr>
                      <a:xfrm>
                        <a:off x="7575550" y="2136775"/>
                        <a:ext cx="1912938" cy="388938"/>
                      </a:xfrm>
                      <a:prstGeom prst="rect">
                        <a:avLst/>
                      </a:prstGeom>
                      <a:noFill/>
                      <a:ln w="38100">
                        <a:noFill/>
                        <a:miter/>
                      </a:ln>
                    </p:spPr>
                  </p:pic>
                </p:oleObj>
              </mc:Fallback>
            </mc:AlternateContent>
          </a:graphicData>
        </a:graphic>
      </p:graphicFrame>
      <p:graphicFrame>
        <p:nvGraphicFramePr>
          <p:cNvPr id="48131" name="Object 119"/>
          <p:cNvGraphicFramePr/>
          <p:nvPr/>
        </p:nvGraphicFramePr>
        <p:xfrm>
          <a:off x="4198938" y="2605088"/>
          <a:ext cx="1912937" cy="388937"/>
        </p:xfrm>
        <a:graphic>
          <a:graphicData uri="http://schemas.openxmlformats.org/presentationml/2006/ole">
            <mc:AlternateContent xmlns:mc="http://schemas.openxmlformats.org/markup-compatibility/2006">
              <mc:Choice xmlns:v="urn:schemas-microsoft-com:vml" Requires="v">
                <p:oleObj spid="_x0000_s3124" name="" r:id="rId3" imgW="1883410" imgH="396875" progId="Word.Document.8">
                  <p:embed/>
                </p:oleObj>
              </mc:Choice>
              <mc:Fallback>
                <p:oleObj name="" r:id="rId3" imgW="1883410" imgH="396875" progId="Word.Document.8">
                  <p:embed/>
                  <p:pic>
                    <p:nvPicPr>
                      <p:cNvPr id="0" name="图片 3123"/>
                      <p:cNvPicPr/>
                      <p:nvPr/>
                    </p:nvPicPr>
                    <p:blipFill>
                      <a:blip r:embed="rId2"/>
                      <a:stretch>
                        <a:fillRect/>
                      </a:stretch>
                    </p:blipFill>
                    <p:spPr>
                      <a:xfrm>
                        <a:off x="4198938" y="2605088"/>
                        <a:ext cx="1912937" cy="388937"/>
                      </a:xfrm>
                      <a:prstGeom prst="rect">
                        <a:avLst/>
                      </a:prstGeom>
                      <a:noFill/>
                      <a:ln w="38100">
                        <a:noFill/>
                        <a:miter/>
                      </a:ln>
                    </p:spPr>
                  </p:pic>
                </p:oleObj>
              </mc:Fallback>
            </mc:AlternateContent>
          </a:graphicData>
        </a:graphic>
      </p:graphicFrame>
      <p:graphicFrame>
        <p:nvGraphicFramePr>
          <p:cNvPr id="48132" name="Object 120"/>
          <p:cNvGraphicFramePr/>
          <p:nvPr/>
        </p:nvGraphicFramePr>
        <p:xfrm>
          <a:off x="4151313" y="3063875"/>
          <a:ext cx="1912937" cy="388938"/>
        </p:xfrm>
        <a:graphic>
          <a:graphicData uri="http://schemas.openxmlformats.org/presentationml/2006/ole">
            <mc:AlternateContent xmlns:mc="http://schemas.openxmlformats.org/markup-compatibility/2006">
              <mc:Choice xmlns:v="urn:schemas-microsoft-com:vml" Requires="v">
                <p:oleObj spid="_x0000_s3122" name="" r:id="rId4" imgW="1883410" imgH="396875" progId="Word.Document.8">
                  <p:embed/>
                </p:oleObj>
              </mc:Choice>
              <mc:Fallback>
                <p:oleObj name="" r:id="rId4" imgW="1883410" imgH="396875" progId="Word.Document.8">
                  <p:embed/>
                  <p:pic>
                    <p:nvPicPr>
                      <p:cNvPr id="0" name="图片 3121"/>
                      <p:cNvPicPr/>
                      <p:nvPr/>
                    </p:nvPicPr>
                    <p:blipFill>
                      <a:blip r:embed="rId5"/>
                      <a:stretch>
                        <a:fillRect/>
                      </a:stretch>
                    </p:blipFill>
                    <p:spPr>
                      <a:xfrm>
                        <a:off x="4151313" y="3063875"/>
                        <a:ext cx="1912937" cy="388938"/>
                      </a:xfrm>
                      <a:prstGeom prst="rect">
                        <a:avLst/>
                      </a:prstGeom>
                      <a:noFill/>
                      <a:ln w="38100">
                        <a:noFill/>
                        <a:miter/>
                      </a:ln>
                    </p:spPr>
                  </p:pic>
                </p:oleObj>
              </mc:Fallback>
            </mc:AlternateContent>
          </a:graphicData>
        </a:graphic>
      </p:graphicFrame>
    </p:spTree>
  </p:cSld>
  <p:clrMapOvr>
    <a:masterClrMapping/>
  </p:clrMapOvr>
  <p:transition>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45552"/>
                                        </p:tgtEl>
                                        <p:attrNameLst>
                                          <p:attrName>style.visibility</p:attrName>
                                        </p:attrNameLst>
                                      </p:cBhvr>
                                      <p:to>
                                        <p:strVal val="visible"/>
                                      </p:to>
                                    </p:set>
                                    <p:animEffect transition="in" filter="blinds(horizontal)">
                                      <p:cBhvr>
                                        <p:cTn id="7" dur="500"/>
                                        <p:tgtEl>
                                          <p:spTgt spid="44555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45553"/>
                                        </p:tgtEl>
                                        <p:attrNameLst>
                                          <p:attrName>style.visibility</p:attrName>
                                        </p:attrNameLst>
                                      </p:cBhvr>
                                      <p:to>
                                        <p:strVal val="visible"/>
                                      </p:to>
                                    </p:set>
                                    <p:animEffect transition="in" filter="blinds(horizontal)">
                                      <p:cBhvr>
                                        <p:cTn id="12" dur="500"/>
                                        <p:tgtEl>
                                          <p:spTgt spid="445553"/>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45554"/>
                                        </p:tgtEl>
                                        <p:attrNameLst>
                                          <p:attrName>style.visibility</p:attrName>
                                        </p:attrNameLst>
                                      </p:cBhvr>
                                      <p:to>
                                        <p:strVal val="visible"/>
                                      </p:to>
                                    </p:set>
                                    <p:animEffect transition="in" filter="blinds(horizontal)">
                                      <p:cBhvr>
                                        <p:cTn id="17" dur="500"/>
                                        <p:tgtEl>
                                          <p:spTgt spid="4455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5552" grpId="0"/>
      <p:bldP spid="445553" grpId="0"/>
      <p:bldP spid="445554"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49154" name="Object 4"/>
          <p:cNvGraphicFramePr/>
          <p:nvPr/>
        </p:nvGraphicFramePr>
        <p:xfrm>
          <a:off x="2335213" y="1414463"/>
          <a:ext cx="7610475" cy="4148137"/>
        </p:xfrm>
        <a:graphic>
          <a:graphicData uri="http://schemas.openxmlformats.org/presentationml/2006/ole">
            <mc:AlternateContent xmlns:mc="http://schemas.openxmlformats.org/markup-compatibility/2006">
              <mc:Choice xmlns:v="urn:schemas-microsoft-com:vml" Requires="v">
                <p:oleObj spid="_x0000_s3119" name="" r:id="rId1" imgW="7612380" imgH="4167505" progId="Word.Document.8">
                  <p:embed/>
                </p:oleObj>
              </mc:Choice>
              <mc:Fallback>
                <p:oleObj name="" r:id="rId1" imgW="7612380" imgH="4167505" progId="Word.Document.8">
                  <p:embed/>
                  <p:pic>
                    <p:nvPicPr>
                      <p:cNvPr id="0" name="图片 3118"/>
                      <p:cNvPicPr/>
                      <p:nvPr/>
                    </p:nvPicPr>
                    <p:blipFill>
                      <a:blip r:embed="rId2"/>
                      <a:stretch>
                        <a:fillRect/>
                      </a:stretch>
                    </p:blipFill>
                    <p:spPr>
                      <a:xfrm>
                        <a:off x="2335213" y="1414463"/>
                        <a:ext cx="7610475" cy="4148137"/>
                      </a:xfrm>
                      <a:prstGeom prst="rect">
                        <a:avLst/>
                      </a:prstGeom>
                      <a:noFill/>
                      <a:ln w="38100">
                        <a:noFill/>
                        <a:miter/>
                      </a:ln>
                    </p:spPr>
                  </p:pic>
                </p:oleObj>
              </mc:Fallback>
            </mc:AlternateContent>
          </a:graphicData>
        </a:graphic>
      </p:graphicFrame>
    </p:spTree>
  </p:cSld>
  <p:clrMapOvr>
    <a:masterClrMapping/>
  </p:clrMapOvr>
  <p:transition>
    <p:circl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50178" name="Object 4"/>
          <p:cNvGraphicFramePr/>
          <p:nvPr/>
        </p:nvGraphicFramePr>
        <p:xfrm>
          <a:off x="2133600" y="906463"/>
          <a:ext cx="7958138" cy="1303337"/>
        </p:xfrm>
        <a:graphic>
          <a:graphicData uri="http://schemas.openxmlformats.org/presentationml/2006/ole">
            <mc:AlternateContent xmlns:mc="http://schemas.openxmlformats.org/markup-compatibility/2006">
              <mc:Choice xmlns:v="urn:schemas-microsoft-com:vml" Requires="v">
                <p:oleObj spid="_x0000_s3125" name="" r:id="rId1" imgW="7959090" imgH="1309370" progId="Word.Document.8">
                  <p:embed/>
                </p:oleObj>
              </mc:Choice>
              <mc:Fallback>
                <p:oleObj name="" r:id="rId1" imgW="7959090" imgH="1309370" progId="Word.Document.8">
                  <p:embed/>
                  <p:pic>
                    <p:nvPicPr>
                      <p:cNvPr id="0" name="图片 3124"/>
                      <p:cNvPicPr/>
                      <p:nvPr/>
                    </p:nvPicPr>
                    <p:blipFill>
                      <a:blip r:embed="rId2"/>
                      <a:stretch>
                        <a:fillRect/>
                      </a:stretch>
                    </p:blipFill>
                    <p:spPr>
                      <a:xfrm>
                        <a:off x="2133600" y="906463"/>
                        <a:ext cx="7958138" cy="1303337"/>
                      </a:xfrm>
                      <a:prstGeom prst="rect">
                        <a:avLst/>
                      </a:prstGeom>
                      <a:noFill/>
                      <a:ln w="38100">
                        <a:noFill/>
                        <a:miter/>
                      </a:ln>
                    </p:spPr>
                  </p:pic>
                </p:oleObj>
              </mc:Fallback>
            </mc:AlternateContent>
          </a:graphicData>
        </a:graphic>
      </p:graphicFrame>
      <p:graphicFrame>
        <p:nvGraphicFramePr>
          <p:cNvPr id="446469" name="Object 5"/>
          <p:cNvGraphicFramePr/>
          <p:nvPr/>
        </p:nvGraphicFramePr>
        <p:xfrm>
          <a:off x="2092325" y="2090738"/>
          <a:ext cx="8007350" cy="4146550"/>
        </p:xfrm>
        <a:graphic>
          <a:graphicData uri="http://schemas.openxmlformats.org/presentationml/2006/ole">
            <mc:AlternateContent xmlns:mc="http://schemas.openxmlformats.org/markup-compatibility/2006">
              <mc:Choice xmlns:v="urn:schemas-microsoft-com:vml" Requires="v">
                <p:oleObj spid="_x0000_s3126" name="" r:id="rId3" imgW="8001635" imgH="4150995" progId="Word.Document.8">
                  <p:embed/>
                </p:oleObj>
              </mc:Choice>
              <mc:Fallback>
                <p:oleObj name="" r:id="rId3" imgW="8001635" imgH="4150995" progId="Word.Document.8">
                  <p:embed/>
                  <p:pic>
                    <p:nvPicPr>
                      <p:cNvPr id="0" name="图片 3125"/>
                      <p:cNvPicPr/>
                      <p:nvPr/>
                    </p:nvPicPr>
                    <p:blipFill>
                      <a:blip r:embed="rId4"/>
                      <a:stretch>
                        <a:fillRect/>
                      </a:stretch>
                    </p:blipFill>
                    <p:spPr>
                      <a:xfrm>
                        <a:off x="2092325" y="2090738"/>
                        <a:ext cx="8007350" cy="4146550"/>
                      </a:xfrm>
                      <a:prstGeom prst="rect">
                        <a:avLst/>
                      </a:prstGeom>
                      <a:noFill/>
                      <a:ln w="38100">
                        <a:noFill/>
                        <a:miter/>
                      </a:ln>
                    </p:spPr>
                  </p:pic>
                </p:oleObj>
              </mc:Fallback>
            </mc:AlternateContent>
          </a:graphicData>
        </a:graphic>
      </p:graphicFrame>
    </p:spTree>
  </p:cSld>
  <p:clrMapOvr>
    <a:masterClrMapping/>
  </p:clrMapOvr>
  <p:transition>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46469"/>
                                        </p:tgtEl>
                                        <p:attrNameLst>
                                          <p:attrName>style.visibility</p:attrName>
                                        </p:attrNameLst>
                                      </p:cBhvr>
                                      <p:to>
                                        <p:strVal val="visible"/>
                                      </p:to>
                                    </p:set>
                                    <p:animEffect transition="in" filter="blinds(horizontal)">
                                      <p:cBhvr>
                                        <p:cTn id="7" dur="500"/>
                                        <p:tgtEl>
                                          <p:spTgt spid="4464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51202" name="Object 4"/>
          <p:cNvGraphicFramePr/>
          <p:nvPr/>
        </p:nvGraphicFramePr>
        <p:xfrm>
          <a:off x="1919288" y="692150"/>
          <a:ext cx="8618537" cy="1100138"/>
        </p:xfrm>
        <a:graphic>
          <a:graphicData uri="http://schemas.openxmlformats.org/presentationml/2006/ole">
            <mc:AlternateContent xmlns:mc="http://schemas.openxmlformats.org/markup-compatibility/2006">
              <mc:Choice xmlns:v="urn:schemas-microsoft-com:vml" Requires="v">
                <p:oleObj spid="_x0000_s3148" name="" r:id="rId1" imgW="8625205" imgH="1105535" progId="Word.Document.8">
                  <p:embed/>
                </p:oleObj>
              </mc:Choice>
              <mc:Fallback>
                <p:oleObj name="" r:id="rId1" imgW="8625205" imgH="1105535" progId="Word.Document.8">
                  <p:embed/>
                  <p:pic>
                    <p:nvPicPr>
                      <p:cNvPr id="0" name="图片 3147"/>
                      <p:cNvPicPr/>
                      <p:nvPr/>
                    </p:nvPicPr>
                    <p:blipFill>
                      <a:blip r:embed="rId2"/>
                      <a:stretch>
                        <a:fillRect/>
                      </a:stretch>
                    </p:blipFill>
                    <p:spPr>
                      <a:xfrm>
                        <a:off x="1919288" y="692150"/>
                        <a:ext cx="8618537" cy="1100138"/>
                      </a:xfrm>
                      <a:prstGeom prst="rect">
                        <a:avLst/>
                      </a:prstGeom>
                      <a:noFill/>
                      <a:ln w="38100">
                        <a:noFill/>
                        <a:miter/>
                      </a:ln>
                    </p:spPr>
                  </p:pic>
                </p:oleObj>
              </mc:Fallback>
            </mc:AlternateContent>
          </a:graphicData>
        </a:graphic>
      </p:graphicFrame>
      <p:graphicFrame>
        <p:nvGraphicFramePr>
          <p:cNvPr id="447532" name="Group 44"/>
          <p:cNvGraphicFramePr>
            <a:graphicFrameLocks noGrp="1"/>
          </p:cNvGraphicFramePr>
          <p:nvPr/>
        </p:nvGraphicFramePr>
        <p:xfrm>
          <a:off x="1976438" y="1549400"/>
          <a:ext cx="8280400" cy="4759325"/>
        </p:xfrm>
        <a:graphic>
          <a:graphicData uri="http://schemas.openxmlformats.org/drawingml/2006/table">
            <a:tbl>
              <a:tblPr/>
              <a:tblGrid>
                <a:gridCol w="1311275"/>
                <a:gridCol w="6969125"/>
              </a:tblGrid>
              <a:tr h="443230">
                <a:tc>
                  <a:txBody>
                    <a:bodyPr/>
                    <a:lstStyle/>
                    <a:p>
                      <a:pPr marL="0" marR="0" lvl="0" indent="0" algn="ctr" defTabSz="914400" rtl="0" eaLnBrk="1" fontAlgn="base" latinLnBrk="0" hangingPunct="1">
                        <a:lnSpc>
                          <a:spcPct val="110000"/>
                        </a:lnSpc>
                        <a:spcBef>
                          <a:spcPct val="0"/>
                        </a:spcBef>
                        <a:spcAft>
                          <a:spcPct val="0"/>
                        </a:spcAft>
                        <a:buClrTx/>
                        <a:buSzTx/>
                        <a:buFontTx/>
                        <a:buNone/>
                        <a:tabLst>
                          <a:tab pos="2400300" algn="l"/>
                        </a:tabLst>
                      </a:pPr>
                      <a:r>
                        <a:rPr kumimoji="0" lang="zh-CN" altLang="en-US" sz="2100" b="1" i="0" u="none" strike="noStrike" cap="none" normalizeH="0" baseline="0" smtClean="0">
                          <a:ln>
                            <a:noFill/>
                          </a:ln>
                          <a:solidFill>
                            <a:schemeClr val="tx1"/>
                          </a:solidFill>
                          <a:effectLst/>
                          <a:latin typeface="Times New Roman" panose="02020603050405020304" pitchFamily="18" charset="0"/>
                          <a:ea typeface="楷体_GB2312" pitchFamily="49" charset="-122"/>
                          <a:cs typeface="Times New Roman" panose="02020603050405020304" pitchFamily="18" charset="0"/>
                        </a:rPr>
                        <a:t>思考角度</a:t>
                      </a:r>
                      <a:endParaRPr kumimoji="0" lang="zh-CN" altLang="en-US" sz="2100" b="0" i="0" u="none" strike="noStrike" cap="none" normalizeH="0" baseline="0" smtClean="0">
                        <a:ln>
                          <a:noFill/>
                        </a:ln>
                        <a:solidFill>
                          <a:schemeClr val="tx1"/>
                        </a:solidFill>
                        <a:effectLst/>
                        <a:latin typeface="Arial" panose="020B0604020202020204" pitchFamily="34" charset="0"/>
                        <a:ea typeface="楷体_GB2312" pitchFamily="49" charset="-122"/>
                        <a:cs typeface="Times New Roman" panose="02020603050405020304" pitchFamily="18" charset="0"/>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0000"/>
                        </a:lnSpc>
                        <a:spcBef>
                          <a:spcPct val="0"/>
                        </a:spcBef>
                        <a:spcAft>
                          <a:spcPct val="0"/>
                        </a:spcAft>
                        <a:buClrTx/>
                        <a:buSzTx/>
                        <a:buFontTx/>
                        <a:buNone/>
                        <a:tabLst>
                          <a:tab pos="2400300" algn="l"/>
                        </a:tabLst>
                      </a:pPr>
                      <a:r>
                        <a:rPr kumimoji="0" lang="zh-CN" altLang="en-US" sz="2100" b="1" i="0" u="none" strike="noStrike" cap="none" normalizeH="0" baseline="0" smtClean="0">
                          <a:ln>
                            <a:noFill/>
                          </a:ln>
                          <a:solidFill>
                            <a:schemeClr val="tx1"/>
                          </a:solidFill>
                          <a:effectLst/>
                          <a:latin typeface="Times New Roman" panose="02020603050405020304" pitchFamily="18" charset="0"/>
                          <a:ea typeface="楷体_GB2312" pitchFamily="49" charset="-122"/>
                          <a:cs typeface="Times New Roman" panose="02020603050405020304" pitchFamily="18" charset="0"/>
                        </a:rPr>
                        <a:t>文中对应的答案要点</a:t>
                      </a:r>
                      <a:endParaRPr kumimoji="0" lang="zh-CN" altLang="en-US" sz="2100" b="0" i="0" u="none" strike="noStrike" cap="none" normalizeH="0" baseline="0" smtClean="0">
                        <a:ln>
                          <a:noFill/>
                        </a:ln>
                        <a:solidFill>
                          <a:schemeClr val="tx1"/>
                        </a:solidFill>
                        <a:effectLst/>
                        <a:latin typeface="Arial" panose="020B0604020202020204" pitchFamily="34" charset="0"/>
                        <a:ea typeface="楷体_GB2312" pitchFamily="49" charset="-122"/>
                        <a:cs typeface="Times New Roman" panose="02020603050405020304" pitchFamily="18" charset="0"/>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r h="4316095">
                <a:tc>
                  <a:txBody>
                    <a:bodyPr/>
                    <a:lstStyle/>
                    <a:p>
                      <a:pPr marL="0" marR="0" lvl="0" indent="0" algn="ctr" defTabSz="914400" rtl="0" eaLnBrk="1" fontAlgn="base" latinLnBrk="0" hangingPunct="1">
                        <a:lnSpc>
                          <a:spcPct val="110000"/>
                        </a:lnSpc>
                        <a:spcBef>
                          <a:spcPct val="0"/>
                        </a:spcBef>
                        <a:spcAft>
                          <a:spcPct val="0"/>
                        </a:spcAft>
                        <a:buClrTx/>
                        <a:buSzTx/>
                        <a:buFontTx/>
                        <a:buNone/>
                        <a:tabLst>
                          <a:tab pos="2400300" algn="l"/>
                        </a:tabLst>
                      </a:pPr>
                      <a:r>
                        <a:rPr kumimoji="0" lang="zh-CN" altLang="en-US" sz="2100" b="1" i="0" u="none" strike="noStrike" cap="none" normalizeH="0" baseline="0" smtClean="0">
                          <a:ln>
                            <a:noFill/>
                          </a:ln>
                          <a:solidFill>
                            <a:schemeClr val="tx1"/>
                          </a:solidFill>
                          <a:effectLst/>
                          <a:latin typeface="Times New Roman" panose="02020603050405020304" pitchFamily="18" charset="0"/>
                          <a:ea typeface="楷体_GB2312" pitchFamily="49" charset="-122"/>
                          <a:cs typeface="Times New Roman" panose="02020603050405020304" pitchFamily="18" charset="0"/>
                        </a:rPr>
                        <a:t>与全文情节的关系</a:t>
                      </a:r>
                      <a:endParaRPr kumimoji="0" lang="zh-CN" altLang="en-US" sz="2100" b="0" i="0" u="none" strike="noStrike" cap="none" normalizeH="0" baseline="0" smtClean="0">
                        <a:ln>
                          <a:noFill/>
                        </a:ln>
                        <a:solidFill>
                          <a:schemeClr val="tx1"/>
                        </a:solidFill>
                        <a:effectLst/>
                        <a:latin typeface="Arial" panose="020B0604020202020204" pitchFamily="34" charset="0"/>
                        <a:ea typeface="楷体_GB2312" pitchFamily="49" charset="-122"/>
                        <a:cs typeface="Times New Roman" panose="02020603050405020304" pitchFamily="18" charset="0"/>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0"/>
                        </a:spcBef>
                        <a:spcAft>
                          <a:spcPct val="0"/>
                        </a:spcAft>
                        <a:buClrTx/>
                        <a:buSzTx/>
                        <a:buFontTx/>
                        <a:buNone/>
                        <a:tabLst>
                          <a:tab pos="2400300" algn="l"/>
                        </a:tabLst>
                      </a:pPr>
                      <a:r>
                        <a:rPr kumimoji="0" lang="zh-CN" altLang="en-US" sz="2100" b="1" i="0" u="none" strike="noStrike" cap="none" normalizeH="0" baseline="0" smtClean="0">
                          <a:ln>
                            <a:noFill/>
                          </a:ln>
                          <a:solidFill>
                            <a:schemeClr val="tx1"/>
                          </a:solidFill>
                          <a:effectLst/>
                          <a:latin typeface="Times New Roman" panose="02020603050405020304" pitchFamily="18" charset="0"/>
                          <a:ea typeface="楷体_GB2312" pitchFamily="49" charset="-122"/>
                          <a:cs typeface="Times New Roman" panose="02020603050405020304" pitchFamily="18" charset="0"/>
                        </a:rPr>
                        <a:t>马骁驭的第一次心理冲动是在吴秋明讲了</a:t>
                      </a:r>
                      <a:r>
                        <a:rPr kumimoji="0" lang="zh-CN" altLang="en-US" sz="2100" b="1" i="0" u="none" strike="noStrike" cap="none" normalizeH="0" baseline="0" smtClean="0">
                          <a:ln>
                            <a:noFill/>
                          </a:ln>
                          <a:solidFill>
                            <a:schemeClr val="tx1"/>
                          </a:solidFill>
                          <a:effectLst/>
                          <a:latin typeface="宋体" panose="02010600030101010101" pitchFamily="2" charset="-122"/>
                          <a:ea typeface="楷体_GB2312" pitchFamily="49" charset="-122"/>
                          <a:cs typeface="Times New Roman" panose="02020603050405020304" pitchFamily="18" charset="0"/>
                        </a:rPr>
                        <a:t>“‘</a:t>
                      </a:r>
                      <a:r>
                        <a:rPr kumimoji="0" lang="zh-CN" altLang="en-US" sz="2100" b="1" i="0" u="none" strike="noStrike" cap="none" normalizeH="0" baseline="0" smtClean="0">
                          <a:ln>
                            <a:noFill/>
                          </a:ln>
                          <a:solidFill>
                            <a:schemeClr val="tx1"/>
                          </a:solidFill>
                          <a:effectLst/>
                          <a:latin typeface="Times New Roman" panose="02020603050405020304" pitchFamily="18" charset="0"/>
                          <a:ea typeface="楷体_GB2312" pitchFamily="49" charset="-122"/>
                          <a:cs typeface="Times New Roman" panose="02020603050405020304" pitchFamily="18" charset="0"/>
                        </a:rPr>
                        <a:t>绒布妈妈</a:t>
                      </a:r>
                      <a:r>
                        <a:rPr kumimoji="0" lang="zh-CN" altLang="en-US" sz="2100" b="1" i="0" u="none" strike="noStrike" cap="none" normalizeH="0" baseline="0" smtClean="0">
                          <a:ln>
                            <a:noFill/>
                          </a:ln>
                          <a:solidFill>
                            <a:schemeClr val="tx1"/>
                          </a:solidFill>
                          <a:effectLst/>
                          <a:latin typeface="宋体" panose="02010600030101010101" pitchFamily="2" charset="-122"/>
                          <a:ea typeface="楷体_GB2312" pitchFamily="49" charset="-122"/>
                          <a:cs typeface="Times New Roman" panose="02020603050405020304" pitchFamily="18" charset="0"/>
                        </a:rPr>
                        <a:t>’</a:t>
                      </a:r>
                      <a:r>
                        <a:rPr kumimoji="0" lang="zh-CN" altLang="en-US" sz="2100" b="1" i="0" u="none" strike="noStrike" cap="none" normalizeH="0" baseline="0" smtClean="0">
                          <a:ln>
                            <a:noFill/>
                          </a:ln>
                          <a:solidFill>
                            <a:schemeClr val="tx1"/>
                          </a:solidFill>
                          <a:effectLst/>
                          <a:latin typeface="Times New Roman" panose="02020603050405020304" pitchFamily="18" charset="0"/>
                          <a:ea typeface="楷体_GB2312" pitchFamily="49" charset="-122"/>
                          <a:cs typeface="Times New Roman" panose="02020603050405020304" pitchFamily="18" charset="0"/>
                        </a:rPr>
                        <a:t>实验</a:t>
                      </a:r>
                      <a:r>
                        <a:rPr kumimoji="0" lang="zh-CN" altLang="en-US" sz="2100" b="1" i="0" u="none" strike="noStrike" cap="none" normalizeH="0" baseline="0" smtClean="0">
                          <a:ln>
                            <a:noFill/>
                          </a:ln>
                          <a:solidFill>
                            <a:schemeClr val="tx1"/>
                          </a:solidFill>
                          <a:effectLst/>
                          <a:latin typeface="宋体" panose="02010600030101010101" pitchFamily="2" charset="-122"/>
                          <a:ea typeface="楷体_GB2312" pitchFamily="49" charset="-122"/>
                          <a:cs typeface="Times New Roman" panose="02020603050405020304" pitchFamily="18" charset="0"/>
                        </a:rPr>
                        <a:t>”</a:t>
                      </a:r>
                      <a:r>
                        <a:rPr kumimoji="0" lang="zh-CN" altLang="en-US" sz="2100" b="1" i="0" u="none" strike="noStrike" cap="none" normalizeH="0" baseline="0" smtClean="0">
                          <a:ln>
                            <a:noFill/>
                          </a:ln>
                          <a:solidFill>
                            <a:schemeClr val="tx1"/>
                          </a:solidFill>
                          <a:effectLst/>
                          <a:latin typeface="Times New Roman" panose="02020603050405020304" pitchFamily="18" charset="0"/>
                          <a:ea typeface="楷体_GB2312" pitchFamily="49" charset="-122"/>
                          <a:cs typeface="Times New Roman" panose="02020603050405020304" pitchFamily="18" charset="0"/>
                        </a:rPr>
                        <a:t>之后，马骁驭</a:t>
                      </a:r>
                      <a:r>
                        <a:rPr kumimoji="0" lang="zh-CN" altLang="en-US" sz="2100" b="1" i="0" u="none" strike="noStrike" cap="none" normalizeH="0" baseline="0" smtClean="0">
                          <a:ln>
                            <a:noFill/>
                          </a:ln>
                          <a:solidFill>
                            <a:schemeClr val="tx1"/>
                          </a:solidFill>
                          <a:effectLst/>
                          <a:latin typeface="宋体" panose="02010600030101010101" pitchFamily="2" charset="-122"/>
                          <a:ea typeface="楷体_GB2312" pitchFamily="49" charset="-122"/>
                          <a:cs typeface="Times New Roman" panose="02020603050405020304" pitchFamily="18" charset="0"/>
                        </a:rPr>
                        <a:t>“</a:t>
                      </a:r>
                      <a:r>
                        <a:rPr kumimoji="0" lang="zh-CN" altLang="en-US" sz="2100" b="1" i="0" u="none" strike="noStrike" cap="none" normalizeH="0" baseline="0" smtClean="0">
                          <a:ln>
                            <a:noFill/>
                          </a:ln>
                          <a:solidFill>
                            <a:schemeClr val="tx1"/>
                          </a:solidFill>
                          <a:effectLst/>
                          <a:latin typeface="Times New Roman" panose="02020603050405020304" pitchFamily="18" charset="0"/>
                          <a:ea typeface="楷体_GB2312" pitchFamily="49" charset="-122"/>
                          <a:cs typeface="Times New Roman" panose="02020603050405020304" pitchFamily="18" charset="0"/>
                        </a:rPr>
                        <a:t>忽然有了一种拥抱吴秋明的冲动</a:t>
                      </a:r>
                      <a:r>
                        <a:rPr kumimoji="0" lang="zh-CN" altLang="en-US" sz="2100" b="1" i="0" u="none" strike="noStrike" cap="none" normalizeH="0" baseline="0" smtClean="0">
                          <a:ln>
                            <a:noFill/>
                          </a:ln>
                          <a:solidFill>
                            <a:schemeClr val="tx1"/>
                          </a:solidFill>
                          <a:effectLst/>
                          <a:latin typeface="宋体" panose="02010600030101010101" pitchFamily="2" charset="-122"/>
                          <a:ea typeface="楷体_GB2312" pitchFamily="49" charset="-122"/>
                          <a:cs typeface="Times New Roman" panose="02020603050405020304" pitchFamily="18" charset="0"/>
                        </a:rPr>
                        <a:t>”</a:t>
                      </a:r>
                      <a:r>
                        <a:rPr kumimoji="0" lang="zh-CN" altLang="en-US" sz="2100" b="1" i="0" u="none" strike="noStrike" cap="none" normalizeH="0" baseline="0" smtClean="0">
                          <a:ln>
                            <a:noFill/>
                          </a:ln>
                          <a:solidFill>
                            <a:schemeClr val="tx1"/>
                          </a:solidFill>
                          <a:effectLst/>
                          <a:latin typeface="Times New Roman" panose="02020603050405020304" pitchFamily="18" charset="0"/>
                          <a:ea typeface="楷体_GB2312" pitchFamily="49" charset="-122"/>
                          <a:cs typeface="Times New Roman" panose="02020603050405020304" pitchFamily="18" charset="0"/>
                        </a:rPr>
                        <a:t>，表明马骁驭被吴秋明的细心感动了，想关心吴秋明了；第二次心理冲动是在马骁驭听老师们讲述儿童村孩子的情况后，马骁驭</a:t>
                      </a:r>
                      <a:r>
                        <a:rPr kumimoji="0" lang="zh-CN" altLang="en-US" sz="2100" b="1" i="0" u="none" strike="noStrike" cap="none" normalizeH="0" baseline="0" smtClean="0">
                          <a:ln>
                            <a:noFill/>
                          </a:ln>
                          <a:solidFill>
                            <a:schemeClr val="tx1"/>
                          </a:solidFill>
                          <a:effectLst/>
                          <a:latin typeface="宋体" panose="02010600030101010101" pitchFamily="2" charset="-122"/>
                          <a:ea typeface="楷体_GB2312" pitchFamily="49" charset="-122"/>
                          <a:cs typeface="Times New Roman" panose="02020603050405020304" pitchFamily="18" charset="0"/>
                        </a:rPr>
                        <a:t>“</a:t>
                      </a:r>
                      <a:r>
                        <a:rPr kumimoji="0" lang="zh-CN" altLang="en-US" sz="2100" b="1" i="0" u="none" strike="noStrike" cap="none" normalizeH="0" baseline="0" smtClean="0">
                          <a:ln>
                            <a:noFill/>
                          </a:ln>
                          <a:solidFill>
                            <a:schemeClr val="tx1"/>
                          </a:solidFill>
                          <a:effectLst/>
                          <a:latin typeface="Times New Roman" panose="02020603050405020304" pitchFamily="18" charset="0"/>
                          <a:ea typeface="楷体_GB2312" pitchFamily="49" charset="-122"/>
                          <a:cs typeface="Times New Roman" panose="02020603050405020304" pitchFamily="18" charset="0"/>
                        </a:rPr>
                        <a:t>产生了做课题研究的冲动</a:t>
                      </a:r>
                      <a:r>
                        <a:rPr kumimoji="0" lang="zh-CN" altLang="en-US" sz="2100" b="1" i="0" u="none" strike="noStrike" cap="none" normalizeH="0" baseline="0" smtClean="0">
                          <a:ln>
                            <a:noFill/>
                          </a:ln>
                          <a:solidFill>
                            <a:schemeClr val="tx1"/>
                          </a:solidFill>
                          <a:effectLst/>
                          <a:latin typeface="宋体" panose="02010600030101010101" pitchFamily="2" charset="-122"/>
                          <a:ea typeface="楷体_GB2312" pitchFamily="49" charset="-122"/>
                          <a:cs typeface="Times New Roman" panose="02020603050405020304" pitchFamily="18" charset="0"/>
                        </a:rPr>
                        <a:t>”</a:t>
                      </a:r>
                      <a:r>
                        <a:rPr kumimoji="0" lang="zh-CN" altLang="en-US" sz="2100" b="1" i="0" u="none" strike="noStrike" cap="none" normalizeH="0" baseline="0" smtClean="0">
                          <a:ln>
                            <a:noFill/>
                          </a:ln>
                          <a:solidFill>
                            <a:schemeClr val="tx1"/>
                          </a:solidFill>
                          <a:effectLst/>
                          <a:latin typeface="Times New Roman" panose="02020603050405020304" pitchFamily="18" charset="0"/>
                          <a:ea typeface="楷体_GB2312" pitchFamily="49" charset="-122"/>
                          <a:cs typeface="Times New Roman" panose="02020603050405020304" pitchFamily="18" charset="0"/>
                        </a:rPr>
                        <a:t>，表明马骁驭已经从内心里开始关心儿童村的孩子们，对吴秋明又有了进一步的认识；第三次心理冲动是在马骁驭看到吴秋明拧干毛巾，给孩子擦头发的时候，</a:t>
                      </a:r>
                      <a:r>
                        <a:rPr kumimoji="0" lang="zh-CN" altLang="en-US" sz="2100" b="1" i="0" u="none" strike="noStrike" cap="none" normalizeH="0" baseline="0" smtClean="0">
                          <a:ln>
                            <a:noFill/>
                          </a:ln>
                          <a:solidFill>
                            <a:schemeClr val="tx1"/>
                          </a:solidFill>
                          <a:effectLst/>
                          <a:latin typeface="宋体" panose="02010600030101010101" pitchFamily="2" charset="-122"/>
                          <a:ea typeface="楷体_GB2312" pitchFamily="49" charset="-122"/>
                          <a:cs typeface="Times New Roman" panose="02020603050405020304" pitchFamily="18" charset="0"/>
                        </a:rPr>
                        <a:t>“</a:t>
                      </a:r>
                      <a:r>
                        <a:rPr kumimoji="0" lang="zh-CN" altLang="en-US" sz="2100" b="1" i="0" u="none" strike="noStrike" cap="none" normalizeH="0" baseline="0" smtClean="0">
                          <a:ln>
                            <a:noFill/>
                          </a:ln>
                          <a:solidFill>
                            <a:schemeClr val="tx1"/>
                          </a:solidFill>
                          <a:effectLst/>
                          <a:latin typeface="Times New Roman" panose="02020603050405020304" pitchFamily="18" charset="0"/>
                          <a:ea typeface="楷体_GB2312" pitchFamily="49" charset="-122"/>
                          <a:cs typeface="Times New Roman" panose="02020603050405020304" pitchFamily="18" charset="0"/>
                        </a:rPr>
                        <a:t>马骁驭忽然有了一种把吴秋明拥入怀中的冲动</a:t>
                      </a:r>
                      <a:r>
                        <a:rPr kumimoji="0" lang="zh-CN" altLang="en-US" sz="2100" b="1" i="0" u="none" strike="noStrike" cap="none" normalizeH="0" baseline="0" smtClean="0">
                          <a:ln>
                            <a:noFill/>
                          </a:ln>
                          <a:solidFill>
                            <a:schemeClr val="tx1"/>
                          </a:solidFill>
                          <a:effectLst/>
                          <a:latin typeface="宋体" panose="02010600030101010101" pitchFamily="2" charset="-122"/>
                          <a:ea typeface="楷体_GB2312" pitchFamily="49" charset="-122"/>
                          <a:cs typeface="Times New Roman" panose="02020603050405020304" pitchFamily="18" charset="0"/>
                        </a:rPr>
                        <a:t>”</a:t>
                      </a:r>
                      <a:r>
                        <a:rPr kumimoji="0" lang="zh-CN" altLang="en-US" sz="2100" b="1" i="0" u="none" strike="noStrike" cap="none" normalizeH="0" baseline="0" smtClean="0">
                          <a:ln>
                            <a:noFill/>
                          </a:ln>
                          <a:solidFill>
                            <a:schemeClr val="tx1"/>
                          </a:solidFill>
                          <a:effectLst/>
                          <a:latin typeface="Times New Roman" panose="02020603050405020304" pitchFamily="18" charset="0"/>
                          <a:ea typeface="楷体_GB2312" pitchFamily="49" charset="-122"/>
                          <a:cs typeface="Times New Roman" panose="02020603050405020304" pitchFamily="18" charset="0"/>
                        </a:rPr>
                        <a:t>，表明马骁驭被吴秋明感动，对吴秋明产生了爱意和敬意。马骁驭的三次心理冲动，对吴秋明的了解认识                   ，串联起全篇内容，情节自然地发展，使小说脉络清晰。</a:t>
                      </a:r>
                      <a:endParaRPr kumimoji="0" lang="zh-CN" altLang="en-US" sz="2100" b="0" i="0" u="none" strike="noStrike" cap="none" normalizeH="0" baseline="0" smtClean="0">
                        <a:ln>
                          <a:noFill/>
                        </a:ln>
                        <a:solidFill>
                          <a:schemeClr val="tx1"/>
                        </a:solidFill>
                        <a:effectLst/>
                        <a:latin typeface="Arial" panose="020B0604020202020204" pitchFamily="34" charset="0"/>
                        <a:ea typeface="楷体_GB2312" pitchFamily="49" charset="-122"/>
                        <a:cs typeface="Times New Roman" panose="02020603050405020304" pitchFamily="18" charset="0"/>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47533" name="Rectangle 45"/>
          <p:cNvSpPr/>
          <p:nvPr/>
        </p:nvSpPr>
        <p:spPr>
          <a:xfrm>
            <a:off x="6294438" y="5508625"/>
            <a:ext cx="1473200" cy="414020"/>
          </a:xfrm>
          <a:prstGeom prst="rect">
            <a:avLst/>
          </a:prstGeom>
          <a:noFill/>
          <a:ln w="9525">
            <a:noFill/>
          </a:ln>
        </p:spPr>
        <p:txBody>
          <a:bodyPr>
            <a:spAutoFit/>
          </a:bodyPr>
          <a:p>
            <a:r>
              <a:rPr lang="zh-CN" altLang="en-US" sz="2100" u="none" dirty="0">
                <a:solidFill>
                  <a:srgbClr val="FF0000"/>
                </a:solidFill>
                <a:latin typeface="Times New Roman" panose="02020603050405020304" pitchFamily="18" charset="0"/>
                <a:ea typeface="楷体_GB2312" pitchFamily="49" charset="-122"/>
              </a:rPr>
              <a:t>逐层加深</a:t>
            </a:r>
            <a:endParaRPr lang="zh-CN" altLang="en-US" sz="2100" u="none" dirty="0">
              <a:solidFill>
                <a:srgbClr val="FF0000"/>
              </a:solidFill>
              <a:latin typeface="Times New Roman" panose="02020603050405020304" pitchFamily="18" charset="0"/>
              <a:ea typeface="楷体_GB2312" pitchFamily="49" charset="-122"/>
            </a:endParaRPr>
          </a:p>
        </p:txBody>
      </p:sp>
      <p:graphicFrame>
        <p:nvGraphicFramePr>
          <p:cNvPr id="51203" name="Object 46"/>
          <p:cNvGraphicFramePr/>
          <p:nvPr/>
        </p:nvGraphicFramePr>
        <p:xfrm>
          <a:off x="6343650" y="5540375"/>
          <a:ext cx="1912938" cy="388938"/>
        </p:xfrm>
        <a:graphic>
          <a:graphicData uri="http://schemas.openxmlformats.org/presentationml/2006/ole">
            <mc:AlternateContent xmlns:mc="http://schemas.openxmlformats.org/markup-compatibility/2006">
              <mc:Choice xmlns:v="urn:schemas-microsoft-com:vml" Requires="v">
                <p:oleObj spid="_x0000_s3149" name="" r:id="rId3" imgW="1883410" imgH="396875" progId="Word.Document.8">
                  <p:embed/>
                </p:oleObj>
              </mc:Choice>
              <mc:Fallback>
                <p:oleObj name="" r:id="rId3" imgW="1883410" imgH="396875" progId="Word.Document.8">
                  <p:embed/>
                  <p:pic>
                    <p:nvPicPr>
                      <p:cNvPr id="0" name="图片 3148"/>
                      <p:cNvPicPr/>
                      <p:nvPr/>
                    </p:nvPicPr>
                    <p:blipFill>
                      <a:blip r:embed="rId4"/>
                      <a:stretch>
                        <a:fillRect/>
                      </a:stretch>
                    </p:blipFill>
                    <p:spPr>
                      <a:xfrm>
                        <a:off x="6343650" y="5540375"/>
                        <a:ext cx="1912938" cy="388938"/>
                      </a:xfrm>
                      <a:prstGeom prst="rect">
                        <a:avLst/>
                      </a:prstGeom>
                      <a:noFill/>
                      <a:ln w="38100">
                        <a:noFill/>
                        <a:miter/>
                      </a:ln>
                    </p:spPr>
                  </p:pic>
                </p:oleObj>
              </mc:Fallback>
            </mc:AlternateContent>
          </a:graphicData>
        </a:graphic>
      </p:graphicFrame>
    </p:spTree>
  </p:cSld>
  <p:clrMapOvr>
    <a:masterClrMapping/>
  </p:clrMapOvr>
  <p:transition>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47533"/>
                                        </p:tgtEl>
                                        <p:attrNameLst>
                                          <p:attrName>style.visibility</p:attrName>
                                        </p:attrNameLst>
                                      </p:cBhvr>
                                      <p:to>
                                        <p:strVal val="visible"/>
                                      </p:to>
                                    </p:set>
                                    <p:animEffect transition="in" filter="blinds(horizontal)">
                                      <p:cBhvr>
                                        <p:cTn id="7" dur="500"/>
                                        <p:tgtEl>
                                          <p:spTgt spid="4475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7533"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448598" name="Group 86"/>
          <p:cNvGraphicFramePr>
            <a:graphicFrameLocks noGrp="1"/>
          </p:cNvGraphicFramePr>
          <p:nvPr/>
        </p:nvGraphicFramePr>
        <p:xfrm>
          <a:off x="1992313" y="784225"/>
          <a:ext cx="8280400" cy="5541645"/>
        </p:xfrm>
        <a:graphic>
          <a:graphicData uri="http://schemas.openxmlformats.org/drawingml/2006/table">
            <a:tbl>
              <a:tblPr/>
              <a:tblGrid>
                <a:gridCol w="1447800"/>
                <a:gridCol w="6832600"/>
              </a:tblGrid>
              <a:tr h="530225">
                <a:tc>
                  <a:txBody>
                    <a:bodyPr/>
                    <a:lstStyle/>
                    <a:p>
                      <a:pPr marL="0" marR="0" lvl="0" indent="0" algn="ctr" defTabSz="914400" rtl="0" eaLnBrk="1" fontAlgn="base" latinLnBrk="0" hangingPunct="1">
                        <a:lnSpc>
                          <a:spcPct val="120000"/>
                        </a:lnSpc>
                        <a:spcBef>
                          <a:spcPct val="0"/>
                        </a:spcBef>
                        <a:spcAft>
                          <a:spcPct val="0"/>
                        </a:spcAft>
                        <a:buClrTx/>
                        <a:buSzTx/>
                        <a:buFontTx/>
                        <a:buNone/>
                        <a:tabLst>
                          <a:tab pos="2400300" algn="l"/>
                        </a:tabLst>
                      </a:pPr>
                      <a:r>
                        <a:rPr kumimoji="0" lang="zh-CN" altLang="en-US" sz="2400" b="1" i="0" u="none" strike="noStrike" cap="none" normalizeH="0" baseline="0" smtClean="0">
                          <a:ln>
                            <a:noFill/>
                          </a:ln>
                          <a:solidFill>
                            <a:schemeClr val="tx1"/>
                          </a:solidFill>
                          <a:effectLst/>
                          <a:latin typeface="Times New Roman" panose="02020603050405020304" pitchFamily="18" charset="0"/>
                          <a:ea typeface="楷体_GB2312" pitchFamily="49" charset="-122"/>
                          <a:cs typeface="Times New Roman" panose="02020603050405020304" pitchFamily="18" charset="0"/>
                        </a:rPr>
                        <a:t>思考角度</a:t>
                      </a:r>
                      <a:endParaRPr kumimoji="0" lang="zh-CN" altLang="en-US" sz="2400" b="0" i="0" u="none" strike="noStrike" cap="none" normalizeH="0" baseline="0" smtClean="0">
                        <a:ln>
                          <a:noFill/>
                        </a:ln>
                        <a:solidFill>
                          <a:schemeClr val="tx1"/>
                        </a:solidFill>
                        <a:effectLst/>
                        <a:latin typeface="Arial" panose="020B0604020202020204" pitchFamily="34" charset="0"/>
                        <a:ea typeface="楷体_GB2312" pitchFamily="49" charset="-122"/>
                        <a:cs typeface="Times New Roman" panose="02020603050405020304" pitchFamily="18" charset="0"/>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0"/>
                        </a:spcBef>
                        <a:spcAft>
                          <a:spcPct val="0"/>
                        </a:spcAft>
                        <a:buClrTx/>
                        <a:buSzTx/>
                        <a:buFontTx/>
                        <a:buNone/>
                        <a:tabLst>
                          <a:tab pos="2400300" algn="l"/>
                        </a:tabLst>
                      </a:pPr>
                      <a:r>
                        <a:rPr kumimoji="0" lang="zh-CN" altLang="en-US" sz="2400" b="1" i="0" u="none" strike="noStrike" cap="none" normalizeH="0" baseline="0" smtClean="0">
                          <a:ln>
                            <a:noFill/>
                          </a:ln>
                          <a:solidFill>
                            <a:schemeClr val="tx1"/>
                          </a:solidFill>
                          <a:effectLst/>
                          <a:latin typeface="Times New Roman" panose="02020603050405020304" pitchFamily="18" charset="0"/>
                          <a:ea typeface="楷体_GB2312" pitchFamily="49" charset="-122"/>
                          <a:cs typeface="Times New Roman" panose="02020603050405020304" pitchFamily="18" charset="0"/>
                        </a:rPr>
                        <a:t>文中对应的答案要点</a:t>
                      </a:r>
                      <a:endParaRPr kumimoji="0" lang="zh-CN" altLang="en-US" sz="2400" b="0" i="0" u="none" strike="noStrike" cap="none" normalizeH="0" baseline="0" smtClean="0">
                        <a:ln>
                          <a:noFill/>
                        </a:ln>
                        <a:solidFill>
                          <a:schemeClr val="tx1"/>
                        </a:solidFill>
                        <a:effectLst/>
                        <a:latin typeface="Arial" panose="020B0604020202020204" pitchFamily="34" charset="0"/>
                        <a:ea typeface="楷体_GB2312" pitchFamily="49" charset="-122"/>
                        <a:cs typeface="Times New Roman" panose="02020603050405020304" pitchFamily="18" charset="0"/>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r h="1847215">
                <a:tc>
                  <a:txBody>
                    <a:bodyPr/>
                    <a:lstStyle/>
                    <a:p>
                      <a:pPr marL="0" marR="0" lvl="0" indent="0" algn="ctr" defTabSz="914400" rtl="0" eaLnBrk="1" fontAlgn="base" latinLnBrk="0" hangingPunct="1">
                        <a:lnSpc>
                          <a:spcPct val="120000"/>
                        </a:lnSpc>
                        <a:spcBef>
                          <a:spcPct val="0"/>
                        </a:spcBef>
                        <a:spcAft>
                          <a:spcPct val="0"/>
                        </a:spcAft>
                        <a:buClrTx/>
                        <a:buSzTx/>
                        <a:buFontTx/>
                        <a:buNone/>
                        <a:tabLst>
                          <a:tab pos="2400300" algn="l"/>
                        </a:tabLst>
                      </a:pPr>
                      <a:r>
                        <a:rPr kumimoji="0" lang="zh-CN" altLang="en-US" sz="2400" b="1" i="0" u="none" strike="noStrike" cap="none" normalizeH="0" baseline="0" smtClean="0">
                          <a:ln>
                            <a:noFill/>
                          </a:ln>
                          <a:solidFill>
                            <a:schemeClr val="tx1"/>
                          </a:solidFill>
                          <a:effectLst/>
                          <a:latin typeface="Times New Roman" panose="02020603050405020304" pitchFamily="18" charset="0"/>
                          <a:ea typeface="楷体_GB2312" pitchFamily="49" charset="-122"/>
                          <a:cs typeface="Times New Roman" panose="02020603050405020304" pitchFamily="18" charset="0"/>
                        </a:rPr>
                        <a:t>与人物</a:t>
                      </a:r>
                      <a:endParaRPr kumimoji="0" lang="zh-CN" altLang="en-US" sz="2400" b="1" i="0" u="none" strike="noStrike" cap="none" normalizeH="0" baseline="0" smtClean="0">
                        <a:ln>
                          <a:noFill/>
                        </a:ln>
                        <a:solidFill>
                          <a:schemeClr val="tx1"/>
                        </a:solidFill>
                        <a:effectLst/>
                        <a:latin typeface="Times New Roman" panose="02020603050405020304" pitchFamily="18" charset="0"/>
                        <a:ea typeface="楷体_GB2312" pitchFamily="49" charset="-122"/>
                        <a:cs typeface="Times New Roman" panose="02020603050405020304" pitchFamily="18" charset="0"/>
                      </a:endParaRPr>
                    </a:p>
                    <a:p>
                      <a:pPr marL="0" marR="0" lvl="0" indent="0" algn="ctr" defTabSz="914400" rtl="0" eaLnBrk="0" fontAlgn="base" latinLnBrk="0" hangingPunct="0">
                        <a:lnSpc>
                          <a:spcPct val="120000"/>
                        </a:lnSpc>
                        <a:spcBef>
                          <a:spcPct val="0"/>
                        </a:spcBef>
                        <a:spcAft>
                          <a:spcPct val="0"/>
                        </a:spcAft>
                        <a:buClrTx/>
                        <a:buSzTx/>
                        <a:buFontTx/>
                        <a:buNone/>
                        <a:tabLst>
                          <a:tab pos="2400300" algn="l"/>
                        </a:tabLst>
                      </a:pPr>
                      <a:r>
                        <a:rPr kumimoji="0" lang="zh-CN" altLang="en-US" sz="2400" b="1" i="0" u="none" strike="noStrike" cap="none" normalizeH="0" baseline="0" smtClean="0">
                          <a:ln>
                            <a:noFill/>
                          </a:ln>
                          <a:solidFill>
                            <a:schemeClr val="tx1"/>
                          </a:solidFill>
                          <a:effectLst/>
                          <a:latin typeface="Times New Roman" panose="02020603050405020304" pitchFamily="18" charset="0"/>
                          <a:ea typeface="楷体_GB2312" pitchFamily="49" charset="-122"/>
                          <a:cs typeface="Times New Roman" panose="02020603050405020304" pitchFamily="18" charset="0"/>
                        </a:rPr>
                        <a:t>的关系</a:t>
                      </a:r>
                      <a:endParaRPr kumimoji="0" lang="zh-CN" altLang="en-US" sz="2400" b="0" i="0" u="none" strike="noStrike" cap="none" normalizeH="0" baseline="0" smtClean="0">
                        <a:ln>
                          <a:noFill/>
                        </a:ln>
                        <a:solidFill>
                          <a:schemeClr val="tx1"/>
                        </a:solidFill>
                        <a:effectLst/>
                        <a:latin typeface="Arial" panose="020B0604020202020204" pitchFamily="34" charset="0"/>
                        <a:ea typeface="楷体_GB2312" pitchFamily="49" charset="-122"/>
                        <a:cs typeface="Times New Roman" panose="02020603050405020304" pitchFamily="18" charset="0"/>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ct val="0"/>
                        </a:spcBef>
                        <a:spcAft>
                          <a:spcPct val="0"/>
                        </a:spcAft>
                        <a:buClrTx/>
                        <a:buSzTx/>
                        <a:buFontTx/>
                        <a:buNone/>
                        <a:tabLst>
                          <a:tab pos="2400300" algn="l"/>
                        </a:tabLst>
                      </a:pPr>
                      <a:r>
                        <a:rPr kumimoji="0" lang="zh-CN" altLang="en-US" sz="2400" b="1" i="0" u="none" strike="noStrike" cap="none" normalizeH="0" baseline="0" smtClean="0">
                          <a:ln>
                            <a:noFill/>
                          </a:ln>
                          <a:solidFill>
                            <a:schemeClr val="tx1"/>
                          </a:solidFill>
                          <a:effectLst/>
                          <a:latin typeface="Times New Roman" panose="02020603050405020304" pitchFamily="18" charset="0"/>
                          <a:ea typeface="楷体_GB2312" pitchFamily="49" charset="-122"/>
                          <a:cs typeface="Times New Roman" panose="02020603050405020304" pitchFamily="18" charset="0"/>
                        </a:rPr>
                        <a:t>三次心理冲动表现了马骁驭心理的起伏变化，展现出这一人物对主人公吴秋明从关心到爱意的情感历程；变化的主因是吴秋明，是被吴秋明的善心与爱意感动的，从                   了吴秋明的形象。</a:t>
                      </a:r>
                      <a:endParaRPr kumimoji="0" lang="zh-CN" altLang="en-US" sz="2400" b="0" i="0" u="none" strike="noStrike" cap="none" normalizeH="0" baseline="0" smtClean="0">
                        <a:ln>
                          <a:noFill/>
                        </a:ln>
                        <a:solidFill>
                          <a:schemeClr val="tx1"/>
                        </a:solidFill>
                        <a:effectLst/>
                        <a:latin typeface="Arial" panose="020B0604020202020204" pitchFamily="34" charset="0"/>
                        <a:ea typeface="楷体_GB2312" pitchFamily="49" charset="-122"/>
                        <a:cs typeface="Times New Roman" panose="02020603050405020304" pitchFamily="18" charset="0"/>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r h="3164205">
                <a:tc>
                  <a:txBody>
                    <a:bodyPr/>
                    <a:lstStyle/>
                    <a:p>
                      <a:pPr marL="0" marR="0" lvl="0" indent="0" algn="ctr" defTabSz="914400" rtl="0" eaLnBrk="1" fontAlgn="base" latinLnBrk="0" hangingPunct="1">
                        <a:lnSpc>
                          <a:spcPct val="120000"/>
                        </a:lnSpc>
                        <a:spcBef>
                          <a:spcPct val="0"/>
                        </a:spcBef>
                        <a:spcAft>
                          <a:spcPct val="0"/>
                        </a:spcAft>
                        <a:buClrTx/>
                        <a:buSzTx/>
                        <a:buFontTx/>
                        <a:buNone/>
                        <a:tabLst>
                          <a:tab pos="2400300" algn="l"/>
                        </a:tabLst>
                      </a:pPr>
                      <a:r>
                        <a:rPr kumimoji="0" lang="zh-CN" altLang="en-US" sz="2400" b="1" i="0" u="none" strike="noStrike" cap="none" normalizeH="0" baseline="0" smtClean="0">
                          <a:ln>
                            <a:noFill/>
                          </a:ln>
                          <a:solidFill>
                            <a:schemeClr val="tx1"/>
                          </a:solidFill>
                          <a:effectLst/>
                          <a:latin typeface="Times New Roman" panose="02020603050405020304" pitchFamily="18" charset="0"/>
                          <a:ea typeface="楷体_GB2312" pitchFamily="49" charset="-122"/>
                          <a:cs typeface="Times New Roman" panose="02020603050405020304" pitchFamily="18" charset="0"/>
                        </a:rPr>
                        <a:t>与环境</a:t>
                      </a:r>
                      <a:endParaRPr kumimoji="0" lang="zh-CN" altLang="en-US" sz="2400" b="1" i="0" u="none" strike="noStrike" cap="none" normalizeH="0" baseline="0" smtClean="0">
                        <a:ln>
                          <a:noFill/>
                        </a:ln>
                        <a:solidFill>
                          <a:schemeClr val="tx1"/>
                        </a:solidFill>
                        <a:effectLst/>
                        <a:latin typeface="Times New Roman" panose="02020603050405020304" pitchFamily="18" charset="0"/>
                        <a:ea typeface="楷体_GB2312" pitchFamily="49" charset="-122"/>
                        <a:cs typeface="Times New Roman" panose="02020603050405020304" pitchFamily="18" charset="0"/>
                      </a:endParaRPr>
                    </a:p>
                    <a:p>
                      <a:pPr marL="0" marR="0" lvl="0" indent="0" algn="ctr" defTabSz="914400" rtl="0" eaLnBrk="0" fontAlgn="base" latinLnBrk="0" hangingPunct="0">
                        <a:lnSpc>
                          <a:spcPct val="120000"/>
                        </a:lnSpc>
                        <a:spcBef>
                          <a:spcPct val="0"/>
                        </a:spcBef>
                        <a:spcAft>
                          <a:spcPct val="0"/>
                        </a:spcAft>
                        <a:buClrTx/>
                        <a:buSzTx/>
                        <a:buFontTx/>
                        <a:buNone/>
                        <a:tabLst>
                          <a:tab pos="2400300" algn="l"/>
                        </a:tabLst>
                      </a:pPr>
                      <a:r>
                        <a:rPr kumimoji="0" lang="zh-CN" altLang="en-US" sz="2400" b="1" i="0" u="none" strike="noStrike" cap="none" normalizeH="0" baseline="0" smtClean="0">
                          <a:ln>
                            <a:noFill/>
                          </a:ln>
                          <a:solidFill>
                            <a:schemeClr val="tx1"/>
                          </a:solidFill>
                          <a:effectLst/>
                          <a:latin typeface="Times New Roman" panose="02020603050405020304" pitchFamily="18" charset="0"/>
                          <a:ea typeface="楷体_GB2312" pitchFamily="49" charset="-122"/>
                          <a:cs typeface="Times New Roman" panose="02020603050405020304" pitchFamily="18" charset="0"/>
                        </a:rPr>
                        <a:t>的关系</a:t>
                      </a:r>
                      <a:endParaRPr kumimoji="0" lang="zh-CN" altLang="en-US" sz="2400" b="0" i="0" u="none" strike="noStrike" cap="none" normalizeH="0" baseline="0" smtClean="0">
                        <a:ln>
                          <a:noFill/>
                        </a:ln>
                        <a:solidFill>
                          <a:schemeClr val="tx1"/>
                        </a:solidFill>
                        <a:effectLst/>
                        <a:latin typeface="Arial" panose="020B0604020202020204" pitchFamily="34" charset="0"/>
                        <a:ea typeface="楷体_GB2312" pitchFamily="49" charset="-122"/>
                        <a:cs typeface="Times New Roman" panose="02020603050405020304" pitchFamily="18" charset="0"/>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ct val="0"/>
                        </a:spcBef>
                        <a:spcAft>
                          <a:spcPct val="0"/>
                        </a:spcAft>
                        <a:buClrTx/>
                        <a:buSzTx/>
                        <a:buFontTx/>
                        <a:buNone/>
                        <a:tabLst>
                          <a:tab pos="2400300" algn="l"/>
                        </a:tabLst>
                      </a:pPr>
                      <a:r>
                        <a:rPr kumimoji="0" lang="zh-CN" altLang="en-US" sz="2400" b="1" i="0" u="none" strike="noStrike" cap="none" normalizeH="0" baseline="0" smtClean="0">
                          <a:ln>
                            <a:noFill/>
                          </a:ln>
                          <a:solidFill>
                            <a:schemeClr val="tx1"/>
                          </a:solidFill>
                          <a:effectLst/>
                          <a:latin typeface="Times New Roman" panose="02020603050405020304" pitchFamily="18" charset="0"/>
                          <a:ea typeface="楷体_GB2312" pitchFamily="49" charset="-122"/>
                          <a:cs typeface="Times New Roman" panose="02020603050405020304" pitchFamily="18" charset="0"/>
                        </a:rPr>
                        <a:t>马骁驭三次心理冲动是受了吴秋明的感染，吴秋明讲述绒布妈妈实验，已经暗示</a:t>
                      </a:r>
                      <a:r>
                        <a:rPr kumimoji="0" lang="zh-CN" altLang="en-US" sz="2400" b="1" i="0" u="none" strike="noStrike" cap="none" normalizeH="0" baseline="0" smtClean="0">
                          <a:ln>
                            <a:noFill/>
                          </a:ln>
                          <a:solidFill>
                            <a:schemeClr val="tx1"/>
                          </a:solidFill>
                          <a:effectLst/>
                          <a:latin typeface="宋体" panose="02010600030101010101" pitchFamily="2" charset="-122"/>
                          <a:ea typeface="楷体_GB2312" pitchFamily="49" charset="-122"/>
                          <a:cs typeface="Times New Roman" panose="02020603050405020304" pitchFamily="18" charset="0"/>
                        </a:rPr>
                        <a:t>“</a:t>
                      </a:r>
                      <a:r>
                        <a:rPr kumimoji="0" lang="zh-CN" altLang="en-US" sz="2400" b="1" i="0" u="none" strike="noStrike" cap="none" normalizeH="0" baseline="0" smtClean="0">
                          <a:ln>
                            <a:noFill/>
                          </a:ln>
                          <a:solidFill>
                            <a:schemeClr val="tx1"/>
                          </a:solidFill>
                          <a:effectLst/>
                          <a:latin typeface="Times New Roman" panose="02020603050405020304" pitchFamily="18" charset="0"/>
                          <a:ea typeface="楷体_GB2312" pitchFamily="49" charset="-122"/>
                          <a:cs typeface="Times New Roman" panose="02020603050405020304" pitchFamily="18" charset="0"/>
                        </a:rPr>
                        <a:t>环境</a:t>
                      </a:r>
                      <a:r>
                        <a:rPr kumimoji="0" lang="zh-CN" altLang="en-US" sz="2400" b="1" i="0" u="none" strike="noStrike" cap="none" normalizeH="0" baseline="0" smtClean="0">
                          <a:ln>
                            <a:noFill/>
                          </a:ln>
                          <a:solidFill>
                            <a:schemeClr val="tx1"/>
                          </a:solidFill>
                          <a:effectLst/>
                          <a:latin typeface="宋体" panose="02010600030101010101" pitchFamily="2" charset="-122"/>
                          <a:ea typeface="楷体_GB2312" pitchFamily="49" charset="-122"/>
                          <a:cs typeface="Times New Roman" panose="02020603050405020304" pitchFamily="18" charset="0"/>
                        </a:rPr>
                        <a:t>”</a:t>
                      </a:r>
                      <a:r>
                        <a:rPr kumimoji="0" lang="zh-CN" altLang="en-US" sz="2400" b="1" i="0" u="none" strike="noStrike" cap="none" normalizeH="0" baseline="0" smtClean="0">
                          <a:ln>
                            <a:noFill/>
                          </a:ln>
                          <a:solidFill>
                            <a:schemeClr val="tx1"/>
                          </a:solidFill>
                          <a:effectLst/>
                          <a:latin typeface="Times New Roman" panose="02020603050405020304" pitchFamily="18" charset="0"/>
                          <a:ea typeface="楷体_GB2312" pitchFamily="49" charset="-122"/>
                          <a:cs typeface="Times New Roman" panose="02020603050405020304" pitchFamily="18" charset="0"/>
                        </a:rPr>
                        <a:t>已经影响了猴子；老师们讲述儿童村孩子的情况就是社会环境，马骁驭看到吴秋明拧干毛巾，给孩子擦头发的时候，营造的也是一种“爱”的环境，这三处都间接点明环境是可以感染教化人的，这一点很深。</a:t>
                      </a:r>
                      <a:r>
                        <a:rPr kumimoji="0" lang="en-US" altLang="zh-CN" sz="2400" b="1" i="0" u="none" strike="noStrike" cap="none" normalizeH="0" baseline="0" smtClean="0">
                          <a:ln>
                            <a:noFill/>
                          </a:ln>
                          <a:solidFill>
                            <a:schemeClr val="tx1"/>
                          </a:solidFill>
                          <a:effectLst/>
                          <a:latin typeface="Times New Roman" panose="02020603050405020304" pitchFamily="18" charset="0"/>
                          <a:ea typeface="楷体_GB2312" pitchFamily="49" charset="-122"/>
                          <a:cs typeface="Times New Roman" panose="02020603050405020304" pitchFamily="18" charset="0"/>
                        </a:rPr>
                        <a:t>(</a:t>
                      </a:r>
                      <a:r>
                        <a:rPr kumimoji="0" lang="zh-CN" altLang="en-US" sz="2400" b="1" i="0" u="none" strike="noStrike" cap="none" normalizeH="0" baseline="0" smtClean="0">
                          <a:ln>
                            <a:noFill/>
                          </a:ln>
                          <a:solidFill>
                            <a:schemeClr val="tx1"/>
                          </a:solidFill>
                          <a:effectLst/>
                          <a:latin typeface="Times New Roman" panose="02020603050405020304" pitchFamily="18" charset="0"/>
                          <a:ea typeface="楷体_GB2312" pitchFamily="49" charset="-122"/>
                          <a:cs typeface="Times New Roman" panose="02020603050405020304" pitchFamily="18" charset="0"/>
                        </a:rPr>
                        <a:t>此点可答可不答。</a:t>
                      </a:r>
                      <a:r>
                        <a:rPr kumimoji="0" lang="en-US" altLang="zh-CN" sz="2400" b="1" i="0" u="none" strike="noStrike" cap="none" normalizeH="0" baseline="0" smtClean="0">
                          <a:ln>
                            <a:noFill/>
                          </a:ln>
                          <a:solidFill>
                            <a:schemeClr val="tx1"/>
                          </a:solidFill>
                          <a:effectLst/>
                          <a:latin typeface="Times New Roman" panose="02020603050405020304" pitchFamily="18" charset="0"/>
                          <a:ea typeface="楷体_GB2312" pitchFamily="49" charset="-122"/>
                          <a:cs typeface="Times New Roman" panose="02020603050405020304" pitchFamily="18" charset="0"/>
                        </a:rPr>
                        <a:t>)</a:t>
                      </a:r>
                      <a:endParaRPr kumimoji="0" lang="en-US" altLang="zh-CN" sz="2400" b="0" i="0" u="none" strike="noStrike" cap="none" normalizeH="0" baseline="0" smtClean="0">
                        <a:ln>
                          <a:noFill/>
                        </a:ln>
                        <a:solidFill>
                          <a:schemeClr val="tx1"/>
                        </a:solidFill>
                        <a:effectLst/>
                        <a:latin typeface="Arial" panose="020B0604020202020204" pitchFamily="34" charset="0"/>
                        <a:ea typeface="楷体_GB2312" pitchFamily="49" charset="-122"/>
                        <a:cs typeface="Times New Roman" panose="02020603050405020304" pitchFamily="18" charset="0"/>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48596" name="Rectangle 84"/>
          <p:cNvSpPr/>
          <p:nvPr/>
        </p:nvSpPr>
        <p:spPr>
          <a:xfrm>
            <a:off x="6254750" y="2628900"/>
            <a:ext cx="1928813" cy="368300"/>
          </a:xfrm>
          <a:prstGeom prst="rect">
            <a:avLst/>
          </a:prstGeom>
          <a:noFill/>
          <a:ln w="9525">
            <a:noFill/>
          </a:ln>
        </p:spPr>
        <p:txBody>
          <a:bodyPr>
            <a:spAutoFit/>
          </a:bodyPr>
          <a:p>
            <a:r>
              <a:rPr lang="zh-CN" altLang="en-US" u="none" dirty="0">
                <a:solidFill>
                  <a:srgbClr val="FF0000"/>
                </a:solidFill>
                <a:latin typeface="Times New Roman" panose="02020603050405020304" pitchFamily="18" charset="0"/>
                <a:ea typeface="楷体_GB2312" pitchFamily="49" charset="-122"/>
              </a:rPr>
              <a:t>侧面塑造</a:t>
            </a:r>
            <a:endParaRPr lang="zh-CN" altLang="en-US" u="none" dirty="0">
              <a:solidFill>
                <a:srgbClr val="FF0000"/>
              </a:solidFill>
              <a:latin typeface="Times New Roman" panose="02020603050405020304" pitchFamily="18" charset="0"/>
              <a:ea typeface="楷体_GB2312" pitchFamily="49" charset="-122"/>
            </a:endParaRPr>
          </a:p>
        </p:txBody>
      </p:sp>
      <p:graphicFrame>
        <p:nvGraphicFramePr>
          <p:cNvPr id="52226" name="Object 87"/>
          <p:cNvGraphicFramePr/>
          <p:nvPr/>
        </p:nvGraphicFramePr>
        <p:xfrm>
          <a:off x="6303963" y="2713038"/>
          <a:ext cx="1912937" cy="388937"/>
        </p:xfrm>
        <a:graphic>
          <a:graphicData uri="http://schemas.openxmlformats.org/presentationml/2006/ole">
            <mc:AlternateContent xmlns:mc="http://schemas.openxmlformats.org/markup-compatibility/2006">
              <mc:Choice xmlns:v="urn:schemas-microsoft-com:vml" Requires="v">
                <p:oleObj spid="_x0000_s3150" name="" r:id="rId1" imgW="1883410" imgH="396875" progId="Word.Document.8">
                  <p:embed/>
                </p:oleObj>
              </mc:Choice>
              <mc:Fallback>
                <p:oleObj name="" r:id="rId1" imgW="1883410" imgH="396875" progId="Word.Document.8">
                  <p:embed/>
                  <p:pic>
                    <p:nvPicPr>
                      <p:cNvPr id="0" name="图片 3149"/>
                      <p:cNvPicPr/>
                      <p:nvPr/>
                    </p:nvPicPr>
                    <p:blipFill>
                      <a:blip r:embed="rId2"/>
                      <a:stretch>
                        <a:fillRect/>
                      </a:stretch>
                    </p:blipFill>
                    <p:spPr>
                      <a:xfrm>
                        <a:off x="6303963" y="2713038"/>
                        <a:ext cx="1912937" cy="388937"/>
                      </a:xfrm>
                      <a:prstGeom prst="rect">
                        <a:avLst/>
                      </a:prstGeom>
                      <a:noFill/>
                      <a:ln w="38100">
                        <a:noFill/>
                        <a:miter/>
                      </a:ln>
                    </p:spPr>
                  </p:pic>
                </p:oleObj>
              </mc:Fallback>
            </mc:AlternateContent>
          </a:graphicData>
        </a:graphic>
      </p:graphicFrame>
    </p:spTree>
  </p:cSld>
  <p:clrMapOvr>
    <a:masterClrMapping/>
  </p:clrMapOvr>
  <p:transition>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48596"/>
                                        </p:tgtEl>
                                        <p:attrNameLst>
                                          <p:attrName>style.visibility</p:attrName>
                                        </p:attrNameLst>
                                      </p:cBhvr>
                                      <p:to>
                                        <p:strVal val="visible"/>
                                      </p:to>
                                    </p:set>
                                    <p:animEffect transition="in" filter="blinds(horizontal)">
                                      <p:cBhvr>
                                        <p:cTn id="7" dur="500"/>
                                        <p:tgtEl>
                                          <p:spTgt spid="4485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8596"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449619" name="Group 83"/>
          <p:cNvGraphicFramePr>
            <a:graphicFrameLocks noGrp="1"/>
          </p:cNvGraphicFramePr>
          <p:nvPr/>
        </p:nvGraphicFramePr>
        <p:xfrm>
          <a:off x="2135188" y="1568450"/>
          <a:ext cx="8061325" cy="3566160"/>
        </p:xfrm>
        <a:graphic>
          <a:graphicData uri="http://schemas.openxmlformats.org/drawingml/2006/table">
            <a:tbl>
              <a:tblPr/>
              <a:tblGrid>
                <a:gridCol w="1409700"/>
                <a:gridCol w="6651625"/>
              </a:tblGrid>
              <a:tr h="640080">
                <a:tc>
                  <a:txBody>
                    <a:bodyPr/>
                    <a:lstStyle/>
                    <a:p>
                      <a:pPr marL="0" marR="0" lvl="0" indent="0" algn="ctr" defTabSz="914400" rtl="0" eaLnBrk="1" fontAlgn="base" latinLnBrk="0" hangingPunct="1">
                        <a:lnSpc>
                          <a:spcPct val="150000"/>
                        </a:lnSpc>
                        <a:spcBef>
                          <a:spcPct val="0"/>
                        </a:spcBef>
                        <a:spcAft>
                          <a:spcPct val="0"/>
                        </a:spcAft>
                        <a:buClrTx/>
                        <a:buSzTx/>
                        <a:buFontTx/>
                        <a:buNone/>
                        <a:tabLst>
                          <a:tab pos="2400300" algn="l"/>
                        </a:tabLst>
                      </a:pPr>
                      <a:r>
                        <a:rPr kumimoji="0" lang="zh-CN" altLang="en-US" sz="2400" b="1" i="0" u="none" strike="noStrike" cap="none" normalizeH="0" baseline="0" smtClean="0">
                          <a:ln>
                            <a:noFill/>
                          </a:ln>
                          <a:solidFill>
                            <a:schemeClr val="tx1"/>
                          </a:solidFill>
                          <a:effectLst/>
                          <a:latin typeface="Times New Roman" panose="02020603050405020304" pitchFamily="18" charset="0"/>
                          <a:ea typeface="楷体_GB2312" pitchFamily="49" charset="-122"/>
                          <a:cs typeface="Times New Roman" panose="02020603050405020304" pitchFamily="18" charset="0"/>
                        </a:rPr>
                        <a:t>思考角度</a:t>
                      </a:r>
                      <a:endParaRPr kumimoji="0" lang="zh-CN" altLang="en-US" sz="2400" b="0" i="0" u="none" strike="noStrike" cap="none" normalizeH="0" baseline="0" smtClean="0">
                        <a:ln>
                          <a:noFill/>
                        </a:ln>
                        <a:solidFill>
                          <a:schemeClr val="tx1"/>
                        </a:solidFill>
                        <a:effectLst/>
                        <a:latin typeface="Arial" panose="020B0604020202020204" pitchFamily="34" charset="0"/>
                        <a:ea typeface="楷体_GB2312" pitchFamily="49" charset="-122"/>
                        <a:cs typeface="Times New Roman" panose="02020603050405020304" pitchFamily="18" charset="0"/>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tab pos="2400300" algn="l"/>
                        </a:tabLst>
                      </a:pPr>
                      <a:r>
                        <a:rPr kumimoji="0" lang="zh-CN" altLang="en-US" sz="2400" b="1" i="0" u="none" strike="noStrike" cap="none" normalizeH="0" baseline="0" smtClean="0">
                          <a:ln>
                            <a:noFill/>
                          </a:ln>
                          <a:solidFill>
                            <a:schemeClr val="tx1"/>
                          </a:solidFill>
                          <a:effectLst/>
                          <a:latin typeface="Times New Roman" panose="02020603050405020304" pitchFamily="18" charset="0"/>
                          <a:ea typeface="楷体_GB2312" pitchFamily="49" charset="-122"/>
                          <a:cs typeface="Times New Roman" panose="02020603050405020304" pitchFamily="18" charset="0"/>
                        </a:rPr>
                        <a:t>文中对应的答案要点</a:t>
                      </a:r>
                      <a:endParaRPr kumimoji="0" lang="zh-CN" altLang="en-US" sz="2400" b="0" i="0" u="none" strike="noStrike" cap="none" normalizeH="0" baseline="0" smtClean="0">
                        <a:ln>
                          <a:noFill/>
                        </a:ln>
                        <a:solidFill>
                          <a:schemeClr val="tx1"/>
                        </a:solidFill>
                        <a:effectLst/>
                        <a:latin typeface="Arial" panose="020B0604020202020204" pitchFamily="34" charset="0"/>
                        <a:ea typeface="楷体_GB2312" pitchFamily="49" charset="-122"/>
                        <a:cs typeface="Times New Roman" panose="02020603050405020304" pitchFamily="18" charset="0"/>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r h="1737360">
                <a:tc>
                  <a:txBody>
                    <a:bodyPr/>
                    <a:lstStyle/>
                    <a:p>
                      <a:pPr marL="0" marR="0" lvl="0" indent="0" algn="ctr" defTabSz="914400" rtl="0" eaLnBrk="1" fontAlgn="base" latinLnBrk="0" hangingPunct="1">
                        <a:lnSpc>
                          <a:spcPct val="150000"/>
                        </a:lnSpc>
                        <a:spcBef>
                          <a:spcPct val="0"/>
                        </a:spcBef>
                        <a:spcAft>
                          <a:spcPct val="0"/>
                        </a:spcAft>
                        <a:buClrTx/>
                        <a:buSzTx/>
                        <a:buFontTx/>
                        <a:buNone/>
                        <a:tabLst>
                          <a:tab pos="2400300" algn="l"/>
                        </a:tabLst>
                      </a:pPr>
                      <a:r>
                        <a:rPr kumimoji="0" lang="zh-CN" altLang="en-US" sz="2400" b="1" i="0" u="none" strike="noStrike" cap="none" normalizeH="0" baseline="0" smtClean="0">
                          <a:ln>
                            <a:noFill/>
                          </a:ln>
                          <a:solidFill>
                            <a:schemeClr val="tx1"/>
                          </a:solidFill>
                          <a:effectLst/>
                          <a:latin typeface="Times New Roman" panose="02020603050405020304" pitchFamily="18" charset="0"/>
                          <a:ea typeface="楷体_GB2312" pitchFamily="49" charset="-122"/>
                          <a:cs typeface="Times New Roman" panose="02020603050405020304" pitchFamily="18" charset="0"/>
                        </a:rPr>
                        <a:t>与主旨的关系</a:t>
                      </a:r>
                      <a:endParaRPr kumimoji="0" lang="zh-CN" altLang="en-US" sz="2400" b="0" i="0" u="none" strike="noStrike" cap="none" normalizeH="0" baseline="0" smtClean="0">
                        <a:ln>
                          <a:noFill/>
                        </a:ln>
                        <a:solidFill>
                          <a:schemeClr val="tx1"/>
                        </a:solidFill>
                        <a:effectLst/>
                        <a:latin typeface="Arial" panose="020B0604020202020204" pitchFamily="34" charset="0"/>
                        <a:ea typeface="楷体_GB2312" pitchFamily="49" charset="-122"/>
                        <a:cs typeface="Times New Roman" panose="02020603050405020304" pitchFamily="18" charset="0"/>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50000"/>
                        </a:lnSpc>
                        <a:spcBef>
                          <a:spcPct val="0"/>
                        </a:spcBef>
                        <a:spcAft>
                          <a:spcPct val="0"/>
                        </a:spcAft>
                        <a:buClrTx/>
                        <a:buSzTx/>
                        <a:buFontTx/>
                        <a:buNone/>
                        <a:tabLst>
                          <a:tab pos="2400300" algn="l"/>
                        </a:tabLst>
                      </a:pPr>
                      <a:r>
                        <a:rPr kumimoji="0" lang="zh-CN" altLang="en-US" sz="2400" b="1" i="0" u="none" strike="noStrike" cap="none" normalizeH="0" baseline="0" smtClean="0">
                          <a:ln>
                            <a:noFill/>
                          </a:ln>
                          <a:solidFill>
                            <a:schemeClr val="tx1"/>
                          </a:solidFill>
                          <a:effectLst/>
                          <a:latin typeface="Times New Roman" panose="02020603050405020304" pitchFamily="18" charset="0"/>
                          <a:ea typeface="楷体_GB2312" pitchFamily="49" charset="-122"/>
                          <a:cs typeface="Times New Roman" panose="02020603050405020304" pitchFamily="18" charset="0"/>
                        </a:rPr>
                        <a:t>吴秋明对孤儿的善心与爱意让马骁驭产生了三次心理冲动，她对孤儿付出爱的同时也获得了马骁驭的爱，爱能换得爱，可见，         了         。</a:t>
                      </a:r>
                      <a:endParaRPr kumimoji="0" lang="zh-CN" altLang="en-US" sz="2400" b="0" i="0" u="none" strike="noStrike" cap="none" normalizeH="0" baseline="0" smtClean="0">
                        <a:ln>
                          <a:noFill/>
                        </a:ln>
                        <a:solidFill>
                          <a:schemeClr val="tx1"/>
                        </a:solidFill>
                        <a:effectLst/>
                        <a:latin typeface="Arial" panose="020B0604020202020204" pitchFamily="34" charset="0"/>
                        <a:ea typeface="楷体_GB2312" pitchFamily="49" charset="-122"/>
                        <a:cs typeface="Times New Roman" panose="02020603050405020304" pitchFamily="18" charset="0"/>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r h="1188720">
                <a:tc>
                  <a:txBody>
                    <a:bodyPr/>
                    <a:lstStyle/>
                    <a:p>
                      <a:pPr marL="0" marR="0" lvl="0" indent="0" algn="ctr" defTabSz="914400" rtl="0" eaLnBrk="1" fontAlgn="base" latinLnBrk="0" hangingPunct="1">
                        <a:lnSpc>
                          <a:spcPct val="150000"/>
                        </a:lnSpc>
                        <a:spcBef>
                          <a:spcPct val="0"/>
                        </a:spcBef>
                        <a:spcAft>
                          <a:spcPct val="0"/>
                        </a:spcAft>
                        <a:buClrTx/>
                        <a:buSzTx/>
                        <a:buFontTx/>
                        <a:buNone/>
                        <a:tabLst>
                          <a:tab pos="2400300" algn="l"/>
                        </a:tabLst>
                      </a:pPr>
                      <a:r>
                        <a:rPr kumimoji="0" lang="zh-CN" altLang="en-US" sz="2400" b="1" i="0" u="none" strike="noStrike" cap="none" normalizeH="0" baseline="0" smtClean="0">
                          <a:ln>
                            <a:noFill/>
                          </a:ln>
                          <a:solidFill>
                            <a:schemeClr val="tx1"/>
                          </a:solidFill>
                          <a:effectLst/>
                          <a:latin typeface="Times New Roman" panose="02020603050405020304" pitchFamily="18" charset="0"/>
                          <a:ea typeface="楷体_GB2312" pitchFamily="49" charset="-122"/>
                          <a:cs typeface="Times New Roman" panose="02020603050405020304" pitchFamily="18" charset="0"/>
                        </a:rPr>
                        <a:t>与读者的关系</a:t>
                      </a:r>
                      <a:endParaRPr kumimoji="0" lang="zh-CN" altLang="en-US" sz="2400" b="0" i="0" u="none" strike="noStrike" cap="none" normalizeH="0" baseline="0" smtClean="0">
                        <a:ln>
                          <a:noFill/>
                        </a:ln>
                        <a:solidFill>
                          <a:schemeClr val="tx1"/>
                        </a:solidFill>
                        <a:effectLst/>
                        <a:latin typeface="Arial" panose="020B0604020202020204" pitchFamily="34" charset="0"/>
                        <a:ea typeface="楷体_GB2312" pitchFamily="49" charset="-122"/>
                        <a:cs typeface="Times New Roman" panose="02020603050405020304" pitchFamily="18" charset="0"/>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50000"/>
                        </a:lnSpc>
                        <a:spcBef>
                          <a:spcPct val="0"/>
                        </a:spcBef>
                        <a:spcAft>
                          <a:spcPct val="0"/>
                        </a:spcAft>
                        <a:buClrTx/>
                        <a:buSzTx/>
                        <a:buFontTx/>
                        <a:buNone/>
                        <a:tabLst>
                          <a:tab pos="2400300" algn="l"/>
                        </a:tabLst>
                      </a:pPr>
                      <a:r>
                        <a:rPr kumimoji="0" lang="zh-CN" altLang="en-US" sz="2400" b="1" i="0" u="none" strike="noStrike" cap="none" normalizeH="0" baseline="0" smtClean="0">
                          <a:ln>
                            <a:noFill/>
                          </a:ln>
                          <a:solidFill>
                            <a:schemeClr val="tx1"/>
                          </a:solidFill>
                          <a:effectLst/>
                          <a:latin typeface="Times New Roman" panose="02020603050405020304" pitchFamily="18" charset="0"/>
                          <a:ea typeface="楷体_GB2312" pitchFamily="49" charset="-122"/>
                          <a:cs typeface="Times New Roman" panose="02020603050405020304" pitchFamily="18" charset="0"/>
                        </a:rPr>
                        <a:t>马骁驭三次心理冲动让文章起伏变化，自然吸引着读者。</a:t>
                      </a:r>
                      <a:r>
                        <a:rPr kumimoji="0" lang="en-US" altLang="zh-CN" sz="2400" b="1" i="0" u="none" strike="noStrike" cap="none" normalizeH="0" baseline="0" smtClean="0">
                          <a:ln>
                            <a:noFill/>
                          </a:ln>
                          <a:solidFill>
                            <a:schemeClr val="tx1"/>
                          </a:solidFill>
                          <a:effectLst/>
                          <a:latin typeface="Times New Roman" panose="02020603050405020304" pitchFamily="18" charset="0"/>
                          <a:ea typeface="楷体_GB2312" pitchFamily="49" charset="-122"/>
                          <a:cs typeface="Times New Roman" panose="02020603050405020304" pitchFamily="18" charset="0"/>
                        </a:rPr>
                        <a:t>(</a:t>
                      </a:r>
                      <a:r>
                        <a:rPr kumimoji="0" lang="zh-CN" altLang="en-US" sz="2400" b="1" i="0" u="none" strike="noStrike" cap="none" normalizeH="0" baseline="0" smtClean="0">
                          <a:ln>
                            <a:noFill/>
                          </a:ln>
                          <a:solidFill>
                            <a:schemeClr val="tx1"/>
                          </a:solidFill>
                          <a:effectLst/>
                          <a:latin typeface="Times New Roman" panose="02020603050405020304" pitchFamily="18" charset="0"/>
                          <a:ea typeface="楷体_GB2312" pitchFamily="49" charset="-122"/>
                          <a:cs typeface="Times New Roman" panose="02020603050405020304" pitchFamily="18" charset="0"/>
                        </a:rPr>
                        <a:t>此点可答可不答。</a:t>
                      </a:r>
                      <a:r>
                        <a:rPr kumimoji="0" lang="en-US" altLang="zh-CN" sz="2400" b="1" i="0" u="none" strike="noStrike" cap="none" normalizeH="0" baseline="0" smtClean="0">
                          <a:ln>
                            <a:noFill/>
                          </a:ln>
                          <a:solidFill>
                            <a:schemeClr val="tx1"/>
                          </a:solidFill>
                          <a:effectLst/>
                          <a:latin typeface="Times New Roman" panose="02020603050405020304" pitchFamily="18" charset="0"/>
                          <a:ea typeface="楷体_GB2312" pitchFamily="49" charset="-122"/>
                          <a:cs typeface="Times New Roman" panose="02020603050405020304" pitchFamily="18" charset="0"/>
                        </a:rPr>
                        <a:t>)</a:t>
                      </a:r>
                      <a:endParaRPr kumimoji="0" lang="en-US" altLang="zh-CN" sz="2400" b="0" i="0" u="none" strike="noStrike" cap="none" normalizeH="0" baseline="0" smtClean="0">
                        <a:ln>
                          <a:noFill/>
                        </a:ln>
                        <a:solidFill>
                          <a:schemeClr val="tx1"/>
                        </a:solidFill>
                        <a:effectLst/>
                        <a:latin typeface="Arial" panose="020B0604020202020204" pitchFamily="34" charset="0"/>
                        <a:ea typeface="楷体_GB2312" pitchFamily="49" charset="-122"/>
                        <a:cs typeface="Times New Roman" panose="02020603050405020304" pitchFamily="18" charset="0"/>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49620" name="Rectangle 84"/>
          <p:cNvSpPr/>
          <p:nvPr/>
        </p:nvSpPr>
        <p:spPr>
          <a:xfrm>
            <a:off x="7472363" y="3387725"/>
            <a:ext cx="1119187" cy="368300"/>
          </a:xfrm>
          <a:prstGeom prst="rect">
            <a:avLst/>
          </a:prstGeom>
          <a:noFill/>
          <a:ln w="9525">
            <a:noFill/>
          </a:ln>
        </p:spPr>
        <p:txBody>
          <a:bodyPr>
            <a:spAutoFit/>
          </a:bodyPr>
          <a:p>
            <a:r>
              <a:rPr lang="zh-CN" altLang="en-US" u="none" dirty="0">
                <a:solidFill>
                  <a:srgbClr val="FF0000"/>
                </a:solidFill>
                <a:latin typeface="Times New Roman" panose="02020603050405020304" pitchFamily="18" charset="0"/>
                <a:ea typeface="楷体_GB2312" pitchFamily="49" charset="-122"/>
              </a:rPr>
              <a:t>深化</a:t>
            </a:r>
            <a:endParaRPr lang="zh-CN" altLang="en-US" u="none" dirty="0">
              <a:solidFill>
                <a:srgbClr val="FF0000"/>
              </a:solidFill>
              <a:latin typeface="Times New Roman" panose="02020603050405020304" pitchFamily="18" charset="0"/>
              <a:ea typeface="楷体_GB2312" pitchFamily="49" charset="-122"/>
            </a:endParaRPr>
          </a:p>
        </p:txBody>
      </p:sp>
      <p:sp>
        <p:nvSpPr>
          <p:cNvPr id="449621" name="Rectangle 85"/>
          <p:cNvSpPr/>
          <p:nvPr/>
        </p:nvSpPr>
        <p:spPr>
          <a:xfrm>
            <a:off x="8434388" y="3389313"/>
            <a:ext cx="1119187" cy="368300"/>
          </a:xfrm>
          <a:prstGeom prst="rect">
            <a:avLst/>
          </a:prstGeom>
          <a:noFill/>
          <a:ln w="9525">
            <a:noFill/>
          </a:ln>
        </p:spPr>
        <p:txBody>
          <a:bodyPr>
            <a:spAutoFit/>
          </a:bodyPr>
          <a:p>
            <a:r>
              <a:rPr lang="zh-CN" altLang="en-US" u="none" dirty="0">
                <a:solidFill>
                  <a:srgbClr val="FF0000"/>
                </a:solidFill>
                <a:latin typeface="Times New Roman" panose="02020603050405020304" pitchFamily="18" charset="0"/>
                <a:ea typeface="楷体_GB2312" pitchFamily="49" charset="-122"/>
              </a:rPr>
              <a:t>主题</a:t>
            </a:r>
            <a:endParaRPr lang="zh-CN" altLang="en-US" u="none" dirty="0">
              <a:solidFill>
                <a:srgbClr val="FF0000"/>
              </a:solidFill>
              <a:latin typeface="Times New Roman" panose="02020603050405020304" pitchFamily="18" charset="0"/>
              <a:ea typeface="楷体_GB2312" pitchFamily="49" charset="-122"/>
            </a:endParaRPr>
          </a:p>
        </p:txBody>
      </p:sp>
      <p:graphicFrame>
        <p:nvGraphicFramePr>
          <p:cNvPr id="53250" name="Object 86"/>
          <p:cNvGraphicFramePr/>
          <p:nvPr/>
        </p:nvGraphicFramePr>
        <p:xfrm>
          <a:off x="7543800" y="3484563"/>
          <a:ext cx="973138" cy="439737"/>
        </p:xfrm>
        <a:graphic>
          <a:graphicData uri="http://schemas.openxmlformats.org/presentationml/2006/ole">
            <mc:AlternateContent xmlns:mc="http://schemas.openxmlformats.org/markup-compatibility/2006">
              <mc:Choice xmlns:v="urn:schemas-microsoft-com:vml" Requires="v">
                <p:oleObj spid="_x0000_s3152" name="" r:id="rId1" imgW="972185" imgH="434975" progId="Word.Document.8">
                  <p:embed/>
                </p:oleObj>
              </mc:Choice>
              <mc:Fallback>
                <p:oleObj name="" r:id="rId1" imgW="972185" imgH="434975" progId="Word.Document.8">
                  <p:embed/>
                  <p:pic>
                    <p:nvPicPr>
                      <p:cNvPr id="0" name="图片 3151"/>
                      <p:cNvPicPr/>
                      <p:nvPr/>
                    </p:nvPicPr>
                    <p:blipFill>
                      <a:blip r:embed="rId2"/>
                      <a:stretch>
                        <a:fillRect/>
                      </a:stretch>
                    </p:blipFill>
                    <p:spPr>
                      <a:xfrm>
                        <a:off x="7543800" y="3484563"/>
                        <a:ext cx="973138" cy="439737"/>
                      </a:xfrm>
                      <a:prstGeom prst="rect">
                        <a:avLst/>
                      </a:prstGeom>
                      <a:noFill/>
                      <a:ln w="38100">
                        <a:noFill/>
                        <a:miter/>
                      </a:ln>
                    </p:spPr>
                  </p:pic>
                </p:oleObj>
              </mc:Fallback>
            </mc:AlternateContent>
          </a:graphicData>
        </a:graphic>
      </p:graphicFrame>
      <p:graphicFrame>
        <p:nvGraphicFramePr>
          <p:cNvPr id="53251" name="Object 87"/>
          <p:cNvGraphicFramePr/>
          <p:nvPr/>
        </p:nvGraphicFramePr>
        <p:xfrm>
          <a:off x="8491538" y="3494088"/>
          <a:ext cx="973137" cy="439737"/>
        </p:xfrm>
        <a:graphic>
          <a:graphicData uri="http://schemas.openxmlformats.org/presentationml/2006/ole">
            <mc:AlternateContent xmlns:mc="http://schemas.openxmlformats.org/markup-compatibility/2006">
              <mc:Choice xmlns:v="urn:schemas-microsoft-com:vml" Requires="v">
                <p:oleObj spid="_x0000_s3153" name="" r:id="rId3" imgW="972185" imgH="434975" progId="Word.Document.8">
                  <p:embed/>
                </p:oleObj>
              </mc:Choice>
              <mc:Fallback>
                <p:oleObj name="" r:id="rId3" imgW="972185" imgH="434975" progId="Word.Document.8">
                  <p:embed/>
                  <p:pic>
                    <p:nvPicPr>
                      <p:cNvPr id="0" name="图片 3152"/>
                      <p:cNvPicPr/>
                      <p:nvPr/>
                    </p:nvPicPr>
                    <p:blipFill>
                      <a:blip r:embed="rId2"/>
                      <a:stretch>
                        <a:fillRect/>
                      </a:stretch>
                    </p:blipFill>
                    <p:spPr>
                      <a:xfrm>
                        <a:off x="8491538" y="3494088"/>
                        <a:ext cx="973137" cy="439737"/>
                      </a:xfrm>
                      <a:prstGeom prst="rect">
                        <a:avLst/>
                      </a:prstGeom>
                      <a:noFill/>
                      <a:ln w="38100">
                        <a:noFill/>
                        <a:miter/>
                      </a:ln>
                    </p:spPr>
                  </p:pic>
                </p:oleObj>
              </mc:Fallback>
            </mc:AlternateContent>
          </a:graphicData>
        </a:graphic>
      </p:graphicFrame>
    </p:spTree>
  </p:cSld>
  <p:clrMapOvr>
    <a:masterClrMapping/>
  </p:clrMapOvr>
  <p:transition>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49620"/>
                                        </p:tgtEl>
                                        <p:attrNameLst>
                                          <p:attrName>style.visibility</p:attrName>
                                        </p:attrNameLst>
                                      </p:cBhvr>
                                      <p:to>
                                        <p:strVal val="visible"/>
                                      </p:to>
                                    </p:set>
                                    <p:animEffect transition="in" filter="blinds(horizontal)">
                                      <p:cBhvr>
                                        <p:cTn id="7" dur="500"/>
                                        <p:tgtEl>
                                          <p:spTgt spid="449620"/>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49621"/>
                                        </p:tgtEl>
                                        <p:attrNameLst>
                                          <p:attrName>style.visibility</p:attrName>
                                        </p:attrNameLst>
                                      </p:cBhvr>
                                      <p:to>
                                        <p:strVal val="visible"/>
                                      </p:to>
                                    </p:set>
                                    <p:animEffect transition="in" filter="blinds(horizontal)">
                                      <p:cBhvr>
                                        <p:cTn id="12" dur="500"/>
                                        <p:tgtEl>
                                          <p:spTgt spid="4496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9620" grpId="0"/>
      <p:bldP spid="44962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3"/>
          <p:cNvSpPr>
            <a:spLocks noGrp="1" noChangeArrowheads="1"/>
          </p:cNvSpPr>
          <p:nvPr>
            <p:ph type="body" idx="1"/>
          </p:nvPr>
        </p:nvSpPr>
        <p:spPr>
          <a:xfrm>
            <a:off x="1524000" y="1143000"/>
            <a:ext cx="9144000" cy="5307013"/>
          </a:xfrm>
        </p:spPr>
        <p:txBody>
          <a:bodyPr/>
          <a:lstStyle/>
          <a:p>
            <a:pPr eaLnBrk="1" hangingPunct="1">
              <a:lnSpc>
                <a:spcPct val="120000"/>
              </a:lnSpc>
              <a:buFontTx/>
              <a:buNone/>
            </a:pPr>
            <a:r>
              <a:rPr lang="en-US" altLang="zh-CN" sz="3600" b="1" smtClean="0">
                <a:latin typeface="黑体" panose="02010609060101010101" pitchFamily="49" charset="-122"/>
                <a:ea typeface="黑体" panose="02010609060101010101" pitchFamily="49" charset="-122"/>
              </a:rPr>
              <a:t>1.</a:t>
            </a:r>
            <a:r>
              <a:rPr lang="zh-CN" altLang="en-US" sz="3600" b="1" smtClean="0">
                <a:solidFill>
                  <a:srgbClr val="000000"/>
                </a:solidFill>
                <a:latin typeface="黑体" panose="02010609060101010101" pitchFamily="49" charset="-122"/>
                <a:ea typeface="黑体" panose="02010609060101010101" pitchFamily="49" charset="-122"/>
              </a:rPr>
              <a:t>结合文本，谈谈本文以“</a:t>
            </a:r>
            <a:r>
              <a:rPr lang="zh-CN" altLang="zh-CN" sz="3600" b="1" smtClean="0">
                <a:latin typeface="黑体" panose="02010609060101010101" pitchFamily="49" charset="-122"/>
                <a:ea typeface="黑体" panose="02010609060101010101" pitchFamily="49" charset="-122"/>
              </a:rPr>
              <a:t>××</a:t>
            </a:r>
            <a:r>
              <a:rPr lang="en-US" altLang="zh-CN" sz="3600" b="1" smtClean="0">
                <a:solidFill>
                  <a:srgbClr val="000000"/>
                </a:solidFill>
                <a:latin typeface="黑体" panose="02010609060101010101" pitchFamily="49" charset="-122"/>
                <a:ea typeface="黑体" panose="02010609060101010101" pitchFamily="49" charset="-122"/>
              </a:rPr>
              <a:t>”</a:t>
            </a:r>
            <a:r>
              <a:rPr lang="zh-CN" altLang="en-US" sz="3600" b="1" smtClean="0">
                <a:solidFill>
                  <a:srgbClr val="000000"/>
                </a:solidFill>
                <a:latin typeface="黑体" panose="02010609060101010101" pitchFamily="49" charset="-122"/>
                <a:ea typeface="黑体" panose="02010609060101010101" pitchFamily="49" charset="-122"/>
              </a:rPr>
              <a:t>为题目</a:t>
            </a:r>
            <a:r>
              <a:rPr lang="zh-CN" altLang="en-US" sz="3600" b="1" smtClean="0">
                <a:solidFill>
                  <a:srgbClr val="FF0000"/>
                </a:solidFill>
                <a:latin typeface="黑体" panose="02010609060101010101" pitchFamily="49" charset="-122"/>
                <a:ea typeface="黑体" panose="02010609060101010101" pitchFamily="49" charset="-122"/>
              </a:rPr>
              <a:t>有什么好处（寓意）</a:t>
            </a:r>
            <a:r>
              <a:rPr lang="zh-CN" altLang="en-US" sz="3600" b="1" smtClean="0">
                <a:solidFill>
                  <a:srgbClr val="000000"/>
                </a:solidFill>
                <a:latin typeface="黑体" panose="02010609060101010101" pitchFamily="49" charset="-122"/>
                <a:ea typeface="黑体" panose="02010609060101010101" pitchFamily="49" charset="-122"/>
              </a:rPr>
              <a:t>。</a:t>
            </a:r>
            <a:endParaRPr lang="zh-CN" altLang="en-US" sz="3600" b="1" smtClean="0">
              <a:latin typeface="黑体" panose="02010609060101010101" pitchFamily="49" charset="-122"/>
              <a:ea typeface="黑体" panose="02010609060101010101" pitchFamily="49" charset="-122"/>
            </a:endParaRPr>
          </a:p>
          <a:p>
            <a:pPr eaLnBrk="1" hangingPunct="1">
              <a:lnSpc>
                <a:spcPct val="120000"/>
              </a:lnSpc>
              <a:buFontTx/>
              <a:buNone/>
            </a:pPr>
            <a:r>
              <a:rPr lang="en-US" altLang="zh-CN" sz="3600" b="1" smtClean="0">
                <a:latin typeface="黑体" panose="02010609060101010101" pitchFamily="49" charset="-122"/>
                <a:ea typeface="黑体" panose="02010609060101010101" pitchFamily="49" charset="-122"/>
              </a:rPr>
              <a:t>2.</a:t>
            </a:r>
            <a:r>
              <a:rPr lang="zh-CN" altLang="en-US" sz="3600" b="1" smtClean="0">
                <a:latin typeface="黑体" panose="02010609060101010101" pitchFamily="49" charset="-122"/>
                <a:ea typeface="黑体" panose="02010609060101010101" pitchFamily="49" charset="-122"/>
              </a:rPr>
              <a:t>把标题</a:t>
            </a:r>
            <a:r>
              <a:rPr lang="zh-CN" altLang="en-US" sz="3600" b="1" smtClean="0">
                <a:latin typeface="Arial" panose="020B0604020202020204" pitchFamily="34" charset="0"/>
                <a:ea typeface="黑体" panose="02010609060101010101" pitchFamily="49" charset="-122"/>
              </a:rPr>
              <a:t>“</a:t>
            </a:r>
            <a:r>
              <a:rPr lang="zh-CN" altLang="zh-CN" sz="3600" b="1" smtClean="0">
                <a:latin typeface="黑体" panose="02010609060101010101" pitchFamily="49" charset="-122"/>
                <a:ea typeface="黑体" panose="02010609060101010101" pitchFamily="49" charset="-122"/>
              </a:rPr>
              <a:t>××</a:t>
            </a:r>
            <a:r>
              <a:rPr lang="en-US" altLang="zh-CN" sz="3600" b="1" smtClean="0">
                <a:latin typeface="Arial" panose="020B0604020202020204" pitchFamily="34" charset="0"/>
                <a:ea typeface="黑体" panose="02010609060101010101" pitchFamily="49" charset="-122"/>
              </a:rPr>
              <a:t>”</a:t>
            </a:r>
            <a:r>
              <a:rPr lang="zh-CN" altLang="en-US" sz="3600" b="1" smtClean="0">
                <a:latin typeface="黑体" panose="02010609060101010101" pitchFamily="49" charset="-122"/>
                <a:ea typeface="黑体" panose="02010609060101010101" pitchFamily="49" charset="-122"/>
              </a:rPr>
              <a:t>改为</a:t>
            </a:r>
            <a:r>
              <a:rPr lang="zh-CN" altLang="en-US" sz="3600" b="1" smtClean="0">
                <a:latin typeface="Arial" panose="020B0604020202020204" pitchFamily="34" charset="0"/>
                <a:ea typeface="黑体" panose="02010609060101010101" pitchFamily="49" charset="-122"/>
              </a:rPr>
              <a:t>“</a:t>
            </a:r>
            <a:r>
              <a:rPr lang="zh-CN" altLang="zh-CN" sz="3600" b="1" smtClean="0">
                <a:latin typeface="黑体" panose="02010609060101010101" pitchFamily="49" charset="-122"/>
                <a:ea typeface="黑体" panose="02010609060101010101" pitchFamily="49" charset="-122"/>
              </a:rPr>
              <a:t>××</a:t>
            </a:r>
            <a:r>
              <a:rPr lang="en-US" altLang="zh-CN" sz="3600" b="1" smtClean="0">
                <a:latin typeface="Arial" panose="020B0604020202020204" pitchFamily="34" charset="0"/>
                <a:ea typeface="黑体" panose="02010609060101010101" pitchFamily="49" charset="-122"/>
              </a:rPr>
              <a:t>”</a:t>
            </a:r>
            <a:r>
              <a:rPr lang="zh-CN" altLang="en-US" sz="3600" b="1" smtClean="0">
                <a:latin typeface="黑体" panose="02010609060101010101" pitchFamily="49" charset="-122"/>
                <a:ea typeface="黑体" panose="02010609060101010101" pitchFamily="49" charset="-122"/>
              </a:rPr>
              <a:t>，你认为是否合适，谈谈你的观点和理由。</a:t>
            </a:r>
            <a:endParaRPr lang="zh-CN" altLang="en-US" sz="3600" b="1" smtClean="0">
              <a:latin typeface="黑体" panose="02010609060101010101" pitchFamily="49" charset="-122"/>
              <a:ea typeface="黑体" panose="02010609060101010101" pitchFamily="49" charset="-122"/>
            </a:endParaRPr>
          </a:p>
          <a:p>
            <a:pPr eaLnBrk="1" hangingPunct="1">
              <a:lnSpc>
                <a:spcPct val="120000"/>
              </a:lnSpc>
              <a:buFontTx/>
              <a:buNone/>
            </a:pPr>
            <a:r>
              <a:rPr lang="en-US" altLang="zh-CN" sz="3600" b="1" smtClean="0">
                <a:latin typeface="黑体" panose="02010609060101010101" pitchFamily="49" charset="-122"/>
                <a:ea typeface="黑体" panose="02010609060101010101" pitchFamily="49" charset="-122"/>
              </a:rPr>
              <a:t>3. </a:t>
            </a:r>
            <a:r>
              <a:rPr lang="zh-CN" altLang="en-US" sz="3600" b="1" smtClean="0">
                <a:latin typeface="黑体" panose="02010609060101010101" pitchFamily="49" charset="-122"/>
                <a:ea typeface="黑体" panose="02010609060101010101" pitchFamily="49" charset="-122"/>
              </a:rPr>
              <a:t>这篇小说为什么要用</a:t>
            </a:r>
            <a:r>
              <a:rPr lang="zh-CN" altLang="en-US" sz="3600" b="1" smtClean="0">
                <a:latin typeface="Arial" panose="020B0604020202020204" pitchFamily="34" charset="0"/>
                <a:ea typeface="黑体" panose="02010609060101010101" pitchFamily="49" charset="-122"/>
              </a:rPr>
              <a:t>“</a:t>
            </a:r>
            <a:r>
              <a:rPr lang="zh-CN" altLang="zh-CN" sz="3600" b="1" smtClean="0">
                <a:latin typeface="黑体" panose="02010609060101010101" pitchFamily="49" charset="-122"/>
                <a:ea typeface="黑体" panose="02010609060101010101" pitchFamily="49" charset="-122"/>
              </a:rPr>
              <a:t>××</a:t>
            </a:r>
            <a:r>
              <a:rPr lang="en-US" altLang="zh-CN" sz="3600" b="1" smtClean="0">
                <a:latin typeface="Arial" panose="020B0604020202020204" pitchFamily="34" charset="0"/>
                <a:ea typeface="黑体" panose="02010609060101010101" pitchFamily="49" charset="-122"/>
              </a:rPr>
              <a:t>”</a:t>
            </a:r>
            <a:r>
              <a:rPr lang="zh-CN" altLang="en-US" sz="3600" b="1" smtClean="0">
                <a:latin typeface="黑体" panose="02010609060101010101" pitchFamily="49" charset="-122"/>
                <a:ea typeface="黑体" panose="02010609060101010101" pitchFamily="49" charset="-122"/>
              </a:rPr>
              <a:t>做题目？</a:t>
            </a:r>
            <a:endParaRPr lang="zh-CN" altLang="en-US" sz="3600" b="1" smtClean="0">
              <a:latin typeface="黑体" panose="02010609060101010101" pitchFamily="49" charset="-122"/>
              <a:ea typeface="黑体" panose="02010609060101010101" pitchFamily="49" charset="-122"/>
            </a:endParaRPr>
          </a:p>
        </p:txBody>
      </p:sp>
      <p:sp>
        <p:nvSpPr>
          <p:cNvPr id="4" name="矩形 3"/>
          <p:cNvSpPr/>
          <p:nvPr/>
        </p:nvSpPr>
        <p:spPr>
          <a:xfrm>
            <a:off x="1517650" y="149346"/>
            <a:ext cx="9144000" cy="706755"/>
          </a:xfrm>
          <a:prstGeom prst="rect">
            <a:avLst/>
          </a:prstGeom>
          <a:blipFill>
            <a:blip r:embed="rId1" cstate="print"/>
            <a:stretch>
              <a:fillRect/>
            </a:stretch>
          </a:blipFill>
        </p:spPr>
        <p:txBody>
          <a:bodyPr>
            <a:spAutoFit/>
          </a:bodyPr>
          <a:lstStyle/>
          <a:p>
            <a:pPr fontAlgn="auto">
              <a:spcBef>
                <a:spcPts val="0"/>
              </a:spcBef>
              <a:spcAft>
                <a:spcPts val="0"/>
              </a:spcAft>
              <a:defRPr/>
            </a:pPr>
            <a:r>
              <a:rPr lang="zh-CN" altLang="en-US" sz="4000" b="1" cap="all" dirty="0">
                <a:ln w="9000" cmpd="sng">
                  <a:solidFill>
                    <a:schemeClr val="accent4">
                      <a:shade val="50000"/>
                      <a:satMod val="120000"/>
                    </a:schemeClr>
                  </a:solidFill>
                  <a:prstDash val="solid"/>
                </a:ln>
                <a:solidFill>
                  <a:schemeClr val="accent6">
                    <a:lumMod val="75000"/>
                  </a:schemeClr>
                </a:solidFill>
                <a:effectLst>
                  <a:reflection blurRad="12700" stA="28000" endPos="45000" dist="1000" dir="5400000" sy="-100000" algn="bl" rotWithShape="0"/>
                </a:effectLst>
                <a:latin typeface="+mj-ea"/>
                <a:ea typeface="+mj-ea"/>
              </a:rPr>
              <a:t>知晓命题</a:t>
            </a:r>
            <a:r>
              <a:rPr lang="zh-CN" altLang="en-US" sz="4000" b="1" dirty="0">
                <a:solidFill>
                  <a:srgbClr val="FF0000"/>
                </a:solidFill>
                <a:latin typeface="+mn-lt"/>
                <a:ea typeface="黑体" panose="02010609060101010101" pitchFamily="49" charset="-122"/>
              </a:rPr>
              <a:t>形式：</a:t>
            </a:r>
            <a:endParaRPr lang="zh-CN" altLang="en-US" sz="4000" b="1" dirty="0">
              <a:solidFill>
                <a:srgbClr val="FF0000"/>
              </a:solidFill>
              <a:latin typeface="+mn-lt"/>
              <a:ea typeface="黑体" panose="02010609060101010101" pitchFamily="49"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54274" name="Object 7"/>
          <p:cNvGraphicFramePr/>
          <p:nvPr/>
        </p:nvGraphicFramePr>
        <p:xfrm>
          <a:off x="2208213" y="1368425"/>
          <a:ext cx="7856537" cy="4292600"/>
        </p:xfrm>
        <a:graphic>
          <a:graphicData uri="http://schemas.openxmlformats.org/presentationml/2006/ole">
            <mc:AlternateContent xmlns:mc="http://schemas.openxmlformats.org/markup-compatibility/2006">
              <mc:Choice xmlns:v="urn:schemas-microsoft-com:vml" Requires="v">
                <p:oleObj spid="_x0000_s3151" name="" r:id="rId1" imgW="7863840" imgH="4312285" progId="Word.Document.8">
                  <p:embed/>
                </p:oleObj>
              </mc:Choice>
              <mc:Fallback>
                <p:oleObj name="" r:id="rId1" imgW="7863840" imgH="4312285" progId="Word.Document.8">
                  <p:embed/>
                  <p:pic>
                    <p:nvPicPr>
                      <p:cNvPr id="0" name="图片 3150"/>
                      <p:cNvPicPr/>
                      <p:nvPr/>
                    </p:nvPicPr>
                    <p:blipFill>
                      <a:blip r:embed="rId2"/>
                      <a:stretch>
                        <a:fillRect/>
                      </a:stretch>
                    </p:blipFill>
                    <p:spPr>
                      <a:xfrm>
                        <a:off x="2208213" y="1368425"/>
                        <a:ext cx="7856537" cy="4292600"/>
                      </a:xfrm>
                      <a:prstGeom prst="rect">
                        <a:avLst/>
                      </a:prstGeom>
                      <a:noFill/>
                      <a:ln w="38100">
                        <a:noFill/>
                        <a:miter/>
                      </a:ln>
                    </p:spPr>
                  </p:pic>
                </p:oleObj>
              </mc:Fallback>
            </mc:AlternateContent>
          </a:graphicData>
        </a:graphic>
      </p:graphicFrame>
    </p:spTree>
  </p:cSld>
  <p:clrMapOvr>
    <a:masterClrMapping/>
  </p:clrMapOvr>
  <p:transition>
    <p:circl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765613" y="2759040"/>
            <a:ext cx="8352928" cy="953135"/>
          </a:xfrm>
          <a:prstGeom prst="rect">
            <a:avLst/>
          </a:prstGeom>
          <a:noFill/>
        </p:spPr>
        <p:txBody>
          <a:bodyPr>
            <a:spAutoFit/>
          </a:bodyPr>
          <a:lstStyle/>
          <a:p>
            <a:pPr fontAlgn="auto">
              <a:spcBef>
                <a:spcPts val="0"/>
              </a:spcBef>
              <a:spcAft>
                <a:spcPts val="0"/>
              </a:spcAft>
              <a:defRPr/>
            </a:pPr>
            <a:r>
              <a:rPr lang="zh-CN" altLang="en-US" sz="5600" b="1" spc="-300" dirty="0">
                <a:ln w="17780" cmpd="sng">
                  <a:solidFill>
                    <a:schemeClr val="bg1"/>
                  </a:solidFill>
                  <a:prstDash val="solid"/>
                  <a:miter lim="800000"/>
                </a:ln>
                <a:solidFill>
                  <a:srgbClr val="FF0000"/>
                </a:solidFill>
                <a:latin typeface="华文行楷" pitchFamily="2" charset="-122"/>
                <a:ea typeface="华文行楷" pitchFamily="2" charset="-122"/>
              </a:rPr>
              <a:t>小说标题一般有什么作用？</a:t>
            </a:r>
            <a:endParaRPr lang="zh-CN" altLang="en-US" sz="5600" b="1" spc="-300" dirty="0">
              <a:ln w="17780" cmpd="sng">
                <a:solidFill>
                  <a:schemeClr val="bg1"/>
                </a:solidFill>
                <a:prstDash val="solid"/>
                <a:miter lim="800000"/>
              </a:ln>
              <a:solidFill>
                <a:srgbClr val="FF0000"/>
              </a:solidFill>
              <a:latin typeface="华文行楷" pitchFamily="2" charset="-122"/>
              <a:ea typeface="华文行楷"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1992313" y="0"/>
            <a:ext cx="8229600" cy="1196975"/>
          </a:xfrm>
        </p:spPr>
        <p:txBody>
          <a:bodyPr/>
          <a:lstStyle/>
          <a:p>
            <a:pPr eaLnBrk="1" hangingPunct="1"/>
            <a:r>
              <a:rPr lang="zh-CN" altLang="en-US" b="1" smtClean="0">
                <a:solidFill>
                  <a:srgbClr val="000066"/>
                </a:solidFill>
                <a:ea typeface="华文隶书" pitchFamily="2" charset="-122"/>
              </a:rPr>
              <a:t>小结：标题的作用</a:t>
            </a:r>
            <a:endParaRPr lang="zh-CN" altLang="en-US" b="1" smtClean="0">
              <a:solidFill>
                <a:srgbClr val="000066"/>
              </a:solidFill>
              <a:ea typeface="华文隶书" pitchFamily="2" charset="-122"/>
            </a:endParaRPr>
          </a:p>
        </p:txBody>
      </p:sp>
      <p:sp>
        <p:nvSpPr>
          <p:cNvPr id="5123" name="Rectangle 3"/>
          <p:cNvSpPr>
            <a:spLocks noGrp="1" noChangeArrowheads="1"/>
          </p:cNvSpPr>
          <p:nvPr>
            <p:ph type="body" idx="1"/>
          </p:nvPr>
        </p:nvSpPr>
        <p:spPr>
          <a:xfrm>
            <a:off x="657860" y="856615"/>
            <a:ext cx="10897235" cy="5145405"/>
          </a:xfrm>
        </p:spPr>
        <p:txBody>
          <a:bodyPr>
            <a:normAutofit lnSpcReduction="10000"/>
          </a:bodyPr>
          <a:lstStyle/>
          <a:p>
            <a:pPr fontAlgn="auto">
              <a:lnSpc>
                <a:spcPct val="100000"/>
              </a:lnSpc>
              <a:buFontTx/>
              <a:buNone/>
            </a:pPr>
            <a:r>
              <a:rPr lang="en-US" altLang="zh-CN" sz="3000" b="1" smtClean="0">
                <a:solidFill>
                  <a:srgbClr val="E62808"/>
                </a:solidFill>
              </a:rPr>
              <a:t>*</a:t>
            </a:r>
            <a:r>
              <a:rPr lang="zh-CN" altLang="en-US" sz="3000" b="1" smtClean="0">
                <a:solidFill>
                  <a:srgbClr val="000066"/>
                </a:solidFill>
              </a:rPr>
              <a:t>始终围绕小说的要素理清思路全面组织答案</a:t>
            </a:r>
            <a:endParaRPr lang="zh-CN" altLang="en-US" sz="2600" b="1" smtClean="0">
              <a:solidFill>
                <a:srgbClr val="000066"/>
              </a:solidFill>
            </a:endParaRPr>
          </a:p>
          <a:p>
            <a:pPr fontAlgn="auto">
              <a:lnSpc>
                <a:spcPct val="100000"/>
              </a:lnSpc>
              <a:buFont typeface="Arial" panose="020B0604020202020204" pitchFamily="34" charset="0"/>
              <a:buNone/>
            </a:pPr>
            <a:r>
              <a:rPr lang="en-US" altLang="zh-CN" sz="2600" b="1" smtClean="0">
                <a:solidFill>
                  <a:srgbClr val="000066"/>
                </a:solidFill>
              </a:rPr>
              <a:t>1.</a:t>
            </a:r>
            <a:r>
              <a:rPr lang="zh-CN" altLang="en-US" sz="2600" b="1" u="sng" smtClean="0">
                <a:solidFill>
                  <a:srgbClr val="000066"/>
                </a:solidFill>
              </a:rPr>
              <a:t>人物</a:t>
            </a:r>
            <a:r>
              <a:rPr lang="zh-CN" altLang="en-US" sz="2400" b="1" smtClean="0">
                <a:solidFill>
                  <a:srgbClr val="000066"/>
                </a:solidFill>
              </a:rPr>
              <a:t>（</a:t>
            </a:r>
            <a:r>
              <a:rPr lang="zh-CN" altLang="en-US" sz="2400" b="1" smtClean="0">
                <a:latin typeface="微软雅黑" panose="020B0503020204020204" pitchFamily="34" charset="-122"/>
                <a:ea typeface="微软雅黑" panose="020B0503020204020204" pitchFamily="34" charset="-122"/>
              </a:rPr>
              <a:t>为</a:t>
            </a:r>
            <a:r>
              <a:rPr lang="zh-CN" altLang="en-US" sz="2400" b="1" smtClean="0">
                <a:solidFill>
                  <a:srgbClr val="FF0000"/>
                </a:solidFill>
                <a:latin typeface="微软雅黑" panose="020B0503020204020204" pitchFamily="34" charset="-122"/>
                <a:ea typeface="微软雅黑" panose="020B0503020204020204" pitchFamily="34" charset="-122"/>
              </a:rPr>
              <a:t>塑造和突出</a:t>
            </a:r>
            <a:r>
              <a:rPr lang="zh-CN" altLang="en-US" sz="2400" b="1" smtClean="0">
                <a:latin typeface="微软雅黑" panose="020B0503020204020204" pitchFamily="34" charset="-122"/>
                <a:ea typeface="微软雅黑" panose="020B0503020204020204" pitchFamily="34" charset="-122"/>
              </a:rPr>
              <a:t>人物形象服务</a:t>
            </a:r>
            <a:r>
              <a:rPr lang="en-US" altLang="zh-CN" sz="2400" b="1" smtClean="0">
                <a:latin typeface="微软雅黑" panose="020B0503020204020204" pitchFamily="34" charset="-122"/>
                <a:ea typeface="微软雅黑" panose="020B0503020204020204" pitchFamily="34" charset="-122"/>
              </a:rPr>
              <a:t>,</a:t>
            </a:r>
            <a:r>
              <a:rPr lang="zh-CN" altLang="en-US" sz="2400" b="1" smtClean="0">
                <a:solidFill>
                  <a:srgbClr val="000066"/>
                </a:solidFill>
              </a:rPr>
              <a:t>表现人物情感</a:t>
            </a:r>
            <a:r>
              <a:rPr lang="zh-CN" altLang="en-US" sz="2600" b="1" smtClean="0">
                <a:solidFill>
                  <a:srgbClr val="000066"/>
                </a:solidFill>
              </a:rPr>
              <a:t>）</a:t>
            </a:r>
            <a:endParaRPr lang="zh-CN" altLang="en-US" sz="2600" b="1" smtClean="0">
              <a:solidFill>
                <a:srgbClr val="000066"/>
              </a:solidFill>
            </a:endParaRPr>
          </a:p>
          <a:p>
            <a:pPr fontAlgn="auto">
              <a:lnSpc>
                <a:spcPct val="100000"/>
              </a:lnSpc>
              <a:buFont typeface="Arial" panose="020B0604020202020204" pitchFamily="34" charset="0"/>
              <a:buNone/>
            </a:pPr>
            <a:r>
              <a:rPr lang="en-US" altLang="zh-CN" sz="2600" b="1" smtClean="0">
                <a:solidFill>
                  <a:srgbClr val="000066"/>
                </a:solidFill>
              </a:rPr>
              <a:t>2.</a:t>
            </a:r>
            <a:r>
              <a:rPr lang="zh-CN" altLang="en-US" sz="2600" b="1" u="sng" smtClean="0">
                <a:solidFill>
                  <a:srgbClr val="000066"/>
                </a:solidFill>
              </a:rPr>
              <a:t>情节</a:t>
            </a:r>
            <a:r>
              <a:rPr lang="zh-CN" altLang="en-US" sz="2400" b="1" smtClean="0">
                <a:solidFill>
                  <a:srgbClr val="000066"/>
                </a:solidFill>
              </a:rPr>
              <a:t>（</a:t>
            </a:r>
            <a:r>
              <a:rPr lang="zh-CN" altLang="en-US" sz="2400" b="1" smtClean="0">
                <a:latin typeface="微软雅黑" panose="020B0503020204020204" pitchFamily="34" charset="-122"/>
                <a:ea typeface="微软雅黑" panose="020B0503020204020204" pitchFamily="34" charset="-122"/>
              </a:rPr>
              <a:t>是小说的</a:t>
            </a:r>
            <a:r>
              <a:rPr lang="zh-CN" altLang="en-US" sz="2400" b="1" smtClean="0">
                <a:solidFill>
                  <a:srgbClr val="FF0000"/>
                </a:solidFill>
                <a:latin typeface="微软雅黑" panose="020B0503020204020204" pitchFamily="34" charset="-122"/>
                <a:ea typeface="微软雅黑" panose="020B0503020204020204" pitchFamily="34" charset="-122"/>
              </a:rPr>
              <a:t>线索</a:t>
            </a:r>
            <a:r>
              <a:rPr lang="zh-CN" altLang="en-US" sz="2400" b="1" smtClean="0">
                <a:latin typeface="微软雅黑" panose="020B0503020204020204" pitchFamily="34" charset="-122"/>
                <a:ea typeface="微软雅黑" panose="020B0503020204020204" pitchFamily="34" charset="-122"/>
              </a:rPr>
              <a:t>；</a:t>
            </a:r>
            <a:r>
              <a:rPr lang="zh-CN" altLang="en-US" sz="2400" b="1" smtClean="0">
                <a:solidFill>
                  <a:srgbClr val="FF0000"/>
                </a:solidFill>
                <a:latin typeface="微软雅黑" panose="020B0503020204020204" pitchFamily="34" charset="-122"/>
                <a:ea typeface="微软雅黑" panose="020B0503020204020204" pitchFamily="34" charset="-122"/>
              </a:rPr>
              <a:t>暗示</a:t>
            </a:r>
            <a:r>
              <a:rPr lang="zh-CN" altLang="en-US" sz="2400" b="1" smtClean="0">
                <a:latin typeface="微软雅黑" panose="020B0503020204020204" pitchFamily="34" charset="-122"/>
                <a:ea typeface="微软雅黑" panose="020B0503020204020204" pitchFamily="34" charset="-122"/>
              </a:rPr>
              <a:t>了情节的发展或</a:t>
            </a:r>
            <a:r>
              <a:rPr lang="zh-CN" altLang="en-US" sz="2400" b="1" smtClean="0">
                <a:solidFill>
                  <a:srgbClr val="FF0000"/>
                </a:solidFill>
                <a:latin typeface="微软雅黑" panose="020B0503020204020204" pitchFamily="34" charset="-122"/>
                <a:ea typeface="微软雅黑" panose="020B0503020204020204" pitchFamily="34" charset="-122"/>
              </a:rPr>
              <a:t>推动</a:t>
            </a:r>
            <a:r>
              <a:rPr lang="zh-CN" altLang="en-US" sz="2400" b="1" smtClean="0">
                <a:latin typeface="微软雅黑" panose="020B0503020204020204" pitchFamily="34" charset="-122"/>
                <a:ea typeface="微软雅黑" panose="020B0503020204020204" pitchFamily="34" charset="-122"/>
              </a:rPr>
              <a:t>了故事情节的转折</a:t>
            </a:r>
            <a:r>
              <a:rPr lang="zh-CN" altLang="en-US" sz="2400" b="1" smtClean="0">
                <a:solidFill>
                  <a:srgbClr val="000066"/>
                </a:solidFill>
              </a:rPr>
              <a:t>）</a:t>
            </a:r>
            <a:r>
              <a:rPr lang="en-US" altLang="zh-CN" b="1" smtClean="0">
                <a:solidFill>
                  <a:srgbClr val="000066"/>
                </a:solidFill>
                <a:sym typeface="+mn-ea"/>
              </a:rPr>
              <a:t>(</a:t>
            </a:r>
            <a:r>
              <a:rPr lang="zh-CN" altLang="en-US" b="1" smtClean="0">
                <a:solidFill>
                  <a:srgbClr val="000066"/>
                </a:solidFill>
                <a:sym typeface="+mn-ea"/>
              </a:rPr>
              <a:t>如《一碗水》</a:t>
            </a:r>
            <a:r>
              <a:rPr lang="en-US" altLang="zh-CN" b="1" smtClean="0">
                <a:solidFill>
                  <a:srgbClr val="000066"/>
                </a:solidFill>
                <a:sym typeface="+mn-ea"/>
              </a:rPr>
              <a:t>)</a:t>
            </a:r>
            <a:endParaRPr lang="zh-CN" altLang="en-US" sz="2400" b="1" smtClean="0">
              <a:solidFill>
                <a:srgbClr val="000066"/>
              </a:solidFill>
            </a:endParaRPr>
          </a:p>
          <a:p>
            <a:pPr fontAlgn="auto">
              <a:lnSpc>
                <a:spcPct val="100000"/>
              </a:lnSpc>
              <a:buFont typeface="Arial" panose="020B0604020202020204" pitchFamily="34" charset="0"/>
              <a:buNone/>
            </a:pPr>
            <a:r>
              <a:rPr lang="en-US" altLang="zh-CN" sz="2600" b="1" smtClean="0">
                <a:solidFill>
                  <a:srgbClr val="000066"/>
                </a:solidFill>
              </a:rPr>
              <a:t>3.</a:t>
            </a:r>
            <a:r>
              <a:rPr lang="zh-CN" altLang="en-US" sz="2600" b="1" u="sng" smtClean="0">
                <a:solidFill>
                  <a:srgbClr val="000066"/>
                </a:solidFill>
              </a:rPr>
              <a:t>环境</a:t>
            </a:r>
            <a:r>
              <a:rPr lang="zh-CN" altLang="en-US" sz="2400" b="1" smtClean="0">
                <a:solidFill>
                  <a:srgbClr val="000066"/>
                </a:solidFill>
              </a:rPr>
              <a:t>（</a:t>
            </a:r>
            <a:r>
              <a:rPr lang="zh-CN" altLang="en-US" sz="2400" b="1" smtClean="0">
                <a:latin typeface="微软雅黑" panose="020B0503020204020204" pitchFamily="34" charset="-122"/>
                <a:ea typeface="微软雅黑" panose="020B0503020204020204" pitchFamily="34" charset="-122"/>
              </a:rPr>
              <a:t>交代时间、地点、环境，交代故事展开的</a:t>
            </a:r>
            <a:r>
              <a:rPr lang="zh-CN" altLang="en-US" sz="2400" b="1" smtClean="0">
                <a:solidFill>
                  <a:srgbClr val="FF0000"/>
                </a:solidFill>
                <a:latin typeface="微软雅黑" panose="020B0503020204020204" pitchFamily="34" charset="-122"/>
                <a:ea typeface="微软雅黑" panose="020B0503020204020204" pitchFamily="34" charset="-122"/>
              </a:rPr>
              <a:t>背景</a:t>
            </a:r>
            <a:r>
              <a:rPr lang="zh-CN" altLang="en-US" sz="2400" b="1" smtClean="0">
                <a:latin typeface="微软雅黑" panose="020B0503020204020204" pitchFamily="34" charset="-122"/>
                <a:ea typeface="微软雅黑" panose="020B0503020204020204" pitchFamily="34" charset="-122"/>
              </a:rPr>
              <a:t>，</a:t>
            </a:r>
            <a:r>
              <a:rPr lang="zh-CN" altLang="en-US" sz="2400" b="1" smtClean="0">
                <a:solidFill>
                  <a:srgbClr val="FF0000"/>
                </a:solidFill>
                <a:latin typeface="微软雅黑" panose="020B0503020204020204" pitchFamily="34" charset="-122"/>
                <a:ea typeface="微软雅黑" panose="020B0503020204020204" pitchFamily="34" charset="-122"/>
              </a:rPr>
              <a:t>渲染（烘托）</a:t>
            </a:r>
            <a:r>
              <a:rPr lang="zh-CN" altLang="en-US" sz="2400" b="1" smtClean="0">
                <a:latin typeface="微软雅黑" panose="020B0503020204020204" pitchFamily="34" charset="-122"/>
                <a:ea typeface="微软雅黑" panose="020B0503020204020204" pitchFamily="34" charset="-122"/>
              </a:rPr>
              <a:t>环境</a:t>
            </a:r>
            <a:r>
              <a:rPr lang="zh-CN" altLang="en-US" sz="2400" b="1" smtClean="0">
                <a:solidFill>
                  <a:srgbClr val="FF0000"/>
                </a:solidFill>
                <a:latin typeface="微软雅黑" panose="020B0503020204020204" pitchFamily="34" charset="-122"/>
                <a:ea typeface="微软雅黑" panose="020B0503020204020204" pitchFamily="34" charset="-122"/>
              </a:rPr>
              <a:t>氛围</a:t>
            </a:r>
            <a:r>
              <a:rPr lang="zh-CN" altLang="en-US" sz="2400" b="1" smtClean="0">
                <a:solidFill>
                  <a:srgbClr val="000066"/>
                </a:solidFill>
              </a:rPr>
              <a:t>）</a:t>
            </a:r>
            <a:endParaRPr lang="zh-CN" altLang="en-US" sz="2400" b="1" smtClean="0">
              <a:solidFill>
                <a:srgbClr val="000066"/>
              </a:solidFill>
            </a:endParaRPr>
          </a:p>
          <a:p>
            <a:pPr fontAlgn="auto">
              <a:lnSpc>
                <a:spcPct val="100000"/>
              </a:lnSpc>
              <a:buFont typeface="Arial" panose="020B0604020202020204" pitchFamily="34" charset="0"/>
              <a:buNone/>
            </a:pPr>
            <a:r>
              <a:rPr lang="en-US" altLang="zh-CN" sz="2600" b="1" smtClean="0">
                <a:solidFill>
                  <a:srgbClr val="000066"/>
                </a:solidFill>
              </a:rPr>
              <a:t>4.</a:t>
            </a:r>
            <a:r>
              <a:rPr lang="zh-CN" altLang="en-US" sz="2600" b="1" u="sng" smtClean="0">
                <a:solidFill>
                  <a:srgbClr val="000066"/>
                </a:solidFill>
              </a:rPr>
              <a:t>主题</a:t>
            </a:r>
            <a:r>
              <a:rPr lang="zh-CN" altLang="en-US" sz="2400" b="1" smtClean="0">
                <a:solidFill>
                  <a:srgbClr val="000066"/>
                </a:solidFill>
              </a:rPr>
              <a:t>（</a:t>
            </a:r>
            <a:r>
              <a:rPr lang="zh-CN" altLang="en-US" sz="2400" b="1" smtClean="0">
                <a:latin typeface="微软雅黑" panose="020B0503020204020204" pitchFamily="34" charset="-122"/>
                <a:ea typeface="微软雅黑" panose="020B0503020204020204" pitchFamily="34" charset="-122"/>
              </a:rPr>
              <a:t>表明作者的</a:t>
            </a:r>
            <a:r>
              <a:rPr lang="zh-CN" altLang="en-US" sz="2400" b="1" smtClean="0">
                <a:solidFill>
                  <a:srgbClr val="FF0000"/>
                </a:solidFill>
                <a:latin typeface="微软雅黑" panose="020B0503020204020204" pitchFamily="34" charset="-122"/>
                <a:ea typeface="微软雅黑" panose="020B0503020204020204" pitchFamily="34" charset="-122"/>
              </a:rPr>
              <a:t>观点态度</a:t>
            </a:r>
            <a:r>
              <a:rPr lang="zh-CN" altLang="en-US" sz="2400" b="1" smtClean="0">
                <a:latin typeface="微软雅黑" panose="020B0503020204020204" pitchFamily="34" charset="-122"/>
                <a:ea typeface="微软雅黑" panose="020B0503020204020204" pitchFamily="34" charset="-122"/>
              </a:rPr>
              <a:t>，寄托</a:t>
            </a:r>
            <a:r>
              <a:rPr lang="zh-CN" altLang="en-US" sz="2400" b="1" smtClean="0">
                <a:solidFill>
                  <a:srgbClr val="FF0000"/>
                </a:solidFill>
                <a:latin typeface="微软雅黑" panose="020B0503020204020204" pitchFamily="34" charset="-122"/>
                <a:ea typeface="微软雅黑" panose="020B0503020204020204" pitchFamily="34" charset="-122"/>
              </a:rPr>
              <a:t>作者情感</a:t>
            </a:r>
            <a:r>
              <a:rPr lang="zh-CN" altLang="en-US" sz="2400" b="1" smtClean="0">
                <a:latin typeface="微软雅黑" panose="020B0503020204020204" pitchFamily="34" charset="-122"/>
                <a:ea typeface="微软雅黑" panose="020B0503020204020204" pitchFamily="34" charset="-122"/>
              </a:rPr>
              <a:t>。</a:t>
            </a:r>
            <a:r>
              <a:rPr lang="zh-CN" altLang="en-US" sz="2400" b="1" smtClean="0">
                <a:solidFill>
                  <a:srgbClr val="FF0000"/>
                </a:solidFill>
                <a:latin typeface="微软雅黑" panose="020B0503020204020204" pitchFamily="34" charset="-122"/>
                <a:ea typeface="微软雅黑" panose="020B0503020204020204" pitchFamily="34" charset="-122"/>
              </a:rPr>
              <a:t>暗示</a:t>
            </a:r>
            <a:r>
              <a:rPr lang="zh-CN" altLang="en-US" sz="2400" b="1" smtClean="0">
                <a:latin typeface="微软雅黑" panose="020B0503020204020204" pitchFamily="34" charset="-122"/>
                <a:ea typeface="微软雅黑" panose="020B0503020204020204" pitchFamily="34" charset="-122"/>
              </a:rPr>
              <a:t>主题 </a:t>
            </a:r>
            <a:r>
              <a:rPr lang="zh-CN" altLang="en-US" sz="2400" b="1" smtClean="0">
                <a:solidFill>
                  <a:srgbClr val="000066"/>
                </a:solidFill>
              </a:rPr>
              <a:t>）</a:t>
            </a:r>
            <a:r>
              <a:rPr lang="en-US" altLang="zh-CN" b="1" smtClean="0">
                <a:solidFill>
                  <a:srgbClr val="000066"/>
                </a:solidFill>
                <a:sym typeface="+mn-ea"/>
              </a:rPr>
              <a:t>(</a:t>
            </a:r>
            <a:r>
              <a:rPr lang="zh-CN" altLang="en-US" b="1" smtClean="0">
                <a:solidFill>
                  <a:srgbClr val="000066"/>
                </a:solidFill>
                <a:sym typeface="+mn-ea"/>
              </a:rPr>
              <a:t>如《一碗水》</a:t>
            </a:r>
            <a:r>
              <a:rPr lang="en-US" altLang="zh-CN" b="1" smtClean="0">
                <a:solidFill>
                  <a:srgbClr val="000066"/>
                </a:solidFill>
                <a:sym typeface="+mn-ea"/>
              </a:rPr>
              <a:t>)</a:t>
            </a:r>
            <a:endParaRPr lang="zh-CN" altLang="en-US" sz="2400" b="1" smtClean="0">
              <a:solidFill>
                <a:srgbClr val="000066"/>
              </a:solidFill>
            </a:endParaRPr>
          </a:p>
          <a:p>
            <a:pPr fontAlgn="auto">
              <a:lnSpc>
                <a:spcPct val="100000"/>
              </a:lnSpc>
              <a:buFont typeface="Arial" panose="020B0604020202020204" pitchFamily="34" charset="0"/>
              <a:buNone/>
            </a:pPr>
            <a:r>
              <a:rPr lang="en-US" altLang="zh-CN" sz="2600" b="1" smtClean="0">
                <a:solidFill>
                  <a:srgbClr val="000066"/>
                </a:solidFill>
              </a:rPr>
              <a:t>5.</a:t>
            </a:r>
            <a:r>
              <a:rPr lang="zh-CN" altLang="en-US" sz="2600" b="1" u="sng" smtClean="0">
                <a:solidFill>
                  <a:srgbClr val="000066"/>
                </a:solidFill>
              </a:rPr>
              <a:t>线索</a:t>
            </a:r>
            <a:r>
              <a:rPr lang="zh-CN" altLang="en-US" sz="2600" b="1" smtClean="0">
                <a:solidFill>
                  <a:srgbClr val="000066"/>
                </a:solidFill>
              </a:rPr>
              <a:t>（贯穿全文。明线、暗线）</a:t>
            </a:r>
            <a:r>
              <a:rPr lang="en-US" altLang="zh-CN" sz="2600" b="1" smtClean="0">
                <a:solidFill>
                  <a:srgbClr val="000066"/>
                </a:solidFill>
              </a:rPr>
              <a:t>(</a:t>
            </a:r>
            <a:r>
              <a:rPr lang="zh-CN" altLang="en-US" sz="2600" b="1" smtClean="0">
                <a:solidFill>
                  <a:srgbClr val="000066"/>
                </a:solidFill>
              </a:rPr>
              <a:t>如《一碗水》</a:t>
            </a:r>
            <a:r>
              <a:rPr lang="en-US" altLang="zh-CN" sz="2600" b="1" smtClean="0">
                <a:solidFill>
                  <a:srgbClr val="000066"/>
                </a:solidFill>
              </a:rPr>
              <a:t>)</a:t>
            </a:r>
            <a:endParaRPr lang="en-US" altLang="zh-CN" sz="2600" b="1" smtClean="0">
              <a:solidFill>
                <a:srgbClr val="000066"/>
              </a:solidFill>
            </a:endParaRPr>
          </a:p>
          <a:p>
            <a:pPr fontAlgn="auto">
              <a:lnSpc>
                <a:spcPct val="100000"/>
              </a:lnSpc>
              <a:buFont typeface="Arial" panose="020B0604020202020204" pitchFamily="34" charset="0"/>
              <a:buNone/>
            </a:pPr>
            <a:r>
              <a:rPr lang="en-US" altLang="zh-CN" sz="2600" b="1" smtClean="0">
                <a:solidFill>
                  <a:srgbClr val="000066"/>
                </a:solidFill>
              </a:rPr>
              <a:t>6.</a:t>
            </a:r>
            <a:r>
              <a:rPr lang="zh-CN" altLang="en-US" sz="2600" b="1" u="sng" smtClean="0">
                <a:solidFill>
                  <a:srgbClr val="000066"/>
                </a:solidFill>
              </a:rPr>
              <a:t>悬念</a:t>
            </a:r>
            <a:r>
              <a:rPr lang="zh-CN" altLang="en-US" sz="2600" b="1" smtClean="0">
                <a:solidFill>
                  <a:srgbClr val="000066"/>
                </a:solidFill>
              </a:rPr>
              <a:t>（</a:t>
            </a:r>
            <a:r>
              <a:rPr lang="zh-CN" altLang="en-US" sz="2600" b="1" u="sng" smtClean="0">
                <a:solidFill>
                  <a:srgbClr val="000066"/>
                </a:solidFill>
              </a:rPr>
              <a:t>激发阅读兴趣</a:t>
            </a:r>
            <a:r>
              <a:rPr lang="zh-CN" altLang="en-US" sz="2600" b="1" smtClean="0">
                <a:solidFill>
                  <a:srgbClr val="000066"/>
                </a:solidFill>
              </a:rPr>
              <a:t>）</a:t>
            </a:r>
            <a:r>
              <a:rPr lang="en-US" altLang="zh-CN" sz="2600" b="1" smtClean="0">
                <a:solidFill>
                  <a:srgbClr val="000066"/>
                </a:solidFill>
                <a:sym typeface="+mn-ea"/>
              </a:rPr>
              <a:t>(</a:t>
            </a:r>
            <a:r>
              <a:rPr lang="zh-CN" altLang="en-US" sz="2600" b="1" smtClean="0">
                <a:solidFill>
                  <a:srgbClr val="000066"/>
                </a:solidFill>
                <a:sym typeface="+mn-ea"/>
              </a:rPr>
              <a:t>如《一碗水》</a:t>
            </a:r>
            <a:r>
              <a:rPr lang="en-US" altLang="zh-CN" sz="2600" b="1" smtClean="0">
                <a:solidFill>
                  <a:srgbClr val="000066"/>
                </a:solidFill>
                <a:sym typeface="+mn-ea"/>
              </a:rPr>
              <a:t>)</a:t>
            </a:r>
            <a:endParaRPr lang="zh-CN" altLang="en-US" sz="2600" b="1" smtClean="0">
              <a:solidFill>
                <a:srgbClr val="000066"/>
              </a:solidFill>
            </a:endParaRPr>
          </a:p>
          <a:p>
            <a:pPr fontAlgn="auto">
              <a:lnSpc>
                <a:spcPct val="100000"/>
              </a:lnSpc>
              <a:buFont typeface="Arial" panose="020B0604020202020204" pitchFamily="34" charset="0"/>
              <a:buNone/>
            </a:pPr>
            <a:r>
              <a:rPr lang="en-US" altLang="zh-CN" sz="2600" b="1" smtClean="0">
                <a:solidFill>
                  <a:srgbClr val="000066"/>
                </a:solidFill>
              </a:rPr>
              <a:t>7.</a:t>
            </a:r>
            <a:r>
              <a:rPr lang="zh-CN" altLang="en-US" sz="2600" b="1" u="sng" smtClean="0">
                <a:solidFill>
                  <a:srgbClr val="000066"/>
                </a:solidFill>
              </a:rPr>
              <a:t>手法</a:t>
            </a:r>
            <a:r>
              <a:rPr lang="zh-CN" altLang="en-US" sz="2600" b="1" smtClean="0">
                <a:solidFill>
                  <a:srgbClr val="000066"/>
                </a:solidFill>
              </a:rPr>
              <a:t>（</a:t>
            </a:r>
            <a:r>
              <a:rPr lang="zh-CN" altLang="en-US" sz="2600" b="1" smtClean="0">
                <a:latin typeface="微软雅黑" panose="020B0503020204020204" pitchFamily="34" charset="-122"/>
                <a:ea typeface="微软雅黑" panose="020B0503020204020204" pitchFamily="34" charset="-122"/>
              </a:rPr>
              <a:t>运用一定的</a:t>
            </a:r>
            <a:r>
              <a:rPr lang="zh-CN" altLang="en-US" sz="2600" b="1" smtClean="0">
                <a:solidFill>
                  <a:srgbClr val="FF0000"/>
                </a:solidFill>
                <a:latin typeface="微软雅黑" panose="020B0503020204020204" pitchFamily="34" charset="-122"/>
                <a:ea typeface="微软雅黑" panose="020B0503020204020204" pitchFamily="34" charset="-122"/>
              </a:rPr>
              <a:t>手法</a:t>
            </a:r>
            <a:r>
              <a:rPr lang="en-US" altLang="zh-CN" sz="2600" b="1" smtClean="0">
                <a:latin typeface="微软雅黑" panose="020B0503020204020204" pitchFamily="34" charset="-122"/>
                <a:ea typeface="微软雅黑" panose="020B0503020204020204" pitchFamily="34" charset="-122"/>
              </a:rPr>
              <a:t>,</a:t>
            </a:r>
            <a:r>
              <a:rPr lang="zh-CN" altLang="en-US" sz="2600" b="1" smtClean="0">
                <a:latin typeface="微软雅黑" panose="020B0503020204020204" pitchFamily="34" charset="-122"/>
                <a:ea typeface="微软雅黑" panose="020B0503020204020204" pitchFamily="34" charset="-122"/>
              </a:rPr>
              <a:t>如比喻、象征、讽刺等，一语双关，对主题的表现起暗示、画龙点睛的作用。 </a:t>
            </a:r>
            <a:r>
              <a:rPr lang="zh-CN" altLang="en-US" sz="2600" b="1" smtClean="0">
                <a:solidFill>
                  <a:srgbClr val="000066"/>
                </a:solidFill>
              </a:rPr>
              <a:t>）</a:t>
            </a:r>
            <a:endParaRPr lang="zh-CN" altLang="en-US" sz="2600" b="1" smtClean="0">
              <a:solidFill>
                <a:srgbClr val="000066"/>
              </a:solidFill>
            </a:endParaRPr>
          </a:p>
          <a:p>
            <a:pPr eaLnBrk="1" hangingPunct="1">
              <a:lnSpc>
                <a:spcPct val="70000"/>
              </a:lnSpc>
            </a:pPr>
            <a:endParaRPr lang="zh-CN" altLang="en-US" sz="2600" smtClean="0">
              <a:solidFill>
                <a:srgbClr val="000066"/>
              </a:solidFill>
            </a:endParaRPr>
          </a:p>
          <a:p>
            <a:pPr eaLnBrk="1" hangingPunct="1">
              <a:lnSpc>
                <a:spcPct val="70000"/>
              </a:lnSpc>
              <a:buFontTx/>
              <a:buNone/>
            </a:pPr>
            <a:endParaRPr lang="zh-CN" altLang="en-US" sz="2600" smtClean="0">
              <a:solidFill>
                <a:srgbClr val="000066"/>
              </a:solidFill>
            </a:endParaRPr>
          </a:p>
          <a:p>
            <a:pPr eaLnBrk="1" hangingPunct="1">
              <a:lnSpc>
                <a:spcPct val="70000"/>
              </a:lnSpc>
            </a:pPr>
            <a:endParaRPr lang="en-US" altLang="zh-CN" sz="19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122"/>
                                        </p:tgtEl>
                                        <p:attrNameLst>
                                          <p:attrName>style.visibility</p:attrName>
                                        </p:attrNameLst>
                                      </p:cBhvr>
                                      <p:to>
                                        <p:strVal val="visible"/>
                                      </p:to>
                                    </p:set>
                                    <p:anim calcmode="lin" valueType="num">
                                      <p:cBhvr additive="base">
                                        <p:cTn id="7" dur="500" fill="hold"/>
                                        <p:tgtEl>
                                          <p:spTgt spid="5122"/>
                                        </p:tgtEl>
                                        <p:attrNameLst>
                                          <p:attrName>ppt_x</p:attrName>
                                        </p:attrNameLst>
                                      </p:cBhvr>
                                      <p:tavLst>
                                        <p:tav tm="0">
                                          <p:val>
                                            <p:strVal val="#ppt_x"/>
                                          </p:val>
                                        </p:tav>
                                        <p:tav tm="100000">
                                          <p:val>
                                            <p:strVal val="#ppt_x"/>
                                          </p:val>
                                        </p:tav>
                                      </p:tavLst>
                                    </p:anim>
                                    <p:anim calcmode="lin" valueType="num">
                                      <p:cBhvr additive="base">
                                        <p:cTn id="8" dur="500" fill="hold"/>
                                        <p:tgtEl>
                                          <p:spTgt spid="512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123">
                                            <p:txEl>
                                              <p:pRg st="0" end="0"/>
                                            </p:txEl>
                                          </p:spTgt>
                                        </p:tgtEl>
                                        <p:attrNameLst>
                                          <p:attrName>style.visibility</p:attrName>
                                        </p:attrNameLst>
                                      </p:cBhvr>
                                      <p:to>
                                        <p:strVal val="visible"/>
                                      </p:to>
                                    </p:set>
                                    <p:anim calcmode="lin" valueType="num">
                                      <p:cBhvr additive="base">
                                        <p:cTn id="13" dur="500" fill="hold"/>
                                        <p:tgtEl>
                                          <p:spTgt spid="512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12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123">
                                            <p:txEl>
                                              <p:pRg st="1" end="1"/>
                                            </p:txEl>
                                          </p:spTgt>
                                        </p:tgtEl>
                                        <p:attrNameLst>
                                          <p:attrName>style.visibility</p:attrName>
                                        </p:attrNameLst>
                                      </p:cBhvr>
                                      <p:to>
                                        <p:strVal val="visible"/>
                                      </p:to>
                                    </p:set>
                                    <p:anim calcmode="lin" valueType="num">
                                      <p:cBhvr additive="base">
                                        <p:cTn id="19" dur="500" fill="hold"/>
                                        <p:tgtEl>
                                          <p:spTgt spid="512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123">
                                            <p:txEl>
                                              <p:pRg st="1" end="1"/>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5123">
                                            <p:txEl>
                                              <p:pRg st="2" end="2"/>
                                            </p:txEl>
                                          </p:spTgt>
                                        </p:tgtEl>
                                        <p:attrNameLst>
                                          <p:attrName>style.visibility</p:attrName>
                                        </p:attrNameLst>
                                      </p:cBhvr>
                                      <p:to>
                                        <p:strVal val="visible"/>
                                      </p:to>
                                    </p:set>
                                    <p:anim calcmode="lin" valueType="num">
                                      <p:cBhvr additive="base">
                                        <p:cTn id="23" dur="500" fill="hold"/>
                                        <p:tgtEl>
                                          <p:spTgt spid="5123">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123">
                                            <p:txEl>
                                              <p:pRg st="2" end="2"/>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5123">
                                            <p:txEl>
                                              <p:pRg st="3" end="3"/>
                                            </p:txEl>
                                          </p:spTgt>
                                        </p:tgtEl>
                                        <p:attrNameLst>
                                          <p:attrName>style.visibility</p:attrName>
                                        </p:attrNameLst>
                                      </p:cBhvr>
                                      <p:to>
                                        <p:strVal val="visible"/>
                                      </p:to>
                                    </p:set>
                                    <p:anim calcmode="lin" valueType="num">
                                      <p:cBhvr additive="base">
                                        <p:cTn id="27" dur="500" fill="hold"/>
                                        <p:tgtEl>
                                          <p:spTgt spid="5123">
                                            <p:txEl>
                                              <p:pRg st="3" end="3"/>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5123">
                                            <p:txEl>
                                              <p:pRg st="3" end="3"/>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5123">
                                            <p:txEl>
                                              <p:pRg st="4" end="4"/>
                                            </p:txEl>
                                          </p:spTgt>
                                        </p:tgtEl>
                                        <p:attrNameLst>
                                          <p:attrName>style.visibility</p:attrName>
                                        </p:attrNameLst>
                                      </p:cBhvr>
                                      <p:to>
                                        <p:strVal val="visible"/>
                                      </p:to>
                                    </p:set>
                                    <p:anim calcmode="lin" valueType="num">
                                      <p:cBhvr additive="base">
                                        <p:cTn id="31" dur="500" fill="hold"/>
                                        <p:tgtEl>
                                          <p:spTgt spid="512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123">
                                            <p:txEl>
                                              <p:pRg st="4" end="4"/>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5123">
                                            <p:txEl>
                                              <p:pRg st="5" end="5"/>
                                            </p:txEl>
                                          </p:spTgt>
                                        </p:tgtEl>
                                        <p:attrNameLst>
                                          <p:attrName>style.visibility</p:attrName>
                                        </p:attrNameLst>
                                      </p:cBhvr>
                                      <p:to>
                                        <p:strVal val="visible"/>
                                      </p:to>
                                    </p:set>
                                    <p:anim calcmode="lin" valueType="num">
                                      <p:cBhvr additive="base">
                                        <p:cTn id="35" dur="500" fill="hold"/>
                                        <p:tgtEl>
                                          <p:spTgt spid="5123">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5123">
                                            <p:txEl>
                                              <p:pRg st="5" end="5"/>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5123">
                                            <p:txEl>
                                              <p:pRg st="6" end="6"/>
                                            </p:txEl>
                                          </p:spTgt>
                                        </p:tgtEl>
                                        <p:attrNameLst>
                                          <p:attrName>style.visibility</p:attrName>
                                        </p:attrNameLst>
                                      </p:cBhvr>
                                      <p:to>
                                        <p:strVal val="visible"/>
                                      </p:to>
                                    </p:set>
                                    <p:anim calcmode="lin" valueType="num">
                                      <p:cBhvr additive="base">
                                        <p:cTn id="39" dur="500" fill="hold"/>
                                        <p:tgtEl>
                                          <p:spTgt spid="5123">
                                            <p:txEl>
                                              <p:pRg st="6" end="6"/>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5123">
                                            <p:txEl>
                                              <p:pRg st="6" end="6"/>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5123">
                                            <p:txEl>
                                              <p:pRg st="7" end="7"/>
                                            </p:txEl>
                                          </p:spTgt>
                                        </p:tgtEl>
                                        <p:attrNameLst>
                                          <p:attrName>style.visibility</p:attrName>
                                        </p:attrNameLst>
                                      </p:cBhvr>
                                      <p:to>
                                        <p:strVal val="visible"/>
                                      </p:to>
                                    </p:set>
                                    <p:anim calcmode="lin" valueType="num">
                                      <p:cBhvr additive="base">
                                        <p:cTn id="43" dur="500" fill="hold"/>
                                        <p:tgtEl>
                                          <p:spTgt spid="512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12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194" name="文本占位符 8193"/>
          <p:cNvSpPr>
            <a:spLocks noGrp="1"/>
          </p:cNvSpPr>
          <p:nvPr>
            <p:ph type="body" idx="1"/>
          </p:nvPr>
        </p:nvSpPr>
        <p:spPr>
          <a:xfrm>
            <a:off x="1043305" y="476250"/>
            <a:ext cx="10171430" cy="5650230"/>
          </a:xfrm>
        </p:spPr>
        <p:txBody>
          <a:bodyPr/>
          <a:p>
            <a:pPr>
              <a:lnSpc>
                <a:spcPct val="90000"/>
              </a:lnSpc>
              <a:buNone/>
            </a:pPr>
            <a:r>
              <a:rPr lang="en-US" altLang="zh-CN" dirty="0"/>
              <a:t>   </a:t>
            </a:r>
            <a:r>
              <a:rPr lang="en-US" altLang="zh-CN" sz="2800" b="1" i="1" u="sng" dirty="0"/>
              <a:t>1</a:t>
            </a:r>
            <a:r>
              <a:rPr lang="zh-CN" altLang="en-US" sz="2800" b="1" i="1" u="sng" dirty="0"/>
              <a:t>人物  </a:t>
            </a:r>
            <a:r>
              <a:rPr lang="en-US" altLang="zh-CN" sz="2800" b="1" i="1" u="sng" dirty="0"/>
              <a:t>2</a:t>
            </a:r>
            <a:r>
              <a:rPr lang="zh-CN" altLang="en-US" sz="2800" b="1" i="1" u="sng" dirty="0"/>
              <a:t>情节  </a:t>
            </a:r>
            <a:r>
              <a:rPr lang="en-US" altLang="zh-CN" sz="2800" b="1" i="1" u="sng" dirty="0"/>
              <a:t>3</a:t>
            </a:r>
            <a:r>
              <a:rPr lang="zh-CN" altLang="en-US" sz="2800" b="1" i="1" u="sng" dirty="0">
                <a:sym typeface="+mn-ea"/>
              </a:rPr>
              <a:t>环境  </a:t>
            </a:r>
            <a:r>
              <a:rPr lang="zh-CN" altLang="en-US" sz="2800" b="1" i="1" u="sng" dirty="0"/>
              <a:t> </a:t>
            </a:r>
            <a:r>
              <a:rPr lang="en-US" altLang="zh-CN" sz="2800" b="1" i="1" u="sng" dirty="0"/>
              <a:t>4</a:t>
            </a:r>
            <a:r>
              <a:rPr lang="zh-CN" altLang="en-US" sz="2800" b="1" i="1" u="sng" dirty="0"/>
              <a:t> 主题  </a:t>
            </a:r>
            <a:r>
              <a:rPr lang="en-US" altLang="zh-CN" sz="2800" b="1" i="1" u="sng" dirty="0"/>
              <a:t>5</a:t>
            </a:r>
            <a:r>
              <a:rPr lang="zh-CN" altLang="en-US" sz="2800" b="1" i="1" u="sng" dirty="0">
                <a:sym typeface="+mn-ea"/>
              </a:rPr>
              <a:t>线索</a:t>
            </a:r>
            <a:r>
              <a:rPr lang="zh-CN" altLang="en-US" sz="2800" b="1" i="1" u="sng" dirty="0"/>
              <a:t> </a:t>
            </a:r>
            <a:r>
              <a:rPr lang="en-US" altLang="zh-CN" sz="2800" b="1" i="1" u="sng" dirty="0"/>
              <a:t>6</a:t>
            </a:r>
            <a:r>
              <a:rPr lang="zh-CN" altLang="en-US" sz="2800" b="1" i="1" u="sng" dirty="0">
                <a:sym typeface="+mn-ea"/>
              </a:rPr>
              <a:t>悬念</a:t>
            </a:r>
            <a:r>
              <a:rPr lang="zh-CN" altLang="en-US" sz="2800" b="1" i="1" u="sng" dirty="0"/>
              <a:t> （兴趣） </a:t>
            </a:r>
            <a:r>
              <a:rPr lang="en-US" altLang="zh-CN" sz="2800" b="1" i="1" u="sng" dirty="0"/>
              <a:t>7</a:t>
            </a:r>
            <a:r>
              <a:rPr lang="zh-CN" altLang="en-US" sz="2800" b="1" i="1" u="sng" dirty="0">
                <a:sym typeface="+mn-ea"/>
              </a:rPr>
              <a:t>手法</a:t>
            </a:r>
            <a:r>
              <a:rPr lang="zh-CN" altLang="en-US" sz="2800" b="1" i="1" u="sng" dirty="0"/>
              <a:t> </a:t>
            </a:r>
            <a:endParaRPr lang="zh-CN" altLang="en-US" sz="2800" b="1" i="1" u="sng" dirty="0"/>
          </a:p>
          <a:p>
            <a:pPr>
              <a:lnSpc>
                <a:spcPct val="90000"/>
              </a:lnSpc>
              <a:buNone/>
            </a:pPr>
            <a:r>
              <a:rPr lang="zh-CN" altLang="en-US" b="1" dirty="0">
                <a:solidFill>
                  <a:srgbClr val="000066"/>
                </a:solidFill>
              </a:rPr>
              <a:t> </a:t>
            </a:r>
            <a:r>
              <a:rPr lang="zh-CN" altLang="en-US" sz="2800" b="1" dirty="0">
                <a:solidFill>
                  <a:srgbClr val="000066"/>
                </a:solidFill>
              </a:rPr>
              <a:t>  以“祝福”为题有什么好处？</a:t>
            </a:r>
            <a:endParaRPr lang="zh-CN" altLang="en-US" sz="2800" b="1" dirty="0">
              <a:solidFill>
                <a:srgbClr val="000066"/>
              </a:solidFill>
            </a:endParaRPr>
          </a:p>
          <a:p>
            <a:pPr>
              <a:lnSpc>
                <a:spcPct val="90000"/>
              </a:lnSpc>
              <a:buNone/>
            </a:pPr>
            <a:r>
              <a:rPr lang="en-US" altLang="zh-CN" sz="2800" b="1" dirty="0">
                <a:solidFill>
                  <a:srgbClr val="000066"/>
                </a:solidFill>
              </a:rPr>
              <a:t>①</a:t>
            </a:r>
            <a:r>
              <a:rPr lang="zh-CN" altLang="en-US" sz="2800" b="1" dirty="0">
                <a:solidFill>
                  <a:srgbClr val="000066"/>
                </a:solidFill>
              </a:rPr>
              <a:t>是小说的</a:t>
            </a:r>
            <a:r>
              <a:rPr lang="zh-CN" altLang="en-US" sz="2800" b="1" u="sng" dirty="0">
                <a:solidFill>
                  <a:srgbClr val="E62808"/>
                </a:solidFill>
              </a:rPr>
              <a:t>线索</a:t>
            </a:r>
            <a:r>
              <a:rPr lang="zh-CN" altLang="en-US" sz="2800" b="1" dirty="0">
                <a:solidFill>
                  <a:srgbClr val="000066"/>
                </a:solidFill>
              </a:rPr>
              <a:t>，贯串起祥林嫂一生的遭遇。</a:t>
            </a:r>
            <a:endParaRPr lang="zh-CN" altLang="en-US" sz="2800" b="1" dirty="0">
              <a:solidFill>
                <a:srgbClr val="000066"/>
              </a:solidFill>
            </a:endParaRPr>
          </a:p>
          <a:p>
            <a:pPr>
              <a:lnSpc>
                <a:spcPct val="90000"/>
              </a:lnSpc>
              <a:buNone/>
            </a:pPr>
            <a:r>
              <a:rPr lang="en-US" altLang="zh-CN" sz="2800" b="1" dirty="0">
                <a:solidFill>
                  <a:srgbClr val="000066"/>
                </a:solidFill>
              </a:rPr>
              <a:t>②</a:t>
            </a:r>
            <a:r>
              <a:rPr lang="zh-CN" altLang="en-US" sz="2800" b="1" dirty="0">
                <a:solidFill>
                  <a:srgbClr val="000066"/>
                </a:solidFill>
              </a:rPr>
              <a:t>交代了小说的</a:t>
            </a:r>
            <a:r>
              <a:rPr lang="zh-CN" altLang="en-US" sz="2800" b="1" u="sng" dirty="0">
                <a:solidFill>
                  <a:srgbClr val="E62808"/>
                </a:solidFill>
              </a:rPr>
              <a:t>情节</a:t>
            </a:r>
            <a:r>
              <a:rPr lang="zh-CN" altLang="en-US" sz="2800" b="1" dirty="0">
                <a:solidFill>
                  <a:srgbClr val="000066"/>
                </a:solidFill>
              </a:rPr>
              <a:t>（小说起于祝福，终于祝福，中间几次写到祝福）。 </a:t>
            </a:r>
            <a:endParaRPr lang="zh-CN" altLang="en-US" sz="2800" b="1" dirty="0">
              <a:solidFill>
                <a:srgbClr val="000066"/>
              </a:solidFill>
            </a:endParaRPr>
          </a:p>
          <a:p>
            <a:pPr>
              <a:lnSpc>
                <a:spcPct val="90000"/>
              </a:lnSpc>
              <a:buNone/>
            </a:pPr>
            <a:r>
              <a:rPr lang="en-US" altLang="zh-CN" sz="2800" b="1" dirty="0">
                <a:solidFill>
                  <a:srgbClr val="000066"/>
                </a:solidFill>
              </a:rPr>
              <a:t>③</a:t>
            </a:r>
            <a:r>
              <a:rPr lang="zh-CN" altLang="en-US" sz="2800" b="1" dirty="0">
                <a:solidFill>
                  <a:srgbClr val="000066"/>
                </a:solidFill>
              </a:rPr>
              <a:t>交代了人物活动的社会</a:t>
            </a:r>
            <a:r>
              <a:rPr lang="zh-CN" altLang="en-US" sz="2800" b="1" u="sng" dirty="0">
                <a:solidFill>
                  <a:srgbClr val="E62808"/>
                </a:solidFill>
              </a:rPr>
              <a:t>环境</a:t>
            </a:r>
            <a:r>
              <a:rPr lang="zh-CN" altLang="en-US" sz="2800" b="1" dirty="0">
                <a:solidFill>
                  <a:srgbClr val="000066"/>
                </a:solidFill>
              </a:rPr>
              <a:t>。</a:t>
            </a:r>
            <a:endParaRPr lang="zh-CN" altLang="en-US" sz="2800" b="1" dirty="0">
              <a:solidFill>
                <a:srgbClr val="000066"/>
              </a:solidFill>
            </a:endParaRPr>
          </a:p>
          <a:p>
            <a:pPr>
              <a:lnSpc>
                <a:spcPct val="90000"/>
              </a:lnSpc>
              <a:buNone/>
            </a:pPr>
            <a:r>
              <a:rPr lang="en-US" altLang="zh-CN" sz="2800" b="1" dirty="0">
                <a:solidFill>
                  <a:srgbClr val="1F0F65"/>
                </a:solidFill>
              </a:rPr>
              <a:t>④</a:t>
            </a:r>
            <a:r>
              <a:rPr lang="zh-CN" altLang="en-US" sz="2800" b="1" dirty="0">
                <a:solidFill>
                  <a:srgbClr val="1F0F65"/>
                </a:solidFill>
              </a:rPr>
              <a:t>暗示</a:t>
            </a:r>
            <a:r>
              <a:rPr lang="zh-CN" altLang="en-US" sz="2800" b="1" dirty="0">
                <a:solidFill>
                  <a:srgbClr val="000066"/>
                </a:solidFill>
              </a:rPr>
              <a:t>了</a:t>
            </a:r>
            <a:r>
              <a:rPr lang="zh-CN" altLang="en-US" sz="2800" b="1" u="sng" dirty="0">
                <a:solidFill>
                  <a:srgbClr val="E62808"/>
                </a:solidFill>
              </a:rPr>
              <a:t>主题</a:t>
            </a:r>
            <a:r>
              <a:rPr lang="zh-CN" altLang="en-US" sz="2800" b="1" dirty="0">
                <a:solidFill>
                  <a:srgbClr val="000066"/>
                </a:solidFill>
              </a:rPr>
              <a:t>。封建礼教封建思想是杀害祥林嫂的凶手，而祝福是封建礼教封建思想的集中体现，以“祝福”为题，表现了小说反封建的主题。</a:t>
            </a:r>
            <a:endParaRPr lang="zh-CN" altLang="en-US" sz="2800" b="1" dirty="0">
              <a:solidFill>
                <a:srgbClr val="000066"/>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194">
                                            <p:txEl>
                                              <p:charRg st="0" end="28"/>
                                            </p:txEl>
                                          </p:spTgt>
                                        </p:tgtEl>
                                        <p:attrNameLst>
                                          <p:attrName>style.visibility</p:attrName>
                                        </p:attrNameLst>
                                      </p:cBhvr>
                                      <p:to>
                                        <p:strVal val="visible"/>
                                      </p:to>
                                    </p:set>
                                    <p:anim calcmode="lin" valueType="num">
                                      <p:cBhvr additive="base">
                                        <p:cTn id="7" dur="500" fill="hold"/>
                                        <p:tgtEl>
                                          <p:spTgt spid="8194">
                                            <p:txEl>
                                              <p:charRg st="0" end="28"/>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194">
                                            <p:txEl>
                                              <p:charRg st="0" end="28"/>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8194">
                                            <p:txEl>
                                              <p:charRg st="28" end="45"/>
                                            </p:txEl>
                                          </p:spTgt>
                                        </p:tgtEl>
                                        <p:attrNameLst>
                                          <p:attrName>style.visibility</p:attrName>
                                        </p:attrNameLst>
                                      </p:cBhvr>
                                      <p:to>
                                        <p:strVal val="visible"/>
                                      </p:to>
                                    </p:set>
                                    <p:anim calcmode="lin" valueType="num">
                                      <p:cBhvr additive="base">
                                        <p:cTn id="13" dur="500" fill="hold"/>
                                        <p:tgtEl>
                                          <p:spTgt spid="8194">
                                            <p:txEl>
                                              <p:charRg st="28" end="45"/>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194">
                                            <p:txEl>
                                              <p:charRg st="28" end="45"/>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8194">
                                            <p:txEl>
                                              <p:charRg st="45" end="66"/>
                                            </p:txEl>
                                          </p:spTgt>
                                        </p:tgtEl>
                                        <p:attrNameLst>
                                          <p:attrName>style.visibility</p:attrName>
                                        </p:attrNameLst>
                                      </p:cBhvr>
                                      <p:to>
                                        <p:strVal val="visible"/>
                                      </p:to>
                                    </p:set>
                                    <p:anim calcmode="lin" valueType="num">
                                      <p:cBhvr additive="base">
                                        <p:cTn id="19" dur="500" fill="hold"/>
                                        <p:tgtEl>
                                          <p:spTgt spid="8194">
                                            <p:txEl>
                                              <p:charRg st="45" end="6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194">
                                            <p:txEl>
                                              <p:charRg st="45" end="6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8194">
                                            <p:txEl>
                                              <p:charRg st="66" end="100"/>
                                            </p:txEl>
                                          </p:spTgt>
                                        </p:tgtEl>
                                        <p:attrNameLst>
                                          <p:attrName>style.visibility</p:attrName>
                                        </p:attrNameLst>
                                      </p:cBhvr>
                                      <p:to>
                                        <p:strVal val="visible"/>
                                      </p:to>
                                    </p:set>
                                    <p:anim calcmode="lin" valueType="num">
                                      <p:cBhvr additive="base">
                                        <p:cTn id="25" dur="500" fill="hold"/>
                                        <p:tgtEl>
                                          <p:spTgt spid="8194">
                                            <p:txEl>
                                              <p:charRg st="66" end="10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194">
                                            <p:txEl>
                                              <p:charRg st="66" end="10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8194">
                                            <p:txEl>
                                              <p:charRg st="100" end="115"/>
                                            </p:txEl>
                                          </p:spTgt>
                                        </p:tgtEl>
                                        <p:attrNameLst>
                                          <p:attrName>style.visibility</p:attrName>
                                        </p:attrNameLst>
                                      </p:cBhvr>
                                      <p:to>
                                        <p:strVal val="visible"/>
                                      </p:to>
                                    </p:set>
                                    <p:anim calcmode="lin" valueType="num">
                                      <p:cBhvr additive="base">
                                        <p:cTn id="31" dur="500" fill="hold"/>
                                        <p:tgtEl>
                                          <p:spTgt spid="8194">
                                            <p:txEl>
                                              <p:charRg st="100" end="11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8194">
                                            <p:txEl>
                                              <p:charRg st="100" end="11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8194">
                                            <p:txEl>
                                              <p:charRg st="115" end="179"/>
                                            </p:txEl>
                                          </p:spTgt>
                                        </p:tgtEl>
                                        <p:attrNameLst>
                                          <p:attrName>style.visibility</p:attrName>
                                        </p:attrNameLst>
                                      </p:cBhvr>
                                      <p:to>
                                        <p:strVal val="visible"/>
                                      </p:to>
                                    </p:set>
                                    <p:anim calcmode="lin" valueType="num">
                                      <p:cBhvr additive="base">
                                        <p:cTn id="37" dur="500" fill="hold"/>
                                        <p:tgtEl>
                                          <p:spTgt spid="8194">
                                            <p:txEl>
                                              <p:charRg st="115" end="179"/>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8194">
                                            <p:txEl>
                                              <p:charRg st="115" end="17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矩形 1"/>
          <p:cNvSpPr>
            <a:spLocks noChangeArrowheads="1"/>
          </p:cNvSpPr>
          <p:nvPr/>
        </p:nvSpPr>
        <p:spPr bwMode="auto">
          <a:xfrm>
            <a:off x="1524000" y="285750"/>
            <a:ext cx="7643813" cy="645160"/>
          </a:xfrm>
          <a:prstGeom prst="rect">
            <a:avLst/>
          </a:prstGeom>
          <a:solidFill>
            <a:schemeClr val="bg1"/>
          </a:solidFill>
          <a:ln w="25400">
            <a:solidFill>
              <a:srgbClr val="FF0000"/>
            </a:solidFill>
            <a:miter lim="800000"/>
          </a:ln>
        </p:spPr>
        <p:txBody>
          <a:bodyPr>
            <a:spAutoFit/>
          </a:bodyPr>
          <a:lstStyle/>
          <a:p>
            <a:r>
              <a:rPr lang="zh-CN" altLang="en-US" sz="3600" b="1">
                <a:latin typeface="华文中宋" pitchFamily="2" charset="-122"/>
                <a:ea typeface="华文中宋" pitchFamily="2" charset="-122"/>
              </a:rPr>
              <a:t>小结：小说标题的作用答题不要忘了</a:t>
            </a:r>
            <a:endParaRPr lang="zh-CN" altLang="en-US" sz="3600">
              <a:latin typeface="Calibri" panose="020F0502020204030204" pitchFamily="34" charset="0"/>
            </a:endParaRPr>
          </a:p>
        </p:txBody>
      </p:sp>
      <p:sp>
        <p:nvSpPr>
          <p:cNvPr id="43011" name="TextBox 3"/>
          <p:cNvSpPr txBox="1">
            <a:spLocks noChangeArrowheads="1"/>
          </p:cNvSpPr>
          <p:nvPr/>
        </p:nvSpPr>
        <p:spPr bwMode="auto">
          <a:xfrm>
            <a:off x="4943475" y="1628775"/>
            <a:ext cx="2017713" cy="583565"/>
          </a:xfrm>
          <a:prstGeom prst="rect">
            <a:avLst/>
          </a:prstGeom>
          <a:solidFill>
            <a:schemeClr val="bg1"/>
          </a:solidFill>
          <a:ln w="25400">
            <a:solidFill>
              <a:srgbClr val="FF0000"/>
            </a:solidFill>
            <a:miter lim="800000"/>
          </a:ln>
        </p:spPr>
        <p:txBody>
          <a:bodyPr>
            <a:spAutoFit/>
          </a:bodyPr>
          <a:lstStyle/>
          <a:p>
            <a:pPr>
              <a:buFont typeface="Arial" panose="020B0604020202020204" pitchFamily="34" charset="0"/>
              <a:buNone/>
            </a:pPr>
            <a:r>
              <a:rPr lang="zh-CN" altLang="en-US" sz="3200" b="1">
                <a:solidFill>
                  <a:srgbClr val="000000"/>
                </a:solidFill>
                <a:latin typeface="华文中宋" pitchFamily="2" charset="-122"/>
                <a:ea typeface="华文中宋" pitchFamily="2" charset="-122"/>
              </a:rPr>
              <a:t>人  物</a:t>
            </a:r>
            <a:endParaRPr lang="zh-CN" altLang="en-US" sz="2800" b="1">
              <a:solidFill>
                <a:srgbClr val="000000"/>
              </a:solidFill>
              <a:latin typeface="华文中宋" pitchFamily="2" charset="-122"/>
              <a:ea typeface="华文中宋" pitchFamily="2" charset="-122"/>
            </a:endParaRPr>
          </a:p>
        </p:txBody>
      </p:sp>
      <p:sp>
        <p:nvSpPr>
          <p:cNvPr id="43012" name="TextBox 4"/>
          <p:cNvSpPr txBox="1">
            <a:spLocks noChangeArrowheads="1"/>
          </p:cNvSpPr>
          <p:nvPr/>
        </p:nvSpPr>
        <p:spPr bwMode="auto">
          <a:xfrm>
            <a:off x="2787650" y="3224213"/>
            <a:ext cx="1204595" cy="583565"/>
          </a:xfrm>
          <a:prstGeom prst="rect">
            <a:avLst/>
          </a:prstGeom>
          <a:solidFill>
            <a:schemeClr val="bg1"/>
          </a:solidFill>
          <a:ln w="25400">
            <a:solidFill>
              <a:srgbClr val="FF0000"/>
            </a:solidFill>
            <a:miter lim="800000"/>
          </a:ln>
        </p:spPr>
        <p:txBody>
          <a:bodyPr wrap="none">
            <a:spAutoFit/>
          </a:bodyPr>
          <a:lstStyle/>
          <a:p>
            <a:pPr>
              <a:buFont typeface="Arial" panose="020B0604020202020204" pitchFamily="34" charset="0"/>
              <a:buNone/>
            </a:pPr>
            <a:r>
              <a:rPr lang="zh-CN" altLang="en-US" sz="3200" b="1">
                <a:solidFill>
                  <a:srgbClr val="000000"/>
                </a:solidFill>
                <a:latin typeface="华文中宋" pitchFamily="2" charset="-122"/>
                <a:ea typeface="华文中宋" pitchFamily="2" charset="-122"/>
              </a:rPr>
              <a:t>情 节</a:t>
            </a:r>
            <a:endParaRPr lang="zh-CN" altLang="en-US" sz="3200" b="1">
              <a:solidFill>
                <a:srgbClr val="000000"/>
              </a:solidFill>
              <a:latin typeface="华文中宋" pitchFamily="2" charset="-122"/>
              <a:ea typeface="华文中宋" pitchFamily="2" charset="-122"/>
            </a:endParaRPr>
          </a:p>
        </p:txBody>
      </p:sp>
      <p:sp>
        <p:nvSpPr>
          <p:cNvPr id="43013" name="TextBox 5"/>
          <p:cNvSpPr txBox="1">
            <a:spLocks noChangeArrowheads="1"/>
          </p:cNvSpPr>
          <p:nvPr/>
        </p:nvSpPr>
        <p:spPr bwMode="auto">
          <a:xfrm>
            <a:off x="7751763" y="3209925"/>
            <a:ext cx="1204595" cy="583565"/>
          </a:xfrm>
          <a:prstGeom prst="rect">
            <a:avLst/>
          </a:prstGeom>
          <a:solidFill>
            <a:schemeClr val="bg1"/>
          </a:solidFill>
          <a:ln w="25400">
            <a:solidFill>
              <a:srgbClr val="FF0000"/>
            </a:solidFill>
            <a:miter lim="800000"/>
          </a:ln>
        </p:spPr>
        <p:txBody>
          <a:bodyPr wrap="none">
            <a:spAutoFit/>
          </a:bodyPr>
          <a:lstStyle/>
          <a:p>
            <a:pPr>
              <a:buFont typeface="Arial" panose="020B0604020202020204" pitchFamily="34" charset="0"/>
              <a:buNone/>
            </a:pPr>
            <a:r>
              <a:rPr lang="zh-CN" altLang="en-US" sz="3200" b="1">
                <a:solidFill>
                  <a:srgbClr val="000000"/>
                </a:solidFill>
                <a:latin typeface="华文中宋" pitchFamily="2" charset="-122"/>
                <a:ea typeface="华文中宋" pitchFamily="2" charset="-122"/>
              </a:rPr>
              <a:t>环 境</a:t>
            </a:r>
            <a:endParaRPr lang="zh-CN" altLang="en-US" sz="3200" b="1">
              <a:solidFill>
                <a:srgbClr val="000000"/>
              </a:solidFill>
              <a:latin typeface="华文中宋" pitchFamily="2" charset="-122"/>
              <a:ea typeface="华文中宋" pitchFamily="2" charset="-122"/>
            </a:endParaRPr>
          </a:p>
        </p:txBody>
      </p:sp>
      <p:sp>
        <p:nvSpPr>
          <p:cNvPr id="43014" name="TextBox 6"/>
          <p:cNvSpPr txBox="1">
            <a:spLocks noChangeArrowheads="1"/>
          </p:cNvSpPr>
          <p:nvPr/>
        </p:nvSpPr>
        <p:spPr bwMode="auto">
          <a:xfrm>
            <a:off x="5162550" y="4749800"/>
            <a:ext cx="1941513" cy="583565"/>
          </a:xfrm>
          <a:prstGeom prst="rect">
            <a:avLst/>
          </a:prstGeom>
          <a:solidFill>
            <a:schemeClr val="bg1"/>
          </a:solidFill>
          <a:ln w="25400">
            <a:solidFill>
              <a:srgbClr val="FF0000"/>
            </a:solidFill>
            <a:miter lim="800000"/>
          </a:ln>
        </p:spPr>
        <p:txBody>
          <a:bodyPr>
            <a:spAutoFit/>
          </a:bodyPr>
          <a:lstStyle/>
          <a:p>
            <a:pPr>
              <a:buFont typeface="Arial" panose="020B0604020202020204" pitchFamily="34" charset="0"/>
              <a:buNone/>
            </a:pPr>
            <a:r>
              <a:rPr lang="zh-CN" altLang="en-US" sz="3200" b="1">
                <a:solidFill>
                  <a:srgbClr val="000000"/>
                </a:solidFill>
                <a:latin typeface="华文中宋" pitchFamily="2" charset="-122"/>
                <a:ea typeface="华文中宋" pitchFamily="2" charset="-122"/>
              </a:rPr>
              <a:t>主   题</a:t>
            </a:r>
            <a:endParaRPr lang="zh-CN" altLang="en-US" sz="3200" b="1">
              <a:solidFill>
                <a:srgbClr val="000000"/>
              </a:solidFill>
              <a:latin typeface="华文中宋" pitchFamily="2" charset="-122"/>
              <a:ea typeface="华文中宋" pitchFamily="2" charset="-122"/>
            </a:endParaRPr>
          </a:p>
        </p:txBody>
      </p:sp>
      <p:sp>
        <p:nvSpPr>
          <p:cNvPr id="28678" name="TextBox 7"/>
          <p:cNvSpPr txBox="1">
            <a:spLocks noChangeArrowheads="1"/>
          </p:cNvSpPr>
          <p:nvPr/>
        </p:nvSpPr>
        <p:spPr bwMode="auto">
          <a:xfrm>
            <a:off x="5162550" y="3195638"/>
            <a:ext cx="1409700" cy="583565"/>
          </a:xfrm>
          <a:prstGeom prst="rect">
            <a:avLst/>
          </a:prstGeom>
          <a:solidFill>
            <a:schemeClr val="bg1"/>
          </a:solidFill>
          <a:ln w="25400">
            <a:solidFill>
              <a:srgbClr val="FF0000"/>
            </a:solidFill>
            <a:miter lim="800000"/>
          </a:ln>
        </p:spPr>
        <p:txBody>
          <a:bodyPr wrap="none">
            <a:spAutoFit/>
          </a:bodyPr>
          <a:lstStyle/>
          <a:p>
            <a:pPr>
              <a:buFont typeface="Arial" panose="020B0604020202020204" pitchFamily="34" charset="0"/>
              <a:buNone/>
            </a:pPr>
            <a:r>
              <a:rPr lang="zh-CN" altLang="en-US" sz="3200" b="1">
                <a:solidFill>
                  <a:srgbClr val="000000"/>
                </a:solidFill>
                <a:latin typeface="华文中宋" pitchFamily="2" charset="-122"/>
                <a:ea typeface="华文中宋" pitchFamily="2" charset="-122"/>
              </a:rPr>
              <a:t>标  题</a:t>
            </a:r>
            <a:endParaRPr lang="zh-CN" altLang="en-US" sz="3200" b="1">
              <a:solidFill>
                <a:srgbClr val="000000"/>
              </a:solidFill>
              <a:latin typeface="华文中宋" pitchFamily="2" charset="-122"/>
              <a:ea typeface="华文中宋" pitchFamily="2" charset="-122"/>
            </a:endParaRPr>
          </a:p>
        </p:txBody>
      </p:sp>
      <p:sp>
        <p:nvSpPr>
          <p:cNvPr id="28679" name="上箭头 1"/>
          <p:cNvSpPr>
            <a:spLocks noChangeArrowheads="1"/>
          </p:cNvSpPr>
          <p:nvPr/>
        </p:nvSpPr>
        <p:spPr bwMode="auto">
          <a:xfrm>
            <a:off x="5603875" y="2212975"/>
            <a:ext cx="484188" cy="890588"/>
          </a:xfrm>
          <a:prstGeom prst="upArrow">
            <a:avLst>
              <a:gd name="adj1" fmla="val 50000"/>
              <a:gd name="adj2" fmla="val 50003"/>
            </a:avLst>
          </a:prstGeom>
          <a:solidFill>
            <a:schemeClr val="bg1"/>
          </a:solidFill>
          <a:ln w="25400">
            <a:solidFill>
              <a:srgbClr val="FF0000"/>
            </a:solidFill>
            <a:miter lim="800000"/>
          </a:ln>
        </p:spPr>
        <p:txBody>
          <a:bodyPr anchor="ctr"/>
          <a:lstStyle/>
          <a:p>
            <a:pPr algn="ctr">
              <a:buFont typeface="Arial" panose="020B0604020202020204" pitchFamily="34" charset="0"/>
              <a:buNone/>
            </a:pPr>
            <a:endParaRPr lang="zh-CN" altLang="zh-CN">
              <a:solidFill>
                <a:srgbClr val="FFFFFF"/>
              </a:solidFill>
              <a:latin typeface="Calibri" panose="020F0502020204030204" pitchFamily="34" charset="0"/>
            </a:endParaRPr>
          </a:p>
        </p:txBody>
      </p:sp>
      <p:sp>
        <p:nvSpPr>
          <p:cNvPr id="28680" name="左箭头 2"/>
          <p:cNvSpPr>
            <a:spLocks noChangeArrowheads="1"/>
          </p:cNvSpPr>
          <p:nvPr/>
        </p:nvSpPr>
        <p:spPr bwMode="auto">
          <a:xfrm>
            <a:off x="4187825" y="3322638"/>
            <a:ext cx="828675" cy="484187"/>
          </a:xfrm>
          <a:prstGeom prst="leftArrow">
            <a:avLst>
              <a:gd name="adj1" fmla="val 50000"/>
              <a:gd name="adj2" fmla="val 49997"/>
            </a:avLst>
          </a:prstGeom>
          <a:solidFill>
            <a:schemeClr val="bg1"/>
          </a:solidFill>
          <a:ln w="25400">
            <a:solidFill>
              <a:srgbClr val="FF0000"/>
            </a:solidFill>
            <a:miter lim="800000"/>
          </a:ln>
        </p:spPr>
        <p:txBody>
          <a:bodyPr anchor="ctr"/>
          <a:lstStyle/>
          <a:p>
            <a:pPr algn="ctr">
              <a:buFont typeface="Arial" panose="020B0604020202020204" pitchFamily="34" charset="0"/>
              <a:buNone/>
            </a:pPr>
            <a:endParaRPr lang="zh-CN" altLang="zh-CN">
              <a:solidFill>
                <a:srgbClr val="FFFFFF"/>
              </a:solidFill>
              <a:latin typeface="Calibri" panose="020F0502020204030204" pitchFamily="34" charset="0"/>
            </a:endParaRPr>
          </a:p>
        </p:txBody>
      </p:sp>
      <p:sp>
        <p:nvSpPr>
          <p:cNvPr id="28681" name="右箭头 8"/>
          <p:cNvSpPr>
            <a:spLocks noChangeArrowheads="1"/>
          </p:cNvSpPr>
          <p:nvPr/>
        </p:nvSpPr>
        <p:spPr bwMode="auto">
          <a:xfrm>
            <a:off x="6634163" y="3289300"/>
            <a:ext cx="977900" cy="484188"/>
          </a:xfrm>
          <a:prstGeom prst="rightArrow">
            <a:avLst>
              <a:gd name="adj1" fmla="val 50000"/>
              <a:gd name="adj2" fmla="val 49996"/>
            </a:avLst>
          </a:prstGeom>
          <a:solidFill>
            <a:schemeClr val="bg1"/>
          </a:solidFill>
          <a:ln w="25400">
            <a:solidFill>
              <a:srgbClr val="FF0000"/>
            </a:solidFill>
            <a:miter lim="800000"/>
          </a:ln>
        </p:spPr>
        <p:txBody>
          <a:bodyPr anchor="ctr"/>
          <a:lstStyle/>
          <a:p>
            <a:pPr algn="ctr">
              <a:buFont typeface="Arial" panose="020B0604020202020204" pitchFamily="34" charset="0"/>
              <a:buNone/>
            </a:pPr>
            <a:endParaRPr lang="zh-CN" altLang="zh-CN">
              <a:solidFill>
                <a:srgbClr val="FFFFFF"/>
              </a:solidFill>
              <a:latin typeface="Calibri" panose="020F0502020204030204" pitchFamily="34" charset="0"/>
            </a:endParaRPr>
          </a:p>
        </p:txBody>
      </p:sp>
      <p:sp>
        <p:nvSpPr>
          <p:cNvPr id="28682" name="下箭头 9"/>
          <p:cNvSpPr>
            <a:spLocks noChangeArrowheads="1"/>
          </p:cNvSpPr>
          <p:nvPr/>
        </p:nvSpPr>
        <p:spPr bwMode="auto">
          <a:xfrm>
            <a:off x="5603875" y="3897313"/>
            <a:ext cx="484188" cy="852487"/>
          </a:xfrm>
          <a:prstGeom prst="downArrow">
            <a:avLst>
              <a:gd name="adj1" fmla="val 50000"/>
              <a:gd name="adj2" fmla="val 49999"/>
            </a:avLst>
          </a:prstGeom>
          <a:solidFill>
            <a:schemeClr val="bg1"/>
          </a:solidFill>
          <a:ln w="25400">
            <a:solidFill>
              <a:srgbClr val="FF0000"/>
            </a:solidFill>
            <a:miter lim="800000"/>
          </a:ln>
        </p:spPr>
        <p:txBody>
          <a:bodyPr anchor="ctr"/>
          <a:lstStyle/>
          <a:p>
            <a:pPr algn="ctr">
              <a:buFont typeface="Arial" panose="020B0604020202020204" pitchFamily="34" charset="0"/>
              <a:buNone/>
            </a:pPr>
            <a:endParaRPr lang="zh-CN" altLang="zh-CN">
              <a:solidFill>
                <a:srgbClr val="FFFFFF"/>
              </a:solidFill>
              <a:latin typeface="Calibri" panose="020F0502020204030204" pitchFamily="34" charset="0"/>
            </a:endParaRPr>
          </a:p>
        </p:txBody>
      </p:sp>
      <p:sp>
        <p:nvSpPr>
          <p:cNvPr id="28683" name="Text Box 14"/>
          <p:cNvSpPr txBox="1">
            <a:spLocks noChangeArrowheads="1"/>
          </p:cNvSpPr>
          <p:nvPr/>
        </p:nvSpPr>
        <p:spPr bwMode="auto">
          <a:xfrm>
            <a:off x="4079875" y="5876925"/>
            <a:ext cx="3743325" cy="706755"/>
          </a:xfrm>
          <a:prstGeom prst="rect">
            <a:avLst/>
          </a:prstGeom>
          <a:noFill/>
          <a:ln w="9525">
            <a:noFill/>
            <a:miter lim="800000"/>
          </a:ln>
        </p:spPr>
        <p:txBody>
          <a:bodyPr>
            <a:spAutoFit/>
          </a:bodyPr>
          <a:lstStyle/>
          <a:p>
            <a:pPr>
              <a:spcBef>
                <a:spcPct val="50000"/>
              </a:spcBef>
            </a:pPr>
            <a:r>
              <a:rPr lang="zh-CN" altLang="en-US" sz="4000" b="1">
                <a:solidFill>
                  <a:srgbClr val="FF0000"/>
                </a:solidFill>
              </a:rPr>
              <a:t>四级循环推理</a:t>
            </a:r>
            <a:endParaRPr lang="zh-CN" altLang="en-US" sz="4000" b="1">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3011"/>
                                        </p:tgtEl>
                                        <p:attrNameLst>
                                          <p:attrName>style.visibility</p:attrName>
                                        </p:attrNameLst>
                                      </p:cBhvr>
                                      <p:to>
                                        <p:strVal val="visible"/>
                                      </p:to>
                                    </p:set>
                                    <p:anim calcmode="lin" valueType="num">
                                      <p:cBhvr additive="base">
                                        <p:cTn id="7" dur="500" fill="hold"/>
                                        <p:tgtEl>
                                          <p:spTgt spid="43011"/>
                                        </p:tgtEl>
                                        <p:attrNameLst>
                                          <p:attrName>ppt_x</p:attrName>
                                        </p:attrNameLst>
                                      </p:cBhvr>
                                      <p:tavLst>
                                        <p:tav tm="0">
                                          <p:val>
                                            <p:strVal val="#ppt_x"/>
                                          </p:val>
                                        </p:tav>
                                        <p:tav tm="100000">
                                          <p:val>
                                            <p:strVal val="#ppt_x"/>
                                          </p:val>
                                        </p:tav>
                                      </p:tavLst>
                                    </p:anim>
                                    <p:anim calcmode="lin" valueType="num">
                                      <p:cBhvr additive="base">
                                        <p:cTn id="8" dur="500" fill="hold"/>
                                        <p:tgtEl>
                                          <p:spTgt spid="4301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3012"/>
                                        </p:tgtEl>
                                        <p:attrNameLst>
                                          <p:attrName>style.visibility</p:attrName>
                                        </p:attrNameLst>
                                      </p:cBhvr>
                                      <p:to>
                                        <p:strVal val="visible"/>
                                      </p:to>
                                    </p:set>
                                    <p:anim calcmode="lin" valueType="num">
                                      <p:cBhvr additive="base">
                                        <p:cTn id="13" dur="500" fill="hold"/>
                                        <p:tgtEl>
                                          <p:spTgt spid="43012"/>
                                        </p:tgtEl>
                                        <p:attrNameLst>
                                          <p:attrName>ppt_x</p:attrName>
                                        </p:attrNameLst>
                                      </p:cBhvr>
                                      <p:tavLst>
                                        <p:tav tm="0">
                                          <p:val>
                                            <p:strVal val="#ppt_x"/>
                                          </p:val>
                                        </p:tav>
                                        <p:tav tm="100000">
                                          <p:val>
                                            <p:strVal val="#ppt_x"/>
                                          </p:val>
                                        </p:tav>
                                      </p:tavLst>
                                    </p:anim>
                                    <p:anim calcmode="lin" valueType="num">
                                      <p:cBhvr additive="base">
                                        <p:cTn id="14" dur="500" fill="hold"/>
                                        <p:tgtEl>
                                          <p:spTgt spid="4301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3013"/>
                                        </p:tgtEl>
                                        <p:attrNameLst>
                                          <p:attrName>style.visibility</p:attrName>
                                        </p:attrNameLst>
                                      </p:cBhvr>
                                      <p:to>
                                        <p:strVal val="visible"/>
                                      </p:to>
                                    </p:set>
                                    <p:anim calcmode="lin" valueType="num">
                                      <p:cBhvr additive="base">
                                        <p:cTn id="19" dur="500" fill="hold"/>
                                        <p:tgtEl>
                                          <p:spTgt spid="43013"/>
                                        </p:tgtEl>
                                        <p:attrNameLst>
                                          <p:attrName>ppt_x</p:attrName>
                                        </p:attrNameLst>
                                      </p:cBhvr>
                                      <p:tavLst>
                                        <p:tav tm="0">
                                          <p:val>
                                            <p:strVal val="#ppt_x"/>
                                          </p:val>
                                        </p:tav>
                                        <p:tav tm="100000">
                                          <p:val>
                                            <p:strVal val="#ppt_x"/>
                                          </p:val>
                                        </p:tav>
                                      </p:tavLst>
                                    </p:anim>
                                    <p:anim calcmode="lin" valueType="num">
                                      <p:cBhvr additive="base">
                                        <p:cTn id="20" dur="500" fill="hold"/>
                                        <p:tgtEl>
                                          <p:spTgt spid="43013"/>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3014"/>
                                        </p:tgtEl>
                                        <p:attrNameLst>
                                          <p:attrName>style.visibility</p:attrName>
                                        </p:attrNameLst>
                                      </p:cBhvr>
                                      <p:to>
                                        <p:strVal val="visible"/>
                                      </p:to>
                                    </p:set>
                                    <p:anim calcmode="lin" valueType="num">
                                      <p:cBhvr additive="base">
                                        <p:cTn id="25" dur="500" fill="hold"/>
                                        <p:tgtEl>
                                          <p:spTgt spid="43014"/>
                                        </p:tgtEl>
                                        <p:attrNameLst>
                                          <p:attrName>ppt_x</p:attrName>
                                        </p:attrNameLst>
                                      </p:cBhvr>
                                      <p:tavLst>
                                        <p:tav tm="0">
                                          <p:val>
                                            <p:strVal val="#ppt_x"/>
                                          </p:val>
                                        </p:tav>
                                        <p:tav tm="100000">
                                          <p:val>
                                            <p:strVal val="#ppt_x"/>
                                          </p:val>
                                        </p:tav>
                                      </p:tavLst>
                                    </p:anim>
                                    <p:anim calcmode="lin" valueType="num">
                                      <p:cBhvr additive="base">
                                        <p:cTn id="26" dur="500" fill="hold"/>
                                        <p:tgtEl>
                                          <p:spTgt spid="430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1" grpId="0" bldLvl="0" animBg="1" autoUpdateAnimBg="0"/>
      <p:bldP spid="43012" grpId="0" bldLvl="0" animBg="1" autoUpdateAnimBg="0"/>
      <p:bldP spid="43013" grpId="0" bldLvl="0" animBg="1" autoUpdateAnimBg="0"/>
      <p:bldP spid="43014" grpId="0" bldLvl="0" animBg="1"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noChangeArrowheads="1"/>
          </p:cNvSpPr>
          <p:nvPr>
            <p:ph type="title"/>
          </p:nvPr>
        </p:nvSpPr>
        <p:spPr>
          <a:xfrm>
            <a:off x="1676400" y="685800"/>
            <a:ext cx="8229600" cy="1143000"/>
          </a:xfrm>
        </p:spPr>
        <p:txBody>
          <a:bodyPr/>
          <a:lstStyle/>
          <a:p>
            <a:pPr eaLnBrk="1" hangingPunct="1"/>
            <a:r>
              <a:rPr lang="zh-CN" altLang="en-US" b="1" smtClean="0">
                <a:solidFill>
                  <a:srgbClr val="FF0000"/>
                </a:solidFill>
                <a:ea typeface="黑体" panose="02010609060101010101" pitchFamily="49" charset="-122"/>
              </a:rPr>
              <a:t>温馨提示</a:t>
            </a:r>
            <a:endParaRPr lang="zh-CN" altLang="en-US" b="1" smtClean="0">
              <a:solidFill>
                <a:srgbClr val="FF0000"/>
              </a:solidFill>
              <a:ea typeface="黑体" panose="02010609060101010101" pitchFamily="49" charset="-122"/>
            </a:endParaRPr>
          </a:p>
        </p:txBody>
      </p:sp>
      <p:sp>
        <p:nvSpPr>
          <p:cNvPr id="25603" name="Rectangle 3"/>
          <p:cNvSpPr>
            <a:spLocks noGrp="1" noChangeArrowheads="1"/>
          </p:cNvSpPr>
          <p:nvPr>
            <p:ph type="body" idx="1"/>
          </p:nvPr>
        </p:nvSpPr>
        <p:spPr>
          <a:xfrm>
            <a:off x="2057400" y="1524000"/>
            <a:ext cx="7848600" cy="3111500"/>
          </a:xfrm>
        </p:spPr>
        <p:txBody>
          <a:bodyPr>
            <a:normAutofit/>
          </a:bodyPr>
          <a:lstStyle/>
          <a:p>
            <a:pPr algn="ctr" eaLnBrk="1" hangingPunct="1">
              <a:lnSpc>
                <a:spcPct val="90000"/>
              </a:lnSpc>
            </a:pPr>
            <a:r>
              <a:rPr lang="zh-CN" altLang="en-US" sz="4000" b="1" smtClean="0">
                <a:solidFill>
                  <a:schemeClr val="accent2"/>
                </a:solidFill>
                <a:latin typeface="宋体" panose="02010600030101010101" pitchFamily="2" charset="-122"/>
                <a:ea typeface="宋体" panose="02010600030101010101" pitchFamily="2" charset="-122"/>
                <a:cs typeface="楷体_GB2312"/>
              </a:rPr>
              <a:t>思考全面、抓住要点</a:t>
            </a:r>
            <a:endParaRPr lang="zh-CN" altLang="en-US" sz="4000" b="1" smtClean="0">
              <a:solidFill>
                <a:schemeClr val="accent2"/>
              </a:solidFill>
              <a:latin typeface="宋体" panose="02010600030101010101" pitchFamily="2" charset="-122"/>
              <a:ea typeface="宋体" panose="02010600030101010101" pitchFamily="2" charset="-122"/>
              <a:cs typeface="楷体_GB2312"/>
            </a:endParaRPr>
          </a:p>
          <a:p>
            <a:pPr algn="ctr" eaLnBrk="1" hangingPunct="1">
              <a:lnSpc>
                <a:spcPct val="90000"/>
              </a:lnSpc>
            </a:pPr>
            <a:r>
              <a:rPr lang="zh-CN" altLang="en-US" sz="4000" b="1" smtClean="0">
                <a:solidFill>
                  <a:schemeClr val="accent2"/>
                </a:solidFill>
                <a:latin typeface="宋体" panose="02010600030101010101" pitchFamily="2" charset="-122"/>
                <a:ea typeface="宋体" panose="02010600030101010101" pitchFamily="2" charset="-122"/>
                <a:cs typeface="楷体_GB2312"/>
              </a:rPr>
              <a:t>紧扣文本、具体分析</a:t>
            </a:r>
            <a:endParaRPr lang="zh-CN" altLang="en-US" sz="4000" b="1" smtClean="0">
              <a:solidFill>
                <a:schemeClr val="accent2"/>
              </a:solidFill>
              <a:latin typeface="宋体" panose="02010600030101010101" pitchFamily="2" charset="-122"/>
              <a:ea typeface="宋体" panose="02010600030101010101" pitchFamily="2" charset="-122"/>
              <a:cs typeface="楷体_GB2312"/>
            </a:endParaRPr>
          </a:p>
          <a:p>
            <a:pPr algn="ctr" eaLnBrk="1" hangingPunct="1">
              <a:lnSpc>
                <a:spcPct val="90000"/>
              </a:lnSpc>
            </a:pPr>
            <a:r>
              <a:rPr lang="zh-CN" altLang="en-US" sz="4000" b="1" smtClean="0">
                <a:solidFill>
                  <a:schemeClr val="accent2"/>
                </a:solidFill>
                <a:latin typeface="宋体" panose="02010600030101010101" pitchFamily="2" charset="-122"/>
                <a:ea typeface="宋体" panose="02010600030101010101" pitchFamily="2" charset="-122"/>
                <a:cs typeface="楷体_GB2312"/>
              </a:rPr>
              <a:t>语言规范，表述鲜明</a:t>
            </a:r>
            <a:endParaRPr lang="zh-CN" altLang="en-US" sz="4000" b="1" smtClean="0">
              <a:solidFill>
                <a:schemeClr val="accent2"/>
              </a:solidFill>
              <a:latin typeface="宋体" panose="02010600030101010101" pitchFamily="2" charset="-122"/>
              <a:ea typeface="宋体" panose="02010600030101010101" pitchFamily="2" charset="-122"/>
              <a:cs typeface="楷体_GB2312"/>
            </a:endParaRPr>
          </a:p>
          <a:p>
            <a:pPr algn="ctr" eaLnBrk="1" hangingPunct="1">
              <a:lnSpc>
                <a:spcPct val="90000"/>
              </a:lnSpc>
            </a:pPr>
            <a:r>
              <a:rPr lang="zh-CN" altLang="en-US" sz="4000" b="1" smtClean="0">
                <a:solidFill>
                  <a:schemeClr val="accent2"/>
                </a:solidFill>
                <a:latin typeface="宋体" panose="02010600030101010101" pitchFamily="2" charset="-122"/>
                <a:ea typeface="宋体" panose="02010600030101010101" pitchFamily="2" charset="-122"/>
                <a:cs typeface="楷体_GB2312"/>
              </a:rPr>
              <a:t>分点作答，突出关键词</a:t>
            </a:r>
            <a:endParaRPr lang="zh-CN" altLang="en-US" sz="4000" b="1" smtClean="0">
              <a:solidFill>
                <a:schemeClr val="accent2"/>
              </a:solidFill>
              <a:latin typeface="宋体" panose="02010600030101010101" pitchFamily="2" charset="-122"/>
              <a:ea typeface="宋体" panose="02010600030101010101" pitchFamily="2" charset="-122"/>
              <a:cs typeface="楷体_GB231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5603">
                                            <p:txEl>
                                              <p:pRg st="0" end="0"/>
                                            </p:txEl>
                                          </p:spTgt>
                                        </p:tgtEl>
                                        <p:attrNameLst>
                                          <p:attrName>style.visibility</p:attrName>
                                        </p:attrNameLst>
                                      </p:cBhvr>
                                      <p:to>
                                        <p:strVal val="visible"/>
                                      </p:to>
                                    </p:set>
                                    <p:anim calcmode="lin" valueType="num">
                                      <p:cBhvr additive="base">
                                        <p:cTn id="7" dur="500" fill="hold"/>
                                        <p:tgtEl>
                                          <p:spTgt spid="2560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560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5603">
                                            <p:txEl>
                                              <p:pRg st="1" end="1"/>
                                            </p:txEl>
                                          </p:spTgt>
                                        </p:tgtEl>
                                        <p:attrNameLst>
                                          <p:attrName>style.visibility</p:attrName>
                                        </p:attrNameLst>
                                      </p:cBhvr>
                                      <p:to>
                                        <p:strVal val="visible"/>
                                      </p:to>
                                    </p:set>
                                    <p:anim calcmode="lin" valueType="num">
                                      <p:cBhvr additive="base">
                                        <p:cTn id="13" dur="500" fill="hold"/>
                                        <p:tgtEl>
                                          <p:spTgt spid="2560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560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5603">
                                            <p:txEl>
                                              <p:pRg st="2" end="2"/>
                                            </p:txEl>
                                          </p:spTgt>
                                        </p:tgtEl>
                                        <p:attrNameLst>
                                          <p:attrName>style.visibility</p:attrName>
                                        </p:attrNameLst>
                                      </p:cBhvr>
                                      <p:to>
                                        <p:strVal val="visible"/>
                                      </p:to>
                                    </p:set>
                                    <p:anim calcmode="lin" valueType="num">
                                      <p:cBhvr additive="base">
                                        <p:cTn id="19" dur="500" fill="hold"/>
                                        <p:tgtEl>
                                          <p:spTgt spid="2560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560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5603">
                                            <p:txEl>
                                              <p:pRg st="3" end="3"/>
                                            </p:txEl>
                                          </p:spTgt>
                                        </p:tgtEl>
                                        <p:attrNameLst>
                                          <p:attrName>style.visibility</p:attrName>
                                        </p:attrNameLst>
                                      </p:cBhvr>
                                      <p:to>
                                        <p:strVal val="visible"/>
                                      </p:to>
                                    </p:set>
                                    <p:anim calcmode="lin" valueType="num">
                                      <p:cBhvr additive="base">
                                        <p:cTn id="25" dur="500" fill="hold"/>
                                        <p:tgtEl>
                                          <p:spTgt spid="2560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560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p="http://schemas.openxmlformats.org/presentationml/2006/main">
  <p:tag name="KSO_WM_TAG_VERSION" val="1.0"/>
  <p:tag name="KSO_WM_TEMPLATE_CATEGORY" val="custom"/>
  <p:tag name="KSO_WM_TEMPLATE_INDEX" val="20184553"/>
</p:tagLst>
</file>

<file path=ppt/tags/tag2.xml><?xml version="1.0" encoding="utf-8"?>
<p:tagLst xmlns:p="http://schemas.openxmlformats.org/presentationml/2006/main">
  <p:tag name="KSO_WM_TAG_VERSION" val="1.0"/>
  <p:tag name="KSO_WM_TEMPLATE_CATEGORY" val="custom"/>
  <p:tag name="KSO_WM_TEMPLATE_INDEX" val="20184553"/>
</p:tagLst>
</file>

<file path=ppt/tags/tag3.xml><?xml version="1.0" encoding="utf-8"?>
<p:tagLst xmlns:p="http://schemas.openxmlformats.org/presentationml/2006/main">
  <p:tag name="KSO_WM_TEMPLATE_TOPIC_DEFAULT" val="1"/>
  <p:tag name="KSO_WM_TEMPLATE_JOB_ID" val="2"/>
  <p:tag name="KSO_WM_TEMPLATE_SCENE_ID" val="1"/>
  <p:tag name="KSO_WM_TEMPLATE_OUTLINE_ID" val="15"/>
  <p:tag name="KSO_WM_TEMPLATE_TOPIC_ID" val="2869567"/>
  <p:tag name="KSO_WM_BEAUTIFY_FLAG" val="#wm#"/>
  <p:tag name="KSO_WM_TAG_VERSION" val="1.0"/>
  <p:tag name="KSO_WM_TEMPLATE_INDEX" val="20184553"/>
  <p:tag name="KSO_WM_TEMPLATE_CATEGORY" val="custom"/>
  <p:tag name="KSO_WM_TEMPLATE_THUMBS_INDEX" val="1"/>
</p:tagLst>
</file>

<file path=ppt/theme/theme1.xml><?xml version="1.0" encoding="utf-8"?>
<a:theme xmlns:a="http://schemas.openxmlformats.org/drawingml/2006/main" name="Office 主题">
  <a:themeElements>
    <a:clrScheme name="Office">
      <a:dk1>
        <a:srgbClr val="000000"/>
      </a:dk1>
      <a:lt1>
        <a:srgbClr val="FFFFFF"/>
      </a:lt1>
      <a:dk2>
        <a:srgbClr val="000000"/>
      </a:dk2>
      <a:lt2>
        <a:srgbClr val="FFFFFF"/>
      </a:lt2>
      <a:accent1>
        <a:srgbClr val="000000"/>
      </a:accent1>
      <a:accent2>
        <a:srgbClr val="000000"/>
      </a:accent2>
      <a:accent3>
        <a:srgbClr val="000000"/>
      </a:accent3>
      <a:accent4>
        <a:srgbClr val="000000"/>
      </a:accent4>
      <a:accent5>
        <a:srgbClr val="000000"/>
      </a:accent5>
      <a:accent6>
        <a:srgbClr val="FFFFFF"/>
      </a:accent6>
      <a:hlink>
        <a:srgbClr val="0563C1"/>
      </a:hlink>
      <a:folHlink>
        <a:srgbClr val="954F72"/>
      </a:folHlink>
    </a:clrScheme>
    <a:fontScheme name="自定义 1">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5770</Words>
  <Application>WPS 演示</Application>
  <PresentationFormat>宽屏</PresentationFormat>
  <Paragraphs>448</Paragraphs>
  <Slides>40</Slides>
  <Notes>1</Notes>
  <HiddenSlides>0</HiddenSlides>
  <MMClips>0</MMClips>
  <ScaleCrop>false</ScaleCrop>
  <HeadingPairs>
    <vt:vector size="8" baseType="variant">
      <vt:variant>
        <vt:lpstr>已用的字体</vt:lpstr>
      </vt:variant>
      <vt:variant>
        <vt:i4>20</vt:i4>
      </vt:variant>
      <vt:variant>
        <vt:lpstr>主题</vt:lpstr>
      </vt:variant>
      <vt:variant>
        <vt:i4>1</vt:i4>
      </vt:variant>
      <vt:variant>
        <vt:lpstr>嵌入 OLE 服务器</vt:lpstr>
      </vt:variant>
      <vt:variant>
        <vt:i4>32</vt:i4>
      </vt:variant>
      <vt:variant>
        <vt:lpstr>幻灯片标题</vt:lpstr>
      </vt:variant>
      <vt:variant>
        <vt:i4>40</vt:i4>
      </vt:variant>
    </vt:vector>
  </HeadingPairs>
  <TitlesOfParts>
    <vt:vector size="93" baseType="lpstr">
      <vt:lpstr>Arial</vt:lpstr>
      <vt:lpstr>宋体</vt:lpstr>
      <vt:lpstr>Wingdings</vt:lpstr>
      <vt:lpstr>黑体</vt:lpstr>
      <vt:lpstr>Calibri</vt:lpstr>
      <vt:lpstr>微软雅黑</vt:lpstr>
      <vt:lpstr>Arial Unicode MS</vt:lpstr>
      <vt:lpstr>华文行楷</vt:lpstr>
      <vt:lpstr>华文隶书</vt:lpstr>
      <vt:lpstr>华文中宋</vt:lpstr>
      <vt:lpstr>楷体_GB2312</vt:lpstr>
      <vt:lpstr>新宋体</vt:lpstr>
      <vt:lpstr>Times New Roman</vt:lpstr>
      <vt:lpstr>NEU-BZ-S92</vt:lpstr>
      <vt:lpstr>方正书宋_GBK</vt:lpstr>
      <vt:lpstr>Segoe Print</vt:lpstr>
      <vt:lpstr>楷体_GB2312</vt:lpstr>
      <vt:lpstr>Courier New</vt:lpstr>
      <vt:lpstr>Times New Roman</vt:lpstr>
      <vt:lpstr>IPAPANNEW</vt:lpstr>
      <vt:lpstr>Office 主题</vt:lpstr>
      <vt:lpstr>Word.Document.8</vt:lpstr>
      <vt:lpstr>Word.Document.8</vt:lpstr>
      <vt:lpstr>Word.Document.8</vt:lpstr>
      <vt:lpstr>Word.Document.8</vt:lpstr>
      <vt:lpstr>Word.Document.8</vt:lpstr>
      <vt:lpstr>Word.Document.8</vt:lpstr>
      <vt:lpstr>Word.Document.8</vt:lpstr>
      <vt:lpstr>Word.Document.8</vt:lpstr>
      <vt:lpstr>Word.Document.8</vt:lpstr>
      <vt:lpstr>Word.Document.8</vt:lpstr>
      <vt:lpstr>Word.Document.8</vt:lpstr>
      <vt:lpstr>Word.Document.8</vt:lpstr>
      <vt:lpstr>Word.Document.8</vt:lpstr>
      <vt:lpstr>Word.Document.8</vt:lpstr>
      <vt:lpstr>Word.Document.8</vt:lpstr>
      <vt:lpstr>Word.Document.8</vt:lpstr>
      <vt:lpstr>Word.Document.8</vt:lpstr>
      <vt:lpstr>Word.Document.8</vt:lpstr>
      <vt:lpstr>Word.Document.8</vt:lpstr>
      <vt:lpstr>Word.Document.8</vt:lpstr>
      <vt:lpstr>Word.Document.8</vt:lpstr>
      <vt:lpstr>Word.Document.8</vt:lpstr>
      <vt:lpstr>Word.Document.8</vt:lpstr>
      <vt:lpstr>Word.Document.8</vt:lpstr>
      <vt:lpstr>Word.Document.8</vt:lpstr>
      <vt:lpstr>Word.Document.8</vt:lpstr>
      <vt:lpstr>Word.Document.8</vt:lpstr>
      <vt:lpstr>Word.Document.8</vt:lpstr>
      <vt:lpstr>Word.Document.8</vt:lpstr>
      <vt:lpstr>Word.Document.8</vt:lpstr>
      <vt:lpstr>Word.Document.8</vt:lpstr>
      <vt:lpstr>Word.Document.8</vt:lpstr>
      <vt:lpstr>点击关键词: 高考小说的命题主要围绕着四个关键词: </vt:lpstr>
      <vt:lpstr>PowerPoint 演示文稿</vt:lpstr>
      <vt:lpstr>PowerPoint 演示文稿</vt:lpstr>
      <vt:lpstr>PowerPoint 演示文稿</vt:lpstr>
      <vt:lpstr>PowerPoint 演示文稿</vt:lpstr>
      <vt:lpstr>小结：标题的作用</vt:lpstr>
      <vt:lpstr>PowerPoint 演示文稿</vt:lpstr>
      <vt:lpstr>PowerPoint 演示文稿</vt:lpstr>
      <vt:lpstr>温馨提示</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小说结构专题解读</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小米贝贝</cp:lastModifiedBy>
  <cp:revision>5</cp:revision>
  <dcterms:created xsi:type="dcterms:W3CDTF">2018-03-01T02:03:00Z</dcterms:created>
  <dcterms:modified xsi:type="dcterms:W3CDTF">2018-03-27T13:19:37Z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2052-10.1.0.7224</vt:lpwstr>
  </property>
</Properties>
</file>