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2"/>
  </p:notes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104063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33CC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494250C-EBD5-45F5-87CD-335A8B30D83E}" type="datetimeFigureOut">
              <a:rPr lang="zh-CN" altLang="en-US"/>
              <a:pPr>
                <a:defRPr/>
              </a:pPr>
              <a:t>2017/12/7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1FFB9B2-B983-4B52-8CB3-DC32A01953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2852738"/>
            <a:ext cx="6659563" cy="792162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zh-CN" altLang="en-US" noProof="0" dirty="0" smtClean="0">
                <a:sym typeface="Arial" panose="020B0604020202020204" pitchFamily="34" charset="0"/>
              </a:rPr>
              <a:t>单击此处编辑母版标题样式</a:t>
            </a:r>
            <a:endParaRPr lang="zh-CN" altLang="zh-CN" noProof="0" dirty="0" smtClean="0">
              <a:sym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644900"/>
            <a:ext cx="6659563" cy="576188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rgbClr val="7BC489"/>
                </a:solidFill>
              </a:defRPr>
            </a:lvl1pPr>
          </a:lstStyle>
          <a:p>
            <a:pPr lvl="0"/>
            <a:r>
              <a:rPr lang="zh-CN" altLang="zh-CN" noProof="0" dirty="0" smtClean="0">
                <a:sym typeface="Arial" panose="020B0604020202020204" pitchFamily="34" charset="0"/>
              </a:rPr>
              <a:t>单击此处编辑母版副标题样式</a:t>
            </a:r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25A23-319E-479F-83E4-F3384F77CE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 descr="#wm#_43_21_*Z"/>
          <p:cNvGrpSpPr>
            <a:grpSpLocks/>
          </p:cNvGrpSpPr>
          <p:nvPr/>
        </p:nvGrpSpPr>
        <p:grpSpPr bwMode="auto">
          <a:xfrm>
            <a:off x="900113" y="977900"/>
            <a:ext cx="1546225" cy="1152525"/>
            <a:chOff x="0" y="0"/>
            <a:chExt cx="2436" cy="1814"/>
          </a:xfrm>
        </p:grpSpPr>
        <p:sp>
          <p:nvSpPr>
            <p:cNvPr id="6" name="Rectangle 4" descr="#wm#_43_21_*Z"/>
            <p:cNvSpPr>
              <a:spLocks noChangeArrowheads="1"/>
            </p:cNvSpPr>
            <p:nvPr/>
          </p:nvSpPr>
          <p:spPr bwMode="auto">
            <a:xfrm>
              <a:off x="0" y="0"/>
              <a:ext cx="1813" cy="1814"/>
            </a:xfrm>
            <a:prstGeom prst="rect">
              <a:avLst/>
            </a:prstGeom>
            <a:noFill/>
            <a:ln w="6350" cap="flat" cmpd="sng">
              <a:solidFill>
                <a:srgbClr val="0E9651"/>
              </a:solidFill>
              <a:miter lim="800000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lIns="90170" tIns="46990" rIns="90170" bIns="4699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>
                  <a:solidFill>
                    <a:srgbClr val="0E9651"/>
                  </a:solidFill>
                  <a:latin typeface="+mn-lt"/>
                  <a:ea typeface="+mn-ea"/>
                </a:rPr>
                <a:t> </a:t>
              </a:r>
            </a:p>
          </p:txBody>
        </p:sp>
        <p:sp>
          <p:nvSpPr>
            <p:cNvPr id="7" name="Rectangle 5" descr="#wm#_43_21_*Z"/>
            <p:cNvSpPr>
              <a:spLocks noChangeArrowheads="1"/>
            </p:cNvSpPr>
            <p:nvPr/>
          </p:nvSpPr>
          <p:spPr bwMode="auto">
            <a:xfrm>
              <a:off x="1303" y="340"/>
              <a:ext cx="1133" cy="1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90170" tIns="46990" rIns="90170" bIns="4699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>
                <a:solidFill>
                  <a:srgbClr val="0E965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98240" y="2568864"/>
            <a:ext cx="2811600" cy="3236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ea"/>
                <a:ea typeface="+mn-ea"/>
              </a:defRPr>
            </a:lvl1pPr>
            <a:lvl2pPr>
              <a:defRPr>
                <a:solidFill>
                  <a:schemeClr val="tx1"/>
                </a:solidFill>
                <a:latin typeface="+mn-ea"/>
                <a:ea typeface="+mn-ea"/>
              </a:defRPr>
            </a:lvl2pPr>
            <a:lvl3pPr>
              <a:defRPr>
                <a:solidFill>
                  <a:schemeClr val="tx1"/>
                </a:solidFill>
                <a:latin typeface="+mn-ea"/>
                <a:ea typeface="+mn-ea"/>
              </a:defRPr>
            </a:lvl3pPr>
            <a:lvl4pPr>
              <a:defRPr>
                <a:solidFill>
                  <a:schemeClr val="tx1"/>
                </a:solidFill>
                <a:latin typeface="+mn-ea"/>
                <a:ea typeface="+mn-ea"/>
              </a:defRPr>
            </a:lvl4pPr>
            <a:lvl5pPr>
              <a:defRPr>
                <a:solidFill>
                  <a:schemeClr val="tx1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28752" y="2568864"/>
            <a:ext cx="2811600" cy="3236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ea"/>
                <a:ea typeface="+mn-ea"/>
              </a:defRPr>
            </a:lvl1pPr>
            <a:lvl2pPr>
              <a:defRPr>
                <a:solidFill>
                  <a:schemeClr val="tx1"/>
                </a:solidFill>
                <a:latin typeface="+mn-ea"/>
                <a:ea typeface="+mn-ea"/>
              </a:defRPr>
            </a:lvl2pPr>
            <a:lvl3pPr>
              <a:defRPr>
                <a:solidFill>
                  <a:schemeClr val="tx1"/>
                </a:solidFill>
                <a:latin typeface="+mn-ea"/>
                <a:ea typeface="+mn-ea"/>
              </a:defRPr>
            </a:lvl3pPr>
            <a:lvl4pPr>
              <a:defRPr>
                <a:solidFill>
                  <a:schemeClr val="tx1"/>
                </a:solidFill>
                <a:latin typeface="+mn-ea"/>
                <a:ea typeface="+mn-ea"/>
              </a:defRPr>
            </a:lvl4pPr>
            <a:lvl5pPr>
              <a:defRPr>
                <a:solidFill>
                  <a:schemeClr val="tx1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695952" y="1193232"/>
            <a:ext cx="6044400" cy="7236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283F8-0FD7-462E-AC88-D13BA33D02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64163" y="4076700"/>
            <a:ext cx="3779837" cy="2752725"/>
            <a:chOff x="0" y="0"/>
            <a:chExt cx="5942" cy="4337"/>
          </a:xfrm>
        </p:grpSpPr>
        <p:sp>
          <p:nvSpPr>
            <p:cNvPr id="4" name="AutoShape 5" descr="#wm#_43_31_*Z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16200000">
              <a:off x="3883" y="659"/>
              <a:ext cx="2719" cy="1360"/>
            </a:xfrm>
            <a:prstGeom prst="triangle">
              <a:avLst>
                <a:gd name="adj" fmla="val 50000"/>
              </a:avLst>
            </a:prstGeom>
            <a:solidFill>
              <a:srgbClr val="94DE94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" name="AutoShape 6" descr="#wm#_43_31_*Z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10800000">
              <a:off x="0" y="2976"/>
              <a:ext cx="2720" cy="1361"/>
            </a:xfrm>
            <a:prstGeom prst="triangle">
              <a:avLst>
                <a:gd name="adj" fmla="val 50000"/>
              </a:avLst>
            </a:prstGeom>
            <a:solidFill>
              <a:srgbClr val="8EE5C7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" name="AutoShape 7" descr="#wm#_43_31_*Z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10800000">
              <a:off x="1565" y="1486"/>
              <a:ext cx="2718" cy="1358"/>
            </a:xfrm>
            <a:prstGeom prst="triangle">
              <a:avLst>
                <a:gd name="adj" fmla="val 50000"/>
              </a:avLst>
            </a:prstGeom>
            <a:solidFill>
              <a:srgbClr val="94DE94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" name="AutoShape 8" descr="#wm#_43_31_*Z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567" y="2976"/>
              <a:ext cx="2718" cy="1361"/>
            </a:xfrm>
            <a:prstGeom prst="triangle">
              <a:avLst>
                <a:gd name="adj" fmla="val 50000"/>
              </a:avLst>
            </a:prstGeom>
            <a:solidFill>
              <a:srgbClr val="94DE94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" name="AutoShape 9" descr="#wm#_43_31_*Z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67" y="1483"/>
              <a:ext cx="2718" cy="1358"/>
            </a:xfrm>
            <a:prstGeom prst="triangle">
              <a:avLst>
                <a:gd name="adj" fmla="val 50000"/>
              </a:avLst>
            </a:prstGeom>
            <a:solidFill>
              <a:srgbClr val="8EE5C7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" name="AutoShape 10" descr="#wm#_43_31_*Z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10800000">
              <a:off x="3167" y="2976"/>
              <a:ext cx="2718" cy="1361"/>
            </a:xfrm>
            <a:prstGeom prst="triangle">
              <a:avLst>
                <a:gd name="adj" fmla="val 50000"/>
              </a:avLst>
            </a:prstGeom>
            <a:solidFill>
              <a:srgbClr val="EBF09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87449" y="2636912"/>
            <a:ext cx="6660000" cy="1004512"/>
          </a:xfrm>
        </p:spPr>
        <p:txBody>
          <a:bodyPr>
            <a:normAutofit/>
          </a:bodyPr>
          <a:lstStyle>
            <a:lvl1pPr algn="ctr">
              <a:defRPr sz="4400"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37D35-ECA1-45E2-8E70-8F1D659C03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 descr="#wm#_43_21_*Z"/>
          <p:cNvGrpSpPr>
            <a:grpSpLocks/>
          </p:cNvGrpSpPr>
          <p:nvPr/>
        </p:nvGrpSpPr>
        <p:grpSpPr bwMode="auto">
          <a:xfrm>
            <a:off x="900113" y="977900"/>
            <a:ext cx="1546225" cy="1152525"/>
            <a:chOff x="0" y="0"/>
            <a:chExt cx="2436" cy="1814"/>
          </a:xfrm>
        </p:grpSpPr>
        <p:sp>
          <p:nvSpPr>
            <p:cNvPr id="6" name="Rectangle 4" descr="#wm#_43_21_*Z"/>
            <p:cNvSpPr>
              <a:spLocks noChangeArrowheads="1"/>
            </p:cNvSpPr>
            <p:nvPr/>
          </p:nvSpPr>
          <p:spPr bwMode="auto">
            <a:xfrm>
              <a:off x="0" y="0"/>
              <a:ext cx="1813" cy="1814"/>
            </a:xfrm>
            <a:prstGeom prst="rect">
              <a:avLst/>
            </a:prstGeom>
            <a:noFill/>
            <a:ln w="6350" cap="flat" cmpd="sng">
              <a:solidFill>
                <a:srgbClr val="0E9651"/>
              </a:solidFill>
              <a:miter lim="800000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lIns="90170" tIns="46990" rIns="90170" bIns="4699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>
                  <a:solidFill>
                    <a:srgbClr val="0E9651"/>
                  </a:solidFill>
                  <a:latin typeface="+mn-lt"/>
                  <a:ea typeface="+mn-ea"/>
                </a:rPr>
                <a:t> </a:t>
              </a:r>
            </a:p>
          </p:txBody>
        </p:sp>
        <p:sp>
          <p:nvSpPr>
            <p:cNvPr id="7" name="Rectangle 5" descr="#wm#_43_21_*Z"/>
            <p:cNvSpPr>
              <a:spLocks noChangeArrowheads="1"/>
            </p:cNvSpPr>
            <p:nvPr/>
          </p:nvSpPr>
          <p:spPr bwMode="auto">
            <a:xfrm>
              <a:off x="1303" y="340"/>
              <a:ext cx="1133" cy="1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90170" tIns="46990" rIns="90170" bIns="4699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>
                <a:solidFill>
                  <a:srgbClr val="0E965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70496" y="2662480"/>
            <a:ext cx="4528800" cy="3286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292080" y="2673856"/>
            <a:ext cx="2883600" cy="3312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95952" y="1193232"/>
            <a:ext cx="6044400" cy="7236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70304-AAEA-42CA-86E4-FF39FF4C21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452320" y="1270001"/>
            <a:ext cx="1234480" cy="5111328"/>
          </a:xfr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70001"/>
            <a:ext cx="6851104" cy="511132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554788"/>
            <a:ext cx="2133600" cy="2587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554788"/>
            <a:ext cx="2895600" cy="2587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554788"/>
            <a:ext cx="2133600" cy="2587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C4109-FF6D-46C1-A820-311B21FDB7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1196751"/>
            <a:ext cx="7887600" cy="5022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F6F38-C213-4918-8DBE-61251E63B769}" type="datetimeFigureOut">
              <a:rPr lang="zh-CN" altLang="en-US"/>
              <a:pPr>
                <a:defRPr/>
              </a:pPr>
              <a:t>2017/12/7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EBB82-DB5A-46C0-96BA-7FFD862E6E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007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Arial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Arial" charset="0"/>
              </a:rPr>
              <a:t>第二级</a:t>
            </a:r>
          </a:p>
          <a:p>
            <a:pPr lvl="2"/>
            <a:r>
              <a:rPr lang="zh-CN" altLang="zh-CN" smtClean="0">
                <a:sym typeface="Arial" charset="0"/>
              </a:rPr>
              <a:t>第三级</a:t>
            </a:r>
          </a:p>
          <a:p>
            <a:pPr lvl="3"/>
            <a:r>
              <a:rPr lang="zh-CN" altLang="zh-CN" smtClean="0">
                <a:sym typeface="Arial" charset="0"/>
              </a:rPr>
              <a:t>第四级</a:t>
            </a:r>
          </a:p>
          <a:p>
            <a:pPr lvl="4"/>
            <a:r>
              <a:rPr lang="zh-CN" altLang="zh-CN" smtClean="0">
                <a:sym typeface="Arial" charset="0"/>
              </a:rPr>
              <a:t>第五级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1195388"/>
            <a:ext cx="70580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Arial" charset="0"/>
              </a:rPr>
              <a:t>单击此处编辑母版标题样式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524625"/>
            <a:ext cx="2133600" cy="260350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sz="11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D5A314D1-0D74-4FC6-8320-AD85778EB6CF}" type="datetimeFigureOut">
              <a:rPr lang="zh-CN" altLang="en-US"/>
              <a:pPr>
                <a:defRPr/>
              </a:pPr>
              <a:t>2017/12/7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524625"/>
            <a:ext cx="2895600" cy="260350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524625"/>
            <a:ext cx="2133600" cy="260350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0522D949-0C20-488D-B547-46A9F66B25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1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E9651"/>
          </a:solidFill>
          <a:latin typeface="Arial" charset="0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E9651"/>
          </a:solidFill>
          <a:latin typeface="Arial" charset="0"/>
          <a:ea typeface="黑体" panose="02010609060101010101" pitchFamily="49" charset="-122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E9651"/>
          </a:solidFill>
          <a:latin typeface="Arial" charset="0"/>
          <a:ea typeface="黑体" panose="02010609060101010101" pitchFamily="49" charset="-122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E9651"/>
          </a:solidFill>
          <a:latin typeface="Arial" charset="0"/>
          <a:ea typeface="黑体" panose="02010609060101010101" pitchFamily="49" charset="-122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E9651"/>
          </a:solidFill>
          <a:latin typeface="Arial" charset="0"/>
          <a:ea typeface="黑体" panose="02010609060101010101" pitchFamily="49" charset="-122"/>
          <a:sym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E9651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E9651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E9651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E9651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9pPr>
    </p:titleStyle>
    <p:bodyStyle>
      <a:lvl1pPr marL="15875" indent="-1587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2"/>
          </a:solidFill>
          <a:latin typeface="Arial" charset="0"/>
          <a:ea typeface="+mn-ea"/>
          <a:cs typeface="+mn-cs"/>
          <a:sym typeface="Arial" charset="0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2"/>
          </a:solidFill>
          <a:latin typeface="Arial" charset="0"/>
          <a:ea typeface="+mn-ea"/>
          <a:cs typeface="+mn-cs"/>
          <a:sym typeface="Arial" charset="0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2"/>
          </a:solidFill>
          <a:latin typeface="Arial" charset="0"/>
          <a:ea typeface="+mn-ea"/>
          <a:cs typeface="+mn-cs"/>
          <a:sym typeface="Arial" charset="0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2"/>
          </a:solidFill>
          <a:latin typeface="Arial" charset="0"/>
          <a:ea typeface="+mn-ea"/>
          <a:cs typeface="+mn-cs"/>
          <a:sym typeface="Arial" charset="0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2"/>
          </a:solidFill>
          <a:latin typeface="Arial" charset="0"/>
          <a:ea typeface="+mn-ea"/>
          <a:cs typeface="+mn-cs"/>
          <a:sym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cyywgzf.chci.cn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19138" y="1522413"/>
            <a:ext cx="8197850" cy="1470025"/>
          </a:xfrm>
        </p:spPr>
        <p:txBody>
          <a:bodyPr/>
          <a:lstStyle/>
          <a:p>
            <a:r>
              <a:rPr lang="zh-CN" altLang="en-US" smtClean="0">
                <a:latin typeface="黑体" pitchFamily="49" charset="-122"/>
                <a:ea typeface="黑体" pitchFamily="49" charset="-122"/>
              </a:rPr>
              <a:t>     小说阅读歌诀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865313" y="3746500"/>
            <a:ext cx="55959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CC"/>
                </a:solidFill>
              </a:rPr>
              <a:t>微信：</a:t>
            </a:r>
            <a:r>
              <a:rPr lang="en-US" altLang="zh-CN" sz="3200" b="1">
                <a:solidFill>
                  <a:srgbClr val="0000CC"/>
                </a:solidFill>
              </a:rPr>
              <a:t>CL8828322</a:t>
            </a:r>
          </a:p>
        </p:txBody>
      </p:sp>
      <p:pic>
        <p:nvPicPr>
          <p:cNvPr id="24580" name="Picture 4" descr="IMG_1945_01_副本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38" y="5251450"/>
            <a:ext cx="8716962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6413" y="233363"/>
            <a:ext cx="8220075" cy="1090612"/>
          </a:xfrm>
        </p:spPr>
        <p:txBody>
          <a:bodyPr/>
          <a:lstStyle/>
          <a:p>
            <a:r>
              <a:rPr lang="zh-CN" altLang="en-US" sz="4000" b="1" smtClean="0">
                <a:solidFill>
                  <a:schemeClr val="tx2"/>
                </a:solidFill>
                <a:ea typeface="宋体" charset="-122"/>
              </a:rPr>
              <a:t>谢谢关注，微信</a:t>
            </a:r>
            <a:r>
              <a:rPr lang="en-US" altLang="zh-CN" sz="4000" smtClean="0">
                <a:solidFill>
                  <a:srgbClr val="FF0000"/>
                </a:solidFill>
                <a:ea typeface="宋体" charset="-122"/>
              </a:rPr>
              <a:t>CL8828322</a:t>
            </a:r>
          </a:p>
        </p:txBody>
      </p:sp>
      <p:pic>
        <p:nvPicPr>
          <p:cNvPr id="18434" name="Picture 3" descr="IMG_1945_013_副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89463"/>
            <a:ext cx="9144000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webwxgetmsg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2388" y="1028700"/>
            <a:ext cx="2725737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9900" y="0"/>
            <a:ext cx="8220075" cy="5797550"/>
          </a:xfrm>
        </p:spPr>
        <p:txBody>
          <a:bodyPr/>
          <a:lstStyle/>
          <a:p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小说鉴赏靠品悟，明确概念第一步。</a:t>
            </a:r>
          </a:p>
          <a:p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刻画人物是中心，社会生活是主旨。</a:t>
            </a:r>
          </a:p>
          <a:p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情节环境作用多，三个要素要明白。</a:t>
            </a:r>
          </a:p>
          <a:p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第一人称显真实，人事好像亲经历。</a:t>
            </a:r>
          </a:p>
          <a:p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第二人称来对话，读者作品距离近。</a:t>
            </a:r>
          </a:p>
          <a:p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感情抒发很方便，写物拟人做修辞。</a:t>
            </a:r>
          </a:p>
          <a:p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第三人称不受限，灵活自如角度多。</a:t>
            </a:r>
          </a:p>
          <a:p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画面广阔旁观看，客观公正发评论。</a:t>
            </a:r>
          </a:p>
          <a:p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外貌语言和动作，人物性格粗把握。</a:t>
            </a:r>
          </a:p>
          <a:p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心理神态要注意，细节形象更生动。</a:t>
            </a:r>
          </a:p>
          <a:p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环境侧面写人物，地灵人杰经常见。</a:t>
            </a:r>
          </a:p>
          <a:p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渲染烘托是常态，时代背景能体现。</a:t>
            </a:r>
          </a:p>
          <a:p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暗示主旨奠基调，人物命运可预见。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1775"/>
            <a:ext cx="8220075" cy="647858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次要人物经常考，主要人物他衬托。</a:t>
            </a:r>
          </a:p>
          <a:p>
            <a:pPr>
              <a:lnSpc>
                <a:spcPct val="110000"/>
              </a:lnSpc>
            </a:pP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情节发展巧推动，社会背景话暗示。</a:t>
            </a:r>
          </a:p>
          <a:p>
            <a:pPr>
              <a:lnSpc>
                <a:spcPct val="110000"/>
              </a:lnSpc>
            </a:pP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第一人称见证者，参与故事真实感。</a:t>
            </a:r>
          </a:p>
          <a:p>
            <a:pPr>
              <a:lnSpc>
                <a:spcPct val="110000"/>
              </a:lnSpc>
            </a:pP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形象性格很好答，外在形象靠描写。</a:t>
            </a:r>
          </a:p>
          <a:p>
            <a:pPr>
              <a:lnSpc>
                <a:spcPct val="110000"/>
              </a:lnSpc>
            </a:pP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肖像动作加心理，语言身份要吻合。</a:t>
            </a:r>
          </a:p>
          <a:p>
            <a:pPr>
              <a:lnSpc>
                <a:spcPct val="110000"/>
              </a:lnSpc>
            </a:pP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乡土气息口语中，幽默含蓄有特点。</a:t>
            </a:r>
          </a:p>
          <a:p>
            <a:pPr>
              <a:lnSpc>
                <a:spcPct val="110000"/>
              </a:lnSpc>
            </a:pP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神态细节多注意，职业特征有关系。</a:t>
            </a:r>
          </a:p>
          <a:p>
            <a:pPr>
              <a:lnSpc>
                <a:spcPct val="110000"/>
              </a:lnSpc>
            </a:pP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厨师手艺多很好，画家审美属一流。</a:t>
            </a:r>
          </a:p>
          <a:p>
            <a:pPr>
              <a:lnSpc>
                <a:spcPct val="110000"/>
              </a:lnSpc>
            </a:pP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鞋匠往往手灵巧，演员忘我入角色。</a:t>
            </a:r>
          </a:p>
          <a:p>
            <a:pPr>
              <a:lnSpc>
                <a:spcPct val="110000"/>
              </a:lnSpc>
            </a:pP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乡土本色是淳朴，商家也有善良在。</a:t>
            </a:r>
          </a:p>
          <a:p>
            <a:pPr>
              <a:lnSpc>
                <a:spcPct val="110000"/>
              </a:lnSpc>
            </a:pPr>
            <a:r>
              <a:rPr lang="zh-CN" altLang="en-US" sz="2800" b="1" smtClean="0">
                <a:solidFill>
                  <a:schemeClr val="tx1"/>
                </a:solidFill>
                <a:ea typeface="宋体" charset="-122"/>
              </a:rPr>
              <a:t>内在性格看情节，矛盾冲突最关键。</a:t>
            </a:r>
          </a:p>
          <a:p>
            <a:pPr>
              <a:lnSpc>
                <a:spcPct val="110000"/>
              </a:lnSpc>
            </a:pPr>
            <a:r>
              <a:rPr lang="zh-CN" altLang="en-US" sz="2800" b="1" smtClean="0">
                <a:solidFill>
                  <a:schemeClr val="tx1"/>
                </a:solidFill>
                <a:ea typeface="宋体" charset="-122"/>
              </a:rPr>
              <a:t>人物优点有很多，大方热情爱生活。</a:t>
            </a:r>
          </a:p>
          <a:p>
            <a:pPr>
              <a:lnSpc>
                <a:spcPct val="110000"/>
              </a:lnSpc>
            </a:pPr>
            <a:r>
              <a:rPr lang="zh-CN" altLang="en-US" sz="2800" b="1" smtClean="0">
                <a:solidFill>
                  <a:schemeClr val="tx1"/>
                </a:solidFill>
                <a:ea typeface="宋体" charset="-122"/>
              </a:rPr>
              <a:t>机智幽默还乐观，善良真诚对他人。</a:t>
            </a:r>
          </a:p>
          <a:p>
            <a:pPr>
              <a:lnSpc>
                <a:spcPct val="110000"/>
              </a:lnSpc>
            </a:pPr>
            <a:endParaRPr lang="zh-CN" altLang="en-US" b="1" smtClean="0">
              <a:solidFill>
                <a:schemeClr val="tx1"/>
              </a:solidFill>
              <a:ea typeface="宋体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9900" y="157163"/>
            <a:ext cx="8220075" cy="6053137"/>
          </a:xfrm>
        </p:spPr>
        <p:txBody>
          <a:bodyPr/>
          <a:lstStyle/>
          <a:p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理性克制有勇气，不忘初心有梦想。</a:t>
            </a:r>
          </a:p>
          <a:p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责任爱心两具备，勤奋努力能吃苦。</a:t>
            </a:r>
          </a:p>
          <a:p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朴实节俭显大方，敏感细腻解人意。</a:t>
            </a:r>
          </a:p>
          <a:p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通情达理人谦逊，守信低调淡名利。</a:t>
            </a:r>
          </a:p>
          <a:p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身份教养影响人，地位经历决定人。</a:t>
            </a:r>
          </a:p>
          <a:p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人无完人要谨记，缺点也是考查点。</a:t>
            </a:r>
          </a:p>
          <a:p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马裤先生是代表，颐指气使目无人。</a:t>
            </a:r>
          </a:p>
          <a:p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缺乏公德占便宜，斤斤计较还自私。</a:t>
            </a:r>
          </a:p>
          <a:p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不讲卫生趣味低，褒贬分清莫写错。</a:t>
            </a:r>
          </a:p>
          <a:p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情节全靠线索穿，想找线索看标题。</a:t>
            </a:r>
          </a:p>
          <a:p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以人为题主人公，以物为题贯始终。</a:t>
            </a:r>
          </a:p>
          <a:p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标题意义常探究，深浅表里要结合。</a:t>
            </a:r>
          </a:p>
          <a:p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一语双关用的多，指代比喻多重意。</a:t>
            </a:r>
          </a:p>
          <a:p>
            <a:endParaRPr lang="zh-CN" altLang="en-US" b="1" smtClean="0">
              <a:solidFill>
                <a:schemeClr val="tx1"/>
              </a:solidFill>
              <a:ea typeface="宋体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1013" y="0"/>
            <a:ext cx="8220075" cy="644366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点明时地设背景，渲染氛围寄情感。</a:t>
            </a:r>
          </a:p>
          <a:p>
            <a:pPr>
              <a:lnSpc>
                <a:spcPct val="110000"/>
              </a:lnSpc>
            </a:pP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概括故事连情节，对比讽刺凸主旨</a:t>
            </a:r>
          </a:p>
          <a:p>
            <a:pPr>
              <a:lnSpc>
                <a:spcPct val="110000"/>
              </a:lnSpc>
            </a:pP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明线暗线有交集，情节紧凑主旨深。</a:t>
            </a:r>
          </a:p>
          <a:p>
            <a:pPr>
              <a:lnSpc>
                <a:spcPct val="110000"/>
              </a:lnSpc>
            </a:pP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对比照应人鲜明，品质突出多元化。</a:t>
            </a:r>
          </a:p>
          <a:p>
            <a:pPr>
              <a:lnSpc>
                <a:spcPct val="110000"/>
              </a:lnSpc>
            </a:pP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开头常考设悬念，吸引读者来阅读。</a:t>
            </a:r>
          </a:p>
          <a:p>
            <a:pPr>
              <a:lnSpc>
                <a:spcPct val="110000"/>
              </a:lnSpc>
            </a:pP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中间情节很重要，一波三折多起伏。</a:t>
            </a:r>
          </a:p>
          <a:p>
            <a:pPr>
              <a:lnSpc>
                <a:spcPct val="110000"/>
              </a:lnSpc>
            </a:pP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承上启下巧过渡，照应伏笔巧关联。</a:t>
            </a:r>
          </a:p>
          <a:p>
            <a:pPr>
              <a:lnSpc>
                <a:spcPct val="110000"/>
              </a:lnSpc>
            </a:pP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结尾手法有多种，卒章显志太平常。</a:t>
            </a:r>
          </a:p>
          <a:p>
            <a:pPr>
              <a:lnSpc>
                <a:spcPct val="110000"/>
              </a:lnSpc>
            </a:pP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戛然而止留思索，出人意料清理中。</a:t>
            </a:r>
          </a:p>
          <a:p>
            <a:pPr>
              <a:lnSpc>
                <a:spcPct val="110000"/>
              </a:lnSpc>
            </a:pP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陡然波澜有效果，人物性格彻底清。</a:t>
            </a:r>
          </a:p>
          <a:p>
            <a:pPr>
              <a:lnSpc>
                <a:spcPct val="110000"/>
              </a:lnSpc>
            </a:pP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主旨深化又思辨，探究做法要全面。</a:t>
            </a:r>
          </a:p>
          <a:p>
            <a:pPr>
              <a:lnSpc>
                <a:spcPct val="110000"/>
              </a:lnSpc>
            </a:pP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答题不离主人公，内容情节都兼顾。</a:t>
            </a:r>
          </a:p>
          <a:p>
            <a:pPr>
              <a:lnSpc>
                <a:spcPct val="110000"/>
              </a:lnSpc>
            </a:pP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效果作用不要丢，按点做答写清楚。</a:t>
            </a:r>
          </a:p>
          <a:p>
            <a:pPr>
              <a:lnSpc>
                <a:spcPct val="110000"/>
              </a:lnSpc>
            </a:pP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高三复习回头看，所学内容细回想。</a:t>
            </a:r>
          </a:p>
          <a:p>
            <a:pPr>
              <a:lnSpc>
                <a:spcPct val="110000"/>
              </a:lnSpc>
            </a:pP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作者：陈琳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0075" cy="6553200"/>
          </a:xfrm>
        </p:spPr>
        <p:txBody>
          <a:bodyPr/>
          <a:lstStyle/>
          <a:p>
            <a:r>
              <a:rPr lang="zh-CN" altLang="en-US" sz="2000" b="1" smtClean="0">
                <a:solidFill>
                  <a:srgbClr val="CC0000"/>
                </a:solidFill>
                <a:ea typeface="宋体" charset="-122"/>
              </a:rPr>
              <a:t>吏部</a:t>
            </a:r>
            <a:r>
              <a:rPr lang="zh-CN" altLang="en-US" sz="2000" b="1" smtClean="0">
                <a:solidFill>
                  <a:srgbClr val="3333CC"/>
                </a:solidFill>
                <a:ea typeface="宋体" charset="-122"/>
              </a:rPr>
              <a:t>考功</a:t>
            </a:r>
            <a:r>
              <a:rPr lang="zh-CN" altLang="en-US" sz="2000" b="1" smtClean="0">
                <a:solidFill>
                  <a:schemeClr val="tx1"/>
                </a:solidFill>
                <a:ea typeface="宋体" charset="-122"/>
              </a:rPr>
              <a:t>明</a:t>
            </a:r>
            <a:r>
              <a:rPr lang="zh-CN" altLang="en-US" sz="2000" b="1" smtClean="0">
                <a:solidFill>
                  <a:srgbClr val="009900"/>
                </a:solidFill>
                <a:ea typeface="宋体" charset="-122"/>
              </a:rPr>
              <a:t>陟镌</a:t>
            </a:r>
            <a:r>
              <a:rPr lang="zh-CN" altLang="en-US" sz="2000" b="1" smtClean="0">
                <a:solidFill>
                  <a:schemeClr val="tx1"/>
                </a:solidFill>
                <a:ea typeface="宋体" charset="-122"/>
              </a:rPr>
              <a:t>，</a:t>
            </a:r>
            <a:r>
              <a:rPr lang="zh-CN" altLang="en-US" sz="2000" b="1" smtClean="0">
                <a:solidFill>
                  <a:srgbClr val="CC0000"/>
                </a:solidFill>
                <a:ea typeface="宋体" charset="-122"/>
              </a:rPr>
              <a:t>封赏除授拜</a:t>
            </a:r>
            <a:r>
              <a:rPr lang="zh-CN" altLang="en-US" sz="2000" b="1" smtClean="0">
                <a:solidFill>
                  <a:schemeClr val="tx1"/>
                </a:solidFill>
                <a:ea typeface="宋体" charset="-122"/>
              </a:rPr>
              <a:t>官职。</a:t>
            </a:r>
          </a:p>
          <a:p>
            <a:r>
              <a:rPr lang="zh-CN" altLang="en-US" sz="2000" b="1" smtClean="0">
                <a:solidFill>
                  <a:srgbClr val="CC0000"/>
                </a:solidFill>
                <a:ea typeface="宋体" charset="-122"/>
              </a:rPr>
              <a:t>升迁拔擢进</a:t>
            </a:r>
            <a:r>
              <a:rPr lang="zh-CN" altLang="en-US" sz="2000" b="1" smtClean="0">
                <a:solidFill>
                  <a:schemeClr val="tx1"/>
                </a:solidFill>
                <a:ea typeface="宋体" charset="-122"/>
              </a:rPr>
              <a:t>加官，</a:t>
            </a:r>
            <a:r>
              <a:rPr lang="zh-CN" altLang="en-US" sz="2000" b="1" smtClean="0">
                <a:solidFill>
                  <a:srgbClr val="CC0000"/>
                </a:solidFill>
                <a:ea typeface="宋体" charset="-122"/>
              </a:rPr>
              <a:t>转迁徙改出</a:t>
            </a:r>
            <a:r>
              <a:rPr lang="zh-CN" altLang="en-US" sz="2000" b="1" smtClean="0">
                <a:solidFill>
                  <a:schemeClr val="tx1"/>
                </a:solidFill>
                <a:ea typeface="宋体" charset="-122"/>
              </a:rPr>
              <a:t>调职。</a:t>
            </a:r>
          </a:p>
          <a:p>
            <a:r>
              <a:rPr lang="zh-CN" altLang="en-US" sz="2000" b="1" smtClean="0">
                <a:solidFill>
                  <a:srgbClr val="CC0000"/>
                </a:solidFill>
                <a:ea typeface="宋体" charset="-122"/>
              </a:rPr>
              <a:t>兼领行摄署假权</a:t>
            </a:r>
            <a:r>
              <a:rPr lang="zh-CN" altLang="en-US" sz="2000" b="1" smtClean="0">
                <a:solidFill>
                  <a:schemeClr val="tx1"/>
                </a:solidFill>
                <a:ea typeface="宋体" charset="-122"/>
              </a:rPr>
              <a:t>，一官两职人能干。</a:t>
            </a:r>
          </a:p>
          <a:p>
            <a:r>
              <a:rPr lang="zh-CN" altLang="en-US" sz="2000" b="1" smtClean="0">
                <a:solidFill>
                  <a:srgbClr val="CC0000"/>
                </a:solidFill>
                <a:ea typeface="宋体" charset="-122"/>
              </a:rPr>
              <a:t>左迁</a:t>
            </a:r>
            <a:r>
              <a:rPr lang="zh-CN" altLang="en-US" sz="2000" b="1" smtClean="0">
                <a:solidFill>
                  <a:schemeClr val="tx1"/>
                </a:solidFill>
                <a:ea typeface="宋体" charset="-122"/>
              </a:rPr>
              <a:t>贬</a:t>
            </a:r>
            <a:r>
              <a:rPr lang="zh-CN" altLang="en-US" sz="2000" b="1" smtClean="0">
                <a:solidFill>
                  <a:srgbClr val="CC0000"/>
                </a:solidFill>
                <a:ea typeface="宋体" charset="-122"/>
              </a:rPr>
              <a:t>谪窜放降</a:t>
            </a:r>
            <a:r>
              <a:rPr lang="zh-CN" altLang="en-US" sz="2000" b="1" smtClean="0">
                <a:solidFill>
                  <a:schemeClr val="tx1"/>
                </a:solidFill>
                <a:ea typeface="宋体" charset="-122"/>
              </a:rPr>
              <a:t>，</a:t>
            </a:r>
            <a:r>
              <a:rPr lang="zh-CN" altLang="en-US" sz="2000" b="1" smtClean="0">
                <a:solidFill>
                  <a:srgbClr val="CC0000"/>
                </a:solidFill>
                <a:ea typeface="宋体" charset="-122"/>
              </a:rPr>
              <a:t>罢黜夺免</a:t>
            </a:r>
            <a:r>
              <a:rPr lang="zh-CN" altLang="en-US" sz="2000" b="1" smtClean="0">
                <a:solidFill>
                  <a:schemeClr val="tx1"/>
                </a:solidFill>
                <a:ea typeface="宋体" charset="-122"/>
              </a:rPr>
              <a:t>回桑梓。</a:t>
            </a:r>
          </a:p>
          <a:p>
            <a:r>
              <a:rPr lang="zh-CN" altLang="en-US" sz="2000" b="1" smtClean="0">
                <a:solidFill>
                  <a:srgbClr val="CC0000"/>
                </a:solidFill>
                <a:ea typeface="宋体" charset="-122"/>
              </a:rPr>
              <a:t>闾阎</a:t>
            </a:r>
            <a:r>
              <a:rPr lang="zh-CN" altLang="en-US" sz="2000" b="1" smtClean="0">
                <a:solidFill>
                  <a:schemeClr val="tx1"/>
                </a:solidFill>
                <a:ea typeface="宋体" charset="-122"/>
              </a:rPr>
              <a:t>什伍到</a:t>
            </a:r>
            <a:r>
              <a:rPr lang="zh-CN" altLang="en-US" sz="2000" b="1" smtClean="0">
                <a:solidFill>
                  <a:srgbClr val="CC0000"/>
                </a:solidFill>
                <a:ea typeface="宋体" charset="-122"/>
              </a:rPr>
              <a:t>里甲</a:t>
            </a:r>
            <a:r>
              <a:rPr lang="zh-CN" altLang="en-US" sz="2000" b="1" smtClean="0">
                <a:solidFill>
                  <a:schemeClr val="tx1"/>
                </a:solidFill>
                <a:ea typeface="宋体" charset="-122"/>
              </a:rPr>
              <a:t>，徭役丁税</a:t>
            </a:r>
            <a:r>
              <a:rPr lang="zh-CN" altLang="en-US" sz="2000" b="1" smtClean="0">
                <a:solidFill>
                  <a:srgbClr val="CC0000"/>
                </a:solidFill>
                <a:ea typeface="宋体" charset="-122"/>
              </a:rPr>
              <a:t>输</a:t>
            </a:r>
            <a:r>
              <a:rPr lang="zh-CN" altLang="en-US" sz="2000" b="1" smtClean="0">
                <a:solidFill>
                  <a:schemeClr val="tx1"/>
                </a:solidFill>
                <a:ea typeface="宋体" charset="-122"/>
              </a:rPr>
              <a:t>朝廷。</a:t>
            </a:r>
          </a:p>
          <a:p>
            <a:r>
              <a:rPr lang="zh-CN" altLang="en-US" sz="2000" b="1" smtClean="0">
                <a:solidFill>
                  <a:schemeClr val="tx1"/>
                </a:solidFill>
                <a:ea typeface="宋体" charset="-122"/>
              </a:rPr>
              <a:t>北门南牙</a:t>
            </a:r>
            <a:r>
              <a:rPr lang="zh-CN" altLang="en-US" sz="2000" b="1" smtClean="0">
                <a:solidFill>
                  <a:srgbClr val="CC0000"/>
                </a:solidFill>
                <a:ea typeface="宋体" charset="-122"/>
              </a:rPr>
              <a:t>分曹</a:t>
            </a:r>
            <a:r>
              <a:rPr lang="zh-CN" altLang="en-US" sz="2000" b="1" smtClean="0">
                <a:solidFill>
                  <a:schemeClr val="tx1"/>
                </a:solidFill>
                <a:ea typeface="宋体" charset="-122"/>
              </a:rPr>
              <a:t>治，</a:t>
            </a:r>
            <a:r>
              <a:rPr lang="zh-CN" altLang="en-US" sz="2000" b="1" smtClean="0">
                <a:solidFill>
                  <a:srgbClr val="CC0000"/>
                </a:solidFill>
                <a:ea typeface="宋体" charset="-122"/>
              </a:rPr>
              <a:t>北省南台</a:t>
            </a:r>
            <a:r>
              <a:rPr lang="zh-CN" altLang="en-US" sz="2000" b="1" smtClean="0">
                <a:solidFill>
                  <a:schemeClr val="tx1"/>
                </a:solidFill>
                <a:ea typeface="宋体" charset="-122"/>
              </a:rPr>
              <a:t>设</a:t>
            </a:r>
            <a:r>
              <a:rPr lang="zh-CN" altLang="en-US" sz="2000" b="1" smtClean="0">
                <a:solidFill>
                  <a:srgbClr val="CC0000"/>
                </a:solidFill>
                <a:ea typeface="宋体" charset="-122"/>
              </a:rPr>
              <a:t>掾吏</a:t>
            </a:r>
            <a:r>
              <a:rPr lang="zh-CN" altLang="en-US" sz="2000" b="1" smtClean="0">
                <a:solidFill>
                  <a:schemeClr val="tx1"/>
                </a:solidFill>
                <a:ea typeface="宋体" charset="-122"/>
              </a:rPr>
              <a:t>。</a:t>
            </a:r>
          </a:p>
          <a:p>
            <a:r>
              <a:rPr lang="zh-CN" altLang="en-US" sz="2000" b="1" smtClean="0">
                <a:solidFill>
                  <a:srgbClr val="CC0000"/>
                </a:solidFill>
                <a:ea typeface="宋体" charset="-122"/>
              </a:rPr>
              <a:t>三省六部</a:t>
            </a:r>
            <a:r>
              <a:rPr lang="zh-CN" altLang="en-US" sz="2000" b="1" smtClean="0">
                <a:solidFill>
                  <a:schemeClr val="tx1"/>
                </a:solidFill>
                <a:ea typeface="宋体" charset="-122"/>
              </a:rPr>
              <a:t>职责清，</a:t>
            </a:r>
            <a:r>
              <a:rPr lang="zh-CN" altLang="en-US" sz="2000" b="1" smtClean="0">
                <a:solidFill>
                  <a:srgbClr val="CC0000"/>
                </a:solidFill>
                <a:ea typeface="宋体" charset="-122"/>
              </a:rPr>
              <a:t>中书门下尚书</a:t>
            </a:r>
            <a:r>
              <a:rPr lang="zh-CN" altLang="en-US" sz="2000" b="1" smtClean="0">
                <a:solidFill>
                  <a:schemeClr val="tx1"/>
                </a:solidFill>
                <a:ea typeface="宋体" charset="-122"/>
              </a:rPr>
              <a:t>省。</a:t>
            </a:r>
          </a:p>
          <a:p>
            <a:r>
              <a:rPr lang="zh-CN" altLang="en-US" sz="2000" b="1" smtClean="0">
                <a:solidFill>
                  <a:schemeClr val="tx1"/>
                </a:solidFill>
                <a:ea typeface="宋体" charset="-122"/>
              </a:rPr>
              <a:t>草拟诏旨</a:t>
            </a:r>
            <a:r>
              <a:rPr lang="zh-CN" altLang="en-US" sz="2000" b="1" smtClean="0">
                <a:solidFill>
                  <a:srgbClr val="CC0000"/>
                </a:solidFill>
                <a:ea typeface="宋体" charset="-122"/>
              </a:rPr>
              <a:t>中书令</a:t>
            </a:r>
            <a:r>
              <a:rPr lang="zh-CN" altLang="en-US" sz="2000" b="1" smtClean="0">
                <a:solidFill>
                  <a:schemeClr val="tx1"/>
                </a:solidFill>
                <a:ea typeface="宋体" charset="-122"/>
              </a:rPr>
              <a:t>，</a:t>
            </a:r>
            <a:r>
              <a:rPr lang="zh-CN" altLang="en-US" sz="2000" b="1" smtClean="0">
                <a:solidFill>
                  <a:srgbClr val="CC0000"/>
                </a:solidFill>
                <a:ea typeface="宋体" charset="-122"/>
              </a:rPr>
              <a:t>中书舍人</a:t>
            </a:r>
            <a:r>
              <a:rPr lang="zh-CN" altLang="en-US" sz="2000" b="1" smtClean="0">
                <a:solidFill>
                  <a:srgbClr val="3333CC"/>
                </a:solidFill>
                <a:ea typeface="宋体" charset="-122"/>
              </a:rPr>
              <a:t>侍郎</a:t>
            </a:r>
            <a:r>
              <a:rPr lang="zh-CN" altLang="en-US" sz="2000" b="1" smtClean="0">
                <a:solidFill>
                  <a:schemeClr val="tx1"/>
                </a:solidFill>
                <a:ea typeface="宋体" charset="-122"/>
              </a:rPr>
              <a:t>下。</a:t>
            </a:r>
          </a:p>
          <a:p>
            <a:r>
              <a:rPr lang="zh-CN" altLang="en-US" sz="2000" b="1" smtClean="0">
                <a:solidFill>
                  <a:schemeClr val="tx1"/>
                </a:solidFill>
                <a:ea typeface="宋体" charset="-122"/>
              </a:rPr>
              <a:t>审核诏书</a:t>
            </a:r>
            <a:r>
              <a:rPr lang="zh-CN" altLang="en-US" sz="2000" b="1" smtClean="0">
                <a:solidFill>
                  <a:srgbClr val="CC0000"/>
                </a:solidFill>
                <a:ea typeface="宋体" charset="-122"/>
              </a:rPr>
              <a:t>黄门监</a:t>
            </a:r>
            <a:r>
              <a:rPr lang="zh-CN" altLang="en-US" sz="2000" b="1" smtClean="0">
                <a:solidFill>
                  <a:schemeClr val="tx1"/>
                </a:solidFill>
                <a:ea typeface="宋体" charset="-122"/>
              </a:rPr>
              <a:t>，</a:t>
            </a:r>
            <a:r>
              <a:rPr lang="zh-CN" altLang="en-US" sz="2000" b="1" smtClean="0">
                <a:solidFill>
                  <a:srgbClr val="CC0000"/>
                </a:solidFill>
                <a:ea typeface="宋体" charset="-122"/>
              </a:rPr>
              <a:t>黄门侍郎</a:t>
            </a:r>
            <a:r>
              <a:rPr lang="zh-CN" altLang="en-US" sz="2000" b="1" smtClean="0">
                <a:solidFill>
                  <a:srgbClr val="3333CC"/>
                </a:solidFill>
                <a:ea typeface="宋体" charset="-122"/>
              </a:rPr>
              <a:t>给事中</a:t>
            </a:r>
            <a:r>
              <a:rPr lang="zh-CN" altLang="en-US" sz="2000" b="1" smtClean="0">
                <a:solidFill>
                  <a:schemeClr val="tx1"/>
                </a:solidFill>
                <a:ea typeface="宋体" charset="-122"/>
              </a:rPr>
              <a:t>。</a:t>
            </a:r>
          </a:p>
          <a:p>
            <a:r>
              <a:rPr lang="zh-CN" altLang="en-US" sz="2000" b="1" smtClean="0">
                <a:solidFill>
                  <a:schemeClr val="tx1"/>
                </a:solidFill>
                <a:ea typeface="宋体" charset="-122"/>
              </a:rPr>
              <a:t>诏命执行</a:t>
            </a:r>
            <a:r>
              <a:rPr lang="zh-CN" altLang="en-US" sz="2000" b="1" smtClean="0">
                <a:solidFill>
                  <a:srgbClr val="CC0000"/>
                </a:solidFill>
                <a:ea typeface="宋体" charset="-122"/>
              </a:rPr>
              <a:t>尚书令</a:t>
            </a:r>
            <a:r>
              <a:rPr lang="zh-CN" altLang="en-US" sz="2000" b="1" smtClean="0">
                <a:solidFill>
                  <a:schemeClr val="tx1"/>
                </a:solidFill>
                <a:ea typeface="宋体" charset="-122"/>
              </a:rPr>
              <a:t>，左右</a:t>
            </a:r>
            <a:r>
              <a:rPr lang="zh-CN" altLang="en-US" sz="2000" b="1" smtClean="0">
                <a:solidFill>
                  <a:srgbClr val="CC0000"/>
                </a:solidFill>
                <a:ea typeface="宋体" charset="-122"/>
              </a:rPr>
              <a:t>仆射</a:t>
            </a:r>
            <a:r>
              <a:rPr lang="zh-CN" altLang="en-US" sz="2000" b="1" smtClean="0">
                <a:solidFill>
                  <a:schemeClr val="tx1"/>
                </a:solidFill>
                <a:ea typeface="宋体" charset="-122"/>
              </a:rPr>
              <a:t>做副手。</a:t>
            </a:r>
          </a:p>
          <a:p>
            <a:r>
              <a:rPr lang="zh-CN" altLang="en-US" sz="2000" b="1" smtClean="0">
                <a:solidFill>
                  <a:srgbClr val="CC0000"/>
                </a:solidFill>
                <a:ea typeface="宋体" charset="-122"/>
              </a:rPr>
              <a:t>吏部天官管文官</a:t>
            </a:r>
            <a:r>
              <a:rPr lang="zh-CN" altLang="en-US" sz="2000" b="1" smtClean="0">
                <a:solidFill>
                  <a:schemeClr val="tx1"/>
                </a:solidFill>
                <a:ea typeface="宋体" charset="-122"/>
              </a:rPr>
              <a:t>，</a:t>
            </a:r>
            <a:r>
              <a:rPr lang="zh-CN" altLang="en-US" sz="2000" b="1" smtClean="0">
                <a:solidFill>
                  <a:srgbClr val="CC0000"/>
                </a:solidFill>
                <a:ea typeface="宋体" charset="-122"/>
              </a:rPr>
              <a:t>户部地官收赋税。</a:t>
            </a:r>
          </a:p>
          <a:p>
            <a:r>
              <a:rPr lang="zh-CN" altLang="en-US" sz="2000" b="1" smtClean="0">
                <a:solidFill>
                  <a:srgbClr val="CC0000"/>
                </a:solidFill>
                <a:ea typeface="宋体" charset="-122"/>
              </a:rPr>
              <a:t>礼部春官看典章，祭祀科举加外交。</a:t>
            </a:r>
          </a:p>
          <a:p>
            <a:r>
              <a:rPr lang="zh-CN" altLang="en-US" sz="2000" b="1" smtClean="0">
                <a:solidFill>
                  <a:srgbClr val="CC0000"/>
                </a:solidFill>
                <a:ea typeface="宋体" charset="-122"/>
              </a:rPr>
              <a:t>兵部夏官选武官，军饷钱粮户部给。</a:t>
            </a:r>
          </a:p>
          <a:p>
            <a:r>
              <a:rPr lang="zh-CN" altLang="en-US" sz="2000" b="1" smtClean="0">
                <a:solidFill>
                  <a:srgbClr val="CC0000"/>
                </a:solidFill>
                <a:ea typeface="宋体" charset="-122"/>
              </a:rPr>
              <a:t>刑部秋官掌法律，刑狱诉讼他决断。</a:t>
            </a:r>
          </a:p>
          <a:p>
            <a:r>
              <a:rPr lang="zh-CN" altLang="en-US" sz="2000" b="1" smtClean="0">
                <a:solidFill>
                  <a:srgbClr val="CC0000"/>
                </a:solidFill>
                <a:ea typeface="宋体" charset="-122"/>
              </a:rPr>
              <a:t>工部冬官兴土木，屯田水利工程多。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4500" y="0"/>
            <a:ext cx="8220075" cy="6040438"/>
          </a:xfrm>
        </p:spPr>
        <p:txBody>
          <a:bodyPr/>
          <a:lstStyle/>
          <a:p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单</a:t>
            </a:r>
            <a:r>
              <a:rPr lang="zh-CN" altLang="en-US" b="1" smtClean="0">
                <a:solidFill>
                  <a:srgbClr val="CC0000"/>
                </a:solidFill>
                <a:ea typeface="宋体" charset="-122"/>
              </a:rPr>
              <a:t>门</a:t>
            </a: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双</a:t>
            </a:r>
            <a:r>
              <a:rPr lang="zh-CN" altLang="en-US" b="1" smtClean="0">
                <a:solidFill>
                  <a:srgbClr val="CC0000"/>
                </a:solidFill>
                <a:ea typeface="宋体" charset="-122"/>
              </a:rPr>
              <a:t>户</a:t>
            </a: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建房屋，</a:t>
            </a:r>
            <a:r>
              <a:rPr lang="zh-CN" altLang="en-US" b="1" smtClean="0">
                <a:solidFill>
                  <a:srgbClr val="CC0000"/>
                </a:solidFill>
                <a:ea typeface="宋体" charset="-122"/>
              </a:rPr>
              <a:t>堂</a:t>
            </a: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前室后东西</a:t>
            </a:r>
            <a:r>
              <a:rPr lang="zh-CN" altLang="en-US" b="1" smtClean="0">
                <a:solidFill>
                  <a:srgbClr val="CC0000"/>
                </a:solidFill>
                <a:ea typeface="宋体" charset="-122"/>
              </a:rPr>
              <a:t>阁</a:t>
            </a: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。</a:t>
            </a:r>
          </a:p>
          <a:p>
            <a:r>
              <a:rPr lang="zh-CN" altLang="en-US" b="1" smtClean="0">
                <a:solidFill>
                  <a:srgbClr val="CC0000"/>
                </a:solidFill>
                <a:ea typeface="宋体" charset="-122"/>
              </a:rPr>
              <a:t>序牖</a:t>
            </a: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北向开窗户，东</a:t>
            </a:r>
            <a:r>
              <a:rPr lang="zh-CN" altLang="en-US" b="1" smtClean="0">
                <a:solidFill>
                  <a:srgbClr val="CC0000"/>
                </a:solidFill>
                <a:ea typeface="宋体" charset="-122"/>
              </a:rPr>
              <a:t>阼</a:t>
            </a: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西</a:t>
            </a:r>
            <a:r>
              <a:rPr lang="zh-CN" altLang="en-US" b="1" smtClean="0">
                <a:solidFill>
                  <a:srgbClr val="CC0000"/>
                </a:solidFill>
                <a:ea typeface="宋体" charset="-122"/>
              </a:rPr>
              <a:t>阶</a:t>
            </a: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连</a:t>
            </a:r>
            <a:r>
              <a:rPr lang="zh-CN" altLang="en-US" b="1" smtClean="0">
                <a:solidFill>
                  <a:srgbClr val="CC0000"/>
                </a:solidFill>
                <a:ea typeface="宋体" charset="-122"/>
              </a:rPr>
              <a:t>厢榭</a:t>
            </a: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。</a:t>
            </a:r>
          </a:p>
          <a:p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宗庙皇宫</a:t>
            </a:r>
            <a:r>
              <a:rPr lang="zh-CN" altLang="en-US" b="1" smtClean="0">
                <a:solidFill>
                  <a:srgbClr val="CC0000"/>
                </a:solidFill>
                <a:ea typeface="宋体" charset="-122"/>
              </a:rPr>
              <a:t>观阙</a:t>
            </a: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高，祸起</a:t>
            </a:r>
            <a:r>
              <a:rPr lang="zh-CN" altLang="en-US" b="1" smtClean="0">
                <a:solidFill>
                  <a:srgbClr val="CC0000"/>
                </a:solidFill>
                <a:ea typeface="宋体" charset="-122"/>
              </a:rPr>
              <a:t>萧墙</a:t>
            </a: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是内乱。</a:t>
            </a:r>
          </a:p>
          <a:p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接遇宾客大</a:t>
            </a:r>
            <a:r>
              <a:rPr lang="zh-CN" altLang="en-US" b="1" smtClean="0">
                <a:solidFill>
                  <a:srgbClr val="CC0000"/>
                </a:solidFill>
                <a:ea typeface="宋体" charset="-122"/>
              </a:rPr>
              <a:t>鸿胪</a:t>
            </a: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，</a:t>
            </a:r>
            <a:r>
              <a:rPr lang="zh-CN" altLang="en-US" b="1" smtClean="0">
                <a:solidFill>
                  <a:srgbClr val="CC0000"/>
                </a:solidFill>
                <a:ea typeface="宋体" charset="-122"/>
              </a:rPr>
              <a:t>将作大匠</a:t>
            </a: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建宫庙。</a:t>
            </a:r>
          </a:p>
          <a:p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手工制造</a:t>
            </a:r>
            <a:r>
              <a:rPr lang="zh-CN" altLang="en-US" b="1" smtClean="0">
                <a:solidFill>
                  <a:srgbClr val="CC0000"/>
                </a:solidFill>
                <a:ea typeface="宋体" charset="-122"/>
              </a:rPr>
              <a:t>大司空</a:t>
            </a: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，</a:t>
            </a:r>
            <a:r>
              <a:rPr lang="zh-CN" altLang="en-US" b="1" smtClean="0">
                <a:solidFill>
                  <a:srgbClr val="CC0000"/>
                </a:solidFill>
                <a:ea typeface="宋体" charset="-122"/>
              </a:rPr>
              <a:t>司马太尉</a:t>
            </a: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主邦政。</a:t>
            </a:r>
          </a:p>
          <a:p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租税钱谷</a:t>
            </a:r>
            <a:r>
              <a:rPr lang="zh-CN" altLang="en-US" b="1" smtClean="0">
                <a:solidFill>
                  <a:srgbClr val="CC0000"/>
                </a:solidFill>
                <a:ea typeface="宋体" charset="-122"/>
              </a:rPr>
              <a:t>大司农</a:t>
            </a: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，</a:t>
            </a:r>
            <a:r>
              <a:rPr lang="zh-CN" altLang="en-US" b="1" smtClean="0">
                <a:solidFill>
                  <a:srgbClr val="CC0000"/>
                </a:solidFill>
                <a:ea typeface="宋体" charset="-122"/>
              </a:rPr>
              <a:t>均输盐引</a:t>
            </a: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创收支。</a:t>
            </a:r>
          </a:p>
          <a:p>
            <a:r>
              <a:rPr lang="zh-CN" altLang="en-US" b="1" smtClean="0">
                <a:solidFill>
                  <a:srgbClr val="CC0000"/>
                </a:solidFill>
                <a:ea typeface="宋体" charset="-122"/>
              </a:rPr>
              <a:t>大理市卿</a:t>
            </a: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平冤案，</a:t>
            </a:r>
            <a:r>
              <a:rPr lang="zh-CN" altLang="en-US" b="1" smtClean="0">
                <a:solidFill>
                  <a:srgbClr val="CC0000"/>
                </a:solidFill>
                <a:ea typeface="宋体" charset="-122"/>
              </a:rPr>
              <a:t>按察采访</a:t>
            </a: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纠善恶。</a:t>
            </a:r>
          </a:p>
          <a:p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皇帝顾问</a:t>
            </a:r>
            <a:r>
              <a:rPr lang="zh-CN" altLang="en-US" b="1" smtClean="0">
                <a:solidFill>
                  <a:srgbClr val="CC0000"/>
                </a:solidFill>
                <a:ea typeface="宋体" charset="-122"/>
              </a:rPr>
              <a:t>大学士</a:t>
            </a: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，记录言行</a:t>
            </a:r>
            <a:r>
              <a:rPr lang="zh-CN" altLang="en-US" b="1" smtClean="0">
                <a:solidFill>
                  <a:srgbClr val="CC0000"/>
                </a:solidFill>
                <a:ea typeface="宋体" charset="-122"/>
              </a:rPr>
              <a:t>起居注</a:t>
            </a: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。</a:t>
            </a:r>
          </a:p>
          <a:p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谏官保氏文王创，规劝皇帝</a:t>
            </a:r>
            <a:r>
              <a:rPr lang="zh-CN" altLang="en-US" b="1" smtClean="0">
                <a:solidFill>
                  <a:srgbClr val="CC0000"/>
                </a:solidFill>
                <a:ea typeface="宋体" charset="-122"/>
              </a:rPr>
              <a:t>拾遗</a:t>
            </a: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责。</a:t>
            </a:r>
          </a:p>
          <a:p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禁宫守卫</a:t>
            </a:r>
            <a:r>
              <a:rPr lang="zh-CN" altLang="en-US" b="1" smtClean="0">
                <a:solidFill>
                  <a:srgbClr val="CC0000"/>
                </a:solidFill>
                <a:ea typeface="宋体" charset="-122"/>
              </a:rPr>
              <a:t>执金吾</a:t>
            </a: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，翰林院里</a:t>
            </a:r>
            <a:r>
              <a:rPr lang="zh-CN" altLang="en-US" b="1" smtClean="0">
                <a:solidFill>
                  <a:srgbClr val="CC0000"/>
                </a:solidFill>
                <a:ea typeface="宋体" charset="-122"/>
              </a:rPr>
              <a:t>庶吉士</a:t>
            </a: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。</a:t>
            </a:r>
          </a:p>
          <a:p>
            <a:r>
              <a:rPr lang="zh-CN" altLang="en-US" b="1" smtClean="0">
                <a:solidFill>
                  <a:srgbClr val="CC0000"/>
                </a:solidFill>
                <a:ea typeface="宋体" charset="-122"/>
              </a:rPr>
              <a:t>刺史别驾</a:t>
            </a: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乘传车，</a:t>
            </a:r>
            <a:r>
              <a:rPr lang="zh-CN" altLang="en-US" b="1" smtClean="0">
                <a:solidFill>
                  <a:srgbClr val="CC0000"/>
                </a:solidFill>
                <a:ea typeface="宋体" charset="-122"/>
              </a:rPr>
              <a:t>郡守</a:t>
            </a: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俸禄</a:t>
            </a:r>
            <a:r>
              <a:rPr lang="zh-CN" altLang="en-US" b="1" smtClean="0">
                <a:solidFill>
                  <a:srgbClr val="CC0000"/>
                </a:solidFill>
                <a:ea typeface="宋体" charset="-122"/>
              </a:rPr>
              <a:t>二千石</a:t>
            </a: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。</a:t>
            </a:r>
          </a:p>
          <a:p>
            <a:r>
              <a:rPr lang="zh-CN" altLang="en-US" b="1" smtClean="0">
                <a:solidFill>
                  <a:srgbClr val="CC0000"/>
                </a:solidFill>
                <a:ea typeface="宋体" charset="-122"/>
              </a:rPr>
              <a:t>郡县督邮</a:t>
            </a: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做佐吏，</a:t>
            </a:r>
            <a:r>
              <a:rPr lang="zh-CN" altLang="en-US" b="1" smtClean="0">
                <a:solidFill>
                  <a:srgbClr val="CC0000"/>
                </a:solidFill>
                <a:ea typeface="宋体" charset="-122"/>
              </a:rPr>
              <a:t>太子洗马</a:t>
            </a: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侍</a:t>
            </a:r>
            <a:r>
              <a:rPr lang="zh-CN" altLang="en-US" b="1" smtClean="0">
                <a:solidFill>
                  <a:srgbClr val="CC0000"/>
                </a:solidFill>
                <a:ea typeface="宋体" charset="-122"/>
              </a:rPr>
              <a:t>东宫</a:t>
            </a: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。</a:t>
            </a:r>
          </a:p>
          <a:p>
            <a:r>
              <a:rPr lang="zh-CN" altLang="en-US" b="1" smtClean="0">
                <a:solidFill>
                  <a:srgbClr val="CC0000"/>
                </a:solidFill>
                <a:ea typeface="宋体" charset="-122"/>
              </a:rPr>
              <a:t>僚属从事经略使</a:t>
            </a: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，</a:t>
            </a:r>
            <a:r>
              <a:rPr lang="zh-CN" altLang="en-US" b="1" smtClean="0">
                <a:solidFill>
                  <a:srgbClr val="CC0000"/>
                </a:solidFill>
                <a:ea typeface="宋体" charset="-122"/>
              </a:rPr>
              <a:t>侍中侍郎枢密使</a:t>
            </a: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1775"/>
            <a:ext cx="8220075" cy="6394450"/>
          </a:xfrm>
        </p:spPr>
        <p:txBody>
          <a:bodyPr/>
          <a:lstStyle/>
          <a:p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宦海沉浮经历过，</a:t>
            </a:r>
            <a:r>
              <a:rPr lang="zh-CN" altLang="en-US" b="1" smtClean="0">
                <a:solidFill>
                  <a:srgbClr val="CC0000"/>
                </a:solidFill>
                <a:ea typeface="宋体" charset="-122"/>
              </a:rPr>
              <a:t>乞身告老</a:t>
            </a: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归故里。</a:t>
            </a:r>
          </a:p>
          <a:p>
            <a:r>
              <a:rPr lang="zh-CN" altLang="en-US" b="1" smtClean="0">
                <a:solidFill>
                  <a:srgbClr val="CC0000"/>
                </a:solidFill>
                <a:ea typeface="宋体" charset="-122"/>
              </a:rPr>
              <a:t>解官致仕乞骸骨，请老移疾</a:t>
            </a: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是婉辞。</a:t>
            </a:r>
          </a:p>
          <a:p>
            <a:r>
              <a:rPr lang="zh-CN" altLang="en-US" b="1" smtClean="0">
                <a:solidFill>
                  <a:srgbClr val="CC0000"/>
                </a:solidFill>
                <a:ea typeface="宋体" charset="-122"/>
              </a:rPr>
              <a:t>不禄</a:t>
            </a: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而卒</a:t>
            </a:r>
            <a:r>
              <a:rPr lang="zh-CN" altLang="en-US" b="1" smtClean="0">
                <a:solidFill>
                  <a:srgbClr val="CC0000"/>
                </a:solidFill>
                <a:ea typeface="宋体" charset="-122"/>
              </a:rPr>
              <a:t>填沟壑</a:t>
            </a: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，活受</a:t>
            </a:r>
            <a:r>
              <a:rPr lang="zh-CN" altLang="en-US" b="1" smtClean="0">
                <a:solidFill>
                  <a:srgbClr val="CC0000"/>
                </a:solidFill>
                <a:ea typeface="宋体" charset="-122"/>
              </a:rPr>
              <a:t>封</a:t>
            </a: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赏死得</a:t>
            </a:r>
            <a:r>
              <a:rPr lang="zh-CN" altLang="en-US" b="1" smtClean="0">
                <a:solidFill>
                  <a:srgbClr val="CC0000"/>
                </a:solidFill>
                <a:ea typeface="宋体" charset="-122"/>
              </a:rPr>
              <a:t>赠</a:t>
            </a: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。</a:t>
            </a:r>
          </a:p>
          <a:p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人去有</a:t>
            </a:r>
            <a:r>
              <a:rPr lang="zh-CN" altLang="en-US" b="1" smtClean="0">
                <a:solidFill>
                  <a:srgbClr val="CC0000"/>
                </a:solidFill>
                <a:ea typeface="宋体" charset="-122"/>
              </a:rPr>
              <a:t>谥</a:t>
            </a: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显褒贬，不论</a:t>
            </a:r>
            <a:r>
              <a:rPr lang="zh-CN" altLang="en-US" b="1" smtClean="0">
                <a:solidFill>
                  <a:srgbClr val="CC0000"/>
                </a:solidFill>
                <a:ea typeface="宋体" charset="-122"/>
              </a:rPr>
              <a:t>官谥和私谥</a:t>
            </a: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。</a:t>
            </a:r>
          </a:p>
          <a:p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天子身</a:t>
            </a:r>
            <a:r>
              <a:rPr lang="zh-CN" altLang="en-US" b="1" smtClean="0">
                <a:solidFill>
                  <a:srgbClr val="CC0000"/>
                </a:solidFill>
                <a:ea typeface="宋体" charset="-122"/>
              </a:rPr>
              <a:t>殂山陵崩</a:t>
            </a: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，</a:t>
            </a:r>
            <a:r>
              <a:rPr lang="zh-CN" altLang="en-US" b="1" smtClean="0">
                <a:solidFill>
                  <a:srgbClr val="CC0000"/>
                </a:solidFill>
                <a:ea typeface="宋体" charset="-122"/>
              </a:rPr>
              <a:t>皇后殡天诸侯薨</a:t>
            </a: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 。</a:t>
            </a:r>
          </a:p>
          <a:p>
            <a:r>
              <a:rPr lang="zh-CN" altLang="en-US" b="1" smtClean="0">
                <a:solidFill>
                  <a:srgbClr val="CC0000"/>
                </a:solidFill>
                <a:ea typeface="宋体" charset="-122"/>
              </a:rPr>
              <a:t>尊号庙号加谥号，东宫践祚要改元</a:t>
            </a:r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。</a:t>
            </a:r>
          </a:p>
          <a:p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肇始建元汉武帝，年号干支来纪年。</a:t>
            </a:r>
          </a:p>
          <a:p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甲乙丙丁戊己庚，天干还有辛壬癸。</a:t>
            </a:r>
          </a:p>
          <a:p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十二地支从子始，丑寅卯辰巳午未。</a:t>
            </a:r>
          </a:p>
          <a:p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申酉戌亥后跟随，干支纪年立春起</a:t>
            </a:r>
          </a:p>
          <a:p>
            <a:r>
              <a:rPr lang="zh-CN" altLang="en-US" b="1" smtClean="0">
                <a:solidFill>
                  <a:schemeClr val="tx1"/>
                </a:solidFill>
                <a:ea typeface="宋体" charset="-122"/>
              </a:rPr>
              <a:t>循环组合一甲子，度日如年最难熬。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9863"/>
            <a:ext cx="8220075" cy="61388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1800" b="1" smtClean="0">
                <a:solidFill>
                  <a:srgbClr val="CC0000"/>
                </a:solidFill>
                <a:ea typeface="宋体" charset="-122"/>
              </a:rPr>
              <a:t>朔朏望晦</a:t>
            </a:r>
            <a:r>
              <a:rPr lang="zh-CN" altLang="en-US" sz="1800" b="1" smtClean="0">
                <a:solidFill>
                  <a:schemeClr val="tx1"/>
                </a:solidFill>
                <a:ea typeface="宋体" charset="-122"/>
              </a:rPr>
              <a:t>看月相，</a:t>
            </a:r>
            <a:r>
              <a:rPr lang="zh-CN" altLang="en-US" sz="1800" b="1" smtClean="0">
                <a:solidFill>
                  <a:srgbClr val="CC0000"/>
                </a:solidFill>
                <a:ea typeface="宋体" charset="-122"/>
              </a:rPr>
              <a:t>夜半鸡鸣到平旦。</a:t>
            </a:r>
          </a:p>
          <a:p>
            <a:pPr>
              <a:lnSpc>
                <a:spcPct val="100000"/>
              </a:lnSpc>
            </a:pPr>
            <a:r>
              <a:rPr lang="zh-CN" altLang="en-US" sz="1800" b="1" smtClean="0">
                <a:solidFill>
                  <a:srgbClr val="CC0000"/>
                </a:solidFill>
                <a:ea typeface="宋体" charset="-122"/>
              </a:rPr>
              <a:t>日出食时升隅中，日中日昳到晡时。</a:t>
            </a:r>
          </a:p>
          <a:p>
            <a:pPr>
              <a:lnSpc>
                <a:spcPct val="100000"/>
              </a:lnSpc>
            </a:pPr>
            <a:r>
              <a:rPr lang="zh-CN" altLang="en-US" sz="1800" b="1" smtClean="0">
                <a:solidFill>
                  <a:srgbClr val="CC0000"/>
                </a:solidFill>
                <a:ea typeface="宋体" charset="-122"/>
              </a:rPr>
              <a:t>日入黄昏人定后</a:t>
            </a:r>
            <a:r>
              <a:rPr lang="zh-CN" altLang="en-US" sz="1800" b="1" smtClean="0">
                <a:solidFill>
                  <a:schemeClr val="tx1"/>
                </a:solidFill>
                <a:ea typeface="宋体" charset="-122"/>
              </a:rPr>
              <a:t>，三更五鼓又一天。</a:t>
            </a:r>
          </a:p>
          <a:p>
            <a:pPr>
              <a:lnSpc>
                <a:spcPct val="100000"/>
              </a:lnSpc>
            </a:pPr>
            <a:r>
              <a:rPr lang="zh-CN" altLang="en-US" sz="1800" b="1" smtClean="0">
                <a:solidFill>
                  <a:schemeClr val="tx1"/>
                </a:solidFill>
                <a:ea typeface="宋体" charset="-122"/>
              </a:rPr>
              <a:t>日旬月期满一年，元日新春换桃符。</a:t>
            </a:r>
          </a:p>
          <a:p>
            <a:pPr>
              <a:lnSpc>
                <a:spcPct val="100000"/>
              </a:lnSpc>
            </a:pPr>
            <a:r>
              <a:rPr lang="zh-CN" altLang="en-US" sz="1800" b="1" smtClean="0">
                <a:solidFill>
                  <a:schemeClr val="tx1"/>
                </a:solidFill>
                <a:ea typeface="宋体" charset="-122"/>
              </a:rPr>
              <a:t>上元灯节吃元宵，寒食清明思先人。</a:t>
            </a:r>
          </a:p>
          <a:p>
            <a:pPr>
              <a:lnSpc>
                <a:spcPct val="100000"/>
              </a:lnSpc>
            </a:pPr>
            <a:r>
              <a:rPr lang="zh-CN" altLang="en-US" sz="1800" b="1" smtClean="0">
                <a:solidFill>
                  <a:schemeClr val="tx1"/>
                </a:solidFill>
                <a:ea typeface="宋体" charset="-122"/>
              </a:rPr>
              <a:t>端午龙舟吊屈原，七夕乞巧望鹊桥。</a:t>
            </a:r>
          </a:p>
          <a:p>
            <a:pPr>
              <a:lnSpc>
                <a:spcPct val="100000"/>
              </a:lnSpc>
            </a:pPr>
            <a:r>
              <a:rPr lang="zh-CN" altLang="en-US" sz="1800" b="1" smtClean="0">
                <a:solidFill>
                  <a:schemeClr val="tx1"/>
                </a:solidFill>
                <a:ea typeface="宋体" charset="-122"/>
              </a:rPr>
              <a:t>中秋月圆多思念，重阳登高菊花酒。</a:t>
            </a:r>
          </a:p>
          <a:p>
            <a:pPr>
              <a:lnSpc>
                <a:spcPct val="100000"/>
              </a:lnSpc>
            </a:pPr>
            <a:r>
              <a:rPr lang="zh-CN" altLang="en-US" sz="1800" b="1" smtClean="0">
                <a:solidFill>
                  <a:schemeClr val="tx1"/>
                </a:solidFill>
                <a:ea typeface="宋体" charset="-122"/>
              </a:rPr>
              <a:t>春分社日祈丰收，除夕守岁又一年。</a:t>
            </a:r>
          </a:p>
          <a:p>
            <a:pPr>
              <a:lnSpc>
                <a:spcPct val="100000"/>
              </a:lnSpc>
            </a:pPr>
            <a:r>
              <a:rPr lang="zh-CN" altLang="en-US" sz="1800" b="1" smtClean="0">
                <a:solidFill>
                  <a:schemeClr val="tx1"/>
                </a:solidFill>
                <a:ea typeface="宋体" charset="-122"/>
              </a:rPr>
              <a:t>人生苦短悲迟暮，</a:t>
            </a:r>
            <a:r>
              <a:rPr lang="zh-CN" altLang="en-US" sz="1800" b="1" smtClean="0">
                <a:solidFill>
                  <a:srgbClr val="CC0000"/>
                </a:solidFill>
                <a:ea typeface="宋体" charset="-122"/>
              </a:rPr>
              <a:t>而立不惑</a:t>
            </a:r>
            <a:r>
              <a:rPr lang="zh-CN" altLang="en-US" sz="1800" b="1" smtClean="0">
                <a:solidFill>
                  <a:schemeClr val="tx1"/>
                </a:solidFill>
                <a:ea typeface="宋体" charset="-122"/>
              </a:rPr>
              <a:t>倏忽间。</a:t>
            </a:r>
          </a:p>
          <a:p>
            <a:pPr>
              <a:lnSpc>
                <a:spcPct val="100000"/>
              </a:lnSpc>
            </a:pPr>
            <a:r>
              <a:rPr lang="zh-CN" altLang="en-US" sz="1800" b="1" smtClean="0">
                <a:solidFill>
                  <a:schemeClr val="tx1"/>
                </a:solidFill>
                <a:ea typeface="宋体" charset="-122"/>
              </a:rPr>
              <a:t>五十半百</a:t>
            </a:r>
            <a:r>
              <a:rPr lang="zh-CN" altLang="en-US" sz="1800" b="1" smtClean="0">
                <a:solidFill>
                  <a:srgbClr val="CC0000"/>
                </a:solidFill>
                <a:ea typeface="宋体" charset="-122"/>
              </a:rPr>
              <a:t>知天命</a:t>
            </a:r>
            <a:r>
              <a:rPr lang="zh-CN" altLang="en-US" sz="1800" b="1" smtClean="0">
                <a:solidFill>
                  <a:schemeClr val="tx1"/>
                </a:solidFill>
                <a:ea typeface="宋体" charset="-122"/>
              </a:rPr>
              <a:t>，六十</a:t>
            </a:r>
            <a:r>
              <a:rPr lang="zh-CN" altLang="en-US" sz="1800" b="1" smtClean="0">
                <a:solidFill>
                  <a:srgbClr val="CC0000"/>
                </a:solidFill>
                <a:ea typeface="宋体" charset="-122"/>
              </a:rPr>
              <a:t>耳顺称花甲</a:t>
            </a:r>
            <a:r>
              <a:rPr lang="zh-CN" altLang="en-US" sz="1800" b="1" smtClean="0">
                <a:solidFill>
                  <a:schemeClr val="tx1"/>
                </a:solidFill>
                <a:ea typeface="宋体" charset="-122"/>
              </a:rPr>
              <a:t>。</a:t>
            </a:r>
          </a:p>
          <a:p>
            <a:pPr>
              <a:lnSpc>
                <a:spcPct val="100000"/>
              </a:lnSpc>
            </a:pPr>
            <a:r>
              <a:rPr lang="zh-CN" altLang="en-US" sz="1800" b="1" smtClean="0">
                <a:solidFill>
                  <a:schemeClr val="tx1"/>
                </a:solidFill>
                <a:ea typeface="宋体" charset="-122"/>
              </a:rPr>
              <a:t>七十</a:t>
            </a:r>
            <a:r>
              <a:rPr lang="zh-CN" altLang="en-US" sz="1800" b="1" smtClean="0">
                <a:solidFill>
                  <a:srgbClr val="CC0000"/>
                </a:solidFill>
                <a:ea typeface="宋体" charset="-122"/>
              </a:rPr>
              <a:t>古稀悬车</a:t>
            </a:r>
            <a:r>
              <a:rPr lang="zh-CN" altLang="en-US" sz="1800" b="1" smtClean="0">
                <a:solidFill>
                  <a:schemeClr val="tx1"/>
                </a:solidFill>
                <a:ea typeface="宋体" charset="-122"/>
              </a:rPr>
              <a:t>年，八十</a:t>
            </a:r>
            <a:r>
              <a:rPr lang="zh-CN" altLang="en-US" sz="1800" b="1" smtClean="0">
                <a:solidFill>
                  <a:srgbClr val="CC0000"/>
                </a:solidFill>
                <a:ea typeface="宋体" charset="-122"/>
              </a:rPr>
              <a:t>耄耋</a:t>
            </a:r>
            <a:r>
              <a:rPr lang="zh-CN" altLang="en-US" sz="1800" b="1" smtClean="0">
                <a:solidFill>
                  <a:schemeClr val="tx1"/>
                </a:solidFill>
                <a:ea typeface="宋体" charset="-122"/>
              </a:rPr>
              <a:t>过伞寿。</a:t>
            </a:r>
          </a:p>
          <a:p>
            <a:pPr>
              <a:lnSpc>
                <a:spcPct val="100000"/>
              </a:lnSpc>
            </a:pPr>
            <a:r>
              <a:rPr lang="zh-CN" altLang="en-US" sz="1800" b="1" smtClean="0">
                <a:solidFill>
                  <a:schemeClr val="tx1"/>
                </a:solidFill>
                <a:ea typeface="宋体" charset="-122"/>
              </a:rPr>
              <a:t>百岁高寿是</a:t>
            </a:r>
            <a:r>
              <a:rPr lang="zh-CN" altLang="en-US" sz="1800" b="1" smtClean="0">
                <a:solidFill>
                  <a:srgbClr val="CC0000"/>
                </a:solidFill>
                <a:ea typeface="宋体" charset="-122"/>
              </a:rPr>
              <a:t>期颐</a:t>
            </a:r>
            <a:r>
              <a:rPr lang="zh-CN" altLang="en-US" sz="1800" b="1" smtClean="0">
                <a:solidFill>
                  <a:schemeClr val="tx1"/>
                </a:solidFill>
                <a:ea typeface="宋体" charset="-122"/>
              </a:rPr>
              <a:t>，双稀双庆世难有。</a:t>
            </a:r>
          </a:p>
          <a:p>
            <a:pPr>
              <a:lnSpc>
                <a:spcPct val="100000"/>
              </a:lnSpc>
            </a:pPr>
            <a:r>
              <a:rPr lang="zh-CN" altLang="en-US" sz="1800" b="1" smtClean="0">
                <a:solidFill>
                  <a:srgbClr val="CC0000"/>
                </a:solidFill>
                <a:ea typeface="宋体" charset="-122"/>
              </a:rPr>
              <a:t>殓窆攒宫</a:t>
            </a:r>
            <a:r>
              <a:rPr lang="zh-CN" altLang="en-US" sz="1800" b="1" smtClean="0">
                <a:solidFill>
                  <a:schemeClr val="tx1"/>
                </a:solidFill>
                <a:ea typeface="宋体" charset="-122"/>
              </a:rPr>
              <a:t>葬死者，近亲</a:t>
            </a:r>
            <a:r>
              <a:rPr lang="zh-CN" altLang="en-US" sz="1800" b="1" smtClean="0">
                <a:solidFill>
                  <a:srgbClr val="CC0000"/>
                </a:solidFill>
                <a:ea typeface="宋体" charset="-122"/>
              </a:rPr>
              <a:t>斩衰</a:t>
            </a:r>
            <a:r>
              <a:rPr lang="zh-CN" altLang="en-US" sz="1800" b="1" smtClean="0">
                <a:solidFill>
                  <a:schemeClr val="tx1"/>
                </a:solidFill>
                <a:ea typeface="宋体" charset="-122"/>
              </a:rPr>
              <a:t>穿三年。</a:t>
            </a:r>
          </a:p>
          <a:p>
            <a:pPr>
              <a:lnSpc>
                <a:spcPct val="100000"/>
              </a:lnSpc>
            </a:pPr>
            <a:r>
              <a:rPr lang="zh-CN" altLang="en-US" sz="1800" b="1" smtClean="0">
                <a:solidFill>
                  <a:srgbClr val="CC0000"/>
                </a:solidFill>
                <a:ea typeface="宋体" charset="-122"/>
              </a:rPr>
              <a:t>齐衰</a:t>
            </a:r>
            <a:r>
              <a:rPr lang="zh-CN" altLang="en-US" sz="1800" b="1" smtClean="0">
                <a:solidFill>
                  <a:schemeClr val="tx1"/>
                </a:solidFill>
                <a:ea typeface="宋体" charset="-122"/>
              </a:rPr>
              <a:t>如期穿一年，</a:t>
            </a:r>
            <a:r>
              <a:rPr lang="zh-CN" altLang="en-US" sz="1800" b="1" smtClean="0">
                <a:solidFill>
                  <a:srgbClr val="CC0000"/>
                </a:solidFill>
                <a:ea typeface="宋体" charset="-122"/>
              </a:rPr>
              <a:t>大功</a:t>
            </a:r>
            <a:r>
              <a:rPr lang="zh-CN" altLang="en-US" sz="1800" b="1" smtClean="0">
                <a:solidFill>
                  <a:schemeClr val="tx1"/>
                </a:solidFill>
                <a:ea typeface="宋体" charset="-122"/>
              </a:rPr>
              <a:t>九月</a:t>
            </a:r>
            <a:r>
              <a:rPr lang="zh-CN" altLang="en-US" sz="1800" b="1" smtClean="0">
                <a:solidFill>
                  <a:srgbClr val="CC0000"/>
                </a:solidFill>
                <a:ea typeface="宋体" charset="-122"/>
              </a:rPr>
              <a:t>小功</a:t>
            </a:r>
            <a:r>
              <a:rPr lang="zh-CN" altLang="en-US" sz="1800" b="1" smtClean="0">
                <a:solidFill>
                  <a:schemeClr val="tx1"/>
                </a:solidFill>
                <a:ea typeface="宋体" charset="-122"/>
              </a:rPr>
              <a:t>五。</a:t>
            </a:r>
          </a:p>
          <a:p>
            <a:pPr>
              <a:lnSpc>
                <a:spcPct val="100000"/>
              </a:lnSpc>
            </a:pPr>
            <a:r>
              <a:rPr lang="zh-CN" altLang="en-US" sz="1800" b="1" smtClean="0">
                <a:solidFill>
                  <a:schemeClr val="tx1"/>
                </a:solidFill>
                <a:ea typeface="宋体" charset="-122"/>
              </a:rPr>
              <a:t>缌麻五服礼最轻，</a:t>
            </a:r>
            <a:r>
              <a:rPr lang="zh-CN" altLang="en-US" sz="1800" b="1" smtClean="0">
                <a:solidFill>
                  <a:srgbClr val="CC0000"/>
                </a:solidFill>
                <a:ea typeface="宋体" charset="-122"/>
              </a:rPr>
              <a:t>袒免</a:t>
            </a:r>
            <a:r>
              <a:rPr lang="zh-CN" altLang="en-US" sz="1800" b="1" smtClean="0">
                <a:solidFill>
                  <a:schemeClr val="tx1"/>
                </a:solidFill>
                <a:ea typeface="宋体" charset="-122"/>
              </a:rPr>
              <a:t>奔丧五服外。</a:t>
            </a:r>
          </a:p>
          <a:p>
            <a:pPr>
              <a:lnSpc>
                <a:spcPct val="100000"/>
              </a:lnSpc>
            </a:pPr>
            <a:r>
              <a:rPr lang="zh-CN" altLang="en-US" sz="1800" b="1" smtClean="0">
                <a:solidFill>
                  <a:schemeClr val="tx1"/>
                </a:solidFill>
                <a:ea typeface="宋体" charset="-122"/>
              </a:rPr>
              <a:t>五声八音十二律，</a:t>
            </a:r>
            <a:r>
              <a:rPr lang="zh-CN" altLang="en-US" sz="1800" b="1" smtClean="0">
                <a:solidFill>
                  <a:srgbClr val="CC0000"/>
                </a:solidFill>
                <a:ea typeface="宋体" charset="-122"/>
              </a:rPr>
              <a:t>黄钟大吕</a:t>
            </a:r>
            <a:r>
              <a:rPr lang="zh-CN" altLang="en-US" sz="1800" b="1" smtClean="0">
                <a:solidFill>
                  <a:schemeClr val="tx1"/>
                </a:solidFill>
                <a:ea typeface="宋体" charset="-122"/>
              </a:rPr>
              <a:t>演宫调。</a:t>
            </a:r>
          </a:p>
          <a:p>
            <a:pPr>
              <a:lnSpc>
                <a:spcPct val="100000"/>
              </a:lnSpc>
            </a:pPr>
            <a:r>
              <a:rPr lang="zh-CN" altLang="en-US" sz="1800" b="1" smtClean="0">
                <a:solidFill>
                  <a:schemeClr val="tx1"/>
                </a:solidFill>
                <a:ea typeface="宋体" charset="-122"/>
              </a:rPr>
              <a:t>传统文化包罗广，细细品读巧记诵。</a:t>
            </a:r>
            <a:endParaRPr lang="zh-CN" altLang="en-US" sz="1800" b="1" smtClean="0">
              <a:solidFill>
                <a:schemeClr val="tx1"/>
              </a:solidFill>
              <a:ea typeface="宋体" charset="-122"/>
              <a:hlinkClick r:id="rId2"/>
            </a:endParaRPr>
          </a:p>
          <a:p>
            <a:pPr>
              <a:lnSpc>
                <a:spcPct val="100000"/>
              </a:lnSpc>
            </a:pPr>
            <a:r>
              <a:rPr lang="zh-CN" altLang="en-US" sz="1800" b="1" smtClean="0">
                <a:ea typeface="宋体" charset="-122"/>
                <a:hlinkClick r:id="rId2"/>
              </a:rPr>
              <a:t>作者：陈琳</a:t>
            </a:r>
            <a:endParaRPr lang="zh-CN" altLang="en-US" sz="1800" b="1" smtClean="0">
              <a:ea typeface="宋体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258*i*2"/>
  <p:tag name="KSO_WM_TEMPLATE_CATEGORY" val="custom"/>
  <p:tag name="KSO_WM_TEMPLATE_INDEX" val="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258*i*9"/>
  <p:tag name="KSO_WM_TEMPLATE_CATEGORY" val="custom"/>
  <p:tag name="KSO_WM_TEMPLATE_INDEX" val="4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258*i*10"/>
  <p:tag name="KSO_WM_TEMPLATE_CATEGORY" val="custom"/>
  <p:tag name="KSO_WM_TEMPLATE_INDEX" val="4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258*i*11"/>
  <p:tag name="KSO_WM_TEMPLATE_CATEGORY" val="custom"/>
  <p:tag name="KSO_WM_TEMPLATE_INDEX" val="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258*i*12"/>
  <p:tag name="KSO_WM_TEMPLATE_CATEGORY" val="custom"/>
  <p:tag name="KSO_WM_TEMPLATE_INDEX" val="4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258*i*13"/>
  <p:tag name="KSO_WM_TEMPLATE_CATEGORY" val="custom"/>
  <p:tag name="KSO_WM_TEMPLATE_INDEX" val="4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258*i*14"/>
  <p:tag name="KSO_WM_TEMPLATE_CATEGORY" val="custom"/>
  <p:tag name="KSO_WM_TEMPLATE_INDEX" val="43"/>
</p:tagLst>
</file>

<file path=ppt/theme/theme1.xml><?xml version="1.0" encoding="utf-8"?>
<a:theme xmlns:a="http://schemas.openxmlformats.org/drawingml/2006/main" name="1_自定义设计方案_2">
  <a:themeElements>
    <a:clrScheme name="自定义 42">
      <a:dk1>
        <a:srgbClr val="000000"/>
      </a:dk1>
      <a:lt1>
        <a:srgbClr val="FFFFFF"/>
      </a:lt1>
      <a:dk2>
        <a:srgbClr val="0E9651"/>
      </a:dk2>
      <a:lt2>
        <a:srgbClr val="808080"/>
      </a:lt2>
      <a:accent1>
        <a:srgbClr val="EBF092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_2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自定义设计方案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1550</Words>
  <Application>WPS 演示</Application>
  <PresentationFormat>全屏显示(4:3)</PresentationFormat>
  <Paragraphs>114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演示文稿设计模板</vt:lpstr>
      </vt:variant>
      <vt:variant>
        <vt:i4>6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宋体</vt:lpstr>
      <vt:lpstr>Calibri</vt:lpstr>
      <vt:lpstr>黑体</vt:lpstr>
      <vt:lpstr>1_自定义设计方案_2</vt:lpstr>
      <vt:lpstr>1_自定义设计方案_2</vt:lpstr>
      <vt:lpstr>1_自定义设计方案_2</vt:lpstr>
      <vt:lpstr>1_自定义设计方案_2</vt:lpstr>
      <vt:lpstr>1_自定义设计方案_2</vt:lpstr>
      <vt:lpstr>1_自定义设计方案_2</vt:lpstr>
      <vt:lpstr>     小说阅读歌诀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26</cp:revision>
  <dcterms:created xsi:type="dcterms:W3CDTF">2017-03-06T14:25:00Z</dcterms:created>
  <dcterms:modified xsi:type="dcterms:W3CDTF">2017-12-07T00:18:45Z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2052-10.1.0.6156</vt:lpwstr>
  </property>
</Properties>
</file>