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7" r:id="rId3"/>
    <p:sldId id="316" r:id="rId4"/>
    <p:sldId id="256" r:id="rId5"/>
    <p:sldId id="260" r:id="rId6"/>
    <p:sldId id="257" r:id="rId7"/>
    <p:sldId id="264" r:id="rId8"/>
    <p:sldId id="269" r:id="rId9"/>
    <p:sldId id="270" r:id="rId10"/>
    <p:sldId id="268" r:id="rId11"/>
    <p:sldId id="265" r:id="rId12"/>
    <p:sldId id="267" r:id="rId13"/>
    <p:sldId id="300" r:id="rId14"/>
    <p:sldId id="307" r:id="rId15"/>
    <p:sldId id="301" r:id="rId16"/>
    <p:sldId id="275" r:id="rId17"/>
    <p:sldId id="302" r:id="rId18"/>
    <p:sldId id="289" r:id="rId19"/>
    <p:sldId id="310" r:id="rId20"/>
    <p:sldId id="285" r:id="rId21"/>
    <p:sldId id="308" r:id="rId22"/>
    <p:sldId id="311" r:id="rId23"/>
    <p:sldId id="312" r:id="rId24"/>
    <p:sldId id="313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4660"/>
  </p:normalViewPr>
  <p:slideViewPr>
    <p:cSldViewPr>
      <p:cViewPr varScale="1">
        <p:scale>
          <a:sx n="81" d="100"/>
          <a:sy n="81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8183-A9F8-427A-8925-23CD0A417929}" type="datetimeFigureOut">
              <a:rPr lang="zh-CN" altLang="en-US"/>
              <a:pPr>
                <a:defRPr/>
              </a:pPr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CD131-1724-4112-8F6E-63CE4F6437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ADCB-EDD5-4EE8-B7C2-A0927D99291C}" type="datetimeFigureOut">
              <a:rPr lang="zh-CN" altLang="en-US"/>
              <a:pPr>
                <a:defRPr/>
              </a:pPr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9B79C-F884-45EB-ADD3-58E2596755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3E7A-633F-4CBC-BD5C-8C5445638656}" type="datetimeFigureOut">
              <a:rPr lang="zh-CN" altLang="en-US"/>
              <a:pPr>
                <a:defRPr/>
              </a:pPr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FAF9-C144-4990-97DB-AEF7567056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BF65C-5875-44DE-B3D3-1CE9BCB989FF}" type="datetimeFigureOut">
              <a:rPr lang="zh-CN" altLang="en-US"/>
              <a:pPr>
                <a:defRPr/>
              </a:pPr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7716D-9423-4075-B49F-CF3F3D2A76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9EF16-226D-4AD6-8342-AD3561AF2B83}" type="datetimeFigureOut">
              <a:rPr lang="zh-CN" altLang="en-US"/>
              <a:pPr>
                <a:defRPr/>
              </a:pPr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D5D36-FCAF-4C06-B2A0-9273A84998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D6953-16E3-4482-BA78-409AE50305E0}" type="datetimeFigureOut">
              <a:rPr lang="zh-CN" altLang="en-US"/>
              <a:pPr>
                <a:defRPr/>
              </a:pPr>
              <a:t>2017/11/29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B4F6-D14A-4D5C-A5DC-074EDCA9DF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D0A4A-9AA1-49E9-A746-A54215564C5A}" type="datetimeFigureOut">
              <a:rPr lang="zh-CN" altLang="en-US"/>
              <a:pPr>
                <a:defRPr/>
              </a:pPr>
              <a:t>2017/11/29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F3773-16F7-4FF1-AFE2-0451FC0E2B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B478-70FC-4C07-9E4A-E105A20BF44F}" type="datetimeFigureOut">
              <a:rPr lang="zh-CN" altLang="en-US"/>
              <a:pPr>
                <a:defRPr/>
              </a:pPr>
              <a:t>2017/11/29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2A36-A56D-41D6-A7B6-25C5566827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32B0-01A4-46DB-9F64-AC369F40070E}" type="datetimeFigureOut">
              <a:rPr lang="zh-CN" altLang="en-US"/>
              <a:pPr>
                <a:defRPr/>
              </a:pPr>
              <a:t>2017/11/29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5C602-5D32-4F0D-8A31-358076C611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6ED1-A70A-4A3F-B658-0F9D110944F8}" type="datetimeFigureOut">
              <a:rPr lang="zh-CN" altLang="en-US"/>
              <a:pPr>
                <a:defRPr/>
              </a:pPr>
              <a:t>2017/11/29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E274-41AB-453A-BD86-A08ED3BF64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944A9-CF13-4C8D-85B7-3E88A5CF4792}" type="datetimeFigureOut">
              <a:rPr lang="zh-CN" altLang="en-US"/>
              <a:pPr>
                <a:defRPr/>
              </a:pPr>
              <a:t>2017/11/29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12BC-12BB-47FE-BE46-9D81986F35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7D0C156-60FD-428D-A929-9EC21CF27684}" type="datetimeFigureOut">
              <a:rPr lang="zh-CN" altLang="en-US"/>
              <a:pPr>
                <a:defRPr/>
              </a:pPr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F31D10-8F47-4112-A70F-8B043E4CF1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q\Desktop\ps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3999" cy="6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5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71744"/>
            <a:ext cx="921277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</a:rPr>
              <a:t>关于小说标题高考考什么、怎么考？</a:t>
            </a:r>
          </a:p>
        </p:txBody>
      </p:sp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3024188" cy="1104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二、考点解读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143000"/>
            <a:ext cx="87153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1、</a:t>
            </a:r>
            <a:r>
              <a:rPr lang="zh-CN" altLang="en-US" sz="3600" b="1" spc="300" dirty="0">
                <a:latin typeface="微软雅黑" pitchFamily="34" charset="-122"/>
                <a:ea typeface="微软雅黑" pitchFamily="34" charset="-122"/>
              </a:rPr>
              <a:t>理解小说标题的含义。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>
                <a:latin typeface="微软雅黑" pitchFamily="34" charset="-122"/>
                <a:ea typeface="微软雅黑" pitchFamily="34" charset="-122"/>
              </a:rPr>
              <a:t>2、体会小说标题的作用（用意）。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>
                <a:latin typeface="微软雅黑" pitchFamily="34" charset="-122"/>
                <a:ea typeface="微软雅黑" pitchFamily="34" charset="-122"/>
              </a:rPr>
              <a:t>3、拟写小说标题。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>
                <a:latin typeface="微软雅黑" pitchFamily="34" charset="-122"/>
                <a:ea typeface="微软雅黑" pitchFamily="34" charset="-122"/>
              </a:rPr>
              <a:t>4、与探究题结合在一起考查。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149346"/>
            <a:ext cx="9144000" cy="707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明确考查的</a:t>
            </a:r>
            <a:r>
              <a:rPr lang="zh-CN" altLang="en-US" sz="4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角度</a:t>
            </a:r>
            <a:r>
              <a:rPr lang="zh-CN" altLang="en-US" sz="4000" b="1" dirty="0">
                <a:solidFill>
                  <a:srgbClr val="FF0000"/>
                </a:solidFill>
                <a:latin typeface="+mn-lt"/>
                <a:ea typeface="黑体" pitchFamily="2" charset="-122"/>
              </a:rPr>
              <a:t>：</a:t>
            </a:r>
          </a:p>
        </p:txBody>
      </p:sp>
      <p:sp>
        <p:nvSpPr>
          <p:cNvPr id="8" name="矩形 7"/>
          <p:cNvSpPr/>
          <p:nvPr/>
        </p:nvSpPr>
        <p:spPr>
          <a:xfrm>
            <a:off x="71438" y="3714750"/>
            <a:ext cx="8929687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其中，对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小说标题作用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的体会是重点，因为它涵盖了对小说标题含义的理解以及标题的用意的理解。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3070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3600" b="1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6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结合文本，谈谈本文以“</a:t>
            </a:r>
            <a:r>
              <a:rPr lang="zh-CN" altLang="zh-CN" sz="3600" b="1" smtClean="0">
                <a:latin typeface="黑体" pitchFamily="49" charset="-122"/>
                <a:ea typeface="黑体" pitchFamily="49" charset="-122"/>
              </a:rPr>
              <a:t>××</a:t>
            </a:r>
            <a:r>
              <a:rPr lang="en-US" altLang="zh-CN" sz="36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36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为题目</a:t>
            </a:r>
            <a:r>
              <a:rPr lang="zh-CN" altLang="en-US" sz="36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有什么好处（寓意）</a:t>
            </a:r>
            <a:r>
              <a:rPr lang="zh-CN" altLang="en-US" sz="36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3600" b="1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3600" b="1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600" b="1" smtClean="0">
                <a:latin typeface="黑体" pitchFamily="49" charset="-122"/>
                <a:ea typeface="黑体" pitchFamily="49" charset="-122"/>
              </a:rPr>
              <a:t>把标题</a:t>
            </a:r>
            <a:r>
              <a:rPr lang="zh-CN" altLang="en-US" sz="3600" b="1" smtClean="0">
                <a:latin typeface="Arial" charset="0"/>
                <a:ea typeface="黑体" pitchFamily="49" charset="-122"/>
              </a:rPr>
              <a:t>“</a:t>
            </a:r>
            <a:r>
              <a:rPr lang="zh-CN" altLang="zh-CN" sz="3600" b="1" smtClean="0">
                <a:latin typeface="黑体" pitchFamily="49" charset="-122"/>
                <a:ea typeface="黑体" pitchFamily="49" charset="-122"/>
              </a:rPr>
              <a:t>××</a:t>
            </a:r>
            <a:r>
              <a:rPr lang="en-US" altLang="zh-CN" sz="3600" b="1" smtClean="0">
                <a:latin typeface="Arial" charset="0"/>
                <a:ea typeface="黑体" pitchFamily="49" charset="-122"/>
              </a:rPr>
              <a:t>”</a:t>
            </a:r>
            <a:r>
              <a:rPr lang="zh-CN" altLang="en-US" sz="3600" b="1" smtClean="0">
                <a:latin typeface="黑体" pitchFamily="49" charset="-122"/>
                <a:ea typeface="黑体" pitchFamily="49" charset="-122"/>
              </a:rPr>
              <a:t>改为</a:t>
            </a:r>
            <a:r>
              <a:rPr lang="zh-CN" altLang="en-US" sz="3600" b="1" smtClean="0">
                <a:latin typeface="Arial" charset="0"/>
                <a:ea typeface="黑体" pitchFamily="49" charset="-122"/>
              </a:rPr>
              <a:t>“</a:t>
            </a:r>
            <a:r>
              <a:rPr lang="zh-CN" altLang="zh-CN" sz="3600" b="1" smtClean="0">
                <a:latin typeface="黑体" pitchFamily="49" charset="-122"/>
                <a:ea typeface="黑体" pitchFamily="49" charset="-122"/>
              </a:rPr>
              <a:t>××</a:t>
            </a:r>
            <a:r>
              <a:rPr lang="en-US" altLang="zh-CN" sz="3600" b="1" smtClean="0">
                <a:latin typeface="Arial" charset="0"/>
                <a:ea typeface="黑体" pitchFamily="49" charset="-122"/>
              </a:rPr>
              <a:t>”</a:t>
            </a:r>
            <a:r>
              <a:rPr lang="zh-CN" altLang="en-US" sz="3600" b="1" smtClean="0">
                <a:latin typeface="黑体" pitchFamily="49" charset="-122"/>
                <a:ea typeface="黑体" pitchFamily="49" charset="-122"/>
              </a:rPr>
              <a:t>，你认为是否合适，谈谈你的观点和理由。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3600" b="1" smtClean="0">
                <a:latin typeface="黑体" pitchFamily="49" charset="-122"/>
                <a:ea typeface="黑体" pitchFamily="49" charset="-122"/>
              </a:rPr>
              <a:t>3. </a:t>
            </a:r>
            <a:r>
              <a:rPr lang="zh-CN" altLang="en-US" sz="3600" b="1" smtClean="0">
                <a:latin typeface="黑体" pitchFamily="49" charset="-122"/>
                <a:ea typeface="黑体" pitchFamily="49" charset="-122"/>
              </a:rPr>
              <a:t>这篇小说为什么要用</a:t>
            </a:r>
            <a:r>
              <a:rPr lang="zh-CN" altLang="en-US" sz="3600" b="1" smtClean="0">
                <a:latin typeface="Arial" charset="0"/>
                <a:ea typeface="黑体" pitchFamily="49" charset="-122"/>
              </a:rPr>
              <a:t>“</a:t>
            </a:r>
            <a:r>
              <a:rPr lang="zh-CN" altLang="zh-CN" sz="3600" b="1" smtClean="0">
                <a:latin typeface="黑体" pitchFamily="49" charset="-122"/>
                <a:ea typeface="黑体" pitchFamily="49" charset="-122"/>
              </a:rPr>
              <a:t>××</a:t>
            </a:r>
            <a:r>
              <a:rPr lang="en-US" altLang="zh-CN" sz="3600" b="1" smtClean="0">
                <a:latin typeface="Arial" charset="0"/>
                <a:ea typeface="黑体" pitchFamily="49" charset="-122"/>
              </a:rPr>
              <a:t>”</a:t>
            </a:r>
            <a:r>
              <a:rPr lang="zh-CN" altLang="en-US" sz="3600" b="1" smtClean="0">
                <a:latin typeface="黑体" pitchFamily="49" charset="-122"/>
                <a:ea typeface="黑体" pitchFamily="49" charset="-122"/>
              </a:rPr>
              <a:t>做题目？</a:t>
            </a:r>
          </a:p>
        </p:txBody>
      </p:sp>
      <p:sp>
        <p:nvSpPr>
          <p:cNvPr id="4" name="矩形 3"/>
          <p:cNvSpPr/>
          <p:nvPr/>
        </p:nvSpPr>
        <p:spPr>
          <a:xfrm>
            <a:off x="-6350" y="149346"/>
            <a:ext cx="9144000" cy="707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知晓命题</a:t>
            </a:r>
            <a:r>
              <a:rPr lang="zh-CN" altLang="en-US" sz="4000" b="1" dirty="0">
                <a:solidFill>
                  <a:srgbClr val="FF0000"/>
                </a:solidFill>
                <a:latin typeface="+mn-lt"/>
                <a:ea typeface="黑体" pitchFamily="2" charset="-122"/>
              </a:rPr>
              <a:t>形式：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578" y="2742530"/>
            <a:ext cx="8352928" cy="954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600" b="1" spc="-30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latin typeface="华文行楷" pitchFamily="2" charset="-122"/>
                <a:ea typeface="华文行楷" pitchFamily="2" charset="-122"/>
              </a:rPr>
              <a:t>小说标题一般有什么作用？</a:t>
            </a:r>
          </a:p>
        </p:txBody>
      </p:sp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179388" y="476250"/>
            <a:ext cx="5184775" cy="9890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三、真题引路，探究角度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96975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000066"/>
                </a:solidFill>
                <a:ea typeface="华文隶书" pitchFamily="2" charset="-122"/>
              </a:rPr>
              <a:t>小结：标题的作用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435975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000" b="1" smtClean="0">
                <a:solidFill>
                  <a:srgbClr val="E62808"/>
                </a:solidFill>
              </a:rPr>
              <a:t>*</a:t>
            </a:r>
            <a:r>
              <a:rPr lang="zh-CN" altLang="en-US" sz="3000" b="1" smtClean="0">
                <a:solidFill>
                  <a:srgbClr val="000066"/>
                </a:solidFill>
              </a:rPr>
              <a:t>始终围绕小说的要素理清思路全面组织答案</a:t>
            </a:r>
            <a:endParaRPr lang="zh-CN" altLang="en-US" sz="2600" b="1" smtClean="0">
              <a:solidFill>
                <a:srgbClr val="000066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zh-CN" sz="2600" b="1" smtClean="0">
                <a:solidFill>
                  <a:srgbClr val="000066"/>
                </a:solidFill>
              </a:rPr>
              <a:t>1.</a:t>
            </a:r>
            <a:r>
              <a:rPr lang="zh-CN" altLang="en-US" sz="2600" b="1" u="sng" smtClean="0">
                <a:solidFill>
                  <a:srgbClr val="000066"/>
                </a:solidFill>
              </a:rPr>
              <a:t>人物</a:t>
            </a:r>
            <a:r>
              <a:rPr lang="zh-CN" altLang="en-US" sz="2400" b="1" smtClean="0">
                <a:solidFill>
                  <a:srgbClr val="000066"/>
                </a:solidFill>
              </a:rPr>
              <a:t>（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en-US" sz="24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塑造和突出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人物形象服务</a:t>
            </a:r>
            <a:r>
              <a:rPr lang="en-US" altLang="zh-CN" sz="2400" b="1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400" b="1" smtClean="0">
                <a:solidFill>
                  <a:srgbClr val="000066"/>
                </a:solidFill>
              </a:rPr>
              <a:t>表现人物情感</a:t>
            </a:r>
            <a:r>
              <a:rPr lang="zh-CN" altLang="en-US" sz="2600" b="1" smtClean="0">
                <a:solidFill>
                  <a:srgbClr val="000066"/>
                </a:solidFill>
              </a:rPr>
              <a:t>）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2600" b="1" smtClean="0">
                <a:solidFill>
                  <a:srgbClr val="000066"/>
                </a:solidFill>
              </a:rPr>
              <a:t>2.</a:t>
            </a:r>
            <a:r>
              <a:rPr lang="zh-CN" altLang="en-US" sz="2600" b="1" u="sng" smtClean="0">
                <a:solidFill>
                  <a:srgbClr val="000066"/>
                </a:solidFill>
              </a:rPr>
              <a:t>情节</a:t>
            </a:r>
            <a:r>
              <a:rPr lang="zh-CN" altLang="en-US" sz="2400" b="1" smtClean="0">
                <a:solidFill>
                  <a:srgbClr val="000066"/>
                </a:solidFill>
              </a:rPr>
              <a:t>（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是小说的</a:t>
            </a:r>
            <a:r>
              <a:rPr lang="zh-CN" altLang="en-US" sz="24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线索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zh-CN" altLang="en-US" sz="24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暗示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了情节的发展或</a:t>
            </a:r>
            <a:r>
              <a:rPr lang="zh-CN" altLang="en-US" sz="24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推动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了故事情节的转折</a:t>
            </a:r>
            <a:r>
              <a:rPr lang="zh-CN" altLang="en-US" sz="2400" b="1" smtClean="0">
                <a:solidFill>
                  <a:srgbClr val="000066"/>
                </a:solidFill>
              </a:rPr>
              <a:t>）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2600" b="1" smtClean="0">
                <a:solidFill>
                  <a:srgbClr val="000066"/>
                </a:solidFill>
              </a:rPr>
              <a:t>3.</a:t>
            </a:r>
            <a:r>
              <a:rPr lang="zh-CN" altLang="en-US" sz="2600" b="1" u="sng" smtClean="0">
                <a:solidFill>
                  <a:srgbClr val="000066"/>
                </a:solidFill>
              </a:rPr>
              <a:t>环境</a:t>
            </a:r>
            <a:r>
              <a:rPr lang="zh-CN" altLang="en-US" sz="2400" b="1" smtClean="0">
                <a:solidFill>
                  <a:srgbClr val="000066"/>
                </a:solidFill>
              </a:rPr>
              <a:t>（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交代时间、地点、环境，交代故事展开的</a:t>
            </a:r>
            <a:r>
              <a:rPr lang="zh-CN" altLang="en-US" sz="24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背景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4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渲染（烘托）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环境</a:t>
            </a:r>
            <a:r>
              <a:rPr lang="zh-CN" altLang="en-US" sz="24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氛围</a:t>
            </a:r>
            <a:r>
              <a:rPr lang="zh-CN" altLang="en-US" sz="2400" b="1" smtClean="0">
                <a:solidFill>
                  <a:srgbClr val="000066"/>
                </a:solidFill>
              </a:rPr>
              <a:t>）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2600" b="1" smtClean="0">
                <a:solidFill>
                  <a:srgbClr val="000066"/>
                </a:solidFill>
              </a:rPr>
              <a:t>4.</a:t>
            </a:r>
            <a:r>
              <a:rPr lang="zh-CN" altLang="en-US" sz="2600" b="1" u="sng" smtClean="0">
                <a:solidFill>
                  <a:srgbClr val="000066"/>
                </a:solidFill>
              </a:rPr>
              <a:t>主题</a:t>
            </a:r>
            <a:r>
              <a:rPr lang="zh-CN" altLang="en-US" sz="2400" b="1" smtClean="0">
                <a:solidFill>
                  <a:srgbClr val="000066"/>
                </a:solidFill>
              </a:rPr>
              <a:t>（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表明作者的</a:t>
            </a:r>
            <a:r>
              <a:rPr lang="zh-CN" altLang="en-US" sz="24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观点态度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，寄托</a:t>
            </a:r>
            <a:r>
              <a:rPr lang="zh-CN" altLang="en-US" sz="24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作者情感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24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暗示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主题 </a:t>
            </a:r>
            <a:r>
              <a:rPr lang="zh-CN" altLang="en-US" sz="2400" b="1" smtClean="0">
                <a:solidFill>
                  <a:srgbClr val="000066"/>
                </a:solidFill>
              </a:rPr>
              <a:t>）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2600" b="1" smtClean="0">
                <a:solidFill>
                  <a:srgbClr val="000066"/>
                </a:solidFill>
              </a:rPr>
              <a:t>5.</a:t>
            </a:r>
            <a:r>
              <a:rPr lang="zh-CN" altLang="en-US" sz="2600" b="1" u="sng" smtClean="0">
                <a:solidFill>
                  <a:srgbClr val="000066"/>
                </a:solidFill>
              </a:rPr>
              <a:t>线索</a:t>
            </a:r>
            <a:r>
              <a:rPr lang="zh-CN" altLang="en-US" sz="2600" b="1" smtClean="0">
                <a:solidFill>
                  <a:srgbClr val="000066"/>
                </a:solidFill>
              </a:rPr>
              <a:t>（贯穿全文。明线、暗线）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2600" b="1" smtClean="0">
                <a:solidFill>
                  <a:srgbClr val="000066"/>
                </a:solidFill>
              </a:rPr>
              <a:t>6.</a:t>
            </a:r>
            <a:r>
              <a:rPr lang="zh-CN" altLang="en-US" sz="2600" b="1" u="sng" smtClean="0">
                <a:solidFill>
                  <a:srgbClr val="000066"/>
                </a:solidFill>
              </a:rPr>
              <a:t>悬念</a:t>
            </a:r>
            <a:r>
              <a:rPr lang="zh-CN" altLang="en-US" sz="2600" b="1" smtClean="0">
                <a:solidFill>
                  <a:srgbClr val="000066"/>
                </a:solidFill>
              </a:rPr>
              <a:t>（</a:t>
            </a:r>
            <a:r>
              <a:rPr lang="zh-CN" altLang="en-US" sz="2600" b="1" u="sng" smtClean="0">
                <a:solidFill>
                  <a:srgbClr val="000066"/>
                </a:solidFill>
              </a:rPr>
              <a:t>激发阅读兴趣</a:t>
            </a:r>
            <a:r>
              <a:rPr lang="zh-CN" altLang="en-US" sz="2600" b="1" smtClean="0">
                <a:solidFill>
                  <a:srgbClr val="000066"/>
                </a:solidFill>
              </a:rPr>
              <a:t>）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2600" b="1" smtClean="0">
                <a:solidFill>
                  <a:srgbClr val="000066"/>
                </a:solidFill>
              </a:rPr>
              <a:t>7.</a:t>
            </a:r>
            <a:r>
              <a:rPr lang="zh-CN" altLang="en-US" sz="2600" b="1" u="sng" smtClean="0">
                <a:solidFill>
                  <a:srgbClr val="000066"/>
                </a:solidFill>
              </a:rPr>
              <a:t>手法</a:t>
            </a:r>
            <a:r>
              <a:rPr lang="zh-CN" altLang="en-US" sz="2600" b="1" smtClean="0">
                <a:solidFill>
                  <a:srgbClr val="000066"/>
                </a:solidFill>
              </a:rPr>
              <a:t>（</a:t>
            </a:r>
            <a:r>
              <a:rPr lang="zh-CN" altLang="en-US" sz="2600" b="1" smtClean="0">
                <a:latin typeface="微软雅黑" pitchFamily="34" charset="-122"/>
                <a:ea typeface="微软雅黑" pitchFamily="34" charset="-122"/>
              </a:rPr>
              <a:t>运用一定的</a:t>
            </a:r>
            <a:r>
              <a:rPr lang="zh-CN" altLang="en-US" sz="26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手法</a:t>
            </a:r>
            <a:r>
              <a:rPr lang="en-US" altLang="zh-CN" sz="2600" b="1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600" b="1" smtClean="0">
                <a:latin typeface="微软雅黑" pitchFamily="34" charset="-122"/>
                <a:ea typeface="微软雅黑" pitchFamily="34" charset="-122"/>
              </a:rPr>
              <a:t>如比喻、象征、讽刺等，一语双关，对主题的表现起暗示、画龙点睛的作用。 </a:t>
            </a:r>
            <a:r>
              <a:rPr lang="zh-CN" altLang="en-US" sz="2600" b="1" smtClean="0">
                <a:solidFill>
                  <a:srgbClr val="000066"/>
                </a:solidFill>
              </a:rPr>
              <a:t>）</a:t>
            </a:r>
          </a:p>
          <a:p>
            <a:pPr eaLnBrk="1" hangingPunct="1">
              <a:lnSpc>
                <a:spcPct val="70000"/>
              </a:lnSpc>
            </a:pPr>
            <a:endParaRPr lang="zh-CN" altLang="en-US" sz="26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zh-CN" altLang="en-US" sz="26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US" altLang="zh-CN" sz="19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2276475"/>
            <a:ext cx="89646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>
                <a:latin typeface="Calibri" pitchFamily="34" charset="0"/>
              </a:rPr>
              <a:t>题目：这篇小说为什么要用“走眼”做题目？（</a:t>
            </a:r>
            <a:r>
              <a:rPr lang="en-US" altLang="zh-CN" sz="3600" b="1">
                <a:latin typeface="Calibri" pitchFamily="34" charset="0"/>
              </a:rPr>
              <a:t>5</a:t>
            </a:r>
            <a:r>
              <a:rPr lang="zh-CN" altLang="en-US" sz="3600" b="1">
                <a:latin typeface="Calibri" pitchFamily="34" charset="0"/>
              </a:rPr>
              <a:t>分）</a:t>
            </a:r>
            <a:r>
              <a:rPr lang="zh-CN" altLang="en-US" sz="3600">
                <a:latin typeface="Calibri" pitchFamily="34" charset="0"/>
              </a:rPr>
              <a:t> </a:t>
            </a:r>
            <a:r>
              <a:rPr lang="zh-CN" altLang="zh-CN" sz="3200" b="1">
                <a:solidFill>
                  <a:srgbClr val="FF0000"/>
                </a:solidFill>
              </a:rPr>
              <a:t>【</a:t>
            </a:r>
            <a:r>
              <a:rPr lang="zh-CN" altLang="en-US" sz="3200" b="1">
                <a:solidFill>
                  <a:srgbClr val="FF0000"/>
                </a:solidFill>
              </a:rPr>
              <a:t>请你评分</a:t>
            </a:r>
            <a:r>
              <a:rPr lang="zh-CN" altLang="zh-CN" sz="3200" b="1">
                <a:solidFill>
                  <a:srgbClr val="FF0000"/>
                </a:solidFill>
              </a:rPr>
              <a:t>】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0" y="3357563"/>
            <a:ext cx="9144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04800"/>
            <a:endParaRPr lang="zh-CN" altLang="zh-CN" sz="2400" b="1"/>
          </a:p>
          <a:p>
            <a:pPr indent="304800" eaLnBrk="0" hangingPunct="0"/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考生甲：</a:t>
            </a:r>
            <a:r>
              <a:rPr lang="zh-CN" altLang="en-US" sz="2400" b="1">
                <a:latin typeface="Times New Roman" pitchFamily="18" charset="0"/>
                <a:cs typeface="Times New Roman" pitchFamily="18" charset="0"/>
              </a:rPr>
              <a:t>升华主题，赵老板和李老板的</a:t>
            </a:r>
            <a:r>
              <a:rPr lang="zh-CN" altLang="en-US" sz="2400" b="1">
                <a:cs typeface="Times New Roman" pitchFamily="18" charset="0"/>
              </a:rPr>
              <a:t>“</a:t>
            </a:r>
            <a:r>
              <a:rPr lang="zh-CN" altLang="en-US" sz="2400" b="1">
                <a:latin typeface="Times New Roman" pitchFamily="18" charset="0"/>
                <a:cs typeface="Times New Roman" pitchFamily="18" charset="0"/>
              </a:rPr>
              <a:t>走眼</a:t>
            </a:r>
            <a:r>
              <a:rPr lang="zh-CN" altLang="en-US" sz="2400" b="1">
                <a:cs typeface="Times New Roman" pitchFamily="18" charset="0"/>
              </a:rPr>
              <a:t>”</a:t>
            </a:r>
            <a:r>
              <a:rPr lang="zh-CN" altLang="en-US" sz="2400" b="1">
                <a:latin typeface="Times New Roman" pitchFamily="18" charset="0"/>
                <a:cs typeface="Times New Roman" pitchFamily="18" charset="0"/>
              </a:rPr>
              <a:t>形成截然相反的对比，升华了文章的主题；凸显人物，文章在</a:t>
            </a:r>
            <a:r>
              <a:rPr lang="zh-CN" altLang="en-US" sz="2400" b="1">
                <a:cs typeface="Times New Roman" pitchFamily="18" charset="0"/>
              </a:rPr>
              <a:t>“</a:t>
            </a:r>
            <a:r>
              <a:rPr lang="zh-CN" altLang="en-US" sz="2400" b="1">
                <a:latin typeface="Times New Roman" pitchFamily="18" charset="0"/>
                <a:cs typeface="Times New Roman" pitchFamily="18" charset="0"/>
              </a:rPr>
              <a:t>走眼</a:t>
            </a:r>
            <a:r>
              <a:rPr lang="zh-CN" altLang="en-US" sz="2400" b="1">
                <a:cs typeface="Times New Roman" pitchFamily="18" charset="0"/>
              </a:rPr>
              <a:t>”</a:t>
            </a:r>
            <a:r>
              <a:rPr lang="zh-CN" altLang="en-US" sz="2400" b="1">
                <a:latin typeface="Times New Roman" pitchFamily="18" charset="0"/>
                <a:cs typeface="Times New Roman" pitchFamily="18" charset="0"/>
              </a:rPr>
              <a:t>这一事件中，生动地塑造和刻画了赵老板这一人物形象。</a:t>
            </a:r>
            <a:endParaRPr lang="en-US" altLang="zh-CN" sz="2400" b="1">
              <a:latin typeface="Times New Roman" pitchFamily="18" charset="0"/>
              <a:cs typeface="Times New Roman" pitchFamily="18" charset="0"/>
            </a:endParaRPr>
          </a:p>
          <a:p>
            <a:pPr indent="304800" eaLnBrk="0" hangingPunct="0"/>
            <a:endParaRPr lang="zh-CN" altLang="en-US" sz="2400" b="1"/>
          </a:p>
          <a:p>
            <a:pPr indent="304800" eaLnBrk="0" hangingPunct="0"/>
            <a:r>
              <a:rPr lang="zh-CN" altLang="en-US" sz="2400" b="1">
                <a:latin typeface="Times New Roman" pitchFamily="18" charset="0"/>
                <a:cs typeface="Times New Roman" pitchFamily="18" charset="0"/>
              </a:rPr>
              <a:t>考生乙：文章紧紧围绕着</a:t>
            </a:r>
            <a:r>
              <a:rPr lang="zh-CN" altLang="en-US" sz="2400" b="1">
                <a:cs typeface="Times New Roman" pitchFamily="18" charset="0"/>
              </a:rPr>
              <a:t>“</a:t>
            </a:r>
            <a:r>
              <a:rPr lang="zh-CN" altLang="en-US" sz="2400" b="1">
                <a:latin typeface="Times New Roman" pitchFamily="18" charset="0"/>
                <a:cs typeface="Times New Roman" pitchFamily="18" charset="0"/>
              </a:rPr>
              <a:t>走眼</a:t>
            </a:r>
            <a:r>
              <a:rPr lang="zh-CN" altLang="en-US" sz="2400" b="1">
                <a:cs typeface="Times New Roman" pitchFamily="18" charset="0"/>
              </a:rPr>
              <a:t>”</a:t>
            </a:r>
            <a:r>
              <a:rPr lang="zh-CN" altLang="en-US" sz="2400" b="1">
                <a:latin typeface="Times New Roman" pitchFamily="18" charset="0"/>
                <a:cs typeface="Times New Roman" pitchFamily="18" charset="0"/>
              </a:rPr>
              <a:t>这一中心事件展开；赵老板和李老板的</a:t>
            </a:r>
            <a:r>
              <a:rPr lang="zh-CN" altLang="en-US" sz="2400" b="1">
                <a:cs typeface="Times New Roman" pitchFamily="18" charset="0"/>
              </a:rPr>
              <a:t>“</a:t>
            </a:r>
            <a:r>
              <a:rPr lang="zh-CN" altLang="en-US" sz="2400" b="1">
                <a:latin typeface="Times New Roman" pitchFamily="18" charset="0"/>
                <a:cs typeface="Times New Roman" pitchFamily="18" charset="0"/>
              </a:rPr>
              <a:t>走眼</a:t>
            </a:r>
            <a:r>
              <a:rPr lang="zh-CN" altLang="en-US" sz="2400" b="1">
                <a:cs typeface="Times New Roman" pitchFamily="18" charset="0"/>
              </a:rPr>
              <a:t>”</a:t>
            </a:r>
            <a:r>
              <a:rPr lang="zh-CN" altLang="en-US" sz="2400" b="1">
                <a:latin typeface="Times New Roman" pitchFamily="18" charset="0"/>
                <a:cs typeface="Times New Roman" pitchFamily="18" charset="0"/>
              </a:rPr>
              <a:t>与否形成对比，凸显文章主题；</a:t>
            </a:r>
            <a:r>
              <a:rPr lang="zh-CN" altLang="en-US" sz="2400" b="1">
                <a:cs typeface="Times New Roman" pitchFamily="18" charset="0"/>
              </a:rPr>
              <a:t>“</a:t>
            </a:r>
            <a:r>
              <a:rPr lang="zh-CN" altLang="en-US" sz="2400" b="1">
                <a:latin typeface="Times New Roman" pitchFamily="18" charset="0"/>
                <a:cs typeface="Times New Roman" pitchFamily="18" charset="0"/>
              </a:rPr>
              <a:t>走眼</a:t>
            </a:r>
            <a:r>
              <a:rPr lang="zh-CN" altLang="en-US" sz="2400" b="1">
                <a:cs typeface="Times New Roman" pitchFamily="18" charset="0"/>
              </a:rPr>
              <a:t>”</a:t>
            </a:r>
            <a:r>
              <a:rPr lang="zh-CN" altLang="en-US" sz="2400" b="1">
                <a:latin typeface="Times New Roman" pitchFamily="18" charset="0"/>
                <a:cs typeface="Times New Roman" pitchFamily="18" charset="0"/>
              </a:rPr>
              <a:t>与否引人入胜，激发读者的阅读兴趣。</a:t>
            </a:r>
            <a:endParaRPr lang="zh-CN" altLang="en-US" sz="2400" b="1"/>
          </a:p>
          <a:p>
            <a:pPr indent="304800" eaLnBrk="0" hangingPunct="0"/>
            <a:endParaRPr lang="en-US" altLang="zh-CN" sz="2400" b="1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9388" y="1412875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阅读小说</a:t>
            </a:r>
            <a:r>
              <a:rPr lang="en-US" altLang="zh-CN" sz="3600" b="1"/>
              <a:t>《</a:t>
            </a:r>
            <a:r>
              <a:rPr lang="zh-CN" altLang="en-US" sz="3600" b="1"/>
              <a:t>走眼</a:t>
            </a:r>
            <a:r>
              <a:rPr lang="en-US" altLang="zh-CN" sz="3600" b="1"/>
              <a:t>》</a:t>
            </a:r>
          </a:p>
        </p:txBody>
      </p:sp>
      <p:sp>
        <p:nvSpPr>
          <p:cNvPr id="26628" name="WordArt 6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5040312" cy="7731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四、请你评分，规范答题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66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792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 smtClean="0"/>
              <a:t>这篇小说为什么要用“走眼”做题目？（</a:t>
            </a:r>
            <a:r>
              <a:rPr lang="en-US" altLang="zh-CN" b="1" smtClean="0"/>
              <a:t>5</a:t>
            </a:r>
            <a:r>
              <a:rPr lang="zh-CN" altLang="en-US" b="1" smtClean="0"/>
              <a:t>分）</a:t>
            </a:r>
            <a:r>
              <a:rPr lang="zh-CN" altLang="en-US" smtClean="0"/>
              <a:t> 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290668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04800"/>
            <a:r>
              <a:rPr lang="zh-CN" altLang="zh-CN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【</a:t>
            </a:r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答案</a:t>
            </a:r>
            <a:r>
              <a:rPr lang="zh-CN" altLang="zh-CN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】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　</a:t>
            </a:r>
            <a:r>
              <a:rPr lang="zh-CN" altLang="en-US" sz="3200" dirty="0">
                <a:ea typeface="黑体" pitchFamily="49" charset="-122"/>
                <a:cs typeface="Times New Roman" pitchFamily="18" charset="0"/>
              </a:rPr>
              <a:t>①</a:t>
            </a: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情节上，</a:t>
            </a:r>
            <a:r>
              <a:rPr lang="zh-CN" altLang="en-US" sz="3200" dirty="0">
                <a:ea typeface="黑体" pitchFamily="49" charset="-122"/>
                <a:cs typeface="Times New Roman" pitchFamily="18" charset="0"/>
              </a:rPr>
              <a:t>“</a:t>
            </a: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走眼</a:t>
            </a:r>
            <a:r>
              <a:rPr lang="zh-CN" altLang="en-US" sz="3200" dirty="0">
                <a:ea typeface="黑体" pitchFamily="49" charset="-122"/>
                <a:cs typeface="Times New Roman" pitchFamily="18" charset="0"/>
              </a:rPr>
              <a:t>”</a:t>
            </a: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是贯穿全文的线索。小说的中心情节</a:t>
            </a:r>
            <a:r>
              <a:rPr lang="zh-CN" altLang="en-US" sz="3200" dirty="0">
                <a:ea typeface="黑体" pitchFamily="49" charset="-122"/>
                <a:cs typeface="Times New Roman" pitchFamily="18" charset="0"/>
              </a:rPr>
              <a:t>“</a:t>
            </a: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买玉</a:t>
            </a:r>
            <a:r>
              <a:rPr lang="zh-CN" altLang="en-US" sz="3200" dirty="0">
                <a:ea typeface="黑体" pitchFamily="49" charset="-122"/>
                <a:cs typeface="Times New Roman" pitchFamily="18" charset="0"/>
              </a:rPr>
              <a:t>”</a:t>
            </a: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紧紧地围绕着赵老板从不</a:t>
            </a:r>
            <a:r>
              <a:rPr lang="zh-CN" altLang="en-US" sz="3200" dirty="0">
                <a:ea typeface="黑体" pitchFamily="49" charset="-122"/>
                <a:cs typeface="Times New Roman" pitchFamily="18" charset="0"/>
              </a:rPr>
              <a:t>“</a:t>
            </a: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走眼</a:t>
            </a:r>
            <a:r>
              <a:rPr lang="zh-CN" altLang="en-US" sz="3200" dirty="0">
                <a:ea typeface="黑体" pitchFamily="49" charset="-122"/>
                <a:cs typeface="Times New Roman" pitchFamily="18" charset="0"/>
              </a:rPr>
              <a:t>”</a:t>
            </a: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这一明线和李老板</a:t>
            </a:r>
            <a:r>
              <a:rPr lang="zh-CN" altLang="en-US" sz="3200" dirty="0">
                <a:ea typeface="黑体" pitchFamily="49" charset="-122"/>
                <a:cs typeface="Times New Roman" pitchFamily="18" charset="0"/>
              </a:rPr>
              <a:t>“</a:t>
            </a: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走眼</a:t>
            </a:r>
            <a:r>
              <a:rPr lang="zh-CN" altLang="en-US" sz="3200" dirty="0">
                <a:ea typeface="黑体" pitchFamily="49" charset="-122"/>
                <a:cs typeface="Times New Roman" pitchFamily="18" charset="0"/>
              </a:rPr>
              <a:t>”</a:t>
            </a: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这一暗线展开</a:t>
            </a:r>
            <a:r>
              <a:rPr lang="zh-CN" altLang="en-US" sz="3200" dirty="0">
                <a:ea typeface="黑体" pitchFamily="49" charset="-122"/>
                <a:cs typeface="Times New Roman" pitchFamily="18" charset="0"/>
              </a:rPr>
              <a:t>②</a:t>
            </a: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形象上，文章于赵老板的不</a:t>
            </a:r>
            <a:r>
              <a:rPr lang="zh-CN" altLang="en-US" sz="3200" dirty="0">
                <a:ea typeface="黑体" pitchFamily="49" charset="-122"/>
                <a:cs typeface="Times New Roman" pitchFamily="18" charset="0"/>
              </a:rPr>
              <a:t>“</a:t>
            </a: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走眼</a:t>
            </a:r>
            <a:r>
              <a:rPr lang="zh-CN" altLang="en-US" sz="3200" dirty="0">
                <a:ea typeface="黑体" pitchFamily="49" charset="-122"/>
                <a:cs typeface="Times New Roman" pitchFamily="18" charset="0"/>
              </a:rPr>
              <a:t>”</a:t>
            </a: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和李老板的</a:t>
            </a:r>
            <a:r>
              <a:rPr lang="zh-CN" altLang="en-US" sz="3200" dirty="0">
                <a:ea typeface="黑体" pitchFamily="49" charset="-122"/>
                <a:cs typeface="Times New Roman" pitchFamily="18" charset="0"/>
              </a:rPr>
              <a:t>“</a:t>
            </a: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走眼</a:t>
            </a:r>
            <a:r>
              <a:rPr lang="zh-CN" altLang="en-US" sz="3200" dirty="0">
                <a:ea typeface="黑体" pitchFamily="49" charset="-122"/>
                <a:cs typeface="Times New Roman" pitchFamily="18" charset="0"/>
              </a:rPr>
              <a:t>”</a:t>
            </a: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截然相反的对比中，塑造了赵老板阅历丰富、洞悉人心、为人仗义、精通业务的商人形象；</a:t>
            </a:r>
            <a:r>
              <a:rPr lang="zh-CN" altLang="en-US" sz="3200" dirty="0" smtClean="0">
                <a:ea typeface="黑体" pitchFamily="49" charset="-122"/>
                <a:cs typeface="Times New Roman" pitchFamily="18" charset="0"/>
              </a:rPr>
              <a:t>③</a:t>
            </a:r>
            <a:r>
              <a:rPr lang="zh-CN" altLang="en-US" sz="3200" dirty="0">
                <a:ea typeface="黑体" pitchFamily="49" charset="-122"/>
                <a:cs typeface="Times New Roman" pitchFamily="18" charset="0"/>
              </a:rPr>
              <a:t>主题</a:t>
            </a:r>
            <a:r>
              <a:rPr lang="zh-CN" altLang="en-US" sz="3200" dirty="0" smtClean="0">
                <a:ea typeface="黑体" pitchFamily="49" charset="-122"/>
                <a:cs typeface="Times New Roman" pitchFamily="18" charset="0"/>
              </a:rPr>
              <a:t>上，</a:t>
            </a:r>
            <a:r>
              <a:rPr lang="zh-CN" altLang="en-US" sz="3200" dirty="0" smtClean="0">
                <a:ea typeface="黑体" pitchFamily="49" charset="-122"/>
                <a:cs typeface="Times New Roman" pitchFamily="18" charset="0"/>
              </a:rPr>
              <a:t>“</a:t>
            </a:r>
            <a:r>
              <a:rPr lang="zh-CN" altLang="en-US" sz="3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走眼</a:t>
            </a:r>
            <a:r>
              <a:rPr lang="zh-CN" altLang="en-US" sz="3200" dirty="0" smtClean="0">
                <a:ea typeface="黑体" pitchFamily="49" charset="-122"/>
                <a:cs typeface="Times New Roman" pitchFamily="18" charset="0"/>
              </a:rPr>
              <a:t>”</a:t>
            </a: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在文中具有正话反说的效果，较好的揭示了经商与做人一样，都应该诚信、宽厚、与人为善的主旨。</a:t>
            </a:r>
            <a:endParaRPr lang="zh-CN" altLang="en-US" sz="3200" dirty="0"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 build="p"/>
      <p:bldP spid="276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1"/>
          <p:cNvSpPr>
            <a:spLocks noChangeArrowheads="1"/>
          </p:cNvSpPr>
          <p:nvPr/>
        </p:nvSpPr>
        <p:spPr bwMode="auto">
          <a:xfrm>
            <a:off x="0" y="285750"/>
            <a:ext cx="7643813" cy="64611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华文中宋" pitchFamily="2" charset="-122"/>
                <a:ea typeface="华文中宋" pitchFamily="2" charset="-122"/>
              </a:rPr>
              <a:t>小结：小说标题的作用答题不要忘了</a:t>
            </a:r>
            <a:endParaRPr lang="zh-CN" altLang="en-US" sz="3600">
              <a:latin typeface="Calibri" pitchFamily="34" charset="0"/>
            </a:endParaRP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3419475" y="1628775"/>
            <a:ext cx="2017713" cy="5842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人   物</a:t>
            </a:r>
            <a:endParaRPr lang="zh-CN" altLang="en-US" sz="2800" b="1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1263650" y="3224213"/>
            <a:ext cx="1282700" cy="60483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情  节</a:t>
            </a:r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6227763" y="3209925"/>
            <a:ext cx="1282700" cy="60483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环  境</a:t>
            </a:r>
          </a:p>
        </p:txBody>
      </p:sp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3638550" y="4749800"/>
            <a:ext cx="1941513" cy="60483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主   旨</a:t>
            </a: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3638550" y="3195638"/>
            <a:ext cx="1412875" cy="60483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标   题</a:t>
            </a:r>
          </a:p>
        </p:txBody>
      </p:sp>
      <p:sp>
        <p:nvSpPr>
          <p:cNvPr id="28679" name="上箭头 1"/>
          <p:cNvSpPr>
            <a:spLocks noChangeArrowheads="1"/>
          </p:cNvSpPr>
          <p:nvPr/>
        </p:nvSpPr>
        <p:spPr bwMode="auto">
          <a:xfrm>
            <a:off x="4079875" y="2212975"/>
            <a:ext cx="484188" cy="890588"/>
          </a:xfrm>
          <a:prstGeom prst="upArrow">
            <a:avLst>
              <a:gd name="adj1" fmla="val 50000"/>
              <a:gd name="adj2" fmla="val 50003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680" name="左箭头 2"/>
          <p:cNvSpPr>
            <a:spLocks noChangeArrowheads="1"/>
          </p:cNvSpPr>
          <p:nvPr/>
        </p:nvSpPr>
        <p:spPr bwMode="auto">
          <a:xfrm>
            <a:off x="2663825" y="3322638"/>
            <a:ext cx="828675" cy="484187"/>
          </a:xfrm>
          <a:prstGeom prst="leftArrow">
            <a:avLst>
              <a:gd name="adj1" fmla="val 50000"/>
              <a:gd name="adj2" fmla="val 49997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681" name="右箭头 8"/>
          <p:cNvSpPr>
            <a:spLocks noChangeArrowheads="1"/>
          </p:cNvSpPr>
          <p:nvPr/>
        </p:nvSpPr>
        <p:spPr bwMode="auto">
          <a:xfrm>
            <a:off x="5110163" y="3289300"/>
            <a:ext cx="977900" cy="484188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682" name="下箭头 9"/>
          <p:cNvSpPr>
            <a:spLocks noChangeArrowheads="1"/>
          </p:cNvSpPr>
          <p:nvPr/>
        </p:nvSpPr>
        <p:spPr bwMode="auto">
          <a:xfrm>
            <a:off x="4079875" y="3897313"/>
            <a:ext cx="484188" cy="852487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683" name="Text Box 14"/>
          <p:cNvSpPr txBox="1">
            <a:spLocks noChangeArrowheads="1"/>
          </p:cNvSpPr>
          <p:nvPr/>
        </p:nvSpPr>
        <p:spPr bwMode="auto">
          <a:xfrm>
            <a:off x="2555875" y="5876925"/>
            <a:ext cx="3743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</a:rPr>
              <a:t>四级循环推理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 autoUpdateAnimBg="0"/>
      <p:bldP spid="43012" grpId="0" animBg="1" autoUpdateAnimBg="0"/>
      <p:bldP spid="43013" grpId="0" animBg="1" autoUpdateAnimBg="0"/>
      <p:bldP spid="4301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420938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zh-CN" sz="3600">
                <a:solidFill>
                  <a:srgbClr val="FF0000"/>
                </a:solidFill>
              </a:rPr>
              <a:t>【</a:t>
            </a:r>
            <a:r>
              <a:rPr lang="zh-CN" altLang="en-US" sz="3600">
                <a:solidFill>
                  <a:srgbClr val="FF0000"/>
                </a:solidFill>
              </a:rPr>
              <a:t>问题</a:t>
            </a:r>
            <a:r>
              <a:rPr lang="zh-CN" altLang="zh-CN" sz="3600">
                <a:solidFill>
                  <a:srgbClr val="FF0000"/>
                </a:solidFill>
              </a:rPr>
              <a:t>】</a:t>
            </a:r>
            <a:r>
              <a:rPr lang="zh-CN" altLang="en-US" sz="3600">
                <a:solidFill>
                  <a:srgbClr val="464646"/>
                </a:solidFill>
              </a:rPr>
              <a:t>小说以“黄昏”为题，有什么深刻意蕴。</a:t>
            </a:r>
            <a:endParaRPr lang="zh-CN" altLang="en-US" sz="3600"/>
          </a:p>
        </p:txBody>
      </p:sp>
      <p:sp>
        <p:nvSpPr>
          <p:cNvPr id="29698" name="矩形 6"/>
          <p:cNvSpPr>
            <a:spLocks noChangeArrowheads="1"/>
          </p:cNvSpPr>
          <p:nvPr/>
        </p:nvSpPr>
        <p:spPr bwMode="auto">
          <a:xfrm>
            <a:off x="0" y="1412875"/>
            <a:ext cx="4643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阅读小说</a:t>
            </a:r>
            <a:r>
              <a:rPr lang="en-US" altLang="zh-CN" sz="4000" b="1">
                <a:solidFill>
                  <a:srgbClr val="FF0000"/>
                </a:solidFill>
              </a:rPr>
              <a:t>《</a:t>
            </a:r>
            <a:r>
              <a:rPr lang="zh-CN" altLang="en-US" sz="4000" b="1">
                <a:solidFill>
                  <a:srgbClr val="FF0000"/>
                </a:solidFill>
              </a:rPr>
              <a:t>黄昏</a:t>
            </a:r>
            <a:r>
              <a:rPr lang="en-US" altLang="zh-CN" sz="4000" b="1">
                <a:solidFill>
                  <a:srgbClr val="FF0000"/>
                </a:solidFill>
              </a:rPr>
              <a:t>》</a:t>
            </a:r>
            <a:endParaRPr lang="zh-CN" altLang="en-US" sz="4000" b="1">
              <a:latin typeface="Calibri" pitchFamily="34" charset="0"/>
            </a:endParaRPr>
          </a:p>
        </p:txBody>
      </p:sp>
      <p:sp>
        <p:nvSpPr>
          <p:cNvPr id="29699" name="WordArt 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097213" cy="8429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五、实战演练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2684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</a:rPr>
              <a:t>【</a:t>
            </a:r>
            <a:r>
              <a:rPr lang="zh-CN" altLang="en-US" sz="3200" b="1">
                <a:solidFill>
                  <a:srgbClr val="FF0000"/>
                </a:solidFill>
              </a:rPr>
              <a:t>问题</a:t>
            </a:r>
            <a:r>
              <a:rPr lang="zh-CN" altLang="zh-CN" sz="3200" b="1">
                <a:solidFill>
                  <a:srgbClr val="FF0000"/>
                </a:solidFill>
              </a:rPr>
              <a:t>】</a:t>
            </a:r>
            <a:r>
              <a:rPr lang="zh-CN" altLang="en-US" sz="3200" b="1">
                <a:solidFill>
                  <a:srgbClr val="464646"/>
                </a:solidFill>
              </a:rPr>
              <a:t>小说以“黄昏”为题，有什么深刻意蕴。</a:t>
            </a:r>
            <a:endParaRPr lang="zh-CN" altLang="en-US" sz="3200" b="1"/>
          </a:p>
        </p:txBody>
      </p:sp>
      <p:sp>
        <p:nvSpPr>
          <p:cNvPr id="30722" name="WordArt 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097213" cy="8429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五、实战演练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0" y="1989138"/>
            <a:ext cx="914400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2800" b="1"/>
              <a:t>【</a:t>
            </a:r>
            <a:r>
              <a:rPr lang="zh-CN" altLang="en-US" sz="2800" b="1"/>
              <a:t>参考答案</a:t>
            </a:r>
            <a:r>
              <a:rPr lang="en-US" altLang="zh-CN" sz="2800" b="1"/>
              <a:t>】①</a:t>
            </a:r>
            <a:r>
              <a:rPr lang="zh-CN" altLang="en-US" sz="2800" b="1"/>
              <a:t>交代故事发生的时间和特定的自然环境：一个暮色苍茫的黄昏，为人物活动安排了一个模糊、昏暗、清冷的背景。②“黄昏”，推动故事情节发展，因为黄昏，老人才未发现丢失香皂，年轻人也因黄昏没有看到香皂，而是自己露出破绽，才有最后意外发现香皂。③揭示小说主旨，是心情沮丧的写照。暗示人性中，心理有如黄昏一般阴暗，使用卑鄙的手段骗取他人的信任。④小说以揭露人性的晦暗为主题，黄昏恰好与小说主题的基调相谐调。（</a:t>
            </a:r>
            <a:r>
              <a:rPr lang="en-US" altLang="zh-CN" sz="2800" b="1"/>
              <a:t>1</a:t>
            </a:r>
            <a:r>
              <a:rPr lang="zh-CN" altLang="en-US" sz="2800" b="1"/>
              <a:t>点</a:t>
            </a:r>
            <a:r>
              <a:rPr lang="en-US" altLang="zh-CN" sz="2800" b="1"/>
              <a:t>2</a:t>
            </a:r>
            <a:r>
              <a:rPr lang="zh-CN" altLang="en-US" sz="2800" b="1"/>
              <a:t>分，</a:t>
            </a:r>
            <a:r>
              <a:rPr lang="en-US" altLang="zh-CN" sz="2800" b="1"/>
              <a:t>3</a:t>
            </a:r>
            <a:r>
              <a:rPr lang="zh-CN" altLang="en-US" sz="2800" b="1"/>
              <a:t>点即可）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iq\Desktop\d0a5a640e05fc12c9efdb601df10e854_dBUBAAAAAAAA&amp;amp;bo=qwYABQAAAAABObY!&amp;rf=viewer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06" y="0"/>
            <a:ext cx="9124578" cy="700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5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FF0000"/>
                </a:solidFill>
                <a:ea typeface="黑体" pitchFamily="49" charset="-122"/>
              </a:rPr>
              <a:t>温馨提示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7848600" cy="2057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zh-CN" altLang="en-US" sz="4000" b="1" smtClean="0">
                <a:solidFill>
                  <a:schemeClr val="accent2"/>
                </a:solidFill>
                <a:ea typeface="楷体_GB2312"/>
                <a:cs typeface="楷体_GB2312"/>
              </a:rPr>
              <a:t>思考全面、抓住要点</a:t>
            </a:r>
          </a:p>
          <a:p>
            <a:pPr algn="ctr" eaLnBrk="1" hangingPunct="1">
              <a:lnSpc>
                <a:spcPct val="90000"/>
              </a:lnSpc>
            </a:pPr>
            <a:r>
              <a:rPr lang="zh-CN" altLang="en-US" sz="4000" b="1" smtClean="0">
                <a:solidFill>
                  <a:schemeClr val="accent2"/>
                </a:solidFill>
                <a:ea typeface="楷体_GB2312"/>
                <a:cs typeface="楷体_GB2312"/>
              </a:rPr>
              <a:t>紧扣文本、具体分析</a:t>
            </a:r>
          </a:p>
          <a:p>
            <a:pPr algn="ctr" eaLnBrk="1" hangingPunct="1">
              <a:lnSpc>
                <a:spcPct val="90000"/>
              </a:lnSpc>
            </a:pPr>
            <a:r>
              <a:rPr lang="zh-CN" altLang="en-US" sz="4000" b="1" smtClean="0">
                <a:solidFill>
                  <a:schemeClr val="accent2"/>
                </a:solidFill>
                <a:ea typeface="楷体_GB2312"/>
                <a:cs typeface="楷体_GB2312"/>
              </a:rPr>
              <a:t>语言规范，表述鲜明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WordArt 5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2743200" cy="7000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六、课外延伸</a:t>
            </a:r>
          </a:p>
        </p:txBody>
      </p:sp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900113" y="1773238"/>
            <a:ext cx="6696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0" y="21336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800"/>
              <a:t>（</a:t>
            </a:r>
            <a:r>
              <a:rPr lang="en-US" altLang="zh-CN" sz="2800"/>
              <a:t>1</a:t>
            </a:r>
            <a:r>
              <a:rPr lang="zh-CN" altLang="en-US" sz="2800"/>
              <a:t>）下列对小说相关内容和艺术特色的分析鉴赏，最恰当的两项是（</a:t>
            </a:r>
            <a:r>
              <a:rPr lang="en-US" altLang="zh-CN" sz="2800"/>
              <a:t>5</a:t>
            </a:r>
            <a:r>
              <a:rPr lang="zh-CN" altLang="en-US" sz="2800"/>
              <a:t>分） </a:t>
            </a: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179388" y="12684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阅读迈尼尔的</a:t>
            </a:r>
            <a:r>
              <a:rPr lang="en-US" altLang="zh-CN" sz="2800" b="1"/>
              <a:t>《</a:t>
            </a:r>
            <a:r>
              <a:rPr lang="zh-CN" altLang="en-US" sz="2800" b="1"/>
              <a:t>战争</a:t>
            </a:r>
            <a:r>
              <a:rPr lang="en-US" altLang="zh-CN" sz="2800" b="1"/>
              <a:t>》</a:t>
            </a:r>
            <a:r>
              <a:rPr lang="zh-CN" altLang="en-US" sz="2800" b="1"/>
              <a:t>，回答问题。</a:t>
            </a:r>
          </a:p>
        </p:txBody>
      </p: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0" y="35004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800"/>
              <a:t>（</a:t>
            </a:r>
            <a:r>
              <a:rPr lang="en-US" altLang="zh-CN" sz="2800"/>
              <a:t>2</a:t>
            </a:r>
            <a:r>
              <a:rPr lang="zh-CN" altLang="en-US" sz="2800"/>
              <a:t>）小说中的女主人公有哪些性格特点？请简要分析。（</a:t>
            </a:r>
            <a:r>
              <a:rPr lang="en-US" altLang="zh-CN" sz="2800"/>
              <a:t>6</a:t>
            </a:r>
            <a:r>
              <a:rPr lang="zh-CN" altLang="en-US" sz="2800"/>
              <a:t>分） </a:t>
            </a:r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142875" y="4868863"/>
            <a:ext cx="9001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800"/>
              <a:t>（</a:t>
            </a:r>
            <a:r>
              <a:rPr lang="en-US" altLang="zh-CN" sz="2800"/>
              <a:t>3</a:t>
            </a:r>
            <a:r>
              <a:rPr lang="zh-CN" altLang="en-US" sz="2800"/>
              <a:t>）小说以“电话”为枢纽连接人物、安排情节。这样处理有什么作用？请简要分析。（</a:t>
            </a:r>
            <a:r>
              <a:rPr lang="en-US" altLang="zh-CN" sz="2800"/>
              <a:t>6</a:t>
            </a:r>
            <a:r>
              <a:rPr lang="zh-CN" altLang="en-US" sz="2800"/>
              <a:t>分）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0" y="2603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800"/>
              <a:t>（</a:t>
            </a:r>
            <a:r>
              <a:rPr lang="en-US" altLang="zh-CN" sz="2800"/>
              <a:t>2</a:t>
            </a:r>
            <a:r>
              <a:rPr lang="zh-CN" altLang="en-US" sz="2800"/>
              <a:t>）小说中的女主人公有哪些性格特点？请简要分析。（</a:t>
            </a:r>
            <a:r>
              <a:rPr lang="en-US" altLang="zh-CN" sz="2800"/>
              <a:t>6</a:t>
            </a:r>
            <a:r>
              <a:rPr lang="zh-CN" altLang="en-US" sz="2800"/>
              <a:t>分） 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1639888"/>
            <a:ext cx="9144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 sz="4000" b="1"/>
              <a:t>①大方热情、机智幽默，懂得及时化解生活矛盾；②乐观向上、热爱生活，战争和不幸都不能阻止她对美好生活和爱情的追求；③善良真诚、理性克制，有责任感，关心母亲，思念儿子，真诚待“我”。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10"/>
          <p:cNvSpPr>
            <a:spLocks noChangeArrowheads="1"/>
          </p:cNvSpPr>
          <p:nvPr/>
        </p:nvSpPr>
        <p:spPr bwMode="auto">
          <a:xfrm>
            <a:off x="0" y="0"/>
            <a:ext cx="9001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800"/>
              <a:t>（</a:t>
            </a:r>
            <a:r>
              <a:rPr lang="en-US" altLang="zh-CN" sz="2800"/>
              <a:t>3</a:t>
            </a:r>
            <a:r>
              <a:rPr lang="zh-CN" altLang="en-US" sz="2800"/>
              <a:t>）小说以“电话”为枢纽连接人物、安排情节。这样处理有什么作用？请简要分析。（</a:t>
            </a:r>
            <a:r>
              <a:rPr lang="en-US" altLang="zh-CN" sz="2800"/>
              <a:t>6</a:t>
            </a:r>
            <a:r>
              <a:rPr lang="zh-CN" altLang="en-US" sz="2800"/>
              <a:t>分）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1255713"/>
            <a:ext cx="91440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06388"/>
            <a:r>
              <a:rPr lang="en-US" altLang="zh-CN" sz="3200" b="1"/>
              <a:t>1.</a:t>
            </a:r>
            <a:r>
              <a:rPr lang="zh-CN" altLang="en-US" sz="3200" b="1"/>
              <a:t>作为文章的线索，贯穿全文，推动情节发展有条不紊地发展。两人通过电话相知相恋到分离。</a:t>
            </a:r>
          </a:p>
          <a:p>
            <a:pPr indent="306388"/>
            <a:r>
              <a:rPr lang="en-US" altLang="zh-CN" sz="3200" b="1"/>
              <a:t>2.</a:t>
            </a:r>
            <a:r>
              <a:rPr lang="zh-CN" altLang="en-US" sz="3200" b="1"/>
              <a:t>交代战争时期的特殊环境。俩人因为战争不能经常见面，只能通过电话联络感情。</a:t>
            </a:r>
          </a:p>
          <a:p>
            <a:pPr indent="306388"/>
            <a:r>
              <a:rPr lang="en-US" altLang="zh-CN" sz="3200" b="1"/>
              <a:t>3.</a:t>
            </a:r>
            <a:r>
              <a:rPr lang="zh-CN" altLang="en-US" sz="3200" b="1"/>
              <a:t>首尾呼应，深化主题，表达了对战争的控诉，同时书写了人性的美好。</a:t>
            </a:r>
          </a:p>
          <a:p>
            <a:pPr indent="306388"/>
            <a:r>
              <a:rPr lang="en-US" altLang="zh-CN" sz="3200" b="1"/>
              <a:t>4.</a:t>
            </a:r>
            <a:r>
              <a:rPr lang="zh-CN" altLang="en-US" sz="3200" b="1"/>
              <a:t>制造悬念，吸引读者的注意，引发读者的阅读兴趣。情节的发展因为电话的联络而得以层层推进。</a:t>
            </a:r>
          </a:p>
          <a:p>
            <a:pPr indent="306388"/>
            <a:r>
              <a:rPr lang="en-US" altLang="zh-CN" sz="3200" b="1"/>
              <a:t>5.</a:t>
            </a:r>
            <a:r>
              <a:rPr lang="zh-CN" altLang="en-US" sz="3200" b="1"/>
              <a:t>对塑造人物性格有帮助。两个人的性格特点在一次次通话中得以渐渐丰满起来。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196850"/>
            <a:ext cx="9144000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06388"/>
            <a:r>
              <a:rPr lang="zh-CN" altLang="en-US" sz="2800" b="1"/>
              <a:t>（</a:t>
            </a:r>
            <a:r>
              <a:rPr lang="en-US" altLang="zh-CN" sz="2800" b="1"/>
              <a:t>4</a:t>
            </a:r>
            <a:r>
              <a:rPr lang="zh-CN" altLang="en-US" sz="2800" b="1"/>
              <a:t>）小说写的只是战争中的一个小故事，却用了“战争”这样一个大题目，你认为这样处理合适吗？请结合全文，谈谈你的观点。（</a:t>
            </a:r>
            <a:r>
              <a:rPr lang="en-US" altLang="zh-CN" sz="2800" b="1"/>
              <a:t>8</a:t>
            </a:r>
            <a:r>
              <a:rPr lang="zh-CN" altLang="en-US" sz="2800" b="1"/>
              <a:t>分）</a:t>
            </a:r>
            <a:endParaRPr lang="zh-CN" altLang="en-US" sz="2800"/>
          </a:p>
          <a:p>
            <a:pPr indent="306388"/>
            <a:r>
              <a:rPr lang="zh-CN" altLang="en-US" sz="3200" b="1">
                <a:solidFill>
                  <a:srgbClr val="FF0000"/>
                </a:solidFill>
              </a:rPr>
              <a:t>观点一：合适。</a:t>
            </a:r>
          </a:p>
          <a:p>
            <a:pPr indent="306388"/>
            <a:r>
              <a:rPr lang="zh-CN" altLang="en-US" sz="3200" b="1">
                <a:solidFill>
                  <a:srgbClr val="FF0000"/>
                </a:solidFill>
              </a:rPr>
              <a:t>①小故事冠以大题目，对比鲜明，强化了艺术张力；②战争是故事发生的契机与悲剧的根源，是小说构思的基础；③小说写的虽是爱情故事，但主题却是对战争的“失望”与反思。</a:t>
            </a:r>
          </a:p>
          <a:p>
            <a:pPr indent="306388"/>
            <a:r>
              <a:rPr lang="zh-CN" altLang="en-US" sz="3200" b="1">
                <a:solidFill>
                  <a:srgbClr val="FF0000"/>
                </a:solidFill>
              </a:rPr>
              <a:t>观点二：不合适。</a:t>
            </a:r>
          </a:p>
          <a:p>
            <a:pPr indent="306388"/>
            <a:r>
              <a:rPr lang="zh-CN" altLang="en-US" sz="3200" b="1">
                <a:solidFill>
                  <a:srgbClr val="FF0000"/>
                </a:solidFill>
              </a:rPr>
              <a:t>①小故事冠以大题目，故作高深，不符合写作的一般原则；②小说的艺术感染力源自战争中的爱情，而不是战争；③小说情节设置以小人物的坚强与不幸为主干，战争知识引起情节变化的背景。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150" y="2348880"/>
            <a:ext cx="90281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</a:rPr>
              <a:t>先</a:t>
            </a:r>
            <a:endParaRPr lang="zh-CN" altLang="en-US" sz="5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3074" name="Picture 2" descr="C:\Users\liq\Desktop\d5953c8a50ad46bb27170e0b7a447cf2_dB4BAAAAAAAA&amp;amp;bo=qwYABQAAAAABObY!&amp;rf=viewer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55"/>
            <a:ext cx="9144000" cy="675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5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3" descr="背景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7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4" name="组合 6"/>
          <p:cNvGrpSpPr>
            <a:grpSpLocks/>
          </p:cNvGrpSpPr>
          <p:nvPr/>
        </p:nvGrpSpPr>
        <p:grpSpPr bwMode="auto">
          <a:xfrm>
            <a:off x="539750" y="4005263"/>
            <a:ext cx="1150938" cy="1016000"/>
            <a:chOff x="4427984" y="1844824"/>
            <a:chExt cx="1152128" cy="1015663"/>
          </a:xfrm>
        </p:grpSpPr>
        <p:pic>
          <p:nvPicPr>
            <p:cNvPr id="13326" name="图片 4" descr="框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7984" y="1902802"/>
              <a:ext cx="1152128" cy="948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531555" y="1844824"/>
              <a:ext cx="976549" cy="101566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华文行楷" pitchFamily="2" charset="-122"/>
                  <a:ea typeface="华文行楷" pitchFamily="2" charset="-122"/>
                </a:rPr>
                <a:t>小</a:t>
              </a:r>
            </a:p>
          </p:txBody>
        </p:sp>
      </p:grpSp>
      <p:grpSp>
        <p:nvGrpSpPr>
          <p:cNvPr id="13315" name="组合 7"/>
          <p:cNvGrpSpPr>
            <a:grpSpLocks/>
          </p:cNvGrpSpPr>
          <p:nvPr/>
        </p:nvGrpSpPr>
        <p:grpSpPr bwMode="auto">
          <a:xfrm>
            <a:off x="2555875" y="3429000"/>
            <a:ext cx="1150938" cy="1223963"/>
            <a:chOff x="4427984" y="1902802"/>
            <a:chExt cx="1152128" cy="1015663"/>
          </a:xfrm>
        </p:grpSpPr>
        <p:pic>
          <p:nvPicPr>
            <p:cNvPr id="13324" name="图片 8" descr="框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7984" y="1902802"/>
              <a:ext cx="1152128" cy="948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499992" y="1902802"/>
              <a:ext cx="960519" cy="101566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华文行楷" pitchFamily="2" charset="-122"/>
                  <a:ea typeface="华文行楷" pitchFamily="2" charset="-122"/>
                </a:rPr>
                <a:t>说</a:t>
              </a:r>
            </a:p>
          </p:txBody>
        </p:sp>
      </p:grpSp>
      <p:grpSp>
        <p:nvGrpSpPr>
          <p:cNvPr id="13316" name="组合 10"/>
          <p:cNvGrpSpPr>
            <a:grpSpLocks/>
          </p:cNvGrpSpPr>
          <p:nvPr/>
        </p:nvGrpSpPr>
        <p:grpSpPr bwMode="auto">
          <a:xfrm>
            <a:off x="4427538" y="2349500"/>
            <a:ext cx="1606550" cy="1582738"/>
            <a:chOff x="4585093" y="1893189"/>
            <a:chExt cx="1168828" cy="1064028"/>
          </a:xfrm>
        </p:grpSpPr>
        <p:pic>
          <p:nvPicPr>
            <p:cNvPr id="13322" name="图片 11" descr="框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85093" y="1893189"/>
              <a:ext cx="1152128" cy="948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793402" y="1941554"/>
              <a:ext cx="960519" cy="101566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华文行楷" pitchFamily="2" charset="-122"/>
                  <a:ea typeface="华文行楷" pitchFamily="2" charset="-122"/>
                </a:rPr>
                <a:t>标</a:t>
              </a:r>
            </a:p>
          </p:txBody>
        </p:sp>
      </p:grpSp>
      <p:grpSp>
        <p:nvGrpSpPr>
          <p:cNvPr id="13317" name="组合 13"/>
          <p:cNvGrpSpPr>
            <a:grpSpLocks/>
          </p:cNvGrpSpPr>
          <p:nvPr/>
        </p:nvGrpSpPr>
        <p:grpSpPr bwMode="auto">
          <a:xfrm>
            <a:off x="6948488" y="1412875"/>
            <a:ext cx="1800225" cy="1508125"/>
            <a:chOff x="4427984" y="1902802"/>
            <a:chExt cx="1152128" cy="1058722"/>
          </a:xfrm>
        </p:grpSpPr>
        <p:pic>
          <p:nvPicPr>
            <p:cNvPr id="13320" name="图片 14" descr="框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7984" y="1902802"/>
              <a:ext cx="1152128" cy="948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4566239" y="1945861"/>
              <a:ext cx="960519" cy="101566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华文行楷" pitchFamily="2" charset="-122"/>
                  <a:ea typeface="华文行楷" pitchFamily="2" charset="-122"/>
                </a:rPr>
                <a:t>题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6350" y="188913"/>
            <a:ext cx="9144000" cy="10156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华文行楷" pitchFamily="2" charset="-122"/>
                <a:ea typeface="华文行楷" pitchFamily="2" charset="-122"/>
              </a:rPr>
              <a:t>高三语文复习之小说鉴赏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150" y="2348880"/>
            <a:ext cx="884088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</a:rPr>
              <a:t>先看一看几部影视剧的标题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188640"/>
            <a:ext cx="43588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一、激趣导入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213"/>
            <a:ext cx="9144000" cy="3816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 descr="t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213"/>
            <a:ext cx="9144000" cy="3816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 descr="tim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0213"/>
            <a:ext cx="9144000" cy="3889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tim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00213"/>
            <a:ext cx="9144000" cy="3960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图片 6" descr="tim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00213"/>
            <a:ext cx="9144000" cy="4032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图片 8" descr="夜幕下的哈尔滨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28775"/>
            <a:ext cx="91440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战狼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628775"/>
            <a:ext cx="91440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文本占位符 9217"/>
          <p:cNvSpPr>
            <a:spLocks noGrp="1" noChangeArrowheads="1"/>
          </p:cNvSpPr>
          <p:nvPr>
            <p:ph type="body" idx="4294967295"/>
          </p:nvPr>
        </p:nvSpPr>
        <p:spPr>
          <a:xfrm>
            <a:off x="26988" y="1355055"/>
            <a:ext cx="8964816" cy="583152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41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41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芈月传</a:t>
            </a:r>
            <a:r>
              <a:rPr lang="en-US" altLang="zh-CN" sz="41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41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41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裸婚时代</a:t>
            </a:r>
            <a:r>
              <a:rPr lang="en-US" altLang="zh-CN" sz="41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41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41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北京青年</a:t>
            </a:r>
            <a:r>
              <a:rPr lang="en-US" altLang="zh-CN" sz="41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41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41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笑傲江湖</a:t>
            </a:r>
            <a:r>
              <a:rPr lang="en-US" altLang="zh-CN" sz="41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41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41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林黛玉进贾府</a:t>
            </a:r>
            <a:r>
              <a:rPr lang="en-US" altLang="zh-CN" sz="41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41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《</a:t>
            </a:r>
            <a:r>
              <a:rPr lang="zh-CN" altLang="en-US" sz="41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夜幕下的哈尔滨</a:t>
            </a:r>
            <a:r>
              <a:rPr lang="en-US" altLang="zh-CN" sz="41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41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41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战狼</a:t>
            </a:r>
            <a:r>
              <a:rPr lang="en-US" altLang="zh-CN" sz="41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endParaRPr lang="en-US" altLang="zh-CN" sz="41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41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文本框 9218"/>
          <p:cNvSpPr txBox="1">
            <a:spLocks noChangeArrowheads="1"/>
          </p:cNvSpPr>
          <p:nvPr/>
        </p:nvSpPr>
        <p:spPr bwMode="auto">
          <a:xfrm>
            <a:off x="8151813" y="20669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2" tIns="45705" rIns="91412" bIns="45705">
            <a:spAutoFit/>
          </a:bodyPr>
          <a:lstStyle/>
          <a:p>
            <a:pPr defTabSz="915988">
              <a:buFont typeface="Arial" charset="0"/>
              <a:buNone/>
            </a:pPr>
            <a:endParaRPr lang="zh-CN" altLang="zh-CN">
              <a:latin typeface="Calibri" pitchFamily="34" charset="0"/>
            </a:endParaRPr>
          </a:p>
        </p:txBody>
      </p:sp>
      <p:sp>
        <p:nvSpPr>
          <p:cNvPr id="175108" name="文本框 9219"/>
          <p:cNvSpPr txBox="1">
            <a:spLocks noChangeArrowheads="1"/>
          </p:cNvSpPr>
          <p:nvPr/>
        </p:nvSpPr>
        <p:spPr bwMode="auto">
          <a:xfrm>
            <a:off x="3851275" y="1341438"/>
            <a:ext cx="4897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>
            <a:spAutoFit/>
          </a:bodyPr>
          <a:lstStyle/>
          <a:p>
            <a:pPr defTabSz="915988">
              <a:buFont typeface="Arial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  <a:ea typeface="微软雅黑" pitchFamily="34" charset="-122"/>
              </a:rPr>
              <a:t>明确小说中人物</a:t>
            </a:r>
          </a:p>
        </p:txBody>
      </p:sp>
      <p:sp>
        <p:nvSpPr>
          <p:cNvPr id="16388" name="文本框 9220"/>
          <p:cNvSpPr txBox="1">
            <a:spLocks noChangeArrowheads="1"/>
          </p:cNvSpPr>
          <p:nvPr/>
        </p:nvSpPr>
        <p:spPr bwMode="auto">
          <a:xfrm>
            <a:off x="6948488" y="242093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>
            <a:spAutoFit/>
          </a:bodyPr>
          <a:lstStyle/>
          <a:p>
            <a:pPr defTabSz="915988">
              <a:spcBef>
                <a:spcPct val="50000"/>
              </a:spcBef>
              <a:buFont typeface="Arial" charset="0"/>
              <a:buNone/>
            </a:pPr>
            <a:endParaRPr lang="zh-CN" altLang="zh-CN">
              <a:latin typeface="Calibri" pitchFamily="34" charset="0"/>
            </a:endParaRPr>
          </a:p>
        </p:txBody>
      </p:sp>
      <p:sp>
        <p:nvSpPr>
          <p:cNvPr id="175110" name="文本框 9221"/>
          <p:cNvSpPr txBox="1">
            <a:spLocks noChangeArrowheads="1"/>
          </p:cNvSpPr>
          <p:nvPr/>
        </p:nvSpPr>
        <p:spPr bwMode="auto">
          <a:xfrm>
            <a:off x="3851275" y="2133600"/>
            <a:ext cx="4395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>
            <a:spAutoFit/>
          </a:bodyPr>
          <a:lstStyle/>
          <a:p>
            <a:pPr defTabSz="915988">
              <a:buFont typeface="Arial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  <a:ea typeface="微软雅黑" pitchFamily="34" charset="-122"/>
              </a:rPr>
              <a:t>暗示小说内容特征</a:t>
            </a:r>
          </a:p>
        </p:txBody>
      </p:sp>
      <p:sp>
        <p:nvSpPr>
          <p:cNvPr id="175111" name="文本框 9222"/>
          <p:cNvSpPr txBox="1">
            <a:spLocks noChangeArrowheads="1"/>
          </p:cNvSpPr>
          <p:nvPr/>
        </p:nvSpPr>
        <p:spPr bwMode="auto">
          <a:xfrm>
            <a:off x="3995738" y="2852738"/>
            <a:ext cx="3459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>
            <a:spAutoFit/>
          </a:bodyPr>
          <a:lstStyle/>
          <a:p>
            <a:pPr defTabSz="915988">
              <a:spcBef>
                <a:spcPct val="20000"/>
              </a:spcBef>
              <a:buFont typeface="Arial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  <a:ea typeface="微软雅黑" pitchFamily="34" charset="-122"/>
              </a:rPr>
              <a:t>地点，人物</a:t>
            </a:r>
          </a:p>
        </p:txBody>
      </p:sp>
      <p:sp>
        <p:nvSpPr>
          <p:cNvPr id="175112" name="文本框 9223"/>
          <p:cNvSpPr txBox="1">
            <a:spLocks noChangeArrowheads="1"/>
          </p:cNvSpPr>
          <p:nvPr/>
        </p:nvSpPr>
        <p:spPr bwMode="auto">
          <a:xfrm>
            <a:off x="3635375" y="3573463"/>
            <a:ext cx="550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>
            <a:spAutoFit/>
          </a:bodyPr>
          <a:lstStyle/>
          <a:p>
            <a:pPr defTabSz="915988">
              <a:spcBef>
                <a:spcPct val="20000"/>
              </a:spcBef>
              <a:buFont typeface="Arial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Calibri" pitchFamily="34" charset="0"/>
                <a:ea typeface="微软雅黑" pitchFamily="34" charset="-122"/>
              </a:rPr>
              <a:t>暗含主人公以及时代的特点</a:t>
            </a:r>
          </a:p>
        </p:txBody>
      </p:sp>
      <p:sp>
        <p:nvSpPr>
          <p:cNvPr id="175113" name="文本框 9224"/>
          <p:cNvSpPr txBox="1">
            <a:spLocks noChangeArrowheads="1"/>
          </p:cNvSpPr>
          <p:nvPr/>
        </p:nvSpPr>
        <p:spPr bwMode="auto">
          <a:xfrm>
            <a:off x="4572000" y="4365625"/>
            <a:ext cx="4716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>
            <a:spAutoFit/>
          </a:bodyPr>
          <a:lstStyle/>
          <a:p>
            <a:pPr defTabSz="915988">
              <a:spcBef>
                <a:spcPct val="20000"/>
              </a:spcBef>
              <a:buFont typeface="Arial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  <a:ea typeface="微软雅黑" pitchFamily="34" charset="-122"/>
              </a:rPr>
              <a:t>交代人物，概括情节</a:t>
            </a:r>
          </a:p>
        </p:txBody>
      </p:sp>
      <p:sp>
        <p:nvSpPr>
          <p:cNvPr id="175114" name="文本框 9225"/>
          <p:cNvSpPr txBox="1">
            <a:spLocks noChangeArrowheads="1"/>
          </p:cNvSpPr>
          <p:nvPr/>
        </p:nvSpPr>
        <p:spPr bwMode="auto">
          <a:xfrm>
            <a:off x="2951163" y="5876925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>
            <a:spAutoFit/>
          </a:bodyPr>
          <a:lstStyle/>
          <a:p>
            <a:pPr defTabSz="915988">
              <a:spcBef>
                <a:spcPct val="50000"/>
              </a:spcBef>
              <a:buFont typeface="Arial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  <a:ea typeface="微软雅黑" pitchFamily="34" charset="-122"/>
              </a:rPr>
              <a:t>交代人物以及人物特征</a:t>
            </a:r>
          </a:p>
        </p:txBody>
      </p:sp>
      <p:sp>
        <p:nvSpPr>
          <p:cNvPr id="12" name="文本框 9223"/>
          <p:cNvSpPr txBox="1">
            <a:spLocks noChangeArrowheads="1"/>
          </p:cNvSpPr>
          <p:nvPr/>
        </p:nvSpPr>
        <p:spPr bwMode="auto">
          <a:xfrm>
            <a:off x="5219700" y="5157788"/>
            <a:ext cx="3673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>
            <a:spAutoFit/>
          </a:bodyPr>
          <a:lstStyle/>
          <a:p>
            <a:pPr defTabSz="915988">
              <a:spcBef>
                <a:spcPct val="20000"/>
              </a:spcBef>
              <a:buFont typeface="Arial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Calibri" pitchFamily="34" charset="0"/>
                <a:ea typeface="微软雅黑" pitchFamily="34" charset="-122"/>
              </a:rPr>
              <a:t>环境，地点</a:t>
            </a:r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0" y="260350"/>
            <a:ext cx="8756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800" b="1"/>
              <a:t>作者为何会取这些标题？从这些标题中你看出了什么？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  <p:bldP spid="175110" grpId="0"/>
      <p:bldP spid="175111" grpId="0"/>
      <p:bldP spid="175112" grpId="0"/>
      <p:bldP spid="175113" grpId="0"/>
      <p:bldP spid="17511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350" y="263215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</a:rPr>
              <a:t>再来看几组熟悉的小说标题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3144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8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48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、以人物（形象）为题。</a:t>
            </a:r>
            <a:r>
              <a:rPr lang="en-US" altLang="zh-CN" sz="4800" b="1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4800" b="1" smtClean="0">
                <a:latin typeface="微软雅黑" pitchFamily="34" charset="-122"/>
                <a:ea typeface="微软雅黑" pitchFamily="34" charset="-122"/>
              </a:rPr>
              <a:t>孔乙己</a:t>
            </a:r>
            <a:r>
              <a:rPr lang="en-US" altLang="zh-CN" sz="4800" b="1" smtClean="0"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sz="4800" b="1" smtClean="0">
                <a:latin typeface="微软雅黑" pitchFamily="34" charset="-122"/>
                <a:ea typeface="微软雅黑" pitchFamily="34" charset="-122"/>
              </a:rPr>
              <a:t>阿</a:t>
            </a:r>
            <a:r>
              <a:rPr lang="en-US" altLang="zh-CN" sz="4800" b="1" smtClean="0">
                <a:latin typeface="微软雅黑" pitchFamily="34" charset="-122"/>
                <a:ea typeface="微软雅黑" pitchFamily="34" charset="-122"/>
              </a:rPr>
              <a:t>Q</a:t>
            </a:r>
            <a:r>
              <a:rPr lang="zh-CN" altLang="en-US" sz="4800" b="1" smtClean="0">
                <a:latin typeface="微软雅黑" pitchFamily="34" charset="-122"/>
                <a:ea typeface="微软雅黑" pitchFamily="34" charset="-122"/>
              </a:rPr>
              <a:t>正传</a:t>
            </a:r>
            <a:r>
              <a:rPr lang="en-US" altLang="zh-CN" sz="4800" b="1" smtClean="0"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pPr eaLnBrk="1" hangingPunct="1">
              <a:buFontTx/>
              <a:buNone/>
            </a:pPr>
            <a:r>
              <a:rPr lang="en-US" altLang="zh-CN" sz="48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48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、以事件为题。</a:t>
            </a:r>
            <a:r>
              <a:rPr lang="en-US" altLang="zh-CN" sz="4800" b="1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4800" b="1" smtClean="0">
                <a:latin typeface="微软雅黑" pitchFamily="34" charset="-122"/>
                <a:ea typeface="微软雅黑" pitchFamily="34" charset="-122"/>
              </a:rPr>
              <a:t>宝玉挨打</a:t>
            </a:r>
            <a:r>
              <a:rPr lang="en-US" altLang="zh-CN" sz="4800" b="1" smtClean="0"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sz="4800" b="1" smtClean="0">
                <a:latin typeface="微软雅黑" pitchFamily="34" charset="-122"/>
                <a:ea typeface="微软雅黑" pitchFamily="34" charset="-122"/>
              </a:rPr>
              <a:t>失街亭</a:t>
            </a:r>
            <a:r>
              <a:rPr lang="en-US" altLang="zh-CN" sz="4800" b="1" smtClean="0"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pPr eaLnBrk="1" hangingPunct="1">
              <a:buFontTx/>
              <a:buNone/>
            </a:pPr>
            <a:r>
              <a:rPr lang="en-US" altLang="zh-CN" sz="48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48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、以地点、时间、背景为题。</a:t>
            </a:r>
            <a:r>
              <a:rPr lang="en-US" altLang="zh-CN" sz="4800" b="1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4800" b="1" smtClean="0">
                <a:latin typeface="微软雅黑" pitchFamily="34" charset="-122"/>
                <a:ea typeface="微软雅黑" pitchFamily="34" charset="-122"/>
              </a:rPr>
              <a:t>荷花淀</a:t>
            </a:r>
            <a:r>
              <a:rPr lang="en-US" altLang="zh-CN" sz="4800" b="1" smtClean="0"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sz="4800" b="1" smtClean="0">
                <a:latin typeface="微软雅黑" pitchFamily="34" charset="-122"/>
                <a:ea typeface="微软雅黑" pitchFamily="34" charset="-122"/>
              </a:rPr>
              <a:t>晚秋</a:t>
            </a:r>
            <a:r>
              <a:rPr lang="en-US" altLang="zh-CN" sz="4800" b="1" smtClean="0"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pPr eaLnBrk="1" hangingPunct="1">
              <a:buFontTx/>
              <a:buNone/>
            </a:pPr>
            <a:r>
              <a:rPr lang="en-US" altLang="zh-CN" sz="48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48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、以线索为题。</a:t>
            </a:r>
            <a:r>
              <a:rPr lang="en-US" altLang="zh-CN" sz="4800" b="1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4800" b="1" smtClean="0">
                <a:latin typeface="微软雅黑" pitchFamily="34" charset="-122"/>
                <a:ea typeface="微软雅黑" pitchFamily="34" charset="-122"/>
              </a:rPr>
              <a:t>药</a:t>
            </a:r>
            <a:r>
              <a:rPr lang="en-US" altLang="zh-CN" sz="4800" b="1" smtClean="0"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sz="4800" b="1" smtClean="0">
                <a:latin typeface="微软雅黑" pitchFamily="34" charset="-122"/>
                <a:ea typeface="微软雅黑" pitchFamily="34" charset="-122"/>
              </a:rPr>
              <a:t>项链</a:t>
            </a:r>
            <a:r>
              <a:rPr lang="en-US" altLang="zh-CN" sz="4800" b="1" smtClean="0"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1287</Words>
  <Application>Microsoft Office PowerPoint</Application>
  <PresentationFormat>全屏显示(4:3)</PresentationFormat>
  <Paragraphs>96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小结：标题的作用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温馨提示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liq</cp:lastModifiedBy>
  <cp:revision>48</cp:revision>
  <dcterms:created xsi:type="dcterms:W3CDTF">2017-03-20T00:55:47Z</dcterms:created>
  <dcterms:modified xsi:type="dcterms:W3CDTF">2017-11-29T06:59:38Z</dcterms:modified>
</cp:coreProperties>
</file>