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activeX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7" r:id="rId2"/>
    <p:sldId id="288" r:id="rId3"/>
    <p:sldId id="278" r:id="rId4"/>
    <p:sldId id="279" r:id="rId5"/>
    <p:sldId id="280" r:id="rId6"/>
    <p:sldId id="281" r:id="rId7"/>
    <p:sldId id="282" r:id="rId8"/>
    <p:sldId id="286" r:id="rId9"/>
    <p:sldId id="264" r:id="rId10"/>
    <p:sldId id="265" r:id="rId11"/>
    <p:sldId id="283" r:id="rId12"/>
    <p:sldId id="284" r:id="rId13"/>
    <p:sldId id="285" r:id="rId14"/>
    <p:sldId id="277" r:id="rId15"/>
    <p:sldId id="273" r:id="rId16"/>
    <p:sldId id="258" r:id="rId17"/>
    <p:sldId id="270" r:id="rId18"/>
    <p:sldId id="271" r:id="rId19"/>
    <p:sldId id="272" r:id="rId20"/>
    <p:sldId id="276" r:id="rId21"/>
    <p:sldId id="256" r:id="rId22"/>
    <p:sldId id="257" r:id="rId23"/>
    <p:sldId id="266" r:id="rId24"/>
    <p:sldId id="267" r:id="rId25"/>
    <p:sldId id="268" r:id="rId26"/>
    <p:sldId id="269" r:id="rId27"/>
    <p:sldId id="259" r:id="rId28"/>
    <p:sldId id="260" r:id="rId29"/>
    <p:sldId id="261" r:id="rId30"/>
    <p:sldId id="262" r:id="rId31"/>
    <p:sldId id="263" r:id="rId32"/>
    <p:sldId id="275" r:id="rId3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1B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1" autoAdjust="0"/>
    <p:restoredTop sz="94606" autoAdjust="0"/>
  </p:normalViewPr>
  <p:slideViewPr>
    <p:cSldViewPr>
      <p:cViewPr varScale="1">
        <p:scale>
          <a:sx n="69" d="100"/>
          <a:sy n="69" d="100"/>
        </p:scale>
        <p:origin x="-120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7.xml"/><Relationship Id="rId1" Type="http://schemas.openxmlformats.org/officeDocument/2006/relationships/slide" Target="slides/slide6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C8116-2E20-4795-BBA7-CBEFE026C1F2}" type="datetimeFigureOut">
              <a:rPr lang="zh-CN" altLang="en-US" smtClean="0"/>
              <a:pPr/>
              <a:t>2011-11-15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20ABC-BD88-4044-B0AE-62357BEA5D2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5B682-912D-4320-BDF9-C9826F0BAF61}" type="slidenum">
              <a:rPr lang="en-US" altLang="zh-CN"/>
              <a:pPr/>
              <a:t>8</a:t>
            </a:fld>
            <a:endParaRPr lang="en-US" altLang="zh-CN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01FB98-0AC2-4C83-A742-E5B07054DFBF}" type="slidenum">
              <a:rPr lang="en-US" altLang="zh-CN"/>
              <a:pPr/>
              <a:t>11</a:t>
            </a:fld>
            <a:endParaRPr lang="en-US" altLang="zh-CN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1755C-3B20-4A29-BB99-48C7BC37F27F}" type="slidenum">
              <a:rPr lang="en-US" altLang="zh-CN"/>
              <a:pPr/>
              <a:t>12</a:t>
            </a:fld>
            <a:endParaRPr lang="en-US" altLang="zh-CN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302CFB-A983-4444-9A56-FF14217663B8}" type="slidenum">
              <a:rPr lang="en-US" altLang="zh-CN"/>
              <a:pPr/>
              <a:t>13</a:t>
            </a:fld>
            <a:endParaRPr lang="en-US" altLang="zh-CN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20ABC-BD88-4044-B0AE-62357BEA5D2B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2011-11-15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2011-11-15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2011-11-15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925" y="692150"/>
            <a:ext cx="9094788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2060575"/>
            <a:ext cx="4038600" cy="4065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2060575"/>
            <a:ext cx="4038600" cy="4065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7A376-696F-4A53-9A1E-AEBB38FA4C8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953000" y="1828800"/>
            <a:ext cx="381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953000" y="3962400"/>
            <a:ext cx="381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990600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429000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858000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49DF1FF-BF10-4BF9-A7FA-DD86ADDEFA6C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2011-11-15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2011-11-15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2011-11-15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2011-11-15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2011-11-15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2011-11-15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2011-11-15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2011-11-15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2011-11-15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1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4800" b="1" dirty="0" smtClean="0">
                <a:solidFill>
                  <a:srgbClr val="0A01BF"/>
                </a:solidFill>
              </a:rPr>
              <a:t>空间几何体的三视图</a:t>
            </a:r>
            <a:endParaRPr lang="zh-CN" altLang="en-US" sz="4800" b="1" dirty="0">
              <a:solidFill>
                <a:srgbClr val="0A01BF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5219700" y="4581525"/>
            <a:ext cx="3529013" cy="1943100"/>
            <a:chOff x="0" y="0"/>
            <a:chExt cx="2880" cy="1824"/>
          </a:xfrm>
        </p:grpSpPr>
        <p:sp>
          <p:nvSpPr>
            <p:cNvPr id="12354" name="Rectangle 3"/>
            <p:cNvSpPr>
              <a:spLocks noChangeArrowheads="1"/>
            </p:cNvSpPr>
            <p:nvPr/>
          </p:nvSpPr>
          <p:spPr bwMode="auto">
            <a:xfrm>
              <a:off x="0" y="624"/>
              <a:ext cx="2160" cy="1200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" name="AutoShape 4"/>
            <p:cNvSpPr>
              <a:spLocks noChangeArrowheads="1"/>
            </p:cNvSpPr>
            <p:nvPr/>
          </p:nvSpPr>
          <p:spPr bwMode="auto">
            <a:xfrm>
              <a:off x="0" y="0"/>
              <a:ext cx="2880" cy="624"/>
            </a:xfrm>
            <a:prstGeom prst="parallelogram">
              <a:avLst>
                <a:gd name="adj" fmla="val 115385"/>
              </a:avLst>
            </a:prstGeom>
            <a:noFill/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" name="Line 5"/>
            <p:cNvSpPr>
              <a:spLocks noChangeShapeType="1"/>
            </p:cNvSpPr>
            <p:nvPr/>
          </p:nvSpPr>
          <p:spPr bwMode="auto">
            <a:xfrm flipH="1">
              <a:off x="2160" y="1200"/>
              <a:ext cx="720" cy="62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2880" y="0"/>
              <a:ext cx="0" cy="12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2358" name="Line 7"/>
            <p:cNvSpPr>
              <a:spLocks noChangeShapeType="1"/>
            </p:cNvSpPr>
            <p:nvPr/>
          </p:nvSpPr>
          <p:spPr bwMode="auto">
            <a:xfrm flipH="1">
              <a:off x="0" y="1200"/>
              <a:ext cx="720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2359" name="Line 8"/>
            <p:cNvSpPr>
              <a:spLocks noChangeShapeType="1"/>
            </p:cNvSpPr>
            <p:nvPr/>
          </p:nvSpPr>
          <p:spPr bwMode="auto">
            <a:xfrm>
              <a:off x="720" y="0"/>
              <a:ext cx="0" cy="1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2360" name="Line 9"/>
            <p:cNvSpPr>
              <a:spLocks noChangeShapeType="1"/>
            </p:cNvSpPr>
            <p:nvPr/>
          </p:nvSpPr>
          <p:spPr bwMode="auto">
            <a:xfrm>
              <a:off x="720" y="1200"/>
              <a:ext cx="21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1071563" y="419100"/>
            <a:ext cx="3810000" cy="1951038"/>
            <a:chOff x="0" y="0"/>
            <a:chExt cx="2400" cy="1229"/>
          </a:xfrm>
        </p:grpSpPr>
        <p:sp>
          <p:nvSpPr>
            <p:cNvPr id="12350" name="Text Box 11"/>
            <p:cNvSpPr txBox="1">
              <a:spLocks noChangeArrowheads="1"/>
            </p:cNvSpPr>
            <p:nvPr/>
          </p:nvSpPr>
          <p:spPr bwMode="auto">
            <a:xfrm>
              <a:off x="48" y="0"/>
              <a:ext cx="43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en-US" sz="3200" b="1">
                <a:latin typeface="Times New Roman" pitchFamily="18" charset="0"/>
              </a:endParaRPr>
            </a:p>
          </p:txBody>
        </p:sp>
        <p:sp>
          <p:nvSpPr>
            <p:cNvPr id="12351" name="Text Box 12"/>
            <p:cNvSpPr txBox="1">
              <a:spLocks noChangeArrowheads="1"/>
            </p:cNvSpPr>
            <p:nvPr/>
          </p:nvSpPr>
          <p:spPr bwMode="auto">
            <a:xfrm>
              <a:off x="2016" y="0"/>
              <a:ext cx="33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en-US" sz="3200" b="1">
                <a:latin typeface="Times New Roman" pitchFamily="18" charset="0"/>
              </a:endParaRPr>
            </a:p>
          </p:txBody>
        </p:sp>
        <p:sp>
          <p:nvSpPr>
            <p:cNvPr id="12352" name="Text Box 13"/>
            <p:cNvSpPr txBox="1">
              <a:spLocks noChangeArrowheads="1"/>
            </p:cNvSpPr>
            <p:nvPr/>
          </p:nvSpPr>
          <p:spPr bwMode="auto">
            <a:xfrm>
              <a:off x="0" y="864"/>
              <a:ext cx="33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en-US" sz="3200" b="1">
                <a:latin typeface="Times New Roman" pitchFamily="18" charset="0"/>
              </a:endParaRPr>
            </a:p>
          </p:txBody>
        </p:sp>
        <p:sp>
          <p:nvSpPr>
            <p:cNvPr id="12353" name="Text Box 14"/>
            <p:cNvSpPr txBox="1">
              <a:spLocks noChangeArrowheads="1"/>
            </p:cNvSpPr>
            <p:nvPr/>
          </p:nvSpPr>
          <p:spPr bwMode="auto">
            <a:xfrm>
              <a:off x="2064" y="816"/>
              <a:ext cx="33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en-US" sz="3200" b="1">
                <a:latin typeface="Times New Roman" pitchFamily="18" charset="0"/>
              </a:endParaRPr>
            </a:p>
          </p:txBody>
        </p:sp>
      </p:grpSp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4957763" y="419100"/>
            <a:ext cx="3124200" cy="1951038"/>
            <a:chOff x="0" y="0"/>
            <a:chExt cx="1968" cy="1229"/>
          </a:xfrm>
        </p:grpSpPr>
        <p:sp>
          <p:nvSpPr>
            <p:cNvPr id="12346" name="Text Box 16"/>
            <p:cNvSpPr txBox="1">
              <a:spLocks noChangeArrowheads="1"/>
            </p:cNvSpPr>
            <p:nvPr/>
          </p:nvSpPr>
          <p:spPr bwMode="auto">
            <a:xfrm>
              <a:off x="0" y="0"/>
              <a:ext cx="38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en-US" sz="3200" b="1">
                <a:latin typeface="Times New Roman" pitchFamily="18" charset="0"/>
              </a:endParaRPr>
            </a:p>
          </p:txBody>
        </p:sp>
        <p:sp>
          <p:nvSpPr>
            <p:cNvPr id="12347" name="Text Box 17"/>
            <p:cNvSpPr txBox="1">
              <a:spLocks noChangeArrowheads="1"/>
            </p:cNvSpPr>
            <p:nvPr/>
          </p:nvSpPr>
          <p:spPr bwMode="auto">
            <a:xfrm>
              <a:off x="0" y="816"/>
              <a:ext cx="33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en-US" sz="3200" b="1">
                <a:latin typeface="Times New Roman" pitchFamily="18" charset="0"/>
              </a:endParaRPr>
            </a:p>
          </p:txBody>
        </p:sp>
        <p:sp>
          <p:nvSpPr>
            <p:cNvPr id="12348" name="Text Box 18"/>
            <p:cNvSpPr txBox="1">
              <a:spLocks noChangeArrowheads="1"/>
            </p:cNvSpPr>
            <p:nvPr/>
          </p:nvSpPr>
          <p:spPr bwMode="auto">
            <a:xfrm>
              <a:off x="1536" y="0"/>
              <a:ext cx="43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en-US" sz="3200" b="1">
                <a:latin typeface="Times New Roman" pitchFamily="18" charset="0"/>
              </a:endParaRPr>
            </a:p>
          </p:txBody>
        </p:sp>
        <p:sp>
          <p:nvSpPr>
            <p:cNvPr id="12349" name="Text Box 19"/>
            <p:cNvSpPr txBox="1">
              <a:spLocks noChangeArrowheads="1"/>
            </p:cNvSpPr>
            <p:nvPr/>
          </p:nvSpPr>
          <p:spPr bwMode="auto">
            <a:xfrm>
              <a:off x="1488" y="864"/>
              <a:ext cx="33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en-US" sz="3200" b="1">
                <a:latin typeface="Times New Roman" pitchFamily="18" charset="0"/>
              </a:endParaRPr>
            </a:p>
          </p:txBody>
        </p:sp>
      </p:grpSp>
      <p:grpSp>
        <p:nvGrpSpPr>
          <p:cNvPr id="11" name="Group 20"/>
          <p:cNvGrpSpPr>
            <a:grpSpLocks/>
          </p:cNvGrpSpPr>
          <p:nvPr/>
        </p:nvGrpSpPr>
        <p:grpSpPr bwMode="auto">
          <a:xfrm>
            <a:off x="995363" y="2857500"/>
            <a:ext cx="3962400" cy="2332038"/>
            <a:chOff x="0" y="0"/>
            <a:chExt cx="2496" cy="1469"/>
          </a:xfrm>
        </p:grpSpPr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0" y="0"/>
              <a:ext cx="33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en-US" sz="3200" b="1">
                <a:latin typeface="Times New Roman" pitchFamily="18" charset="0"/>
              </a:endParaRPr>
            </a:p>
          </p:txBody>
        </p:sp>
        <p:sp>
          <p:nvSpPr>
            <p:cNvPr id="6" name="Text Box 22"/>
            <p:cNvSpPr txBox="1">
              <a:spLocks noChangeArrowheads="1"/>
            </p:cNvSpPr>
            <p:nvPr/>
          </p:nvSpPr>
          <p:spPr bwMode="auto">
            <a:xfrm>
              <a:off x="2016" y="0"/>
              <a:ext cx="48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en-US" sz="3200" b="1">
                <a:latin typeface="Times New Roman" pitchFamily="18" charset="0"/>
              </a:endParaRPr>
            </a:p>
          </p:txBody>
        </p:sp>
        <p:sp>
          <p:nvSpPr>
            <p:cNvPr id="7" name="Text Box 23"/>
            <p:cNvSpPr txBox="1">
              <a:spLocks noChangeArrowheads="1"/>
            </p:cNvSpPr>
            <p:nvPr/>
          </p:nvSpPr>
          <p:spPr bwMode="auto">
            <a:xfrm>
              <a:off x="48" y="1104"/>
              <a:ext cx="33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en-US" sz="3200" b="1">
                <a:latin typeface="Times New Roman" pitchFamily="18" charset="0"/>
              </a:endParaRPr>
            </a:p>
          </p:txBody>
        </p:sp>
        <p:sp>
          <p:nvSpPr>
            <p:cNvPr id="15" name="Text Box 24"/>
            <p:cNvSpPr txBox="1">
              <a:spLocks noChangeArrowheads="1"/>
            </p:cNvSpPr>
            <p:nvPr/>
          </p:nvSpPr>
          <p:spPr bwMode="auto">
            <a:xfrm>
              <a:off x="2064" y="1104"/>
              <a:ext cx="33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en-US" sz="3200" b="1">
                <a:latin typeface="Times New Roman" pitchFamily="18" charset="0"/>
              </a:endParaRPr>
            </a:p>
          </p:txBody>
        </p:sp>
      </p:grpSp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842963" y="266700"/>
            <a:ext cx="3200400" cy="1357313"/>
            <a:chOff x="0" y="0"/>
            <a:chExt cx="2016" cy="855"/>
          </a:xfrm>
        </p:grpSpPr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1056" y="0"/>
              <a:ext cx="96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solidFill>
                    <a:srgbClr val="FF3300"/>
                  </a:solidFill>
                  <a:latin typeface="Times New Roman" pitchFamily="18" charset="0"/>
                </a:rPr>
                <a:t>5cm</a:t>
              </a:r>
            </a:p>
          </p:txBody>
        </p:sp>
        <p:sp>
          <p:nvSpPr>
            <p:cNvPr id="17" name="Text Box 27"/>
            <p:cNvSpPr txBox="1">
              <a:spLocks noChangeArrowheads="1"/>
            </p:cNvSpPr>
            <p:nvPr/>
          </p:nvSpPr>
          <p:spPr bwMode="auto">
            <a:xfrm>
              <a:off x="0" y="528"/>
              <a:ext cx="57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solidFill>
                    <a:srgbClr val="FF3300"/>
                  </a:solidFill>
                  <a:latin typeface="Times New Roman" pitchFamily="18" charset="0"/>
                </a:rPr>
                <a:t>3cm</a:t>
              </a:r>
            </a:p>
          </p:txBody>
        </p:sp>
      </p:grpSp>
      <p:grpSp>
        <p:nvGrpSpPr>
          <p:cNvPr id="13" name="Group 28"/>
          <p:cNvGrpSpPr>
            <a:grpSpLocks/>
          </p:cNvGrpSpPr>
          <p:nvPr/>
        </p:nvGrpSpPr>
        <p:grpSpPr bwMode="auto">
          <a:xfrm>
            <a:off x="5948363" y="266700"/>
            <a:ext cx="2438400" cy="1357313"/>
            <a:chOff x="0" y="0"/>
            <a:chExt cx="1536" cy="855"/>
          </a:xfrm>
        </p:grpSpPr>
        <p:sp>
          <p:nvSpPr>
            <p:cNvPr id="18" name="Text Box 29"/>
            <p:cNvSpPr txBox="1">
              <a:spLocks noChangeArrowheads="1"/>
            </p:cNvSpPr>
            <p:nvPr/>
          </p:nvSpPr>
          <p:spPr bwMode="auto">
            <a:xfrm>
              <a:off x="912" y="528"/>
              <a:ext cx="62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solidFill>
                    <a:srgbClr val="FF3300"/>
                  </a:solidFill>
                  <a:latin typeface="Times New Roman" pitchFamily="18" charset="0"/>
                </a:rPr>
                <a:t>3cm</a:t>
              </a:r>
            </a:p>
          </p:txBody>
        </p:sp>
        <p:sp>
          <p:nvSpPr>
            <p:cNvPr id="19" name="Text Box 30"/>
            <p:cNvSpPr txBox="1">
              <a:spLocks noChangeArrowheads="1"/>
            </p:cNvSpPr>
            <p:nvPr/>
          </p:nvSpPr>
          <p:spPr bwMode="auto">
            <a:xfrm>
              <a:off x="0" y="0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solidFill>
                    <a:srgbClr val="FF3300"/>
                  </a:solidFill>
                  <a:latin typeface="Times New Roman" pitchFamily="18" charset="0"/>
                </a:rPr>
                <a:t>4cm</a:t>
              </a:r>
            </a:p>
          </p:txBody>
        </p:sp>
      </p:grpSp>
      <p:grpSp>
        <p:nvGrpSpPr>
          <p:cNvPr id="14" name="Group 31"/>
          <p:cNvGrpSpPr>
            <a:grpSpLocks/>
          </p:cNvGrpSpPr>
          <p:nvPr/>
        </p:nvGrpSpPr>
        <p:grpSpPr bwMode="auto">
          <a:xfrm>
            <a:off x="842963" y="2628900"/>
            <a:ext cx="3124200" cy="1585913"/>
            <a:chOff x="0" y="0"/>
            <a:chExt cx="1968" cy="999"/>
          </a:xfrm>
        </p:grpSpPr>
        <p:sp>
          <p:nvSpPr>
            <p:cNvPr id="20" name="Text Box 32"/>
            <p:cNvSpPr txBox="1">
              <a:spLocks noChangeArrowheads="1"/>
            </p:cNvSpPr>
            <p:nvPr/>
          </p:nvSpPr>
          <p:spPr bwMode="auto">
            <a:xfrm>
              <a:off x="1104" y="0"/>
              <a:ext cx="86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solidFill>
                    <a:srgbClr val="FF3300"/>
                  </a:solidFill>
                  <a:latin typeface="Times New Roman" pitchFamily="18" charset="0"/>
                </a:rPr>
                <a:t>5cm</a:t>
              </a:r>
            </a:p>
          </p:txBody>
        </p:sp>
        <p:sp>
          <p:nvSpPr>
            <p:cNvPr id="21" name="Text Box 33"/>
            <p:cNvSpPr txBox="1">
              <a:spLocks noChangeArrowheads="1"/>
            </p:cNvSpPr>
            <p:nvPr/>
          </p:nvSpPr>
          <p:spPr bwMode="auto">
            <a:xfrm>
              <a:off x="0" y="672"/>
              <a:ext cx="62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solidFill>
                    <a:srgbClr val="FF3300"/>
                  </a:solidFill>
                  <a:latin typeface="Times New Roman" pitchFamily="18" charset="0"/>
                </a:rPr>
                <a:t>4cm</a:t>
              </a:r>
            </a:p>
          </p:txBody>
        </p:sp>
      </p:grpSp>
      <p:grpSp>
        <p:nvGrpSpPr>
          <p:cNvPr id="27" name="Group 34"/>
          <p:cNvGrpSpPr>
            <a:grpSpLocks/>
          </p:cNvGrpSpPr>
          <p:nvPr/>
        </p:nvGrpSpPr>
        <p:grpSpPr bwMode="auto">
          <a:xfrm>
            <a:off x="1681163" y="723900"/>
            <a:ext cx="2514600" cy="1828800"/>
            <a:chOff x="0" y="0"/>
            <a:chExt cx="1584" cy="1152"/>
          </a:xfrm>
        </p:grpSpPr>
        <p:sp>
          <p:nvSpPr>
            <p:cNvPr id="22" name="Rectangle 35"/>
            <p:cNvSpPr>
              <a:spLocks noChangeArrowheads="1"/>
            </p:cNvSpPr>
            <p:nvPr/>
          </p:nvSpPr>
          <p:spPr bwMode="auto">
            <a:xfrm>
              <a:off x="0" y="0"/>
              <a:ext cx="1584" cy="816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" name="Text Box 36"/>
            <p:cNvSpPr txBox="1">
              <a:spLocks noChangeArrowheads="1"/>
            </p:cNvSpPr>
            <p:nvPr/>
          </p:nvSpPr>
          <p:spPr bwMode="auto">
            <a:xfrm>
              <a:off x="384" y="864"/>
              <a:ext cx="10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latin typeface="Times New Roman" pitchFamily="18" charset="0"/>
                </a:rPr>
                <a:t>正视图</a:t>
              </a:r>
            </a:p>
          </p:txBody>
        </p:sp>
      </p:grpSp>
      <p:grpSp>
        <p:nvGrpSpPr>
          <p:cNvPr id="28" name="Group 37"/>
          <p:cNvGrpSpPr>
            <a:grpSpLocks/>
          </p:cNvGrpSpPr>
          <p:nvPr/>
        </p:nvGrpSpPr>
        <p:grpSpPr bwMode="auto">
          <a:xfrm>
            <a:off x="5491163" y="723900"/>
            <a:ext cx="1828800" cy="1828800"/>
            <a:chOff x="0" y="0"/>
            <a:chExt cx="1152" cy="1152"/>
          </a:xfrm>
        </p:grpSpPr>
        <p:sp>
          <p:nvSpPr>
            <p:cNvPr id="24" name="Rectangle 38"/>
            <p:cNvSpPr>
              <a:spLocks noChangeArrowheads="1"/>
            </p:cNvSpPr>
            <p:nvPr/>
          </p:nvSpPr>
          <p:spPr bwMode="auto">
            <a:xfrm>
              <a:off x="0" y="0"/>
              <a:ext cx="1152" cy="816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" name="Text Box 39"/>
            <p:cNvSpPr txBox="1">
              <a:spLocks noChangeArrowheads="1"/>
            </p:cNvSpPr>
            <p:nvPr/>
          </p:nvSpPr>
          <p:spPr bwMode="auto">
            <a:xfrm>
              <a:off x="240" y="864"/>
              <a:ext cx="7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latin typeface="Times New Roman" pitchFamily="18" charset="0"/>
                </a:rPr>
                <a:t>侧视图</a:t>
              </a:r>
            </a:p>
          </p:txBody>
        </p:sp>
      </p:grpSp>
      <p:grpSp>
        <p:nvGrpSpPr>
          <p:cNvPr id="29" name="Group 40"/>
          <p:cNvGrpSpPr>
            <a:grpSpLocks/>
          </p:cNvGrpSpPr>
          <p:nvPr/>
        </p:nvGrpSpPr>
        <p:grpSpPr bwMode="auto">
          <a:xfrm>
            <a:off x="1681163" y="3162300"/>
            <a:ext cx="2514600" cy="2286000"/>
            <a:chOff x="0" y="0"/>
            <a:chExt cx="1584" cy="1440"/>
          </a:xfrm>
        </p:grpSpPr>
        <p:sp>
          <p:nvSpPr>
            <p:cNvPr id="12330" name="Rectangle 41"/>
            <p:cNvSpPr>
              <a:spLocks noChangeArrowheads="1"/>
            </p:cNvSpPr>
            <p:nvPr/>
          </p:nvSpPr>
          <p:spPr bwMode="auto">
            <a:xfrm>
              <a:off x="0" y="0"/>
              <a:ext cx="1584" cy="1104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" name="Text Box 42"/>
            <p:cNvSpPr txBox="1">
              <a:spLocks noChangeArrowheads="1"/>
            </p:cNvSpPr>
            <p:nvPr/>
          </p:nvSpPr>
          <p:spPr bwMode="auto">
            <a:xfrm>
              <a:off x="384" y="1152"/>
              <a:ext cx="8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latin typeface="Times New Roman" pitchFamily="18" charset="0"/>
                </a:rPr>
                <a:t>俯视图</a:t>
              </a:r>
            </a:p>
          </p:txBody>
        </p:sp>
      </p:grpSp>
      <p:sp>
        <p:nvSpPr>
          <p:cNvPr id="12331" name="Line 43"/>
          <p:cNvSpPr>
            <a:spLocks noChangeShapeType="1"/>
          </p:cNvSpPr>
          <p:nvPr/>
        </p:nvSpPr>
        <p:spPr bwMode="auto">
          <a:xfrm>
            <a:off x="1674813" y="719138"/>
            <a:ext cx="2514600" cy="0"/>
          </a:xfrm>
          <a:prstGeom prst="line">
            <a:avLst/>
          </a:prstGeom>
          <a:noFill/>
          <a:ln w="38100" cap="sq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12332" name="Line 44"/>
          <p:cNvSpPr>
            <a:spLocks noChangeShapeType="1"/>
          </p:cNvSpPr>
          <p:nvPr/>
        </p:nvSpPr>
        <p:spPr bwMode="auto">
          <a:xfrm>
            <a:off x="1681163" y="4914900"/>
            <a:ext cx="2514600" cy="0"/>
          </a:xfrm>
          <a:prstGeom prst="line">
            <a:avLst/>
          </a:prstGeom>
          <a:noFill/>
          <a:ln w="38100" cap="sq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12333" name="Line 45"/>
          <p:cNvSpPr>
            <a:spLocks noChangeShapeType="1"/>
          </p:cNvSpPr>
          <p:nvPr/>
        </p:nvSpPr>
        <p:spPr bwMode="auto">
          <a:xfrm>
            <a:off x="1681163" y="723900"/>
            <a:ext cx="0" cy="12954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endParaRPr lang="zh-CN" altLang="en-US"/>
          </a:p>
        </p:txBody>
      </p:sp>
      <p:sp>
        <p:nvSpPr>
          <p:cNvPr id="12334" name="Line 46"/>
          <p:cNvSpPr>
            <a:spLocks noChangeShapeType="1"/>
          </p:cNvSpPr>
          <p:nvPr/>
        </p:nvSpPr>
        <p:spPr bwMode="auto">
          <a:xfrm>
            <a:off x="7319963" y="723900"/>
            <a:ext cx="0" cy="12954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endParaRPr lang="zh-CN" altLang="en-US"/>
          </a:p>
        </p:txBody>
      </p:sp>
      <p:sp>
        <p:nvSpPr>
          <p:cNvPr id="12335" name="Line 47"/>
          <p:cNvSpPr>
            <a:spLocks noChangeShapeType="1"/>
          </p:cNvSpPr>
          <p:nvPr/>
        </p:nvSpPr>
        <p:spPr bwMode="auto">
          <a:xfrm>
            <a:off x="5491163" y="723900"/>
            <a:ext cx="1828800" cy="0"/>
          </a:xfrm>
          <a:prstGeom prst="line">
            <a:avLst/>
          </a:prstGeom>
          <a:noFill/>
          <a:ln w="38100" cap="sq">
            <a:solidFill>
              <a:srgbClr val="CC66FF"/>
            </a:solidFill>
            <a:round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12336" name="Line 48"/>
          <p:cNvSpPr>
            <a:spLocks noChangeShapeType="1"/>
          </p:cNvSpPr>
          <p:nvPr/>
        </p:nvSpPr>
        <p:spPr bwMode="auto">
          <a:xfrm>
            <a:off x="1674813" y="3141663"/>
            <a:ext cx="0" cy="1752600"/>
          </a:xfrm>
          <a:prstGeom prst="line">
            <a:avLst/>
          </a:prstGeom>
          <a:noFill/>
          <a:ln w="38100" cap="sq">
            <a:solidFill>
              <a:srgbClr val="CC66FF"/>
            </a:solidFill>
            <a:round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12337" name="Text Box 49"/>
          <p:cNvSpPr txBox="1">
            <a:spLocks noChangeArrowheads="1"/>
          </p:cNvSpPr>
          <p:nvPr/>
        </p:nvSpPr>
        <p:spPr bwMode="auto">
          <a:xfrm>
            <a:off x="3690938" y="188913"/>
            <a:ext cx="2209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Times New Roman" pitchFamily="18" charset="0"/>
              </a:rPr>
              <a:t>正侧高平齐</a:t>
            </a:r>
          </a:p>
        </p:txBody>
      </p:sp>
      <p:sp>
        <p:nvSpPr>
          <p:cNvPr id="12338" name="Text Box 50"/>
          <p:cNvSpPr txBox="1">
            <a:spLocks noChangeArrowheads="1"/>
          </p:cNvSpPr>
          <p:nvPr/>
        </p:nvSpPr>
        <p:spPr bwMode="auto">
          <a:xfrm>
            <a:off x="250825" y="2925763"/>
            <a:ext cx="719138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Times New Roman" pitchFamily="18" charset="0"/>
              </a:rPr>
              <a:t>俯侧宽相等</a:t>
            </a:r>
          </a:p>
        </p:txBody>
      </p:sp>
      <p:sp>
        <p:nvSpPr>
          <p:cNvPr id="12339" name="Text Box 51"/>
          <p:cNvSpPr txBox="1">
            <a:spLocks noChangeArrowheads="1"/>
          </p:cNvSpPr>
          <p:nvPr/>
        </p:nvSpPr>
        <p:spPr bwMode="auto">
          <a:xfrm>
            <a:off x="206375" y="144463"/>
            <a:ext cx="720725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Times New Roman" pitchFamily="18" charset="0"/>
              </a:rPr>
              <a:t>正俯长对正</a:t>
            </a:r>
          </a:p>
        </p:txBody>
      </p:sp>
      <p:sp>
        <p:nvSpPr>
          <p:cNvPr id="12340" name="Line 52"/>
          <p:cNvSpPr>
            <a:spLocks noChangeShapeType="1"/>
          </p:cNvSpPr>
          <p:nvPr/>
        </p:nvSpPr>
        <p:spPr bwMode="auto">
          <a:xfrm>
            <a:off x="4195763" y="706438"/>
            <a:ext cx="0" cy="12954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endParaRPr lang="zh-CN" altLang="en-US"/>
          </a:p>
        </p:txBody>
      </p:sp>
      <p:sp>
        <p:nvSpPr>
          <p:cNvPr id="12341" name="Line 53"/>
          <p:cNvSpPr>
            <a:spLocks noChangeShapeType="1"/>
          </p:cNvSpPr>
          <p:nvPr/>
        </p:nvSpPr>
        <p:spPr bwMode="auto">
          <a:xfrm>
            <a:off x="5491163" y="739775"/>
            <a:ext cx="0" cy="12954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endParaRPr lang="zh-CN" altLang="en-US"/>
          </a:p>
        </p:txBody>
      </p:sp>
      <p:sp>
        <p:nvSpPr>
          <p:cNvPr id="12342" name="Line 54"/>
          <p:cNvSpPr>
            <a:spLocks noChangeShapeType="1"/>
          </p:cNvSpPr>
          <p:nvPr/>
        </p:nvSpPr>
        <p:spPr bwMode="auto">
          <a:xfrm>
            <a:off x="1692275" y="2017713"/>
            <a:ext cx="2514600" cy="0"/>
          </a:xfrm>
          <a:prstGeom prst="line">
            <a:avLst/>
          </a:prstGeom>
          <a:noFill/>
          <a:ln w="38100" cap="sq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12343" name="Line 55"/>
          <p:cNvSpPr>
            <a:spLocks noChangeShapeType="1"/>
          </p:cNvSpPr>
          <p:nvPr/>
        </p:nvSpPr>
        <p:spPr bwMode="auto">
          <a:xfrm>
            <a:off x="1674813" y="3154363"/>
            <a:ext cx="2514600" cy="0"/>
          </a:xfrm>
          <a:prstGeom prst="line">
            <a:avLst/>
          </a:prstGeom>
          <a:noFill/>
          <a:ln w="38100" cap="sq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12344" name="Line 56"/>
          <p:cNvSpPr>
            <a:spLocks noChangeShapeType="1"/>
          </p:cNvSpPr>
          <p:nvPr/>
        </p:nvSpPr>
        <p:spPr bwMode="auto">
          <a:xfrm>
            <a:off x="4210050" y="3141663"/>
            <a:ext cx="0" cy="1752600"/>
          </a:xfrm>
          <a:prstGeom prst="line">
            <a:avLst/>
          </a:prstGeom>
          <a:noFill/>
          <a:ln w="38100" cap="sq">
            <a:solidFill>
              <a:srgbClr val="CC66FF"/>
            </a:solidFill>
            <a:round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12345" name="Line 57"/>
          <p:cNvSpPr>
            <a:spLocks noChangeShapeType="1"/>
          </p:cNvSpPr>
          <p:nvPr/>
        </p:nvSpPr>
        <p:spPr bwMode="auto">
          <a:xfrm>
            <a:off x="5491163" y="2022475"/>
            <a:ext cx="1828800" cy="0"/>
          </a:xfrm>
          <a:prstGeom prst="line">
            <a:avLst/>
          </a:prstGeom>
          <a:noFill/>
          <a:ln w="38100" cap="sq">
            <a:solidFill>
              <a:srgbClr val="CC66FF"/>
            </a:solidFill>
            <a:round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grpSp>
        <p:nvGrpSpPr>
          <p:cNvPr id="30" name="Group 58"/>
          <p:cNvGrpSpPr>
            <a:grpSpLocks/>
          </p:cNvGrpSpPr>
          <p:nvPr/>
        </p:nvGrpSpPr>
        <p:grpSpPr bwMode="auto">
          <a:xfrm>
            <a:off x="1692275" y="2060575"/>
            <a:ext cx="2520950" cy="1020763"/>
            <a:chOff x="0" y="0"/>
            <a:chExt cx="1588" cy="643"/>
          </a:xfrm>
        </p:grpSpPr>
        <p:sp>
          <p:nvSpPr>
            <p:cNvPr id="12328" name="Line 59"/>
            <p:cNvSpPr>
              <a:spLocks noChangeShapeType="1"/>
            </p:cNvSpPr>
            <p:nvPr/>
          </p:nvSpPr>
          <p:spPr bwMode="auto">
            <a:xfrm>
              <a:off x="0" y="8"/>
              <a:ext cx="0" cy="635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329" name="Line 60"/>
            <p:cNvSpPr>
              <a:spLocks noChangeShapeType="1"/>
            </p:cNvSpPr>
            <p:nvPr/>
          </p:nvSpPr>
          <p:spPr bwMode="auto">
            <a:xfrm>
              <a:off x="1588" y="0"/>
              <a:ext cx="0" cy="635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1" name="Group 61"/>
          <p:cNvGrpSpPr>
            <a:grpSpLocks/>
          </p:cNvGrpSpPr>
          <p:nvPr/>
        </p:nvGrpSpPr>
        <p:grpSpPr bwMode="auto">
          <a:xfrm>
            <a:off x="4195763" y="727075"/>
            <a:ext cx="1295400" cy="1282700"/>
            <a:chOff x="0" y="0"/>
            <a:chExt cx="816" cy="845"/>
          </a:xfrm>
        </p:grpSpPr>
        <p:sp>
          <p:nvSpPr>
            <p:cNvPr id="12326" name="Line 62"/>
            <p:cNvSpPr>
              <a:spLocks noChangeShapeType="1"/>
            </p:cNvSpPr>
            <p:nvPr/>
          </p:nvSpPr>
          <p:spPr bwMode="auto">
            <a:xfrm>
              <a:off x="0" y="0"/>
              <a:ext cx="816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327" name="Line 63"/>
            <p:cNvSpPr>
              <a:spLocks noChangeShapeType="1"/>
            </p:cNvSpPr>
            <p:nvPr/>
          </p:nvSpPr>
          <p:spPr bwMode="auto">
            <a:xfrm>
              <a:off x="0" y="845"/>
              <a:ext cx="816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2320" name="Group 64"/>
          <p:cNvGrpSpPr>
            <a:grpSpLocks/>
          </p:cNvGrpSpPr>
          <p:nvPr/>
        </p:nvGrpSpPr>
        <p:grpSpPr bwMode="auto">
          <a:xfrm>
            <a:off x="4195763" y="1989138"/>
            <a:ext cx="3168650" cy="2952750"/>
            <a:chOff x="0" y="0"/>
            <a:chExt cx="1996" cy="1860"/>
          </a:xfrm>
        </p:grpSpPr>
        <p:sp>
          <p:nvSpPr>
            <p:cNvPr id="12324" name="未知"/>
            <p:cNvSpPr>
              <a:spLocks/>
            </p:cNvSpPr>
            <p:nvPr/>
          </p:nvSpPr>
          <p:spPr bwMode="auto">
            <a:xfrm>
              <a:off x="0" y="45"/>
              <a:ext cx="816" cy="681"/>
            </a:xfrm>
            <a:custGeom>
              <a:avLst/>
              <a:gdLst>
                <a:gd name="T0" fmla="*/ 816 w 816"/>
                <a:gd name="T1" fmla="*/ 0 h 681"/>
                <a:gd name="T2" fmla="*/ 544 w 816"/>
                <a:gd name="T3" fmla="*/ 409 h 681"/>
                <a:gd name="T4" fmla="*/ 0 w 816"/>
                <a:gd name="T5" fmla="*/ 681 h 681"/>
                <a:gd name="T6" fmla="*/ 0 60000 65536"/>
                <a:gd name="T7" fmla="*/ 0 60000 65536"/>
                <a:gd name="T8" fmla="*/ 0 60000 65536"/>
                <a:gd name="T9" fmla="*/ 0 w 816"/>
                <a:gd name="T10" fmla="*/ 0 h 681"/>
                <a:gd name="T11" fmla="*/ 816 w 816"/>
                <a:gd name="T12" fmla="*/ 681 h 6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681">
                  <a:moveTo>
                    <a:pt x="816" y="0"/>
                  </a:moveTo>
                  <a:cubicBezTo>
                    <a:pt x="748" y="148"/>
                    <a:pt x="680" y="296"/>
                    <a:pt x="544" y="409"/>
                  </a:cubicBezTo>
                  <a:cubicBezTo>
                    <a:pt x="408" y="522"/>
                    <a:pt x="91" y="636"/>
                    <a:pt x="0" y="681"/>
                  </a:cubicBezTo>
                </a:path>
              </a:pathLst>
            </a:custGeom>
            <a:noFill/>
            <a:ln w="9525">
              <a:solidFill>
                <a:schemeClr val="hlink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325" name="未知"/>
            <p:cNvSpPr>
              <a:spLocks/>
            </p:cNvSpPr>
            <p:nvPr/>
          </p:nvSpPr>
          <p:spPr bwMode="auto">
            <a:xfrm>
              <a:off x="0" y="0"/>
              <a:ext cx="1996" cy="1860"/>
            </a:xfrm>
            <a:custGeom>
              <a:avLst/>
              <a:gdLst>
                <a:gd name="T0" fmla="*/ 816 w 816"/>
                <a:gd name="T1" fmla="*/ 0 h 681"/>
                <a:gd name="T2" fmla="*/ 544 w 816"/>
                <a:gd name="T3" fmla="*/ 409 h 681"/>
                <a:gd name="T4" fmla="*/ 0 w 816"/>
                <a:gd name="T5" fmla="*/ 681 h 681"/>
                <a:gd name="T6" fmla="*/ 0 60000 65536"/>
                <a:gd name="T7" fmla="*/ 0 60000 65536"/>
                <a:gd name="T8" fmla="*/ 0 60000 65536"/>
                <a:gd name="T9" fmla="*/ 0 w 816"/>
                <a:gd name="T10" fmla="*/ 0 h 681"/>
                <a:gd name="T11" fmla="*/ 816 w 816"/>
                <a:gd name="T12" fmla="*/ 681 h 6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681">
                  <a:moveTo>
                    <a:pt x="816" y="0"/>
                  </a:moveTo>
                  <a:cubicBezTo>
                    <a:pt x="748" y="148"/>
                    <a:pt x="680" y="296"/>
                    <a:pt x="544" y="409"/>
                  </a:cubicBezTo>
                  <a:cubicBezTo>
                    <a:pt x="408" y="522"/>
                    <a:pt x="91" y="636"/>
                    <a:pt x="0" y="681"/>
                  </a:cubicBezTo>
                </a:path>
              </a:pathLst>
            </a:custGeom>
            <a:noFill/>
            <a:ln w="9525">
              <a:solidFill>
                <a:schemeClr val="hlink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2355" name="Line 67"/>
          <p:cNvSpPr>
            <a:spLocks noChangeShapeType="1"/>
          </p:cNvSpPr>
          <p:nvPr/>
        </p:nvSpPr>
        <p:spPr bwMode="auto">
          <a:xfrm>
            <a:off x="5219700" y="5243513"/>
            <a:ext cx="0" cy="12954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endParaRPr lang="zh-CN" altLang="en-US"/>
          </a:p>
        </p:txBody>
      </p:sp>
      <p:sp>
        <p:nvSpPr>
          <p:cNvPr id="12356" name="Line 68"/>
          <p:cNvSpPr>
            <a:spLocks noChangeShapeType="1"/>
          </p:cNvSpPr>
          <p:nvPr/>
        </p:nvSpPr>
        <p:spPr bwMode="auto">
          <a:xfrm>
            <a:off x="5219700" y="5229225"/>
            <a:ext cx="2665413" cy="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12357" name="Line 69"/>
          <p:cNvSpPr>
            <a:spLocks noChangeShapeType="1"/>
          </p:cNvSpPr>
          <p:nvPr/>
        </p:nvSpPr>
        <p:spPr bwMode="auto">
          <a:xfrm flipV="1">
            <a:off x="5219700" y="4581525"/>
            <a:ext cx="865188" cy="647700"/>
          </a:xfrm>
          <a:prstGeom prst="line">
            <a:avLst/>
          </a:prstGeom>
          <a:noFill/>
          <a:ln w="38100" cap="sq">
            <a:solidFill>
              <a:srgbClr val="CC66FF"/>
            </a:solidFill>
            <a:round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12321" name="Text Box 70"/>
          <p:cNvSpPr txBox="1">
            <a:spLocks noChangeArrowheads="1"/>
          </p:cNvSpPr>
          <p:nvPr/>
        </p:nvSpPr>
        <p:spPr bwMode="auto">
          <a:xfrm>
            <a:off x="6732588" y="4149725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  <a:latin typeface="Times New Roman" pitchFamily="18" charset="0"/>
              </a:rPr>
              <a:t>5cm</a:t>
            </a:r>
          </a:p>
        </p:txBody>
      </p:sp>
      <p:sp>
        <p:nvSpPr>
          <p:cNvPr id="12322" name="Text Box 71"/>
          <p:cNvSpPr txBox="1">
            <a:spLocks noChangeArrowheads="1"/>
          </p:cNvSpPr>
          <p:nvPr/>
        </p:nvSpPr>
        <p:spPr bwMode="auto">
          <a:xfrm>
            <a:off x="4211638" y="5734050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  <a:latin typeface="Times New Roman" pitchFamily="18" charset="0"/>
              </a:rPr>
              <a:t>3cm</a:t>
            </a:r>
          </a:p>
        </p:txBody>
      </p:sp>
      <p:sp>
        <p:nvSpPr>
          <p:cNvPr id="12323" name="Rectangle 72"/>
          <p:cNvSpPr>
            <a:spLocks noChangeArrowheads="1"/>
          </p:cNvSpPr>
          <p:nvPr/>
        </p:nvSpPr>
        <p:spPr bwMode="auto">
          <a:xfrm>
            <a:off x="8027988" y="4652963"/>
            <a:ext cx="725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rgbClr val="FF3300"/>
                </a:solidFill>
                <a:latin typeface="Times New Roman" pitchFamily="18" charset="0"/>
              </a:rPr>
              <a:t>4cm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1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1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1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1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2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500"/>
                                        <p:tgtEl>
                                          <p:spTgt spid="12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1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1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12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0" dur="500"/>
                                        <p:tgtEl>
                                          <p:spTgt spid="1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80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80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80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40"/>
                            </p:stCondLst>
                            <p:childTnLst>
                              <p:par>
                                <p:cTn id="10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10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10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499880">
                                      <p:cBhvr>
                                        <p:cTn id="10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499880">
                                      <p:cBhvr>
                                        <p:cTn id="10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940"/>
                            </p:stCondLst>
                            <p:childTnLst>
                              <p:par>
                                <p:cTn id="11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1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1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499880">
                                      <p:cBhvr>
                                        <p:cTn id="1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499880">
                                      <p:cBhvr>
                                        <p:cTn id="1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31" grpId="0" animBg="1"/>
      <p:bldP spid="12332" grpId="0" animBg="1"/>
      <p:bldP spid="12333" grpId="0" animBg="1"/>
      <p:bldP spid="12334" grpId="0" animBg="1"/>
      <p:bldP spid="12335" grpId="0" animBg="1"/>
      <p:bldP spid="12336" grpId="0" animBg="1"/>
      <p:bldP spid="12337" grpId="0" autoUpdateAnimBg="0"/>
      <p:bldP spid="12338" grpId="0" autoUpdateAnimBg="0"/>
      <p:bldP spid="12338" grpId="1" autoUpdateAnimBg="0"/>
      <p:bldP spid="12339" grpId="0" autoUpdateAnimBg="0"/>
      <p:bldP spid="12340" grpId="0" animBg="1"/>
      <p:bldP spid="12341" grpId="0" animBg="1"/>
      <p:bldP spid="12342" grpId="0" animBg="1"/>
      <p:bldP spid="12343" grpId="0" animBg="1"/>
      <p:bldP spid="12344" grpId="0" animBg="1"/>
      <p:bldP spid="12345" grpId="0" animBg="1"/>
      <p:bldP spid="12355" grpId="0" animBg="1"/>
      <p:bldP spid="12356" grpId="0" animBg="1"/>
      <p:bldP spid="123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图片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1188" name="Text Box 4"/>
          <p:cNvSpPr txBox="1">
            <a:spLocks noChangeArrowheads="1"/>
          </p:cNvSpPr>
          <p:nvPr/>
        </p:nvSpPr>
        <p:spPr bwMode="auto">
          <a:xfrm>
            <a:off x="357158" y="64291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0A01BF"/>
                </a:solidFill>
                <a:latin typeface="宋体" pitchFamily="2" charset="-122"/>
              </a:rPr>
              <a:t>思考</a:t>
            </a:r>
            <a:r>
              <a:rPr lang="en-US" altLang="zh-CN" sz="2800" b="1" dirty="0">
                <a:solidFill>
                  <a:srgbClr val="0A01BF"/>
                </a:solidFill>
                <a:latin typeface="宋体" pitchFamily="2" charset="-122"/>
              </a:rPr>
              <a:t>3:</a:t>
            </a:r>
            <a:r>
              <a:rPr lang="zh-CN" altLang="en-US" sz="2800" b="1" dirty="0">
                <a:latin typeface="宋体" pitchFamily="2" charset="-122"/>
              </a:rPr>
              <a:t>圆柱、圆锥、圆台的三视图分别是什么？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116013" y="2636838"/>
            <a:ext cx="1727200" cy="2160587"/>
            <a:chOff x="8460" y="8616"/>
            <a:chExt cx="1410" cy="1715"/>
          </a:xfrm>
        </p:grpSpPr>
        <p:sp>
          <p:nvSpPr>
            <p:cNvPr id="221191" name="Oval 7"/>
            <p:cNvSpPr>
              <a:spLocks noChangeArrowheads="1"/>
            </p:cNvSpPr>
            <p:nvPr/>
          </p:nvSpPr>
          <p:spPr bwMode="auto">
            <a:xfrm>
              <a:off x="8485" y="8616"/>
              <a:ext cx="1372" cy="468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dirty="0">
                <a:solidFill>
                  <a:srgbClr val="0A01BF"/>
                </a:solidFill>
              </a:endParaRPr>
            </a:p>
          </p:txBody>
        </p:sp>
        <p:sp>
          <p:nvSpPr>
            <p:cNvPr id="221192" name="Oval 8"/>
            <p:cNvSpPr>
              <a:spLocks noChangeArrowheads="1"/>
            </p:cNvSpPr>
            <p:nvPr/>
          </p:nvSpPr>
          <p:spPr bwMode="auto">
            <a:xfrm>
              <a:off x="8485" y="9852"/>
              <a:ext cx="1372" cy="468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1193" name="Line 9"/>
            <p:cNvSpPr>
              <a:spLocks noChangeShapeType="1"/>
            </p:cNvSpPr>
            <p:nvPr/>
          </p:nvSpPr>
          <p:spPr bwMode="auto">
            <a:xfrm>
              <a:off x="8488" y="8862"/>
              <a:ext cx="0" cy="124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1194" name="Line 10"/>
            <p:cNvSpPr>
              <a:spLocks noChangeShapeType="1"/>
            </p:cNvSpPr>
            <p:nvPr/>
          </p:nvSpPr>
          <p:spPr bwMode="auto">
            <a:xfrm>
              <a:off x="9857" y="8847"/>
              <a:ext cx="0" cy="124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1195" name="Freeform 11"/>
            <p:cNvSpPr>
              <a:spLocks/>
            </p:cNvSpPr>
            <p:nvPr/>
          </p:nvSpPr>
          <p:spPr bwMode="auto">
            <a:xfrm>
              <a:off x="8460" y="10104"/>
              <a:ext cx="1410" cy="2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5" y="90"/>
                </a:cxn>
                <a:cxn ang="0">
                  <a:pos x="300" y="150"/>
                </a:cxn>
                <a:cxn ang="0">
                  <a:pos x="480" y="195"/>
                </a:cxn>
                <a:cxn ang="0">
                  <a:pos x="675" y="210"/>
                </a:cxn>
                <a:cxn ang="0">
                  <a:pos x="900" y="225"/>
                </a:cxn>
                <a:cxn ang="0">
                  <a:pos x="1170" y="195"/>
                </a:cxn>
                <a:cxn ang="0">
                  <a:pos x="1365" y="150"/>
                </a:cxn>
                <a:cxn ang="0">
                  <a:pos x="1530" y="90"/>
                </a:cxn>
                <a:cxn ang="0">
                  <a:pos x="1665" y="15"/>
                </a:cxn>
              </a:cxnLst>
              <a:rect l="0" t="0" r="r" b="b"/>
              <a:pathLst>
                <a:path w="1665" h="227">
                  <a:moveTo>
                    <a:pt x="0" y="0"/>
                  </a:moveTo>
                  <a:cubicBezTo>
                    <a:pt x="22" y="15"/>
                    <a:pt x="85" y="65"/>
                    <a:pt x="135" y="90"/>
                  </a:cubicBezTo>
                  <a:cubicBezTo>
                    <a:pt x="185" y="115"/>
                    <a:pt x="242" y="132"/>
                    <a:pt x="300" y="150"/>
                  </a:cubicBezTo>
                  <a:cubicBezTo>
                    <a:pt x="358" y="168"/>
                    <a:pt x="418" y="185"/>
                    <a:pt x="480" y="195"/>
                  </a:cubicBezTo>
                  <a:cubicBezTo>
                    <a:pt x="542" y="205"/>
                    <a:pt x="605" y="205"/>
                    <a:pt x="675" y="210"/>
                  </a:cubicBezTo>
                  <a:cubicBezTo>
                    <a:pt x="745" y="215"/>
                    <a:pt x="818" y="227"/>
                    <a:pt x="900" y="225"/>
                  </a:cubicBezTo>
                  <a:cubicBezTo>
                    <a:pt x="982" y="223"/>
                    <a:pt x="1093" y="207"/>
                    <a:pt x="1170" y="195"/>
                  </a:cubicBezTo>
                  <a:cubicBezTo>
                    <a:pt x="1247" y="183"/>
                    <a:pt x="1305" y="167"/>
                    <a:pt x="1365" y="150"/>
                  </a:cubicBezTo>
                  <a:cubicBezTo>
                    <a:pt x="1425" y="133"/>
                    <a:pt x="1480" y="112"/>
                    <a:pt x="1530" y="90"/>
                  </a:cubicBezTo>
                  <a:cubicBezTo>
                    <a:pt x="1580" y="68"/>
                    <a:pt x="1637" y="31"/>
                    <a:pt x="1665" y="15"/>
                  </a:cubicBezTo>
                </a:path>
              </a:pathLst>
            </a:custGeom>
            <a:noFill/>
            <a:ln w="38100" cmpd="sng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4356100" y="1916113"/>
            <a:ext cx="3030538" cy="4392612"/>
            <a:chOff x="2744" y="1207"/>
            <a:chExt cx="1909" cy="2767"/>
          </a:xfrm>
        </p:grpSpPr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2795" y="1207"/>
              <a:ext cx="759" cy="1091"/>
              <a:chOff x="3960" y="11736"/>
              <a:chExt cx="900" cy="1092"/>
            </a:xfrm>
          </p:grpSpPr>
          <p:sp>
            <p:nvSpPr>
              <p:cNvPr id="221197" name="Line 13"/>
              <p:cNvSpPr>
                <a:spLocks noChangeShapeType="1"/>
              </p:cNvSpPr>
              <p:nvPr/>
            </p:nvSpPr>
            <p:spPr bwMode="auto">
              <a:xfrm>
                <a:off x="3960" y="11736"/>
                <a:ext cx="9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1198" name="Line 14"/>
              <p:cNvSpPr>
                <a:spLocks noChangeShapeType="1"/>
              </p:cNvSpPr>
              <p:nvPr/>
            </p:nvSpPr>
            <p:spPr bwMode="auto">
              <a:xfrm>
                <a:off x="3960" y="12828"/>
                <a:ext cx="9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1199" name="Line 15"/>
              <p:cNvSpPr>
                <a:spLocks noChangeShapeType="1"/>
              </p:cNvSpPr>
              <p:nvPr/>
            </p:nvSpPr>
            <p:spPr bwMode="auto">
              <a:xfrm>
                <a:off x="3960" y="11736"/>
                <a:ext cx="0" cy="10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1200" name="Line 16"/>
              <p:cNvSpPr>
                <a:spLocks noChangeShapeType="1"/>
              </p:cNvSpPr>
              <p:nvPr/>
            </p:nvSpPr>
            <p:spPr bwMode="auto">
              <a:xfrm>
                <a:off x="4860" y="11736"/>
                <a:ext cx="0" cy="10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3706" y="1207"/>
              <a:ext cx="759" cy="1091"/>
              <a:chOff x="3960" y="11736"/>
              <a:chExt cx="900" cy="1092"/>
            </a:xfrm>
          </p:grpSpPr>
          <p:sp>
            <p:nvSpPr>
              <p:cNvPr id="221202" name="Line 18"/>
              <p:cNvSpPr>
                <a:spLocks noChangeShapeType="1"/>
              </p:cNvSpPr>
              <p:nvPr/>
            </p:nvSpPr>
            <p:spPr bwMode="auto">
              <a:xfrm>
                <a:off x="3960" y="11736"/>
                <a:ext cx="9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1203" name="Line 19"/>
              <p:cNvSpPr>
                <a:spLocks noChangeShapeType="1"/>
              </p:cNvSpPr>
              <p:nvPr/>
            </p:nvSpPr>
            <p:spPr bwMode="auto">
              <a:xfrm>
                <a:off x="3960" y="12828"/>
                <a:ext cx="9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1204" name="Line 20"/>
              <p:cNvSpPr>
                <a:spLocks noChangeShapeType="1"/>
              </p:cNvSpPr>
              <p:nvPr/>
            </p:nvSpPr>
            <p:spPr bwMode="auto">
              <a:xfrm>
                <a:off x="3960" y="11736"/>
                <a:ext cx="0" cy="10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1205" name="Line 21"/>
              <p:cNvSpPr>
                <a:spLocks noChangeShapeType="1"/>
              </p:cNvSpPr>
              <p:nvPr/>
            </p:nvSpPr>
            <p:spPr bwMode="auto">
              <a:xfrm>
                <a:off x="4860" y="11736"/>
                <a:ext cx="0" cy="10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21206" name="Oval 22"/>
            <p:cNvSpPr>
              <a:spLocks noChangeArrowheads="1"/>
            </p:cNvSpPr>
            <p:nvPr/>
          </p:nvSpPr>
          <p:spPr bwMode="auto">
            <a:xfrm>
              <a:off x="2769" y="2764"/>
              <a:ext cx="760" cy="77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1207" name="Text Box 23"/>
            <p:cNvSpPr txBox="1">
              <a:spLocks noChangeArrowheads="1"/>
            </p:cNvSpPr>
            <p:nvPr/>
          </p:nvSpPr>
          <p:spPr bwMode="auto">
            <a:xfrm>
              <a:off x="2789" y="2296"/>
              <a:ext cx="911" cy="46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zh-CN" altLang="en-US" sz="2400" b="1">
                  <a:latin typeface="Times New Roman" pitchFamily="18" charset="0"/>
                </a:rPr>
                <a:t>正视图</a:t>
              </a:r>
              <a:endParaRPr lang="zh-CN" altLang="en-US" sz="2400" b="1"/>
            </a:p>
          </p:txBody>
        </p:sp>
        <p:sp>
          <p:nvSpPr>
            <p:cNvPr id="221208" name="Text Box 24"/>
            <p:cNvSpPr txBox="1">
              <a:spLocks noChangeArrowheads="1"/>
            </p:cNvSpPr>
            <p:nvPr/>
          </p:nvSpPr>
          <p:spPr bwMode="auto">
            <a:xfrm>
              <a:off x="3742" y="2296"/>
              <a:ext cx="911" cy="46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zh-CN" altLang="en-US" sz="2400" b="1">
                  <a:latin typeface="Times New Roman" pitchFamily="18" charset="0"/>
                </a:rPr>
                <a:t>侧视图</a:t>
              </a:r>
              <a:endParaRPr lang="zh-CN" altLang="en-US" sz="2400" b="1"/>
            </a:p>
          </p:txBody>
        </p:sp>
        <p:sp>
          <p:nvSpPr>
            <p:cNvPr id="221209" name="Text Box 25"/>
            <p:cNvSpPr txBox="1">
              <a:spLocks noChangeArrowheads="1"/>
            </p:cNvSpPr>
            <p:nvPr/>
          </p:nvSpPr>
          <p:spPr bwMode="auto">
            <a:xfrm>
              <a:off x="2744" y="3506"/>
              <a:ext cx="911" cy="46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zh-CN" altLang="en-US" sz="2800" b="1" dirty="0">
                  <a:latin typeface="Times New Roman" pitchFamily="18" charset="0"/>
                </a:rPr>
                <a:t>俯视图</a:t>
              </a:r>
              <a:endParaRPr lang="zh-CN" altLang="en-US" sz="2800" b="1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图片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4213" y="1268413"/>
            <a:ext cx="2376487" cy="3240087"/>
            <a:chOff x="4500" y="12828"/>
            <a:chExt cx="1440" cy="1619"/>
          </a:xfrm>
        </p:grpSpPr>
        <p:sp>
          <p:nvSpPr>
            <p:cNvPr id="223237" name="Oval 5"/>
            <p:cNvSpPr>
              <a:spLocks noChangeArrowheads="1"/>
            </p:cNvSpPr>
            <p:nvPr/>
          </p:nvSpPr>
          <p:spPr bwMode="auto">
            <a:xfrm>
              <a:off x="4525" y="13968"/>
              <a:ext cx="1372" cy="468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3238" name="Freeform 6"/>
            <p:cNvSpPr>
              <a:spLocks/>
            </p:cNvSpPr>
            <p:nvPr/>
          </p:nvSpPr>
          <p:spPr bwMode="auto">
            <a:xfrm>
              <a:off x="4500" y="14220"/>
              <a:ext cx="1410" cy="2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5" y="90"/>
                </a:cxn>
                <a:cxn ang="0">
                  <a:pos x="300" y="150"/>
                </a:cxn>
                <a:cxn ang="0">
                  <a:pos x="480" y="195"/>
                </a:cxn>
                <a:cxn ang="0">
                  <a:pos x="675" y="210"/>
                </a:cxn>
                <a:cxn ang="0">
                  <a:pos x="900" y="225"/>
                </a:cxn>
                <a:cxn ang="0">
                  <a:pos x="1170" y="195"/>
                </a:cxn>
                <a:cxn ang="0">
                  <a:pos x="1365" y="150"/>
                </a:cxn>
                <a:cxn ang="0">
                  <a:pos x="1530" y="90"/>
                </a:cxn>
                <a:cxn ang="0">
                  <a:pos x="1665" y="15"/>
                </a:cxn>
              </a:cxnLst>
              <a:rect l="0" t="0" r="r" b="b"/>
              <a:pathLst>
                <a:path w="1665" h="227">
                  <a:moveTo>
                    <a:pt x="0" y="0"/>
                  </a:moveTo>
                  <a:cubicBezTo>
                    <a:pt x="22" y="15"/>
                    <a:pt x="85" y="65"/>
                    <a:pt x="135" y="90"/>
                  </a:cubicBezTo>
                  <a:cubicBezTo>
                    <a:pt x="185" y="115"/>
                    <a:pt x="242" y="132"/>
                    <a:pt x="300" y="150"/>
                  </a:cubicBezTo>
                  <a:cubicBezTo>
                    <a:pt x="358" y="168"/>
                    <a:pt x="418" y="185"/>
                    <a:pt x="480" y="195"/>
                  </a:cubicBezTo>
                  <a:cubicBezTo>
                    <a:pt x="542" y="205"/>
                    <a:pt x="605" y="205"/>
                    <a:pt x="675" y="210"/>
                  </a:cubicBezTo>
                  <a:cubicBezTo>
                    <a:pt x="745" y="215"/>
                    <a:pt x="818" y="227"/>
                    <a:pt x="900" y="225"/>
                  </a:cubicBezTo>
                  <a:cubicBezTo>
                    <a:pt x="982" y="223"/>
                    <a:pt x="1093" y="207"/>
                    <a:pt x="1170" y="195"/>
                  </a:cubicBezTo>
                  <a:cubicBezTo>
                    <a:pt x="1247" y="183"/>
                    <a:pt x="1305" y="167"/>
                    <a:pt x="1365" y="150"/>
                  </a:cubicBezTo>
                  <a:cubicBezTo>
                    <a:pt x="1425" y="133"/>
                    <a:pt x="1480" y="112"/>
                    <a:pt x="1530" y="90"/>
                  </a:cubicBezTo>
                  <a:cubicBezTo>
                    <a:pt x="1580" y="68"/>
                    <a:pt x="1637" y="31"/>
                    <a:pt x="1665" y="15"/>
                  </a:cubicBezTo>
                </a:path>
              </a:pathLst>
            </a:custGeom>
            <a:noFill/>
            <a:ln w="38100" cmpd="sng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3239" name="Line 7"/>
            <p:cNvSpPr>
              <a:spLocks noChangeShapeType="1"/>
            </p:cNvSpPr>
            <p:nvPr/>
          </p:nvSpPr>
          <p:spPr bwMode="auto">
            <a:xfrm flipH="1">
              <a:off x="4500" y="12828"/>
              <a:ext cx="720" cy="140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3240" name="Line 8"/>
            <p:cNvSpPr>
              <a:spLocks noChangeShapeType="1"/>
            </p:cNvSpPr>
            <p:nvPr/>
          </p:nvSpPr>
          <p:spPr bwMode="auto">
            <a:xfrm>
              <a:off x="5220" y="12828"/>
              <a:ext cx="720" cy="140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4140200" y="765175"/>
            <a:ext cx="3960813" cy="4967288"/>
            <a:chOff x="2789" y="572"/>
            <a:chExt cx="2495" cy="3129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2945" y="735"/>
              <a:ext cx="936" cy="1341"/>
              <a:chOff x="7740" y="12048"/>
              <a:chExt cx="1080" cy="1404"/>
            </a:xfrm>
          </p:grpSpPr>
          <p:sp>
            <p:nvSpPr>
              <p:cNvPr id="223243" name="Line 11"/>
              <p:cNvSpPr>
                <a:spLocks noChangeShapeType="1"/>
              </p:cNvSpPr>
              <p:nvPr/>
            </p:nvSpPr>
            <p:spPr bwMode="auto">
              <a:xfrm>
                <a:off x="7740" y="13452"/>
                <a:ext cx="10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3244" name="Line 12"/>
              <p:cNvSpPr>
                <a:spLocks noChangeShapeType="1"/>
              </p:cNvSpPr>
              <p:nvPr/>
            </p:nvSpPr>
            <p:spPr bwMode="auto">
              <a:xfrm flipH="1">
                <a:off x="7740" y="12048"/>
                <a:ext cx="540" cy="14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3245" name="Line 13"/>
              <p:cNvSpPr>
                <a:spLocks noChangeShapeType="1"/>
              </p:cNvSpPr>
              <p:nvPr/>
            </p:nvSpPr>
            <p:spPr bwMode="auto">
              <a:xfrm>
                <a:off x="8280" y="12048"/>
                <a:ext cx="540" cy="14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4049" y="721"/>
              <a:ext cx="936" cy="1341"/>
              <a:chOff x="7740" y="12048"/>
              <a:chExt cx="1080" cy="1404"/>
            </a:xfrm>
          </p:grpSpPr>
          <p:sp>
            <p:nvSpPr>
              <p:cNvPr id="223247" name="Line 15"/>
              <p:cNvSpPr>
                <a:spLocks noChangeShapeType="1"/>
              </p:cNvSpPr>
              <p:nvPr/>
            </p:nvSpPr>
            <p:spPr bwMode="auto">
              <a:xfrm>
                <a:off x="7740" y="13452"/>
                <a:ext cx="10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3248" name="Line 16"/>
              <p:cNvSpPr>
                <a:spLocks noChangeShapeType="1"/>
              </p:cNvSpPr>
              <p:nvPr/>
            </p:nvSpPr>
            <p:spPr bwMode="auto">
              <a:xfrm flipH="1">
                <a:off x="7740" y="12048"/>
                <a:ext cx="540" cy="14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3249" name="Line 17"/>
              <p:cNvSpPr>
                <a:spLocks noChangeShapeType="1"/>
              </p:cNvSpPr>
              <p:nvPr/>
            </p:nvSpPr>
            <p:spPr bwMode="auto">
              <a:xfrm>
                <a:off x="8280" y="12048"/>
                <a:ext cx="540" cy="14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23250" name="Oval 18"/>
            <p:cNvSpPr>
              <a:spLocks noChangeArrowheads="1"/>
            </p:cNvSpPr>
            <p:nvPr/>
          </p:nvSpPr>
          <p:spPr bwMode="auto">
            <a:xfrm>
              <a:off x="2971" y="2457"/>
              <a:ext cx="907" cy="88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3251" name="Text Box 19"/>
            <p:cNvSpPr txBox="1">
              <a:spLocks noChangeArrowheads="1"/>
            </p:cNvSpPr>
            <p:nvPr/>
          </p:nvSpPr>
          <p:spPr bwMode="auto">
            <a:xfrm>
              <a:off x="3107" y="3339"/>
              <a:ext cx="936" cy="30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zh-CN" altLang="en-US" sz="2400" b="1">
                  <a:latin typeface="Times New Roman" pitchFamily="18" charset="0"/>
                </a:rPr>
                <a:t>俯视图</a:t>
              </a:r>
              <a:endParaRPr lang="zh-CN" altLang="en-US" sz="2400" b="1"/>
            </a:p>
          </p:txBody>
        </p:sp>
        <p:sp>
          <p:nvSpPr>
            <p:cNvPr id="223252" name="Text Box 20"/>
            <p:cNvSpPr txBox="1">
              <a:spLocks noChangeArrowheads="1"/>
            </p:cNvSpPr>
            <p:nvPr/>
          </p:nvSpPr>
          <p:spPr bwMode="auto">
            <a:xfrm>
              <a:off x="3055" y="2089"/>
              <a:ext cx="936" cy="44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zh-CN" altLang="en-US" sz="2400" b="1">
                  <a:latin typeface="Times New Roman" pitchFamily="18" charset="0"/>
                </a:rPr>
                <a:t>正视图</a:t>
              </a:r>
              <a:endParaRPr lang="zh-CN" altLang="en-US" sz="2400" b="1"/>
            </a:p>
          </p:txBody>
        </p:sp>
        <p:sp>
          <p:nvSpPr>
            <p:cNvPr id="223253" name="Text Box 21"/>
            <p:cNvSpPr txBox="1">
              <a:spLocks noChangeArrowheads="1"/>
            </p:cNvSpPr>
            <p:nvPr/>
          </p:nvSpPr>
          <p:spPr bwMode="auto">
            <a:xfrm>
              <a:off x="4121" y="2069"/>
              <a:ext cx="936" cy="29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zh-CN" altLang="en-US" sz="2400" b="1">
                  <a:latin typeface="Times New Roman" pitchFamily="18" charset="0"/>
                </a:rPr>
                <a:t>侧视图</a:t>
              </a:r>
              <a:endParaRPr lang="zh-CN" altLang="en-US" sz="2400" b="1"/>
            </a:p>
          </p:txBody>
        </p:sp>
        <p:sp>
          <p:nvSpPr>
            <p:cNvPr id="223254" name="Rectangle 22"/>
            <p:cNvSpPr>
              <a:spLocks noChangeArrowheads="1"/>
            </p:cNvSpPr>
            <p:nvPr/>
          </p:nvSpPr>
          <p:spPr bwMode="auto">
            <a:xfrm>
              <a:off x="2789" y="572"/>
              <a:ext cx="2495" cy="312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 descr="图片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539750" y="2060575"/>
            <a:ext cx="2736850" cy="2640013"/>
            <a:chOff x="340" y="1298"/>
            <a:chExt cx="1724" cy="1663"/>
          </a:xfrm>
        </p:grpSpPr>
        <p:sp>
          <p:nvSpPr>
            <p:cNvPr id="224262" name="Oval 6"/>
            <p:cNvSpPr>
              <a:spLocks noChangeArrowheads="1"/>
            </p:cNvSpPr>
            <p:nvPr/>
          </p:nvSpPr>
          <p:spPr bwMode="auto">
            <a:xfrm>
              <a:off x="890" y="1298"/>
              <a:ext cx="660" cy="350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4263" name="Oval 7"/>
            <p:cNvSpPr>
              <a:spLocks noChangeArrowheads="1"/>
            </p:cNvSpPr>
            <p:nvPr/>
          </p:nvSpPr>
          <p:spPr bwMode="auto">
            <a:xfrm>
              <a:off x="371" y="2268"/>
              <a:ext cx="1677" cy="692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4264" name="Freeform 8"/>
            <p:cNvSpPr>
              <a:spLocks/>
            </p:cNvSpPr>
            <p:nvPr/>
          </p:nvSpPr>
          <p:spPr bwMode="auto">
            <a:xfrm>
              <a:off x="340" y="2641"/>
              <a:ext cx="1724" cy="3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0" y="133"/>
                </a:cxn>
                <a:cxn ang="0">
                  <a:pos x="311" y="221"/>
                </a:cxn>
                <a:cxn ang="0">
                  <a:pos x="508" y="282"/>
                </a:cxn>
                <a:cxn ang="0">
                  <a:pos x="747" y="315"/>
                </a:cxn>
                <a:cxn ang="0">
                  <a:pos x="975" y="315"/>
                </a:cxn>
                <a:cxn ang="0">
                  <a:pos x="1225" y="293"/>
                </a:cxn>
                <a:cxn ang="0">
                  <a:pos x="1442" y="228"/>
                </a:cxn>
                <a:cxn ang="0">
                  <a:pos x="1605" y="130"/>
                </a:cxn>
                <a:cxn ang="0">
                  <a:pos x="1724" y="22"/>
                </a:cxn>
              </a:cxnLst>
              <a:rect l="0" t="0" r="r" b="b"/>
              <a:pathLst>
                <a:path w="1724" h="320">
                  <a:moveTo>
                    <a:pt x="0" y="0"/>
                  </a:moveTo>
                  <a:cubicBezTo>
                    <a:pt x="23" y="22"/>
                    <a:pt x="88" y="96"/>
                    <a:pt x="140" y="133"/>
                  </a:cubicBezTo>
                  <a:cubicBezTo>
                    <a:pt x="192" y="170"/>
                    <a:pt x="250" y="196"/>
                    <a:pt x="311" y="221"/>
                  </a:cubicBezTo>
                  <a:cubicBezTo>
                    <a:pt x="372" y="246"/>
                    <a:pt x="435" y="266"/>
                    <a:pt x="508" y="282"/>
                  </a:cubicBezTo>
                  <a:cubicBezTo>
                    <a:pt x="581" y="298"/>
                    <a:pt x="669" y="310"/>
                    <a:pt x="747" y="315"/>
                  </a:cubicBezTo>
                  <a:cubicBezTo>
                    <a:pt x="825" y="320"/>
                    <a:pt x="895" y="319"/>
                    <a:pt x="975" y="315"/>
                  </a:cubicBezTo>
                  <a:cubicBezTo>
                    <a:pt x="1055" y="311"/>
                    <a:pt x="1147" y="307"/>
                    <a:pt x="1225" y="293"/>
                  </a:cubicBezTo>
                  <a:cubicBezTo>
                    <a:pt x="1303" y="279"/>
                    <a:pt x="1379" y="255"/>
                    <a:pt x="1442" y="228"/>
                  </a:cubicBezTo>
                  <a:cubicBezTo>
                    <a:pt x="1505" y="201"/>
                    <a:pt x="1558" y="164"/>
                    <a:pt x="1605" y="130"/>
                  </a:cubicBezTo>
                  <a:cubicBezTo>
                    <a:pt x="1652" y="96"/>
                    <a:pt x="1699" y="44"/>
                    <a:pt x="1724" y="22"/>
                  </a:cubicBezTo>
                </a:path>
              </a:pathLst>
            </a:custGeom>
            <a:noFill/>
            <a:ln w="38100" cmpd="sng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4265" name="Freeform 9"/>
            <p:cNvSpPr>
              <a:spLocks/>
            </p:cNvSpPr>
            <p:nvPr/>
          </p:nvSpPr>
          <p:spPr bwMode="auto">
            <a:xfrm>
              <a:off x="1550" y="1458"/>
              <a:ext cx="514" cy="1169"/>
            </a:xfrm>
            <a:custGeom>
              <a:avLst/>
              <a:gdLst/>
              <a:ahLst/>
              <a:cxnLst>
                <a:cxn ang="0">
                  <a:pos x="420" y="792"/>
                </a:cxn>
                <a:cxn ang="0">
                  <a:pos x="0" y="0"/>
                </a:cxn>
              </a:cxnLst>
              <a:rect l="0" t="0" r="r" b="b"/>
              <a:pathLst>
                <a:path w="420" h="792">
                  <a:moveTo>
                    <a:pt x="420" y="792"/>
                  </a:moveTo>
                  <a:lnTo>
                    <a:pt x="0" y="0"/>
                  </a:lnTo>
                </a:path>
              </a:pathLst>
            </a:custGeom>
            <a:noFill/>
            <a:ln w="38100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4266" name="Freeform 10"/>
            <p:cNvSpPr>
              <a:spLocks/>
            </p:cNvSpPr>
            <p:nvPr/>
          </p:nvSpPr>
          <p:spPr bwMode="auto">
            <a:xfrm>
              <a:off x="358" y="1458"/>
              <a:ext cx="532" cy="1174"/>
            </a:xfrm>
            <a:custGeom>
              <a:avLst/>
              <a:gdLst/>
              <a:ahLst/>
              <a:cxnLst>
                <a:cxn ang="0">
                  <a:pos x="435" y="0"/>
                </a:cxn>
                <a:cxn ang="0">
                  <a:pos x="0" y="795"/>
                </a:cxn>
              </a:cxnLst>
              <a:rect l="0" t="0" r="r" b="b"/>
              <a:pathLst>
                <a:path w="435" h="795">
                  <a:moveTo>
                    <a:pt x="435" y="0"/>
                  </a:moveTo>
                  <a:lnTo>
                    <a:pt x="0" y="795"/>
                  </a:lnTo>
                </a:path>
              </a:pathLst>
            </a:custGeom>
            <a:noFill/>
            <a:ln w="38100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3822700" y="792163"/>
            <a:ext cx="4205288" cy="4573587"/>
            <a:chOff x="2408" y="499"/>
            <a:chExt cx="2649" cy="2881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2408" y="499"/>
              <a:ext cx="1177" cy="988"/>
              <a:chOff x="4140" y="1752"/>
              <a:chExt cx="1440" cy="936"/>
            </a:xfrm>
          </p:grpSpPr>
          <p:sp>
            <p:nvSpPr>
              <p:cNvPr id="224268" name="Line 12"/>
              <p:cNvSpPr>
                <a:spLocks noChangeShapeType="1"/>
              </p:cNvSpPr>
              <p:nvPr/>
            </p:nvSpPr>
            <p:spPr bwMode="auto">
              <a:xfrm>
                <a:off x="4140" y="2688"/>
                <a:ext cx="14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4269" name="Line 13"/>
              <p:cNvSpPr>
                <a:spLocks noChangeShapeType="1"/>
              </p:cNvSpPr>
              <p:nvPr/>
            </p:nvSpPr>
            <p:spPr bwMode="auto">
              <a:xfrm>
                <a:off x="4575" y="1752"/>
                <a:ext cx="5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4270" name="Freeform 14"/>
              <p:cNvSpPr>
                <a:spLocks/>
              </p:cNvSpPr>
              <p:nvPr/>
            </p:nvSpPr>
            <p:spPr bwMode="auto">
              <a:xfrm>
                <a:off x="4140" y="1755"/>
                <a:ext cx="450" cy="933"/>
              </a:xfrm>
              <a:custGeom>
                <a:avLst/>
                <a:gdLst/>
                <a:ahLst/>
                <a:cxnLst>
                  <a:cxn ang="0">
                    <a:pos x="450" y="0"/>
                  </a:cxn>
                  <a:cxn ang="0">
                    <a:pos x="0" y="933"/>
                  </a:cxn>
                </a:cxnLst>
                <a:rect l="0" t="0" r="r" b="b"/>
                <a:pathLst>
                  <a:path w="450" h="933">
                    <a:moveTo>
                      <a:pt x="450" y="0"/>
                    </a:moveTo>
                    <a:lnTo>
                      <a:pt x="0" y="933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4271" name="Freeform 15"/>
              <p:cNvSpPr>
                <a:spLocks/>
              </p:cNvSpPr>
              <p:nvPr/>
            </p:nvSpPr>
            <p:spPr bwMode="auto">
              <a:xfrm>
                <a:off x="5130" y="1755"/>
                <a:ext cx="450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50" y="933"/>
                  </a:cxn>
                </a:cxnLst>
                <a:rect l="0" t="0" r="r" b="b"/>
                <a:pathLst>
                  <a:path w="450" h="933">
                    <a:moveTo>
                      <a:pt x="0" y="0"/>
                    </a:moveTo>
                    <a:lnTo>
                      <a:pt x="450" y="933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3880" y="499"/>
              <a:ext cx="1177" cy="988"/>
              <a:chOff x="4140" y="1752"/>
              <a:chExt cx="1440" cy="936"/>
            </a:xfrm>
          </p:grpSpPr>
          <p:sp>
            <p:nvSpPr>
              <p:cNvPr id="224273" name="Line 17"/>
              <p:cNvSpPr>
                <a:spLocks noChangeShapeType="1"/>
              </p:cNvSpPr>
              <p:nvPr/>
            </p:nvSpPr>
            <p:spPr bwMode="auto">
              <a:xfrm>
                <a:off x="4140" y="2688"/>
                <a:ext cx="14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4274" name="Line 18"/>
              <p:cNvSpPr>
                <a:spLocks noChangeShapeType="1"/>
              </p:cNvSpPr>
              <p:nvPr/>
            </p:nvSpPr>
            <p:spPr bwMode="auto">
              <a:xfrm>
                <a:off x="4575" y="1752"/>
                <a:ext cx="5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4275" name="Freeform 19"/>
              <p:cNvSpPr>
                <a:spLocks/>
              </p:cNvSpPr>
              <p:nvPr/>
            </p:nvSpPr>
            <p:spPr bwMode="auto">
              <a:xfrm>
                <a:off x="4140" y="1755"/>
                <a:ext cx="450" cy="933"/>
              </a:xfrm>
              <a:custGeom>
                <a:avLst/>
                <a:gdLst/>
                <a:ahLst/>
                <a:cxnLst>
                  <a:cxn ang="0">
                    <a:pos x="450" y="0"/>
                  </a:cxn>
                  <a:cxn ang="0">
                    <a:pos x="0" y="933"/>
                  </a:cxn>
                </a:cxnLst>
                <a:rect l="0" t="0" r="r" b="b"/>
                <a:pathLst>
                  <a:path w="450" h="933">
                    <a:moveTo>
                      <a:pt x="450" y="0"/>
                    </a:moveTo>
                    <a:lnTo>
                      <a:pt x="0" y="933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4276" name="Freeform 20"/>
              <p:cNvSpPr>
                <a:spLocks/>
              </p:cNvSpPr>
              <p:nvPr/>
            </p:nvSpPr>
            <p:spPr bwMode="auto">
              <a:xfrm>
                <a:off x="5130" y="1755"/>
                <a:ext cx="450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50" y="933"/>
                  </a:cxn>
                </a:cxnLst>
                <a:rect l="0" t="0" r="r" b="b"/>
                <a:pathLst>
                  <a:path w="450" h="933">
                    <a:moveTo>
                      <a:pt x="0" y="0"/>
                    </a:moveTo>
                    <a:lnTo>
                      <a:pt x="450" y="933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24277" name="Oval 21"/>
            <p:cNvSpPr>
              <a:spLocks noChangeArrowheads="1"/>
            </p:cNvSpPr>
            <p:nvPr/>
          </p:nvSpPr>
          <p:spPr bwMode="auto">
            <a:xfrm>
              <a:off x="2426" y="1980"/>
              <a:ext cx="1044" cy="108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4278" name="Text Box 22"/>
            <p:cNvSpPr txBox="1">
              <a:spLocks noChangeArrowheads="1"/>
            </p:cNvSpPr>
            <p:nvPr/>
          </p:nvSpPr>
          <p:spPr bwMode="auto">
            <a:xfrm>
              <a:off x="2608" y="3067"/>
              <a:ext cx="845" cy="31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zh-CN" altLang="en-US" sz="2400" b="1">
                  <a:latin typeface="Times New Roman" pitchFamily="18" charset="0"/>
                </a:rPr>
                <a:t>俯视图</a:t>
              </a:r>
              <a:endParaRPr lang="zh-CN" altLang="en-US" sz="2400" b="1"/>
            </a:p>
          </p:txBody>
        </p:sp>
        <p:sp>
          <p:nvSpPr>
            <p:cNvPr id="224279" name="Text Box 23"/>
            <p:cNvSpPr txBox="1">
              <a:spLocks noChangeArrowheads="1"/>
            </p:cNvSpPr>
            <p:nvPr/>
          </p:nvSpPr>
          <p:spPr bwMode="auto">
            <a:xfrm>
              <a:off x="2562" y="1570"/>
              <a:ext cx="883" cy="49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zh-CN" altLang="en-US" sz="2400" b="1">
                  <a:latin typeface="Times New Roman" pitchFamily="18" charset="0"/>
                </a:rPr>
                <a:t>正视图</a:t>
              </a:r>
              <a:endParaRPr lang="zh-CN" altLang="en-US" sz="2400" b="1"/>
            </a:p>
          </p:txBody>
        </p:sp>
        <p:sp>
          <p:nvSpPr>
            <p:cNvPr id="224280" name="Text Box 24"/>
            <p:cNvSpPr txBox="1">
              <a:spLocks noChangeArrowheads="1"/>
            </p:cNvSpPr>
            <p:nvPr/>
          </p:nvSpPr>
          <p:spPr bwMode="auto">
            <a:xfrm>
              <a:off x="4150" y="1525"/>
              <a:ext cx="883" cy="49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zh-CN" altLang="en-US" sz="2400" b="1">
                  <a:latin typeface="Times New Roman" pitchFamily="18" charset="0"/>
                </a:rPr>
                <a:t>侧视图</a:t>
              </a:r>
              <a:endParaRPr lang="zh-CN" altLang="en-US" sz="2400" b="1"/>
            </a:p>
          </p:txBody>
        </p:sp>
        <p:sp>
          <p:nvSpPr>
            <p:cNvPr id="224281" name="Oval 25"/>
            <p:cNvSpPr>
              <a:spLocks noChangeArrowheads="1"/>
            </p:cNvSpPr>
            <p:nvPr/>
          </p:nvSpPr>
          <p:spPr bwMode="auto">
            <a:xfrm>
              <a:off x="2733" y="2285"/>
              <a:ext cx="452" cy="49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片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1669" name="Rectangle 5"/>
          <p:cNvSpPr>
            <a:spLocks noChangeArrowheads="1"/>
          </p:cNvSpPr>
          <p:nvPr/>
        </p:nvSpPr>
        <p:spPr bwMode="auto">
          <a:xfrm>
            <a:off x="144463" y="2136775"/>
            <a:ext cx="184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endParaRPr lang="zh-CN" altLang="en-US" b="0">
              <a:latin typeface="Times New Roman" pitchFamily="18" charset="0"/>
            </a:endParaRPr>
          </a:p>
        </p:txBody>
      </p:sp>
      <p:pic>
        <p:nvPicPr>
          <p:cNvPr id="241668" name="Picture 4" descr="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1125538"/>
            <a:ext cx="2232025" cy="1889125"/>
          </a:xfrm>
          <a:prstGeom prst="rect">
            <a:avLst/>
          </a:prstGeom>
          <a:noFill/>
        </p:spPr>
      </p:pic>
      <p:sp>
        <p:nvSpPr>
          <p:cNvPr id="241670" name="Rectangle 6"/>
          <p:cNvSpPr>
            <a:spLocks noChangeArrowheads="1"/>
          </p:cNvSpPr>
          <p:nvPr/>
        </p:nvSpPr>
        <p:spPr bwMode="auto">
          <a:xfrm>
            <a:off x="1260475" y="333375"/>
            <a:ext cx="4672013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  <a:tabLst>
                <a:tab pos="876300" algn="l"/>
              </a:tabLst>
            </a:pPr>
            <a:r>
              <a:rPr lang="zh-CN" altLang="en-US" sz="3200">
                <a:latin typeface="Times New Roman" pitchFamily="18" charset="0"/>
                <a:cs typeface="Times New Roman" pitchFamily="18" charset="0"/>
              </a:rPr>
              <a:t>画出下列几何体的三视图</a:t>
            </a:r>
            <a:endParaRPr lang="zh-CN" altLang="en-US" sz="3200">
              <a:latin typeface="Times New Roman" pitchFamily="18" charset="0"/>
            </a:endParaRPr>
          </a:p>
        </p:txBody>
      </p:sp>
      <p:pic>
        <p:nvPicPr>
          <p:cNvPr id="24167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21288" y="1125538"/>
            <a:ext cx="2305050" cy="1798637"/>
          </a:xfrm>
          <a:prstGeom prst="rect">
            <a:avLst/>
          </a:prstGeom>
          <a:noFill/>
        </p:spPr>
      </p:pic>
      <p:pic>
        <p:nvPicPr>
          <p:cNvPr id="241673" name="Picture 9" descr="5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79588" y="3554413"/>
            <a:ext cx="1577975" cy="839787"/>
          </a:xfrm>
          <a:prstGeom prst="rect">
            <a:avLst/>
          </a:prstGeom>
          <a:noFill/>
        </p:spPr>
      </p:pic>
      <p:pic>
        <p:nvPicPr>
          <p:cNvPr id="241674" name="Picture 10" descr="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30375" y="4438650"/>
            <a:ext cx="1584325" cy="1471613"/>
          </a:xfrm>
          <a:prstGeom prst="rect">
            <a:avLst/>
          </a:prstGeom>
          <a:noFill/>
        </p:spPr>
      </p:pic>
      <p:pic>
        <p:nvPicPr>
          <p:cNvPr id="241675" name="Picture 11" descr="5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76600" y="3549650"/>
            <a:ext cx="169545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676" name="Picture 12" descr="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21288" y="2998788"/>
            <a:ext cx="1806575" cy="1760537"/>
          </a:xfrm>
          <a:prstGeom prst="rect">
            <a:avLst/>
          </a:prstGeom>
          <a:noFill/>
        </p:spPr>
      </p:pic>
      <p:pic>
        <p:nvPicPr>
          <p:cNvPr id="241677" name="Picture 13" descr="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86600" y="2998788"/>
            <a:ext cx="1806575" cy="1760537"/>
          </a:xfrm>
          <a:prstGeom prst="rect">
            <a:avLst/>
          </a:prstGeom>
          <a:noFill/>
        </p:spPr>
      </p:pic>
      <p:pic>
        <p:nvPicPr>
          <p:cNvPr id="241678" name="Picture 14" descr="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21288" y="4662488"/>
            <a:ext cx="1741487" cy="14573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  <p:sndAc>
      <p:stSnd>
        <p:snd r:embed="rId2" name="typ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0" y="9715592"/>
            <a:ext cx="9144000" cy="6858000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6000">
                <a:srgbClr val="00CCCC">
                  <a:alpha val="93120"/>
                </a:srgbClr>
              </a:gs>
              <a:gs pos="47000">
                <a:srgbClr val="9999FF">
                  <a:alpha val="79790"/>
                </a:srgbClr>
              </a:gs>
              <a:gs pos="60001">
                <a:srgbClr val="2E6792">
                  <a:alpha val="74200"/>
                </a:srgbClr>
              </a:gs>
              <a:gs pos="71001">
                <a:srgbClr val="3333CC">
                  <a:alpha val="69470"/>
                </a:srgbClr>
              </a:gs>
              <a:gs pos="81000">
                <a:srgbClr val="1170FF">
                  <a:alpha val="65171"/>
                </a:srgbClr>
              </a:gs>
              <a:gs pos="100000">
                <a:srgbClr val="006699">
                  <a:alpha val="57001"/>
                </a:srgbClr>
              </a:gs>
            </a:gsLst>
            <a:lin ang="5400000" scaled="1"/>
          </a:gradFill>
          <a:ln w="9525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zh-CN" b="1">
              <a:solidFill>
                <a:srgbClr val="FF0000"/>
              </a:solidFill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19800" y="2362200"/>
            <a:ext cx="904875" cy="2609850"/>
            <a:chOff x="3730" y="1820"/>
            <a:chExt cx="570" cy="1644"/>
          </a:xfrm>
        </p:grpSpPr>
        <p:sp>
          <p:nvSpPr>
            <p:cNvPr id="132100" name="AutoShape 4"/>
            <p:cNvSpPr>
              <a:spLocks noChangeArrowheads="1"/>
            </p:cNvSpPr>
            <p:nvPr/>
          </p:nvSpPr>
          <p:spPr bwMode="auto">
            <a:xfrm rot="-5400000">
              <a:off x="3193" y="2357"/>
              <a:ext cx="1644" cy="570"/>
            </a:xfrm>
            <a:prstGeom prst="cube">
              <a:avLst>
                <a:gd name="adj" fmla="val 87569"/>
              </a:avLst>
            </a:prstGeom>
            <a:solidFill>
              <a:srgbClr val="FFFF66"/>
            </a:solidFill>
            <a:ln w="9525">
              <a:solidFill>
                <a:srgbClr val="CC66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32101" name="AutoShape 5" descr="深色下对角线"/>
            <p:cNvSpPr>
              <a:spLocks noChangeArrowheads="1"/>
            </p:cNvSpPr>
            <p:nvPr/>
          </p:nvSpPr>
          <p:spPr bwMode="auto">
            <a:xfrm rot="5400000">
              <a:off x="3160" y="2390"/>
              <a:ext cx="1640" cy="499"/>
            </a:xfrm>
            <a:prstGeom prst="parallelogram">
              <a:avLst>
                <a:gd name="adj" fmla="val 99997"/>
              </a:avLst>
            </a:prstGeom>
            <a:pattFill prst="dkDnDiag">
              <a:fgClr>
                <a:srgbClr val="CC66FF"/>
              </a:fgClr>
              <a:bgClr>
                <a:srgbClr val="FFFF66"/>
              </a:bgClr>
            </a:pattFill>
            <a:ln w="6350">
              <a:solidFill>
                <a:srgbClr val="CC66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951163" y="4462463"/>
            <a:ext cx="3409950" cy="952500"/>
            <a:chOff x="1769" y="3204"/>
            <a:chExt cx="2148" cy="600"/>
          </a:xfrm>
        </p:grpSpPr>
        <p:sp>
          <p:nvSpPr>
            <p:cNvPr id="132103" name="AutoShape 7"/>
            <p:cNvSpPr>
              <a:spLocks noChangeArrowheads="1"/>
            </p:cNvSpPr>
            <p:nvPr/>
          </p:nvSpPr>
          <p:spPr bwMode="auto">
            <a:xfrm flipH="1">
              <a:off x="1769" y="3204"/>
              <a:ext cx="2142" cy="600"/>
            </a:xfrm>
            <a:prstGeom prst="cube">
              <a:avLst>
                <a:gd name="adj" fmla="val 87569"/>
              </a:avLst>
            </a:prstGeom>
            <a:solidFill>
              <a:srgbClr val="FFFF66"/>
            </a:solidFill>
            <a:ln w="9525">
              <a:solidFill>
                <a:srgbClr val="CC6600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32104" name="AutoShape 8" descr="窄横线"/>
            <p:cNvSpPr>
              <a:spLocks noChangeArrowheads="1"/>
            </p:cNvSpPr>
            <p:nvPr/>
          </p:nvSpPr>
          <p:spPr bwMode="auto">
            <a:xfrm flipH="1">
              <a:off x="1771" y="3208"/>
              <a:ext cx="2146" cy="521"/>
            </a:xfrm>
            <a:prstGeom prst="parallelogram">
              <a:avLst>
                <a:gd name="adj" fmla="val 100572"/>
              </a:avLst>
            </a:prstGeom>
            <a:pattFill prst="narHorz">
              <a:fgClr>
                <a:srgbClr val="CC6600"/>
              </a:fgClr>
              <a:bgClr>
                <a:schemeClr val="bg1"/>
              </a:bgClr>
            </a:pattFill>
            <a:ln w="9525">
              <a:solidFill>
                <a:srgbClr val="CC6600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132105" name="Line 9"/>
          <p:cNvSpPr>
            <a:spLocks noChangeShapeType="1"/>
          </p:cNvSpPr>
          <p:nvPr/>
        </p:nvSpPr>
        <p:spPr bwMode="auto">
          <a:xfrm>
            <a:off x="5378450" y="4044950"/>
            <a:ext cx="0" cy="6572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2106" name="AutoShape 10" descr="窄横线"/>
          <p:cNvSpPr>
            <a:spLocks noChangeArrowheads="1"/>
          </p:cNvSpPr>
          <p:nvPr/>
        </p:nvSpPr>
        <p:spPr bwMode="auto">
          <a:xfrm>
            <a:off x="2674938" y="2168525"/>
            <a:ext cx="2674937" cy="1800225"/>
          </a:xfrm>
          <a:prstGeom prst="bevel">
            <a:avLst>
              <a:gd name="adj" fmla="val 4852"/>
            </a:avLst>
          </a:prstGeom>
          <a:pattFill prst="narHorz">
            <a:fgClr>
              <a:srgbClr val="CC6600"/>
            </a:fgClr>
            <a:bgClr>
              <a:srgbClr val="FFFFCC"/>
            </a:bgClr>
          </a:pattFill>
          <a:ln w="9525">
            <a:solidFill>
              <a:srgbClr val="FFFF66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32107" name="Line 11"/>
          <p:cNvSpPr>
            <a:spLocks noChangeShapeType="1"/>
          </p:cNvSpPr>
          <p:nvPr/>
        </p:nvSpPr>
        <p:spPr bwMode="auto">
          <a:xfrm flipH="1" flipV="1">
            <a:off x="4860925" y="3533775"/>
            <a:ext cx="520700" cy="5238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2108" name="AutoShape 12"/>
          <p:cNvSpPr>
            <a:spLocks noChangeArrowheads="1"/>
          </p:cNvSpPr>
          <p:nvPr/>
        </p:nvSpPr>
        <p:spPr bwMode="auto">
          <a:xfrm flipH="1">
            <a:off x="3622675" y="4049713"/>
            <a:ext cx="2070100" cy="315912"/>
          </a:xfrm>
          <a:prstGeom prst="parallelogram">
            <a:avLst>
              <a:gd name="adj" fmla="val 101507"/>
            </a:avLst>
          </a:prstGeom>
          <a:gradFill rotWithShape="0">
            <a:gsLst>
              <a:gs pos="0">
                <a:srgbClr val="3366FF">
                  <a:alpha val="37000"/>
                </a:srgbClr>
              </a:gs>
              <a:gs pos="25000">
                <a:srgbClr val="01A78F">
                  <a:alpha val="38499"/>
                </a:srgbClr>
              </a:gs>
              <a:gs pos="50000">
                <a:srgbClr val="FFFF00">
                  <a:alpha val="39999"/>
                </a:srgbClr>
              </a:gs>
              <a:gs pos="75000">
                <a:srgbClr val="FF6633">
                  <a:alpha val="41499"/>
                </a:srgbClr>
              </a:gs>
              <a:gs pos="100000">
                <a:srgbClr val="FF3399">
                  <a:alpha val="42999"/>
                </a:srgbClr>
              </a:gs>
            </a:gsLst>
            <a:path path="shape">
              <a:fillToRect l="50000" t="50000" r="50000" b="50000"/>
            </a:path>
          </a:gradFill>
          <a:ln w="3175">
            <a:solidFill>
              <a:srgbClr val="9933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32109" name="AutoShape 13"/>
          <p:cNvSpPr>
            <a:spLocks noChangeArrowheads="1"/>
          </p:cNvSpPr>
          <p:nvPr/>
        </p:nvSpPr>
        <p:spPr bwMode="auto">
          <a:xfrm rot="5400000">
            <a:off x="4906169" y="3577431"/>
            <a:ext cx="1260475" cy="315913"/>
          </a:xfrm>
          <a:prstGeom prst="parallelogram">
            <a:avLst>
              <a:gd name="adj" fmla="val 99749"/>
            </a:avLst>
          </a:prstGeom>
          <a:gradFill rotWithShape="1">
            <a:gsLst>
              <a:gs pos="0">
                <a:srgbClr val="3366FF">
                  <a:alpha val="37000"/>
                </a:srgbClr>
              </a:gs>
              <a:gs pos="25000">
                <a:srgbClr val="01A78F">
                  <a:alpha val="38499"/>
                </a:srgbClr>
              </a:gs>
              <a:gs pos="50000">
                <a:srgbClr val="FFFF00">
                  <a:alpha val="39999"/>
                </a:srgbClr>
              </a:gs>
              <a:gs pos="75000">
                <a:srgbClr val="FF6633">
                  <a:alpha val="41499"/>
                </a:srgbClr>
              </a:gs>
              <a:gs pos="100000">
                <a:srgbClr val="FF3399">
                  <a:alpha val="42999"/>
                </a:srgbClr>
              </a:gs>
            </a:gsLst>
            <a:path path="shape">
              <a:fillToRect l="50000" t="50000" r="50000" b="50000"/>
            </a:path>
          </a:gradFill>
          <a:ln w="3175">
            <a:solidFill>
              <a:srgbClr val="9933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32110" name="Rectangle 14"/>
          <p:cNvSpPr>
            <a:spLocks noChangeArrowheads="1"/>
          </p:cNvSpPr>
          <p:nvPr/>
        </p:nvSpPr>
        <p:spPr bwMode="auto">
          <a:xfrm flipH="1">
            <a:off x="3622675" y="3103563"/>
            <a:ext cx="1755775" cy="946150"/>
          </a:xfrm>
          <a:prstGeom prst="rect">
            <a:avLst/>
          </a:prstGeom>
          <a:gradFill rotWithShape="1">
            <a:gsLst>
              <a:gs pos="0">
                <a:srgbClr val="3366FF">
                  <a:alpha val="37000"/>
                </a:srgbClr>
              </a:gs>
              <a:gs pos="25000">
                <a:srgbClr val="01A78F">
                  <a:alpha val="38499"/>
                </a:srgbClr>
              </a:gs>
              <a:gs pos="50000">
                <a:srgbClr val="FFFF00">
                  <a:alpha val="39999"/>
                </a:srgbClr>
              </a:gs>
              <a:gs pos="75000">
                <a:srgbClr val="FF6633">
                  <a:alpha val="41499"/>
                </a:srgbClr>
              </a:gs>
              <a:gs pos="100000">
                <a:srgbClr val="FF3399">
                  <a:alpha val="42999"/>
                </a:srgbClr>
              </a:gs>
            </a:gsLst>
            <a:path path="shape">
              <a:fillToRect l="50000" t="50000" r="50000" b="50000"/>
            </a:path>
          </a:gradFill>
          <a:ln w="3175">
            <a:solidFill>
              <a:srgbClr val="9933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6163" name="Picture 15" descr="TRPRE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13582">
            <a:off x="4500563" y="3678238"/>
            <a:ext cx="5810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16" descr="TRU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836988" y="3457575"/>
            <a:ext cx="5810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13" name="AutoShape 17"/>
          <p:cNvSpPr>
            <a:spLocks noChangeArrowheads="1"/>
          </p:cNvSpPr>
          <p:nvPr/>
        </p:nvSpPr>
        <p:spPr bwMode="auto">
          <a:xfrm rot="5400000">
            <a:off x="5777706" y="3579020"/>
            <a:ext cx="1260475" cy="315912"/>
          </a:xfrm>
          <a:prstGeom prst="parallelogram">
            <a:avLst>
              <a:gd name="adj" fmla="val 99749"/>
            </a:avLst>
          </a:prstGeom>
          <a:gradFill rotWithShape="1">
            <a:gsLst>
              <a:gs pos="0">
                <a:srgbClr val="3366FF">
                  <a:alpha val="37000"/>
                </a:srgbClr>
              </a:gs>
              <a:gs pos="25000">
                <a:srgbClr val="01A78F">
                  <a:alpha val="38499"/>
                </a:srgbClr>
              </a:gs>
              <a:gs pos="50000">
                <a:srgbClr val="FFFF00">
                  <a:alpha val="39999"/>
                </a:srgbClr>
              </a:gs>
              <a:gs pos="75000">
                <a:srgbClr val="FF6633">
                  <a:alpha val="41499"/>
                </a:srgbClr>
              </a:gs>
              <a:gs pos="100000">
                <a:srgbClr val="FF3399">
                  <a:alpha val="42999"/>
                </a:srgbClr>
              </a:gs>
            </a:gsLst>
            <a:path path="shape">
              <a:fillToRect l="50000" t="50000" r="50000" b="50000"/>
            </a:path>
          </a:gradFill>
          <a:ln w="3175">
            <a:solidFill>
              <a:srgbClr val="9933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32114" name="AutoShape 18"/>
          <p:cNvSpPr>
            <a:spLocks noChangeArrowheads="1"/>
          </p:cNvSpPr>
          <p:nvPr/>
        </p:nvSpPr>
        <p:spPr bwMode="auto">
          <a:xfrm flipH="1">
            <a:off x="3627438" y="4706938"/>
            <a:ext cx="2070100" cy="315912"/>
          </a:xfrm>
          <a:prstGeom prst="parallelogram">
            <a:avLst>
              <a:gd name="adj" fmla="val 101507"/>
            </a:avLst>
          </a:prstGeom>
          <a:gradFill rotWithShape="0">
            <a:gsLst>
              <a:gs pos="0">
                <a:srgbClr val="3366FF">
                  <a:alpha val="37000"/>
                </a:srgbClr>
              </a:gs>
              <a:gs pos="25000">
                <a:srgbClr val="01A78F">
                  <a:alpha val="38499"/>
                </a:srgbClr>
              </a:gs>
              <a:gs pos="50000">
                <a:srgbClr val="FFFF00">
                  <a:alpha val="39999"/>
                </a:srgbClr>
              </a:gs>
              <a:gs pos="75000">
                <a:srgbClr val="FF6633">
                  <a:alpha val="41499"/>
                </a:srgbClr>
              </a:gs>
              <a:gs pos="100000">
                <a:srgbClr val="FF3399">
                  <a:alpha val="42999"/>
                </a:srgbClr>
              </a:gs>
            </a:gsLst>
            <a:path path="shape">
              <a:fillToRect l="50000" t="50000" r="50000" b="50000"/>
            </a:path>
          </a:gradFill>
          <a:ln w="3175">
            <a:solidFill>
              <a:srgbClr val="9933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32115" name="Rectangle 19"/>
          <p:cNvSpPr>
            <a:spLocks noChangeArrowheads="1"/>
          </p:cNvSpPr>
          <p:nvPr/>
        </p:nvSpPr>
        <p:spPr bwMode="auto">
          <a:xfrm flipH="1">
            <a:off x="3106738" y="2571750"/>
            <a:ext cx="1755775" cy="957263"/>
          </a:xfrm>
          <a:prstGeom prst="rect">
            <a:avLst/>
          </a:prstGeom>
          <a:gradFill rotWithShape="1">
            <a:gsLst>
              <a:gs pos="0">
                <a:srgbClr val="3366FF">
                  <a:alpha val="37000"/>
                </a:srgbClr>
              </a:gs>
              <a:gs pos="25000">
                <a:srgbClr val="01A78F">
                  <a:alpha val="38499"/>
                </a:srgbClr>
              </a:gs>
              <a:gs pos="50000">
                <a:srgbClr val="FFFF00">
                  <a:alpha val="39999"/>
                </a:srgbClr>
              </a:gs>
              <a:gs pos="75000">
                <a:srgbClr val="FF6633">
                  <a:alpha val="41499"/>
                </a:srgbClr>
              </a:gs>
              <a:gs pos="100000">
                <a:srgbClr val="FF3399">
                  <a:alpha val="42999"/>
                </a:srgbClr>
              </a:gs>
            </a:gsLst>
            <a:path path="shape">
              <a:fillToRect l="50000" t="50000" r="50000" b="50000"/>
            </a:path>
          </a:gradFill>
          <a:ln w="3175">
            <a:solidFill>
              <a:srgbClr val="9933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6174" name="Picture 20" descr="TRDOW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8163" y="3168650"/>
            <a:ext cx="5810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1"/>
          <p:cNvGrpSpPr>
            <a:grpSpLocks/>
          </p:cNvGrpSpPr>
          <p:nvPr/>
        </p:nvGrpSpPr>
        <p:grpSpPr bwMode="auto">
          <a:xfrm flipH="1">
            <a:off x="3625850" y="3103563"/>
            <a:ext cx="2071688" cy="1260475"/>
            <a:chOff x="2256" y="1905"/>
            <a:chExt cx="1305" cy="794"/>
          </a:xfrm>
        </p:grpSpPr>
        <p:sp>
          <p:nvSpPr>
            <p:cNvPr id="132118" name="AutoShape 22"/>
            <p:cNvSpPr>
              <a:spLocks noChangeArrowheads="1"/>
            </p:cNvSpPr>
            <p:nvPr/>
          </p:nvSpPr>
          <p:spPr bwMode="auto">
            <a:xfrm>
              <a:off x="2256" y="2500"/>
              <a:ext cx="1304" cy="199"/>
            </a:xfrm>
            <a:prstGeom prst="parallelogram">
              <a:avLst>
                <a:gd name="adj" fmla="val 101507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>
                    <a:alpha val="89000"/>
                  </a:srgbClr>
                </a:gs>
                <a:gs pos="50000">
                  <a:srgbClr val="FFFF00">
                    <a:alpha val="78000"/>
                  </a:srgbClr>
                </a:gs>
                <a:gs pos="75000">
                  <a:srgbClr val="01A78F">
                    <a:alpha val="67000"/>
                  </a:srgbClr>
                </a:gs>
                <a:gs pos="100000">
                  <a:srgbClr val="3366FF">
                    <a:alpha val="56000"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9933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32119" name="AutoShape 23"/>
            <p:cNvSpPr>
              <a:spLocks noChangeArrowheads="1"/>
            </p:cNvSpPr>
            <p:nvPr/>
          </p:nvSpPr>
          <p:spPr bwMode="auto">
            <a:xfrm rot="16200000" flipH="1">
              <a:off x="1959" y="2202"/>
              <a:ext cx="794" cy="199"/>
            </a:xfrm>
            <a:prstGeom prst="parallelogram">
              <a:avLst>
                <a:gd name="adj" fmla="val 99749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>
                    <a:alpha val="89000"/>
                  </a:srgbClr>
                </a:gs>
                <a:gs pos="50000">
                  <a:srgbClr val="FFFF00">
                    <a:alpha val="78000"/>
                  </a:srgbClr>
                </a:gs>
                <a:gs pos="75000">
                  <a:srgbClr val="01A78F">
                    <a:alpha val="67000"/>
                  </a:srgbClr>
                </a:gs>
                <a:gs pos="100000">
                  <a:srgbClr val="3366FF">
                    <a:alpha val="56000"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9933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32120" name="AutoShape 24"/>
            <p:cNvSpPr>
              <a:spLocks noChangeArrowheads="1"/>
            </p:cNvSpPr>
            <p:nvPr/>
          </p:nvSpPr>
          <p:spPr bwMode="auto">
            <a:xfrm>
              <a:off x="2256" y="1905"/>
              <a:ext cx="1304" cy="199"/>
            </a:xfrm>
            <a:prstGeom prst="parallelogram">
              <a:avLst>
                <a:gd name="adj" fmla="val 101507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>
                    <a:alpha val="89000"/>
                  </a:srgbClr>
                </a:gs>
                <a:gs pos="50000">
                  <a:srgbClr val="FFFF00">
                    <a:alpha val="78000"/>
                  </a:srgbClr>
                </a:gs>
                <a:gs pos="75000">
                  <a:srgbClr val="01A78F">
                    <a:alpha val="67000"/>
                  </a:srgbClr>
                </a:gs>
                <a:gs pos="100000">
                  <a:srgbClr val="3366FF">
                    <a:alpha val="56000"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9933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32121" name="AutoShape 25"/>
            <p:cNvSpPr>
              <a:spLocks noChangeArrowheads="1"/>
            </p:cNvSpPr>
            <p:nvPr/>
          </p:nvSpPr>
          <p:spPr bwMode="auto">
            <a:xfrm rot="16200000" flipH="1">
              <a:off x="3065" y="2202"/>
              <a:ext cx="794" cy="199"/>
            </a:xfrm>
            <a:prstGeom prst="parallelogram">
              <a:avLst>
                <a:gd name="adj" fmla="val 99749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>
                    <a:alpha val="89000"/>
                  </a:srgbClr>
                </a:gs>
                <a:gs pos="50000">
                  <a:srgbClr val="FFFF00">
                    <a:alpha val="78000"/>
                  </a:srgbClr>
                </a:gs>
                <a:gs pos="75000">
                  <a:srgbClr val="01A78F">
                    <a:alpha val="67000"/>
                  </a:srgbClr>
                </a:gs>
                <a:gs pos="100000">
                  <a:srgbClr val="3366FF">
                    <a:alpha val="56000"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9933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32122" name="AutoShape 26"/>
            <p:cNvSpPr>
              <a:spLocks noChangeArrowheads="1"/>
            </p:cNvSpPr>
            <p:nvPr/>
          </p:nvSpPr>
          <p:spPr bwMode="auto">
            <a:xfrm>
              <a:off x="2256" y="1906"/>
              <a:ext cx="1304" cy="793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>
                    <a:alpha val="89000"/>
                  </a:srgbClr>
                </a:gs>
                <a:gs pos="50000">
                  <a:srgbClr val="FFFF00">
                    <a:alpha val="78000"/>
                  </a:srgbClr>
                </a:gs>
                <a:gs pos="75000">
                  <a:srgbClr val="01A78F">
                    <a:alpha val="67000"/>
                  </a:srgbClr>
                </a:gs>
                <a:gs pos="100000">
                  <a:srgbClr val="3366FF">
                    <a:alpha val="56000"/>
                  </a:srgbClr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rgbClr val="9933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132123" name="Line 27"/>
          <p:cNvSpPr>
            <a:spLocks noChangeShapeType="1"/>
          </p:cNvSpPr>
          <p:nvPr/>
        </p:nvSpPr>
        <p:spPr bwMode="auto">
          <a:xfrm flipH="1" flipV="1">
            <a:off x="4856163" y="2573338"/>
            <a:ext cx="523875" cy="5270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2124" name="Line 28"/>
          <p:cNvSpPr>
            <a:spLocks noChangeShapeType="1"/>
          </p:cNvSpPr>
          <p:nvPr/>
        </p:nvSpPr>
        <p:spPr bwMode="auto">
          <a:xfrm flipH="1" flipV="1">
            <a:off x="3101975" y="2571750"/>
            <a:ext cx="525463" cy="54133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2125" name="Line 29"/>
          <p:cNvSpPr>
            <a:spLocks noChangeShapeType="1"/>
          </p:cNvSpPr>
          <p:nvPr/>
        </p:nvSpPr>
        <p:spPr bwMode="auto">
          <a:xfrm flipH="1" flipV="1">
            <a:off x="3105150" y="3530600"/>
            <a:ext cx="522288" cy="5270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2126" name="Line 30"/>
          <p:cNvSpPr>
            <a:spLocks noChangeShapeType="1"/>
          </p:cNvSpPr>
          <p:nvPr/>
        </p:nvSpPr>
        <p:spPr bwMode="auto">
          <a:xfrm>
            <a:off x="5381625" y="3106738"/>
            <a:ext cx="866775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2127" name="Line 31"/>
          <p:cNvSpPr>
            <a:spLocks noChangeShapeType="1"/>
          </p:cNvSpPr>
          <p:nvPr/>
        </p:nvSpPr>
        <p:spPr bwMode="auto">
          <a:xfrm>
            <a:off x="5697538" y="3421063"/>
            <a:ext cx="868362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2128" name="Line 32"/>
          <p:cNvSpPr>
            <a:spLocks noChangeShapeType="1"/>
          </p:cNvSpPr>
          <p:nvPr/>
        </p:nvSpPr>
        <p:spPr bwMode="auto">
          <a:xfrm>
            <a:off x="5378450" y="4044950"/>
            <a:ext cx="8699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2129" name="Line 33"/>
          <p:cNvSpPr>
            <a:spLocks noChangeShapeType="1"/>
          </p:cNvSpPr>
          <p:nvPr/>
        </p:nvSpPr>
        <p:spPr bwMode="auto">
          <a:xfrm>
            <a:off x="5697538" y="4367213"/>
            <a:ext cx="868362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2130" name="Line 34"/>
          <p:cNvSpPr>
            <a:spLocks noChangeShapeType="1"/>
          </p:cNvSpPr>
          <p:nvPr/>
        </p:nvSpPr>
        <p:spPr bwMode="auto">
          <a:xfrm>
            <a:off x="5692775" y="4365625"/>
            <a:ext cx="0" cy="660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2131" name="Line 35"/>
          <p:cNvSpPr>
            <a:spLocks noChangeShapeType="1"/>
          </p:cNvSpPr>
          <p:nvPr/>
        </p:nvSpPr>
        <p:spPr bwMode="auto">
          <a:xfrm>
            <a:off x="3941763" y="4367213"/>
            <a:ext cx="0" cy="6588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2132" name="Line 36"/>
          <p:cNvSpPr>
            <a:spLocks noChangeShapeType="1"/>
          </p:cNvSpPr>
          <p:nvPr/>
        </p:nvSpPr>
        <p:spPr bwMode="auto">
          <a:xfrm>
            <a:off x="3629025" y="4054475"/>
            <a:ext cx="0" cy="6508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86" name="Rectangle 37"/>
          <p:cNvSpPr>
            <a:spLocks noChangeArrowheads="1"/>
          </p:cNvSpPr>
          <p:nvPr/>
        </p:nvSpPr>
        <p:spPr bwMode="auto">
          <a:xfrm>
            <a:off x="609600" y="457200"/>
            <a:ext cx="8153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4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由三视图还原成实物图</a:t>
            </a:r>
          </a:p>
        </p:txBody>
      </p:sp>
      <p:sp>
        <p:nvSpPr>
          <p:cNvPr id="6187" name="Rectangle 38"/>
          <p:cNvSpPr>
            <a:spLocks noChangeArrowheads="1"/>
          </p:cNvSpPr>
          <p:nvPr/>
        </p:nvSpPr>
        <p:spPr bwMode="auto">
          <a:xfrm>
            <a:off x="1371600" y="563880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endParaRPr lang="zh-CN" altLang="zh-CN" sz="2800">
              <a:solidFill>
                <a:srgbClr val="FF0000"/>
              </a:solidFill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2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2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2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7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2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2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2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2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7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2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2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2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2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7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2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2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2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2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7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2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2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2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2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7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2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2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2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2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7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17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2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2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2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2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0"/>
                            </p:stCondLst>
                            <p:childTnLst>
                              <p:par>
                                <p:cTn id="70" presetID="17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2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2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2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2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32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3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0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32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5" grpId="0" animBg="1"/>
      <p:bldP spid="132107" grpId="0" animBg="1"/>
      <p:bldP spid="132123" grpId="0" animBg="1"/>
      <p:bldP spid="132124" grpId="0" animBg="1"/>
      <p:bldP spid="132125" grpId="0" animBg="1"/>
      <p:bldP spid="132126" grpId="0" animBg="1"/>
      <p:bldP spid="132127" grpId="0" animBg="1"/>
      <p:bldP spid="132128" grpId="0" animBg="1"/>
      <p:bldP spid="132129" grpId="0" animBg="1"/>
      <p:bldP spid="132130" grpId="0" animBg="1"/>
      <p:bldP spid="132131" grpId="0" animBg="1"/>
      <p:bldP spid="1321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图片 64" descr="图片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-214338"/>
            <a:ext cx="9144000" cy="6858000"/>
          </a:xfrm>
          <a:prstGeom prst="rect">
            <a:avLst/>
          </a:prstGeom>
        </p:spPr>
      </p:pic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90525" y="309563"/>
            <a:ext cx="1985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sz="36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思考</a:t>
            </a: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4919663" y="1903413"/>
            <a:ext cx="863600" cy="1557337"/>
          </a:xfrm>
          <a:prstGeom prst="cube">
            <a:avLst>
              <a:gd name="adj" fmla="val 27736"/>
            </a:avLst>
          </a:prstGeom>
          <a:noFill/>
          <a:ln w="28575" cmpd="sng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991100" y="3338513"/>
            <a:ext cx="1441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600" b="1">
                <a:latin typeface="Times New Roman" pitchFamily="18" charset="0"/>
                <a:ea typeface="黑体" pitchFamily="2" charset="-122"/>
              </a:rPr>
              <a:t>A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954588" y="5992813"/>
            <a:ext cx="1296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600" b="1">
                <a:latin typeface="Times New Roman" pitchFamily="18" charset="0"/>
                <a:ea typeface="黑体" pitchFamily="2" charset="-122"/>
              </a:rPr>
              <a:t>C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6902450" y="3276600"/>
            <a:ext cx="15859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600" b="1">
                <a:latin typeface="Times New Roman" pitchFamily="18" charset="0"/>
                <a:ea typeface="黑体" pitchFamily="2" charset="-122"/>
              </a:rPr>
              <a:t>B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7243763" y="6070600"/>
            <a:ext cx="719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600" b="1">
                <a:latin typeface="Times New Roman" pitchFamily="18" charset="0"/>
                <a:ea typeface="黑体" pitchFamily="2" charset="-122"/>
              </a:rPr>
              <a:t>D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813050" y="1939925"/>
            <a:ext cx="1223963" cy="1439863"/>
            <a:chOff x="0" y="0"/>
            <a:chExt cx="771" cy="907"/>
          </a:xfrm>
        </p:grpSpPr>
        <p:sp>
          <p:nvSpPr>
            <p:cNvPr id="14345" name="AutoShape 9"/>
            <p:cNvSpPr>
              <a:spLocks noChangeArrowheads="1"/>
            </p:cNvSpPr>
            <p:nvPr/>
          </p:nvSpPr>
          <p:spPr bwMode="auto">
            <a:xfrm>
              <a:off x="0" y="0"/>
              <a:ext cx="771" cy="90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46" name="Line 10"/>
            <p:cNvSpPr>
              <a:spLocks noChangeShapeType="1"/>
            </p:cNvSpPr>
            <p:nvPr/>
          </p:nvSpPr>
          <p:spPr bwMode="auto">
            <a:xfrm>
              <a:off x="382" y="18"/>
              <a:ext cx="18" cy="88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73063" y="1954213"/>
            <a:ext cx="1660525" cy="1439862"/>
            <a:chOff x="0" y="0"/>
            <a:chExt cx="1046" cy="907"/>
          </a:xfrm>
        </p:grpSpPr>
        <p:sp>
          <p:nvSpPr>
            <p:cNvPr id="14348" name="AutoShape 12"/>
            <p:cNvSpPr>
              <a:spLocks noChangeArrowheads="1"/>
            </p:cNvSpPr>
            <p:nvPr/>
          </p:nvSpPr>
          <p:spPr bwMode="auto">
            <a:xfrm>
              <a:off x="0" y="0"/>
              <a:ext cx="1046" cy="907"/>
            </a:xfrm>
            <a:prstGeom prst="triangle">
              <a:avLst>
                <a:gd name="adj" fmla="val 48356"/>
              </a:avLst>
            </a:prstGeom>
            <a:solidFill>
              <a:schemeClr val="accent1"/>
            </a:solidFill>
            <a:ln w="28575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49" name="Line 13"/>
            <p:cNvSpPr>
              <a:spLocks noChangeShapeType="1"/>
            </p:cNvSpPr>
            <p:nvPr/>
          </p:nvSpPr>
          <p:spPr bwMode="auto">
            <a:xfrm flipH="1">
              <a:off x="318" y="37"/>
              <a:ext cx="181" cy="862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0" name="Line 14"/>
            <p:cNvSpPr>
              <a:spLocks noChangeShapeType="1"/>
            </p:cNvSpPr>
            <p:nvPr/>
          </p:nvSpPr>
          <p:spPr bwMode="auto">
            <a:xfrm>
              <a:off x="517" y="28"/>
              <a:ext cx="117" cy="871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50850" y="4497388"/>
            <a:ext cx="1512888" cy="1223962"/>
            <a:chOff x="0" y="0"/>
            <a:chExt cx="816" cy="635"/>
          </a:xfrm>
        </p:grpSpPr>
        <p:sp>
          <p:nvSpPr>
            <p:cNvPr id="14352" name="AutoShape 16"/>
            <p:cNvSpPr>
              <a:spLocks noChangeArrowheads="1"/>
            </p:cNvSpPr>
            <p:nvPr/>
          </p:nvSpPr>
          <p:spPr bwMode="auto">
            <a:xfrm>
              <a:off x="0" y="0"/>
              <a:ext cx="816" cy="635"/>
            </a:xfrm>
            <a:prstGeom prst="pentagon">
              <a:avLst/>
            </a:prstGeom>
            <a:solidFill>
              <a:schemeClr val="accent1"/>
            </a:solidFill>
            <a:ln w="28575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53" name="Line 17"/>
            <p:cNvSpPr>
              <a:spLocks noChangeShapeType="1"/>
            </p:cNvSpPr>
            <p:nvPr/>
          </p:nvSpPr>
          <p:spPr bwMode="auto">
            <a:xfrm flipH="1">
              <a:off x="172" y="318"/>
              <a:ext cx="236" cy="317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4" name="Line 18"/>
            <p:cNvSpPr>
              <a:spLocks noChangeShapeType="1"/>
            </p:cNvSpPr>
            <p:nvPr/>
          </p:nvSpPr>
          <p:spPr bwMode="auto">
            <a:xfrm>
              <a:off x="399" y="318"/>
              <a:ext cx="272" cy="317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5" name="Line 19"/>
            <p:cNvSpPr>
              <a:spLocks noChangeShapeType="1"/>
            </p:cNvSpPr>
            <p:nvPr/>
          </p:nvSpPr>
          <p:spPr bwMode="auto">
            <a:xfrm>
              <a:off x="408" y="9"/>
              <a:ext cx="0" cy="318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6" name="Line 20"/>
            <p:cNvSpPr>
              <a:spLocks noChangeShapeType="1"/>
            </p:cNvSpPr>
            <p:nvPr/>
          </p:nvSpPr>
          <p:spPr bwMode="auto">
            <a:xfrm>
              <a:off x="18" y="254"/>
              <a:ext cx="390" cy="73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7" name="Line 21"/>
            <p:cNvSpPr>
              <a:spLocks noChangeShapeType="1"/>
            </p:cNvSpPr>
            <p:nvPr/>
          </p:nvSpPr>
          <p:spPr bwMode="auto">
            <a:xfrm flipH="1">
              <a:off x="408" y="236"/>
              <a:ext cx="408" cy="91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373063" y="833438"/>
            <a:ext cx="79835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sz="3600" b="1" dirty="0">
                <a:latin typeface="Times New Roman" pitchFamily="18" charset="0"/>
                <a:ea typeface="黑体" pitchFamily="2" charset="-122"/>
              </a:rPr>
              <a:t>下图中的三视图表示下面哪个几何体？</a:t>
            </a:r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450850" y="5797550"/>
            <a:ext cx="1560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sz="3600" b="1">
                <a:latin typeface="Times New Roman" pitchFamily="18" charset="0"/>
                <a:ea typeface="黑体" pitchFamily="2" charset="-122"/>
              </a:rPr>
              <a:t>俯视图</a:t>
            </a:r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663825" y="3429000"/>
            <a:ext cx="1560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sz="3600" b="1">
                <a:latin typeface="Times New Roman" pitchFamily="18" charset="0"/>
                <a:ea typeface="黑体" pitchFamily="2" charset="-122"/>
              </a:rPr>
              <a:t>侧视图</a:t>
            </a:r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373063" y="3398838"/>
            <a:ext cx="15605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sz="3600" b="1">
                <a:latin typeface="Times New Roman" pitchFamily="18" charset="0"/>
                <a:ea typeface="黑体" pitchFamily="2" charset="-122"/>
              </a:rPr>
              <a:t>正视图</a:t>
            </a:r>
          </a:p>
        </p:txBody>
      </p:sp>
      <p:sp>
        <p:nvSpPr>
          <p:cNvPr id="14362" name="AutoShape 26"/>
          <p:cNvSpPr>
            <a:spLocks noChangeAspect="1" noChangeArrowheads="1" noTextEdit="1"/>
          </p:cNvSpPr>
          <p:nvPr/>
        </p:nvSpPr>
        <p:spPr bwMode="auto">
          <a:xfrm>
            <a:off x="6022975" y="4649788"/>
            <a:ext cx="874713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63" name="Line 27"/>
          <p:cNvSpPr>
            <a:spLocks noChangeShapeType="1"/>
          </p:cNvSpPr>
          <p:nvPr/>
        </p:nvSpPr>
        <p:spPr bwMode="auto">
          <a:xfrm>
            <a:off x="7391400" y="4165600"/>
            <a:ext cx="20638" cy="1176338"/>
          </a:xfrm>
          <a:prstGeom prst="line">
            <a:avLst/>
          </a:prstGeom>
          <a:noFill/>
          <a:ln w="28575" cmpd="sng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64" name="Line 28"/>
          <p:cNvSpPr>
            <a:spLocks noChangeShapeType="1"/>
          </p:cNvSpPr>
          <p:nvPr/>
        </p:nvSpPr>
        <p:spPr bwMode="auto">
          <a:xfrm flipH="1">
            <a:off x="6556375" y="5341938"/>
            <a:ext cx="855663" cy="269875"/>
          </a:xfrm>
          <a:prstGeom prst="line">
            <a:avLst/>
          </a:prstGeom>
          <a:noFill/>
          <a:ln w="28575" cmpd="sng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65" name="Line 29"/>
          <p:cNvSpPr>
            <a:spLocks noChangeShapeType="1"/>
          </p:cNvSpPr>
          <p:nvPr/>
        </p:nvSpPr>
        <p:spPr bwMode="auto">
          <a:xfrm flipH="1" flipV="1">
            <a:off x="7412038" y="5341938"/>
            <a:ext cx="874712" cy="307975"/>
          </a:xfrm>
          <a:prstGeom prst="line">
            <a:avLst/>
          </a:prstGeom>
          <a:noFill/>
          <a:ln w="28575" cmpd="sng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66" name="Line 30"/>
          <p:cNvSpPr>
            <a:spLocks noChangeShapeType="1"/>
          </p:cNvSpPr>
          <p:nvPr/>
        </p:nvSpPr>
        <p:spPr bwMode="auto">
          <a:xfrm flipH="1">
            <a:off x="7054850" y="4140200"/>
            <a:ext cx="333375" cy="1852613"/>
          </a:xfrm>
          <a:prstGeom prst="line">
            <a:avLst/>
          </a:prstGeom>
          <a:noFill/>
          <a:ln w="28575" cmpd="sng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67" name="Line 31"/>
          <p:cNvSpPr>
            <a:spLocks noChangeShapeType="1"/>
          </p:cNvSpPr>
          <p:nvPr/>
        </p:nvSpPr>
        <p:spPr bwMode="auto">
          <a:xfrm>
            <a:off x="7410450" y="4165600"/>
            <a:ext cx="304800" cy="1827213"/>
          </a:xfrm>
          <a:prstGeom prst="line">
            <a:avLst/>
          </a:prstGeom>
          <a:noFill/>
          <a:ln w="28575" cmpd="sng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68" name="Line 32"/>
          <p:cNvSpPr>
            <a:spLocks noChangeShapeType="1"/>
          </p:cNvSpPr>
          <p:nvPr/>
        </p:nvSpPr>
        <p:spPr bwMode="auto">
          <a:xfrm>
            <a:off x="7396163" y="4116388"/>
            <a:ext cx="890587" cy="1533525"/>
          </a:xfrm>
          <a:prstGeom prst="line">
            <a:avLst/>
          </a:prstGeom>
          <a:noFill/>
          <a:ln w="28575" cmpd="sng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69" name="Line 33"/>
          <p:cNvSpPr>
            <a:spLocks noChangeShapeType="1"/>
          </p:cNvSpPr>
          <p:nvPr/>
        </p:nvSpPr>
        <p:spPr bwMode="auto">
          <a:xfrm flipV="1">
            <a:off x="7715250" y="5649913"/>
            <a:ext cx="571500" cy="342900"/>
          </a:xfrm>
          <a:prstGeom prst="line">
            <a:avLst/>
          </a:prstGeom>
          <a:noFill/>
          <a:ln w="28575" cmpd="sng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70" name="Line 34"/>
          <p:cNvSpPr>
            <a:spLocks noChangeShapeType="1"/>
          </p:cNvSpPr>
          <p:nvPr/>
        </p:nvSpPr>
        <p:spPr bwMode="auto">
          <a:xfrm>
            <a:off x="7054850" y="5992813"/>
            <a:ext cx="660400" cy="1587"/>
          </a:xfrm>
          <a:prstGeom prst="line">
            <a:avLst/>
          </a:prstGeom>
          <a:noFill/>
          <a:ln w="28575" cmpd="sng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71" name="Line 35"/>
          <p:cNvSpPr>
            <a:spLocks noChangeShapeType="1"/>
          </p:cNvSpPr>
          <p:nvPr/>
        </p:nvSpPr>
        <p:spPr bwMode="auto">
          <a:xfrm>
            <a:off x="6556375" y="5611813"/>
            <a:ext cx="498475" cy="381000"/>
          </a:xfrm>
          <a:prstGeom prst="line">
            <a:avLst/>
          </a:prstGeom>
          <a:noFill/>
          <a:ln w="28575" cmpd="sng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72" name="Line 36"/>
          <p:cNvSpPr>
            <a:spLocks noChangeShapeType="1"/>
          </p:cNvSpPr>
          <p:nvPr/>
        </p:nvSpPr>
        <p:spPr bwMode="auto">
          <a:xfrm flipH="1">
            <a:off x="6556375" y="4119563"/>
            <a:ext cx="839788" cy="1492250"/>
          </a:xfrm>
          <a:prstGeom prst="line">
            <a:avLst/>
          </a:prstGeom>
          <a:noFill/>
          <a:ln w="28575" cmpd="sng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4643438" y="4000504"/>
            <a:ext cx="1301750" cy="2078034"/>
            <a:chOff x="0" y="0"/>
            <a:chExt cx="876" cy="1313"/>
          </a:xfrm>
        </p:grpSpPr>
        <p:sp>
          <p:nvSpPr>
            <p:cNvPr id="14374" name="Line 38"/>
            <p:cNvSpPr>
              <a:spLocks noChangeShapeType="1"/>
            </p:cNvSpPr>
            <p:nvPr/>
          </p:nvSpPr>
          <p:spPr bwMode="auto">
            <a:xfrm>
              <a:off x="351" y="980"/>
              <a:ext cx="437" cy="1"/>
            </a:xfrm>
            <a:prstGeom prst="line">
              <a:avLst/>
            </a:prstGeom>
            <a:noFill/>
            <a:ln w="28575" cmpd="sng">
              <a:solidFill>
                <a:srgbClr val="FFFF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5" name="Line 39"/>
            <p:cNvSpPr>
              <a:spLocks noChangeShapeType="1"/>
            </p:cNvSpPr>
            <p:nvPr/>
          </p:nvSpPr>
          <p:spPr bwMode="auto">
            <a:xfrm>
              <a:off x="788" y="980"/>
              <a:ext cx="87" cy="165"/>
            </a:xfrm>
            <a:prstGeom prst="line">
              <a:avLst/>
            </a:prstGeom>
            <a:noFill/>
            <a:ln w="28575" cmpd="sng">
              <a:solidFill>
                <a:srgbClr val="FFFF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6" name="Line 40"/>
            <p:cNvSpPr>
              <a:spLocks noChangeShapeType="1"/>
            </p:cNvSpPr>
            <p:nvPr/>
          </p:nvSpPr>
          <p:spPr bwMode="auto">
            <a:xfrm flipH="1">
              <a:off x="524" y="1145"/>
              <a:ext cx="351" cy="164"/>
            </a:xfrm>
            <a:prstGeom prst="line">
              <a:avLst/>
            </a:prstGeom>
            <a:noFill/>
            <a:ln w="28575" cmpd="sng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7" name="Line 41"/>
            <p:cNvSpPr>
              <a:spLocks noChangeShapeType="1"/>
            </p:cNvSpPr>
            <p:nvPr/>
          </p:nvSpPr>
          <p:spPr bwMode="auto">
            <a:xfrm>
              <a:off x="87" y="1309"/>
              <a:ext cx="437" cy="1"/>
            </a:xfrm>
            <a:prstGeom prst="line">
              <a:avLst/>
            </a:prstGeom>
            <a:noFill/>
            <a:ln w="28575" cmpd="sng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8" name="Line 42"/>
            <p:cNvSpPr>
              <a:spLocks noChangeShapeType="1"/>
            </p:cNvSpPr>
            <p:nvPr/>
          </p:nvSpPr>
          <p:spPr bwMode="auto">
            <a:xfrm>
              <a:off x="0" y="1145"/>
              <a:ext cx="87" cy="164"/>
            </a:xfrm>
            <a:prstGeom prst="line">
              <a:avLst/>
            </a:prstGeom>
            <a:noFill/>
            <a:ln w="28575" cmpd="sng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9" name="Line 43"/>
            <p:cNvSpPr>
              <a:spLocks noChangeShapeType="1"/>
            </p:cNvSpPr>
            <p:nvPr/>
          </p:nvSpPr>
          <p:spPr bwMode="auto">
            <a:xfrm flipH="1">
              <a:off x="0" y="980"/>
              <a:ext cx="351" cy="165"/>
            </a:xfrm>
            <a:prstGeom prst="line">
              <a:avLst/>
            </a:prstGeom>
            <a:noFill/>
            <a:ln w="28575" cmpd="sng">
              <a:solidFill>
                <a:srgbClr val="FFFF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0" name="Line 44"/>
            <p:cNvSpPr>
              <a:spLocks noChangeShapeType="1"/>
            </p:cNvSpPr>
            <p:nvPr/>
          </p:nvSpPr>
          <p:spPr bwMode="auto">
            <a:xfrm>
              <a:off x="874" y="159"/>
              <a:ext cx="0" cy="987"/>
            </a:xfrm>
            <a:prstGeom prst="line">
              <a:avLst/>
            </a:prstGeom>
            <a:noFill/>
            <a:ln w="28575" cmpd="sng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1" name="Line 45"/>
            <p:cNvSpPr>
              <a:spLocks noChangeShapeType="1"/>
            </p:cNvSpPr>
            <p:nvPr/>
          </p:nvSpPr>
          <p:spPr bwMode="auto">
            <a:xfrm>
              <a:off x="789" y="0"/>
              <a:ext cx="0" cy="987"/>
            </a:xfrm>
            <a:prstGeom prst="line">
              <a:avLst/>
            </a:prstGeom>
            <a:noFill/>
            <a:ln w="28575" cmpd="sng">
              <a:solidFill>
                <a:srgbClr val="FFFF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2" name="Line 46"/>
            <p:cNvSpPr>
              <a:spLocks noChangeShapeType="1"/>
            </p:cNvSpPr>
            <p:nvPr/>
          </p:nvSpPr>
          <p:spPr bwMode="auto">
            <a:xfrm>
              <a:off x="525" y="327"/>
              <a:ext cx="0" cy="986"/>
            </a:xfrm>
            <a:prstGeom prst="line">
              <a:avLst/>
            </a:prstGeom>
            <a:noFill/>
            <a:ln w="28575" cmpd="sng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3" name="Line 47"/>
            <p:cNvSpPr>
              <a:spLocks noChangeShapeType="1"/>
            </p:cNvSpPr>
            <p:nvPr/>
          </p:nvSpPr>
          <p:spPr bwMode="auto">
            <a:xfrm>
              <a:off x="353" y="0"/>
              <a:ext cx="0" cy="987"/>
            </a:xfrm>
            <a:prstGeom prst="line">
              <a:avLst/>
            </a:prstGeom>
            <a:noFill/>
            <a:ln w="28575" cmpd="sng">
              <a:solidFill>
                <a:srgbClr val="FFFF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4" name="Line 48"/>
            <p:cNvSpPr>
              <a:spLocks noChangeShapeType="1"/>
            </p:cNvSpPr>
            <p:nvPr/>
          </p:nvSpPr>
          <p:spPr bwMode="auto">
            <a:xfrm>
              <a:off x="0" y="162"/>
              <a:ext cx="0" cy="987"/>
            </a:xfrm>
            <a:prstGeom prst="line">
              <a:avLst/>
            </a:prstGeom>
            <a:noFill/>
            <a:ln w="28575" cmpd="sng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5" name="Line 49"/>
            <p:cNvSpPr>
              <a:spLocks noChangeShapeType="1"/>
            </p:cNvSpPr>
            <p:nvPr/>
          </p:nvSpPr>
          <p:spPr bwMode="auto">
            <a:xfrm>
              <a:off x="90" y="323"/>
              <a:ext cx="0" cy="986"/>
            </a:xfrm>
            <a:prstGeom prst="line">
              <a:avLst/>
            </a:prstGeom>
            <a:noFill/>
            <a:ln w="28575" cmpd="sng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6" name="Line 50"/>
            <p:cNvSpPr>
              <a:spLocks noChangeShapeType="1"/>
            </p:cNvSpPr>
            <p:nvPr/>
          </p:nvSpPr>
          <p:spPr bwMode="auto">
            <a:xfrm>
              <a:off x="352" y="3"/>
              <a:ext cx="437" cy="1"/>
            </a:xfrm>
            <a:prstGeom prst="line">
              <a:avLst/>
            </a:prstGeom>
            <a:noFill/>
            <a:ln w="28575" cmpd="sng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7" name="Line 51"/>
            <p:cNvSpPr>
              <a:spLocks noChangeShapeType="1"/>
            </p:cNvSpPr>
            <p:nvPr/>
          </p:nvSpPr>
          <p:spPr bwMode="auto">
            <a:xfrm>
              <a:off x="789" y="3"/>
              <a:ext cx="87" cy="165"/>
            </a:xfrm>
            <a:prstGeom prst="line">
              <a:avLst/>
            </a:prstGeom>
            <a:noFill/>
            <a:ln w="28575" cmpd="sng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8" name="Line 52"/>
            <p:cNvSpPr>
              <a:spLocks noChangeShapeType="1"/>
            </p:cNvSpPr>
            <p:nvPr/>
          </p:nvSpPr>
          <p:spPr bwMode="auto">
            <a:xfrm flipH="1">
              <a:off x="525" y="168"/>
              <a:ext cx="351" cy="164"/>
            </a:xfrm>
            <a:prstGeom prst="line">
              <a:avLst/>
            </a:prstGeom>
            <a:noFill/>
            <a:ln w="28575" cmpd="sng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9" name="Line 53"/>
            <p:cNvSpPr>
              <a:spLocks noChangeShapeType="1"/>
            </p:cNvSpPr>
            <p:nvPr/>
          </p:nvSpPr>
          <p:spPr bwMode="auto">
            <a:xfrm>
              <a:off x="88" y="332"/>
              <a:ext cx="437" cy="1"/>
            </a:xfrm>
            <a:prstGeom prst="line">
              <a:avLst/>
            </a:prstGeom>
            <a:noFill/>
            <a:ln w="28575" cmpd="sng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90" name="Line 54"/>
            <p:cNvSpPr>
              <a:spLocks noChangeShapeType="1"/>
            </p:cNvSpPr>
            <p:nvPr/>
          </p:nvSpPr>
          <p:spPr bwMode="auto">
            <a:xfrm>
              <a:off x="1" y="168"/>
              <a:ext cx="87" cy="164"/>
            </a:xfrm>
            <a:prstGeom prst="line">
              <a:avLst/>
            </a:prstGeom>
            <a:noFill/>
            <a:ln w="28575" cmpd="sng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91" name="Line 55"/>
            <p:cNvSpPr>
              <a:spLocks noChangeShapeType="1"/>
            </p:cNvSpPr>
            <p:nvPr/>
          </p:nvSpPr>
          <p:spPr bwMode="auto">
            <a:xfrm flipH="1">
              <a:off x="1" y="3"/>
              <a:ext cx="351" cy="165"/>
            </a:xfrm>
            <a:prstGeom prst="line">
              <a:avLst/>
            </a:prstGeom>
            <a:noFill/>
            <a:ln w="28575" cmpd="sng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6664325" y="1933575"/>
            <a:ext cx="1419225" cy="1473200"/>
            <a:chOff x="0" y="0"/>
            <a:chExt cx="2794" cy="2384"/>
          </a:xfrm>
        </p:grpSpPr>
        <p:sp>
          <p:nvSpPr>
            <p:cNvPr id="14393" name="Line 57"/>
            <p:cNvSpPr>
              <a:spLocks noChangeShapeType="1"/>
            </p:cNvSpPr>
            <p:nvPr/>
          </p:nvSpPr>
          <p:spPr bwMode="auto">
            <a:xfrm flipV="1">
              <a:off x="750" y="19"/>
              <a:ext cx="469" cy="1515"/>
            </a:xfrm>
            <a:prstGeom prst="line">
              <a:avLst/>
            </a:prstGeom>
            <a:noFill/>
            <a:ln w="28575" cmpd="sng">
              <a:solidFill>
                <a:srgbClr val="FFFF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94" name="Line 58"/>
            <p:cNvSpPr>
              <a:spLocks noChangeShapeType="1"/>
            </p:cNvSpPr>
            <p:nvPr/>
          </p:nvSpPr>
          <p:spPr bwMode="auto">
            <a:xfrm>
              <a:off x="1218" y="1"/>
              <a:ext cx="1575" cy="1521"/>
            </a:xfrm>
            <a:prstGeom prst="line">
              <a:avLst/>
            </a:prstGeom>
            <a:noFill/>
            <a:ln w="28575" cmpd="sng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95" name="Line 59"/>
            <p:cNvSpPr>
              <a:spLocks noChangeShapeType="1"/>
            </p:cNvSpPr>
            <p:nvPr/>
          </p:nvSpPr>
          <p:spPr bwMode="auto">
            <a:xfrm flipH="1">
              <a:off x="0" y="3"/>
              <a:ext cx="1220" cy="2380"/>
            </a:xfrm>
            <a:prstGeom prst="line">
              <a:avLst/>
            </a:prstGeom>
            <a:noFill/>
            <a:ln w="28575" cmpd="sng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96" name="Line 60"/>
            <p:cNvSpPr>
              <a:spLocks noChangeShapeType="1"/>
            </p:cNvSpPr>
            <p:nvPr/>
          </p:nvSpPr>
          <p:spPr bwMode="auto">
            <a:xfrm>
              <a:off x="1219" y="0"/>
              <a:ext cx="829" cy="2383"/>
            </a:xfrm>
            <a:prstGeom prst="line">
              <a:avLst/>
            </a:prstGeom>
            <a:noFill/>
            <a:ln w="28575" cmpd="sng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97" name="Line 61"/>
            <p:cNvSpPr>
              <a:spLocks noChangeShapeType="1"/>
            </p:cNvSpPr>
            <p:nvPr/>
          </p:nvSpPr>
          <p:spPr bwMode="auto">
            <a:xfrm>
              <a:off x="5" y="2381"/>
              <a:ext cx="2038" cy="2"/>
            </a:xfrm>
            <a:prstGeom prst="line">
              <a:avLst/>
            </a:prstGeom>
            <a:noFill/>
            <a:ln w="28575" cmpd="sng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98" name="Line 62"/>
            <p:cNvSpPr>
              <a:spLocks noChangeShapeType="1"/>
            </p:cNvSpPr>
            <p:nvPr/>
          </p:nvSpPr>
          <p:spPr bwMode="auto">
            <a:xfrm>
              <a:off x="731" y="1541"/>
              <a:ext cx="2039" cy="3"/>
            </a:xfrm>
            <a:prstGeom prst="line">
              <a:avLst/>
            </a:prstGeom>
            <a:noFill/>
            <a:ln w="28575" cmpd="sng">
              <a:solidFill>
                <a:srgbClr val="FFFF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99" name="Line 63"/>
            <p:cNvSpPr>
              <a:spLocks noChangeShapeType="1"/>
            </p:cNvSpPr>
            <p:nvPr/>
          </p:nvSpPr>
          <p:spPr bwMode="auto">
            <a:xfrm flipH="1">
              <a:off x="3" y="1523"/>
              <a:ext cx="751" cy="857"/>
            </a:xfrm>
            <a:prstGeom prst="line">
              <a:avLst/>
            </a:prstGeom>
            <a:noFill/>
            <a:ln w="28575" cmpd="sng">
              <a:solidFill>
                <a:srgbClr val="FFFF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00" name="Line 64"/>
            <p:cNvSpPr>
              <a:spLocks noChangeShapeType="1"/>
            </p:cNvSpPr>
            <p:nvPr/>
          </p:nvSpPr>
          <p:spPr bwMode="auto">
            <a:xfrm flipH="1">
              <a:off x="2043" y="1527"/>
              <a:ext cx="751" cy="857"/>
            </a:xfrm>
            <a:prstGeom prst="line">
              <a:avLst/>
            </a:prstGeom>
            <a:noFill/>
            <a:ln w="28575" cmpd="sng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539750" y="771525"/>
            <a:ext cx="66960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altLang="zh-CN" sz="32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sz="3200">
                <a:latin typeface="Times New Roman" pitchFamily="18" charset="0"/>
                <a:cs typeface="Times New Roman" pitchFamily="18" charset="0"/>
              </a:rPr>
              <a:t>、一空间几何体的三视图如图所示</a:t>
            </a:r>
            <a:r>
              <a:rPr lang="en-US" altLang="zh-CN" sz="32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zh-CN" altLang="en-US" sz="3200">
                <a:latin typeface="Times New Roman" pitchFamily="18" charset="0"/>
                <a:cs typeface="Times New Roman" pitchFamily="18" charset="0"/>
              </a:rPr>
              <a:t>则该几何体是</a:t>
            </a:r>
            <a:r>
              <a:rPr lang="en-US" altLang="zh-CN" sz="3200">
                <a:latin typeface="Times New Roman" pitchFamily="18" charset="0"/>
                <a:cs typeface="Times New Roman" pitchFamily="18" charset="0"/>
              </a:rPr>
              <a:t>___</a:t>
            </a:r>
            <a:endParaRPr lang="en-US" altLang="zh-CN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219700" y="1844675"/>
            <a:ext cx="1511300" cy="1944688"/>
            <a:chOff x="5625" y="8120"/>
            <a:chExt cx="1590" cy="3058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5940" y="8304"/>
              <a:ext cx="1260" cy="2508"/>
              <a:chOff x="5940" y="8304"/>
              <a:chExt cx="1260" cy="2508"/>
            </a:xfrm>
          </p:grpSpPr>
          <p:sp>
            <p:nvSpPr>
              <p:cNvPr id="20540" name="Rectangle 5"/>
              <p:cNvSpPr>
                <a:spLocks noChangeArrowheads="1"/>
              </p:cNvSpPr>
              <p:nvPr/>
            </p:nvSpPr>
            <p:spPr bwMode="auto">
              <a:xfrm>
                <a:off x="5940" y="9552"/>
                <a:ext cx="1260" cy="12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41" name="AutoShape 6"/>
              <p:cNvSpPr>
                <a:spLocks noChangeArrowheads="1"/>
              </p:cNvSpPr>
              <p:nvPr/>
            </p:nvSpPr>
            <p:spPr bwMode="auto">
              <a:xfrm>
                <a:off x="5940" y="8304"/>
                <a:ext cx="1260" cy="1248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42" name="Line 7"/>
              <p:cNvSpPr>
                <a:spLocks noChangeShapeType="1"/>
              </p:cNvSpPr>
              <p:nvPr/>
            </p:nvSpPr>
            <p:spPr bwMode="auto">
              <a:xfrm>
                <a:off x="6570" y="8304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0529" name="Line 8"/>
            <p:cNvSpPr>
              <a:spLocks noChangeShapeType="1"/>
            </p:cNvSpPr>
            <p:nvPr/>
          </p:nvSpPr>
          <p:spPr bwMode="auto">
            <a:xfrm flipH="1" flipV="1">
              <a:off x="5760" y="9396"/>
              <a:ext cx="180" cy="1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0" name="Line 9"/>
            <p:cNvSpPr>
              <a:spLocks noChangeShapeType="1"/>
            </p:cNvSpPr>
            <p:nvPr/>
          </p:nvSpPr>
          <p:spPr bwMode="auto">
            <a:xfrm rot="2726396" flipH="1" flipV="1">
              <a:off x="6360" y="8229"/>
              <a:ext cx="240" cy="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1" name="Line 10"/>
            <p:cNvSpPr>
              <a:spLocks noChangeShapeType="1"/>
            </p:cNvSpPr>
            <p:nvPr/>
          </p:nvSpPr>
          <p:spPr bwMode="auto">
            <a:xfrm flipV="1">
              <a:off x="5835" y="9552"/>
              <a:ext cx="0" cy="4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2" name="Line 11"/>
            <p:cNvSpPr>
              <a:spLocks noChangeShapeType="1"/>
            </p:cNvSpPr>
            <p:nvPr/>
          </p:nvSpPr>
          <p:spPr bwMode="auto">
            <a:xfrm>
              <a:off x="5835" y="10332"/>
              <a:ext cx="0" cy="4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3" name="Text Box 12"/>
            <p:cNvSpPr txBox="1">
              <a:spLocks noChangeArrowheads="1"/>
            </p:cNvSpPr>
            <p:nvPr/>
          </p:nvSpPr>
          <p:spPr bwMode="auto">
            <a:xfrm>
              <a:off x="5625" y="9954"/>
              <a:ext cx="540" cy="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9675" tIns="34836" rIns="69675" bIns="34836"/>
            <a:lstStyle/>
            <a:p>
              <a:pPr algn="just"/>
              <a:r>
                <a:rPr lang="en-US" altLang="zh-CN" sz="14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r>
                <a:rPr lang="en-US" altLang="zh-CN" sz="800">
                  <a:solidFill>
                    <a:srgbClr val="000000"/>
                  </a:solidFill>
                  <a:latin typeface="Times New Roman" pitchFamily="18" charset="0"/>
                </a:rPr>
                <a:t>                 </a:t>
              </a:r>
              <a:endParaRPr lang="en-US" altLang="zh-CN"/>
            </a:p>
          </p:txBody>
        </p:sp>
        <p:sp>
          <p:nvSpPr>
            <p:cNvPr id="20534" name="Line 13"/>
            <p:cNvSpPr>
              <a:spLocks noChangeShapeType="1"/>
            </p:cNvSpPr>
            <p:nvPr/>
          </p:nvSpPr>
          <p:spPr bwMode="auto">
            <a:xfrm>
              <a:off x="6675" y="10911"/>
              <a:ext cx="5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5" name="Line 14"/>
            <p:cNvSpPr>
              <a:spLocks noChangeShapeType="1"/>
            </p:cNvSpPr>
            <p:nvPr/>
          </p:nvSpPr>
          <p:spPr bwMode="auto">
            <a:xfrm flipH="1">
              <a:off x="5895" y="10911"/>
              <a:ext cx="5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6" name="Text Box 15"/>
            <p:cNvSpPr txBox="1">
              <a:spLocks noChangeArrowheads="1"/>
            </p:cNvSpPr>
            <p:nvPr/>
          </p:nvSpPr>
          <p:spPr bwMode="auto">
            <a:xfrm>
              <a:off x="6375" y="10710"/>
              <a:ext cx="540" cy="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9675" tIns="34836" rIns="69675" bIns="34836"/>
            <a:lstStyle/>
            <a:p>
              <a:pPr algn="just"/>
              <a:r>
                <a:rPr lang="en-US" altLang="zh-CN" sz="1400">
                  <a:solidFill>
                    <a:srgbClr val="000000"/>
                  </a:solidFill>
                  <a:latin typeface="Times New Roman" pitchFamily="18" charset="0"/>
                </a:rPr>
                <a:t>2 </a:t>
              </a:r>
              <a:r>
                <a:rPr lang="en-US" altLang="zh-CN" sz="800">
                  <a:solidFill>
                    <a:srgbClr val="000000"/>
                  </a:solidFill>
                  <a:latin typeface="Times New Roman" pitchFamily="18" charset="0"/>
                </a:rPr>
                <a:t>                    </a:t>
              </a:r>
              <a:endParaRPr lang="en-US" altLang="zh-CN"/>
            </a:p>
          </p:txBody>
        </p:sp>
        <p:sp>
          <p:nvSpPr>
            <p:cNvPr id="20537" name="Line 16"/>
            <p:cNvSpPr>
              <a:spLocks noChangeShapeType="1"/>
            </p:cNvSpPr>
            <p:nvPr/>
          </p:nvSpPr>
          <p:spPr bwMode="auto">
            <a:xfrm flipH="1">
              <a:off x="6300" y="8304"/>
              <a:ext cx="180" cy="3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8" name="Line 17"/>
            <p:cNvSpPr>
              <a:spLocks noChangeShapeType="1"/>
            </p:cNvSpPr>
            <p:nvPr/>
          </p:nvSpPr>
          <p:spPr bwMode="auto">
            <a:xfrm flipV="1">
              <a:off x="5865" y="8802"/>
              <a:ext cx="360" cy="6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9" name="Text Box 18"/>
            <p:cNvSpPr txBox="1">
              <a:spLocks noChangeArrowheads="1"/>
            </p:cNvSpPr>
            <p:nvPr/>
          </p:nvSpPr>
          <p:spPr bwMode="auto">
            <a:xfrm>
              <a:off x="6060" y="8475"/>
              <a:ext cx="540" cy="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9675" tIns="34836" rIns="69675" bIns="34836"/>
            <a:lstStyle/>
            <a:p>
              <a:pPr algn="just"/>
              <a:r>
                <a:rPr lang="en-US" altLang="zh-CN" sz="1400">
                  <a:solidFill>
                    <a:srgbClr val="000000"/>
                  </a:solidFill>
                  <a:latin typeface="Times New Roman" pitchFamily="18" charset="0"/>
                </a:rPr>
                <a:t>2    </a:t>
              </a:r>
              <a:r>
                <a:rPr lang="en-US" altLang="zh-CN" sz="800">
                  <a:solidFill>
                    <a:srgbClr val="000000"/>
                  </a:solidFill>
                  <a:latin typeface="Times New Roman" pitchFamily="18" charset="0"/>
                </a:rPr>
                <a:t>                  </a:t>
              </a:r>
              <a:endParaRPr lang="en-US" altLang="zh-CN"/>
            </a:p>
          </p:txBody>
        </p:sp>
      </p:grpSp>
      <p:sp>
        <p:nvSpPr>
          <p:cNvPr id="20484" name="Line 19"/>
          <p:cNvSpPr>
            <a:spLocks noChangeShapeType="1"/>
          </p:cNvSpPr>
          <p:nvPr/>
        </p:nvSpPr>
        <p:spPr bwMode="auto">
          <a:xfrm>
            <a:off x="5348288" y="2755900"/>
            <a:ext cx="1714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85" name="Line 20"/>
          <p:cNvSpPr>
            <a:spLocks noChangeShapeType="1"/>
          </p:cNvSpPr>
          <p:nvPr/>
        </p:nvSpPr>
        <p:spPr bwMode="auto">
          <a:xfrm>
            <a:off x="5348288" y="3549650"/>
            <a:ext cx="1714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86" name="Line 21"/>
          <p:cNvSpPr>
            <a:spLocks noChangeShapeType="1"/>
          </p:cNvSpPr>
          <p:nvPr/>
        </p:nvSpPr>
        <p:spPr bwMode="auto">
          <a:xfrm>
            <a:off x="5519738" y="3549650"/>
            <a:ext cx="0" cy="98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87" name="Line 22"/>
          <p:cNvSpPr>
            <a:spLocks noChangeShapeType="1"/>
          </p:cNvSpPr>
          <p:nvPr/>
        </p:nvSpPr>
        <p:spPr bwMode="auto">
          <a:xfrm>
            <a:off x="6716713" y="3549650"/>
            <a:ext cx="0" cy="98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88" name="Line 23"/>
          <p:cNvSpPr>
            <a:spLocks noChangeShapeType="1"/>
          </p:cNvSpPr>
          <p:nvPr/>
        </p:nvSpPr>
        <p:spPr bwMode="auto">
          <a:xfrm>
            <a:off x="8067675" y="3595688"/>
            <a:ext cx="533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89" name="Line 24"/>
          <p:cNvSpPr>
            <a:spLocks noChangeShapeType="1"/>
          </p:cNvSpPr>
          <p:nvPr/>
        </p:nvSpPr>
        <p:spPr bwMode="auto">
          <a:xfrm flipH="1">
            <a:off x="7297738" y="3595688"/>
            <a:ext cx="533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0" name="Text Box 25"/>
          <p:cNvSpPr txBox="1">
            <a:spLocks noChangeArrowheads="1"/>
          </p:cNvSpPr>
          <p:nvPr/>
        </p:nvSpPr>
        <p:spPr bwMode="auto">
          <a:xfrm>
            <a:off x="7770813" y="3463925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9675" tIns="34836" rIns="69675" bIns="34836"/>
          <a:lstStyle/>
          <a:p>
            <a:pPr algn="just"/>
            <a:r>
              <a:rPr lang="en-US" altLang="zh-CN" sz="800">
                <a:solidFill>
                  <a:srgbClr val="000000"/>
                </a:solidFill>
                <a:latin typeface="Times New Roman" pitchFamily="18" charset="0"/>
              </a:rPr>
              <a:t>2                     </a:t>
            </a:r>
            <a:endParaRPr lang="en-US" altLang="zh-CN"/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7164388" y="1773238"/>
            <a:ext cx="1584325" cy="2160587"/>
            <a:chOff x="8985" y="7742"/>
            <a:chExt cx="1605" cy="3310"/>
          </a:xfrm>
        </p:grpSpPr>
        <p:sp>
          <p:nvSpPr>
            <p:cNvPr id="20516" name="Line 27"/>
            <p:cNvSpPr>
              <a:spLocks noChangeShapeType="1"/>
            </p:cNvSpPr>
            <p:nvPr/>
          </p:nvSpPr>
          <p:spPr bwMode="auto">
            <a:xfrm flipH="1" flipV="1">
              <a:off x="8985" y="9018"/>
              <a:ext cx="180" cy="1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7" name="Line 28"/>
            <p:cNvSpPr>
              <a:spLocks noChangeShapeType="1"/>
            </p:cNvSpPr>
            <p:nvPr/>
          </p:nvSpPr>
          <p:spPr bwMode="auto">
            <a:xfrm rot="2726396" flipH="1" flipV="1">
              <a:off x="9585" y="7851"/>
              <a:ext cx="240" cy="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" name="Group 29"/>
            <p:cNvGrpSpPr>
              <a:grpSpLocks/>
            </p:cNvGrpSpPr>
            <p:nvPr/>
          </p:nvGrpSpPr>
          <p:grpSpPr bwMode="auto">
            <a:xfrm>
              <a:off x="9090" y="7926"/>
              <a:ext cx="1500" cy="3126"/>
              <a:chOff x="9090" y="7926"/>
              <a:chExt cx="1500" cy="3126"/>
            </a:xfrm>
          </p:grpSpPr>
          <p:sp>
            <p:nvSpPr>
              <p:cNvPr id="20519" name="Line 30"/>
              <p:cNvSpPr>
                <a:spLocks noChangeShapeType="1"/>
              </p:cNvSpPr>
              <p:nvPr/>
            </p:nvSpPr>
            <p:spPr bwMode="auto">
              <a:xfrm flipH="1">
                <a:off x="9525" y="7926"/>
                <a:ext cx="180" cy="3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20" name="Line 31"/>
              <p:cNvSpPr>
                <a:spLocks noChangeShapeType="1"/>
              </p:cNvSpPr>
              <p:nvPr/>
            </p:nvSpPr>
            <p:spPr bwMode="auto">
              <a:xfrm flipV="1">
                <a:off x="9090" y="8424"/>
                <a:ext cx="360" cy="6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21" name="Text Box 32"/>
              <p:cNvSpPr txBox="1">
                <a:spLocks noChangeArrowheads="1"/>
              </p:cNvSpPr>
              <p:nvPr/>
            </p:nvSpPr>
            <p:spPr bwMode="auto">
              <a:xfrm>
                <a:off x="9285" y="8097"/>
                <a:ext cx="540" cy="4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9675" tIns="34836" rIns="69675" bIns="34836"/>
              <a:lstStyle/>
              <a:p>
                <a:pPr algn="just"/>
                <a:r>
                  <a:rPr lang="en-US" altLang="zh-CN" sz="140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r>
                  <a:rPr lang="en-US" altLang="zh-CN" sz="800">
                    <a:solidFill>
                      <a:srgbClr val="000000"/>
                    </a:solidFill>
                    <a:latin typeface="Times New Roman" pitchFamily="18" charset="0"/>
                  </a:rPr>
                  <a:t>                      </a:t>
                </a:r>
                <a:endParaRPr lang="en-US" altLang="zh-CN"/>
              </a:p>
            </p:txBody>
          </p:sp>
          <p:grpSp>
            <p:nvGrpSpPr>
              <p:cNvPr id="6" name="Group 33"/>
              <p:cNvGrpSpPr>
                <a:grpSpLocks/>
              </p:cNvGrpSpPr>
              <p:nvPr/>
            </p:nvGrpSpPr>
            <p:grpSpPr bwMode="auto">
              <a:xfrm>
                <a:off x="9150" y="7941"/>
                <a:ext cx="1440" cy="3111"/>
                <a:chOff x="9150" y="7926"/>
                <a:chExt cx="1440" cy="3111"/>
              </a:xfrm>
            </p:grpSpPr>
            <p:grpSp>
              <p:nvGrpSpPr>
                <p:cNvPr id="7" name="Group 34"/>
                <p:cNvGrpSpPr>
                  <a:grpSpLocks/>
                </p:cNvGrpSpPr>
                <p:nvPr/>
              </p:nvGrpSpPr>
              <p:grpSpPr bwMode="auto">
                <a:xfrm>
                  <a:off x="9165" y="7926"/>
                  <a:ext cx="1260" cy="2508"/>
                  <a:chOff x="5940" y="8304"/>
                  <a:chExt cx="1260" cy="2508"/>
                </a:xfrm>
              </p:grpSpPr>
              <p:sp>
                <p:nvSpPr>
                  <p:cNvPr id="20525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5940" y="9552"/>
                    <a:ext cx="1260" cy="12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526" name="AutoShape 36"/>
                  <p:cNvSpPr>
                    <a:spLocks noChangeArrowheads="1"/>
                  </p:cNvSpPr>
                  <p:nvPr/>
                </p:nvSpPr>
                <p:spPr bwMode="auto">
                  <a:xfrm>
                    <a:off x="5940" y="8304"/>
                    <a:ext cx="1260" cy="124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527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6570" y="8304"/>
                    <a:ext cx="0" cy="12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0524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9150" y="10569"/>
                  <a:ext cx="1440" cy="4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69675" tIns="34836" rIns="69675" bIns="34836"/>
                <a:lstStyle/>
                <a:p>
                  <a:pPr algn="just"/>
                  <a:r>
                    <a:rPr lang="en-US" altLang="zh-CN">
                      <a:solidFill>
                        <a:srgbClr val="000000"/>
                      </a:solidFill>
                      <a:latin typeface="Times New Roman" pitchFamily="18" charset="0"/>
                    </a:rPr>
                    <a:t>  </a:t>
                  </a:r>
                  <a:r>
                    <a:rPr lang="zh-CN" altLang="en-US">
                      <a:solidFill>
                        <a:srgbClr val="000000"/>
                      </a:solidFill>
                      <a:latin typeface="Times New Roman" pitchFamily="18" charset="0"/>
                    </a:rPr>
                    <a:t>侧视图</a:t>
                  </a:r>
                  <a:r>
                    <a:rPr lang="zh-CN" altLang="en-US" sz="1000">
                      <a:solidFill>
                        <a:srgbClr val="000000"/>
                      </a:solidFill>
                      <a:latin typeface="Times New Roman" pitchFamily="18" charset="0"/>
                    </a:rPr>
                    <a:t>                 </a:t>
                  </a:r>
                  <a:endParaRPr lang="zh-CN" altLang="en-US"/>
                </a:p>
              </p:txBody>
            </p:sp>
          </p:grpSp>
        </p:grpSp>
      </p:grpSp>
      <p:sp>
        <p:nvSpPr>
          <p:cNvPr id="20492" name="Line 39"/>
          <p:cNvSpPr>
            <a:spLocks noChangeShapeType="1"/>
          </p:cNvSpPr>
          <p:nvPr/>
        </p:nvSpPr>
        <p:spPr bwMode="auto">
          <a:xfrm>
            <a:off x="7342188" y="3552825"/>
            <a:ext cx="0" cy="101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3" name="Line 40"/>
          <p:cNvSpPr>
            <a:spLocks noChangeShapeType="1"/>
          </p:cNvSpPr>
          <p:nvPr/>
        </p:nvSpPr>
        <p:spPr bwMode="auto">
          <a:xfrm flipH="1">
            <a:off x="8585200" y="3494088"/>
            <a:ext cx="15875" cy="160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5508625" y="4437063"/>
            <a:ext cx="1296988" cy="1584325"/>
            <a:chOff x="3799" y="2072"/>
            <a:chExt cx="712" cy="902"/>
          </a:xfrm>
        </p:grpSpPr>
        <p:sp>
          <p:nvSpPr>
            <p:cNvPr id="20510" name="Oval 42"/>
            <p:cNvSpPr>
              <a:spLocks noChangeArrowheads="1"/>
            </p:cNvSpPr>
            <p:nvPr/>
          </p:nvSpPr>
          <p:spPr bwMode="auto">
            <a:xfrm rot="5942885">
              <a:off x="3795" y="2076"/>
              <a:ext cx="720" cy="71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1" name="Text Box 43"/>
            <p:cNvSpPr txBox="1">
              <a:spLocks noChangeArrowheads="1"/>
            </p:cNvSpPr>
            <p:nvPr/>
          </p:nvSpPr>
          <p:spPr bwMode="auto">
            <a:xfrm>
              <a:off x="3934" y="2784"/>
              <a:ext cx="523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9675" tIns="34836" rIns="69675" bIns="34836"/>
            <a:lstStyle/>
            <a:p>
              <a:pPr algn="just"/>
              <a:r>
                <a:rPr lang="zh-CN" altLang="en-US">
                  <a:solidFill>
                    <a:srgbClr val="000000"/>
                  </a:solidFill>
                  <a:latin typeface="Times New Roman" pitchFamily="18" charset="0"/>
                </a:rPr>
                <a:t>俯视图</a:t>
              </a:r>
              <a:r>
                <a:rPr lang="zh-CN" altLang="en-US" sz="1000">
                  <a:solidFill>
                    <a:srgbClr val="000000"/>
                  </a:solidFill>
                  <a:latin typeface="Times New Roman" pitchFamily="18" charset="0"/>
                </a:rPr>
                <a:t>                      </a:t>
              </a:r>
              <a:endParaRPr lang="zh-CN" altLang="en-US"/>
            </a:p>
          </p:txBody>
        </p:sp>
        <p:grpSp>
          <p:nvGrpSpPr>
            <p:cNvPr id="9" name="Group 44"/>
            <p:cNvGrpSpPr>
              <a:grpSpLocks/>
            </p:cNvGrpSpPr>
            <p:nvPr/>
          </p:nvGrpSpPr>
          <p:grpSpPr bwMode="auto">
            <a:xfrm rot="2782932">
              <a:off x="3888" y="2160"/>
              <a:ext cx="528" cy="528"/>
              <a:chOff x="3168" y="1104"/>
              <a:chExt cx="528" cy="528"/>
            </a:xfrm>
          </p:grpSpPr>
          <p:sp>
            <p:nvSpPr>
              <p:cNvPr id="20513" name="Rectangle 45"/>
              <p:cNvSpPr>
                <a:spLocks noChangeArrowheads="1"/>
              </p:cNvSpPr>
              <p:nvPr/>
            </p:nvSpPr>
            <p:spPr bwMode="auto">
              <a:xfrm>
                <a:off x="3168" y="1104"/>
                <a:ext cx="528" cy="528"/>
              </a:xfrm>
              <a:prstGeom prst="rect">
                <a:avLst/>
              </a:prstGeom>
              <a:noFill/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0514" name="Line 46"/>
              <p:cNvSpPr>
                <a:spLocks noChangeShapeType="1"/>
              </p:cNvSpPr>
              <p:nvPr/>
            </p:nvSpPr>
            <p:spPr bwMode="auto">
              <a:xfrm>
                <a:off x="3168" y="1104"/>
                <a:ext cx="528" cy="5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15" name="Line 47"/>
              <p:cNvSpPr>
                <a:spLocks noChangeShapeType="1"/>
              </p:cNvSpPr>
              <p:nvPr/>
            </p:nvSpPr>
            <p:spPr bwMode="auto">
              <a:xfrm flipV="1">
                <a:off x="3168" y="1104"/>
                <a:ext cx="528" cy="5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0495" name="Text Box 48"/>
          <p:cNvSpPr txBox="1">
            <a:spLocks noChangeArrowheads="1"/>
          </p:cNvSpPr>
          <p:nvPr/>
        </p:nvSpPr>
        <p:spPr bwMode="auto">
          <a:xfrm>
            <a:off x="5580063" y="3716338"/>
            <a:ext cx="9906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9675" tIns="34836" rIns="69675" bIns="34836"/>
          <a:lstStyle/>
          <a:p>
            <a:pPr algn="just"/>
            <a:r>
              <a:rPr lang="zh-CN" altLang="en-US">
                <a:solidFill>
                  <a:srgbClr val="000000"/>
                </a:solidFill>
                <a:latin typeface="Times New Roman" pitchFamily="18" charset="0"/>
              </a:rPr>
              <a:t>正视图</a:t>
            </a:r>
            <a:r>
              <a:rPr lang="zh-CN" altLang="en-US" sz="1000">
                <a:solidFill>
                  <a:srgbClr val="000000"/>
                </a:solidFill>
                <a:latin typeface="Times New Roman" pitchFamily="18" charset="0"/>
              </a:rPr>
              <a:t>                      </a:t>
            </a:r>
            <a:endParaRPr lang="zh-CN" altLang="en-US"/>
          </a:p>
        </p:txBody>
      </p:sp>
      <p:sp>
        <p:nvSpPr>
          <p:cNvPr id="20496" name="Text Box 49"/>
          <p:cNvSpPr txBox="1">
            <a:spLocks noChangeArrowheads="1"/>
          </p:cNvSpPr>
          <p:nvPr/>
        </p:nvSpPr>
        <p:spPr bwMode="auto">
          <a:xfrm>
            <a:off x="7793038" y="33766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>
                <a:solidFill>
                  <a:srgbClr val="000808"/>
                </a:solidFill>
              </a:rPr>
              <a:t>2</a:t>
            </a:r>
          </a:p>
        </p:txBody>
      </p: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2195513" y="2781300"/>
            <a:ext cx="1800225" cy="2519363"/>
            <a:chOff x="1066" y="2478"/>
            <a:chExt cx="907" cy="1451"/>
          </a:xfrm>
        </p:grpSpPr>
        <p:sp>
          <p:nvSpPr>
            <p:cNvPr id="20498" name="Oval 51"/>
            <p:cNvSpPr>
              <a:spLocks noChangeArrowheads="1"/>
            </p:cNvSpPr>
            <p:nvPr/>
          </p:nvSpPr>
          <p:spPr bwMode="auto">
            <a:xfrm>
              <a:off x="1066" y="3022"/>
              <a:ext cx="907" cy="2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499" name="Oval 52"/>
            <p:cNvSpPr>
              <a:spLocks noChangeArrowheads="1"/>
            </p:cNvSpPr>
            <p:nvPr/>
          </p:nvSpPr>
          <p:spPr bwMode="auto">
            <a:xfrm>
              <a:off x="1066" y="3657"/>
              <a:ext cx="907" cy="2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500" name="Line 53"/>
            <p:cNvSpPr>
              <a:spLocks noChangeShapeType="1"/>
            </p:cNvSpPr>
            <p:nvPr/>
          </p:nvSpPr>
          <p:spPr bwMode="auto">
            <a:xfrm>
              <a:off x="1066" y="3158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1" name="Line 54"/>
            <p:cNvSpPr>
              <a:spLocks noChangeShapeType="1"/>
            </p:cNvSpPr>
            <p:nvPr/>
          </p:nvSpPr>
          <p:spPr bwMode="auto">
            <a:xfrm>
              <a:off x="1973" y="3158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2" name="Line 55"/>
            <p:cNvSpPr>
              <a:spLocks noChangeShapeType="1"/>
            </p:cNvSpPr>
            <p:nvPr/>
          </p:nvSpPr>
          <p:spPr bwMode="auto">
            <a:xfrm flipH="1">
              <a:off x="1066" y="3022"/>
              <a:ext cx="363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3" name="Line 56"/>
            <p:cNvSpPr>
              <a:spLocks noChangeShapeType="1"/>
            </p:cNvSpPr>
            <p:nvPr/>
          </p:nvSpPr>
          <p:spPr bwMode="auto">
            <a:xfrm>
              <a:off x="1066" y="3158"/>
              <a:ext cx="499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4" name="Line 57"/>
            <p:cNvSpPr>
              <a:spLocks noChangeShapeType="1"/>
            </p:cNvSpPr>
            <p:nvPr/>
          </p:nvSpPr>
          <p:spPr bwMode="auto">
            <a:xfrm>
              <a:off x="1519" y="2478"/>
              <a:ext cx="91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5" name="Line 58"/>
            <p:cNvSpPr>
              <a:spLocks noChangeShapeType="1"/>
            </p:cNvSpPr>
            <p:nvPr/>
          </p:nvSpPr>
          <p:spPr bwMode="auto">
            <a:xfrm flipH="1">
              <a:off x="1066" y="2478"/>
              <a:ext cx="453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6" name="Line 59"/>
            <p:cNvSpPr>
              <a:spLocks noChangeShapeType="1"/>
            </p:cNvSpPr>
            <p:nvPr/>
          </p:nvSpPr>
          <p:spPr bwMode="auto">
            <a:xfrm flipH="1">
              <a:off x="1429" y="2478"/>
              <a:ext cx="90" cy="5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7" name="Line 60"/>
            <p:cNvSpPr>
              <a:spLocks noChangeShapeType="1"/>
            </p:cNvSpPr>
            <p:nvPr/>
          </p:nvSpPr>
          <p:spPr bwMode="auto">
            <a:xfrm>
              <a:off x="1519" y="2478"/>
              <a:ext cx="454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8" name="Line 61"/>
            <p:cNvSpPr>
              <a:spLocks noChangeShapeType="1"/>
            </p:cNvSpPr>
            <p:nvPr/>
          </p:nvSpPr>
          <p:spPr bwMode="auto">
            <a:xfrm>
              <a:off x="1429" y="3022"/>
              <a:ext cx="544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9" name="Line 62"/>
            <p:cNvSpPr>
              <a:spLocks noChangeShapeType="1"/>
            </p:cNvSpPr>
            <p:nvPr/>
          </p:nvSpPr>
          <p:spPr bwMode="auto">
            <a:xfrm flipH="1">
              <a:off x="1655" y="3158"/>
              <a:ext cx="318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12" descr="vmn,m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714750" y="2705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57200" y="762000"/>
            <a:ext cx="8382000" cy="109537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kumimoji="1" lang="zh-CN" altLang="en-US" sz="3200" b="1">
                <a:solidFill>
                  <a:srgbClr val="0000CC"/>
                </a:solidFill>
                <a:latin typeface="隶书" pitchFamily="49" charset="-122"/>
                <a:ea typeface="隶书" pitchFamily="49" charset="-122"/>
              </a:rPr>
              <a:t>一个几何体的三视图如下</a:t>
            </a:r>
            <a:r>
              <a:rPr kumimoji="1" lang="en-US" altLang="zh-CN" sz="3200" b="1">
                <a:solidFill>
                  <a:srgbClr val="0000CC"/>
                </a:solidFill>
                <a:latin typeface="隶书" pitchFamily="49" charset="-122"/>
                <a:ea typeface="隶书" pitchFamily="49" charset="-122"/>
              </a:rPr>
              <a:t>,</a:t>
            </a:r>
            <a:r>
              <a:rPr kumimoji="1" lang="zh-CN" altLang="en-US" sz="3200" b="1">
                <a:solidFill>
                  <a:srgbClr val="0000CC"/>
                </a:solidFill>
                <a:latin typeface="隶书" pitchFamily="49" charset="-122"/>
                <a:ea typeface="隶书" pitchFamily="49" charset="-122"/>
              </a:rPr>
              <a:t>你能说出它是什么立体图形吗</a:t>
            </a:r>
            <a:r>
              <a:rPr kumimoji="1" lang="en-US" altLang="zh-CN" sz="3200" b="1">
                <a:solidFill>
                  <a:srgbClr val="0000CC"/>
                </a:solidFill>
                <a:latin typeface="隶书" pitchFamily="49" charset="-122"/>
                <a:ea typeface="隶书" pitchFamily="49" charset="-122"/>
              </a:rPr>
              <a:t>?</a:t>
            </a:r>
            <a:r>
              <a:rPr kumimoji="1" lang="en-US" altLang="zh-CN" sz="1100">
                <a:solidFill>
                  <a:srgbClr val="0000CC"/>
                </a:solidFill>
                <a:latin typeface="Times New Roman" pitchFamily="18" charset="0"/>
              </a:rPr>
              <a:t> </a:t>
            </a:r>
            <a:endParaRPr kumimoji="1" lang="en-US" altLang="zh-CN" sz="2400">
              <a:solidFill>
                <a:srgbClr val="0000CC"/>
              </a:solidFill>
              <a:latin typeface="Times New Roman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066800" y="2286000"/>
            <a:ext cx="11606213" cy="3975100"/>
            <a:chOff x="672" y="1440"/>
            <a:chExt cx="7311" cy="2504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672" y="1440"/>
              <a:ext cx="835" cy="691"/>
              <a:chOff x="1724" y="13160"/>
              <a:chExt cx="1470" cy="1248"/>
            </a:xfrm>
          </p:grpSpPr>
          <p:sp>
            <p:nvSpPr>
              <p:cNvPr id="14366" name="Rectangle 7"/>
              <p:cNvSpPr>
                <a:spLocks noChangeArrowheads="1"/>
              </p:cNvSpPr>
              <p:nvPr/>
            </p:nvSpPr>
            <p:spPr bwMode="auto">
              <a:xfrm>
                <a:off x="1724" y="13784"/>
                <a:ext cx="1470" cy="624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just" eaLnBrk="0" hangingPunct="0"/>
                <a:endParaRPr lang="zh-CN" altLang="zh-CN" sz="1000">
                  <a:latin typeface="Times New Roman" pitchFamily="18" charset="0"/>
                </a:endParaRPr>
              </a:p>
            </p:txBody>
          </p:sp>
          <p:sp>
            <p:nvSpPr>
              <p:cNvPr id="14367" name="Rectangle 8"/>
              <p:cNvSpPr>
                <a:spLocks noChangeArrowheads="1"/>
              </p:cNvSpPr>
              <p:nvPr/>
            </p:nvSpPr>
            <p:spPr bwMode="auto">
              <a:xfrm>
                <a:off x="1724" y="13160"/>
                <a:ext cx="1470" cy="624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just" eaLnBrk="0" hangingPunct="0"/>
                <a:endParaRPr lang="zh-CN" altLang="zh-CN" sz="1000">
                  <a:latin typeface="Times New Roman" pitchFamily="18" charset="0"/>
                </a:endParaRPr>
              </a:p>
            </p:txBody>
          </p:sp>
        </p:grpSp>
        <p:sp>
          <p:nvSpPr>
            <p:cNvPr id="14357" name="AutoShape 9"/>
            <p:cNvSpPr>
              <a:spLocks noChangeArrowheads="1"/>
            </p:cNvSpPr>
            <p:nvPr/>
          </p:nvSpPr>
          <p:spPr bwMode="auto">
            <a:xfrm>
              <a:off x="2322" y="1440"/>
              <a:ext cx="990" cy="724"/>
            </a:xfrm>
            <a:prstGeom prst="hexagon">
              <a:avLst>
                <a:gd name="adj" fmla="val 34185"/>
                <a:gd name="vf" fmla="val 115470"/>
              </a:avLst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endParaRPr lang="zh-CN" altLang="zh-CN" sz="1000">
                <a:latin typeface="Times New Roman" pitchFamily="18" charset="0"/>
              </a:endParaRPr>
            </a:p>
          </p:txBody>
        </p: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672" y="2739"/>
              <a:ext cx="839" cy="774"/>
              <a:chOff x="5512" y="13085"/>
              <a:chExt cx="1477" cy="1399"/>
            </a:xfrm>
          </p:grpSpPr>
          <p:sp>
            <p:nvSpPr>
              <p:cNvPr id="14363" name="Rectangle 11"/>
              <p:cNvSpPr>
                <a:spLocks noChangeArrowheads="1"/>
              </p:cNvSpPr>
              <p:nvPr/>
            </p:nvSpPr>
            <p:spPr bwMode="auto">
              <a:xfrm rot="10800000" flipH="1" flipV="1">
                <a:off x="5516" y="13472"/>
                <a:ext cx="1470" cy="624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just" eaLnBrk="0" hangingPunct="0"/>
                <a:endParaRPr lang="zh-CN" altLang="zh-CN" sz="1000">
                  <a:latin typeface="Times New Roman" pitchFamily="18" charset="0"/>
                </a:endParaRPr>
              </a:p>
            </p:txBody>
          </p:sp>
          <p:sp>
            <p:nvSpPr>
              <p:cNvPr id="14364" name="Rectangle 12"/>
              <p:cNvSpPr>
                <a:spLocks noChangeArrowheads="1"/>
              </p:cNvSpPr>
              <p:nvPr/>
            </p:nvSpPr>
            <p:spPr bwMode="auto">
              <a:xfrm rot="5400000">
                <a:off x="6058" y="12545"/>
                <a:ext cx="391" cy="1471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rot="10800000" vert="eaVert"/>
              <a:lstStyle/>
              <a:p>
                <a:pPr algn="just" eaLnBrk="0" hangingPunct="0"/>
                <a:endParaRPr lang="zh-CN" altLang="zh-CN" sz="1000">
                  <a:latin typeface="Times New Roman" pitchFamily="18" charset="0"/>
                </a:endParaRPr>
              </a:p>
            </p:txBody>
          </p:sp>
          <p:sp>
            <p:nvSpPr>
              <p:cNvPr id="14365" name="Rectangle 13"/>
              <p:cNvSpPr>
                <a:spLocks noChangeArrowheads="1"/>
              </p:cNvSpPr>
              <p:nvPr/>
            </p:nvSpPr>
            <p:spPr bwMode="auto">
              <a:xfrm rot="5400000">
                <a:off x="6048" y="13557"/>
                <a:ext cx="391" cy="1463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rot="10800000" vert="eaVert"/>
              <a:lstStyle/>
              <a:p>
                <a:pPr algn="just" eaLnBrk="0" hangingPunct="0"/>
                <a:endParaRPr lang="zh-CN" altLang="zh-CN" sz="1000">
                  <a:latin typeface="Times New Roman" pitchFamily="18" charset="0"/>
                </a:endParaRPr>
              </a:p>
            </p:txBody>
          </p:sp>
        </p:grpSp>
        <p:sp>
          <p:nvSpPr>
            <p:cNvPr id="14359" name="Text Box 14"/>
            <p:cNvSpPr txBox="1">
              <a:spLocks noChangeArrowheads="1"/>
            </p:cNvSpPr>
            <p:nvPr/>
          </p:nvSpPr>
          <p:spPr bwMode="auto">
            <a:xfrm>
              <a:off x="672" y="2172"/>
              <a:ext cx="551" cy="23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kumimoji="1" lang="zh-CN" altLang="en-US" b="1">
                  <a:latin typeface="宋体" charset="-122"/>
                </a:rPr>
                <a:t>正视图</a:t>
              </a:r>
            </a:p>
          </p:txBody>
        </p:sp>
        <p:sp>
          <p:nvSpPr>
            <p:cNvPr id="14360" name="Text Box 15"/>
            <p:cNvSpPr txBox="1">
              <a:spLocks noChangeArrowheads="1"/>
            </p:cNvSpPr>
            <p:nvPr/>
          </p:nvSpPr>
          <p:spPr bwMode="auto">
            <a:xfrm>
              <a:off x="2405" y="2387"/>
              <a:ext cx="551" cy="23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kumimoji="1" lang="zh-CN" altLang="en-US" b="1">
                  <a:latin typeface="宋体" charset="-122"/>
                </a:rPr>
                <a:t>侧视图</a:t>
              </a:r>
            </a:p>
          </p:txBody>
        </p:sp>
        <p:sp>
          <p:nvSpPr>
            <p:cNvPr id="14361" name="Text Box 16"/>
            <p:cNvSpPr txBox="1">
              <a:spLocks noChangeArrowheads="1"/>
            </p:cNvSpPr>
            <p:nvPr/>
          </p:nvSpPr>
          <p:spPr bwMode="auto">
            <a:xfrm>
              <a:off x="672" y="3540"/>
              <a:ext cx="1420" cy="40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kumimoji="1" lang="zh-CN" altLang="en-US" b="1">
                  <a:latin typeface="宋体" charset="-122"/>
                </a:rPr>
                <a:t>俯视图</a:t>
              </a:r>
              <a:endParaRPr kumimoji="1" lang="zh-CN" altLang="en-US" b="1">
                <a:latin typeface="宋体" charset="-122"/>
                <a:cs typeface="Times New Roman" pitchFamily="18" charset="0"/>
              </a:endParaRPr>
            </a:p>
            <a:p>
              <a:pPr algn="l"/>
              <a:endParaRPr kumimoji="1" lang="en-US" altLang="zh-CN" b="1">
                <a:latin typeface="宋体" charset="-122"/>
              </a:endParaRPr>
            </a:p>
          </p:txBody>
        </p:sp>
        <p:sp>
          <p:nvSpPr>
            <p:cNvPr id="14362" name="Rectangle 17"/>
            <p:cNvSpPr>
              <a:spLocks noChangeArrowheads="1"/>
            </p:cNvSpPr>
            <p:nvPr/>
          </p:nvSpPr>
          <p:spPr bwMode="auto">
            <a:xfrm>
              <a:off x="2223" y="1824"/>
              <a:ext cx="5760" cy="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5486400" y="3581400"/>
            <a:ext cx="1905000" cy="1371600"/>
            <a:chOff x="3456" y="2168"/>
            <a:chExt cx="1400" cy="1008"/>
          </a:xfrm>
        </p:grpSpPr>
        <p:sp>
          <p:nvSpPr>
            <p:cNvPr id="14342" name="Line 19"/>
            <p:cNvSpPr>
              <a:spLocks noChangeShapeType="1"/>
            </p:cNvSpPr>
            <p:nvPr/>
          </p:nvSpPr>
          <p:spPr bwMode="auto">
            <a:xfrm>
              <a:off x="3552" y="3072"/>
              <a:ext cx="336" cy="96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3456" y="2168"/>
              <a:ext cx="1400" cy="1008"/>
              <a:chOff x="3448" y="2160"/>
              <a:chExt cx="1400" cy="1008"/>
            </a:xfrm>
          </p:grpSpPr>
          <p:sp>
            <p:nvSpPr>
              <p:cNvPr id="14344" name="Line 21"/>
              <p:cNvSpPr>
                <a:spLocks noChangeShapeType="1"/>
              </p:cNvSpPr>
              <p:nvPr/>
            </p:nvSpPr>
            <p:spPr bwMode="auto">
              <a:xfrm>
                <a:off x="3600" y="2400"/>
                <a:ext cx="384" cy="96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345" name="Line 22"/>
              <p:cNvSpPr>
                <a:spLocks noChangeShapeType="1"/>
              </p:cNvSpPr>
              <p:nvPr/>
            </p:nvSpPr>
            <p:spPr bwMode="auto">
              <a:xfrm>
                <a:off x="3984" y="2504"/>
                <a:ext cx="96" cy="336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346" name="Line 23"/>
              <p:cNvSpPr>
                <a:spLocks noChangeShapeType="1"/>
              </p:cNvSpPr>
              <p:nvPr/>
            </p:nvSpPr>
            <p:spPr bwMode="auto">
              <a:xfrm flipH="1">
                <a:off x="3456" y="2384"/>
                <a:ext cx="144" cy="336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347" name="Line 24"/>
              <p:cNvSpPr>
                <a:spLocks noChangeShapeType="1"/>
              </p:cNvSpPr>
              <p:nvPr/>
            </p:nvSpPr>
            <p:spPr bwMode="auto">
              <a:xfrm>
                <a:off x="3448" y="2688"/>
                <a:ext cx="96" cy="384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348" name="Line 25"/>
              <p:cNvSpPr>
                <a:spLocks noChangeShapeType="1"/>
              </p:cNvSpPr>
              <p:nvPr/>
            </p:nvSpPr>
            <p:spPr bwMode="auto">
              <a:xfrm flipH="1">
                <a:off x="3888" y="2832"/>
                <a:ext cx="192" cy="336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349" name="Line 26"/>
              <p:cNvSpPr>
                <a:spLocks noChangeShapeType="1"/>
              </p:cNvSpPr>
              <p:nvPr/>
            </p:nvSpPr>
            <p:spPr bwMode="auto">
              <a:xfrm flipV="1">
                <a:off x="3600" y="2160"/>
                <a:ext cx="768" cy="240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350" name="Line 27"/>
              <p:cNvSpPr>
                <a:spLocks noChangeShapeType="1"/>
              </p:cNvSpPr>
              <p:nvPr/>
            </p:nvSpPr>
            <p:spPr bwMode="auto">
              <a:xfrm flipV="1">
                <a:off x="3976" y="2256"/>
                <a:ext cx="768" cy="240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351" name="Line 28"/>
              <p:cNvSpPr>
                <a:spLocks noChangeShapeType="1"/>
              </p:cNvSpPr>
              <p:nvPr/>
            </p:nvSpPr>
            <p:spPr bwMode="auto">
              <a:xfrm flipV="1">
                <a:off x="4080" y="2592"/>
                <a:ext cx="768" cy="240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352" name="Line 29"/>
              <p:cNvSpPr>
                <a:spLocks noChangeShapeType="1"/>
              </p:cNvSpPr>
              <p:nvPr/>
            </p:nvSpPr>
            <p:spPr bwMode="auto">
              <a:xfrm flipV="1">
                <a:off x="3888" y="2928"/>
                <a:ext cx="768" cy="240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353" name="Line 30"/>
              <p:cNvSpPr>
                <a:spLocks noChangeShapeType="1"/>
              </p:cNvSpPr>
              <p:nvPr/>
            </p:nvSpPr>
            <p:spPr bwMode="auto">
              <a:xfrm>
                <a:off x="4368" y="2160"/>
                <a:ext cx="384" cy="96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354" name="Line 31"/>
              <p:cNvSpPr>
                <a:spLocks noChangeShapeType="1"/>
              </p:cNvSpPr>
              <p:nvPr/>
            </p:nvSpPr>
            <p:spPr bwMode="auto">
              <a:xfrm flipH="1">
                <a:off x="4640" y="2608"/>
                <a:ext cx="192" cy="336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355" name="Line 32"/>
              <p:cNvSpPr>
                <a:spLocks noChangeShapeType="1"/>
              </p:cNvSpPr>
              <p:nvPr/>
            </p:nvSpPr>
            <p:spPr bwMode="auto">
              <a:xfrm>
                <a:off x="4736" y="2256"/>
                <a:ext cx="96" cy="336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2" descr="vmn,m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smtClean="0">
                <a:solidFill>
                  <a:schemeClr val="tx1"/>
                </a:solidFill>
              </a:rPr>
              <a:t> </a:t>
            </a:r>
            <a:endParaRPr lang="en-US" altLang="zh-CN" sz="4000" smtClean="0"/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zh-CN" altLang="zh-CN" smtClean="0"/>
          </a:p>
        </p:txBody>
      </p:sp>
      <p:pic>
        <p:nvPicPr>
          <p:cNvPr id="15364" name="Picture 4" descr="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1484313"/>
            <a:ext cx="364013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1484313"/>
            <a:ext cx="3271838" cy="387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55650" y="620713"/>
            <a:ext cx="6342063" cy="617537"/>
          </a:xfrm>
          <a:prstGeom prst="rect">
            <a:avLst/>
          </a:prstGeom>
          <a:solidFill>
            <a:srgbClr val="FEFA50"/>
          </a:solidFill>
          <a:ln w="38100" algn="ctr">
            <a:solidFill>
              <a:srgbClr val="FEFA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chemeClr val="tx2"/>
                </a:solidFill>
              </a:rPr>
              <a:t>与上一张三视图有何区别与联系？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 descr="粉色面巾纸"/>
          <p:cNvSpPr>
            <a:spLocks noChangeArrowheads="1"/>
          </p:cNvSpPr>
          <p:nvPr/>
        </p:nvSpPr>
        <p:spPr bwMode="auto">
          <a:xfrm>
            <a:off x="827088" y="2205038"/>
            <a:ext cx="2209800" cy="4318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hlink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zh-CN" altLang="en-US"/>
              <a:t>一、投影的形成</a:t>
            </a: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755650" y="1628775"/>
            <a:ext cx="3200400" cy="436563"/>
          </a:xfrm>
          <a:prstGeom prst="rect">
            <a:avLst/>
          </a:prstGeom>
          <a:gradFill rotWithShape="1">
            <a:gsLst>
              <a:gs pos="0">
                <a:srgbClr val="FFCC00">
                  <a:gamma/>
                  <a:shade val="46275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kumimoji="1" lang="zh-CN" altLang="en-US" sz="2800">
                <a:latin typeface="Times New Roman" pitchFamily="18" charset="0"/>
              </a:rPr>
              <a:t>投影法概述</a:t>
            </a:r>
          </a:p>
        </p:txBody>
      </p:sp>
      <p:pic>
        <p:nvPicPr>
          <p:cNvPr id="64538" name="Picture 26" descr="中心投影法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7700" y="2667000"/>
            <a:ext cx="2952750" cy="2952750"/>
          </a:xfrm>
          <a:prstGeom prst="rect">
            <a:avLst/>
          </a:prstGeom>
          <a:noFill/>
        </p:spPr>
      </p:pic>
      <p:pic>
        <p:nvPicPr>
          <p:cNvPr id="64539" name="Picture 27" descr="中心投影法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7700" y="2667000"/>
            <a:ext cx="2917825" cy="2952750"/>
          </a:xfrm>
          <a:prstGeom prst="rect">
            <a:avLst/>
          </a:prstGeom>
          <a:noFill/>
        </p:spPr>
      </p:pic>
      <p:pic>
        <p:nvPicPr>
          <p:cNvPr id="64541" name="Picture 29" descr="中心投影法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27700" y="2667000"/>
            <a:ext cx="2951163" cy="29527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64548" name="Text Box 36"/>
          <p:cNvSpPr txBox="1">
            <a:spLocks noChangeArrowheads="1"/>
          </p:cNvSpPr>
          <p:nvPr/>
        </p:nvSpPr>
        <p:spPr bwMode="auto">
          <a:xfrm>
            <a:off x="1384300" y="4343400"/>
            <a:ext cx="3275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l-GR" altLang="zh-CN" sz="1800">
                <a:solidFill>
                  <a:srgbClr val="FE0000"/>
                </a:solidFill>
              </a:rPr>
              <a:t>Δ</a:t>
            </a:r>
            <a:r>
              <a:rPr lang="en-US" altLang="zh-CN">
                <a:solidFill>
                  <a:srgbClr val="FE1402"/>
                </a:solidFill>
                <a:latin typeface="Times New Roman" pitchFamily="18" charset="0"/>
                <a:ea typeface="楷体_GB2312" pitchFamily="49" charset="-122"/>
              </a:rPr>
              <a:t>abc</a:t>
            </a:r>
            <a:r>
              <a:rPr lang="en-US" altLang="zh-CN">
                <a:latin typeface="Arial"/>
                <a:ea typeface="楷体_GB2312" pitchFamily="49" charset="-122"/>
              </a:rPr>
              <a:t>——</a:t>
            </a:r>
            <a:r>
              <a:rPr lang="el-GR" altLang="zh-CN" sz="1800">
                <a:solidFill>
                  <a:srgbClr val="FE0000"/>
                </a:solidFill>
              </a:rPr>
              <a:t>Δ</a:t>
            </a:r>
            <a:r>
              <a:rPr lang="en-US" altLang="zh-CN">
                <a:solidFill>
                  <a:srgbClr val="FE1402"/>
                </a:solidFill>
                <a:latin typeface="Times New Roman" pitchFamily="18" charset="0"/>
                <a:ea typeface="楷体_GB2312" pitchFamily="49" charset="-122"/>
              </a:rPr>
              <a:t>ABC</a:t>
            </a:r>
            <a:r>
              <a:rPr lang="zh-CN" altLang="en-US">
                <a:latin typeface="楷体_GB2312" pitchFamily="49" charset="-122"/>
                <a:ea typeface="楷体_GB2312" pitchFamily="49" charset="-122"/>
              </a:rPr>
              <a:t>的投影</a:t>
            </a:r>
          </a:p>
        </p:txBody>
      </p:sp>
      <p:sp>
        <p:nvSpPr>
          <p:cNvPr id="64549" name="Text Box 37"/>
          <p:cNvSpPr txBox="1">
            <a:spLocks noChangeArrowheads="1"/>
          </p:cNvSpPr>
          <p:nvPr/>
        </p:nvSpPr>
        <p:spPr bwMode="auto">
          <a:xfrm>
            <a:off x="900113" y="5013325"/>
            <a:ext cx="42799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zh-CN" altLang="en-US">
                <a:latin typeface="楷体_GB2312" pitchFamily="49" charset="-122"/>
                <a:ea typeface="楷体_GB2312" pitchFamily="49" charset="-122"/>
              </a:rPr>
              <a:t>    投射线通过物体，在选定的投影面上得到图形的方法</a:t>
            </a:r>
          </a:p>
          <a:p>
            <a:pPr algn="l">
              <a:spcBef>
                <a:spcPct val="0"/>
              </a:spcBef>
            </a:pPr>
            <a:r>
              <a:rPr lang="en-US" altLang="zh-CN">
                <a:latin typeface="Arial"/>
                <a:ea typeface="楷体_GB2312" pitchFamily="49" charset="-122"/>
              </a:rPr>
              <a:t>——</a:t>
            </a:r>
            <a:r>
              <a:rPr lang="zh-CN" altLang="en-US">
                <a:solidFill>
                  <a:srgbClr val="FE1402"/>
                </a:solidFill>
                <a:latin typeface="楷体_GB2312" pitchFamily="49" charset="-122"/>
                <a:ea typeface="楷体_GB2312" pitchFamily="49" charset="-122"/>
              </a:rPr>
              <a:t>投影法也称投影</a:t>
            </a:r>
            <a:r>
              <a:rPr lang="zh-CN" altLang="en-US">
                <a:latin typeface="楷体_GB2312" pitchFamily="49" charset="-122"/>
                <a:ea typeface="楷体_GB2312" pitchFamily="49" charset="-122"/>
              </a:rPr>
              <a:t>。</a:t>
            </a:r>
          </a:p>
        </p:txBody>
      </p:sp>
      <p:sp>
        <p:nvSpPr>
          <p:cNvPr id="64559" name="Text Box 47"/>
          <p:cNvSpPr txBox="1">
            <a:spLocks noChangeArrowheads="1"/>
          </p:cNvSpPr>
          <p:nvPr/>
        </p:nvSpPr>
        <p:spPr bwMode="auto">
          <a:xfrm>
            <a:off x="827088" y="620713"/>
            <a:ext cx="3232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1" lang="zh-CN" altLang="en-US" sz="4000" b="0">
                <a:latin typeface="隶书" pitchFamily="49" charset="-122"/>
                <a:ea typeface="隶书" pitchFamily="49" charset="-122"/>
              </a:rPr>
              <a:t>投影和三视图</a:t>
            </a:r>
            <a:endParaRPr kumimoji="1" lang="en-US" altLang="zh-CN" sz="4000" b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64563" name="Text Box 51"/>
          <p:cNvSpPr txBox="1">
            <a:spLocks noChangeArrowheads="1"/>
          </p:cNvSpPr>
          <p:nvPr/>
        </p:nvSpPr>
        <p:spPr bwMode="auto">
          <a:xfrm>
            <a:off x="927100" y="3124200"/>
            <a:ext cx="485457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>
                <a:latin typeface="楷体_GB2312" pitchFamily="49" charset="-122"/>
                <a:ea typeface="楷体_GB2312" pitchFamily="49" charset="-122"/>
              </a:rPr>
              <a:t>光线    物体    墙壁    影子</a:t>
            </a:r>
          </a:p>
          <a:p>
            <a:pPr algn="l"/>
            <a:endParaRPr lang="zh-CN" altLang="en-US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4564" name="AutoShape 52"/>
          <p:cNvSpPr>
            <a:spLocks noChangeArrowheads="1"/>
          </p:cNvSpPr>
          <p:nvPr/>
        </p:nvSpPr>
        <p:spPr bwMode="auto">
          <a:xfrm>
            <a:off x="1689100" y="3352800"/>
            <a:ext cx="533400" cy="76200"/>
          </a:xfrm>
          <a:prstGeom prst="rightArrow">
            <a:avLst>
              <a:gd name="adj1" fmla="val 50000"/>
              <a:gd name="adj2" fmla="val 1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565" name="AutoShape 53"/>
          <p:cNvSpPr>
            <a:spLocks noChangeArrowheads="1"/>
          </p:cNvSpPr>
          <p:nvPr/>
        </p:nvSpPr>
        <p:spPr bwMode="auto">
          <a:xfrm>
            <a:off x="2908300" y="3352800"/>
            <a:ext cx="609600" cy="76200"/>
          </a:xfrm>
          <a:prstGeom prst="rightArrow">
            <a:avLst>
              <a:gd name="adj1" fmla="val 50000"/>
              <a:gd name="adj2" fmla="val 2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566" name="AutoShape 54"/>
          <p:cNvSpPr>
            <a:spLocks noChangeArrowheads="1"/>
          </p:cNvSpPr>
          <p:nvPr/>
        </p:nvSpPr>
        <p:spPr bwMode="auto">
          <a:xfrm>
            <a:off x="4127500" y="3352800"/>
            <a:ext cx="533400" cy="76200"/>
          </a:xfrm>
          <a:prstGeom prst="rightArrow">
            <a:avLst>
              <a:gd name="adj1" fmla="val 50000"/>
              <a:gd name="adj2" fmla="val 1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567" name="AutoShape 55"/>
          <p:cNvSpPr>
            <a:spLocks noChangeArrowheads="1"/>
          </p:cNvSpPr>
          <p:nvPr/>
        </p:nvSpPr>
        <p:spPr bwMode="auto">
          <a:xfrm>
            <a:off x="1993900" y="3886200"/>
            <a:ext cx="228600" cy="762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568" name="AutoShape 56"/>
          <p:cNvSpPr>
            <a:spLocks noChangeArrowheads="1"/>
          </p:cNvSpPr>
          <p:nvPr/>
        </p:nvSpPr>
        <p:spPr bwMode="auto">
          <a:xfrm>
            <a:off x="2908300" y="3886200"/>
            <a:ext cx="457200" cy="76200"/>
          </a:xfrm>
          <a:prstGeom prst="rightArrow">
            <a:avLst>
              <a:gd name="adj1" fmla="val 50000"/>
              <a:gd name="adj2" fmla="val 1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569" name="AutoShape 57"/>
          <p:cNvSpPr>
            <a:spLocks noChangeArrowheads="1"/>
          </p:cNvSpPr>
          <p:nvPr/>
        </p:nvSpPr>
        <p:spPr bwMode="auto">
          <a:xfrm>
            <a:off x="4432300" y="3886200"/>
            <a:ext cx="228600" cy="762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570" name="Text Box 58"/>
          <p:cNvSpPr txBox="1">
            <a:spLocks noChangeArrowheads="1"/>
          </p:cNvSpPr>
          <p:nvPr/>
        </p:nvSpPr>
        <p:spPr bwMode="auto">
          <a:xfrm>
            <a:off x="927100" y="3657600"/>
            <a:ext cx="4664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zh-CN" altLang="en-US">
                <a:latin typeface="楷体_GB2312" pitchFamily="49" charset="-122"/>
                <a:ea typeface="楷体_GB2312" pitchFamily="49" charset="-122"/>
              </a:rPr>
              <a:t>投射线  物体    投影面  投影</a:t>
            </a:r>
          </a:p>
        </p:txBody>
      </p:sp>
    </p:spTree>
  </p:cSld>
  <p:clrMapOvr>
    <a:masterClrMapping/>
  </p:clrMapOvr>
  <p:transition>
    <p:wipe dir="r"/>
    <p:sndAc>
      <p:stSnd>
        <p:snd r:embed="rId2" name="typ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4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64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4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4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4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4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64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4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48" grpId="0" autoUpdateAnimBg="0"/>
      <p:bldP spid="64549" grpId="0" autoUpdateAnimBg="0"/>
      <p:bldP spid="64563" grpId="0" autoUpdateAnimBg="0"/>
      <p:bldP spid="64564" grpId="0" animBg="1"/>
      <p:bldP spid="64565" grpId="0" animBg="1"/>
      <p:bldP spid="64566" grpId="0" animBg="1"/>
      <p:bldP spid="64567" grpId="0" animBg="1"/>
      <p:bldP spid="64568" grpId="0" animBg="1"/>
      <p:bldP spid="64569" grpId="0" animBg="1"/>
      <p:bldP spid="6457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图片 12" descr="vmn,m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0063" y="1000125"/>
            <a:ext cx="83820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CN" sz="360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1</a:t>
            </a:r>
            <a:r>
              <a:rPr lang="zh-CN" altLang="en-US" sz="360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、三视图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zh-CN" altLang="en-US" sz="3600" b="1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主视图</a:t>
            </a:r>
            <a:r>
              <a:rPr lang="en-US" altLang="zh-CN" sz="3600" b="1" smtClean="0">
                <a:solidFill>
                  <a:srgbClr val="FF0000"/>
                </a:solidFill>
                <a:ea typeface="隶书" pitchFamily="49" charset="-122"/>
              </a:rPr>
              <a:t>——</a:t>
            </a:r>
            <a:r>
              <a:rPr lang="zh-CN" altLang="en-US" sz="3600" b="1" smtClean="0">
                <a:latin typeface="隶书" pitchFamily="49" charset="-122"/>
                <a:ea typeface="隶书" pitchFamily="49" charset="-122"/>
              </a:rPr>
              <a:t>从正面看到的图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zh-CN" altLang="en-US" sz="3600" b="1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左视图</a:t>
            </a:r>
            <a:r>
              <a:rPr lang="en-US" altLang="zh-CN" sz="3600" b="1" smtClean="0">
                <a:solidFill>
                  <a:srgbClr val="FF0000"/>
                </a:solidFill>
                <a:ea typeface="隶书" pitchFamily="49" charset="-122"/>
              </a:rPr>
              <a:t>——</a:t>
            </a:r>
            <a:r>
              <a:rPr lang="zh-CN" altLang="en-US" sz="3600" b="1" smtClean="0">
                <a:latin typeface="隶书" pitchFamily="49" charset="-122"/>
                <a:ea typeface="隶书" pitchFamily="49" charset="-122"/>
              </a:rPr>
              <a:t>从左面看到的图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zh-CN" altLang="en-US" sz="3600" b="1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俯视图</a:t>
            </a:r>
            <a:r>
              <a:rPr lang="en-US" altLang="zh-CN" sz="3600" b="1" smtClean="0">
                <a:solidFill>
                  <a:srgbClr val="FF0000"/>
                </a:solidFill>
                <a:ea typeface="隶书" pitchFamily="49" charset="-122"/>
              </a:rPr>
              <a:t>——</a:t>
            </a:r>
            <a:r>
              <a:rPr lang="zh-CN" altLang="en-US" sz="3600" b="1" smtClean="0">
                <a:latin typeface="隶书" pitchFamily="49" charset="-122"/>
                <a:ea typeface="隶书" pitchFamily="49" charset="-122"/>
              </a:rPr>
              <a:t>从上面看到的图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CN" sz="3600" b="1" smtClean="0">
                <a:latin typeface="隶书" pitchFamily="49" charset="-122"/>
                <a:ea typeface="隶书" pitchFamily="49" charset="-122"/>
              </a:rPr>
              <a:t>2</a:t>
            </a:r>
            <a:r>
              <a:rPr lang="zh-CN" altLang="en-US" sz="3600" b="1" smtClean="0">
                <a:latin typeface="隶书" pitchFamily="49" charset="-122"/>
                <a:ea typeface="隶书" pitchFamily="49" charset="-122"/>
              </a:rPr>
              <a:t>、位置：</a:t>
            </a:r>
            <a:r>
              <a:rPr lang="zh-CN" altLang="en-US" b="1" u="sng" smtClean="0">
                <a:latin typeface="隶书" pitchFamily="49" charset="-122"/>
                <a:ea typeface="隶书" pitchFamily="49" charset="-122"/>
              </a:rPr>
              <a:t>主视图</a:t>
            </a:r>
            <a:r>
              <a:rPr lang="zh-CN" altLang="en-US" b="1" smtClean="0">
                <a:latin typeface="隶书" pitchFamily="49" charset="-122"/>
                <a:ea typeface="隶书" pitchFamily="49" charset="-122"/>
              </a:rPr>
              <a:t>  </a:t>
            </a:r>
            <a:r>
              <a:rPr lang="zh-CN" altLang="en-US" b="1" u="sng" smtClean="0">
                <a:latin typeface="隶书" pitchFamily="49" charset="-122"/>
                <a:ea typeface="隶书" pitchFamily="49" charset="-122"/>
              </a:rPr>
              <a:t>左视图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zh-CN" altLang="en-US" b="1" smtClean="0">
                <a:latin typeface="隶书" pitchFamily="49" charset="-122"/>
                <a:ea typeface="隶书" pitchFamily="49" charset="-122"/>
              </a:rPr>
              <a:t>          </a:t>
            </a:r>
            <a:r>
              <a:rPr lang="zh-CN" altLang="en-US" b="1" u="sng" smtClean="0">
                <a:latin typeface="隶书" pitchFamily="49" charset="-122"/>
                <a:ea typeface="隶书" pitchFamily="49" charset="-122"/>
              </a:rPr>
              <a:t>俯视图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zh-CN" altLang="en-US" sz="3600" b="1" smtClean="0">
                <a:latin typeface="隶书" pitchFamily="49" charset="-122"/>
                <a:ea typeface="隶书" pitchFamily="49" charset="-122"/>
              </a:rPr>
              <a:t>   大小：</a:t>
            </a:r>
            <a:r>
              <a:rPr lang="zh-CN" altLang="en-US" b="1" smtClean="0">
                <a:latin typeface="隶书" pitchFamily="49" charset="-122"/>
                <a:ea typeface="隶书" pitchFamily="49" charset="-122"/>
              </a:rPr>
              <a:t>长对正</a:t>
            </a:r>
            <a:r>
              <a:rPr lang="en-US" altLang="zh-CN" b="1" smtClean="0">
                <a:latin typeface="隶书" pitchFamily="49" charset="-122"/>
                <a:ea typeface="隶书" pitchFamily="49" charset="-122"/>
              </a:rPr>
              <a:t>,</a:t>
            </a:r>
            <a:r>
              <a:rPr lang="zh-CN" altLang="en-US" b="1" smtClean="0">
                <a:latin typeface="隶书" pitchFamily="49" charset="-122"/>
                <a:ea typeface="隶书" pitchFamily="49" charset="-122"/>
              </a:rPr>
              <a:t>高平齐</a:t>
            </a:r>
            <a:r>
              <a:rPr lang="en-US" altLang="zh-CN" b="1" smtClean="0">
                <a:latin typeface="隶书" pitchFamily="49" charset="-122"/>
                <a:ea typeface="隶书" pitchFamily="49" charset="-122"/>
              </a:rPr>
              <a:t>,</a:t>
            </a:r>
            <a:r>
              <a:rPr lang="zh-CN" altLang="en-US" b="1" smtClean="0">
                <a:latin typeface="隶书" pitchFamily="49" charset="-122"/>
                <a:ea typeface="隶书" pitchFamily="49" charset="-122"/>
              </a:rPr>
              <a:t>宽相等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CN" sz="3600" b="1" smtClean="0">
                <a:latin typeface="隶书" pitchFamily="49" charset="-122"/>
                <a:ea typeface="隶书" pitchFamily="49" charset="-122"/>
              </a:rPr>
              <a:t>3</a:t>
            </a:r>
            <a:r>
              <a:rPr lang="zh-CN" altLang="en-US" sz="3600" b="1" smtClean="0">
                <a:latin typeface="隶书" pitchFamily="49" charset="-122"/>
                <a:ea typeface="隶书" pitchFamily="49" charset="-122"/>
              </a:rPr>
              <a:t>、画物体的三视图时</a:t>
            </a:r>
            <a:r>
              <a:rPr lang="en-US" altLang="zh-CN" sz="3600" b="1" smtClean="0">
                <a:latin typeface="隶书" pitchFamily="49" charset="-122"/>
                <a:ea typeface="隶书" pitchFamily="49" charset="-122"/>
              </a:rPr>
              <a:t>,</a:t>
            </a:r>
            <a:r>
              <a:rPr lang="zh-CN" altLang="en-US" sz="3600" b="1" smtClean="0">
                <a:latin typeface="隶书" pitchFamily="49" charset="-122"/>
                <a:ea typeface="隶书" pitchFamily="49" charset="-122"/>
              </a:rPr>
              <a:t>要符合如下</a:t>
            </a:r>
            <a:r>
              <a:rPr lang="zh-CN" altLang="en-US" sz="3600" b="1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原则</a:t>
            </a:r>
            <a:r>
              <a:rPr lang="en-US" altLang="zh-CN" sz="3600" b="1" smtClean="0">
                <a:latin typeface="隶书" pitchFamily="49" charset="-122"/>
                <a:ea typeface="隶书" pitchFamily="49" charset="-122"/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zh-CN" altLang="en-US" sz="3500" smtClean="0">
                <a:latin typeface="隶书" pitchFamily="49" charset="-122"/>
                <a:ea typeface="隶书" pitchFamily="49" charset="-122"/>
              </a:rPr>
              <a:t>（</a:t>
            </a:r>
            <a:r>
              <a:rPr lang="en-US" altLang="zh-CN" sz="3500" smtClean="0">
                <a:latin typeface="隶书" pitchFamily="49" charset="-122"/>
                <a:ea typeface="隶书" pitchFamily="49" charset="-122"/>
              </a:rPr>
              <a:t>1</a:t>
            </a:r>
            <a:r>
              <a:rPr lang="zh-CN" altLang="en-US" sz="3500" smtClean="0">
                <a:latin typeface="隶书" pitchFamily="49" charset="-122"/>
                <a:ea typeface="隶书" pitchFamily="49" charset="-122"/>
              </a:rPr>
              <a:t>）、确定视角的方向；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zh-CN" altLang="en-US" sz="3500" smtClean="0">
                <a:latin typeface="隶书" pitchFamily="49" charset="-122"/>
                <a:ea typeface="隶书" pitchFamily="49" charset="-122"/>
              </a:rPr>
              <a:t>（</a:t>
            </a:r>
            <a:r>
              <a:rPr lang="en-US" altLang="zh-CN" sz="3500" smtClean="0">
                <a:latin typeface="隶书" pitchFamily="49" charset="-122"/>
                <a:ea typeface="隶书" pitchFamily="49" charset="-122"/>
              </a:rPr>
              <a:t>2</a:t>
            </a:r>
            <a:r>
              <a:rPr lang="zh-CN" altLang="en-US" sz="3500" smtClean="0">
                <a:latin typeface="隶书" pitchFamily="49" charset="-122"/>
                <a:ea typeface="隶书" pitchFamily="49" charset="-122"/>
              </a:rPr>
              <a:t>）、明确几何体构成方式及交线位置。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zh-CN" sz="3500" b="1" smtClean="0">
              <a:latin typeface="隶书" pitchFamily="49" charset="-122"/>
              <a:ea typeface="隶书" pitchFamily="49" charset="-122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" y="0"/>
            <a:ext cx="2819400" cy="930275"/>
            <a:chOff x="480" y="2592"/>
            <a:chExt cx="1776" cy="586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480" y="2592"/>
              <a:ext cx="1680" cy="586"/>
              <a:chOff x="672" y="3439"/>
              <a:chExt cx="4176" cy="593"/>
            </a:xfrm>
          </p:grpSpPr>
          <p:sp>
            <p:nvSpPr>
              <p:cNvPr id="41994" name="AutoShape 6"/>
              <p:cNvSpPr>
                <a:spLocks noChangeArrowheads="1"/>
              </p:cNvSpPr>
              <p:nvPr/>
            </p:nvSpPr>
            <p:spPr bwMode="auto">
              <a:xfrm>
                <a:off x="672" y="3504"/>
                <a:ext cx="4080" cy="528"/>
              </a:xfrm>
              <a:prstGeom prst="horizontalScroll">
                <a:avLst>
                  <a:gd name="adj" fmla="val 12500"/>
                </a:avLst>
              </a:prstGeom>
              <a:gradFill rotWithShape="0">
                <a:gsLst>
                  <a:gs pos="0">
                    <a:srgbClr val="FFEDED"/>
                  </a:gs>
                  <a:gs pos="100000">
                    <a:srgbClr val="FFFFFF"/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>
                  <a:latin typeface="Calibri" pitchFamily="34" charset="0"/>
                </a:endParaRPr>
              </a:p>
            </p:txBody>
          </p:sp>
          <p:sp>
            <p:nvSpPr>
              <p:cNvPr id="19463" name="Text Box 7"/>
              <p:cNvSpPr txBox="1">
                <a:spLocks noChangeArrowheads="1"/>
              </p:cNvSpPr>
              <p:nvPr/>
            </p:nvSpPr>
            <p:spPr bwMode="auto">
              <a:xfrm>
                <a:off x="719" y="3439"/>
                <a:ext cx="4129" cy="37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sz="3200" b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幼圆" pitchFamily="49" charset="-122"/>
                </a:endParaRPr>
              </a:p>
            </p:txBody>
          </p:sp>
        </p:grpSp>
        <p:pic>
          <p:nvPicPr>
            <p:cNvPr id="41992" name="Picture 8" descr="打开书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52" y="2736"/>
              <a:ext cx="396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93" name="Text Box 9"/>
            <p:cNvSpPr txBox="1">
              <a:spLocks noChangeArrowheads="1"/>
            </p:cNvSpPr>
            <p:nvPr/>
          </p:nvSpPr>
          <p:spPr bwMode="auto">
            <a:xfrm>
              <a:off x="528" y="2736"/>
              <a:ext cx="172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>
                  <a:solidFill>
                    <a:srgbClr val="FF0000"/>
                  </a:solidFill>
                  <a:latin typeface="Calibri" pitchFamily="34" charset="0"/>
                  <a:ea typeface="隶书" pitchFamily="49" charset="-122"/>
                </a:rPr>
                <a:t>小结       拓展</a:t>
              </a:r>
            </a:p>
          </p:txBody>
        </p:sp>
      </p:grpSp>
      <p:pic>
        <p:nvPicPr>
          <p:cNvPr id="41989" name="Picture 10" descr="右开门箭头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6400800"/>
            <a:ext cx="38893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11" descr="左开门箭头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6400800"/>
            <a:ext cx="38893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2" descr="vmn,m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450850" y="1184275"/>
          <a:ext cx="3132138" cy="3905250"/>
        </p:xfrm>
        <a:graphic>
          <a:graphicData uri="http://schemas.openxmlformats.org/presentationml/2006/ole">
            <p:oleObj spid="_x0000_s1026" r:id="rId4" imgW="1428949" imgH="1781424" progId="PBrush">
              <p:embed/>
            </p:oleObj>
          </a:graphicData>
        </a:graphic>
      </p:graphicFrame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50850" y="69850"/>
            <a:ext cx="73263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sz="3600" b="1">
                <a:latin typeface="Times New Roman" pitchFamily="18" charset="0"/>
                <a:ea typeface="黑体" pitchFamily="2" charset="-122"/>
              </a:rPr>
              <a:t>简单组合体的三视图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50850" y="5795963"/>
            <a:ext cx="8472488" cy="651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sz="36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注意：</a:t>
            </a:r>
            <a:r>
              <a:rPr lang="zh-CN" sz="3600" b="1" dirty="0">
                <a:latin typeface="Times New Roman" pitchFamily="18" charset="0"/>
                <a:ea typeface="黑体" pitchFamily="2" charset="-122"/>
              </a:rPr>
              <a:t>不可见的轮廓线，用虚线画出</a:t>
            </a:r>
            <a:r>
              <a:rPr lang="zh-CN" altLang="zh-CN" sz="3600" b="1" dirty="0">
                <a:latin typeface="Times New Roman" pitchFamily="18" charset="0"/>
                <a:ea typeface="黑体" pitchFamily="2" charset="-122"/>
              </a:rPr>
              <a:t>. </a:t>
            </a:r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6750050" y="1638300"/>
            <a:ext cx="933450" cy="933450"/>
          </a:xfrm>
          <a:prstGeom prst="ellipse">
            <a:avLst/>
          </a:pr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6959600" y="2600325"/>
            <a:ext cx="514350" cy="914400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4797425" y="1638300"/>
            <a:ext cx="933450" cy="933450"/>
          </a:xfrm>
          <a:prstGeom prst="ellipse">
            <a:avLst/>
          </a:pr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5006975" y="2600325"/>
            <a:ext cx="514350" cy="914400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6632575" y="985838"/>
            <a:ext cx="2747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sz="3600" b="1">
                <a:latin typeface="Times New Roman" pitchFamily="18" charset="0"/>
                <a:ea typeface="黑体" pitchFamily="2" charset="-122"/>
              </a:rPr>
              <a:t>侧视图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4572000" y="985838"/>
            <a:ext cx="2747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sz="3600" b="1">
                <a:latin typeface="Times New Roman" pitchFamily="18" charset="0"/>
                <a:ea typeface="黑体" pitchFamily="2" charset="-122"/>
              </a:rPr>
              <a:t>正视图</a:t>
            </a:r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4859338" y="4403725"/>
            <a:ext cx="933450" cy="933450"/>
          </a:xfrm>
          <a:prstGeom prst="ellipse">
            <a:avLst/>
          </a:pr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4495800" y="3792538"/>
            <a:ext cx="3052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sz="3600" b="1">
                <a:latin typeface="Times New Roman" pitchFamily="18" charset="0"/>
                <a:ea typeface="黑体" pitchFamily="2" charset="-122"/>
              </a:rPr>
              <a:t>俯视图</a:t>
            </a:r>
          </a:p>
        </p:txBody>
      </p:sp>
      <p:sp>
        <p:nvSpPr>
          <p:cNvPr id="9229" name="Oval 13"/>
          <p:cNvSpPr>
            <a:spLocks noChangeArrowheads="1"/>
          </p:cNvSpPr>
          <p:nvPr/>
        </p:nvSpPr>
        <p:spPr bwMode="auto">
          <a:xfrm>
            <a:off x="5065713" y="4618038"/>
            <a:ext cx="534987" cy="534987"/>
          </a:xfrm>
          <a:prstGeom prst="ellipse">
            <a:avLst/>
          </a:prstGeom>
          <a:noFill/>
          <a:ln w="38100" cmpd="sng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2" descr="vmn,m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450850" y="1825625"/>
          <a:ext cx="2744788" cy="3257550"/>
        </p:xfrm>
        <a:graphic>
          <a:graphicData uri="http://schemas.openxmlformats.org/presentationml/2006/ole">
            <p:oleObj spid="_x0000_s2050" r:id="rId4" imgW="1428949" imgH="1695687" progId="PBrush">
              <p:embed/>
            </p:oleObj>
          </a:graphicData>
        </a:graphic>
      </p:graphicFrame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4038600" y="4252913"/>
            <a:ext cx="2152650" cy="2152650"/>
          </a:xfrm>
          <a:prstGeom prst="ellipse">
            <a:avLst/>
          </a:pr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4400550" y="4633913"/>
            <a:ext cx="1428750" cy="1428750"/>
          </a:xfrm>
          <a:prstGeom prst="ellipse">
            <a:avLst/>
          </a:pr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4838700" y="5053013"/>
            <a:ext cx="571500" cy="571500"/>
          </a:xfrm>
          <a:prstGeom prst="ellipse">
            <a:avLst/>
          </a:pr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770438" y="1566863"/>
            <a:ext cx="533400" cy="871537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4303713" y="2438400"/>
            <a:ext cx="1447800" cy="381000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3960813" y="2819400"/>
            <a:ext cx="2143125" cy="381000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7397750" y="1566863"/>
            <a:ext cx="533400" cy="871537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6931025" y="2438400"/>
            <a:ext cx="1447800" cy="381000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6588125" y="2819400"/>
            <a:ext cx="2143125" cy="381000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4232275" y="3505200"/>
            <a:ext cx="1560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sz="3600" b="1">
                <a:latin typeface="Times New Roman" pitchFamily="18" charset="0"/>
                <a:ea typeface="黑体" pitchFamily="2" charset="-122"/>
              </a:rPr>
              <a:t>俯视图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6827838" y="833438"/>
            <a:ext cx="15605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sz="3600" b="1">
                <a:latin typeface="Times New Roman" pitchFamily="18" charset="0"/>
                <a:ea typeface="黑体" pitchFamily="2" charset="-122"/>
              </a:rPr>
              <a:t>侧视图</a:t>
            </a: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4232275" y="833438"/>
            <a:ext cx="1560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sz="3600" b="1">
                <a:latin typeface="Times New Roman" pitchFamily="18" charset="0"/>
                <a:ea typeface="黑体" pitchFamily="2" charset="-122"/>
              </a:rPr>
              <a:t>正视图</a:t>
            </a: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450850" y="69850"/>
            <a:ext cx="4313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sz="3600" b="1">
                <a:latin typeface="Times New Roman" pitchFamily="18" charset="0"/>
                <a:ea typeface="黑体" pitchFamily="2" charset="-122"/>
              </a:rPr>
              <a:t>简单组合体的三视图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2" descr="vmn,m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419475" y="1700213"/>
            <a:ext cx="2808288" cy="1873250"/>
            <a:chOff x="0" y="0"/>
            <a:chExt cx="1769" cy="1180"/>
          </a:xfrm>
        </p:grpSpPr>
        <p:sp>
          <p:nvSpPr>
            <p:cNvPr id="1039" name="AutoShape 3"/>
            <p:cNvSpPr>
              <a:spLocks noChangeArrowheads="1"/>
            </p:cNvSpPr>
            <p:nvPr/>
          </p:nvSpPr>
          <p:spPr bwMode="auto">
            <a:xfrm>
              <a:off x="136" y="454"/>
              <a:ext cx="635" cy="590"/>
            </a:xfrm>
            <a:prstGeom prst="cube">
              <a:avLst>
                <a:gd name="adj" fmla="val 25000"/>
              </a:avLst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40" name="AutoShape 4"/>
            <p:cNvSpPr>
              <a:spLocks noChangeArrowheads="1"/>
            </p:cNvSpPr>
            <p:nvPr/>
          </p:nvSpPr>
          <p:spPr bwMode="auto">
            <a:xfrm>
              <a:off x="0" y="590"/>
              <a:ext cx="635" cy="590"/>
            </a:xfrm>
            <a:prstGeom prst="cube">
              <a:avLst>
                <a:gd name="adj" fmla="val 25000"/>
              </a:avLst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41" name="AutoShape 5"/>
            <p:cNvSpPr>
              <a:spLocks noChangeArrowheads="1"/>
            </p:cNvSpPr>
            <p:nvPr/>
          </p:nvSpPr>
          <p:spPr bwMode="auto">
            <a:xfrm>
              <a:off x="635" y="454"/>
              <a:ext cx="635" cy="590"/>
            </a:xfrm>
            <a:prstGeom prst="cube">
              <a:avLst>
                <a:gd name="adj" fmla="val 25000"/>
              </a:avLst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42" name="AutoShape 6"/>
            <p:cNvSpPr>
              <a:spLocks noChangeArrowheads="1"/>
            </p:cNvSpPr>
            <p:nvPr/>
          </p:nvSpPr>
          <p:spPr bwMode="auto">
            <a:xfrm>
              <a:off x="1134" y="454"/>
              <a:ext cx="635" cy="590"/>
            </a:xfrm>
            <a:prstGeom prst="cube">
              <a:avLst>
                <a:gd name="adj" fmla="val 25000"/>
              </a:avLst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43" name="AutoShape 7"/>
            <p:cNvSpPr>
              <a:spLocks noChangeArrowheads="1"/>
            </p:cNvSpPr>
            <p:nvPr/>
          </p:nvSpPr>
          <p:spPr bwMode="auto">
            <a:xfrm>
              <a:off x="136" y="0"/>
              <a:ext cx="635" cy="590"/>
            </a:xfrm>
            <a:prstGeom prst="cube">
              <a:avLst>
                <a:gd name="adj" fmla="val 25000"/>
              </a:avLst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708400" y="404813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Tahoma" pitchFamily="34" charset="0"/>
              </a:rPr>
              <a:t>从上面看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95288" y="2636838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Tahoma" pitchFamily="34" charset="0"/>
              </a:rPr>
              <a:t>从左面看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2484438" y="4149725"/>
            <a:ext cx="1944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Tahoma" pitchFamily="34" charset="0"/>
              </a:rPr>
              <a:t>从正面看</a:t>
            </a: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4284663" y="836613"/>
            <a:ext cx="0" cy="1008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V="1">
            <a:off x="3205163" y="3228975"/>
            <a:ext cx="647700" cy="9350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2195513" y="2852738"/>
            <a:ext cx="9350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34" name="Rectangle 14"/>
          <p:cNvSpPr>
            <a:spLocks noChangeArrowheads="1"/>
          </p:cNvSpPr>
          <p:nvPr/>
        </p:nvSpPr>
        <p:spPr bwMode="auto">
          <a:xfrm>
            <a:off x="0" y="299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13327" name="Object 15"/>
          <p:cNvGraphicFramePr>
            <a:graphicFrameLocks noChangeAspect="1"/>
          </p:cNvGraphicFramePr>
          <p:nvPr/>
        </p:nvGraphicFramePr>
        <p:xfrm>
          <a:off x="476250" y="4643438"/>
          <a:ext cx="6364288" cy="1770062"/>
        </p:xfrm>
        <a:graphic>
          <a:graphicData uri="http://schemas.openxmlformats.org/presentationml/2006/ole">
            <p:oleObj spid="_x0000_s21506" r:id="rId4" imgW="2781541" imgH="914479" progId="">
              <p:embed/>
            </p:oleObj>
          </a:graphicData>
        </a:graphic>
      </p:graphicFrame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6084888" y="476250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Tahoma" pitchFamily="34" charset="0"/>
              </a:rPr>
              <a:t>俯视图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395288" y="3284538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Tahoma" pitchFamily="34" charset="0"/>
              </a:rPr>
              <a:t>左视图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4427538" y="4149725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Tahoma" pitchFamily="34" charset="0"/>
              </a:rPr>
              <a:t>主视图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-150813" y="549275"/>
            <a:ext cx="35258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rPr>
              <a:t>组合体的三视图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autoUpdateAnimBg="0"/>
      <p:bldP spid="13321" grpId="0" autoUpdateAnimBg="0"/>
      <p:bldP spid="13322" grpId="0" autoUpdateAnimBg="0"/>
      <p:bldP spid="13323" grpId="0" animBg="1"/>
      <p:bldP spid="13324" grpId="0" animBg="1"/>
      <p:bldP spid="13325" grpId="0" animBg="1"/>
      <p:bldP spid="13328" grpId="0" autoUpdateAnimBg="0"/>
      <p:bldP spid="13329" grpId="0" autoUpdateAnimBg="0"/>
      <p:bldP spid="13330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12" descr="vmn,m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76375" y="1341438"/>
            <a:ext cx="2803525" cy="2043112"/>
            <a:chOff x="0" y="0"/>
            <a:chExt cx="1766" cy="1287"/>
          </a:xfrm>
        </p:grpSpPr>
        <p:sp>
          <p:nvSpPr>
            <p:cNvPr id="13336" name="AutoShape 3"/>
            <p:cNvSpPr>
              <a:spLocks noChangeArrowheads="1"/>
            </p:cNvSpPr>
            <p:nvPr/>
          </p:nvSpPr>
          <p:spPr bwMode="auto">
            <a:xfrm>
              <a:off x="145" y="508"/>
              <a:ext cx="632" cy="635"/>
            </a:xfrm>
            <a:prstGeom prst="cube">
              <a:avLst>
                <a:gd name="adj" fmla="val 25000"/>
              </a:avLst>
            </a:pr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37" name="AutoShape 4"/>
            <p:cNvSpPr>
              <a:spLocks noChangeArrowheads="1"/>
            </p:cNvSpPr>
            <p:nvPr/>
          </p:nvSpPr>
          <p:spPr bwMode="auto">
            <a:xfrm>
              <a:off x="644" y="480"/>
              <a:ext cx="632" cy="635"/>
            </a:xfrm>
            <a:prstGeom prst="cube">
              <a:avLst>
                <a:gd name="adj" fmla="val 25000"/>
              </a:avLst>
            </a:pr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38" name="AutoShape 5"/>
            <p:cNvSpPr>
              <a:spLocks noChangeArrowheads="1"/>
            </p:cNvSpPr>
            <p:nvPr/>
          </p:nvSpPr>
          <p:spPr bwMode="auto">
            <a:xfrm>
              <a:off x="1134" y="480"/>
              <a:ext cx="632" cy="635"/>
            </a:xfrm>
            <a:prstGeom prst="cube">
              <a:avLst>
                <a:gd name="adj" fmla="val 25000"/>
              </a:avLst>
            </a:pr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39" name="AutoShape 6"/>
            <p:cNvSpPr>
              <a:spLocks noChangeArrowheads="1"/>
            </p:cNvSpPr>
            <p:nvPr/>
          </p:nvSpPr>
          <p:spPr bwMode="auto">
            <a:xfrm>
              <a:off x="0" y="652"/>
              <a:ext cx="632" cy="635"/>
            </a:xfrm>
            <a:prstGeom prst="cube">
              <a:avLst>
                <a:gd name="adj" fmla="val 25000"/>
              </a:avLst>
            </a:pr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40" name="AutoShape 7"/>
            <p:cNvSpPr>
              <a:spLocks noChangeArrowheads="1"/>
            </p:cNvSpPr>
            <p:nvPr/>
          </p:nvSpPr>
          <p:spPr bwMode="auto">
            <a:xfrm>
              <a:off x="146" y="9"/>
              <a:ext cx="632" cy="635"/>
            </a:xfrm>
            <a:prstGeom prst="cube">
              <a:avLst>
                <a:gd name="adj" fmla="val 25000"/>
              </a:avLst>
            </a:pr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41" name="AutoShape 8"/>
            <p:cNvSpPr>
              <a:spLocks noChangeArrowheads="1"/>
            </p:cNvSpPr>
            <p:nvPr/>
          </p:nvSpPr>
          <p:spPr bwMode="auto">
            <a:xfrm>
              <a:off x="1134" y="0"/>
              <a:ext cx="632" cy="635"/>
            </a:xfrm>
            <a:prstGeom prst="cube">
              <a:avLst>
                <a:gd name="adj" fmla="val 25000"/>
              </a:avLst>
            </a:pr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-609600" y="2997200"/>
            <a:ext cx="9069388" cy="3094038"/>
            <a:chOff x="0" y="0"/>
            <a:chExt cx="5760" cy="1949"/>
          </a:xfrm>
        </p:grpSpPr>
        <p:sp>
          <p:nvSpPr>
            <p:cNvPr id="13317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576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930" y="618"/>
              <a:ext cx="1361" cy="907"/>
              <a:chOff x="0" y="0"/>
              <a:chExt cx="1361" cy="907"/>
            </a:xfrm>
          </p:grpSpPr>
          <p:sp>
            <p:nvSpPr>
              <p:cNvPr id="13331" name="Rectangle 12"/>
              <p:cNvSpPr>
                <a:spLocks noChangeArrowheads="1"/>
              </p:cNvSpPr>
              <p:nvPr/>
            </p:nvSpPr>
            <p:spPr bwMode="auto">
              <a:xfrm>
                <a:off x="0" y="453"/>
                <a:ext cx="454" cy="454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332" name="Rectangle 13"/>
              <p:cNvSpPr>
                <a:spLocks noChangeArrowheads="1"/>
              </p:cNvSpPr>
              <p:nvPr/>
            </p:nvSpPr>
            <p:spPr bwMode="auto">
              <a:xfrm>
                <a:off x="453" y="453"/>
                <a:ext cx="454" cy="454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333" name="Rectangle 14"/>
              <p:cNvSpPr>
                <a:spLocks noChangeArrowheads="1"/>
              </p:cNvSpPr>
              <p:nvPr/>
            </p:nvSpPr>
            <p:spPr bwMode="auto">
              <a:xfrm>
                <a:off x="907" y="453"/>
                <a:ext cx="454" cy="454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334" name="Rectangle 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54" cy="454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335" name="Rectangle 16"/>
              <p:cNvSpPr>
                <a:spLocks noChangeArrowheads="1"/>
              </p:cNvSpPr>
              <p:nvPr/>
            </p:nvSpPr>
            <p:spPr bwMode="auto">
              <a:xfrm>
                <a:off x="907" y="0"/>
                <a:ext cx="454" cy="454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2835" y="573"/>
              <a:ext cx="907" cy="907"/>
              <a:chOff x="0" y="0"/>
              <a:chExt cx="907" cy="907"/>
            </a:xfrm>
          </p:grpSpPr>
          <p:sp>
            <p:nvSpPr>
              <p:cNvPr id="13328" name="Rectangle 18"/>
              <p:cNvSpPr>
                <a:spLocks noChangeArrowheads="1"/>
              </p:cNvSpPr>
              <p:nvPr/>
            </p:nvSpPr>
            <p:spPr bwMode="auto">
              <a:xfrm>
                <a:off x="0" y="453"/>
                <a:ext cx="454" cy="454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329" name="Rectangle 19"/>
              <p:cNvSpPr>
                <a:spLocks noChangeArrowheads="1"/>
              </p:cNvSpPr>
              <p:nvPr/>
            </p:nvSpPr>
            <p:spPr bwMode="auto">
              <a:xfrm>
                <a:off x="453" y="453"/>
                <a:ext cx="454" cy="454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330" name="Rectangle 2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54" cy="454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4332" y="527"/>
              <a:ext cx="1374" cy="908"/>
              <a:chOff x="0" y="0"/>
              <a:chExt cx="1374" cy="908"/>
            </a:xfrm>
          </p:grpSpPr>
          <p:sp>
            <p:nvSpPr>
              <p:cNvPr id="13324" name="Rectangle 22"/>
              <p:cNvSpPr>
                <a:spLocks noChangeArrowheads="1"/>
              </p:cNvSpPr>
              <p:nvPr/>
            </p:nvSpPr>
            <p:spPr bwMode="auto">
              <a:xfrm>
                <a:off x="920" y="0"/>
                <a:ext cx="454" cy="454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325" name="Rectangle 2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54" cy="454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326" name="Rectangle 24"/>
              <p:cNvSpPr>
                <a:spLocks noChangeArrowheads="1"/>
              </p:cNvSpPr>
              <p:nvPr/>
            </p:nvSpPr>
            <p:spPr bwMode="auto">
              <a:xfrm>
                <a:off x="0" y="454"/>
                <a:ext cx="454" cy="454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327" name="Rectangle 25"/>
              <p:cNvSpPr>
                <a:spLocks noChangeArrowheads="1"/>
              </p:cNvSpPr>
              <p:nvPr/>
            </p:nvSpPr>
            <p:spPr bwMode="auto">
              <a:xfrm>
                <a:off x="453" y="0"/>
                <a:ext cx="454" cy="454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3321" name="Text Box 26"/>
            <p:cNvSpPr txBox="1">
              <a:spLocks noChangeArrowheads="1"/>
            </p:cNvSpPr>
            <p:nvPr/>
          </p:nvSpPr>
          <p:spPr bwMode="auto">
            <a:xfrm>
              <a:off x="930" y="1661"/>
              <a:ext cx="154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 dirty="0" smtClean="0">
                  <a:solidFill>
                    <a:srgbClr val="FF0000"/>
                  </a:solidFill>
                  <a:latin typeface="Tahoma" pitchFamily="34" charset="0"/>
                </a:rPr>
                <a:t>正视图</a:t>
              </a:r>
              <a:endParaRPr lang="zh-CN" altLang="en-US" sz="2400" b="1" dirty="0">
                <a:solidFill>
                  <a:srgbClr val="FF0000"/>
                </a:solidFill>
                <a:latin typeface="Tahoma" pitchFamily="34" charset="0"/>
              </a:endParaRPr>
            </a:p>
          </p:txBody>
        </p:sp>
        <p:sp>
          <p:nvSpPr>
            <p:cNvPr id="13322" name="Text Box 27"/>
            <p:cNvSpPr txBox="1">
              <a:spLocks noChangeArrowheads="1"/>
            </p:cNvSpPr>
            <p:nvPr/>
          </p:nvSpPr>
          <p:spPr bwMode="auto">
            <a:xfrm>
              <a:off x="2517" y="1570"/>
              <a:ext cx="154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 dirty="0" smtClean="0">
                  <a:solidFill>
                    <a:srgbClr val="FF0000"/>
                  </a:solidFill>
                  <a:latin typeface="Tahoma" pitchFamily="34" charset="0"/>
                </a:rPr>
                <a:t>    侧视图</a:t>
              </a:r>
              <a:endParaRPr lang="zh-CN" altLang="en-US" sz="2400" b="1" dirty="0">
                <a:solidFill>
                  <a:srgbClr val="FF0000"/>
                </a:solidFill>
                <a:latin typeface="Tahoma" pitchFamily="34" charset="0"/>
              </a:endParaRPr>
            </a:p>
          </p:txBody>
        </p:sp>
        <p:sp>
          <p:nvSpPr>
            <p:cNvPr id="13323" name="Text Box 28"/>
            <p:cNvSpPr txBox="1">
              <a:spLocks noChangeArrowheads="1"/>
            </p:cNvSpPr>
            <p:nvPr/>
          </p:nvSpPr>
          <p:spPr bwMode="auto">
            <a:xfrm>
              <a:off x="4218" y="1525"/>
              <a:ext cx="154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solidFill>
                    <a:srgbClr val="FF0000"/>
                  </a:solidFill>
                  <a:latin typeface="Tahoma" pitchFamily="34" charset="0"/>
                </a:rPr>
                <a:t>俯视图</a:t>
              </a:r>
            </a:p>
          </p:txBody>
        </p:sp>
      </p:grpSp>
      <p:sp>
        <p:nvSpPr>
          <p:cNvPr id="13316" name="Text Box 29"/>
          <p:cNvSpPr txBox="1">
            <a:spLocks noChangeArrowheads="1"/>
          </p:cNvSpPr>
          <p:nvPr/>
        </p:nvSpPr>
        <p:spPr bwMode="auto">
          <a:xfrm>
            <a:off x="746125" y="549275"/>
            <a:ext cx="67691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Tahoma" pitchFamily="34" charset="0"/>
              </a:rPr>
              <a:t>例2</a:t>
            </a:r>
            <a:r>
              <a:rPr lang="en-US" altLang="zh-CN" sz="3600" b="1">
                <a:solidFill>
                  <a:srgbClr val="FF0000"/>
                </a:solidFill>
                <a:latin typeface="Tahoma" pitchFamily="34" charset="0"/>
              </a:rPr>
              <a:t>.</a:t>
            </a:r>
            <a:r>
              <a:rPr lang="zh-CN" altLang="en-US" sz="3600" b="1">
                <a:latin typeface="Tahoma" pitchFamily="34" charset="0"/>
              </a:rPr>
              <a:t>画出下面物体的三视图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12" descr="vmn,m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36838" y="1133475"/>
            <a:ext cx="2232025" cy="1728788"/>
            <a:chOff x="0" y="0"/>
            <a:chExt cx="1043" cy="907"/>
          </a:xfrm>
        </p:grpSpPr>
        <p:sp>
          <p:nvSpPr>
            <p:cNvPr id="14361" name="AutoShape 3"/>
            <p:cNvSpPr>
              <a:spLocks noChangeArrowheads="1"/>
            </p:cNvSpPr>
            <p:nvPr/>
          </p:nvSpPr>
          <p:spPr bwMode="auto">
            <a:xfrm>
              <a:off x="0" y="318"/>
              <a:ext cx="408" cy="408"/>
            </a:xfrm>
            <a:prstGeom prst="cube">
              <a:avLst>
                <a:gd name="adj" fmla="val 25000"/>
              </a:avLst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62" name="AutoShape 4"/>
            <p:cNvSpPr>
              <a:spLocks noChangeArrowheads="1"/>
            </p:cNvSpPr>
            <p:nvPr/>
          </p:nvSpPr>
          <p:spPr bwMode="auto">
            <a:xfrm>
              <a:off x="317" y="318"/>
              <a:ext cx="408" cy="408"/>
            </a:xfrm>
            <a:prstGeom prst="cube">
              <a:avLst>
                <a:gd name="adj" fmla="val 25000"/>
              </a:avLst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63" name="AutoShape 5"/>
            <p:cNvSpPr>
              <a:spLocks noChangeArrowheads="1"/>
            </p:cNvSpPr>
            <p:nvPr/>
          </p:nvSpPr>
          <p:spPr bwMode="auto">
            <a:xfrm>
              <a:off x="226" y="408"/>
              <a:ext cx="408" cy="408"/>
            </a:xfrm>
            <a:prstGeom prst="cube">
              <a:avLst>
                <a:gd name="adj" fmla="val 25000"/>
              </a:avLst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64" name="AutoShape 6"/>
            <p:cNvSpPr>
              <a:spLocks noChangeArrowheads="1"/>
            </p:cNvSpPr>
            <p:nvPr/>
          </p:nvSpPr>
          <p:spPr bwMode="auto">
            <a:xfrm>
              <a:off x="136" y="499"/>
              <a:ext cx="408" cy="408"/>
            </a:xfrm>
            <a:prstGeom prst="cube">
              <a:avLst>
                <a:gd name="adj" fmla="val 25000"/>
              </a:avLst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65" name="AutoShape 7"/>
            <p:cNvSpPr>
              <a:spLocks noChangeArrowheads="1"/>
            </p:cNvSpPr>
            <p:nvPr/>
          </p:nvSpPr>
          <p:spPr bwMode="auto">
            <a:xfrm>
              <a:off x="317" y="0"/>
              <a:ext cx="408" cy="408"/>
            </a:xfrm>
            <a:prstGeom prst="cube">
              <a:avLst>
                <a:gd name="adj" fmla="val 25000"/>
              </a:avLst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66" name="AutoShape 8"/>
            <p:cNvSpPr>
              <a:spLocks noChangeArrowheads="1"/>
            </p:cNvSpPr>
            <p:nvPr/>
          </p:nvSpPr>
          <p:spPr bwMode="auto">
            <a:xfrm>
              <a:off x="635" y="308"/>
              <a:ext cx="408" cy="408"/>
            </a:xfrm>
            <a:prstGeom prst="cube">
              <a:avLst>
                <a:gd name="adj" fmla="val 25000"/>
              </a:avLst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3644900"/>
            <a:ext cx="8208963" cy="2473325"/>
            <a:chOff x="0" y="0"/>
            <a:chExt cx="5171" cy="1558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45" y="0"/>
              <a:ext cx="1224" cy="726"/>
              <a:chOff x="0" y="0"/>
              <a:chExt cx="1224" cy="726"/>
            </a:xfrm>
          </p:grpSpPr>
          <p:sp>
            <p:nvSpPr>
              <p:cNvPr id="14357" name="Rectangle 11"/>
              <p:cNvSpPr>
                <a:spLocks noChangeArrowheads="1"/>
              </p:cNvSpPr>
              <p:nvPr/>
            </p:nvSpPr>
            <p:spPr bwMode="auto">
              <a:xfrm>
                <a:off x="408" y="363"/>
                <a:ext cx="408" cy="363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358" name="Rectangle 12"/>
              <p:cNvSpPr>
                <a:spLocks noChangeArrowheads="1"/>
              </p:cNvSpPr>
              <p:nvPr/>
            </p:nvSpPr>
            <p:spPr bwMode="auto">
              <a:xfrm>
                <a:off x="408" y="0"/>
                <a:ext cx="408" cy="363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359" name="Rectangle 13"/>
              <p:cNvSpPr>
                <a:spLocks noChangeArrowheads="1"/>
              </p:cNvSpPr>
              <p:nvPr/>
            </p:nvSpPr>
            <p:spPr bwMode="auto">
              <a:xfrm>
                <a:off x="0" y="363"/>
                <a:ext cx="408" cy="363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360" name="Rectangle 14"/>
              <p:cNvSpPr>
                <a:spLocks noChangeArrowheads="1"/>
              </p:cNvSpPr>
              <p:nvPr/>
            </p:nvSpPr>
            <p:spPr bwMode="auto">
              <a:xfrm>
                <a:off x="816" y="363"/>
                <a:ext cx="408" cy="363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1860" y="45"/>
              <a:ext cx="1225" cy="726"/>
              <a:chOff x="0" y="0"/>
              <a:chExt cx="1225" cy="726"/>
            </a:xfrm>
          </p:grpSpPr>
          <p:sp>
            <p:nvSpPr>
              <p:cNvPr id="14353" name="Rectangle 16"/>
              <p:cNvSpPr>
                <a:spLocks noChangeArrowheads="1"/>
              </p:cNvSpPr>
              <p:nvPr/>
            </p:nvSpPr>
            <p:spPr bwMode="auto">
              <a:xfrm>
                <a:off x="0" y="363"/>
                <a:ext cx="408" cy="363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354" name="Rectangle 17"/>
              <p:cNvSpPr>
                <a:spLocks noChangeArrowheads="1"/>
              </p:cNvSpPr>
              <p:nvPr/>
            </p:nvSpPr>
            <p:spPr bwMode="auto">
              <a:xfrm>
                <a:off x="409" y="363"/>
                <a:ext cx="408" cy="363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355" name="Rectangle 18"/>
              <p:cNvSpPr>
                <a:spLocks noChangeArrowheads="1"/>
              </p:cNvSpPr>
              <p:nvPr/>
            </p:nvSpPr>
            <p:spPr bwMode="auto">
              <a:xfrm>
                <a:off x="817" y="363"/>
                <a:ext cx="408" cy="363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356" name="Rectangle 1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08" cy="363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3447" y="0"/>
              <a:ext cx="1229" cy="1089"/>
              <a:chOff x="0" y="0"/>
              <a:chExt cx="1229" cy="1089"/>
            </a:xfrm>
          </p:grpSpPr>
          <p:sp>
            <p:nvSpPr>
              <p:cNvPr id="14348" name="Rectangle 21"/>
              <p:cNvSpPr>
                <a:spLocks noChangeArrowheads="1"/>
              </p:cNvSpPr>
              <p:nvPr/>
            </p:nvSpPr>
            <p:spPr bwMode="auto">
              <a:xfrm>
                <a:off x="408" y="0"/>
                <a:ext cx="408" cy="363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349" name="Rectangle 2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08" cy="363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350" name="Rectangle 23"/>
              <p:cNvSpPr>
                <a:spLocks noChangeArrowheads="1"/>
              </p:cNvSpPr>
              <p:nvPr/>
            </p:nvSpPr>
            <p:spPr bwMode="auto">
              <a:xfrm>
                <a:off x="821" y="0"/>
                <a:ext cx="408" cy="363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351" name="Rectangle 24"/>
              <p:cNvSpPr>
                <a:spLocks noChangeArrowheads="1"/>
              </p:cNvSpPr>
              <p:nvPr/>
            </p:nvSpPr>
            <p:spPr bwMode="auto">
              <a:xfrm>
                <a:off x="408" y="363"/>
                <a:ext cx="408" cy="363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352" name="Rectangle 25"/>
              <p:cNvSpPr>
                <a:spLocks noChangeArrowheads="1"/>
              </p:cNvSpPr>
              <p:nvPr/>
            </p:nvSpPr>
            <p:spPr bwMode="auto">
              <a:xfrm>
                <a:off x="408" y="726"/>
                <a:ext cx="408" cy="363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4345" name="Text Box 26"/>
            <p:cNvSpPr txBox="1">
              <a:spLocks noChangeArrowheads="1"/>
            </p:cNvSpPr>
            <p:nvPr/>
          </p:nvSpPr>
          <p:spPr bwMode="auto">
            <a:xfrm>
              <a:off x="0" y="862"/>
              <a:ext cx="154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 dirty="0" smtClean="0">
                  <a:solidFill>
                    <a:srgbClr val="FF0000"/>
                  </a:solidFill>
                  <a:latin typeface="Tahoma" pitchFamily="34" charset="0"/>
                </a:rPr>
                <a:t>正视图</a:t>
              </a:r>
              <a:endParaRPr lang="zh-CN" altLang="en-US" sz="2400" b="1" dirty="0">
                <a:solidFill>
                  <a:srgbClr val="FF0000"/>
                </a:solidFill>
                <a:latin typeface="Tahoma" pitchFamily="34" charset="0"/>
              </a:endParaRPr>
            </a:p>
          </p:txBody>
        </p:sp>
        <p:sp>
          <p:nvSpPr>
            <p:cNvPr id="14346" name="Text Box 27"/>
            <p:cNvSpPr txBox="1">
              <a:spLocks noChangeArrowheads="1"/>
            </p:cNvSpPr>
            <p:nvPr/>
          </p:nvSpPr>
          <p:spPr bwMode="auto">
            <a:xfrm>
              <a:off x="1769" y="862"/>
              <a:ext cx="154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 dirty="0" smtClean="0">
                  <a:solidFill>
                    <a:srgbClr val="FF0000"/>
                  </a:solidFill>
                  <a:latin typeface="Tahoma" pitchFamily="34" charset="0"/>
                </a:rPr>
                <a:t>侧视图</a:t>
              </a:r>
              <a:endParaRPr lang="zh-CN" altLang="en-US" sz="2400" b="1" dirty="0">
                <a:solidFill>
                  <a:srgbClr val="FF0000"/>
                </a:solidFill>
                <a:latin typeface="Tahoma" pitchFamily="34" charset="0"/>
              </a:endParaRPr>
            </a:p>
          </p:txBody>
        </p:sp>
        <p:sp>
          <p:nvSpPr>
            <p:cNvPr id="14347" name="Text Box 28"/>
            <p:cNvSpPr txBox="1">
              <a:spLocks noChangeArrowheads="1"/>
            </p:cNvSpPr>
            <p:nvPr/>
          </p:nvSpPr>
          <p:spPr bwMode="auto">
            <a:xfrm>
              <a:off x="3629" y="1270"/>
              <a:ext cx="154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solidFill>
                    <a:srgbClr val="FF0000"/>
                  </a:solidFill>
                  <a:latin typeface="Tahoma" pitchFamily="34" charset="0"/>
                </a:rPr>
                <a:t>俯视图</a:t>
              </a:r>
            </a:p>
          </p:txBody>
        </p:sp>
      </p:grpSp>
      <p:sp>
        <p:nvSpPr>
          <p:cNvPr id="14340" name="Text Box 29"/>
          <p:cNvSpPr txBox="1">
            <a:spLocks noChangeArrowheads="1"/>
          </p:cNvSpPr>
          <p:nvPr/>
        </p:nvSpPr>
        <p:spPr bwMode="auto">
          <a:xfrm>
            <a:off x="611188" y="1071563"/>
            <a:ext cx="1873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40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：</a:t>
            </a:r>
          </a:p>
        </p:txBody>
      </p:sp>
      <p:sp>
        <p:nvSpPr>
          <p:cNvPr id="14341" name="Text Box 30"/>
          <p:cNvSpPr txBox="1">
            <a:spLocks noChangeArrowheads="1"/>
          </p:cNvSpPr>
          <p:nvPr/>
        </p:nvSpPr>
        <p:spPr bwMode="auto">
          <a:xfrm>
            <a:off x="971550" y="414338"/>
            <a:ext cx="64087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Tahoma" pitchFamily="34" charset="0"/>
              </a:rPr>
              <a:t>请同学画出下列物体的三视图</a:t>
            </a:r>
            <a:endParaRPr lang="zh-CN" altLang="en-US" sz="2800" b="1">
              <a:solidFill>
                <a:srgbClr val="FF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12" descr="vmn,m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2195513" y="2133600"/>
            <a:ext cx="4751387" cy="1152525"/>
          </a:xfrm>
          <a:prstGeom prst="parallelogram">
            <a:avLst>
              <a:gd name="adj" fmla="val 103065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5076825" y="1773238"/>
            <a:ext cx="719138" cy="719137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3995738" y="1773238"/>
            <a:ext cx="719137" cy="719137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3810000" y="1952625"/>
            <a:ext cx="719138" cy="719138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3636963" y="2133600"/>
            <a:ext cx="719137" cy="719138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11188" y="3933825"/>
            <a:ext cx="8532812" cy="2473325"/>
            <a:chOff x="0" y="0"/>
            <a:chExt cx="5375" cy="1558"/>
          </a:xfrm>
        </p:grpSpPr>
        <p:sp>
          <p:nvSpPr>
            <p:cNvPr id="15371" name="Rectangle 8"/>
            <p:cNvSpPr>
              <a:spLocks noChangeArrowheads="1"/>
            </p:cNvSpPr>
            <p:nvPr/>
          </p:nvSpPr>
          <p:spPr bwMode="auto">
            <a:xfrm>
              <a:off x="953" y="498"/>
              <a:ext cx="317" cy="363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72" name="Rectangle 9"/>
            <p:cNvSpPr>
              <a:spLocks noChangeArrowheads="1"/>
            </p:cNvSpPr>
            <p:nvPr/>
          </p:nvSpPr>
          <p:spPr bwMode="auto">
            <a:xfrm>
              <a:off x="408" y="136"/>
              <a:ext cx="317" cy="363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2087" y="226"/>
              <a:ext cx="953" cy="726"/>
              <a:chOff x="0" y="0"/>
              <a:chExt cx="953" cy="726"/>
            </a:xfrm>
          </p:grpSpPr>
          <p:sp>
            <p:nvSpPr>
              <p:cNvPr id="15382" name="Rectangle 11"/>
              <p:cNvSpPr>
                <a:spLocks noChangeArrowheads="1"/>
              </p:cNvSpPr>
              <p:nvPr/>
            </p:nvSpPr>
            <p:spPr bwMode="auto">
              <a:xfrm>
                <a:off x="0" y="363"/>
                <a:ext cx="317" cy="363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5383" name="Rectangle 12"/>
              <p:cNvSpPr>
                <a:spLocks noChangeArrowheads="1"/>
              </p:cNvSpPr>
              <p:nvPr/>
            </p:nvSpPr>
            <p:spPr bwMode="auto">
              <a:xfrm>
                <a:off x="318" y="363"/>
                <a:ext cx="317" cy="363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5384" name="Rectangle 13"/>
              <p:cNvSpPr>
                <a:spLocks noChangeArrowheads="1"/>
              </p:cNvSpPr>
              <p:nvPr/>
            </p:nvSpPr>
            <p:spPr bwMode="auto">
              <a:xfrm>
                <a:off x="636" y="363"/>
                <a:ext cx="317" cy="363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5385" name="Rectangle 1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17" cy="363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5386" name="Rectangle 15"/>
              <p:cNvSpPr>
                <a:spLocks noChangeArrowheads="1"/>
              </p:cNvSpPr>
              <p:nvPr/>
            </p:nvSpPr>
            <p:spPr bwMode="auto">
              <a:xfrm>
                <a:off x="636" y="0"/>
                <a:ext cx="317" cy="363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5374" name="Rectangle 16"/>
            <p:cNvSpPr>
              <a:spLocks noChangeArrowheads="1"/>
            </p:cNvSpPr>
            <p:nvPr/>
          </p:nvSpPr>
          <p:spPr bwMode="auto">
            <a:xfrm>
              <a:off x="4219" y="0"/>
              <a:ext cx="317" cy="363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75" name="Rectangle 17"/>
            <p:cNvSpPr>
              <a:spLocks noChangeArrowheads="1"/>
            </p:cNvSpPr>
            <p:nvPr/>
          </p:nvSpPr>
          <p:spPr bwMode="auto">
            <a:xfrm>
              <a:off x="3674" y="0"/>
              <a:ext cx="317" cy="363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76" name="Rectangle 18"/>
            <p:cNvSpPr>
              <a:spLocks noChangeArrowheads="1"/>
            </p:cNvSpPr>
            <p:nvPr/>
          </p:nvSpPr>
          <p:spPr bwMode="auto">
            <a:xfrm>
              <a:off x="3674" y="363"/>
              <a:ext cx="317" cy="363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77" name="Rectangle 19"/>
            <p:cNvSpPr>
              <a:spLocks noChangeArrowheads="1"/>
            </p:cNvSpPr>
            <p:nvPr/>
          </p:nvSpPr>
          <p:spPr bwMode="auto">
            <a:xfrm>
              <a:off x="3674" y="726"/>
              <a:ext cx="317" cy="363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78" name="Rectangle 20"/>
            <p:cNvSpPr>
              <a:spLocks noChangeArrowheads="1"/>
            </p:cNvSpPr>
            <p:nvPr/>
          </p:nvSpPr>
          <p:spPr bwMode="auto">
            <a:xfrm>
              <a:off x="408" y="498"/>
              <a:ext cx="317" cy="363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79" name="Text Box 21"/>
            <p:cNvSpPr txBox="1">
              <a:spLocks noChangeArrowheads="1"/>
            </p:cNvSpPr>
            <p:nvPr/>
          </p:nvSpPr>
          <p:spPr bwMode="auto">
            <a:xfrm>
              <a:off x="0" y="1270"/>
              <a:ext cx="154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0000"/>
                  </a:solidFill>
                  <a:latin typeface="Tahoma" pitchFamily="34" charset="0"/>
                </a:rPr>
                <a:t>正视图</a:t>
              </a:r>
              <a:endParaRPr lang="zh-CN" altLang="en-US" b="1" dirty="0">
                <a:latin typeface="Tahoma" pitchFamily="34" charset="0"/>
              </a:endParaRPr>
            </a:p>
          </p:txBody>
        </p:sp>
        <p:sp>
          <p:nvSpPr>
            <p:cNvPr id="15380" name="Text Box 22"/>
            <p:cNvSpPr txBox="1">
              <a:spLocks noChangeArrowheads="1"/>
            </p:cNvSpPr>
            <p:nvPr/>
          </p:nvSpPr>
          <p:spPr bwMode="auto">
            <a:xfrm>
              <a:off x="2132" y="1270"/>
              <a:ext cx="154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0000"/>
                  </a:solidFill>
                  <a:latin typeface="Tahoma" pitchFamily="34" charset="0"/>
                </a:rPr>
                <a:t>侧视图</a:t>
              </a:r>
              <a:endParaRPr lang="zh-CN" altLang="en-US" b="1" dirty="0">
                <a:latin typeface="Tahoma" pitchFamily="34" charset="0"/>
              </a:endParaRPr>
            </a:p>
          </p:txBody>
        </p:sp>
        <p:sp>
          <p:nvSpPr>
            <p:cNvPr id="15381" name="Text Box 23"/>
            <p:cNvSpPr txBox="1">
              <a:spLocks noChangeArrowheads="1"/>
            </p:cNvSpPr>
            <p:nvPr/>
          </p:nvSpPr>
          <p:spPr bwMode="auto">
            <a:xfrm>
              <a:off x="3833" y="1208"/>
              <a:ext cx="154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solidFill>
                    <a:srgbClr val="FF0000"/>
                  </a:solidFill>
                  <a:latin typeface="Tahoma" pitchFamily="34" charset="0"/>
                </a:rPr>
                <a:t>俯视图</a:t>
              </a:r>
              <a:endParaRPr lang="zh-CN" altLang="en-US" b="1">
                <a:latin typeface="Tahoma" pitchFamily="34" charset="0"/>
              </a:endParaRPr>
            </a:p>
          </p:txBody>
        </p:sp>
      </p:grpSp>
      <p:sp>
        <p:nvSpPr>
          <p:cNvPr id="15368" name="AutoShape 24"/>
          <p:cNvSpPr>
            <a:spLocks noChangeArrowheads="1"/>
          </p:cNvSpPr>
          <p:nvPr/>
        </p:nvSpPr>
        <p:spPr bwMode="auto">
          <a:xfrm>
            <a:off x="3997325" y="1270000"/>
            <a:ext cx="719138" cy="719138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69" name="AutoShape 25"/>
          <p:cNvSpPr>
            <a:spLocks noChangeArrowheads="1"/>
          </p:cNvSpPr>
          <p:nvPr/>
        </p:nvSpPr>
        <p:spPr bwMode="auto">
          <a:xfrm>
            <a:off x="3636963" y="1630363"/>
            <a:ext cx="719137" cy="719137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70" name="Text Box 26"/>
          <p:cNvSpPr txBox="1">
            <a:spLocks noChangeArrowheads="1"/>
          </p:cNvSpPr>
          <p:nvPr/>
        </p:nvSpPr>
        <p:spPr bwMode="auto">
          <a:xfrm>
            <a:off x="900113" y="333375"/>
            <a:ext cx="1873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sz="40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2" descr="vmn,m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325" y="2705100"/>
            <a:ext cx="19081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11488" y="2695575"/>
            <a:ext cx="2443162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92850" y="2693988"/>
            <a:ext cx="776288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74650" y="376238"/>
            <a:ext cx="8701088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zh-CN" sz="36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例</a:t>
            </a:r>
            <a:r>
              <a:rPr lang="zh-CN" altLang="zh-CN" sz="36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2 </a:t>
            </a:r>
            <a:r>
              <a:rPr lang="zh-CN" sz="3600" b="1" dirty="0">
                <a:latin typeface="Times New Roman" pitchFamily="18" charset="0"/>
                <a:ea typeface="黑体" pitchFamily="2" charset="-122"/>
              </a:rPr>
              <a:t>由</a:t>
            </a:r>
            <a:r>
              <a:rPr lang="zh-CN" altLang="zh-CN" sz="3600" b="1" dirty="0">
                <a:latin typeface="Times New Roman" pitchFamily="18" charset="0"/>
                <a:ea typeface="黑体" pitchFamily="2" charset="-122"/>
              </a:rPr>
              <a:t>5</a:t>
            </a:r>
            <a:r>
              <a:rPr lang="zh-CN" sz="3600" b="1" dirty="0">
                <a:latin typeface="Times New Roman" pitchFamily="18" charset="0"/>
                <a:ea typeface="黑体" pitchFamily="2" charset="-122"/>
              </a:rPr>
              <a:t>个小立方块搭成的几何体，其三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zh-CN" sz="3600" b="1" dirty="0">
                <a:latin typeface="Times New Roman" pitchFamily="18" charset="0"/>
                <a:ea typeface="黑体" pitchFamily="2" charset="-122"/>
              </a:rPr>
              <a:t>视图分别如下，请画出这个几何体</a:t>
            </a:r>
            <a:r>
              <a:rPr lang="zh-CN" altLang="zh-CN" sz="3600" b="1" dirty="0">
                <a:latin typeface="Times New Roman" pitchFamily="18" charset="0"/>
                <a:ea typeface="黑体" pitchFamily="2" charset="-122"/>
              </a:rPr>
              <a:t>.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492125" y="1795463"/>
            <a:ext cx="18653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zh-CN" sz="3600" b="1">
                <a:latin typeface="Times New Roman" pitchFamily="18" charset="0"/>
                <a:ea typeface="黑体" pitchFamily="2" charset="-122"/>
              </a:rPr>
              <a:t>(</a:t>
            </a:r>
            <a:r>
              <a:rPr lang="zh-CN" sz="3600" b="1">
                <a:latin typeface="Times New Roman" pitchFamily="18" charset="0"/>
                <a:ea typeface="黑体" pitchFamily="2" charset="-122"/>
              </a:rPr>
              <a:t>正视图</a:t>
            </a:r>
            <a:r>
              <a:rPr lang="zh-CN" altLang="zh-CN" sz="3600" b="1">
                <a:latin typeface="Times New Roman" pitchFamily="18" charset="0"/>
                <a:ea typeface="黑体" pitchFamily="2" charset="-122"/>
              </a:rPr>
              <a:t>)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163888" y="1825625"/>
            <a:ext cx="18653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zh-CN" sz="3600" b="1">
                <a:latin typeface="Times New Roman" pitchFamily="18" charset="0"/>
                <a:ea typeface="黑体" pitchFamily="2" charset="-122"/>
              </a:rPr>
              <a:t>(</a:t>
            </a:r>
            <a:r>
              <a:rPr lang="zh-CN" sz="3600" b="1">
                <a:latin typeface="Times New Roman" pitchFamily="18" charset="0"/>
                <a:ea typeface="黑体" pitchFamily="2" charset="-122"/>
              </a:rPr>
              <a:t>俯视图</a:t>
            </a:r>
            <a:r>
              <a:rPr lang="zh-CN" altLang="zh-CN" sz="3600" b="1">
                <a:latin typeface="Times New Roman" pitchFamily="18" charset="0"/>
                <a:ea typeface="黑体" pitchFamily="2" charset="-122"/>
              </a:rPr>
              <a:t>)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5759450" y="1795463"/>
            <a:ext cx="18822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zh-CN" sz="3600" b="1" dirty="0" smtClean="0">
                <a:latin typeface="Times New Roman" pitchFamily="18" charset="0"/>
                <a:ea typeface="黑体" pitchFamily="2" charset="-122"/>
              </a:rPr>
              <a:t>(</a:t>
            </a:r>
            <a:r>
              <a:rPr lang="zh-CN" altLang="en-US" sz="3600" b="1" dirty="0" smtClean="0">
                <a:latin typeface="Times New Roman" pitchFamily="18" charset="0"/>
                <a:ea typeface="黑体" pitchFamily="2" charset="-122"/>
              </a:rPr>
              <a:t>左</a:t>
            </a:r>
            <a:r>
              <a:rPr lang="zh-CN" sz="3600" b="1" dirty="0" smtClean="0">
                <a:latin typeface="Times New Roman" pitchFamily="18" charset="0"/>
                <a:ea typeface="黑体" pitchFamily="2" charset="-122"/>
              </a:rPr>
              <a:t>视图</a:t>
            </a:r>
            <a:r>
              <a:rPr lang="zh-CN" altLang="zh-CN" sz="3600" b="1" dirty="0">
                <a:latin typeface="Times New Roman" pitchFamily="18" charset="0"/>
                <a:ea typeface="黑体" pitchFamily="2" charset="-122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2" descr="vmn,m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Oval 2"/>
          <p:cNvSpPr>
            <a:spLocks noChangeArrowheads="1"/>
          </p:cNvSpPr>
          <p:nvPr/>
        </p:nvSpPr>
        <p:spPr bwMode="auto">
          <a:xfrm>
            <a:off x="6099175" y="3079750"/>
            <a:ext cx="1493838" cy="1493838"/>
          </a:xfrm>
          <a:prstGeom prst="ellipse">
            <a:avLst/>
          </a:prstGeom>
          <a:noFill/>
          <a:ln w="381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50850" y="146050"/>
            <a:ext cx="1985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sz="3600" b="1" dirty="0">
                <a:solidFill>
                  <a:srgbClr val="0070C0"/>
                </a:solidFill>
                <a:latin typeface="Times New Roman" pitchFamily="18" charset="0"/>
                <a:ea typeface="黑体" pitchFamily="2" charset="-122"/>
              </a:rPr>
              <a:t>练习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060450" y="4725988"/>
            <a:ext cx="1560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sz="3600" b="1">
                <a:latin typeface="Times New Roman" pitchFamily="18" charset="0"/>
                <a:ea typeface="黑体" pitchFamily="2" charset="-122"/>
              </a:rPr>
              <a:t>正视图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535363" y="4725988"/>
            <a:ext cx="15605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sz="3600" b="1">
                <a:latin typeface="Times New Roman" pitchFamily="18" charset="0"/>
                <a:ea typeface="黑体" pitchFamily="2" charset="-122"/>
              </a:rPr>
              <a:t>侧视图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6099175" y="4725988"/>
            <a:ext cx="1560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sz="3600" b="1">
                <a:latin typeface="Times New Roman" pitchFamily="18" charset="0"/>
                <a:ea typeface="黑体" pitchFamily="2" charset="-122"/>
              </a:rPr>
              <a:t>俯视图</a:t>
            </a:r>
          </a:p>
        </p:txBody>
      </p:sp>
      <p:sp>
        <p:nvSpPr>
          <p:cNvPr id="23559" name="Arc 7"/>
          <p:cNvSpPr>
            <a:spLocks/>
          </p:cNvSpPr>
          <p:nvPr/>
        </p:nvSpPr>
        <p:spPr bwMode="auto">
          <a:xfrm>
            <a:off x="1017588" y="3011488"/>
            <a:ext cx="1493837" cy="744537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43200"/>
              <a:gd name="T1" fmla="*/ 21553 h 21600"/>
              <a:gd name="T2" fmla="*/ 43200 w 43200"/>
              <a:gd name="T3" fmla="*/ 21554 h 21600"/>
              <a:gd name="T4" fmla="*/ 21600 w 432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1600" fill="none" extrusionOk="0">
                <a:moveTo>
                  <a:pt x="0" y="21553"/>
                </a:moveTo>
                <a:cubicBezTo>
                  <a:pt x="25" y="9642"/>
                  <a:pt x="9688" y="-1"/>
                  <a:pt x="21600" y="0"/>
                </a:cubicBezTo>
                <a:cubicBezTo>
                  <a:pt x="33511" y="0"/>
                  <a:pt x="43174" y="9642"/>
                  <a:pt x="43199" y="21554"/>
                </a:cubicBezTo>
              </a:path>
              <a:path w="43200" h="21600" stroke="0" extrusionOk="0">
                <a:moveTo>
                  <a:pt x="0" y="21553"/>
                </a:moveTo>
                <a:cubicBezTo>
                  <a:pt x="25" y="9642"/>
                  <a:pt x="9688" y="-1"/>
                  <a:pt x="21600" y="0"/>
                </a:cubicBezTo>
                <a:cubicBezTo>
                  <a:pt x="33511" y="0"/>
                  <a:pt x="43174" y="9642"/>
                  <a:pt x="43199" y="21554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1017588" y="3740150"/>
            <a:ext cx="1587" cy="684213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1017588" y="4424363"/>
            <a:ext cx="1493837" cy="1587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2511425" y="3740150"/>
            <a:ext cx="1588" cy="684213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1017588" y="3740150"/>
            <a:ext cx="1493837" cy="1588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4" name="Arc 12"/>
          <p:cNvSpPr>
            <a:spLocks/>
          </p:cNvSpPr>
          <p:nvPr/>
        </p:nvSpPr>
        <p:spPr bwMode="auto">
          <a:xfrm>
            <a:off x="3611563" y="3048000"/>
            <a:ext cx="1493837" cy="744538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43200"/>
              <a:gd name="T1" fmla="*/ 21553 h 21600"/>
              <a:gd name="T2" fmla="*/ 43200 w 43200"/>
              <a:gd name="T3" fmla="*/ 21554 h 21600"/>
              <a:gd name="T4" fmla="*/ 21600 w 432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1600" fill="none" extrusionOk="0">
                <a:moveTo>
                  <a:pt x="0" y="21553"/>
                </a:moveTo>
                <a:cubicBezTo>
                  <a:pt x="25" y="9642"/>
                  <a:pt x="9688" y="-1"/>
                  <a:pt x="21600" y="0"/>
                </a:cubicBezTo>
                <a:cubicBezTo>
                  <a:pt x="33511" y="0"/>
                  <a:pt x="43174" y="9642"/>
                  <a:pt x="43199" y="21554"/>
                </a:cubicBezTo>
              </a:path>
              <a:path w="43200" h="21600" stroke="0" extrusionOk="0">
                <a:moveTo>
                  <a:pt x="0" y="21553"/>
                </a:moveTo>
                <a:cubicBezTo>
                  <a:pt x="25" y="9642"/>
                  <a:pt x="9688" y="-1"/>
                  <a:pt x="21600" y="0"/>
                </a:cubicBezTo>
                <a:cubicBezTo>
                  <a:pt x="33511" y="0"/>
                  <a:pt x="43174" y="9642"/>
                  <a:pt x="43199" y="21554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>
            <a:off x="3611563" y="3776663"/>
            <a:ext cx="1587" cy="684212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3611563" y="4460875"/>
            <a:ext cx="1493837" cy="1588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>
            <a:off x="5105400" y="3776663"/>
            <a:ext cx="1588" cy="684212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3611563" y="3776663"/>
            <a:ext cx="1493837" cy="1587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527050" y="881063"/>
            <a:ext cx="798195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zh-CN" altLang="zh-CN" sz="3600" b="1" dirty="0">
                <a:latin typeface="Times New Roman" pitchFamily="18" charset="0"/>
                <a:ea typeface="黑体" pitchFamily="2" charset="-122"/>
              </a:rPr>
              <a:t>7. </a:t>
            </a:r>
            <a:r>
              <a:rPr lang="zh-CN" sz="3600" b="1" dirty="0">
                <a:latin typeface="Times New Roman" pitchFamily="18" charset="0"/>
                <a:ea typeface="黑体" pitchFamily="2" charset="-122"/>
              </a:rPr>
              <a:t>下列三视图所表示的几何体的结构特</a:t>
            </a: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zh-CN" sz="3600" b="1" dirty="0">
                <a:latin typeface="Times New Roman" pitchFamily="18" charset="0"/>
                <a:ea typeface="黑体" pitchFamily="2" charset="-122"/>
              </a:rPr>
              <a:t>     征是</a:t>
            </a:r>
            <a:r>
              <a:rPr lang="zh-CN" sz="3600" b="1" u="sng" dirty="0">
                <a:latin typeface="Times New Roman" pitchFamily="18" charset="0"/>
                <a:ea typeface="黑体" pitchFamily="2" charset="-122"/>
              </a:rPr>
              <a:t>                                            </a:t>
            </a:r>
            <a:r>
              <a:rPr lang="zh-CN" altLang="zh-CN" sz="3600" b="1" u="sng" dirty="0">
                <a:latin typeface="Times New Roman" pitchFamily="18" charset="0"/>
                <a:ea typeface="黑体" pitchFamily="2" charset="-122"/>
              </a:rPr>
              <a:t>.</a:t>
            </a:r>
            <a:endParaRPr lang="zh-CN" altLang="zh-CN" sz="3600" b="1" dirty="0">
              <a:solidFill>
                <a:srgbClr val="FFFF00"/>
              </a:solidFill>
              <a:latin typeface="Times New Roman" pitchFamily="18" charset="0"/>
              <a:ea typeface="黑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2" descr="vmn,m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Oval 2"/>
          <p:cNvSpPr>
            <a:spLocks noChangeArrowheads="1"/>
          </p:cNvSpPr>
          <p:nvPr/>
        </p:nvSpPr>
        <p:spPr bwMode="auto">
          <a:xfrm>
            <a:off x="6099175" y="3079750"/>
            <a:ext cx="1493838" cy="1493838"/>
          </a:xfrm>
          <a:prstGeom prst="ellipse">
            <a:avLst/>
          </a:prstGeom>
          <a:noFill/>
          <a:ln w="381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527050" y="881063"/>
            <a:ext cx="798195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zh-CN" altLang="zh-CN" sz="3600" b="1">
                <a:latin typeface="Times New Roman" pitchFamily="18" charset="0"/>
                <a:ea typeface="黑体" pitchFamily="2" charset="-122"/>
              </a:rPr>
              <a:t>7. </a:t>
            </a:r>
            <a:r>
              <a:rPr lang="zh-CN" sz="3600" b="1">
                <a:latin typeface="Times New Roman" pitchFamily="18" charset="0"/>
                <a:ea typeface="黑体" pitchFamily="2" charset="-122"/>
              </a:rPr>
              <a:t>下列三视图所表示的几何体的结构特</a:t>
            </a: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zh-CN" sz="3600" b="1">
                <a:latin typeface="Times New Roman" pitchFamily="18" charset="0"/>
                <a:ea typeface="黑体" pitchFamily="2" charset="-122"/>
              </a:rPr>
              <a:t>     征是</a:t>
            </a:r>
            <a:r>
              <a:rPr lang="zh-CN" sz="3600" b="1" u="sng">
                <a:latin typeface="Times New Roman" pitchFamily="18" charset="0"/>
                <a:ea typeface="黑体" pitchFamily="2" charset="-122"/>
              </a:rPr>
              <a:t>                                            </a:t>
            </a:r>
            <a:r>
              <a:rPr lang="zh-CN" altLang="zh-CN" sz="3600" b="1" u="sng">
                <a:latin typeface="Times New Roman" pitchFamily="18" charset="0"/>
                <a:ea typeface="黑体" pitchFamily="2" charset="-122"/>
              </a:rPr>
              <a:t>.</a:t>
            </a:r>
            <a:endParaRPr lang="zh-CN" altLang="zh-CN" sz="3600" b="1">
              <a:solidFill>
                <a:srgbClr val="FFFF00"/>
              </a:solidFill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50850" y="146050"/>
            <a:ext cx="1985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sz="3600" b="1" dirty="0">
                <a:solidFill>
                  <a:srgbClr val="0070C0"/>
                </a:solidFill>
                <a:latin typeface="Times New Roman" pitchFamily="18" charset="0"/>
                <a:ea typeface="黑体" pitchFamily="2" charset="-122"/>
              </a:rPr>
              <a:t>练习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2282825" y="1749425"/>
            <a:ext cx="45418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zh-CN" sz="3600" b="1" dirty="0">
                <a:solidFill>
                  <a:srgbClr val="0070C0"/>
                </a:solidFill>
                <a:latin typeface="Times New Roman" pitchFamily="18" charset="0"/>
                <a:ea typeface="黑体" pitchFamily="2" charset="-122"/>
              </a:rPr>
              <a:t>圆柱与半球的组合体  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1060450" y="4725988"/>
            <a:ext cx="1560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sz="3600" b="1">
                <a:latin typeface="Times New Roman" pitchFamily="18" charset="0"/>
                <a:ea typeface="黑体" pitchFamily="2" charset="-122"/>
              </a:rPr>
              <a:t>正视图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3535363" y="4725988"/>
            <a:ext cx="15605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sz="3600" b="1">
                <a:latin typeface="Times New Roman" pitchFamily="18" charset="0"/>
                <a:ea typeface="黑体" pitchFamily="2" charset="-122"/>
              </a:rPr>
              <a:t>侧视图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6099175" y="4725988"/>
            <a:ext cx="1560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sz="3600" b="1">
                <a:latin typeface="Times New Roman" pitchFamily="18" charset="0"/>
                <a:ea typeface="黑体" pitchFamily="2" charset="-122"/>
              </a:rPr>
              <a:t>俯视图</a:t>
            </a:r>
          </a:p>
        </p:txBody>
      </p:sp>
      <p:sp>
        <p:nvSpPr>
          <p:cNvPr id="24585" name="Arc 9"/>
          <p:cNvSpPr>
            <a:spLocks/>
          </p:cNvSpPr>
          <p:nvPr/>
        </p:nvSpPr>
        <p:spPr bwMode="auto">
          <a:xfrm>
            <a:off x="1017588" y="3011488"/>
            <a:ext cx="1493837" cy="744537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43200"/>
              <a:gd name="T1" fmla="*/ 21553 h 21600"/>
              <a:gd name="T2" fmla="*/ 43200 w 43200"/>
              <a:gd name="T3" fmla="*/ 21554 h 21600"/>
              <a:gd name="T4" fmla="*/ 21600 w 432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1600" fill="none" extrusionOk="0">
                <a:moveTo>
                  <a:pt x="0" y="21553"/>
                </a:moveTo>
                <a:cubicBezTo>
                  <a:pt x="25" y="9642"/>
                  <a:pt x="9688" y="-1"/>
                  <a:pt x="21600" y="0"/>
                </a:cubicBezTo>
                <a:cubicBezTo>
                  <a:pt x="33511" y="0"/>
                  <a:pt x="43174" y="9642"/>
                  <a:pt x="43199" y="21554"/>
                </a:cubicBezTo>
              </a:path>
              <a:path w="43200" h="21600" stroke="0" extrusionOk="0">
                <a:moveTo>
                  <a:pt x="0" y="21553"/>
                </a:moveTo>
                <a:cubicBezTo>
                  <a:pt x="25" y="9642"/>
                  <a:pt x="9688" y="-1"/>
                  <a:pt x="21600" y="0"/>
                </a:cubicBezTo>
                <a:cubicBezTo>
                  <a:pt x="33511" y="0"/>
                  <a:pt x="43174" y="9642"/>
                  <a:pt x="43199" y="21554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1017588" y="3740150"/>
            <a:ext cx="1587" cy="684213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1017588" y="4424363"/>
            <a:ext cx="1493837" cy="1587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>
            <a:off x="2511425" y="3740150"/>
            <a:ext cx="1588" cy="684213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>
            <a:off x="1017588" y="3740150"/>
            <a:ext cx="1493837" cy="1588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90" name="Arc 14"/>
          <p:cNvSpPr>
            <a:spLocks/>
          </p:cNvSpPr>
          <p:nvPr/>
        </p:nvSpPr>
        <p:spPr bwMode="auto">
          <a:xfrm>
            <a:off x="3611563" y="3048000"/>
            <a:ext cx="1493837" cy="744538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43200"/>
              <a:gd name="T1" fmla="*/ 21553 h 21600"/>
              <a:gd name="T2" fmla="*/ 43200 w 43200"/>
              <a:gd name="T3" fmla="*/ 21554 h 21600"/>
              <a:gd name="T4" fmla="*/ 21600 w 432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1600" fill="none" extrusionOk="0">
                <a:moveTo>
                  <a:pt x="0" y="21553"/>
                </a:moveTo>
                <a:cubicBezTo>
                  <a:pt x="25" y="9642"/>
                  <a:pt x="9688" y="-1"/>
                  <a:pt x="21600" y="0"/>
                </a:cubicBezTo>
                <a:cubicBezTo>
                  <a:pt x="33511" y="0"/>
                  <a:pt x="43174" y="9642"/>
                  <a:pt x="43199" y="21554"/>
                </a:cubicBezTo>
              </a:path>
              <a:path w="43200" h="21600" stroke="0" extrusionOk="0">
                <a:moveTo>
                  <a:pt x="0" y="21553"/>
                </a:moveTo>
                <a:cubicBezTo>
                  <a:pt x="25" y="9642"/>
                  <a:pt x="9688" y="-1"/>
                  <a:pt x="21600" y="0"/>
                </a:cubicBezTo>
                <a:cubicBezTo>
                  <a:pt x="33511" y="0"/>
                  <a:pt x="43174" y="9642"/>
                  <a:pt x="43199" y="21554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>
            <a:off x="3611563" y="3776663"/>
            <a:ext cx="1587" cy="684212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>
            <a:off x="3611563" y="4460875"/>
            <a:ext cx="1493837" cy="1588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5105400" y="3776663"/>
            <a:ext cx="1588" cy="684212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>
            <a:off x="3611563" y="3776663"/>
            <a:ext cx="1493837" cy="1587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1187450" y="1482725"/>
            <a:ext cx="22320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altLang="zh-CN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>
                <a:latin typeface="楷体_GB2312" pitchFamily="49" charset="-122"/>
                <a:ea typeface="楷体_GB2312" pitchFamily="49" charset="-122"/>
              </a:rPr>
              <a:t>中心投影法</a:t>
            </a:r>
          </a:p>
        </p:txBody>
      </p:sp>
      <p:pic>
        <p:nvPicPr>
          <p:cNvPr id="148494" name="Picture 14" descr="透视图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356100" y="2058988"/>
            <a:ext cx="3384550" cy="2592387"/>
          </a:xfrm>
          <a:noFill/>
          <a:ln/>
        </p:spPr>
      </p:pic>
      <p:sp>
        <p:nvSpPr>
          <p:cNvPr id="148492" name="Text Box 12"/>
          <p:cNvSpPr txBox="1">
            <a:spLocks noChangeArrowheads="1"/>
          </p:cNvSpPr>
          <p:nvPr/>
        </p:nvSpPr>
        <p:spPr bwMode="auto">
          <a:xfrm>
            <a:off x="762000" y="5268913"/>
            <a:ext cx="815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zh-CN" altLang="en-US" sz="1800">
                <a:solidFill>
                  <a:srgbClr val="FE1402"/>
                </a:solidFill>
              </a:rPr>
              <a:t>投影特性</a:t>
            </a:r>
            <a:r>
              <a:rPr lang="zh-CN" altLang="en-US" sz="1800"/>
              <a:t>：投射中心、物体、投影面三者之间的相对距离对投影的大小有影响</a:t>
            </a:r>
            <a:endParaRPr lang="zh-CN" altLang="en-US" sz="1800" b="0"/>
          </a:p>
        </p:txBody>
      </p:sp>
      <p:sp>
        <p:nvSpPr>
          <p:cNvPr id="148493" name="Rectangle 13"/>
          <p:cNvSpPr>
            <a:spLocks noChangeArrowheads="1"/>
          </p:cNvSpPr>
          <p:nvPr/>
        </p:nvSpPr>
        <p:spPr bwMode="auto">
          <a:xfrm>
            <a:off x="838200" y="6030913"/>
            <a:ext cx="4724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zh-CN" altLang="en-US" sz="1800">
                <a:solidFill>
                  <a:srgbClr val="FF0000"/>
                </a:solidFill>
                <a:latin typeface="宋体" pitchFamily="2" charset="-122"/>
              </a:rPr>
              <a:t>图形特点</a:t>
            </a:r>
            <a:r>
              <a:rPr lang="zh-CN" altLang="en-US" sz="1800">
                <a:latin typeface="宋体" pitchFamily="2" charset="-122"/>
              </a:rPr>
              <a:t>: 立体感较强,但度量性较差</a:t>
            </a:r>
            <a:r>
              <a:rPr lang="zh-CN" altLang="en-US" sz="1800">
                <a:solidFill>
                  <a:schemeClr val="accent2"/>
                </a:solidFill>
                <a:latin typeface="宋体" pitchFamily="2" charset="-122"/>
              </a:rPr>
              <a:t> </a:t>
            </a:r>
          </a:p>
        </p:txBody>
      </p:sp>
      <p:sp>
        <p:nvSpPr>
          <p:cNvPr id="148497" name="Text Box 17"/>
          <p:cNvSpPr txBox="1">
            <a:spLocks noChangeArrowheads="1"/>
          </p:cNvSpPr>
          <p:nvPr/>
        </p:nvSpPr>
        <p:spPr bwMode="auto">
          <a:xfrm>
            <a:off x="900113" y="115888"/>
            <a:ext cx="3486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1" lang="zh-CN" altLang="en-US" sz="4000" b="0">
                <a:latin typeface="隶书" pitchFamily="49" charset="-122"/>
                <a:ea typeface="隶书" pitchFamily="49" charset="-122"/>
              </a:rPr>
              <a:t> 投影和三视图</a:t>
            </a:r>
            <a:endParaRPr kumimoji="1" lang="en-US" altLang="zh-CN" sz="4000" b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48511" name="Text Box 31"/>
          <p:cNvSpPr txBox="1">
            <a:spLocks noChangeArrowheads="1"/>
          </p:cNvSpPr>
          <p:nvPr/>
        </p:nvSpPr>
        <p:spPr bwMode="auto">
          <a:xfrm>
            <a:off x="1116013" y="835025"/>
            <a:ext cx="2514600" cy="4667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/>
              <a:t>二、投影法分类</a:t>
            </a:r>
            <a:endParaRPr lang="zh-CN" altLang="en-US" sz="1800" b="0"/>
          </a:p>
        </p:txBody>
      </p:sp>
      <p:sp>
        <p:nvSpPr>
          <p:cNvPr id="148512" name="Text Box 32"/>
          <p:cNvSpPr txBox="1">
            <a:spLocks noChangeArrowheads="1"/>
          </p:cNvSpPr>
          <p:nvPr/>
        </p:nvSpPr>
        <p:spPr bwMode="auto">
          <a:xfrm>
            <a:off x="762000" y="5649913"/>
            <a:ext cx="510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sz="1800">
                <a:solidFill>
                  <a:srgbClr val="FF0000"/>
                </a:solidFill>
              </a:rPr>
              <a:t>主要用途</a:t>
            </a:r>
            <a:r>
              <a:rPr lang="zh-CN" altLang="en-US" sz="1800"/>
              <a:t>:  常用于画建筑物的透视图</a:t>
            </a:r>
          </a:p>
        </p:txBody>
      </p:sp>
      <p:sp>
        <p:nvSpPr>
          <p:cNvPr id="148517" name="Text Box 37"/>
          <p:cNvSpPr txBox="1">
            <a:spLocks noChangeArrowheads="1"/>
          </p:cNvSpPr>
          <p:nvPr/>
        </p:nvSpPr>
        <p:spPr bwMode="auto">
          <a:xfrm>
            <a:off x="3348038" y="1357313"/>
            <a:ext cx="4705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1" lang="zh-CN" altLang="en-US" sz="4000" b="0">
                <a:latin typeface="隶书" pitchFamily="49" charset="-122"/>
                <a:ea typeface="隶书" pitchFamily="49" charset="-122"/>
              </a:rPr>
              <a:t> </a:t>
            </a:r>
            <a:r>
              <a:rPr kumimoji="1" lang="zh-CN" altLang="en-US" sz="3200" b="0">
                <a:solidFill>
                  <a:srgbClr val="CC3300"/>
                </a:solidFill>
                <a:latin typeface="隶书" pitchFamily="49" charset="-122"/>
                <a:ea typeface="隶书" pitchFamily="49" charset="-122"/>
              </a:rPr>
              <a:t>投影线交于一点的投影</a:t>
            </a:r>
            <a:r>
              <a:rPr kumimoji="1" lang="en-US" altLang="zh-CN" sz="3200" b="0">
                <a:solidFill>
                  <a:srgbClr val="CC3300"/>
                </a:solidFill>
                <a:latin typeface="隶书" pitchFamily="49" charset="-122"/>
                <a:ea typeface="隶书" pitchFamily="49" charset="-122"/>
              </a:rPr>
              <a:t>.</a:t>
            </a:r>
          </a:p>
        </p:txBody>
      </p:sp>
      <p:pic>
        <p:nvPicPr>
          <p:cNvPr id="148520" name="Picture 40" descr="中心投影法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1987550"/>
            <a:ext cx="2952750" cy="2952750"/>
          </a:xfrm>
          <a:prstGeom prst="rect">
            <a:avLst/>
          </a:prstGeom>
          <a:noFill/>
        </p:spPr>
      </p:pic>
      <p:pic>
        <p:nvPicPr>
          <p:cNvPr id="148521" name="Picture 41" descr="中心投影法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1987550"/>
            <a:ext cx="2917825" cy="2952750"/>
          </a:xfrm>
          <a:prstGeom prst="rect">
            <a:avLst/>
          </a:prstGeom>
          <a:noFill/>
        </p:spPr>
      </p:pic>
      <p:pic>
        <p:nvPicPr>
          <p:cNvPr id="148522" name="Picture 42" descr="中心投影法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9338" y="1987550"/>
            <a:ext cx="2951162" cy="29527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8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48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8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8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8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8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48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92" grpId="0" autoUpdateAnimBg="0"/>
      <p:bldP spid="148493" grpId="0" autoUpdateAnimBg="0"/>
      <p:bldP spid="148512" grpId="0" autoUpdateAnimBg="0"/>
      <p:bldP spid="1485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2" descr="vmn,m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679450" y="2660650"/>
          <a:ext cx="7632700" cy="1836738"/>
        </p:xfrm>
        <a:graphic>
          <a:graphicData uri="http://schemas.openxmlformats.org/presentationml/2006/ole">
            <p:oleObj spid="_x0000_s3074" r:id="rId4" imgW="4191585" imgH="1333333" progId="PBrush">
              <p:embed/>
            </p:oleObj>
          </a:graphicData>
        </a:graphic>
      </p:graphicFrame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557213" y="985838"/>
            <a:ext cx="7977187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zh-CN" altLang="zh-CN" sz="3600" b="1" dirty="0">
                <a:latin typeface="Times New Roman" pitchFamily="18" charset="0"/>
                <a:ea typeface="黑体" pitchFamily="2" charset="-122"/>
              </a:rPr>
              <a:t>8. </a:t>
            </a:r>
            <a:r>
              <a:rPr lang="zh-CN" sz="3600" b="1" dirty="0">
                <a:latin typeface="Times New Roman" pitchFamily="18" charset="0"/>
                <a:ea typeface="黑体" pitchFamily="2" charset="-122"/>
              </a:rPr>
              <a:t>下列三视图所表示的几何体是</a:t>
            </a:r>
            <a:r>
              <a:rPr lang="zh-CN" sz="3600" b="1" u="sng" dirty="0">
                <a:latin typeface="Times New Roman" pitchFamily="18" charset="0"/>
                <a:ea typeface="黑体" pitchFamily="2" charset="-122"/>
              </a:rPr>
              <a:t>           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zh-CN" sz="3600" b="1" dirty="0">
                <a:latin typeface="Times New Roman" pitchFamily="18" charset="0"/>
                <a:ea typeface="黑体" pitchFamily="2" charset="-122"/>
              </a:rPr>
              <a:t>      </a:t>
            </a:r>
            <a:r>
              <a:rPr lang="zh-CN" sz="3600" b="1" u="sng" dirty="0">
                <a:latin typeface="Times New Roman" pitchFamily="18" charset="0"/>
                <a:ea typeface="黑体" pitchFamily="2" charset="-122"/>
              </a:rPr>
              <a:t>                           </a:t>
            </a:r>
            <a:r>
              <a:rPr lang="zh-CN" altLang="zh-CN" sz="3600" b="1" u="sng" dirty="0">
                <a:latin typeface="Times New Roman" pitchFamily="18" charset="0"/>
                <a:ea typeface="黑体" pitchFamily="2" charset="-122"/>
              </a:rPr>
              <a:t>.</a:t>
            </a:r>
            <a:endParaRPr lang="zh-CN" altLang="zh-CN" sz="3600" b="1" dirty="0"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450850" y="146050"/>
            <a:ext cx="1985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sz="3600" b="1" dirty="0">
                <a:solidFill>
                  <a:srgbClr val="0070C0"/>
                </a:solidFill>
                <a:latin typeface="Times New Roman" pitchFamily="18" charset="0"/>
                <a:ea typeface="黑体" pitchFamily="2" charset="-122"/>
              </a:rPr>
              <a:t>练习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1519238" y="1566863"/>
            <a:ext cx="2592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sz="3600" b="1" dirty="0">
                <a:solidFill>
                  <a:srgbClr val="0070C0"/>
                </a:solidFill>
                <a:latin typeface="Times New Roman" pitchFamily="18" charset="0"/>
                <a:ea typeface="黑体" pitchFamily="2" charset="-122"/>
              </a:rPr>
              <a:t>一个四棱台 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679450" y="4772025"/>
            <a:ext cx="1560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sz="3600" b="1">
                <a:latin typeface="Times New Roman" pitchFamily="18" charset="0"/>
                <a:ea typeface="黑体" pitchFamily="2" charset="-122"/>
              </a:rPr>
              <a:t>正视图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3535363" y="4772025"/>
            <a:ext cx="15605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sz="3600" b="1">
                <a:latin typeface="Times New Roman" pitchFamily="18" charset="0"/>
                <a:ea typeface="黑体" pitchFamily="2" charset="-122"/>
              </a:rPr>
              <a:t>侧视图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6523038" y="4772025"/>
            <a:ext cx="15605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sz="3600" b="1">
                <a:latin typeface="Times New Roman" pitchFamily="18" charset="0"/>
                <a:ea typeface="黑体" pitchFamily="2" charset="-122"/>
              </a:rPr>
              <a:t>俯视图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2" descr="vmn,m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小试牛刀：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5888" y="1763713"/>
            <a:ext cx="4038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2800" dirty="0" smtClean="0"/>
              <a:t>.（2010·安徽高考理科·Ｔ8）</a:t>
            </a:r>
          </a:p>
          <a:p>
            <a:pPr eaLnBrk="1" hangingPunct="1">
              <a:buFontTx/>
              <a:buNone/>
            </a:pPr>
            <a:r>
              <a:rPr lang="zh-CN" altLang="en-US" sz="3600" dirty="0" smtClean="0"/>
              <a:t>一个几何体的三视图如图，该几何体的体积？</a:t>
            </a:r>
          </a:p>
        </p:txBody>
      </p:sp>
      <p:pic>
        <p:nvPicPr>
          <p:cNvPr id="19460" name="Picture 4" descr="状元网( www.zhuangyuan123.com)，中国最大的优质教育资源网站。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48000"/>
          </a:blip>
          <a:srcRect/>
          <a:stretch>
            <a:fillRect/>
          </a:stretch>
        </p:blipFill>
        <p:spPr>
          <a:xfrm>
            <a:off x="4679950" y="2060575"/>
            <a:ext cx="3973513" cy="40655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图片 2" descr="BJ1051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01" name="Rectangle 13"/>
          <p:cNvSpPr>
            <a:spLocks noChangeArrowheads="1"/>
          </p:cNvSpPr>
          <p:nvPr/>
        </p:nvSpPr>
        <p:spPr bwMode="auto">
          <a:xfrm>
            <a:off x="900113" y="1549400"/>
            <a:ext cx="23749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zh-CN" altLang="en-US" sz="1800" b="0"/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900113" y="1549400"/>
            <a:ext cx="2328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zh-CN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>
                <a:latin typeface="楷体_GB2312" pitchFamily="49" charset="-122"/>
                <a:ea typeface="楷体_GB2312" pitchFamily="49" charset="-122"/>
              </a:rPr>
              <a:t>平行投影法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3563938" y="2198688"/>
            <a:ext cx="2176462" cy="2408237"/>
            <a:chOff x="2608" y="1480"/>
            <a:chExt cx="1371" cy="1517"/>
          </a:xfrm>
        </p:grpSpPr>
        <p:pic>
          <p:nvPicPr>
            <p:cNvPr id="140294" name="Picture 6" descr="slide0003_image03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08" y="1752"/>
              <a:ext cx="1371" cy="1245"/>
            </a:xfrm>
            <a:prstGeom prst="rect">
              <a:avLst/>
            </a:prstGeom>
            <a:noFill/>
            <a:ln/>
          </p:spPr>
        </p:pic>
        <p:sp>
          <p:nvSpPr>
            <p:cNvPr id="140299" name="Text Box 11"/>
            <p:cNvSpPr txBox="1">
              <a:spLocks noChangeArrowheads="1"/>
            </p:cNvSpPr>
            <p:nvPr/>
          </p:nvSpPr>
          <p:spPr bwMode="auto">
            <a:xfrm>
              <a:off x="2944" y="1480"/>
              <a:ext cx="84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zh-CN" altLang="en-US" sz="2000">
                  <a:ea typeface="楷体_GB2312" pitchFamily="49" charset="-122"/>
                </a:rPr>
                <a:t>正投影法</a:t>
              </a: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5724525" y="2198688"/>
            <a:ext cx="2232025" cy="2330450"/>
            <a:chOff x="3969" y="1480"/>
            <a:chExt cx="1406" cy="1468"/>
          </a:xfrm>
        </p:grpSpPr>
        <p:pic>
          <p:nvPicPr>
            <p:cNvPr id="140296" name="Picture 8" descr="slide0003_image03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69" y="1706"/>
              <a:ext cx="1406" cy="1242"/>
            </a:xfrm>
            <a:prstGeom prst="rect">
              <a:avLst/>
            </a:prstGeom>
            <a:noFill/>
            <a:ln/>
          </p:spPr>
        </p:pic>
        <p:sp>
          <p:nvSpPr>
            <p:cNvPr id="140300" name="Text Box 12"/>
            <p:cNvSpPr txBox="1">
              <a:spLocks noChangeArrowheads="1"/>
            </p:cNvSpPr>
            <p:nvPr/>
          </p:nvSpPr>
          <p:spPr bwMode="auto">
            <a:xfrm>
              <a:off x="4377" y="1480"/>
              <a:ext cx="7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zh-CN" altLang="en-US" sz="2000">
                  <a:ea typeface="楷体_GB2312" pitchFamily="49" charset="-122"/>
                </a:rPr>
                <a:t>斜投影法</a:t>
              </a:r>
            </a:p>
          </p:txBody>
        </p:sp>
      </p:grpSp>
      <p:sp>
        <p:nvSpPr>
          <p:cNvPr id="140302" name="Text Box 14"/>
          <p:cNvSpPr txBox="1">
            <a:spLocks noChangeArrowheads="1"/>
          </p:cNvSpPr>
          <p:nvPr/>
        </p:nvSpPr>
        <p:spPr bwMode="auto">
          <a:xfrm>
            <a:off x="1403350" y="4933950"/>
            <a:ext cx="614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zh-CN" altLang="en-US" sz="1800">
                <a:solidFill>
                  <a:srgbClr val="FE1402"/>
                </a:solidFill>
              </a:rPr>
              <a:t>投影特性</a:t>
            </a:r>
            <a:r>
              <a:rPr lang="zh-CN" altLang="en-US" sz="1800"/>
              <a:t>：投影大小与物体和投影面之间的距离无关</a:t>
            </a:r>
            <a:r>
              <a:rPr lang="zh-CN" altLang="en-US" sz="1800" b="0"/>
              <a:t> </a:t>
            </a:r>
            <a:r>
              <a:rPr lang="zh-CN" altLang="en-US" sz="1800"/>
              <a:t>。</a:t>
            </a:r>
          </a:p>
          <a:p>
            <a:pPr algn="l">
              <a:spcBef>
                <a:spcPct val="0"/>
              </a:spcBef>
            </a:pPr>
            <a:r>
              <a:rPr lang="zh-CN" altLang="en-US" sz="1800"/>
              <a:t>                   </a:t>
            </a:r>
            <a:r>
              <a:rPr lang="zh-CN" altLang="en-US" sz="1800">
                <a:solidFill>
                  <a:schemeClr val="accent2"/>
                </a:solidFill>
              </a:rPr>
              <a:t>度量性较好。</a:t>
            </a:r>
            <a:r>
              <a:rPr lang="zh-CN" altLang="en-US" sz="1800" b="0"/>
              <a:t> </a:t>
            </a:r>
          </a:p>
        </p:txBody>
      </p:sp>
      <p:sp>
        <p:nvSpPr>
          <p:cNvPr id="140306" name="Text Box 18"/>
          <p:cNvSpPr txBox="1">
            <a:spLocks noChangeArrowheads="1"/>
          </p:cNvSpPr>
          <p:nvPr/>
        </p:nvSpPr>
        <p:spPr bwMode="auto">
          <a:xfrm>
            <a:off x="971550" y="476250"/>
            <a:ext cx="3486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1" lang="zh-CN" altLang="en-US" sz="4000" b="0">
                <a:latin typeface="隶书" pitchFamily="49" charset="-122"/>
                <a:ea typeface="隶书" pitchFamily="49" charset="-122"/>
              </a:rPr>
              <a:t> 投影和三视图</a:t>
            </a:r>
            <a:endParaRPr kumimoji="1" lang="en-US" altLang="zh-CN" sz="4000" b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40307" name="Text Box 19"/>
          <p:cNvSpPr txBox="1">
            <a:spLocks noChangeArrowheads="1"/>
          </p:cNvSpPr>
          <p:nvPr/>
        </p:nvSpPr>
        <p:spPr bwMode="auto">
          <a:xfrm>
            <a:off x="1474788" y="5510213"/>
            <a:ext cx="3762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zh-CN" altLang="en-US" sz="2000">
                <a:ea typeface="楷体_GB2312" pitchFamily="49" charset="-122"/>
              </a:rPr>
              <a:t>工程制图中一般采用</a:t>
            </a:r>
            <a:r>
              <a:rPr lang="zh-CN" altLang="en-US" sz="2000">
                <a:solidFill>
                  <a:srgbClr val="FE141A"/>
                </a:solidFill>
                <a:ea typeface="楷体_GB2312" pitchFamily="49" charset="-122"/>
              </a:rPr>
              <a:t>正投影法</a:t>
            </a:r>
            <a:r>
              <a:rPr lang="zh-CN" altLang="en-US" sz="2000">
                <a:ea typeface="楷体_GB2312" pitchFamily="49" charset="-122"/>
              </a:rPr>
              <a:t>。</a:t>
            </a:r>
          </a:p>
        </p:txBody>
      </p:sp>
      <p:sp>
        <p:nvSpPr>
          <p:cNvPr id="140320" name="Text Box 32"/>
          <p:cNvSpPr txBox="1">
            <a:spLocks noChangeArrowheads="1"/>
          </p:cNvSpPr>
          <p:nvPr/>
        </p:nvSpPr>
        <p:spPr bwMode="auto">
          <a:xfrm>
            <a:off x="3132138" y="1549400"/>
            <a:ext cx="467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zh-CN" altLang="en-US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投射线互相平行的投影</a:t>
            </a:r>
            <a:r>
              <a:rPr lang="en-US" altLang="zh-CN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</a:p>
        </p:txBody>
      </p:sp>
    </p:spTree>
    <p:controls>
      <p:control spid="24578" name="ShockwaveFlash1" r:id="rId2" imgW="2015848" imgH="2160762"/>
    </p:controls>
  </p:cSld>
  <p:clrMapOvr>
    <a:masterClrMapping/>
  </p:clrMapOvr>
  <p:transition>
    <p:wheel spokes="8"/>
    <p:sndAc>
      <p:stSnd>
        <p:snd r:embed="rId4" name="suctio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0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40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40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02" grpId="0"/>
      <p:bldP spid="140307" grpId="0"/>
      <p:bldP spid="1403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Text Box 4" descr="粉色面巾纸"/>
          <p:cNvSpPr txBox="1">
            <a:spLocks noChangeArrowheads="1"/>
          </p:cNvSpPr>
          <p:nvPr/>
        </p:nvSpPr>
        <p:spPr bwMode="auto">
          <a:xfrm>
            <a:off x="611188" y="1773238"/>
            <a:ext cx="4032250" cy="4572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dist="40161" dir="1106097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zh-CN" altLang="en-US"/>
              <a:t>三、正投影法的基本特性</a:t>
            </a:r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1116013" y="2349500"/>
            <a:ext cx="3527425" cy="1347788"/>
            <a:chOff x="930" y="1480"/>
            <a:chExt cx="2222" cy="849"/>
          </a:xfrm>
        </p:grpSpPr>
        <p:sp>
          <p:nvSpPr>
            <p:cNvPr id="143383" name="Text Box 23"/>
            <p:cNvSpPr txBox="1">
              <a:spLocks noChangeArrowheads="1"/>
            </p:cNvSpPr>
            <p:nvPr/>
          </p:nvSpPr>
          <p:spPr bwMode="auto">
            <a:xfrm>
              <a:off x="1111" y="1480"/>
              <a:ext cx="6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zh-CN" altLang="en-US">
                  <a:solidFill>
                    <a:srgbClr val="FE1C32"/>
                  </a:solidFill>
                  <a:ea typeface="楷体_GB2312" pitchFamily="49" charset="-122"/>
                </a:rPr>
                <a:t>真实性</a:t>
              </a:r>
            </a:p>
          </p:txBody>
        </p:sp>
        <p:sp>
          <p:nvSpPr>
            <p:cNvPr id="143385" name="Oval 25"/>
            <p:cNvSpPr>
              <a:spLocks noChangeArrowheads="1"/>
            </p:cNvSpPr>
            <p:nvPr/>
          </p:nvSpPr>
          <p:spPr bwMode="auto">
            <a:xfrm>
              <a:off x="975" y="1570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FE3434"/>
                </a:gs>
                <a:gs pos="100000">
                  <a:srgbClr val="FE3434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386" name="Text Box 26"/>
            <p:cNvSpPr txBox="1">
              <a:spLocks noChangeArrowheads="1"/>
            </p:cNvSpPr>
            <p:nvPr/>
          </p:nvSpPr>
          <p:spPr bwMode="auto">
            <a:xfrm>
              <a:off x="930" y="1752"/>
              <a:ext cx="2222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zh-CN" altLang="en-US" sz="1800" b="0" dirty="0"/>
                <a:t>     </a:t>
              </a:r>
              <a:r>
                <a:rPr lang="zh-CN" altLang="en-US" sz="1800" dirty="0">
                  <a:ea typeface="楷体_GB2312" pitchFamily="49" charset="-122"/>
                </a:rPr>
                <a:t>当物体上的直线或平面</a:t>
              </a:r>
              <a:r>
                <a:rPr lang="zh-CN" altLang="en-US" sz="1800" dirty="0">
                  <a:solidFill>
                    <a:srgbClr val="CC3300"/>
                  </a:solidFill>
                  <a:ea typeface="楷体_GB2312" pitchFamily="49" charset="-122"/>
                </a:rPr>
                <a:t>平行</a:t>
              </a:r>
              <a:r>
                <a:rPr lang="zh-CN" altLang="en-US" sz="1800" dirty="0">
                  <a:ea typeface="楷体_GB2312" pitchFamily="49" charset="-122"/>
                </a:rPr>
                <a:t>于投影面时，直线的投影为实长，平面的投影为实形。</a:t>
              </a:r>
            </a:p>
          </p:txBody>
        </p:sp>
      </p:grp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1187450" y="3592513"/>
            <a:ext cx="3671888" cy="1257300"/>
            <a:chOff x="975" y="2263"/>
            <a:chExt cx="2313" cy="792"/>
          </a:xfrm>
        </p:grpSpPr>
        <p:sp>
          <p:nvSpPr>
            <p:cNvPr id="143397" name="Text Box 37"/>
            <p:cNvSpPr txBox="1">
              <a:spLocks noChangeArrowheads="1"/>
            </p:cNvSpPr>
            <p:nvPr/>
          </p:nvSpPr>
          <p:spPr bwMode="auto">
            <a:xfrm>
              <a:off x="1096" y="2263"/>
              <a:ext cx="74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zh-CN" altLang="en-US">
                  <a:solidFill>
                    <a:srgbClr val="FE1C32"/>
                  </a:solidFill>
                  <a:ea typeface="楷体_GB2312" pitchFamily="49" charset="-122"/>
                </a:rPr>
                <a:t> 积聚性</a:t>
              </a:r>
            </a:p>
          </p:txBody>
        </p:sp>
        <p:sp>
          <p:nvSpPr>
            <p:cNvPr id="143398" name="Oval 38"/>
            <p:cNvSpPr>
              <a:spLocks noChangeArrowheads="1"/>
            </p:cNvSpPr>
            <p:nvPr/>
          </p:nvSpPr>
          <p:spPr bwMode="auto">
            <a:xfrm>
              <a:off x="975" y="2342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FE3434"/>
                </a:gs>
                <a:gs pos="100000">
                  <a:srgbClr val="FE3434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399" name="Text Box 39"/>
            <p:cNvSpPr txBox="1">
              <a:spLocks noChangeArrowheads="1"/>
            </p:cNvSpPr>
            <p:nvPr/>
          </p:nvSpPr>
          <p:spPr bwMode="auto">
            <a:xfrm>
              <a:off x="975" y="2478"/>
              <a:ext cx="2313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zh-CN" altLang="en-US" sz="1800" b="0"/>
                <a:t>    </a:t>
              </a:r>
              <a:r>
                <a:rPr lang="zh-CN" altLang="en-US" sz="1800">
                  <a:ea typeface="楷体_GB2312" pitchFamily="49" charset="-122"/>
                </a:rPr>
                <a:t>当物体上的直线或平面</a:t>
              </a:r>
              <a:r>
                <a:rPr lang="zh-CN" altLang="en-US" sz="1800">
                  <a:solidFill>
                    <a:schemeClr val="accent2"/>
                  </a:solidFill>
                  <a:ea typeface="楷体_GB2312" pitchFamily="49" charset="-122"/>
                </a:rPr>
                <a:t>垂直</a:t>
              </a:r>
              <a:r>
                <a:rPr lang="zh-CN" altLang="en-US" sz="1800">
                  <a:ea typeface="楷体_GB2312" pitchFamily="49" charset="-122"/>
                </a:rPr>
                <a:t>于投影面时，直线的投影积聚为点，平面的投影积聚为直线。</a:t>
              </a:r>
            </a:p>
          </p:txBody>
        </p:sp>
      </p:grp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1187450" y="4724400"/>
            <a:ext cx="5256213" cy="1074738"/>
            <a:chOff x="975" y="2976"/>
            <a:chExt cx="3311" cy="677"/>
          </a:xfrm>
        </p:grpSpPr>
        <p:sp>
          <p:nvSpPr>
            <p:cNvPr id="143401" name="Text Box 41"/>
            <p:cNvSpPr txBox="1">
              <a:spLocks noChangeArrowheads="1"/>
            </p:cNvSpPr>
            <p:nvPr/>
          </p:nvSpPr>
          <p:spPr bwMode="auto">
            <a:xfrm>
              <a:off x="1144" y="2976"/>
              <a:ext cx="6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zh-CN" altLang="en-US">
                  <a:solidFill>
                    <a:srgbClr val="FE1C32"/>
                  </a:solidFill>
                  <a:ea typeface="楷体_GB2312" pitchFamily="49" charset="-122"/>
                </a:rPr>
                <a:t>类似性</a:t>
              </a:r>
            </a:p>
          </p:txBody>
        </p:sp>
        <p:sp>
          <p:nvSpPr>
            <p:cNvPr id="143402" name="Oval 42"/>
            <p:cNvSpPr>
              <a:spLocks noChangeArrowheads="1"/>
            </p:cNvSpPr>
            <p:nvPr/>
          </p:nvSpPr>
          <p:spPr bwMode="auto">
            <a:xfrm>
              <a:off x="975" y="3067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FE3434"/>
                </a:gs>
                <a:gs pos="100000">
                  <a:srgbClr val="FE3434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403" name="Text Box 43"/>
            <p:cNvSpPr txBox="1">
              <a:spLocks noChangeArrowheads="1"/>
            </p:cNvSpPr>
            <p:nvPr/>
          </p:nvSpPr>
          <p:spPr bwMode="auto">
            <a:xfrm>
              <a:off x="975" y="3249"/>
              <a:ext cx="331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zh-CN" altLang="en-US" sz="1800" b="0"/>
                <a:t>     </a:t>
              </a:r>
              <a:r>
                <a:rPr lang="zh-CN" altLang="en-US" sz="1800">
                  <a:ea typeface="楷体_GB2312" pitchFamily="49" charset="-122"/>
                </a:rPr>
                <a:t>当物体上的平面或直线</a:t>
              </a:r>
              <a:r>
                <a:rPr lang="zh-CN" altLang="en-US" sz="1800">
                  <a:solidFill>
                    <a:schemeClr val="accent2"/>
                  </a:solidFill>
                  <a:ea typeface="楷体_GB2312" pitchFamily="49" charset="-122"/>
                </a:rPr>
                <a:t>倾斜</a:t>
              </a:r>
              <a:r>
                <a:rPr lang="zh-CN" altLang="en-US" sz="1800">
                  <a:ea typeface="楷体_GB2312" pitchFamily="49" charset="-122"/>
                </a:rPr>
                <a:t>于投影面时，直线的投影为缩短的直线，平面的投影为类似形。</a:t>
              </a:r>
            </a:p>
          </p:txBody>
        </p:sp>
      </p:grpSp>
      <p:sp>
        <p:nvSpPr>
          <p:cNvPr id="143414" name="Text Box 54"/>
          <p:cNvSpPr txBox="1">
            <a:spLocks noChangeArrowheads="1"/>
          </p:cNvSpPr>
          <p:nvPr/>
        </p:nvSpPr>
        <p:spPr bwMode="auto">
          <a:xfrm>
            <a:off x="1187450" y="627063"/>
            <a:ext cx="3486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1" lang="zh-CN" altLang="en-US" sz="4000" b="0">
                <a:latin typeface="隶书" pitchFamily="49" charset="-122"/>
                <a:ea typeface="隶书" pitchFamily="49" charset="-122"/>
              </a:rPr>
              <a:t> 投影和三视图</a:t>
            </a:r>
            <a:endParaRPr kumimoji="1" lang="en-US" altLang="zh-CN" sz="4000" b="0">
              <a:latin typeface="隶书" pitchFamily="49" charset="-122"/>
              <a:ea typeface="隶书" pitchFamily="49" charset="-122"/>
            </a:endParaRPr>
          </a:p>
        </p:txBody>
      </p:sp>
    </p:spTree>
    <p:controls>
      <p:control spid="25602" name="ShockwaveFlash1" r:id="rId2" imgW="3024571" imgH="2881141"/>
    </p:controls>
  </p:cSld>
  <p:clrMapOvr>
    <a:masterClrMapping/>
  </p:clrMapOvr>
  <p:transition>
    <p:wipe dir="r"/>
    <p:sndAc>
      <p:stSnd>
        <p:snd r:embed="rId4" name="typ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 descr="花束"/>
          <p:cNvSpPr>
            <a:spLocks noGrp="1" noChangeArrowheads="1"/>
          </p:cNvSpPr>
          <p:nvPr>
            <p:ph type="title"/>
          </p:nvPr>
        </p:nvSpPr>
        <p:spPr>
          <a:xfrm>
            <a:off x="2592388" y="333375"/>
            <a:ext cx="5040312" cy="609600"/>
          </a:xfrm>
          <a:blipFill dpi="0" rotWithShape="0">
            <a:blip r:embed="rId3"/>
            <a:srcRect/>
            <a:tile tx="0" ty="0" sx="100000" sy="100000" flip="none" algn="tl"/>
          </a:blipFill>
          <a:ln>
            <a:solidFill>
              <a:srgbClr val="996633"/>
            </a:solidFill>
          </a:ln>
        </p:spPr>
        <p:txBody>
          <a:bodyPr>
            <a:normAutofit fontScale="90000"/>
          </a:bodyPr>
          <a:lstStyle/>
          <a:p>
            <a:r>
              <a:rPr lang="zh-CN" altLang="en-US"/>
              <a:t>    </a:t>
            </a:r>
            <a:r>
              <a:rPr lang="zh-CN" altLang="en-US" sz="3600"/>
              <a:t>如</a:t>
            </a:r>
            <a:r>
              <a:rPr lang="en-US" altLang="zh-CN"/>
              <a:t>:</a:t>
            </a:r>
            <a:r>
              <a:rPr lang="zh-CN" altLang="en-US" sz="3200" b="1"/>
              <a:t>线的投影特性</a:t>
            </a:r>
          </a:p>
        </p:txBody>
      </p:sp>
      <p:sp>
        <p:nvSpPr>
          <p:cNvPr id="233475" name="AutoShape 3"/>
          <p:cNvSpPr>
            <a:spLocks noChangeArrowheads="1"/>
          </p:cNvSpPr>
          <p:nvPr/>
        </p:nvSpPr>
        <p:spPr bwMode="auto">
          <a:xfrm>
            <a:off x="1428750" y="2532063"/>
            <a:ext cx="2590800" cy="1066800"/>
          </a:xfrm>
          <a:prstGeom prst="parallelogram">
            <a:avLst>
              <a:gd name="adj" fmla="val 60714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3476" name="AutoShape 4"/>
          <p:cNvSpPr>
            <a:spLocks noChangeArrowheads="1"/>
          </p:cNvSpPr>
          <p:nvPr/>
        </p:nvSpPr>
        <p:spPr bwMode="auto">
          <a:xfrm>
            <a:off x="3790950" y="2608263"/>
            <a:ext cx="2590800" cy="990600"/>
          </a:xfrm>
          <a:prstGeom prst="parallelogram">
            <a:avLst>
              <a:gd name="adj" fmla="val 6538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1" lang="zh-CN" altLang="en-US" sz="1400" b="0">
              <a:latin typeface="Times New Roman" pitchFamily="18" charset="0"/>
            </a:endParaRPr>
          </a:p>
        </p:txBody>
      </p:sp>
      <p:sp>
        <p:nvSpPr>
          <p:cNvPr id="233477" name="AutoShape 5"/>
          <p:cNvSpPr>
            <a:spLocks noChangeArrowheads="1"/>
          </p:cNvSpPr>
          <p:nvPr/>
        </p:nvSpPr>
        <p:spPr bwMode="auto">
          <a:xfrm>
            <a:off x="6000750" y="2608263"/>
            <a:ext cx="2590800" cy="990600"/>
          </a:xfrm>
          <a:prstGeom prst="parallelogram">
            <a:avLst>
              <a:gd name="adj" fmla="val 6538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3478" name="Line 6"/>
          <p:cNvSpPr>
            <a:spLocks noChangeShapeType="1"/>
          </p:cNvSpPr>
          <p:nvPr/>
        </p:nvSpPr>
        <p:spPr bwMode="auto">
          <a:xfrm>
            <a:off x="2038350" y="1998663"/>
            <a:ext cx="1143000" cy="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233479" name="Line 7"/>
          <p:cNvSpPr>
            <a:spLocks noChangeShapeType="1"/>
          </p:cNvSpPr>
          <p:nvPr/>
        </p:nvSpPr>
        <p:spPr bwMode="auto">
          <a:xfrm flipH="1">
            <a:off x="4781550" y="1617663"/>
            <a:ext cx="838200" cy="45720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233480" name="Line 8"/>
          <p:cNvSpPr>
            <a:spLocks noChangeShapeType="1"/>
          </p:cNvSpPr>
          <p:nvPr/>
        </p:nvSpPr>
        <p:spPr bwMode="auto">
          <a:xfrm>
            <a:off x="7524750" y="1541463"/>
            <a:ext cx="0" cy="83820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233481" name="Line 9"/>
          <p:cNvSpPr>
            <a:spLocks noChangeShapeType="1"/>
          </p:cNvSpPr>
          <p:nvPr/>
        </p:nvSpPr>
        <p:spPr bwMode="auto">
          <a:xfrm>
            <a:off x="2038350" y="1998663"/>
            <a:ext cx="0" cy="1295400"/>
          </a:xfrm>
          <a:prstGeom prst="line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233482" name="Line 10"/>
          <p:cNvSpPr>
            <a:spLocks noChangeShapeType="1"/>
          </p:cNvSpPr>
          <p:nvPr/>
        </p:nvSpPr>
        <p:spPr bwMode="auto">
          <a:xfrm>
            <a:off x="3181350" y="1998663"/>
            <a:ext cx="0" cy="1295400"/>
          </a:xfrm>
          <a:prstGeom prst="line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233483" name="Line 11"/>
          <p:cNvSpPr>
            <a:spLocks noChangeShapeType="1"/>
          </p:cNvSpPr>
          <p:nvPr/>
        </p:nvSpPr>
        <p:spPr bwMode="auto">
          <a:xfrm>
            <a:off x="5619750" y="1617663"/>
            <a:ext cx="0" cy="1752600"/>
          </a:xfrm>
          <a:prstGeom prst="line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233484" name="Line 12"/>
          <p:cNvSpPr>
            <a:spLocks noChangeShapeType="1"/>
          </p:cNvSpPr>
          <p:nvPr/>
        </p:nvSpPr>
        <p:spPr bwMode="auto">
          <a:xfrm>
            <a:off x="4781550" y="2074863"/>
            <a:ext cx="0" cy="1295400"/>
          </a:xfrm>
          <a:prstGeom prst="line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233485" name="Line 13"/>
          <p:cNvSpPr>
            <a:spLocks noChangeShapeType="1"/>
          </p:cNvSpPr>
          <p:nvPr/>
        </p:nvSpPr>
        <p:spPr bwMode="auto">
          <a:xfrm>
            <a:off x="7524750" y="2303463"/>
            <a:ext cx="0" cy="762000"/>
          </a:xfrm>
          <a:prstGeom prst="line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233486" name="Line 14"/>
          <p:cNvSpPr>
            <a:spLocks noChangeShapeType="1"/>
          </p:cNvSpPr>
          <p:nvPr/>
        </p:nvSpPr>
        <p:spPr bwMode="auto">
          <a:xfrm>
            <a:off x="2038350" y="3294063"/>
            <a:ext cx="1143000" cy="0"/>
          </a:xfrm>
          <a:prstGeom prst="line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233487" name="Line 15"/>
          <p:cNvSpPr>
            <a:spLocks noChangeShapeType="1"/>
          </p:cNvSpPr>
          <p:nvPr/>
        </p:nvSpPr>
        <p:spPr bwMode="auto">
          <a:xfrm>
            <a:off x="4781550" y="3370263"/>
            <a:ext cx="838200" cy="0"/>
          </a:xfrm>
          <a:prstGeom prst="line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233488" name="Oval 16"/>
          <p:cNvSpPr>
            <a:spLocks noChangeArrowheads="1"/>
          </p:cNvSpPr>
          <p:nvPr/>
        </p:nvSpPr>
        <p:spPr bwMode="auto">
          <a:xfrm>
            <a:off x="7448550" y="3065463"/>
            <a:ext cx="1524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3489" name="Text Box 17"/>
          <p:cNvSpPr txBox="1">
            <a:spLocks noChangeArrowheads="1"/>
          </p:cNvSpPr>
          <p:nvPr/>
        </p:nvSpPr>
        <p:spPr bwMode="auto">
          <a:xfrm>
            <a:off x="1733550" y="18462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kumimoji="1" lang="en-US" altLang="zh-CN" sz="1400" b="0">
                <a:latin typeface="Times New Roman" pitchFamily="18" charset="0"/>
              </a:rPr>
              <a:t>A</a:t>
            </a:r>
          </a:p>
        </p:txBody>
      </p:sp>
      <p:sp>
        <p:nvSpPr>
          <p:cNvPr id="233490" name="Text Box 18"/>
          <p:cNvSpPr txBox="1">
            <a:spLocks noChangeArrowheads="1"/>
          </p:cNvSpPr>
          <p:nvPr/>
        </p:nvSpPr>
        <p:spPr bwMode="auto">
          <a:xfrm>
            <a:off x="3257550" y="1846263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kumimoji="1" lang="en-US" altLang="zh-CN" sz="1400" b="0">
                <a:latin typeface="Times New Roman" pitchFamily="18" charset="0"/>
              </a:rPr>
              <a:t>B</a:t>
            </a:r>
          </a:p>
        </p:txBody>
      </p:sp>
      <p:sp>
        <p:nvSpPr>
          <p:cNvPr id="233491" name="Text Box 19"/>
          <p:cNvSpPr txBox="1">
            <a:spLocks noChangeArrowheads="1"/>
          </p:cNvSpPr>
          <p:nvPr/>
        </p:nvSpPr>
        <p:spPr bwMode="auto">
          <a:xfrm>
            <a:off x="1809750" y="3217863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kumimoji="1" lang="en-US" altLang="zh-CN" sz="1400" b="0">
                <a:latin typeface="Times New Roman" pitchFamily="18" charset="0"/>
              </a:rPr>
              <a:t>a</a:t>
            </a:r>
          </a:p>
        </p:txBody>
      </p:sp>
      <p:sp>
        <p:nvSpPr>
          <p:cNvPr id="233492" name="Text Box 20"/>
          <p:cNvSpPr txBox="1">
            <a:spLocks noChangeArrowheads="1"/>
          </p:cNvSpPr>
          <p:nvPr/>
        </p:nvSpPr>
        <p:spPr bwMode="auto">
          <a:xfrm>
            <a:off x="3181350" y="3217863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kumimoji="1" lang="en-US" altLang="zh-CN" sz="1400" b="0">
                <a:latin typeface="Times New Roman" pitchFamily="18" charset="0"/>
              </a:rPr>
              <a:t>b</a:t>
            </a:r>
          </a:p>
        </p:txBody>
      </p:sp>
      <p:sp>
        <p:nvSpPr>
          <p:cNvPr id="233493" name="Rectangle 21"/>
          <p:cNvSpPr>
            <a:spLocks noChangeArrowheads="1"/>
          </p:cNvSpPr>
          <p:nvPr/>
        </p:nvSpPr>
        <p:spPr bwMode="auto">
          <a:xfrm>
            <a:off x="7600950" y="1465263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1" lang="en-US" altLang="zh-CN" sz="1400" b="0">
                <a:latin typeface="Times New Roman" pitchFamily="18" charset="0"/>
              </a:rPr>
              <a:t>A</a:t>
            </a:r>
          </a:p>
        </p:txBody>
      </p:sp>
      <p:sp>
        <p:nvSpPr>
          <p:cNvPr id="233494" name="Rectangle 22"/>
          <p:cNvSpPr>
            <a:spLocks noChangeArrowheads="1"/>
          </p:cNvSpPr>
          <p:nvPr/>
        </p:nvSpPr>
        <p:spPr bwMode="auto">
          <a:xfrm>
            <a:off x="4476750" y="2303463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1" lang="en-US" altLang="zh-CN" sz="1400" b="0">
                <a:latin typeface="Times New Roman" pitchFamily="18" charset="0"/>
              </a:rPr>
              <a:t>A</a:t>
            </a:r>
          </a:p>
        </p:txBody>
      </p:sp>
      <p:sp>
        <p:nvSpPr>
          <p:cNvPr id="233495" name="Rectangle 23"/>
          <p:cNvSpPr>
            <a:spLocks noChangeArrowheads="1"/>
          </p:cNvSpPr>
          <p:nvPr/>
        </p:nvSpPr>
        <p:spPr bwMode="auto">
          <a:xfrm>
            <a:off x="5619750" y="1846263"/>
            <a:ext cx="303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1" lang="en-US" altLang="zh-CN" sz="1400" b="0">
                <a:latin typeface="Times New Roman" pitchFamily="18" charset="0"/>
              </a:rPr>
              <a:t>B</a:t>
            </a:r>
          </a:p>
        </p:txBody>
      </p:sp>
      <p:sp>
        <p:nvSpPr>
          <p:cNvPr id="233496" name="Rectangle 24"/>
          <p:cNvSpPr>
            <a:spLocks noChangeArrowheads="1"/>
          </p:cNvSpPr>
          <p:nvPr/>
        </p:nvSpPr>
        <p:spPr bwMode="auto">
          <a:xfrm>
            <a:off x="7524750" y="2455863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endParaRPr kumimoji="1" lang="zh-CN" altLang="en-US" sz="1400" b="0">
              <a:latin typeface="Times New Roman" pitchFamily="18" charset="0"/>
            </a:endParaRPr>
          </a:p>
        </p:txBody>
      </p:sp>
      <p:sp>
        <p:nvSpPr>
          <p:cNvPr id="233497" name="Text Box 25"/>
          <p:cNvSpPr txBox="1">
            <a:spLocks noChangeArrowheads="1"/>
          </p:cNvSpPr>
          <p:nvPr/>
        </p:nvSpPr>
        <p:spPr bwMode="auto">
          <a:xfrm>
            <a:off x="4476750" y="3217863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kumimoji="1" lang="en-US" altLang="zh-CN" sz="1400" b="0">
                <a:latin typeface="Times New Roman" pitchFamily="18" charset="0"/>
              </a:rPr>
              <a:t>a</a:t>
            </a:r>
          </a:p>
        </p:txBody>
      </p:sp>
      <p:sp>
        <p:nvSpPr>
          <p:cNvPr id="233498" name="Text Box 26"/>
          <p:cNvSpPr txBox="1">
            <a:spLocks noChangeArrowheads="1"/>
          </p:cNvSpPr>
          <p:nvPr/>
        </p:nvSpPr>
        <p:spPr bwMode="auto">
          <a:xfrm>
            <a:off x="5619750" y="32178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kumimoji="1" lang="en-US" altLang="zh-CN" sz="1400" b="0">
                <a:latin typeface="Times New Roman" pitchFamily="18" charset="0"/>
              </a:rPr>
              <a:t>b</a:t>
            </a:r>
          </a:p>
        </p:txBody>
      </p:sp>
      <p:sp>
        <p:nvSpPr>
          <p:cNvPr id="233499" name="Line 27"/>
          <p:cNvSpPr>
            <a:spLocks noChangeShapeType="1"/>
          </p:cNvSpPr>
          <p:nvPr/>
        </p:nvSpPr>
        <p:spPr bwMode="auto">
          <a:xfrm>
            <a:off x="2647950" y="1084263"/>
            <a:ext cx="0" cy="533400"/>
          </a:xfrm>
          <a:prstGeom prst="line">
            <a:avLst/>
          </a:prstGeom>
          <a:noFill/>
          <a:ln w="28575">
            <a:solidFill>
              <a:srgbClr val="00CC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233500" name="Line 28"/>
          <p:cNvSpPr>
            <a:spLocks noChangeShapeType="1"/>
          </p:cNvSpPr>
          <p:nvPr/>
        </p:nvSpPr>
        <p:spPr bwMode="auto">
          <a:xfrm flipH="1">
            <a:off x="5162550" y="1084263"/>
            <a:ext cx="0" cy="457200"/>
          </a:xfrm>
          <a:prstGeom prst="line">
            <a:avLst/>
          </a:prstGeom>
          <a:noFill/>
          <a:ln w="28575">
            <a:solidFill>
              <a:srgbClr val="00CC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233501" name="Line 29"/>
          <p:cNvSpPr>
            <a:spLocks noChangeShapeType="1"/>
          </p:cNvSpPr>
          <p:nvPr/>
        </p:nvSpPr>
        <p:spPr bwMode="auto">
          <a:xfrm>
            <a:off x="7524750" y="1008063"/>
            <a:ext cx="0" cy="457200"/>
          </a:xfrm>
          <a:prstGeom prst="line">
            <a:avLst/>
          </a:prstGeom>
          <a:noFill/>
          <a:ln w="28575">
            <a:solidFill>
              <a:srgbClr val="00CC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233502" name="Text Box 30"/>
          <p:cNvSpPr txBox="1">
            <a:spLocks noChangeArrowheads="1"/>
          </p:cNvSpPr>
          <p:nvPr/>
        </p:nvSpPr>
        <p:spPr bwMode="auto">
          <a:xfrm>
            <a:off x="2800350" y="13128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kumimoji="1" lang="en-US" altLang="zh-CN" sz="1400" b="0">
                <a:latin typeface="Times New Roman" pitchFamily="18" charset="0"/>
              </a:rPr>
              <a:t>S</a:t>
            </a:r>
          </a:p>
        </p:txBody>
      </p:sp>
      <p:sp>
        <p:nvSpPr>
          <p:cNvPr id="233503" name="Rectangle 31"/>
          <p:cNvSpPr>
            <a:spLocks noChangeArrowheads="1"/>
          </p:cNvSpPr>
          <p:nvPr/>
        </p:nvSpPr>
        <p:spPr bwMode="auto">
          <a:xfrm>
            <a:off x="7600950" y="1160463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1" lang="en-US" altLang="zh-CN" sz="1400" b="0">
                <a:latin typeface="Times New Roman" pitchFamily="18" charset="0"/>
              </a:rPr>
              <a:t>S</a:t>
            </a:r>
          </a:p>
        </p:txBody>
      </p:sp>
      <p:sp>
        <p:nvSpPr>
          <p:cNvPr id="233504" name="Rectangle 32"/>
          <p:cNvSpPr>
            <a:spLocks noChangeArrowheads="1"/>
          </p:cNvSpPr>
          <p:nvPr/>
        </p:nvSpPr>
        <p:spPr bwMode="auto">
          <a:xfrm>
            <a:off x="5314950" y="1236663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1" lang="en-US" altLang="zh-CN" sz="1400" b="0">
                <a:latin typeface="Times New Roman" pitchFamily="18" charset="0"/>
              </a:rPr>
              <a:t>S</a:t>
            </a:r>
          </a:p>
        </p:txBody>
      </p:sp>
      <p:sp>
        <p:nvSpPr>
          <p:cNvPr id="233505" name="Text Box 33"/>
          <p:cNvSpPr txBox="1">
            <a:spLocks noChangeArrowheads="1"/>
          </p:cNvSpPr>
          <p:nvPr/>
        </p:nvSpPr>
        <p:spPr bwMode="auto">
          <a:xfrm>
            <a:off x="7219950" y="3141663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kumimoji="1" lang="en-US" altLang="zh-CN" sz="1400" b="0">
                <a:latin typeface="Times New Roman" pitchFamily="18" charset="0"/>
              </a:rPr>
              <a:t>a (b)</a:t>
            </a:r>
          </a:p>
        </p:txBody>
      </p:sp>
      <p:sp>
        <p:nvSpPr>
          <p:cNvPr id="233506" name="Text Box 34"/>
          <p:cNvSpPr txBox="1">
            <a:spLocks noChangeArrowheads="1"/>
          </p:cNvSpPr>
          <p:nvPr/>
        </p:nvSpPr>
        <p:spPr bwMode="auto">
          <a:xfrm>
            <a:off x="1962150" y="3675063"/>
            <a:ext cx="990600" cy="406400"/>
          </a:xfrm>
          <a:prstGeom prst="rect">
            <a:avLst/>
          </a:prstGeom>
          <a:solidFill>
            <a:srgbClr val="CCFF99"/>
          </a:solidFill>
          <a:ln w="9525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kumimoji="1" lang="zh-CN" altLang="en-US" sz="2000">
                <a:latin typeface="Times New Roman" pitchFamily="18" charset="0"/>
              </a:rPr>
              <a:t>显实性</a:t>
            </a:r>
          </a:p>
        </p:txBody>
      </p:sp>
      <p:sp>
        <p:nvSpPr>
          <p:cNvPr id="233507" name="Text Box 35"/>
          <p:cNvSpPr txBox="1">
            <a:spLocks noChangeArrowheads="1"/>
          </p:cNvSpPr>
          <p:nvPr/>
        </p:nvSpPr>
        <p:spPr bwMode="auto">
          <a:xfrm>
            <a:off x="4400550" y="3675063"/>
            <a:ext cx="1143000" cy="406400"/>
          </a:xfrm>
          <a:prstGeom prst="rect">
            <a:avLst/>
          </a:prstGeom>
          <a:solidFill>
            <a:srgbClr val="CCFF99"/>
          </a:solidFill>
          <a:ln w="9525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kumimoji="1" lang="zh-CN" altLang="en-US" sz="2000">
                <a:latin typeface="Times New Roman" pitchFamily="18" charset="0"/>
              </a:rPr>
              <a:t>类似性</a:t>
            </a:r>
          </a:p>
        </p:txBody>
      </p:sp>
      <p:sp>
        <p:nvSpPr>
          <p:cNvPr id="233508" name="Text Box 36"/>
          <p:cNvSpPr txBox="1">
            <a:spLocks noChangeArrowheads="1"/>
          </p:cNvSpPr>
          <p:nvPr/>
        </p:nvSpPr>
        <p:spPr bwMode="auto">
          <a:xfrm>
            <a:off x="6381750" y="3675063"/>
            <a:ext cx="1066800" cy="406400"/>
          </a:xfrm>
          <a:prstGeom prst="rect">
            <a:avLst/>
          </a:prstGeom>
          <a:solidFill>
            <a:srgbClr val="CCFF99"/>
          </a:solidFill>
          <a:ln w="9525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kumimoji="1" lang="zh-CN" altLang="en-US" sz="2000">
                <a:latin typeface="Times New Roman" pitchFamily="18" charset="0"/>
              </a:rPr>
              <a:t>积聚性</a:t>
            </a:r>
          </a:p>
        </p:txBody>
      </p:sp>
      <p:sp>
        <p:nvSpPr>
          <p:cNvPr id="233509" name="Text Box 37" descr="再生纸"/>
          <p:cNvSpPr txBox="1">
            <a:spLocks noChangeArrowheads="1"/>
          </p:cNvSpPr>
          <p:nvPr/>
        </p:nvSpPr>
        <p:spPr bwMode="auto">
          <a:xfrm>
            <a:off x="971550" y="4360863"/>
            <a:ext cx="7391400" cy="16256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kumimoji="1" lang="zh-CN" altLang="en-US" sz="2000">
                <a:latin typeface="Times New Roman" pitchFamily="18" charset="0"/>
              </a:rPr>
              <a:t>一条直线在正投影的投影下会产生三种情况：</a:t>
            </a:r>
            <a:r>
              <a:rPr kumimoji="1" lang="en-US" altLang="zh-CN" sz="2000">
                <a:latin typeface="Times New Roman" pitchFamily="18" charset="0"/>
              </a:rPr>
              <a:t>1</a:t>
            </a:r>
            <a:r>
              <a:rPr kumimoji="1" lang="zh-CN" altLang="en-US" sz="2000">
                <a:latin typeface="Times New Roman" pitchFamily="18" charset="0"/>
              </a:rPr>
              <a:t>、直线</a:t>
            </a:r>
            <a:r>
              <a:rPr kumimoji="1" lang="en-US" altLang="zh-CN" sz="2000">
                <a:latin typeface="Times New Roman" pitchFamily="18" charset="0"/>
              </a:rPr>
              <a:t>AB</a:t>
            </a:r>
            <a:r>
              <a:rPr kumimoji="1" lang="zh-CN" altLang="en-US" sz="2000">
                <a:latin typeface="Times New Roman" pitchFamily="18" charset="0"/>
              </a:rPr>
              <a:t>和投影面相互平行</a:t>
            </a:r>
            <a:r>
              <a:rPr kumimoji="1" lang="en-US" altLang="zh-CN" sz="2000">
                <a:latin typeface="Times New Roman" pitchFamily="18" charset="0"/>
              </a:rPr>
              <a:t>AB=ab</a:t>
            </a:r>
            <a:r>
              <a:rPr kumimoji="1" lang="zh-CN" altLang="en-US" sz="2000">
                <a:latin typeface="Times New Roman" pitchFamily="18" charset="0"/>
              </a:rPr>
              <a:t>，投影反映了直线的真实大小，称这种现象为</a:t>
            </a:r>
            <a:r>
              <a:rPr kumimoji="1" lang="zh-CN" altLang="en-US" sz="2000">
                <a:solidFill>
                  <a:srgbClr val="FF3300"/>
                </a:solidFill>
                <a:latin typeface="Times New Roman" pitchFamily="18" charset="0"/>
              </a:rPr>
              <a:t>显实性</a:t>
            </a:r>
            <a:r>
              <a:rPr kumimoji="1" lang="zh-CN" altLang="en-US" sz="2000">
                <a:latin typeface="Times New Roman" pitchFamily="18" charset="0"/>
              </a:rPr>
              <a:t>；</a:t>
            </a:r>
            <a:r>
              <a:rPr kumimoji="1" lang="en-US" altLang="zh-CN" sz="2000">
                <a:latin typeface="Times New Roman" pitchFamily="18" charset="0"/>
              </a:rPr>
              <a:t>2</a:t>
            </a:r>
            <a:r>
              <a:rPr kumimoji="1" lang="zh-CN" altLang="en-US" sz="2000">
                <a:latin typeface="Times New Roman" pitchFamily="18" charset="0"/>
              </a:rPr>
              <a:t>、直线</a:t>
            </a:r>
            <a:r>
              <a:rPr kumimoji="1" lang="en-US" altLang="zh-CN" sz="2000">
                <a:latin typeface="Times New Roman" pitchFamily="18" charset="0"/>
              </a:rPr>
              <a:t>AB</a:t>
            </a:r>
            <a:r>
              <a:rPr kumimoji="1" lang="zh-CN" altLang="en-US" sz="2000">
                <a:latin typeface="Times New Roman" pitchFamily="18" charset="0"/>
              </a:rPr>
              <a:t>和投影面倾斜，投影</a:t>
            </a:r>
            <a:r>
              <a:rPr kumimoji="1" lang="en-US" altLang="zh-CN" sz="2000">
                <a:latin typeface="Times New Roman" pitchFamily="18" charset="0"/>
              </a:rPr>
              <a:t>ab</a:t>
            </a:r>
            <a:r>
              <a:rPr kumimoji="1" lang="zh-CN" altLang="en-US" sz="2000">
                <a:latin typeface="Times New Roman" pitchFamily="18" charset="0"/>
              </a:rPr>
              <a:t>虽然还是一条直线，但和直线</a:t>
            </a:r>
            <a:r>
              <a:rPr kumimoji="1" lang="en-US" altLang="zh-CN" sz="2000">
                <a:latin typeface="Times New Roman" pitchFamily="18" charset="0"/>
              </a:rPr>
              <a:t>AB</a:t>
            </a:r>
            <a:r>
              <a:rPr kumimoji="1" lang="zh-CN" altLang="en-US" sz="2000">
                <a:latin typeface="Times New Roman" pitchFamily="18" charset="0"/>
              </a:rPr>
              <a:t>大小已不一样，称这种现象为</a:t>
            </a:r>
            <a:r>
              <a:rPr kumimoji="1" lang="zh-CN" altLang="en-US" sz="2000">
                <a:solidFill>
                  <a:srgbClr val="FF3300"/>
                </a:solidFill>
                <a:latin typeface="Times New Roman" pitchFamily="18" charset="0"/>
              </a:rPr>
              <a:t>类似性</a:t>
            </a:r>
            <a:r>
              <a:rPr kumimoji="1" lang="zh-CN" altLang="en-US" sz="2000">
                <a:latin typeface="Times New Roman" pitchFamily="18" charset="0"/>
              </a:rPr>
              <a:t>；</a:t>
            </a:r>
            <a:r>
              <a:rPr kumimoji="1" lang="en-US" altLang="zh-CN" sz="2000">
                <a:latin typeface="Times New Roman" pitchFamily="18" charset="0"/>
              </a:rPr>
              <a:t>3</a:t>
            </a:r>
            <a:r>
              <a:rPr kumimoji="1" lang="zh-CN" altLang="en-US" sz="2000">
                <a:latin typeface="Times New Roman" pitchFamily="18" charset="0"/>
              </a:rPr>
              <a:t>、直线</a:t>
            </a:r>
            <a:r>
              <a:rPr kumimoji="1" lang="en-US" altLang="zh-CN" sz="2000">
                <a:latin typeface="Times New Roman" pitchFamily="18" charset="0"/>
              </a:rPr>
              <a:t>AB</a:t>
            </a:r>
            <a:r>
              <a:rPr kumimoji="1" lang="zh-CN" altLang="en-US" sz="2000">
                <a:latin typeface="Times New Roman" pitchFamily="18" charset="0"/>
              </a:rPr>
              <a:t>垂直于投影面，投影</a:t>
            </a:r>
            <a:r>
              <a:rPr kumimoji="1" lang="en-US" altLang="zh-CN" sz="2000">
                <a:latin typeface="Times New Roman" pitchFamily="18" charset="0"/>
              </a:rPr>
              <a:t>ab</a:t>
            </a:r>
            <a:r>
              <a:rPr kumimoji="1" lang="zh-CN" altLang="en-US" sz="2000">
                <a:latin typeface="Times New Roman" pitchFamily="18" charset="0"/>
              </a:rPr>
              <a:t>积聚成一点，称这种现象为</a:t>
            </a:r>
            <a:r>
              <a:rPr kumimoji="1" lang="zh-CN" altLang="en-US" sz="2000">
                <a:solidFill>
                  <a:srgbClr val="FF3300"/>
                </a:solidFill>
                <a:latin typeface="Times New Roman" pitchFamily="18" charset="0"/>
              </a:rPr>
              <a:t>积聚性</a:t>
            </a:r>
            <a:r>
              <a:rPr kumimoji="1" lang="zh-CN" altLang="en-US" sz="2000" b="0">
                <a:latin typeface="Times New Roman" pitchFamily="18" charset="0"/>
              </a:rPr>
              <a:t>。</a:t>
            </a:r>
          </a:p>
        </p:txBody>
      </p:sp>
      <p:sp>
        <p:nvSpPr>
          <p:cNvPr id="233511" name="Rectangle 39"/>
          <p:cNvSpPr>
            <a:spLocks noChangeArrowheads="1"/>
          </p:cNvSpPr>
          <p:nvPr/>
        </p:nvSpPr>
        <p:spPr bwMode="auto">
          <a:xfrm>
            <a:off x="7677150" y="2074863"/>
            <a:ext cx="303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1" lang="en-US" altLang="zh-CN" sz="1400" b="0">
                <a:latin typeface="Times New Roman" pitchFamily="18" charset="0"/>
              </a:rPr>
              <a:t>B</a:t>
            </a:r>
          </a:p>
        </p:txBody>
      </p:sp>
    </p:spTree>
  </p:cSld>
  <p:clrMapOvr>
    <a:masterClrMapping/>
  </p:clrMapOvr>
  <p:transition>
    <p:wipe dir="r"/>
    <p:sndAc>
      <p:stSnd>
        <p:snd r:embed="rId2" name="type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2" name="Picture 2" descr="P1010035"/>
          <p:cNvPicPr>
            <a:picLocks noChangeAspect="1" noChangeArrowheads="1"/>
          </p:cNvPicPr>
          <p:nvPr/>
        </p:nvPicPr>
        <p:blipFill>
          <a:blip r:embed="rId3">
            <a:lum contrast="60000"/>
          </a:blip>
          <a:srcRect l="9334" t="12500" r="12000" b="4544"/>
          <a:stretch>
            <a:fillRect/>
          </a:stretch>
        </p:blipFill>
        <p:spPr bwMode="auto">
          <a:xfrm>
            <a:off x="4267200" y="477838"/>
            <a:ext cx="4495800" cy="5562600"/>
          </a:xfrm>
          <a:prstGeom prst="rect">
            <a:avLst/>
          </a:prstGeom>
          <a:noFill/>
        </p:spPr>
      </p:pic>
      <p:sp>
        <p:nvSpPr>
          <p:cNvPr id="235524" name="Text Box 4"/>
          <p:cNvSpPr txBox="1">
            <a:spLocks noChangeArrowheads="1"/>
          </p:cNvSpPr>
          <p:nvPr/>
        </p:nvSpPr>
        <p:spPr bwMode="auto">
          <a:xfrm>
            <a:off x="971550" y="404813"/>
            <a:ext cx="3168650" cy="588962"/>
          </a:xfrm>
          <a:prstGeom prst="rect">
            <a:avLst/>
          </a:prstGeom>
          <a:solidFill>
            <a:srgbClr val="FFCCFF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kumimoji="1" lang="zh-CN" altLang="en-US" sz="320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</a:rPr>
              <a:t>    面的投影特性</a:t>
            </a:r>
          </a:p>
        </p:txBody>
      </p:sp>
      <p:sp>
        <p:nvSpPr>
          <p:cNvPr id="235525" name="Text Box 5"/>
          <p:cNvSpPr txBox="1">
            <a:spLocks noChangeArrowheads="1"/>
          </p:cNvSpPr>
          <p:nvPr/>
        </p:nvSpPr>
        <p:spPr bwMode="auto">
          <a:xfrm>
            <a:off x="1676400" y="1239838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endParaRPr kumimoji="1" lang="zh-CN" altLang="en-US" b="0">
              <a:latin typeface="Times New Roman" pitchFamily="18" charset="0"/>
            </a:endParaRPr>
          </a:p>
        </p:txBody>
      </p:sp>
      <p:sp>
        <p:nvSpPr>
          <p:cNvPr id="235526" name="Text Box 6" descr="蓝色砂纸"/>
          <p:cNvSpPr txBox="1">
            <a:spLocks noChangeArrowheads="1"/>
          </p:cNvSpPr>
          <p:nvPr/>
        </p:nvSpPr>
        <p:spPr bwMode="auto">
          <a:xfrm>
            <a:off x="500034" y="1142984"/>
            <a:ext cx="3357586" cy="5262979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/>
            <a:r>
              <a:rPr kumimoji="1" lang="zh-CN" altLang="en-US" sz="2800" b="0" dirty="0">
                <a:solidFill>
                  <a:srgbClr val="800000"/>
                </a:solidFill>
                <a:latin typeface="新宋体" pitchFamily="49" charset="-122"/>
                <a:ea typeface="新宋体" pitchFamily="49" charset="-122"/>
              </a:rPr>
              <a:t>   </a:t>
            </a:r>
            <a:r>
              <a:rPr kumimoji="1" lang="zh-CN" altLang="en-US" sz="2800" b="0" dirty="0">
                <a:latin typeface="新宋体" pitchFamily="49" charset="-122"/>
                <a:ea typeface="新宋体" pitchFamily="49" charset="-122"/>
              </a:rPr>
              <a:t>物体在正投影的投影下同样会产生三种情况：</a:t>
            </a:r>
            <a:r>
              <a:rPr kumimoji="1" lang="en-US" altLang="zh-CN" sz="2800" b="0" dirty="0">
                <a:solidFill>
                  <a:srgbClr val="800000"/>
                </a:solidFill>
                <a:latin typeface="新宋体" pitchFamily="49" charset="-122"/>
                <a:ea typeface="新宋体" pitchFamily="49" charset="-122"/>
              </a:rPr>
              <a:t>1</a:t>
            </a:r>
            <a:r>
              <a:rPr kumimoji="1" lang="zh-CN" altLang="en-US" sz="2800" b="0" dirty="0">
                <a:solidFill>
                  <a:srgbClr val="800000"/>
                </a:solidFill>
                <a:latin typeface="新宋体" pitchFamily="49" charset="-122"/>
                <a:ea typeface="新宋体" pitchFamily="49" charset="-122"/>
              </a:rPr>
              <a:t>、</a:t>
            </a:r>
            <a:r>
              <a:rPr kumimoji="1" lang="en-US" altLang="zh-CN" sz="2800" b="0" dirty="0">
                <a:solidFill>
                  <a:srgbClr val="800000"/>
                </a:solidFill>
                <a:latin typeface="新宋体" pitchFamily="49" charset="-122"/>
                <a:ea typeface="新宋体" pitchFamily="49" charset="-122"/>
              </a:rPr>
              <a:t>A</a:t>
            </a:r>
            <a:r>
              <a:rPr kumimoji="1" lang="zh-CN" altLang="en-US" sz="2800" b="0" dirty="0">
                <a:solidFill>
                  <a:srgbClr val="800000"/>
                </a:solidFill>
                <a:latin typeface="新宋体" pitchFamily="49" charset="-122"/>
                <a:ea typeface="新宋体" pitchFamily="49" charset="-122"/>
              </a:rPr>
              <a:t>面平行于投影面，</a:t>
            </a:r>
            <a:r>
              <a:rPr kumimoji="1" lang="en-US" altLang="zh-CN" sz="2800" b="0" dirty="0">
                <a:solidFill>
                  <a:srgbClr val="800000"/>
                </a:solidFill>
                <a:latin typeface="新宋体" pitchFamily="49" charset="-122"/>
                <a:ea typeface="新宋体" pitchFamily="49" charset="-122"/>
              </a:rPr>
              <a:t>A</a:t>
            </a:r>
            <a:r>
              <a:rPr kumimoji="1" lang="zh-CN" altLang="en-US" sz="2800" b="0" dirty="0">
                <a:solidFill>
                  <a:srgbClr val="800000"/>
                </a:solidFill>
                <a:latin typeface="新宋体" pitchFamily="49" charset="-122"/>
                <a:ea typeface="新宋体" pitchFamily="49" charset="-122"/>
              </a:rPr>
              <a:t>面的投影</a:t>
            </a:r>
            <a:r>
              <a:rPr kumimoji="1" lang="en-US" altLang="zh-CN" sz="2800" b="0" dirty="0">
                <a:solidFill>
                  <a:srgbClr val="800000"/>
                </a:solidFill>
                <a:latin typeface="新宋体" pitchFamily="49" charset="-122"/>
                <a:ea typeface="新宋体" pitchFamily="49" charset="-122"/>
              </a:rPr>
              <a:t>a</a:t>
            </a:r>
            <a:r>
              <a:rPr kumimoji="1" lang="zh-CN" altLang="en-US" sz="2800" b="0" dirty="0">
                <a:solidFill>
                  <a:srgbClr val="800000"/>
                </a:solidFill>
                <a:latin typeface="新宋体" pitchFamily="49" charset="-122"/>
                <a:ea typeface="新宋体" pitchFamily="49" charset="-122"/>
              </a:rPr>
              <a:t>面是显实的</a:t>
            </a:r>
            <a:r>
              <a:rPr kumimoji="1" lang="zh-CN" altLang="en-US" sz="2800" b="0" dirty="0">
                <a:latin typeface="新宋体" pitchFamily="49" charset="-122"/>
                <a:ea typeface="新宋体" pitchFamily="49" charset="-122"/>
              </a:rPr>
              <a:t>；</a:t>
            </a:r>
            <a:r>
              <a:rPr kumimoji="1" lang="en-US" altLang="zh-CN" sz="2800" b="0" dirty="0">
                <a:solidFill>
                  <a:srgbClr val="0A01BF"/>
                </a:solidFill>
                <a:latin typeface="新宋体" pitchFamily="49" charset="-122"/>
                <a:ea typeface="新宋体" pitchFamily="49" charset="-122"/>
              </a:rPr>
              <a:t>2</a:t>
            </a:r>
            <a:r>
              <a:rPr kumimoji="1" lang="zh-CN" altLang="en-US" sz="2800" b="0" dirty="0">
                <a:solidFill>
                  <a:srgbClr val="0A01BF"/>
                </a:solidFill>
                <a:latin typeface="新宋体" pitchFamily="49" charset="-122"/>
                <a:ea typeface="新宋体" pitchFamily="49" charset="-122"/>
              </a:rPr>
              <a:t>、</a:t>
            </a:r>
            <a:r>
              <a:rPr kumimoji="1" lang="en-US" altLang="zh-CN" sz="2800" b="0" dirty="0">
                <a:solidFill>
                  <a:srgbClr val="0A01BF"/>
                </a:solidFill>
                <a:latin typeface="新宋体" pitchFamily="49" charset="-122"/>
                <a:ea typeface="新宋体" pitchFamily="49" charset="-122"/>
              </a:rPr>
              <a:t>B</a:t>
            </a:r>
            <a:r>
              <a:rPr kumimoji="1" lang="zh-CN" altLang="en-US" sz="2800" b="0" dirty="0">
                <a:solidFill>
                  <a:srgbClr val="0A01BF"/>
                </a:solidFill>
                <a:latin typeface="新宋体" pitchFamily="49" charset="-122"/>
                <a:ea typeface="新宋体" pitchFamily="49" charset="-122"/>
              </a:rPr>
              <a:t>面垂直于投影面，所以</a:t>
            </a:r>
            <a:r>
              <a:rPr kumimoji="1" lang="en-US" altLang="zh-CN" sz="2800" b="0" dirty="0">
                <a:solidFill>
                  <a:srgbClr val="0A01BF"/>
                </a:solidFill>
                <a:latin typeface="新宋体" pitchFamily="49" charset="-122"/>
                <a:ea typeface="新宋体" pitchFamily="49" charset="-122"/>
              </a:rPr>
              <a:t>B</a:t>
            </a:r>
            <a:r>
              <a:rPr kumimoji="1" lang="zh-CN" altLang="en-US" sz="2800" b="0" dirty="0">
                <a:solidFill>
                  <a:srgbClr val="0A01BF"/>
                </a:solidFill>
                <a:latin typeface="新宋体" pitchFamily="49" charset="-122"/>
                <a:ea typeface="新宋体" pitchFamily="49" charset="-122"/>
              </a:rPr>
              <a:t>面的投影</a:t>
            </a:r>
            <a:r>
              <a:rPr kumimoji="1" lang="en-US" altLang="zh-CN" sz="2800" b="0" dirty="0">
                <a:solidFill>
                  <a:srgbClr val="0A01BF"/>
                </a:solidFill>
                <a:latin typeface="新宋体" pitchFamily="49" charset="-122"/>
                <a:ea typeface="新宋体" pitchFamily="49" charset="-122"/>
              </a:rPr>
              <a:t>b</a:t>
            </a:r>
            <a:r>
              <a:rPr kumimoji="1" lang="zh-CN" altLang="en-US" sz="2800" b="0" dirty="0">
                <a:solidFill>
                  <a:srgbClr val="0A01BF"/>
                </a:solidFill>
                <a:latin typeface="新宋体" pitchFamily="49" charset="-122"/>
                <a:ea typeface="新宋体" pitchFamily="49" charset="-122"/>
              </a:rPr>
              <a:t>是一条直线，称为积聚</a:t>
            </a:r>
            <a:r>
              <a:rPr kumimoji="1" lang="zh-CN" altLang="en-US" sz="2800" b="0" dirty="0" smtClean="0">
                <a:solidFill>
                  <a:srgbClr val="0A01BF"/>
                </a:solidFill>
                <a:latin typeface="新宋体" pitchFamily="49" charset="-122"/>
                <a:ea typeface="新宋体" pitchFamily="49" charset="-122"/>
              </a:rPr>
              <a:t>；</a:t>
            </a:r>
            <a:endParaRPr kumimoji="1" lang="en-US" altLang="zh-CN" sz="2800" b="0" dirty="0" smtClean="0">
              <a:solidFill>
                <a:srgbClr val="0A01BF"/>
              </a:solidFill>
              <a:latin typeface="新宋体" pitchFamily="49" charset="-122"/>
              <a:ea typeface="新宋体" pitchFamily="49" charset="-122"/>
            </a:endParaRPr>
          </a:p>
          <a:p>
            <a:pPr algn="l" eaLnBrk="1" hangingPunct="1"/>
            <a:r>
              <a:rPr kumimoji="1" lang="en-US" altLang="zh-CN" sz="2800" b="0" dirty="0" smtClean="0">
                <a:solidFill>
                  <a:srgbClr val="FF0000"/>
                </a:solidFill>
                <a:latin typeface="新宋体" pitchFamily="49" charset="-122"/>
                <a:ea typeface="新宋体" pitchFamily="49" charset="-122"/>
              </a:rPr>
              <a:t>3</a:t>
            </a:r>
            <a:r>
              <a:rPr kumimoji="1" lang="zh-CN" altLang="en-US" sz="2800" b="0" dirty="0">
                <a:solidFill>
                  <a:srgbClr val="FF0000"/>
                </a:solidFill>
                <a:latin typeface="新宋体" pitchFamily="49" charset="-122"/>
                <a:ea typeface="新宋体" pitchFamily="49" charset="-122"/>
              </a:rPr>
              <a:t>、</a:t>
            </a:r>
            <a:r>
              <a:rPr kumimoji="1" lang="en-US" altLang="zh-CN" sz="2800" b="0" dirty="0">
                <a:solidFill>
                  <a:srgbClr val="FF0000"/>
                </a:solidFill>
                <a:latin typeface="新宋体" pitchFamily="49" charset="-122"/>
                <a:ea typeface="新宋体" pitchFamily="49" charset="-122"/>
              </a:rPr>
              <a:t>C</a:t>
            </a:r>
            <a:r>
              <a:rPr kumimoji="1" lang="zh-CN" altLang="en-US" sz="2800" b="0" dirty="0">
                <a:solidFill>
                  <a:srgbClr val="FF0000"/>
                </a:solidFill>
                <a:latin typeface="新宋体" pitchFamily="49" charset="-122"/>
                <a:ea typeface="新宋体" pitchFamily="49" charset="-122"/>
              </a:rPr>
              <a:t>面倾斜于投影面，投影</a:t>
            </a:r>
            <a:r>
              <a:rPr kumimoji="1" lang="en-US" altLang="zh-CN" sz="2800" b="0" dirty="0">
                <a:solidFill>
                  <a:srgbClr val="FF0000"/>
                </a:solidFill>
                <a:latin typeface="新宋体" pitchFamily="49" charset="-122"/>
                <a:ea typeface="新宋体" pitchFamily="49" charset="-122"/>
              </a:rPr>
              <a:t>c</a:t>
            </a:r>
            <a:r>
              <a:rPr kumimoji="1" lang="zh-CN" altLang="en-US" sz="2800" b="0" dirty="0">
                <a:solidFill>
                  <a:srgbClr val="FF0000"/>
                </a:solidFill>
                <a:latin typeface="新宋体" pitchFamily="49" charset="-122"/>
                <a:ea typeface="新宋体" pitchFamily="49" charset="-122"/>
              </a:rPr>
              <a:t>面是类似的</a:t>
            </a:r>
            <a:r>
              <a:rPr kumimoji="1" lang="zh-CN" altLang="en-US" sz="2400" b="0" dirty="0">
                <a:solidFill>
                  <a:srgbClr val="FF0000"/>
                </a:solidFill>
                <a:latin typeface="新宋体" pitchFamily="49" charset="-122"/>
                <a:ea typeface="新宋体" pitchFamily="49" charset="-122"/>
              </a:rPr>
              <a:t>。</a:t>
            </a:r>
          </a:p>
        </p:txBody>
      </p:sp>
    </p:spTree>
  </p:cSld>
  <p:clrMapOvr>
    <a:masterClrMapping/>
  </p:clrMapOvr>
  <p:transition>
    <p:wheel spokes="8"/>
    <p:sndAc>
      <p:stSnd>
        <p:snd r:embed="rId2" name="suction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0" y="285728"/>
            <a:ext cx="82153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A01BF"/>
                </a:solidFill>
                <a:latin typeface="宋体" pitchFamily="2" charset="-122"/>
              </a:rPr>
              <a:t>    </a:t>
            </a:r>
            <a:r>
              <a:rPr lang="zh-CN" altLang="en-US" sz="2400" b="1" dirty="0">
                <a:solidFill>
                  <a:srgbClr val="0A01BF"/>
                </a:solidFill>
                <a:latin typeface="宋体" pitchFamily="2" charset="-122"/>
              </a:rPr>
              <a:t>把一个空间几何体投影到一个平面上，可以获得一个平面图形</a:t>
            </a:r>
            <a:r>
              <a:rPr lang="en-US" altLang="zh-CN" sz="2400" b="1" dirty="0">
                <a:solidFill>
                  <a:srgbClr val="0A01BF"/>
                </a:solidFill>
                <a:latin typeface="宋体" pitchFamily="2" charset="-122"/>
              </a:rPr>
              <a:t>.</a:t>
            </a:r>
            <a:r>
              <a:rPr lang="zh-CN" altLang="en-US" sz="2400" b="1" dirty="0">
                <a:solidFill>
                  <a:srgbClr val="0A01BF"/>
                </a:solidFill>
                <a:latin typeface="宋体" pitchFamily="2" charset="-122"/>
              </a:rPr>
              <a:t>从多个角度进行投影就能较好地把握几何体的形状和大小，通常选择三种正投影，即正面、侧面和上面，并给出下列概念： </a:t>
            </a:r>
          </a:p>
        </p:txBody>
      </p:sp>
      <p:sp>
        <p:nvSpPr>
          <p:cNvPr id="4" name="矩形 3"/>
          <p:cNvSpPr/>
          <p:nvPr/>
        </p:nvSpPr>
        <p:spPr>
          <a:xfrm>
            <a:off x="142876" y="1785926"/>
            <a:ext cx="82153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latin typeface="宋体" pitchFamily="2" charset="-122"/>
              </a:rPr>
              <a:t>（</a:t>
            </a:r>
            <a:r>
              <a:rPr lang="en-US" altLang="zh-CN" sz="2800" b="1" dirty="0" smtClean="0">
                <a:latin typeface="宋体" pitchFamily="2" charset="-122"/>
              </a:rPr>
              <a:t>1</a:t>
            </a:r>
            <a:r>
              <a:rPr lang="zh-CN" altLang="en-US" sz="2800" b="1" dirty="0" smtClean="0">
                <a:latin typeface="宋体" pitchFamily="2" charset="-122"/>
              </a:rPr>
              <a:t>）光线从几何体的前面向后面正投影得到的投影图，叫做几何体的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</a:rPr>
              <a:t>正视图（主视图）</a:t>
            </a:r>
            <a:r>
              <a:rPr lang="zh-CN" altLang="en-US" sz="2800" b="1" dirty="0" smtClean="0">
                <a:latin typeface="宋体" pitchFamily="2" charset="-122"/>
              </a:rPr>
              <a:t>； </a:t>
            </a:r>
            <a:endParaRPr lang="zh-CN" altLang="en-US" sz="2800" b="1" dirty="0">
              <a:latin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4314" y="3105835"/>
            <a:ext cx="87154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latin typeface="宋体" pitchFamily="2" charset="-122"/>
              </a:rPr>
              <a:t>（</a:t>
            </a:r>
            <a:r>
              <a:rPr lang="en-US" altLang="zh-CN" sz="2800" b="1" dirty="0" smtClean="0">
                <a:latin typeface="宋体" pitchFamily="2" charset="-122"/>
              </a:rPr>
              <a:t>2</a:t>
            </a:r>
            <a:r>
              <a:rPr lang="zh-CN" altLang="en-US" sz="2800" b="1" dirty="0" smtClean="0">
                <a:latin typeface="宋体" pitchFamily="2" charset="-122"/>
              </a:rPr>
              <a:t>）光线从几何体的左面向右面正投影得到的投影图，叫做几何体的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</a:rPr>
              <a:t>侧视图（左视图）</a:t>
            </a:r>
            <a:r>
              <a:rPr lang="zh-CN" altLang="en-US" sz="2800" dirty="0" smtClean="0"/>
              <a:t>；</a:t>
            </a:r>
            <a:endParaRPr lang="zh-CN" altLang="en-US" sz="2800" dirty="0"/>
          </a:p>
        </p:txBody>
      </p:sp>
      <p:sp>
        <p:nvSpPr>
          <p:cNvPr id="6" name="矩形 5"/>
          <p:cNvSpPr/>
          <p:nvPr/>
        </p:nvSpPr>
        <p:spPr>
          <a:xfrm>
            <a:off x="285720" y="4286256"/>
            <a:ext cx="8358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latin typeface="宋体" pitchFamily="2" charset="-122"/>
              </a:rPr>
              <a:t>（</a:t>
            </a:r>
            <a:r>
              <a:rPr lang="en-US" altLang="zh-CN" sz="2800" b="1" dirty="0" smtClean="0">
                <a:latin typeface="宋体" pitchFamily="2" charset="-122"/>
              </a:rPr>
              <a:t>3</a:t>
            </a:r>
            <a:r>
              <a:rPr lang="zh-CN" altLang="en-US" sz="2800" b="1" dirty="0" smtClean="0">
                <a:latin typeface="宋体" pitchFamily="2" charset="-122"/>
              </a:rPr>
              <a:t>）光线从几何体的上面向下面正投影得到的投影图，叫做几何体的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</a:rPr>
              <a:t>俯视图；</a:t>
            </a:r>
            <a:r>
              <a:rPr lang="zh-CN" altLang="en-US" sz="2800" b="1" dirty="0" smtClean="0">
                <a:latin typeface="宋体" pitchFamily="2" charset="-122"/>
              </a:rPr>
              <a:t> </a:t>
            </a:r>
            <a:endParaRPr lang="zh-CN" altLang="en-US" sz="2800" b="1" dirty="0">
              <a:latin typeface="宋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282" y="5500702"/>
            <a:ext cx="8286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latin typeface="宋体" pitchFamily="2" charset="-122"/>
              </a:rPr>
              <a:t>（</a:t>
            </a:r>
            <a:r>
              <a:rPr lang="en-US" altLang="zh-CN" sz="2800" b="1" dirty="0" smtClean="0">
                <a:latin typeface="宋体" pitchFamily="2" charset="-122"/>
              </a:rPr>
              <a:t>4</a:t>
            </a:r>
            <a:r>
              <a:rPr lang="zh-CN" altLang="en-US" sz="2800" b="1" dirty="0" smtClean="0">
                <a:latin typeface="宋体" pitchFamily="2" charset="-122"/>
              </a:rPr>
              <a:t>）几何体的正视图、侧视图、俯视图统称为几何体的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</a:rPr>
              <a:t>三视图</a:t>
            </a:r>
            <a:r>
              <a:rPr lang="en-US" altLang="zh-CN" sz="2800" b="1" dirty="0" smtClean="0">
                <a:solidFill>
                  <a:srgbClr val="FF0000"/>
                </a:solidFill>
                <a:latin typeface="宋体" pitchFamily="2" charset="-122"/>
              </a:rPr>
              <a:t>.</a:t>
            </a:r>
            <a:endParaRPr lang="en-US" altLang="zh-CN" sz="2800" b="1" dirty="0">
              <a:solidFill>
                <a:srgbClr val="FF0000"/>
              </a:solidFill>
              <a:latin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00034" y="357166"/>
            <a:ext cx="79914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</a:rPr>
              <a:t>例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</a:rPr>
              <a:t>1.</a:t>
            </a:r>
            <a:r>
              <a:rPr lang="en-US" altLang="zh-CN" sz="2800" b="1">
                <a:latin typeface="Times New Roman" pitchFamily="18" charset="0"/>
              </a:rPr>
              <a:t>    </a:t>
            </a:r>
            <a:r>
              <a:rPr lang="zh-CN" altLang="en-US" sz="2800" b="1">
                <a:latin typeface="Times New Roman" pitchFamily="18" charset="0"/>
              </a:rPr>
              <a:t>如图所示的长方体的长、宽、高分别为</a:t>
            </a:r>
            <a:r>
              <a:rPr lang="en-US" altLang="zh-CN" sz="2800" b="1">
                <a:latin typeface="Times New Roman" pitchFamily="18" charset="0"/>
              </a:rPr>
              <a:t>5cm</a:t>
            </a:r>
            <a:r>
              <a:rPr lang="zh-CN" altLang="en-US" sz="2800" b="1">
                <a:latin typeface="Times New Roman" pitchFamily="18" charset="0"/>
              </a:rPr>
              <a:t>、</a:t>
            </a:r>
            <a:r>
              <a:rPr lang="en-US" altLang="zh-CN" sz="2800" b="1">
                <a:latin typeface="Times New Roman" pitchFamily="18" charset="0"/>
              </a:rPr>
              <a:t>4cm</a:t>
            </a:r>
            <a:r>
              <a:rPr lang="zh-CN" altLang="en-US" sz="2800" b="1">
                <a:latin typeface="Times New Roman" pitchFamily="18" charset="0"/>
              </a:rPr>
              <a:t>、</a:t>
            </a:r>
            <a:r>
              <a:rPr lang="en-US" altLang="zh-CN" sz="2800" b="1">
                <a:latin typeface="Times New Roman" pitchFamily="18" charset="0"/>
              </a:rPr>
              <a:t>3cm</a:t>
            </a:r>
            <a:r>
              <a:rPr lang="zh-CN" altLang="en-US" sz="2800" b="1">
                <a:latin typeface="Times New Roman" pitchFamily="18" charset="0"/>
              </a:rPr>
              <a:t>，画出这个长方体的三视图。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 flipV="1">
            <a:off x="2362200" y="4800600"/>
            <a:ext cx="11049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900113" y="4076700"/>
            <a:ext cx="79930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CN" altLang="en-US" sz="2800">
                <a:solidFill>
                  <a:schemeClr val="hlink"/>
                </a:solidFill>
                <a:latin typeface="Times New Roman" pitchFamily="18" charset="0"/>
                <a:ea typeface="隶书" pitchFamily="49" charset="-122"/>
              </a:rPr>
              <a:t>讨论</a:t>
            </a:r>
            <a:r>
              <a:rPr lang="zh-CN" altLang="en-US" sz="2400">
                <a:solidFill>
                  <a:schemeClr val="hlink"/>
                </a:solidFill>
                <a:latin typeface="Times New Roman" pitchFamily="18" charset="0"/>
                <a:ea typeface="隶书" pitchFamily="49" charset="-122"/>
              </a:rPr>
              <a:t>：</a:t>
            </a:r>
            <a:r>
              <a:rPr lang="zh-CN" altLang="en-US" sz="2400" b="1">
                <a:latin typeface="Times New Roman" pitchFamily="18" charset="0"/>
              </a:rPr>
              <a:t>①这个长方体的三视图分别是什么形状的？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893888" y="4572000"/>
            <a:ext cx="67103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CN" altLang="en-US" sz="2400" b="1">
                <a:latin typeface="Times New Roman" pitchFamily="18" charset="0"/>
              </a:rPr>
              <a:t>②正视图、侧视图和俯视图的长方形的长宽高分别为多少厘米？</a:t>
            </a:r>
            <a:endParaRPr lang="zh-CN" altLang="en-US" sz="2400">
              <a:latin typeface="Times New Roman" pitchFamily="18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893888" y="5334000"/>
            <a:ext cx="6019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Times New Roman" pitchFamily="18" charset="0"/>
              </a:rPr>
              <a:t>③正视图和侧视图中有没有相同的线段？正视图和俯视图呢？侧视图和俯视图呢？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428860" y="1500174"/>
            <a:ext cx="4572000" cy="2436045"/>
            <a:chOff x="0" y="0"/>
            <a:chExt cx="2880" cy="1839"/>
          </a:xfrm>
        </p:grpSpPr>
        <p:sp>
          <p:nvSpPr>
            <p:cNvPr id="11275" name="Rectangle 8"/>
            <p:cNvSpPr>
              <a:spLocks noChangeArrowheads="1"/>
            </p:cNvSpPr>
            <p:nvPr/>
          </p:nvSpPr>
          <p:spPr bwMode="auto">
            <a:xfrm>
              <a:off x="36" y="639"/>
              <a:ext cx="2241" cy="1200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76" name="AutoShape 9"/>
            <p:cNvSpPr>
              <a:spLocks noChangeArrowheads="1"/>
            </p:cNvSpPr>
            <p:nvPr/>
          </p:nvSpPr>
          <p:spPr bwMode="auto">
            <a:xfrm>
              <a:off x="0" y="0"/>
              <a:ext cx="2880" cy="624"/>
            </a:xfrm>
            <a:prstGeom prst="parallelogram">
              <a:avLst>
                <a:gd name="adj" fmla="val 115385"/>
              </a:avLst>
            </a:prstGeom>
            <a:noFill/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77" name="Line 10"/>
            <p:cNvSpPr>
              <a:spLocks noChangeShapeType="1"/>
            </p:cNvSpPr>
            <p:nvPr/>
          </p:nvSpPr>
          <p:spPr bwMode="auto">
            <a:xfrm flipH="1">
              <a:off x="2250" y="1200"/>
              <a:ext cx="630" cy="63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1278" name="Line 11"/>
            <p:cNvSpPr>
              <a:spLocks noChangeShapeType="1"/>
            </p:cNvSpPr>
            <p:nvPr/>
          </p:nvSpPr>
          <p:spPr bwMode="auto">
            <a:xfrm>
              <a:off x="2880" y="0"/>
              <a:ext cx="0" cy="12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1279" name="Line 12"/>
            <p:cNvSpPr>
              <a:spLocks noChangeShapeType="1"/>
            </p:cNvSpPr>
            <p:nvPr/>
          </p:nvSpPr>
          <p:spPr bwMode="auto">
            <a:xfrm flipH="1">
              <a:off x="45" y="1200"/>
              <a:ext cx="675" cy="6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1280" name="Line 13"/>
            <p:cNvSpPr>
              <a:spLocks noChangeShapeType="1"/>
            </p:cNvSpPr>
            <p:nvPr/>
          </p:nvSpPr>
          <p:spPr bwMode="auto">
            <a:xfrm>
              <a:off x="720" y="0"/>
              <a:ext cx="0" cy="1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1281" name="Line 14"/>
            <p:cNvSpPr>
              <a:spLocks noChangeShapeType="1"/>
            </p:cNvSpPr>
            <p:nvPr/>
          </p:nvSpPr>
          <p:spPr bwMode="auto">
            <a:xfrm>
              <a:off x="720" y="1200"/>
              <a:ext cx="21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11272" name="Text Box 15"/>
          <p:cNvSpPr txBox="1">
            <a:spLocks noChangeArrowheads="1"/>
          </p:cNvSpPr>
          <p:nvPr/>
        </p:nvSpPr>
        <p:spPr bwMode="auto">
          <a:xfrm>
            <a:off x="3886200" y="19050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  <a:latin typeface="Times New Roman" pitchFamily="18" charset="0"/>
              </a:rPr>
              <a:t>5cm</a:t>
            </a:r>
          </a:p>
        </p:txBody>
      </p:sp>
      <p:sp>
        <p:nvSpPr>
          <p:cNvPr id="11273" name="Text Box 16"/>
          <p:cNvSpPr txBox="1">
            <a:spLocks noChangeArrowheads="1"/>
          </p:cNvSpPr>
          <p:nvPr/>
        </p:nvSpPr>
        <p:spPr bwMode="auto">
          <a:xfrm>
            <a:off x="1676400" y="2743200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  <a:latin typeface="Times New Roman" pitchFamily="18" charset="0"/>
              </a:rPr>
              <a:t>3cm</a:t>
            </a:r>
          </a:p>
        </p:txBody>
      </p:sp>
      <p:sp>
        <p:nvSpPr>
          <p:cNvPr id="11274" name="Rectangle 17"/>
          <p:cNvSpPr>
            <a:spLocks noChangeArrowheads="1"/>
          </p:cNvSpPr>
          <p:nvPr/>
        </p:nvSpPr>
        <p:spPr bwMode="auto">
          <a:xfrm>
            <a:off x="6084888" y="1484313"/>
            <a:ext cx="725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rgbClr val="FF3300"/>
                </a:solidFill>
                <a:latin typeface="Times New Roman" pitchFamily="18" charset="0"/>
              </a:rPr>
              <a:t>4cm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9.9|12.9|10.8|3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22.8|1.5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1079</Words>
  <PresentationFormat>全屏显示(4:3)</PresentationFormat>
  <Paragraphs>191</Paragraphs>
  <Slides>32</Slides>
  <Notes>5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4" baseType="lpstr">
      <vt:lpstr>Office 主题</vt:lpstr>
      <vt:lpstr>画笔图片</vt:lpstr>
      <vt:lpstr>空间几何体的三视图</vt:lpstr>
      <vt:lpstr>幻灯片 2</vt:lpstr>
      <vt:lpstr>幻灯片 3</vt:lpstr>
      <vt:lpstr>幻灯片 4</vt:lpstr>
      <vt:lpstr>幻灯片 5</vt:lpstr>
      <vt:lpstr>    如:线的投影特性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 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小试牛刀：</vt:lpstr>
      <vt:lpstr>幻灯片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Administrator</cp:lastModifiedBy>
  <cp:revision>30</cp:revision>
  <dcterms:modified xsi:type="dcterms:W3CDTF">2011-11-15T03:46:43Z</dcterms:modified>
</cp:coreProperties>
</file>