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4.wmf"/><Relationship Id="rId7" Type="http://schemas.openxmlformats.org/officeDocument/2006/relationships/image" Target="../media/image5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6.wmf"/><Relationship Id="rId11" Type="http://schemas.openxmlformats.org/officeDocument/2006/relationships/image" Target="../media/image3.wmf"/><Relationship Id="rId5" Type="http://schemas.openxmlformats.org/officeDocument/2006/relationships/image" Target="../media/image15.wmf"/><Relationship Id="rId10" Type="http://schemas.openxmlformats.org/officeDocument/2006/relationships/image" Target="../media/image2.wmf"/><Relationship Id="rId4" Type="http://schemas.openxmlformats.org/officeDocument/2006/relationships/image" Target="../media/image10.wmf"/><Relationship Id="rId9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8.wmf"/><Relationship Id="rId18" Type="http://schemas.openxmlformats.org/officeDocument/2006/relationships/image" Target="../media/image10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18.wmf"/><Relationship Id="rId16" Type="http://schemas.openxmlformats.org/officeDocument/2006/relationships/image" Target="../media/image31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3.wmf"/><Relationship Id="rId5" Type="http://schemas.openxmlformats.org/officeDocument/2006/relationships/image" Target="../media/image21.wmf"/><Relationship Id="rId15" Type="http://schemas.openxmlformats.org/officeDocument/2006/relationships/image" Target="../media/image30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Relationship Id="rId1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43.wmf"/><Relationship Id="rId7" Type="http://schemas.openxmlformats.org/officeDocument/2006/relationships/image" Target="../media/image36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11" Type="http://schemas.openxmlformats.org/officeDocument/2006/relationships/image" Target="../media/image40.wmf"/><Relationship Id="rId5" Type="http://schemas.openxmlformats.org/officeDocument/2006/relationships/image" Target="../media/image45.wmf"/><Relationship Id="rId10" Type="http://schemas.openxmlformats.org/officeDocument/2006/relationships/image" Target="../media/image39.wmf"/><Relationship Id="rId4" Type="http://schemas.openxmlformats.org/officeDocument/2006/relationships/image" Target="../media/image44.wmf"/><Relationship Id="rId9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2D552F-AB3B-4783-89B8-66DB496F42F6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78329-1874-4D2D-985C-7FB5C50CC34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78329-1874-4D2D-985C-7FB5C50CC343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2011-12-14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60.bin"/><Relationship Id="rId4" Type="http://schemas.openxmlformats.org/officeDocument/2006/relationships/oleObject" Target="../embeddings/oleObject59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70.bin"/><Relationship Id="rId12" Type="http://schemas.openxmlformats.org/officeDocument/2006/relationships/oleObject" Target="../embeddings/oleObject7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9.bin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68.bin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67.bin"/><Relationship Id="rId9" Type="http://schemas.openxmlformats.org/officeDocument/2006/relationships/oleObject" Target="../embeddings/oleObject7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78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7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8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57.emf"/><Relationship Id="rId4" Type="http://schemas.openxmlformats.org/officeDocument/2006/relationships/oleObject" Target="../embeddings/oleObject8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slide" Target="slide14.xml"/><Relationship Id="rId5" Type="http://schemas.openxmlformats.org/officeDocument/2006/relationships/oleObject" Target="../embeddings/oleObject85.bin"/><Relationship Id="rId4" Type="http://schemas.openxmlformats.org/officeDocument/2006/relationships/oleObject" Target="../embeddings/oleObject84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9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89.bin"/><Relationship Id="rId5" Type="http://schemas.openxmlformats.org/officeDocument/2006/relationships/oleObject" Target="../embeddings/oleObject88.bin"/><Relationship Id="rId4" Type="http://schemas.openxmlformats.org/officeDocument/2006/relationships/oleObject" Target="../embeddings/oleObject8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6.bin"/><Relationship Id="rId18" Type="http://schemas.openxmlformats.org/officeDocument/2006/relationships/oleObject" Target="../embeddings/oleObject3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5.bin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8.bin"/><Relationship Id="rId10" Type="http://schemas.openxmlformats.org/officeDocument/2006/relationships/oleObject" Target="../embeddings/oleObject23.bin"/><Relationship Id="rId19" Type="http://schemas.openxmlformats.org/officeDocument/2006/relationships/oleObject" Target="../embeddings/oleObject32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Relationship Id="rId14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oleObject" Target="../embeddings/oleObject48.bin"/><Relationship Id="rId18" Type="http://schemas.openxmlformats.org/officeDocument/2006/relationships/oleObject" Target="../embeddings/oleObject53.bin"/><Relationship Id="rId3" Type="http://schemas.openxmlformats.org/officeDocument/2006/relationships/oleObject" Target="../embeddings/oleObject38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2.bin"/><Relationship Id="rId12" Type="http://schemas.openxmlformats.org/officeDocument/2006/relationships/oleObject" Target="../embeddings/oleObject47.bin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1.bin"/><Relationship Id="rId20" Type="http://schemas.openxmlformats.org/officeDocument/2006/relationships/oleObject" Target="../embeddings/oleObject55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5.bin"/><Relationship Id="rId19" Type="http://schemas.openxmlformats.org/officeDocument/2006/relationships/oleObject" Target="../embeddings/oleObject54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WordArt 3"/>
          <p:cNvSpPr>
            <a:spLocks noChangeArrowheads="1" noChangeShapeType="1"/>
          </p:cNvSpPr>
          <p:nvPr/>
        </p:nvSpPr>
        <p:spPr bwMode="auto">
          <a:xfrm>
            <a:off x="757238" y="1703388"/>
            <a:ext cx="8135937" cy="38877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宋体"/>
                <a:ea typeface="宋体"/>
              </a:rPr>
              <a:t>直线与平面垂直的性质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82" name="Object 2"/>
          <p:cNvGraphicFramePr>
            <a:graphicFrameLocks noChangeAspect="1"/>
          </p:cNvGraphicFramePr>
          <p:nvPr/>
        </p:nvGraphicFramePr>
        <p:xfrm>
          <a:off x="387350" y="304800"/>
          <a:ext cx="6348413" cy="1206500"/>
        </p:xfrm>
        <a:graphic>
          <a:graphicData uri="http://schemas.openxmlformats.org/presentationml/2006/ole">
            <p:oleObj spid="_x0000_s6146" name="Equation" r:id="rId3" imgW="2273040" imgH="431640" progId="Equation.3">
              <p:embed/>
            </p:oleObj>
          </a:graphicData>
        </a:graphic>
      </p:graphicFrame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835150" y="2058988"/>
            <a:ext cx="5113338" cy="3241675"/>
            <a:chOff x="1338" y="1207"/>
            <a:chExt cx="3221" cy="2042"/>
          </a:xfrm>
        </p:grpSpPr>
        <p:sp>
          <p:nvSpPr>
            <p:cNvPr id="122884" name="AutoShape 4"/>
            <p:cNvSpPr>
              <a:spLocks noChangeArrowheads="1"/>
            </p:cNvSpPr>
            <p:nvPr/>
          </p:nvSpPr>
          <p:spPr bwMode="auto">
            <a:xfrm>
              <a:off x="2145" y="2302"/>
              <a:ext cx="2414" cy="731"/>
            </a:xfrm>
            <a:prstGeom prst="parallelogram">
              <a:avLst>
                <a:gd name="adj" fmla="val 82558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885" name="Freeform 5"/>
            <p:cNvSpPr>
              <a:spLocks/>
            </p:cNvSpPr>
            <p:nvPr/>
          </p:nvSpPr>
          <p:spPr bwMode="auto">
            <a:xfrm>
              <a:off x="1338" y="1449"/>
              <a:ext cx="1434" cy="1584"/>
            </a:xfrm>
            <a:custGeom>
              <a:avLst/>
              <a:gdLst/>
              <a:ahLst/>
              <a:cxnLst>
                <a:cxn ang="0">
                  <a:pos x="432" y="1248"/>
                </a:cxn>
                <a:cxn ang="0">
                  <a:pos x="0" y="624"/>
                </a:cxn>
                <a:cxn ang="0">
                  <a:pos x="336" y="0"/>
                </a:cxn>
                <a:cxn ang="0">
                  <a:pos x="768" y="672"/>
                </a:cxn>
              </a:cxnLst>
              <a:rect l="0" t="0" r="r" b="b"/>
              <a:pathLst>
                <a:path w="768" h="1248">
                  <a:moveTo>
                    <a:pt x="432" y="1248"/>
                  </a:moveTo>
                  <a:lnTo>
                    <a:pt x="0" y="624"/>
                  </a:lnTo>
                  <a:lnTo>
                    <a:pt x="336" y="0"/>
                  </a:lnTo>
                  <a:lnTo>
                    <a:pt x="768" y="672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886" name="Line 6"/>
            <p:cNvSpPr>
              <a:spLocks noChangeShapeType="1"/>
            </p:cNvSpPr>
            <p:nvPr/>
          </p:nvSpPr>
          <p:spPr bwMode="auto">
            <a:xfrm flipV="1">
              <a:off x="2145" y="1449"/>
              <a:ext cx="1254" cy="73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887" name="Line 7"/>
            <p:cNvSpPr>
              <a:spLocks noChangeShapeType="1"/>
            </p:cNvSpPr>
            <p:nvPr/>
          </p:nvSpPr>
          <p:spPr bwMode="auto">
            <a:xfrm>
              <a:off x="3399" y="1449"/>
              <a:ext cx="0" cy="121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888" name="Line 8"/>
            <p:cNvSpPr>
              <a:spLocks noChangeShapeType="1"/>
            </p:cNvSpPr>
            <p:nvPr/>
          </p:nvSpPr>
          <p:spPr bwMode="auto">
            <a:xfrm>
              <a:off x="2772" y="1814"/>
              <a:ext cx="627" cy="366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122889" name="Object 9"/>
            <p:cNvGraphicFramePr>
              <a:graphicFrameLocks noChangeAspect="1"/>
            </p:cNvGraphicFramePr>
            <p:nvPr/>
          </p:nvGraphicFramePr>
          <p:xfrm>
            <a:off x="1428" y="2180"/>
            <a:ext cx="261" cy="178"/>
          </p:xfrm>
          <a:graphic>
            <a:graphicData uri="http://schemas.openxmlformats.org/presentationml/2006/ole">
              <p:oleObj spid="_x0000_s6147" name="Equation" r:id="rId4" imgW="139680" imgH="139680" progId="Equation.2">
                <p:embed/>
              </p:oleObj>
            </a:graphicData>
          </a:graphic>
        </p:graphicFrame>
        <p:graphicFrame>
          <p:nvGraphicFramePr>
            <p:cNvPr id="122890" name="Object 10"/>
            <p:cNvGraphicFramePr>
              <a:graphicFrameLocks noChangeAspect="1"/>
            </p:cNvGraphicFramePr>
            <p:nvPr/>
          </p:nvGraphicFramePr>
          <p:xfrm>
            <a:off x="4206" y="2302"/>
            <a:ext cx="241" cy="264"/>
          </p:xfrm>
          <a:graphic>
            <a:graphicData uri="http://schemas.openxmlformats.org/presentationml/2006/ole">
              <p:oleObj spid="_x0000_s6148" name="Equation" r:id="rId5" imgW="126720" imgH="203040" progId="Equation.2">
                <p:embed/>
              </p:oleObj>
            </a:graphicData>
          </a:graphic>
        </p:graphicFrame>
        <p:sp>
          <p:nvSpPr>
            <p:cNvPr id="122891" name="Text Box 11"/>
            <p:cNvSpPr txBox="1">
              <a:spLocks noChangeArrowheads="1"/>
            </p:cNvSpPr>
            <p:nvPr/>
          </p:nvSpPr>
          <p:spPr bwMode="auto">
            <a:xfrm>
              <a:off x="3334" y="1207"/>
              <a:ext cx="498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kumimoji="1" lang="en-US" altLang="zh-CN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E</a:t>
              </a:r>
            </a:p>
          </p:txBody>
        </p:sp>
        <p:sp>
          <p:nvSpPr>
            <p:cNvPr id="122892" name="Text Box 12"/>
            <p:cNvSpPr txBox="1">
              <a:spLocks noChangeArrowheads="1"/>
            </p:cNvSpPr>
            <p:nvPr/>
          </p:nvSpPr>
          <p:spPr bwMode="auto">
            <a:xfrm>
              <a:off x="2653" y="1570"/>
              <a:ext cx="213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n-US" altLang="zh-CN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A</a:t>
              </a:r>
            </a:p>
          </p:txBody>
        </p:sp>
        <p:sp>
          <p:nvSpPr>
            <p:cNvPr id="122893" name="Text Box 13"/>
            <p:cNvSpPr txBox="1">
              <a:spLocks noChangeArrowheads="1"/>
            </p:cNvSpPr>
            <p:nvPr/>
          </p:nvSpPr>
          <p:spPr bwMode="auto">
            <a:xfrm>
              <a:off x="3379" y="2024"/>
              <a:ext cx="213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n-US" altLang="zh-CN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B</a:t>
              </a:r>
            </a:p>
          </p:txBody>
        </p:sp>
        <p:sp>
          <p:nvSpPr>
            <p:cNvPr id="122894" name="Text Box 14"/>
            <p:cNvSpPr txBox="1">
              <a:spLocks noChangeArrowheads="1"/>
            </p:cNvSpPr>
            <p:nvPr/>
          </p:nvSpPr>
          <p:spPr bwMode="auto">
            <a:xfrm>
              <a:off x="2018" y="2961"/>
              <a:ext cx="213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n-US" altLang="zh-CN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C</a:t>
              </a:r>
            </a:p>
          </p:txBody>
        </p:sp>
        <p:sp>
          <p:nvSpPr>
            <p:cNvPr id="122895" name="Text Box 15"/>
            <p:cNvSpPr txBox="1">
              <a:spLocks noChangeArrowheads="1"/>
            </p:cNvSpPr>
            <p:nvPr/>
          </p:nvSpPr>
          <p:spPr bwMode="auto">
            <a:xfrm>
              <a:off x="2712" y="2053"/>
              <a:ext cx="213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n-US" altLang="zh-CN" sz="2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D</a:t>
              </a:r>
            </a:p>
          </p:txBody>
        </p:sp>
        <p:sp>
          <p:nvSpPr>
            <p:cNvPr id="122896" name="Line 16"/>
            <p:cNvSpPr>
              <a:spLocks noChangeShapeType="1"/>
            </p:cNvSpPr>
            <p:nvPr/>
          </p:nvSpPr>
          <p:spPr bwMode="auto">
            <a:xfrm flipV="1">
              <a:off x="2145" y="2302"/>
              <a:ext cx="627" cy="731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WordArt 3"/>
          <p:cNvSpPr>
            <a:spLocks noChangeArrowheads="1" noChangeShapeType="1" noTextEdit="1"/>
          </p:cNvSpPr>
          <p:nvPr/>
        </p:nvSpPr>
        <p:spPr bwMode="auto">
          <a:xfrm>
            <a:off x="971550" y="2565400"/>
            <a:ext cx="7202488" cy="20891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altLang="zh-CN" sz="4000" b="1" i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/>
                <a:ea typeface="宋体"/>
              </a:rPr>
              <a:t>2.3.4</a:t>
            </a:r>
            <a:r>
              <a:rPr lang="zh-CN" altLang="en-US" sz="4000" b="1" i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/>
                <a:ea typeface="宋体"/>
              </a:rPr>
              <a:t>平面与平面垂直的性质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WordArt 2"/>
          <p:cNvSpPr>
            <a:spLocks noChangeArrowheads="1" noChangeShapeType="1" noTextEdit="1"/>
          </p:cNvSpPr>
          <p:nvPr/>
        </p:nvSpPr>
        <p:spPr bwMode="auto">
          <a:xfrm>
            <a:off x="604838" y="260350"/>
            <a:ext cx="2743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华文新魏"/>
                <a:ea typeface="华文新魏"/>
              </a:rPr>
              <a:t>一、复习引入</a:t>
            </a:r>
          </a:p>
        </p:txBody>
      </p:sp>
      <p:sp>
        <p:nvSpPr>
          <p:cNvPr id="120835" name="Text Box 3"/>
          <p:cNvSpPr txBox="1">
            <a:spLocks noChangeArrowheads="1"/>
          </p:cNvSpPr>
          <p:nvPr/>
        </p:nvSpPr>
        <p:spPr bwMode="auto">
          <a:xfrm>
            <a:off x="539750" y="765175"/>
            <a:ext cx="4291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>
                <a:latin typeface="Times New Roman" pitchFamily="18" charset="0"/>
              </a:rPr>
              <a:t>1</a:t>
            </a:r>
            <a:r>
              <a:rPr lang="zh-CN" altLang="en-US" sz="2800" b="1">
                <a:latin typeface="Times New Roman" pitchFamily="18" charset="0"/>
              </a:rPr>
              <a:t>、平面与平面垂直的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定义</a:t>
            </a:r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530225" y="2636838"/>
            <a:ext cx="5005388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CN" sz="2800" b="1">
                <a:latin typeface="Times New Roman" pitchFamily="18" charset="0"/>
              </a:rPr>
              <a:t>2</a:t>
            </a:r>
            <a:r>
              <a:rPr lang="zh-CN" altLang="en-US" sz="2800" b="1">
                <a:latin typeface="Times New Roman" pitchFamily="18" charset="0"/>
              </a:rPr>
              <a:t>、平面与平面垂直的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判定定理</a:t>
            </a:r>
          </a:p>
        </p:txBody>
      </p:sp>
      <p:sp>
        <p:nvSpPr>
          <p:cNvPr id="120837" name="Text Box 5"/>
          <p:cNvSpPr txBox="1">
            <a:spLocks noChangeArrowheads="1"/>
          </p:cNvSpPr>
          <p:nvPr/>
        </p:nvSpPr>
        <p:spPr bwMode="auto">
          <a:xfrm>
            <a:off x="611188" y="3140075"/>
            <a:ext cx="5329237" cy="1066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一个平面过另一个平面的垂线，则这两个平面垂直。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614363" y="4289425"/>
            <a:ext cx="2216150" cy="579438"/>
          </a:xfrm>
          <a:prstGeom prst="rect">
            <a:avLst/>
          </a:prstGeom>
          <a:solidFill>
            <a:srgbClr val="00FFCC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符号表示：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645025" y="3284538"/>
            <a:ext cx="4103688" cy="2736850"/>
            <a:chOff x="2880" y="2115"/>
            <a:chExt cx="2563" cy="1497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80" y="2982"/>
              <a:ext cx="2563" cy="577"/>
              <a:chOff x="3016" y="1570"/>
              <a:chExt cx="2359" cy="635"/>
            </a:xfrm>
          </p:grpSpPr>
          <p:sp>
            <p:nvSpPr>
              <p:cNvPr id="120841" name="Line 9"/>
              <p:cNvSpPr>
                <a:spLocks noChangeShapeType="1"/>
              </p:cNvSpPr>
              <p:nvPr/>
            </p:nvSpPr>
            <p:spPr bwMode="auto">
              <a:xfrm flipH="1">
                <a:off x="3016" y="1570"/>
                <a:ext cx="635" cy="63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0842" name="Line 10"/>
              <p:cNvSpPr>
                <a:spLocks noChangeShapeType="1"/>
              </p:cNvSpPr>
              <p:nvPr/>
            </p:nvSpPr>
            <p:spPr bwMode="auto">
              <a:xfrm flipH="1">
                <a:off x="4740" y="1570"/>
                <a:ext cx="635" cy="63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0843" name="Line 11"/>
              <p:cNvSpPr>
                <a:spLocks noChangeShapeType="1"/>
              </p:cNvSpPr>
              <p:nvPr/>
            </p:nvSpPr>
            <p:spPr bwMode="auto">
              <a:xfrm>
                <a:off x="3016" y="2205"/>
                <a:ext cx="17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0844" name="Line 12"/>
              <p:cNvSpPr>
                <a:spLocks noChangeShapeType="1"/>
              </p:cNvSpPr>
              <p:nvPr/>
            </p:nvSpPr>
            <p:spPr bwMode="auto">
              <a:xfrm>
                <a:off x="3651" y="1570"/>
                <a:ext cx="17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20845" name="Freeform 13"/>
            <p:cNvSpPr>
              <a:spLocks/>
            </p:cNvSpPr>
            <p:nvPr/>
          </p:nvSpPr>
          <p:spPr bwMode="auto">
            <a:xfrm>
              <a:off x="3926" y="2115"/>
              <a:ext cx="628" cy="1444"/>
            </a:xfrm>
            <a:custGeom>
              <a:avLst/>
              <a:gdLst/>
              <a:ahLst/>
              <a:cxnLst>
                <a:cxn ang="0">
                  <a:pos x="0" y="680"/>
                </a:cxn>
                <a:cxn ang="0">
                  <a:pos x="0" y="1587"/>
                </a:cxn>
                <a:cxn ang="0">
                  <a:pos x="635" y="952"/>
                </a:cxn>
                <a:cxn ang="0">
                  <a:pos x="635" y="0"/>
                </a:cxn>
                <a:cxn ang="0">
                  <a:pos x="0" y="680"/>
                </a:cxn>
              </a:cxnLst>
              <a:rect l="0" t="0" r="r" b="b"/>
              <a:pathLst>
                <a:path w="635" h="1587">
                  <a:moveTo>
                    <a:pt x="0" y="680"/>
                  </a:moveTo>
                  <a:lnTo>
                    <a:pt x="0" y="1587"/>
                  </a:lnTo>
                  <a:lnTo>
                    <a:pt x="635" y="952"/>
                  </a:lnTo>
                  <a:lnTo>
                    <a:pt x="635" y="0"/>
                  </a:lnTo>
                  <a:lnTo>
                    <a:pt x="0" y="680"/>
                  </a:lnTo>
                  <a:close/>
                </a:path>
              </a:pathLst>
            </a:custGeom>
            <a:solidFill>
              <a:srgbClr val="99FFCC"/>
            </a:solidFill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0846" name="Line 14"/>
            <p:cNvSpPr>
              <a:spLocks noChangeShapeType="1"/>
            </p:cNvSpPr>
            <p:nvPr/>
          </p:nvSpPr>
          <p:spPr bwMode="auto">
            <a:xfrm>
              <a:off x="3926" y="2982"/>
              <a:ext cx="6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120847" name="Object 15"/>
            <p:cNvGraphicFramePr>
              <a:graphicFrameLocks noChangeAspect="1"/>
            </p:cNvGraphicFramePr>
            <p:nvPr/>
          </p:nvGraphicFramePr>
          <p:xfrm>
            <a:off x="3927" y="2691"/>
            <a:ext cx="268" cy="226"/>
          </p:xfrm>
          <a:graphic>
            <a:graphicData uri="http://schemas.openxmlformats.org/presentationml/2006/ole">
              <p:oleObj spid="_x0000_s8197" name="公式" r:id="rId3" imgW="152280" imgH="139680" progId="Equation.3">
                <p:embed/>
              </p:oleObj>
            </a:graphicData>
          </a:graphic>
        </p:graphicFrame>
        <p:graphicFrame>
          <p:nvGraphicFramePr>
            <p:cNvPr id="120848" name="Object 16"/>
            <p:cNvGraphicFramePr>
              <a:graphicFrameLocks noChangeAspect="1"/>
            </p:cNvGraphicFramePr>
            <p:nvPr/>
          </p:nvGraphicFramePr>
          <p:xfrm>
            <a:off x="3010" y="3294"/>
            <a:ext cx="305" cy="318"/>
          </p:xfrm>
          <a:graphic>
            <a:graphicData uri="http://schemas.openxmlformats.org/presentationml/2006/ole">
              <p:oleObj spid="_x0000_s8198" name="公式" r:id="rId4" imgW="152280" imgH="203040" progId="Equation.3">
                <p:embed/>
              </p:oleObj>
            </a:graphicData>
          </a:graphic>
        </p:graphicFrame>
        <p:sp>
          <p:nvSpPr>
            <p:cNvPr id="120849" name="Line 17"/>
            <p:cNvSpPr>
              <a:spLocks noChangeShapeType="1"/>
            </p:cNvSpPr>
            <p:nvPr/>
          </p:nvSpPr>
          <p:spPr bwMode="auto">
            <a:xfrm>
              <a:off x="4241" y="2659"/>
              <a:ext cx="0" cy="59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0850" name="Text Box 18"/>
            <p:cNvSpPr txBox="1">
              <a:spLocks noChangeArrowheads="1"/>
            </p:cNvSpPr>
            <p:nvPr/>
          </p:nvSpPr>
          <p:spPr bwMode="auto">
            <a:xfrm>
              <a:off x="4237" y="2570"/>
              <a:ext cx="239" cy="28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b="1">
                  <a:latin typeface="Times New Roman" pitchFamily="18" charset="0"/>
                </a:rPr>
                <a:t>b</a:t>
              </a:r>
            </a:p>
          </p:txBody>
        </p:sp>
      </p:grpSp>
      <p:sp>
        <p:nvSpPr>
          <p:cNvPr id="120851" name="Text Box 19"/>
          <p:cNvSpPr txBox="1">
            <a:spLocks noChangeArrowheads="1"/>
          </p:cNvSpPr>
          <p:nvPr/>
        </p:nvSpPr>
        <p:spPr bwMode="auto">
          <a:xfrm>
            <a:off x="611188" y="1330325"/>
            <a:ext cx="76327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200" b="1">
                <a:latin typeface="Times New Roman" pitchFamily="18" charset="0"/>
                <a:ea typeface="华文新魏" pitchFamily="2" charset="-122"/>
              </a:rPr>
              <a:t>两个平面相交，如果它们所成的二面角是直二面角，就说这两个平面互相垂直。</a:t>
            </a:r>
          </a:p>
        </p:txBody>
      </p:sp>
      <p:graphicFrame>
        <p:nvGraphicFramePr>
          <p:cNvPr id="120852" name="Object 20"/>
          <p:cNvGraphicFramePr>
            <a:graphicFrameLocks noChangeAspect="1"/>
          </p:cNvGraphicFramePr>
          <p:nvPr/>
        </p:nvGraphicFramePr>
        <p:xfrm>
          <a:off x="611188" y="4940300"/>
          <a:ext cx="2160587" cy="1409700"/>
        </p:xfrm>
        <a:graphic>
          <a:graphicData uri="http://schemas.openxmlformats.org/presentationml/2006/ole">
            <p:oleObj spid="_x0000_s8194" name="公式" r:id="rId5" imgW="660240" imgH="431640" progId="Equation.3">
              <p:embed/>
            </p:oleObj>
          </a:graphicData>
        </a:graphic>
      </p:graphicFrame>
      <p:graphicFrame>
        <p:nvGraphicFramePr>
          <p:cNvPr id="120853" name="Object 21"/>
          <p:cNvGraphicFramePr>
            <a:graphicFrameLocks noChangeAspect="1"/>
          </p:cNvGraphicFramePr>
          <p:nvPr/>
        </p:nvGraphicFramePr>
        <p:xfrm>
          <a:off x="2700338" y="5238750"/>
          <a:ext cx="1511300" cy="711200"/>
        </p:xfrm>
        <a:graphic>
          <a:graphicData uri="http://schemas.openxmlformats.org/presentationml/2006/ole">
            <p:oleObj spid="_x0000_s8195" name="公式" r:id="rId6" imgW="431640" imgH="203040" progId="Equation.3">
              <p:embed/>
            </p:oleObj>
          </a:graphicData>
        </a:graphic>
      </p:graphicFrame>
      <p:graphicFrame>
        <p:nvGraphicFramePr>
          <p:cNvPr id="120854" name="Object 22"/>
          <p:cNvGraphicFramePr>
            <a:graphicFrameLocks noChangeAspect="1"/>
          </p:cNvGraphicFramePr>
          <p:nvPr/>
        </p:nvGraphicFramePr>
        <p:xfrm>
          <a:off x="682625" y="5083175"/>
          <a:ext cx="1296988" cy="668338"/>
        </p:xfrm>
        <a:graphic>
          <a:graphicData uri="http://schemas.openxmlformats.org/presentationml/2006/ole">
            <p:oleObj spid="_x0000_s8196" name="公式" r:id="rId7" imgW="393480" imgH="203040" progId="Equation.3">
              <p:embed/>
            </p:oleObj>
          </a:graphicData>
        </a:graphic>
      </p:graphicFrame>
      <p:sp>
        <p:nvSpPr>
          <p:cNvPr id="120855" name="Text Box 23"/>
          <p:cNvSpPr txBox="1">
            <a:spLocks noChangeArrowheads="1"/>
          </p:cNvSpPr>
          <p:nvPr/>
        </p:nvSpPr>
        <p:spPr bwMode="auto">
          <a:xfrm>
            <a:off x="517525" y="266700"/>
            <a:ext cx="2470150" cy="641350"/>
          </a:xfrm>
          <a:prstGeom prst="rect">
            <a:avLst/>
          </a:prstGeom>
          <a:solidFill>
            <a:srgbClr val="FFFF66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3600" b="1">
                <a:latin typeface="Times New Roman" pitchFamily="18" charset="0"/>
                <a:ea typeface="华文新魏" pitchFamily="2" charset="-122"/>
              </a:rPr>
              <a:t>提出问题：</a:t>
            </a:r>
          </a:p>
        </p:txBody>
      </p:sp>
      <p:sp>
        <p:nvSpPr>
          <p:cNvPr id="120856" name="Text Box 24"/>
          <p:cNvSpPr txBox="1">
            <a:spLocks noChangeArrowheads="1"/>
          </p:cNvSpPr>
          <p:nvPr/>
        </p:nvSpPr>
        <p:spPr bwMode="auto">
          <a:xfrm>
            <a:off x="2474913" y="3786188"/>
            <a:ext cx="3825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4000" b="1">
                <a:latin typeface="Times New Roman" pitchFamily="18" charset="0"/>
              </a:rPr>
              <a:t>该命题正确吗？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0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0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7341E-6 L 0.20486 -0.4048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-20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46821E-6 L 0.20486 -0.4067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-20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31214E-6 L 0.20087 -0.3993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486 -0.40486 C 0.20868 -0.41017 0.20902 -0.41688 0.21284 -0.42197 C 0.21632 -0.42659 0.2217 -0.43029 0.22552 -0.43445 C 0.22986 -0.43931 0.2309 -0.44254 0.23663 -0.44509 C 0.24166 -0.45572 0.24652 -0.45572 0.25573 -0.4578 C 0.26128 -0.46266 0.26684 -0.46335 0.27309 -0.46636 C 0.27378 -0.46636 0.31979 -0.46335 0.32708 -0.46197 C 0.33472 -0.46035 0.34305 -0.45202 0.35086 -0.45156 C 0.3625 -0.45087 0.37413 -0.44994 0.38576 -0.44925 C 0.39444 -0.44555 0.4026 -0.44046 0.41128 -0.43676 C 0.41388 -0.43329 0.41649 -0.4296 0.41909 -0.42613 C 0.42013 -0.42474 0.42239 -0.42197 0.42239 -0.42197 C 0.42465 -0.41249 0.43142 -0.40486 0.43194 -0.39445 C 0.43246 -0.3859 0.43194 -0.37757 0.43194 -0.36902 " pathEditMode="relative" ptsTypes="fffffffffffffA">
                                      <p:cBhvr>
                                        <p:cTn id="71" dur="2000" fill="hold"/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087 -0.39931 C 0.20348 -0.4074 0.20504 -0.41572 0.20712 -0.42405 C 0.20747 -0.44324 0.21632 -0.49965 0.19271 -0.51237 C 0.18924 -0.51838 0.18594 -0.52139 0.18073 -0.52439 C 0.15174 -0.55445 0.11355 -0.55538 0.07848 -0.56046 C 0.07032 -0.56046 0.06233 -0.56093 0.05452 -0.5607 C 0.05174 -0.56046 0.03941 -0.55607 0.0382 -0.55584 C 0.02795 -0.55237 0.01754 -0.54983 0.0073 -0.54613 C -0.00607 -0.54174 0.00087 -0.54081 -0.00625 -0.53503 C -0.01389 -0.52833 -0.02291 -0.51908 -0.03142 -0.5163 C -0.03281 -0.51214 -0.03645 -0.5089 -0.03698 -0.50405 C -0.03906 -0.48416 -0.03628 -0.46289 -0.03732 -0.44278 " pathEditMode="relative" rAng="265838" ptsTypes="fffffffffffA">
                                      <p:cBhvr>
                                        <p:cTn id="73" dur="2000" fill="hold"/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" y="-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animBg="1"/>
      <p:bldP spid="120835" grpId="0"/>
      <p:bldP spid="120835" grpId="1"/>
      <p:bldP spid="120836" grpId="0"/>
      <p:bldP spid="120836" grpId="1"/>
      <p:bldP spid="120837" grpId="0"/>
      <p:bldP spid="120837" grpId="1"/>
      <p:bldP spid="120838" grpId="0" animBg="1"/>
      <p:bldP spid="120838" grpId="1" animBg="1"/>
      <p:bldP spid="120851" grpId="0"/>
      <p:bldP spid="120851" grpId="1"/>
      <p:bldP spid="120855" grpId="0" animBg="1"/>
      <p:bldP spid="12085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1189038" y="4076700"/>
          <a:ext cx="1943100" cy="2319338"/>
        </p:xfrm>
        <a:graphic>
          <a:graphicData uri="http://schemas.openxmlformats.org/presentationml/2006/ole">
            <p:oleObj spid="_x0000_s9218" name="公式" r:id="rId3" imgW="660240" imgH="787320" progId="Equation.3">
              <p:embed/>
            </p:oleObj>
          </a:graphicData>
        </a:graphic>
      </p:graphicFrame>
      <p:sp>
        <p:nvSpPr>
          <p:cNvPr id="121859" name="WordArt 3"/>
          <p:cNvSpPr>
            <a:spLocks noChangeArrowheads="1" noChangeShapeType="1" noTextEdit="1"/>
          </p:cNvSpPr>
          <p:nvPr/>
        </p:nvSpPr>
        <p:spPr bwMode="auto">
          <a:xfrm>
            <a:off x="604838" y="333375"/>
            <a:ext cx="2743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华文新魏"/>
                <a:ea typeface="华文新魏"/>
              </a:rPr>
              <a:t>二、探索研究</a:t>
            </a: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488950" y="904875"/>
            <a:ext cx="2419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 b="1">
                <a:latin typeface="Times New Roman" pitchFamily="18" charset="0"/>
              </a:rPr>
              <a:t>Ⅰ. </a:t>
            </a:r>
            <a:r>
              <a:rPr lang="zh-CN" altLang="en-US" sz="3200" b="1">
                <a:latin typeface="Times New Roman" pitchFamily="18" charset="0"/>
              </a:rPr>
              <a:t>观察实验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611188" y="1412875"/>
            <a:ext cx="3600450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zh-CN" altLang="en-US" sz="2000">
                <a:latin typeface="Times New Roman" pitchFamily="18" charset="0"/>
              </a:rPr>
              <a:t>观察两垂直平面中</a:t>
            </a:r>
            <a:r>
              <a:rPr lang="en-US" altLang="zh-CN" sz="2000">
                <a:latin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</a:rPr>
              <a:t>一个平面内的直线与另一个平面的有哪些位置关系</a:t>
            </a:r>
            <a:r>
              <a:rPr lang="en-US" altLang="zh-CN" sz="2000">
                <a:latin typeface="Times New Roman" pitchFamily="18" charset="0"/>
              </a:rPr>
              <a:t>?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08400" y="476250"/>
            <a:ext cx="5292725" cy="3257550"/>
            <a:chOff x="2336" y="289"/>
            <a:chExt cx="3334" cy="2052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336" y="1514"/>
              <a:ext cx="3334" cy="816"/>
              <a:chOff x="3016" y="1570"/>
              <a:chExt cx="2359" cy="635"/>
            </a:xfrm>
          </p:grpSpPr>
          <p:sp>
            <p:nvSpPr>
              <p:cNvPr id="121864" name="Line 8"/>
              <p:cNvSpPr>
                <a:spLocks noChangeShapeType="1"/>
              </p:cNvSpPr>
              <p:nvPr/>
            </p:nvSpPr>
            <p:spPr bwMode="auto">
              <a:xfrm flipH="1">
                <a:off x="3016" y="1570"/>
                <a:ext cx="635" cy="63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1865" name="Line 9"/>
              <p:cNvSpPr>
                <a:spLocks noChangeShapeType="1"/>
              </p:cNvSpPr>
              <p:nvPr/>
            </p:nvSpPr>
            <p:spPr bwMode="auto">
              <a:xfrm flipH="1">
                <a:off x="4740" y="1570"/>
                <a:ext cx="635" cy="63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1866" name="Line 10"/>
              <p:cNvSpPr>
                <a:spLocks noChangeShapeType="1"/>
              </p:cNvSpPr>
              <p:nvPr/>
            </p:nvSpPr>
            <p:spPr bwMode="auto">
              <a:xfrm>
                <a:off x="3016" y="2205"/>
                <a:ext cx="17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1867" name="Line 11"/>
              <p:cNvSpPr>
                <a:spLocks noChangeShapeType="1"/>
              </p:cNvSpPr>
              <p:nvPr/>
            </p:nvSpPr>
            <p:spPr bwMode="auto">
              <a:xfrm>
                <a:off x="3651" y="1570"/>
                <a:ext cx="17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21868" name="Freeform 12"/>
            <p:cNvSpPr>
              <a:spLocks/>
            </p:cNvSpPr>
            <p:nvPr/>
          </p:nvSpPr>
          <p:spPr bwMode="auto">
            <a:xfrm>
              <a:off x="3697" y="289"/>
              <a:ext cx="817" cy="2041"/>
            </a:xfrm>
            <a:custGeom>
              <a:avLst/>
              <a:gdLst/>
              <a:ahLst/>
              <a:cxnLst>
                <a:cxn ang="0">
                  <a:pos x="0" y="680"/>
                </a:cxn>
                <a:cxn ang="0">
                  <a:pos x="0" y="1587"/>
                </a:cxn>
                <a:cxn ang="0">
                  <a:pos x="635" y="952"/>
                </a:cxn>
                <a:cxn ang="0">
                  <a:pos x="635" y="0"/>
                </a:cxn>
                <a:cxn ang="0">
                  <a:pos x="0" y="680"/>
                </a:cxn>
              </a:cxnLst>
              <a:rect l="0" t="0" r="r" b="b"/>
              <a:pathLst>
                <a:path w="635" h="1587">
                  <a:moveTo>
                    <a:pt x="0" y="680"/>
                  </a:moveTo>
                  <a:lnTo>
                    <a:pt x="0" y="1587"/>
                  </a:lnTo>
                  <a:lnTo>
                    <a:pt x="635" y="952"/>
                  </a:lnTo>
                  <a:lnTo>
                    <a:pt x="635" y="0"/>
                  </a:lnTo>
                  <a:lnTo>
                    <a:pt x="0" y="680"/>
                  </a:lnTo>
                  <a:close/>
                </a:path>
              </a:pathLst>
            </a:custGeom>
            <a:solidFill>
              <a:srgbClr val="99FFCC"/>
            </a:solidFill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1869" name="Line 13"/>
            <p:cNvSpPr>
              <a:spLocks noChangeShapeType="1"/>
            </p:cNvSpPr>
            <p:nvPr/>
          </p:nvSpPr>
          <p:spPr bwMode="auto">
            <a:xfrm>
              <a:off x="3697" y="1514"/>
              <a:ext cx="81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121870" name="Object 14"/>
            <p:cNvGraphicFramePr>
              <a:graphicFrameLocks noChangeAspect="1"/>
            </p:cNvGraphicFramePr>
            <p:nvPr/>
          </p:nvGraphicFramePr>
          <p:xfrm>
            <a:off x="3698" y="1103"/>
            <a:ext cx="225" cy="206"/>
          </p:xfrm>
          <a:graphic>
            <a:graphicData uri="http://schemas.openxmlformats.org/presentationml/2006/ole">
              <p:oleObj spid="_x0000_s9227" name="公式" r:id="rId4" imgW="152280" imgH="139680" progId="Equation.3">
                <p:embed/>
              </p:oleObj>
            </a:graphicData>
          </a:graphic>
        </p:graphicFrame>
        <p:graphicFrame>
          <p:nvGraphicFramePr>
            <p:cNvPr id="121871" name="Object 15"/>
            <p:cNvGraphicFramePr>
              <a:graphicFrameLocks noChangeAspect="1"/>
            </p:cNvGraphicFramePr>
            <p:nvPr/>
          </p:nvGraphicFramePr>
          <p:xfrm>
            <a:off x="2505" y="2069"/>
            <a:ext cx="239" cy="272"/>
          </p:xfrm>
          <a:graphic>
            <a:graphicData uri="http://schemas.openxmlformats.org/presentationml/2006/ole">
              <p:oleObj spid="_x0000_s9228" name="公式" r:id="rId5" imgW="152280" imgH="203040" progId="Equation.3">
                <p:embed/>
              </p:oleObj>
            </a:graphicData>
          </a:graphic>
        </p:graphicFrame>
      </p:grpSp>
      <p:sp>
        <p:nvSpPr>
          <p:cNvPr id="121872" name="Text Box 16"/>
          <p:cNvSpPr txBox="1">
            <a:spLocks noChangeArrowheads="1"/>
          </p:cNvSpPr>
          <p:nvPr/>
        </p:nvSpPr>
        <p:spPr bwMode="auto">
          <a:xfrm>
            <a:off x="598488" y="3497263"/>
            <a:ext cx="2605087" cy="57943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CN" sz="3200" b="1">
                <a:latin typeface="Times New Roman" pitchFamily="18" charset="0"/>
              </a:rPr>
              <a:t>Ⅱ.</a:t>
            </a:r>
            <a:r>
              <a:rPr lang="zh-CN" altLang="en-US" sz="3200" b="1">
                <a:latin typeface="Times New Roman" pitchFamily="18" charset="0"/>
              </a:rPr>
              <a:t>概括结论</a:t>
            </a:r>
          </a:p>
        </p:txBody>
      </p:sp>
      <p:sp>
        <p:nvSpPr>
          <p:cNvPr id="121873" name="Line 17"/>
          <p:cNvSpPr>
            <a:spLocks noChangeShapeType="1"/>
          </p:cNvSpPr>
          <p:nvPr/>
        </p:nvSpPr>
        <p:spPr bwMode="auto">
          <a:xfrm>
            <a:off x="6156325" y="2492375"/>
            <a:ext cx="0" cy="9366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21874" name="Line 18"/>
          <p:cNvSpPr>
            <a:spLocks noChangeShapeType="1"/>
          </p:cNvSpPr>
          <p:nvPr/>
        </p:nvSpPr>
        <p:spPr bwMode="auto">
          <a:xfrm flipV="1">
            <a:off x="6229350" y="1341438"/>
            <a:ext cx="647700" cy="7207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21875" name="Line 19"/>
          <p:cNvSpPr>
            <a:spLocks noChangeShapeType="1"/>
          </p:cNvSpPr>
          <p:nvPr/>
        </p:nvSpPr>
        <p:spPr bwMode="auto">
          <a:xfrm>
            <a:off x="6084888" y="2205038"/>
            <a:ext cx="863600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121876" name="Object 20"/>
          <p:cNvGraphicFramePr>
            <a:graphicFrameLocks noChangeAspect="1"/>
          </p:cNvGraphicFramePr>
          <p:nvPr/>
        </p:nvGraphicFramePr>
        <p:xfrm>
          <a:off x="7235825" y="1916113"/>
          <a:ext cx="254000" cy="512762"/>
        </p:xfrm>
        <a:graphic>
          <a:graphicData uri="http://schemas.openxmlformats.org/presentationml/2006/ole">
            <p:oleObj spid="_x0000_s9219" name="公式" r:id="rId6" imgW="88560" imgH="177480" progId="Equation.3">
              <p:embed/>
            </p:oleObj>
          </a:graphicData>
        </a:graphic>
      </p:graphicFrame>
      <p:graphicFrame>
        <p:nvGraphicFramePr>
          <p:cNvPr id="121877" name="Object 21"/>
          <p:cNvGraphicFramePr>
            <a:graphicFrameLocks noChangeAspect="1"/>
          </p:cNvGraphicFramePr>
          <p:nvPr/>
        </p:nvGraphicFramePr>
        <p:xfrm>
          <a:off x="1111250" y="4186238"/>
          <a:ext cx="1300163" cy="611187"/>
        </p:xfrm>
        <a:graphic>
          <a:graphicData uri="http://schemas.openxmlformats.org/presentationml/2006/ole">
            <p:oleObj spid="_x0000_s9220" name="公式" r:id="rId7" imgW="431640" imgH="203040" progId="Equation.3">
              <p:embed/>
            </p:oleObj>
          </a:graphicData>
        </a:graphic>
      </p:graphicFrame>
      <p:graphicFrame>
        <p:nvGraphicFramePr>
          <p:cNvPr id="121878" name="Object 22"/>
          <p:cNvGraphicFramePr>
            <a:graphicFrameLocks noChangeAspect="1"/>
          </p:cNvGraphicFramePr>
          <p:nvPr/>
        </p:nvGraphicFramePr>
        <p:xfrm>
          <a:off x="539750" y="5229225"/>
          <a:ext cx="1728788" cy="577850"/>
        </p:xfrm>
        <a:graphic>
          <a:graphicData uri="http://schemas.openxmlformats.org/presentationml/2006/ole">
            <p:oleObj spid="_x0000_s9221" name="公式" r:id="rId8" imgW="609480" imgH="203040" progId="Equation.3">
              <p:embed/>
            </p:oleObj>
          </a:graphicData>
        </a:graphic>
      </p:graphicFrame>
      <p:graphicFrame>
        <p:nvGraphicFramePr>
          <p:cNvPr id="121879" name="Object 23"/>
          <p:cNvGraphicFramePr>
            <a:graphicFrameLocks noChangeAspect="1"/>
          </p:cNvGraphicFramePr>
          <p:nvPr/>
        </p:nvGraphicFramePr>
        <p:xfrm>
          <a:off x="1187450" y="5734050"/>
          <a:ext cx="1081088" cy="563563"/>
        </p:xfrm>
        <a:graphic>
          <a:graphicData uri="http://schemas.openxmlformats.org/presentationml/2006/ole">
            <p:oleObj spid="_x0000_s9222" name="公式" r:id="rId9" imgW="342720" imgH="177480" progId="Equation.3">
              <p:embed/>
            </p:oleObj>
          </a:graphicData>
        </a:graphic>
      </p:graphicFrame>
      <p:sp>
        <p:nvSpPr>
          <p:cNvPr id="121880" name="Rectangle 24"/>
          <p:cNvSpPr>
            <a:spLocks noChangeArrowheads="1"/>
          </p:cNvSpPr>
          <p:nvPr/>
        </p:nvSpPr>
        <p:spPr bwMode="auto">
          <a:xfrm>
            <a:off x="468313" y="404813"/>
            <a:ext cx="5759450" cy="641350"/>
          </a:xfrm>
          <a:prstGeom prst="rect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latin typeface="Times New Roman" pitchFamily="18" charset="0"/>
                <a:ea typeface="华文新魏" pitchFamily="2" charset="-122"/>
              </a:rPr>
              <a:t>平面与平面垂直的性质定理</a:t>
            </a:r>
          </a:p>
        </p:txBody>
      </p:sp>
      <p:graphicFrame>
        <p:nvGraphicFramePr>
          <p:cNvPr id="121881" name="Object 25"/>
          <p:cNvGraphicFramePr>
            <a:graphicFrameLocks noChangeAspect="1"/>
          </p:cNvGraphicFramePr>
          <p:nvPr/>
        </p:nvGraphicFramePr>
        <p:xfrm>
          <a:off x="3059113" y="4941888"/>
          <a:ext cx="1185862" cy="611187"/>
        </p:xfrm>
        <a:graphic>
          <a:graphicData uri="http://schemas.openxmlformats.org/presentationml/2006/ole">
            <p:oleObj spid="_x0000_s9223" name="公式" r:id="rId10" imgW="393480" imgH="203040" progId="Equation.3">
              <p:embed/>
            </p:oleObj>
          </a:graphicData>
        </a:graphic>
      </p:graphicFrame>
      <p:sp>
        <p:nvSpPr>
          <p:cNvPr id="121882" name="Rectangle 26"/>
          <p:cNvSpPr>
            <a:spLocks noChangeArrowheads="1"/>
          </p:cNvSpPr>
          <p:nvPr/>
        </p:nvSpPr>
        <p:spPr bwMode="auto">
          <a:xfrm>
            <a:off x="6084888" y="2419350"/>
            <a:ext cx="3698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kumimoji="1" lang="en-US" altLang="zh-CN" sz="2400" b="1"/>
              <a:t>b</a:t>
            </a:r>
          </a:p>
        </p:txBody>
      </p:sp>
      <p:sp>
        <p:nvSpPr>
          <p:cNvPr id="121883" name="Rectangle 27"/>
          <p:cNvSpPr>
            <a:spLocks noChangeArrowheads="1"/>
          </p:cNvSpPr>
          <p:nvPr/>
        </p:nvSpPr>
        <p:spPr bwMode="auto">
          <a:xfrm>
            <a:off x="468313" y="1052513"/>
            <a:ext cx="4464050" cy="1373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800" b="1">
                <a:latin typeface="华文新魏" pitchFamily="2" charset="-122"/>
                <a:ea typeface="华文新魏" pitchFamily="2" charset="-122"/>
              </a:rPr>
              <a:t>两个平面垂直</a:t>
            </a:r>
            <a:r>
              <a:rPr lang="en-US" altLang="zh-CN" sz="2800" b="1">
                <a:latin typeface="华文新魏" pitchFamily="2" charset="-122"/>
                <a:ea typeface="华文新魏" pitchFamily="2" charset="-122"/>
              </a:rPr>
              <a:t>,</a:t>
            </a:r>
            <a:r>
              <a:rPr lang="zh-CN" altLang="en-US" sz="2800" b="1">
                <a:latin typeface="华文新魏" pitchFamily="2" charset="-122"/>
                <a:ea typeface="华文新魏" pitchFamily="2" charset="-122"/>
              </a:rPr>
              <a:t>则一个平面内垂直于交线的直线与另一个平面垂直</a:t>
            </a:r>
            <a:r>
              <a:rPr lang="en-US" altLang="zh-CN" sz="2800" b="1">
                <a:latin typeface="华文新魏" pitchFamily="2" charset="-122"/>
                <a:ea typeface="华文新魏" pitchFamily="2" charset="-122"/>
              </a:rPr>
              <a:t>.</a:t>
            </a:r>
          </a:p>
        </p:txBody>
      </p:sp>
      <p:sp>
        <p:nvSpPr>
          <p:cNvPr id="121884" name="Text Box 28"/>
          <p:cNvSpPr txBox="1">
            <a:spLocks noChangeArrowheads="1"/>
          </p:cNvSpPr>
          <p:nvPr/>
        </p:nvSpPr>
        <p:spPr bwMode="auto">
          <a:xfrm>
            <a:off x="3132138" y="4797425"/>
            <a:ext cx="1809750" cy="579438"/>
          </a:xfrm>
          <a:prstGeom prst="rect">
            <a:avLst/>
          </a:prstGeom>
          <a:solidFill>
            <a:schemeClr val="accent1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简述为：</a:t>
            </a:r>
          </a:p>
        </p:txBody>
      </p:sp>
      <p:sp>
        <p:nvSpPr>
          <p:cNvPr id="121885" name="Text Box 29"/>
          <p:cNvSpPr txBox="1">
            <a:spLocks noChangeArrowheads="1"/>
          </p:cNvSpPr>
          <p:nvPr/>
        </p:nvSpPr>
        <p:spPr bwMode="auto">
          <a:xfrm>
            <a:off x="2909888" y="5391150"/>
            <a:ext cx="2222500" cy="701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4000" b="1">
                <a:latin typeface="Times New Roman" pitchFamily="18" charset="0"/>
              </a:rPr>
              <a:t>面面垂直</a:t>
            </a:r>
          </a:p>
        </p:txBody>
      </p:sp>
      <p:sp>
        <p:nvSpPr>
          <p:cNvPr id="121886" name="AutoShape 30"/>
          <p:cNvSpPr>
            <a:spLocks noChangeArrowheads="1"/>
          </p:cNvSpPr>
          <p:nvPr/>
        </p:nvSpPr>
        <p:spPr bwMode="auto">
          <a:xfrm>
            <a:off x="5505450" y="5589588"/>
            <a:ext cx="863600" cy="381000"/>
          </a:xfrm>
          <a:prstGeom prst="rightArrow">
            <a:avLst>
              <a:gd name="adj1" fmla="val 50000"/>
              <a:gd name="adj2" fmla="val 56667"/>
            </a:avLst>
          </a:prstGeom>
          <a:solidFill>
            <a:srgbClr val="99FFCC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1887" name="Text Box 31"/>
          <p:cNvSpPr txBox="1">
            <a:spLocks noChangeArrowheads="1"/>
          </p:cNvSpPr>
          <p:nvPr/>
        </p:nvSpPr>
        <p:spPr bwMode="auto">
          <a:xfrm>
            <a:off x="6670675" y="5391150"/>
            <a:ext cx="2222500" cy="701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4000" b="1">
                <a:latin typeface="Times New Roman" pitchFamily="18" charset="0"/>
              </a:rPr>
              <a:t>线面垂直</a:t>
            </a:r>
          </a:p>
        </p:txBody>
      </p:sp>
      <p:graphicFrame>
        <p:nvGraphicFramePr>
          <p:cNvPr id="121888" name="Object 32"/>
          <p:cNvGraphicFramePr>
            <a:graphicFrameLocks noChangeAspect="1"/>
          </p:cNvGraphicFramePr>
          <p:nvPr/>
        </p:nvGraphicFramePr>
        <p:xfrm>
          <a:off x="1116013" y="3963988"/>
          <a:ext cx="2160587" cy="1409700"/>
        </p:xfrm>
        <a:graphic>
          <a:graphicData uri="http://schemas.openxmlformats.org/presentationml/2006/ole">
            <p:oleObj spid="_x0000_s9224" name="公式" r:id="rId11" imgW="660240" imgH="431640" progId="Equation.3">
              <p:embed/>
            </p:oleObj>
          </a:graphicData>
        </a:graphic>
      </p:graphicFrame>
      <p:graphicFrame>
        <p:nvGraphicFramePr>
          <p:cNvPr id="121889" name="Object 33"/>
          <p:cNvGraphicFramePr>
            <a:graphicFrameLocks noChangeAspect="1"/>
          </p:cNvGraphicFramePr>
          <p:nvPr/>
        </p:nvGraphicFramePr>
        <p:xfrm>
          <a:off x="971550" y="3967163"/>
          <a:ext cx="1439863" cy="677862"/>
        </p:xfrm>
        <a:graphic>
          <a:graphicData uri="http://schemas.openxmlformats.org/presentationml/2006/ole">
            <p:oleObj spid="_x0000_s9225" name="公式" r:id="rId12" imgW="431640" imgH="203040" progId="Equation.3">
              <p:embed/>
            </p:oleObj>
          </a:graphicData>
        </a:graphic>
      </p:graphicFrame>
      <p:graphicFrame>
        <p:nvGraphicFramePr>
          <p:cNvPr id="121890" name="Object 34"/>
          <p:cNvGraphicFramePr>
            <a:graphicFrameLocks noChangeAspect="1"/>
          </p:cNvGraphicFramePr>
          <p:nvPr/>
        </p:nvGraphicFramePr>
        <p:xfrm>
          <a:off x="3130550" y="4344988"/>
          <a:ext cx="1296988" cy="668337"/>
        </p:xfrm>
        <a:graphic>
          <a:graphicData uri="http://schemas.openxmlformats.org/presentationml/2006/ole">
            <p:oleObj spid="_x0000_s9226" name="公式" r:id="rId13" imgW="393480" imgH="203040" progId="Equation.3">
              <p:embed/>
            </p:oleObj>
          </a:graphicData>
        </a:graphic>
      </p:graphicFrame>
      <p:sp>
        <p:nvSpPr>
          <p:cNvPr id="121891" name="Text Box 35"/>
          <p:cNvSpPr txBox="1">
            <a:spLocks noChangeArrowheads="1"/>
          </p:cNvSpPr>
          <p:nvPr/>
        </p:nvSpPr>
        <p:spPr bwMode="auto">
          <a:xfrm>
            <a:off x="4706938" y="4289425"/>
            <a:ext cx="3825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200" b="1">
                <a:latin typeface="Times New Roman" pitchFamily="18" charset="0"/>
              </a:rPr>
              <a:t>该命题正确吗？</a:t>
            </a:r>
          </a:p>
        </p:txBody>
      </p:sp>
      <p:sp>
        <p:nvSpPr>
          <p:cNvPr id="121892" name="Text Box 36"/>
          <p:cNvSpPr txBox="1">
            <a:spLocks noChangeArrowheads="1"/>
          </p:cNvSpPr>
          <p:nvPr/>
        </p:nvSpPr>
        <p:spPr bwMode="auto">
          <a:xfrm>
            <a:off x="611188" y="2549525"/>
            <a:ext cx="2232025" cy="519113"/>
          </a:xfrm>
          <a:prstGeom prst="rect">
            <a:avLst/>
          </a:prstGeom>
          <a:solidFill>
            <a:srgbClr val="00FFCC"/>
          </a:solidFill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zh-CN" altLang="en-US" sz="2800" b="1">
                <a:latin typeface="Times New Roman" pitchFamily="18" charset="0"/>
              </a:rPr>
              <a:t>符号表示：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2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2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21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21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1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21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-0.16786 " pathEditMode="relative" ptsTypes="AA">
                                      <p:cBhvr>
                                        <p:cTn id="124" dur="1000" fill="hold"/>
                                        <p:tgtEl>
                                          <p:spTgt spid="1218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-0.16786 " pathEditMode="relative" ptsTypes="AA">
                                      <p:cBhvr>
                                        <p:cTn id="126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-0.16786 " pathEditMode="relative" ptsTypes="AA">
                                      <p:cBhvr>
                                        <p:cTn id="128" dur="1000" fill="hold"/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-0.16786 " pathEditMode="relative" ptsTypes="AA">
                                      <p:cBhvr>
                                        <p:cTn id="130" dur="1000" fill="hold"/>
                                        <p:tgtEl>
                                          <p:spTgt spid="1218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-0.16786 " pathEditMode="relative" ptsTypes="AA">
                                      <p:cBhvr>
                                        <p:cTn id="132" dur="1000" fill="hold"/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21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21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21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animBg="1"/>
      <p:bldP spid="121860" grpId="0"/>
      <p:bldP spid="121861" grpId="0"/>
      <p:bldP spid="121872" grpId="0"/>
      <p:bldP spid="121872" grpId="1"/>
      <p:bldP spid="121873" grpId="0" animBg="1"/>
      <p:bldP spid="121874" grpId="0" animBg="1"/>
      <p:bldP spid="121874" grpId="1" animBg="1"/>
      <p:bldP spid="121875" grpId="0" animBg="1"/>
      <p:bldP spid="121875" grpId="1" animBg="1"/>
      <p:bldP spid="121880" grpId="0" animBg="1"/>
      <p:bldP spid="121882" grpId="0"/>
      <p:bldP spid="121883" grpId="0"/>
      <p:bldP spid="121884" grpId="0" animBg="1"/>
      <p:bldP spid="121885" grpId="0"/>
      <p:bldP spid="121886" grpId="0" animBg="1"/>
      <p:bldP spid="121887" grpId="0"/>
      <p:bldP spid="121891" grpId="0"/>
      <p:bldP spid="1218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446088" y="188913"/>
            <a:ext cx="2686050" cy="57943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>
                <a:latin typeface="Times New Roman" pitchFamily="18" charset="0"/>
              </a:rPr>
              <a:t>Ⅲ.</a:t>
            </a:r>
            <a:r>
              <a:rPr lang="zh-CN" altLang="en-US" sz="3200" b="1">
                <a:latin typeface="Times New Roman" pitchFamily="18" charset="0"/>
              </a:rPr>
              <a:t>知识应用</a:t>
            </a:r>
          </a:p>
        </p:txBody>
      </p:sp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506413" y="727075"/>
            <a:ext cx="4451350" cy="701675"/>
          </a:xfrm>
          <a:prstGeom prst="rect">
            <a:avLst/>
          </a:prstGeom>
          <a:solidFill>
            <a:srgbClr val="00FFCC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练习</a:t>
            </a:r>
            <a:r>
              <a:rPr lang="en-US" altLang="zh-CN" sz="40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1</a:t>
            </a:r>
            <a:r>
              <a:rPr lang="zh-CN" altLang="en-US" sz="40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：判断正误。</a:t>
            </a:r>
            <a:endParaRPr lang="zh-CN" altLang="en-US" sz="4000" b="1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496888" y="1492250"/>
            <a:ext cx="7716837" cy="641350"/>
          </a:xfrm>
          <a:prstGeom prst="rect">
            <a:avLst/>
          </a:prstGeom>
          <a:solidFill>
            <a:schemeClr val="tx1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chemeClr val="bg1"/>
                </a:solidFill>
                <a:latin typeface="宋体" pitchFamily="2" charset="-122"/>
              </a:rPr>
              <a:t>已知</a:t>
            </a:r>
            <a:r>
              <a:rPr lang="zh-CN" altLang="en-US" sz="3600" b="1">
                <a:solidFill>
                  <a:srgbClr val="FFFF00"/>
                </a:solidFill>
                <a:latin typeface="宋体" pitchFamily="2" charset="-122"/>
                <a:ea typeface="华文新魏" pitchFamily="2" charset="-122"/>
              </a:rPr>
              <a:t>平面</a:t>
            </a:r>
            <a:r>
              <a:rPr lang="en-US" altLang="zh-CN" sz="3600" b="1">
                <a:solidFill>
                  <a:srgbClr val="FFFF00"/>
                </a:solidFill>
                <a:ea typeface="华文新魏" pitchFamily="2" charset="-122"/>
              </a:rPr>
              <a:t>α</a:t>
            </a:r>
            <a:r>
              <a:rPr lang="en-US" altLang="zh-CN" sz="3600" b="1">
                <a:solidFill>
                  <a:srgbClr val="FFFF00"/>
                </a:solidFill>
                <a:latin typeface="宋体" pitchFamily="2" charset="-122"/>
                <a:ea typeface="华文新魏" pitchFamily="2" charset="-122"/>
              </a:rPr>
              <a:t>⊥</a:t>
            </a:r>
            <a:r>
              <a:rPr lang="zh-CN" altLang="en-US" sz="3600" b="1">
                <a:solidFill>
                  <a:srgbClr val="FFFF00"/>
                </a:solidFill>
                <a:latin typeface="宋体" pitchFamily="2" charset="-122"/>
                <a:ea typeface="华文新魏" pitchFamily="2" charset="-122"/>
              </a:rPr>
              <a:t>平面</a:t>
            </a:r>
            <a:r>
              <a:rPr lang="en-US" altLang="zh-CN" sz="3600" b="1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β,α∩ β</a:t>
            </a:r>
            <a:r>
              <a:rPr lang="zh-CN" altLang="en-US" sz="3600" b="1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＝</a:t>
            </a:r>
            <a:r>
              <a:rPr lang="en-US" altLang="zh-CN" sz="3600" b="1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l</a:t>
            </a:r>
            <a:r>
              <a:rPr lang="zh-CN" altLang="en-US" sz="2800" b="1">
                <a:solidFill>
                  <a:schemeClr val="bg1"/>
                </a:solidFill>
                <a:latin typeface="宋体" pitchFamily="2" charset="-122"/>
              </a:rPr>
              <a:t>下列命题</a:t>
            </a:r>
          </a:p>
        </p:txBody>
      </p:sp>
      <p:sp>
        <p:nvSpPr>
          <p:cNvPr id="122885" name="Rectangle 5"/>
          <p:cNvSpPr>
            <a:spLocks noChangeArrowheads="1"/>
          </p:cNvSpPr>
          <p:nvPr/>
        </p:nvSpPr>
        <p:spPr bwMode="auto">
          <a:xfrm>
            <a:off x="323850" y="3586163"/>
            <a:ext cx="8064500" cy="1066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>
                <a:latin typeface="华文新魏" pitchFamily="2" charset="-122"/>
                <a:ea typeface="华文新魏" pitchFamily="2" charset="-122"/>
              </a:rPr>
              <a:t>(2)</a:t>
            </a:r>
            <a:r>
              <a:rPr lang="zh-CN" altLang="en-US" sz="3200" b="1">
                <a:latin typeface="华文新魏" pitchFamily="2" charset="-122"/>
                <a:ea typeface="华文新魏" pitchFamily="2" charset="-122"/>
              </a:rPr>
              <a:t>垂直于交线</a:t>
            </a:r>
            <a:r>
              <a:rPr lang="en-US" altLang="zh-CN" sz="3200" b="1">
                <a:latin typeface="华文新魏" pitchFamily="2" charset="-122"/>
                <a:ea typeface="华文新魏" pitchFamily="2" charset="-122"/>
              </a:rPr>
              <a:t>l</a:t>
            </a:r>
            <a:r>
              <a:rPr lang="zh-CN" altLang="en-US" sz="3200" b="1">
                <a:latin typeface="华文新魏" pitchFamily="2" charset="-122"/>
                <a:ea typeface="华文新魏" pitchFamily="2" charset="-122"/>
              </a:rPr>
              <a:t>的直线必垂直于平面</a:t>
            </a:r>
            <a:r>
              <a:rPr lang="en-US" altLang="zh-CN" sz="3200" b="1">
                <a:latin typeface="华文新魏" pitchFamily="2" charset="-122"/>
                <a:ea typeface="华文新魏" pitchFamily="2" charset="-122"/>
              </a:rPr>
              <a:t>β </a:t>
            </a:r>
            <a:r>
              <a:rPr lang="zh-CN" altLang="en-US" sz="3200" b="1">
                <a:latin typeface="华文新魏" pitchFamily="2" charset="-122"/>
                <a:ea typeface="华文新魏" pitchFamily="2" charset="-122"/>
              </a:rPr>
              <a:t>（       ）</a:t>
            </a:r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323850" y="4810125"/>
            <a:ext cx="8243888" cy="1066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>
                <a:latin typeface="华文新魏" pitchFamily="2" charset="-122"/>
                <a:ea typeface="华文新魏" pitchFamily="2" charset="-122"/>
              </a:rPr>
              <a:t>(3)</a:t>
            </a:r>
            <a:r>
              <a:rPr lang="zh-CN" altLang="en-US" sz="3200" b="1">
                <a:latin typeface="华文新魏" pitchFamily="2" charset="-122"/>
                <a:ea typeface="华文新魏" pitchFamily="2" charset="-122"/>
              </a:rPr>
              <a:t>过平面</a:t>
            </a:r>
            <a:r>
              <a:rPr lang="en-US" altLang="zh-CN" sz="3200" b="1">
                <a:latin typeface="华文新魏" pitchFamily="2" charset="-122"/>
                <a:ea typeface="华文新魏" pitchFamily="2" charset="-122"/>
              </a:rPr>
              <a:t>α</a:t>
            </a:r>
            <a:r>
              <a:rPr lang="zh-CN" altLang="en-US" sz="3200" b="1">
                <a:latin typeface="华文新魏" pitchFamily="2" charset="-122"/>
                <a:ea typeface="华文新魏" pitchFamily="2" charset="-122"/>
              </a:rPr>
              <a:t>内任意一点作交线的垂线，则此垂线必垂直于平面</a:t>
            </a:r>
            <a:r>
              <a:rPr lang="en-US" altLang="zh-CN" sz="3200" b="1">
                <a:latin typeface="华文新魏" pitchFamily="2" charset="-122"/>
                <a:ea typeface="华文新魏" pitchFamily="2" charset="-122"/>
              </a:rPr>
              <a:t>β</a:t>
            </a:r>
            <a:r>
              <a:rPr lang="zh-CN" altLang="en-US" sz="3200" b="1">
                <a:latin typeface="华文新魏" pitchFamily="2" charset="-122"/>
                <a:ea typeface="华文新魏" pitchFamily="2" charset="-122"/>
              </a:rPr>
              <a:t>（       ）</a:t>
            </a:r>
          </a:p>
        </p:txBody>
      </p:sp>
      <p:sp>
        <p:nvSpPr>
          <p:cNvPr id="122887" name="Rectangle 7"/>
          <p:cNvSpPr>
            <a:spLocks noChangeArrowheads="1"/>
          </p:cNvSpPr>
          <p:nvPr/>
        </p:nvSpPr>
        <p:spPr bwMode="auto">
          <a:xfrm>
            <a:off x="395288" y="2276475"/>
            <a:ext cx="8386762" cy="1066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>
                <a:latin typeface="华文新魏" pitchFamily="2" charset="-122"/>
                <a:ea typeface="华文新魏" pitchFamily="2" charset="-122"/>
              </a:rPr>
              <a:t>(1)</a:t>
            </a:r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平面</a:t>
            </a:r>
            <a:r>
              <a:rPr lang="en-US" altLang="zh-CN" sz="3200" b="1">
                <a:ea typeface="华文新魏" pitchFamily="2" charset="-122"/>
              </a:rPr>
              <a:t>α</a:t>
            </a:r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内的任意一条直线必垂直于平面</a:t>
            </a:r>
            <a:r>
              <a:rPr lang="en-US" altLang="zh-CN" sz="3200" b="1">
                <a:ea typeface="华文新魏" pitchFamily="2" charset="-122"/>
              </a:rPr>
              <a:t>β</a:t>
            </a:r>
            <a:r>
              <a:rPr lang="zh-CN" altLang="en-US" sz="3200" b="1">
                <a:latin typeface="Times New Roman" pitchFamily="18" charset="0"/>
                <a:ea typeface="华文新魏" pitchFamily="2" charset="-122"/>
              </a:rPr>
              <a:t>（       ）</a:t>
            </a:r>
          </a:p>
        </p:txBody>
      </p:sp>
      <p:sp>
        <p:nvSpPr>
          <p:cNvPr id="122888" name="Text Box 8"/>
          <p:cNvSpPr txBox="1">
            <a:spLocks noChangeArrowheads="1"/>
          </p:cNvSpPr>
          <p:nvPr/>
        </p:nvSpPr>
        <p:spPr bwMode="auto">
          <a:xfrm>
            <a:off x="4427538" y="5084763"/>
            <a:ext cx="884237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zh-CN" sz="5400" b="1">
                <a:solidFill>
                  <a:srgbClr val="FF0000"/>
                </a:solidFill>
                <a:ea typeface="黑体" pitchFamily="2" charset="-122"/>
              </a:rPr>
              <a:t>√</a:t>
            </a:r>
          </a:p>
        </p:txBody>
      </p:sp>
      <p:sp>
        <p:nvSpPr>
          <p:cNvPr id="122889" name="Text Box 9"/>
          <p:cNvSpPr txBox="1">
            <a:spLocks noChangeArrowheads="1"/>
          </p:cNvSpPr>
          <p:nvPr/>
        </p:nvSpPr>
        <p:spPr bwMode="auto">
          <a:xfrm>
            <a:off x="900113" y="2636838"/>
            <a:ext cx="74453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4400" b="1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122890" name="Text Box 10"/>
          <p:cNvSpPr txBox="1">
            <a:spLocks noChangeArrowheads="1"/>
          </p:cNvSpPr>
          <p:nvPr/>
        </p:nvSpPr>
        <p:spPr bwMode="auto">
          <a:xfrm>
            <a:off x="827088" y="3962400"/>
            <a:ext cx="74453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4400" b="1">
                <a:solidFill>
                  <a:srgbClr val="FF0000"/>
                </a:solidFill>
              </a:rPr>
              <a:t>×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 animBg="1"/>
      <p:bldP spid="122885" grpId="0"/>
      <p:bldP spid="122886" grpId="0"/>
      <p:bldP spid="122886" grpId="1"/>
      <p:bldP spid="122887" grpId="0"/>
      <p:bldP spid="122888" grpId="0"/>
      <p:bldP spid="122889" grpId="0"/>
      <p:bldP spid="12289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34925" y="44450"/>
            <a:ext cx="83534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探究：已知平面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α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β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，直线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，且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α⊥β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α∩β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＝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AB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a∥α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a⊥AB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，试判断直线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与平面</a:t>
            </a:r>
            <a:r>
              <a:rPr lang="en-US" altLang="zh-CN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β</a:t>
            </a:r>
            <a:r>
              <a:rPr lang="zh-CN" altLang="en-US" sz="3200" b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的位置关系？</a:t>
            </a:r>
          </a:p>
        </p:txBody>
      </p:sp>
      <p:sp>
        <p:nvSpPr>
          <p:cNvPr id="123907" name="Text Box 3"/>
          <p:cNvSpPr txBox="1">
            <a:spLocks noChangeArrowheads="1"/>
          </p:cNvSpPr>
          <p:nvPr/>
        </p:nvSpPr>
        <p:spPr bwMode="auto">
          <a:xfrm>
            <a:off x="34925" y="1557338"/>
            <a:ext cx="5080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黑体" pitchFamily="2" charset="-122"/>
                <a:ea typeface="黑体" pitchFamily="2" charset="-122"/>
                <a:sym typeface="黑体" pitchFamily="2" charset="-122"/>
              </a:rPr>
              <a:t>巩固练习：</a:t>
            </a:r>
          </a:p>
        </p:txBody>
      </p:sp>
      <p:sp>
        <p:nvSpPr>
          <p:cNvPr id="123908" name="Text Box 4"/>
          <p:cNvSpPr txBox="1">
            <a:spLocks noChangeArrowheads="1"/>
          </p:cNvSpPr>
          <p:nvPr/>
        </p:nvSpPr>
        <p:spPr bwMode="auto">
          <a:xfrm>
            <a:off x="107950" y="2781300"/>
            <a:ext cx="8640763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1125" indent="-111125"/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下列命题中，正确的是（　）</a:t>
            </a:r>
          </a:p>
          <a:p>
            <a:pPr marL="111125" indent="-111125"/>
            <a:r>
              <a:rPr lang="en-US" altLang="zh-CN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、过平面外一点，可作无数条直线和这个平面垂直</a:t>
            </a:r>
          </a:p>
          <a:p>
            <a:pPr marL="111125" indent="-111125"/>
            <a:r>
              <a:rPr lang="en-US" altLang="zh-CN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B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、过一点有且仅有一个平面和一条定直线垂直</a:t>
            </a:r>
          </a:p>
          <a:p>
            <a:pPr marL="111125" indent="-111125"/>
            <a:r>
              <a:rPr lang="en-US" altLang="zh-CN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C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、若</a:t>
            </a:r>
            <a:r>
              <a:rPr lang="en-US" altLang="zh-CN" sz="3200" b="1" dirty="0" err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a,b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异面，过</a:t>
            </a:r>
            <a:r>
              <a:rPr lang="en-US" altLang="zh-CN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一定可作一个平面与</a:t>
            </a:r>
            <a:r>
              <a:rPr lang="en-US" altLang="zh-CN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b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垂直</a:t>
            </a:r>
          </a:p>
          <a:p>
            <a:pPr marL="111125" indent="-111125"/>
            <a:r>
              <a:rPr lang="en-US" altLang="zh-CN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D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、</a:t>
            </a:r>
            <a:r>
              <a:rPr lang="en-US" altLang="zh-CN" sz="3200" b="1" dirty="0" err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a,b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异面，过不在</a:t>
            </a:r>
            <a:r>
              <a:rPr lang="en-US" altLang="zh-CN" sz="3200" b="1" dirty="0" err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a,b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上的点</a:t>
            </a:r>
            <a:r>
              <a:rPr lang="en-US" altLang="zh-CN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M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，一定可以作一个平面和</a:t>
            </a:r>
            <a:r>
              <a:rPr lang="en-US" altLang="zh-CN" sz="3200" b="1" dirty="0" err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a,b</a:t>
            </a:r>
            <a:r>
              <a:rPr lang="zh-CN" altLang="en-US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都垂直</a:t>
            </a:r>
            <a:r>
              <a:rPr lang="en-US" altLang="zh-CN" sz="3200" b="1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.</a:t>
            </a:r>
            <a:r>
              <a:rPr lang="en-US" altLang="zh-CN" sz="3200" b="1" dirty="0">
                <a:solidFill>
                  <a:srgbClr val="0000FF"/>
                </a:solidFill>
                <a:latin typeface="Arial"/>
                <a:sym typeface="宋体" pitchFamily="2" charset="-122"/>
              </a:rPr>
              <a:t> </a:t>
            </a:r>
            <a:endParaRPr lang="en-US" altLang="zh-CN" sz="3200" b="1" dirty="0">
              <a:solidFill>
                <a:srgbClr val="0000FF"/>
              </a:solidFill>
              <a:latin typeface="宋体" pitchFamily="2" charset="-122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2390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bldLvl="0" autoUpdateAnimBg="0"/>
      <p:bldP spid="123907" grpId="0" bldLvl="0" autoUpdateAnimBg="0"/>
      <p:bldP spid="123908" grpId="0" bldLvl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466725" y="333375"/>
            <a:ext cx="8353425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200" b="1" dirty="0" smtClean="0">
                <a:latin typeface="宋体" pitchFamily="2" charset="-122"/>
              </a:rPr>
              <a:t>例：</a:t>
            </a:r>
            <a:r>
              <a:rPr kumimoji="1" lang="zh-CN" altLang="en-US" sz="3200" b="1" dirty="0">
                <a:latin typeface="宋体" pitchFamily="2" charset="-122"/>
              </a:rPr>
              <a:t>如图，</a:t>
            </a:r>
            <a:r>
              <a:rPr kumimoji="1" lang="en-US" altLang="zh-CN" sz="3200" b="1" dirty="0">
                <a:latin typeface="宋体" pitchFamily="2" charset="-122"/>
              </a:rPr>
              <a:t>AB</a:t>
            </a:r>
            <a:r>
              <a:rPr kumimoji="1" lang="zh-CN" altLang="en-US" sz="3200" b="1" dirty="0">
                <a:latin typeface="宋体" pitchFamily="2" charset="-122"/>
              </a:rPr>
              <a:t>是⊙</a:t>
            </a:r>
            <a:r>
              <a:rPr kumimoji="1" lang="en-US" altLang="zh-CN" sz="3200" b="1" dirty="0">
                <a:latin typeface="宋体" pitchFamily="2" charset="-122"/>
              </a:rPr>
              <a:t>O</a:t>
            </a:r>
            <a:r>
              <a:rPr kumimoji="1" lang="zh-CN" altLang="en-US" sz="3200" b="1" dirty="0">
                <a:latin typeface="宋体" pitchFamily="2" charset="-122"/>
              </a:rPr>
              <a:t>的直径，</a:t>
            </a:r>
            <a:r>
              <a:rPr kumimoji="1" lang="en-US" altLang="zh-CN" sz="3200" b="1" dirty="0">
                <a:latin typeface="宋体" pitchFamily="2" charset="-122"/>
              </a:rPr>
              <a:t>C</a:t>
            </a:r>
            <a:r>
              <a:rPr kumimoji="1" lang="zh-CN" altLang="en-US" sz="3200" b="1" dirty="0">
                <a:latin typeface="宋体" pitchFamily="2" charset="-122"/>
              </a:rPr>
              <a:t>是圆周上不同于</a:t>
            </a:r>
            <a:r>
              <a:rPr kumimoji="1" lang="en-US" altLang="zh-CN" sz="3200" b="1" dirty="0">
                <a:latin typeface="宋体" pitchFamily="2" charset="-122"/>
              </a:rPr>
              <a:t>A</a:t>
            </a:r>
            <a:r>
              <a:rPr kumimoji="1" lang="zh-CN" altLang="en-US" sz="3200" b="1" dirty="0">
                <a:latin typeface="宋体" pitchFamily="2" charset="-122"/>
              </a:rPr>
              <a:t>，</a:t>
            </a:r>
            <a:r>
              <a:rPr kumimoji="1" lang="en-US" altLang="zh-CN" sz="3200" b="1" dirty="0">
                <a:latin typeface="宋体" pitchFamily="2" charset="-122"/>
              </a:rPr>
              <a:t>B</a:t>
            </a:r>
            <a:r>
              <a:rPr kumimoji="1" lang="zh-CN" altLang="en-US" sz="3200" b="1" dirty="0">
                <a:latin typeface="宋体" pitchFamily="2" charset="-122"/>
              </a:rPr>
              <a:t>的任意一点，平面</a:t>
            </a:r>
            <a:r>
              <a:rPr kumimoji="1" lang="en-US" altLang="zh-CN" sz="3200" b="1" dirty="0">
                <a:latin typeface="宋体" pitchFamily="2" charset="-122"/>
              </a:rPr>
              <a:t>PAC⊥</a:t>
            </a:r>
            <a:r>
              <a:rPr kumimoji="1" lang="zh-CN" altLang="en-US" sz="3200" b="1" dirty="0">
                <a:latin typeface="宋体" pitchFamily="2" charset="-122"/>
              </a:rPr>
              <a:t>平面</a:t>
            </a:r>
            <a:r>
              <a:rPr kumimoji="1" lang="en-US" altLang="zh-CN" sz="3200" b="1" dirty="0">
                <a:latin typeface="宋体" pitchFamily="2" charset="-122"/>
              </a:rPr>
              <a:t>ABC</a:t>
            </a:r>
            <a:r>
              <a:rPr kumimoji="1" lang="zh-CN" altLang="en-US" sz="3200" b="1" dirty="0">
                <a:latin typeface="宋体" pitchFamily="2" charset="-122"/>
              </a:rPr>
              <a:t>，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076825" y="2708275"/>
            <a:ext cx="4057650" cy="3217863"/>
            <a:chOff x="2814" y="1842"/>
            <a:chExt cx="2841" cy="2254"/>
          </a:xfrm>
        </p:grpSpPr>
        <p:sp>
          <p:nvSpPr>
            <p:cNvPr id="125956" name="Text Box 4"/>
            <p:cNvSpPr txBox="1">
              <a:spLocks noChangeArrowheads="1"/>
            </p:cNvSpPr>
            <p:nvPr/>
          </p:nvSpPr>
          <p:spPr bwMode="auto">
            <a:xfrm>
              <a:off x="5361" y="3476"/>
              <a:ext cx="294" cy="3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b="1">
                  <a:latin typeface="Times New Roman" pitchFamily="18" charset="0"/>
                </a:rPr>
                <a:t>B</a:t>
              </a: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814" y="1842"/>
              <a:ext cx="2530" cy="2254"/>
              <a:chOff x="2814" y="1221"/>
              <a:chExt cx="2530" cy="2254"/>
            </a:xfrm>
          </p:grpSpPr>
          <p:sp>
            <p:nvSpPr>
              <p:cNvPr id="125958" name="Freeform 6"/>
              <p:cNvSpPr>
                <a:spLocks/>
              </p:cNvSpPr>
              <p:nvPr/>
            </p:nvSpPr>
            <p:spPr bwMode="auto">
              <a:xfrm>
                <a:off x="3606" y="1344"/>
                <a:ext cx="1723" cy="1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7" y="1270"/>
                  </a:cxn>
                  <a:cxn ang="0">
                    <a:pos x="1678" y="1678"/>
                  </a:cxn>
                  <a:cxn ang="0">
                    <a:pos x="0" y="0"/>
                  </a:cxn>
                </a:cxnLst>
                <a:rect l="0" t="0" r="r" b="b"/>
                <a:pathLst>
                  <a:path w="1678" h="1678">
                    <a:moveTo>
                      <a:pt x="0" y="0"/>
                    </a:moveTo>
                    <a:lnTo>
                      <a:pt x="227" y="1270"/>
                    </a:lnTo>
                    <a:lnTo>
                      <a:pt x="1678" y="167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59" name="Freeform 7"/>
              <p:cNvSpPr>
                <a:spLocks/>
              </p:cNvSpPr>
              <p:nvPr/>
            </p:nvSpPr>
            <p:spPr bwMode="auto">
              <a:xfrm>
                <a:off x="3152" y="1389"/>
                <a:ext cx="681" cy="1678"/>
              </a:xfrm>
              <a:custGeom>
                <a:avLst/>
                <a:gdLst/>
                <a:ahLst/>
                <a:cxnLst>
                  <a:cxn ang="0">
                    <a:pos x="454" y="0"/>
                  </a:cxn>
                  <a:cxn ang="0">
                    <a:pos x="0" y="1678"/>
                  </a:cxn>
                  <a:cxn ang="0">
                    <a:pos x="681" y="1270"/>
                  </a:cxn>
                  <a:cxn ang="0">
                    <a:pos x="454" y="0"/>
                  </a:cxn>
                </a:cxnLst>
                <a:rect l="0" t="0" r="r" b="b"/>
                <a:pathLst>
                  <a:path w="681" h="1678">
                    <a:moveTo>
                      <a:pt x="454" y="0"/>
                    </a:moveTo>
                    <a:lnTo>
                      <a:pt x="0" y="1678"/>
                    </a:lnTo>
                    <a:lnTo>
                      <a:pt x="681" y="1270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60" name="Freeform 8"/>
              <p:cNvSpPr>
                <a:spLocks/>
              </p:cNvSpPr>
              <p:nvPr/>
            </p:nvSpPr>
            <p:spPr bwMode="auto">
              <a:xfrm>
                <a:off x="3152" y="2659"/>
                <a:ext cx="2177" cy="408"/>
              </a:xfrm>
              <a:custGeom>
                <a:avLst/>
                <a:gdLst/>
                <a:ahLst/>
                <a:cxnLst>
                  <a:cxn ang="0">
                    <a:pos x="681" y="0"/>
                  </a:cxn>
                  <a:cxn ang="0">
                    <a:pos x="0" y="408"/>
                  </a:cxn>
                  <a:cxn ang="0">
                    <a:pos x="2177" y="408"/>
                  </a:cxn>
                  <a:cxn ang="0">
                    <a:pos x="681" y="0"/>
                  </a:cxn>
                </a:cxnLst>
                <a:rect l="0" t="0" r="r" b="b"/>
                <a:pathLst>
                  <a:path w="2177" h="408">
                    <a:moveTo>
                      <a:pt x="681" y="0"/>
                    </a:moveTo>
                    <a:lnTo>
                      <a:pt x="0" y="408"/>
                    </a:lnTo>
                    <a:lnTo>
                      <a:pt x="2177" y="408"/>
                    </a:lnTo>
                    <a:lnTo>
                      <a:pt x="681" y="0"/>
                    </a:lnTo>
                    <a:close/>
                  </a:path>
                </a:pathLst>
              </a:custGeom>
              <a:solidFill>
                <a:srgbClr val="FF9900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61" name="Oval 9"/>
              <p:cNvSpPr>
                <a:spLocks noChangeArrowheads="1"/>
              </p:cNvSpPr>
              <p:nvPr/>
            </p:nvSpPr>
            <p:spPr bwMode="auto">
              <a:xfrm>
                <a:off x="3152" y="2614"/>
                <a:ext cx="2177" cy="861"/>
              </a:xfrm>
              <a:prstGeom prst="ellipse">
                <a:avLst/>
              </a:prstGeom>
              <a:noFill/>
              <a:ln w="381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5962" name="Line 10"/>
              <p:cNvSpPr>
                <a:spLocks noChangeShapeType="1"/>
              </p:cNvSpPr>
              <p:nvPr/>
            </p:nvSpPr>
            <p:spPr bwMode="auto">
              <a:xfrm>
                <a:off x="3152" y="3067"/>
                <a:ext cx="2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63" name="Line 11"/>
              <p:cNvSpPr>
                <a:spLocks noChangeShapeType="1"/>
              </p:cNvSpPr>
              <p:nvPr/>
            </p:nvSpPr>
            <p:spPr bwMode="auto">
              <a:xfrm flipH="1">
                <a:off x="3152" y="1344"/>
                <a:ext cx="454" cy="17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64" name="Line 12"/>
              <p:cNvSpPr>
                <a:spLocks noChangeShapeType="1"/>
              </p:cNvSpPr>
              <p:nvPr/>
            </p:nvSpPr>
            <p:spPr bwMode="auto">
              <a:xfrm flipV="1">
                <a:off x="3152" y="2659"/>
                <a:ext cx="681" cy="4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65" name="Line 13"/>
              <p:cNvSpPr>
                <a:spLocks noChangeShapeType="1"/>
              </p:cNvSpPr>
              <p:nvPr/>
            </p:nvSpPr>
            <p:spPr bwMode="auto">
              <a:xfrm>
                <a:off x="3833" y="2659"/>
                <a:ext cx="1496" cy="4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66" name="Line 14"/>
              <p:cNvSpPr>
                <a:spLocks noChangeShapeType="1"/>
              </p:cNvSpPr>
              <p:nvPr/>
            </p:nvSpPr>
            <p:spPr bwMode="auto">
              <a:xfrm>
                <a:off x="3606" y="1344"/>
                <a:ext cx="227" cy="131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67" name="Line 15"/>
              <p:cNvSpPr>
                <a:spLocks noChangeShapeType="1"/>
              </p:cNvSpPr>
              <p:nvPr/>
            </p:nvSpPr>
            <p:spPr bwMode="auto">
              <a:xfrm>
                <a:off x="3606" y="1344"/>
                <a:ext cx="1723" cy="17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68" name="Freeform 16"/>
              <p:cNvSpPr>
                <a:spLocks/>
              </p:cNvSpPr>
              <p:nvPr/>
            </p:nvSpPr>
            <p:spPr bwMode="auto">
              <a:xfrm>
                <a:off x="3152" y="2750"/>
                <a:ext cx="2192" cy="725"/>
              </a:xfrm>
              <a:custGeom>
                <a:avLst/>
                <a:gdLst/>
                <a:ahLst/>
                <a:cxnLst>
                  <a:cxn ang="0">
                    <a:pos x="0" y="317"/>
                  </a:cxn>
                  <a:cxn ang="0">
                    <a:pos x="182" y="544"/>
                  </a:cxn>
                  <a:cxn ang="0">
                    <a:pos x="635" y="680"/>
                  </a:cxn>
                  <a:cxn ang="0">
                    <a:pos x="1089" y="725"/>
                  </a:cxn>
                  <a:cxn ang="0">
                    <a:pos x="1542" y="680"/>
                  </a:cxn>
                  <a:cxn ang="0">
                    <a:pos x="1905" y="589"/>
                  </a:cxn>
                  <a:cxn ang="0">
                    <a:pos x="2132" y="408"/>
                  </a:cxn>
                  <a:cxn ang="0">
                    <a:pos x="2177" y="272"/>
                  </a:cxn>
                  <a:cxn ang="0">
                    <a:pos x="2041" y="90"/>
                  </a:cxn>
                  <a:cxn ang="0">
                    <a:pos x="1860" y="0"/>
                  </a:cxn>
                </a:cxnLst>
                <a:rect l="0" t="0" r="r" b="b"/>
                <a:pathLst>
                  <a:path w="2192" h="725">
                    <a:moveTo>
                      <a:pt x="0" y="317"/>
                    </a:moveTo>
                    <a:cubicBezTo>
                      <a:pt x="38" y="400"/>
                      <a:pt x="76" y="484"/>
                      <a:pt x="182" y="544"/>
                    </a:cubicBezTo>
                    <a:cubicBezTo>
                      <a:pt x="288" y="604"/>
                      <a:pt x="484" y="650"/>
                      <a:pt x="635" y="680"/>
                    </a:cubicBezTo>
                    <a:cubicBezTo>
                      <a:pt x="786" y="710"/>
                      <a:pt x="938" y="725"/>
                      <a:pt x="1089" y="725"/>
                    </a:cubicBezTo>
                    <a:cubicBezTo>
                      <a:pt x="1240" y="725"/>
                      <a:pt x="1406" y="703"/>
                      <a:pt x="1542" y="680"/>
                    </a:cubicBezTo>
                    <a:cubicBezTo>
                      <a:pt x="1678" y="657"/>
                      <a:pt x="1807" y="634"/>
                      <a:pt x="1905" y="589"/>
                    </a:cubicBezTo>
                    <a:cubicBezTo>
                      <a:pt x="2003" y="544"/>
                      <a:pt x="2087" y="461"/>
                      <a:pt x="2132" y="408"/>
                    </a:cubicBezTo>
                    <a:cubicBezTo>
                      <a:pt x="2177" y="355"/>
                      <a:pt x="2192" y="325"/>
                      <a:pt x="2177" y="272"/>
                    </a:cubicBezTo>
                    <a:cubicBezTo>
                      <a:pt x="2162" y="219"/>
                      <a:pt x="2094" y="135"/>
                      <a:pt x="2041" y="90"/>
                    </a:cubicBezTo>
                    <a:cubicBezTo>
                      <a:pt x="1988" y="45"/>
                      <a:pt x="1924" y="22"/>
                      <a:pt x="1860" y="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69" name="Line 17"/>
              <p:cNvSpPr>
                <a:spLocks noChangeShapeType="1"/>
              </p:cNvSpPr>
              <p:nvPr/>
            </p:nvSpPr>
            <p:spPr bwMode="auto">
              <a:xfrm flipV="1">
                <a:off x="4241" y="3022"/>
                <a:ext cx="0" cy="45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970" name="Text Box 18"/>
              <p:cNvSpPr txBox="1">
                <a:spLocks noChangeArrowheads="1"/>
              </p:cNvSpPr>
              <p:nvPr/>
            </p:nvSpPr>
            <p:spPr bwMode="auto">
              <a:xfrm>
                <a:off x="4098" y="3051"/>
                <a:ext cx="294" cy="3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altLang="zh-CN" sz="2400" b="1"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125971" name="Text Box 19"/>
              <p:cNvSpPr txBox="1">
                <a:spLocks noChangeArrowheads="1"/>
              </p:cNvSpPr>
              <p:nvPr/>
            </p:nvSpPr>
            <p:spPr bwMode="auto">
              <a:xfrm>
                <a:off x="3293" y="1221"/>
                <a:ext cx="281" cy="36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altLang="zh-CN" sz="2800" b="1">
                    <a:latin typeface="Times New Roman" pitchFamily="18" charset="0"/>
                  </a:rPr>
                  <a:t>P</a:t>
                </a:r>
              </a:p>
            </p:txBody>
          </p:sp>
          <p:sp>
            <p:nvSpPr>
              <p:cNvPr id="125972" name="Text Box 20"/>
              <p:cNvSpPr txBox="1">
                <a:spLocks noChangeArrowheads="1"/>
              </p:cNvSpPr>
              <p:nvPr/>
            </p:nvSpPr>
            <p:spPr bwMode="auto">
              <a:xfrm>
                <a:off x="2814" y="2899"/>
                <a:ext cx="309" cy="36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altLang="zh-CN" sz="2800" b="1"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125973" name="Text Box 21"/>
              <p:cNvSpPr txBox="1">
                <a:spLocks noChangeArrowheads="1"/>
              </p:cNvSpPr>
              <p:nvPr/>
            </p:nvSpPr>
            <p:spPr bwMode="auto">
              <a:xfrm>
                <a:off x="3774" y="2341"/>
                <a:ext cx="284" cy="32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altLang="zh-CN" sz="2400" b="1">
                    <a:latin typeface="Times New Roman" pitchFamily="18" charset="0"/>
                  </a:rPr>
                  <a:t>C</a:t>
                </a:r>
              </a:p>
            </p:txBody>
          </p:sp>
        </p:grpSp>
      </p:grpSp>
      <p:sp>
        <p:nvSpPr>
          <p:cNvPr id="125974" name="Rectangle 22"/>
          <p:cNvSpPr>
            <a:spLocks noChangeArrowheads="1"/>
          </p:cNvSpPr>
          <p:nvPr/>
        </p:nvSpPr>
        <p:spPr bwMode="auto">
          <a:xfrm>
            <a:off x="396875" y="1985963"/>
            <a:ext cx="7488238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(2)</a:t>
            </a:r>
            <a:r>
              <a:rPr kumimoji="1" lang="zh-CN" altLang="en-US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判断平面</a:t>
            </a:r>
            <a:r>
              <a:rPr kumimoji="1" lang="en-US" altLang="zh-CN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PBC</a:t>
            </a:r>
            <a:r>
              <a:rPr kumimoji="1" lang="zh-CN" altLang="en-US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与平面</a:t>
            </a:r>
            <a:r>
              <a:rPr kumimoji="1" lang="en-US" altLang="zh-CN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PAC</a:t>
            </a:r>
            <a:r>
              <a:rPr kumimoji="1" lang="zh-CN" altLang="en-US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的位置关系。</a:t>
            </a:r>
          </a:p>
        </p:txBody>
      </p:sp>
      <p:sp>
        <p:nvSpPr>
          <p:cNvPr id="125975" name="Text Box 23"/>
          <p:cNvSpPr txBox="1">
            <a:spLocks noChangeArrowheads="1"/>
          </p:cNvSpPr>
          <p:nvPr/>
        </p:nvSpPr>
        <p:spPr bwMode="auto">
          <a:xfrm>
            <a:off x="395288" y="1412875"/>
            <a:ext cx="82073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(1)</a:t>
            </a:r>
            <a:r>
              <a:rPr kumimoji="1" lang="zh-CN" altLang="en-US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判断</a:t>
            </a:r>
            <a:r>
              <a:rPr kumimoji="1" lang="en-US" altLang="zh-CN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BC</a:t>
            </a:r>
            <a:r>
              <a:rPr kumimoji="1" lang="zh-CN" altLang="en-US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与平面</a:t>
            </a:r>
            <a:r>
              <a:rPr kumimoji="1" lang="en-US" altLang="zh-CN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PAC</a:t>
            </a:r>
            <a:r>
              <a:rPr kumimoji="1" lang="zh-CN" altLang="en-US" sz="3200" b="1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的位置关系，并证明。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68313" y="2636838"/>
            <a:ext cx="4751387" cy="3508375"/>
            <a:chOff x="295" y="1661"/>
            <a:chExt cx="2993" cy="2210"/>
          </a:xfrm>
        </p:grpSpPr>
        <p:sp>
          <p:nvSpPr>
            <p:cNvPr id="125977" name="Text Box 25"/>
            <p:cNvSpPr txBox="1">
              <a:spLocks noChangeArrowheads="1"/>
            </p:cNvSpPr>
            <p:nvPr/>
          </p:nvSpPr>
          <p:spPr bwMode="auto">
            <a:xfrm>
              <a:off x="295" y="1661"/>
              <a:ext cx="2993" cy="2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zh-CN" sz="2800" b="1" dirty="0">
                  <a:latin typeface="Times New Roman" pitchFamily="18" charset="0"/>
                </a:rPr>
                <a:t>(1)</a:t>
              </a:r>
              <a:r>
                <a:rPr kumimoji="1" lang="zh-CN" altLang="en-US" sz="2800" b="1" dirty="0">
                  <a:latin typeface="Times New Roman" pitchFamily="18" charset="0"/>
                </a:rPr>
                <a:t>证明：∵ </a:t>
              </a:r>
              <a:r>
                <a:rPr kumimoji="1" lang="en-US" altLang="zh-CN" sz="2800" b="1" dirty="0">
                  <a:latin typeface="Times New Roman" pitchFamily="18" charset="0"/>
                </a:rPr>
                <a:t>AB</a:t>
              </a:r>
              <a:r>
                <a:rPr kumimoji="1" lang="zh-CN" altLang="en-US" sz="2800" b="1" dirty="0">
                  <a:latin typeface="Times New Roman" pitchFamily="18" charset="0"/>
                </a:rPr>
                <a:t>是⊙</a:t>
              </a:r>
              <a:r>
                <a:rPr kumimoji="1" lang="en-US" altLang="zh-CN" sz="2800" b="1" dirty="0">
                  <a:latin typeface="Times New Roman" pitchFamily="18" charset="0"/>
                </a:rPr>
                <a:t>O</a:t>
              </a:r>
              <a:r>
                <a:rPr kumimoji="1" lang="zh-CN" altLang="en-US" sz="2800" b="1" dirty="0">
                  <a:latin typeface="Times New Roman" pitchFamily="18" charset="0"/>
                </a:rPr>
                <a:t>的直径，</a:t>
              </a:r>
              <a:r>
                <a:rPr kumimoji="1" lang="en-US" altLang="zh-CN" sz="2800" b="1" dirty="0">
                  <a:latin typeface="Times New Roman" pitchFamily="18" charset="0"/>
                </a:rPr>
                <a:t>C</a:t>
              </a:r>
              <a:r>
                <a:rPr kumimoji="1" lang="zh-CN" altLang="en-US" sz="2800" b="1" dirty="0">
                  <a:latin typeface="Times New Roman" pitchFamily="18" charset="0"/>
                </a:rPr>
                <a:t>是圆周上不同于</a:t>
              </a:r>
              <a:r>
                <a:rPr kumimoji="1" lang="en-US" altLang="zh-CN" sz="2800" b="1" dirty="0">
                  <a:latin typeface="Times New Roman" pitchFamily="18" charset="0"/>
                </a:rPr>
                <a:t>A</a:t>
              </a:r>
              <a:r>
                <a:rPr kumimoji="1" lang="zh-CN" altLang="en-US" sz="2800" b="1" dirty="0">
                  <a:latin typeface="Times New Roman" pitchFamily="18" charset="0"/>
                </a:rPr>
                <a:t>，</a:t>
              </a:r>
              <a:r>
                <a:rPr kumimoji="1" lang="en-US" altLang="zh-CN" sz="2800" b="1" dirty="0">
                  <a:latin typeface="Times New Roman" pitchFamily="18" charset="0"/>
                </a:rPr>
                <a:t>B</a:t>
              </a:r>
              <a:r>
                <a:rPr kumimoji="1" lang="zh-CN" altLang="en-US" sz="2800" b="1" dirty="0">
                  <a:latin typeface="Times New Roman" pitchFamily="18" charset="0"/>
                </a:rPr>
                <a:t>的任意一点    ∴∠</a:t>
              </a:r>
              <a:r>
                <a:rPr kumimoji="1" lang="en-US" altLang="zh-CN" sz="2800" b="1" dirty="0">
                  <a:latin typeface="Times New Roman" pitchFamily="18" charset="0"/>
                </a:rPr>
                <a:t>ACB=90°∴BC⊥AC   </a:t>
              </a:r>
              <a:r>
                <a:rPr kumimoji="1" lang="zh-CN" altLang="en-US" sz="2800" b="1" dirty="0">
                  <a:latin typeface="Times New Roman" pitchFamily="18" charset="0"/>
                </a:rPr>
                <a:t>又∵平面</a:t>
              </a:r>
              <a:r>
                <a:rPr kumimoji="1" lang="en-US" altLang="zh-CN" sz="2800" b="1" dirty="0">
                  <a:latin typeface="Times New Roman" pitchFamily="18" charset="0"/>
                </a:rPr>
                <a:t>PAC⊥</a:t>
              </a:r>
              <a:r>
                <a:rPr kumimoji="1" lang="zh-CN" altLang="en-US" sz="2800" b="1" dirty="0">
                  <a:latin typeface="Times New Roman" pitchFamily="18" charset="0"/>
                </a:rPr>
                <a:t>平面</a:t>
              </a:r>
              <a:r>
                <a:rPr kumimoji="1" lang="en-US" altLang="zh-CN" sz="2800" b="1" dirty="0">
                  <a:latin typeface="Times New Roman" pitchFamily="18" charset="0"/>
                </a:rPr>
                <a:t>ABC</a:t>
              </a:r>
              <a:r>
                <a:rPr kumimoji="1" lang="zh-CN" altLang="en-US" sz="2800" b="1" dirty="0">
                  <a:latin typeface="Times New Roman" pitchFamily="18" charset="0"/>
                </a:rPr>
                <a:t>，平面</a:t>
              </a:r>
              <a:r>
                <a:rPr kumimoji="1" lang="en-US" altLang="zh-CN" sz="2800" b="1" dirty="0">
                  <a:latin typeface="Times New Roman" pitchFamily="18" charset="0"/>
                </a:rPr>
                <a:t>PAC∩</a:t>
              </a:r>
              <a:r>
                <a:rPr kumimoji="1" lang="zh-CN" altLang="en-US" sz="2800" b="1" dirty="0">
                  <a:latin typeface="Times New Roman" pitchFamily="18" charset="0"/>
                </a:rPr>
                <a:t>平面</a:t>
              </a:r>
              <a:r>
                <a:rPr kumimoji="1" lang="en-US" altLang="zh-CN" sz="2800" b="1" dirty="0">
                  <a:latin typeface="Times New Roman" pitchFamily="18" charset="0"/>
                </a:rPr>
                <a:t>ABC</a:t>
              </a:r>
              <a:r>
                <a:rPr kumimoji="1" lang="zh-CN" altLang="en-US" sz="2800" b="1" dirty="0">
                  <a:latin typeface="Times New Roman" pitchFamily="18" charset="0"/>
                </a:rPr>
                <a:t>＝</a:t>
              </a:r>
              <a:r>
                <a:rPr kumimoji="1" lang="en-US" altLang="zh-CN" sz="2800" b="1" dirty="0">
                  <a:latin typeface="Times New Roman" pitchFamily="18" charset="0"/>
                </a:rPr>
                <a:t>AC, BC     </a:t>
              </a:r>
              <a:r>
                <a:rPr kumimoji="1" lang="zh-CN" altLang="en-US" sz="2800" b="1" dirty="0">
                  <a:latin typeface="Times New Roman" pitchFamily="18" charset="0"/>
                </a:rPr>
                <a:t>平面</a:t>
              </a:r>
              <a:r>
                <a:rPr kumimoji="1" lang="en-US" altLang="zh-CN" sz="2800" b="1" dirty="0">
                  <a:latin typeface="Times New Roman" pitchFamily="18" charset="0"/>
                </a:rPr>
                <a:t>ABC            ∴BC⊥</a:t>
              </a:r>
              <a:r>
                <a:rPr kumimoji="1" lang="zh-CN" altLang="en-US" sz="2800" b="1" dirty="0">
                  <a:latin typeface="Times New Roman" pitchFamily="18" charset="0"/>
                </a:rPr>
                <a:t>平面</a:t>
              </a:r>
              <a:r>
                <a:rPr kumimoji="1" lang="en-US" altLang="zh-CN" sz="2800" b="1" dirty="0">
                  <a:latin typeface="Times New Roman" pitchFamily="18" charset="0"/>
                </a:rPr>
                <a:t>PAC</a:t>
              </a:r>
            </a:p>
          </p:txBody>
        </p:sp>
        <p:graphicFrame>
          <p:nvGraphicFramePr>
            <p:cNvPr id="125978" name="Object 26"/>
            <p:cNvGraphicFramePr>
              <a:graphicFrameLocks noChangeAspect="1"/>
            </p:cNvGraphicFramePr>
            <p:nvPr/>
          </p:nvGraphicFramePr>
          <p:xfrm>
            <a:off x="612" y="3294"/>
            <a:ext cx="409" cy="284"/>
          </p:xfrm>
          <a:graphic>
            <a:graphicData uri="http://schemas.openxmlformats.org/presentationml/2006/ole">
              <p:oleObj spid="_x0000_s10243" name="公式" r:id="rId3" imgW="152280" imgH="126720" progId="Equation.3">
                <p:embed/>
              </p:oleObj>
            </a:graphicData>
          </a:graphic>
        </p:graphicFrame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87363" y="6092825"/>
            <a:ext cx="8066087" cy="519113"/>
            <a:chOff x="307" y="3838"/>
            <a:chExt cx="5081" cy="327"/>
          </a:xfrm>
        </p:grpSpPr>
        <p:sp>
          <p:nvSpPr>
            <p:cNvPr id="125980" name="Text Box 28"/>
            <p:cNvSpPr txBox="1">
              <a:spLocks noChangeArrowheads="1"/>
            </p:cNvSpPr>
            <p:nvPr/>
          </p:nvSpPr>
          <p:spPr bwMode="auto">
            <a:xfrm>
              <a:off x="307" y="3838"/>
              <a:ext cx="508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zh-CN" sz="2800" b="1">
                  <a:latin typeface="Times New Roman" pitchFamily="18" charset="0"/>
                </a:rPr>
                <a:t>(2)</a:t>
              </a:r>
              <a:r>
                <a:rPr kumimoji="1" lang="zh-CN" altLang="en-US" sz="2800" b="1">
                  <a:latin typeface="Times New Roman" pitchFamily="18" charset="0"/>
                </a:rPr>
                <a:t>又∵ </a:t>
              </a:r>
              <a:r>
                <a:rPr kumimoji="1" lang="en-US" altLang="zh-CN" sz="2800" b="1">
                  <a:latin typeface="Times New Roman" pitchFamily="18" charset="0"/>
                </a:rPr>
                <a:t>BC       </a:t>
              </a:r>
              <a:r>
                <a:rPr kumimoji="1" lang="zh-CN" altLang="en-US" sz="2800" b="1">
                  <a:latin typeface="Times New Roman" pitchFamily="18" charset="0"/>
                </a:rPr>
                <a:t>平面</a:t>
              </a:r>
              <a:r>
                <a:rPr kumimoji="1" lang="en-US" altLang="zh-CN" sz="2800" b="1">
                  <a:latin typeface="Times New Roman" pitchFamily="18" charset="0"/>
                </a:rPr>
                <a:t>PBC </a:t>
              </a:r>
              <a:r>
                <a:rPr kumimoji="1" lang="zh-CN" altLang="en-US" sz="2800" b="1">
                  <a:latin typeface="Times New Roman" pitchFamily="18" charset="0"/>
                </a:rPr>
                <a:t>，∴平面</a:t>
              </a:r>
              <a:r>
                <a:rPr kumimoji="1" lang="en-US" altLang="zh-CN" sz="2800" b="1">
                  <a:latin typeface="Times New Roman" pitchFamily="18" charset="0"/>
                </a:rPr>
                <a:t>PBC⊥</a:t>
              </a:r>
              <a:r>
                <a:rPr kumimoji="1" lang="zh-CN" altLang="en-US" sz="2800" b="1">
                  <a:latin typeface="Times New Roman" pitchFamily="18" charset="0"/>
                </a:rPr>
                <a:t>平面</a:t>
              </a:r>
              <a:r>
                <a:rPr kumimoji="1" lang="en-US" altLang="zh-CN" sz="2800" b="1">
                  <a:latin typeface="Times New Roman" pitchFamily="18" charset="0"/>
                </a:rPr>
                <a:t>PAC </a:t>
              </a:r>
            </a:p>
          </p:txBody>
        </p:sp>
        <p:graphicFrame>
          <p:nvGraphicFramePr>
            <p:cNvPr id="125981" name="Object 29"/>
            <p:cNvGraphicFramePr>
              <a:graphicFrameLocks noChangeAspect="1"/>
            </p:cNvGraphicFramePr>
            <p:nvPr/>
          </p:nvGraphicFramePr>
          <p:xfrm>
            <a:off x="1473" y="3872"/>
            <a:ext cx="409" cy="284"/>
          </p:xfrm>
          <a:graphic>
            <a:graphicData uri="http://schemas.openxmlformats.org/presentationml/2006/ole">
              <p:oleObj spid="_x0000_s10242" name="公式" r:id="rId4" imgW="152280" imgH="126720" progId="Equation.3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60375" y="258763"/>
            <a:ext cx="7727950" cy="173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已知矩形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ABCD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中，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AB=1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，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BC=a(a&gt;0)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，</a:t>
            </a:r>
          </a:p>
          <a:p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PA⊥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平面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ABCD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，且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PA=1.</a:t>
            </a:r>
          </a:p>
          <a:p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问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BC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边上是否存在点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Q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，使得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PQ⊥QD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；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594100" y="5078413"/>
            <a:ext cx="387350" cy="447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kumimoji="1" lang="en-US" altLang="zh-CN" sz="3200" b="1" i="1">
                <a:latin typeface="Times New Roman" pitchFamily="18" charset="0"/>
              </a:rPr>
              <a:t>B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 flipH="1">
            <a:off x="3986213" y="3878263"/>
            <a:ext cx="1376362" cy="13493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3986213" y="5227638"/>
            <a:ext cx="30940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V="1">
            <a:off x="7080250" y="3878263"/>
            <a:ext cx="1376363" cy="13493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5362575" y="2190750"/>
            <a:ext cx="0" cy="16875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6049963" y="3878263"/>
            <a:ext cx="24066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5362575" y="2190750"/>
            <a:ext cx="1030288" cy="3036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5362575" y="3878263"/>
            <a:ext cx="687388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4913313" y="2120900"/>
            <a:ext cx="387350" cy="447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kumimoji="1" lang="en-US" altLang="zh-CN" sz="3200" b="1" i="1">
                <a:latin typeface="Times New Roman" pitchFamily="18" charset="0"/>
              </a:rPr>
              <a:t>P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899025" y="3492500"/>
            <a:ext cx="387350" cy="447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kumimoji="1" lang="en-US" altLang="zh-CN" sz="3200" b="1" i="1">
                <a:latin typeface="Times New Roman" pitchFamily="18" charset="0"/>
              </a:rPr>
              <a:t>A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7143750" y="5172075"/>
            <a:ext cx="387350" cy="447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kumimoji="1" lang="en-US" altLang="zh-CN" sz="3200" b="1" i="1">
                <a:latin typeface="Times New Roman" pitchFamily="18" charset="0"/>
              </a:rPr>
              <a:t>C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6338888" y="4652963"/>
            <a:ext cx="387350" cy="447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kumimoji="1" lang="en-US" altLang="zh-CN" sz="3200" b="1" i="1">
                <a:latin typeface="Times New Roman" pitchFamily="18" charset="0"/>
              </a:rPr>
              <a:t>Q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8113713" y="3317875"/>
            <a:ext cx="387350" cy="447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kumimoji="1" lang="en-US" altLang="zh-CN" sz="3200" b="1" i="1">
                <a:latin typeface="Times New Roman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56150" y="2895600"/>
            <a:ext cx="3748088" cy="3962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304800" y="0"/>
            <a:ext cx="7977188" cy="21399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已知△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BCD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中，∠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BCD=90°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，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BC=CD=1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，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AB⊥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平面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BCD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，∠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ADB=60°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，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E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、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F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分别是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AC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、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AD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上的动点，且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3273425"/>
            <a:ext cx="9144000" cy="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3030538" y="1422400"/>
          <a:ext cx="4894262" cy="1168400"/>
        </p:xfrm>
        <a:graphic>
          <a:graphicData uri="http://schemas.openxmlformats.org/presentationml/2006/ole">
            <p:oleObj spid="_x0000_s31746" name="公式" r:id="rId4" imgW="1625600" imgH="393700" progId="Equation.3">
              <p:embed/>
            </p:oleObj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36563" y="2362200"/>
            <a:ext cx="8424862" cy="12604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（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Ⅰ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）求证：不论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λ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为何值，总有平面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BEF⊥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平面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ABC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；</a:t>
            </a:r>
            <a:r>
              <a:rPr kumimoji="1" lang="zh-CN" altLang="en-US" sz="2800" b="1" i="1">
                <a:latin typeface="Times New Roman" pitchFamily="18" charset="0"/>
              </a:rPr>
              <a:t> 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52425" y="3868738"/>
            <a:ext cx="7680325" cy="13112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（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Ⅱ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）当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λ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为何值时，</a:t>
            </a:r>
          </a:p>
          <a:p>
            <a:pPr>
              <a:spcBef>
                <a:spcPct val="50000"/>
              </a:spcBef>
            </a:pP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平面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BEF⊥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平面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ACD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？</a:t>
            </a:r>
            <a:r>
              <a:rPr kumimoji="1" lang="zh-CN" altLang="en-US" sz="2800" b="1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234950" y="307975"/>
            <a:ext cx="78486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600" b="1">
                <a:latin typeface="Tahoma" pitchFamily="34" charset="0"/>
              </a:rPr>
              <a:t>  1</a:t>
            </a:r>
            <a:r>
              <a:rPr kumimoji="1" lang="zh-CN" altLang="en-US" sz="3600" b="1">
                <a:latin typeface="Tahoma" pitchFamily="34" charset="0"/>
              </a:rPr>
              <a:t>、在空间四边形</a:t>
            </a:r>
            <a:r>
              <a:rPr kumimoji="1" lang="en-US" altLang="zh-CN" sz="3600" b="1">
                <a:latin typeface="Tahoma" pitchFamily="34" charset="0"/>
              </a:rPr>
              <a:t>PABC</a:t>
            </a:r>
            <a:r>
              <a:rPr kumimoji="1" lang="zh-CN" altLang="en-US" sz="3600" b="1">
                <a:latin typeface="Tahoma" pitchFamily="34" charset="0"/>
              </a:rPr>
              <a:t>中，</a:t>
            </a:r>
            <a:r>
              <a:rPr kumimoji="1" lang="en-US" altLang="zh-CN" sz="3600" b="1">
                <a:latin typeface="Tahoma" pitchFamily="34" charset="0"/>
              </a:rPr>
              <a:t>AB=PB</a:t>
            </a:r>
            <a:r>
              <a:rPr kumimoji="1" lang="zh-CN" altLang="en-US" sz="3600" b="1">
                <a:latin typeface="Tahoma" pitchFamily="34" charset="0"/>
              </a:rPr>
              <a:t>，</a:t>
            </a:r>
            <a:r>
              <a:rPr kumimoji="1" lang="en-US" altLang="zh-CN" sz="3600" b="1">
                <a:latin typeface="Tahoma" pitchFamily="34" charset="0"/>
              </a:rPr>
              <a:t>AC=PC</a:t>
            </a:r>
            <a:r>
              <a:rPr kumimoji="1" lang="zh-CN" altLang="en-US" sz="3600" b="1">
                <a:latin typeface="Tahoma" pitchFamily="34" charset="0"/>
              </a:rPr>
              <a:t>， </a:t>
            </a:r>
            <a:r>
              <a:rPr kumimoji="1" lang="en-US" altLang="zh-CN" sz="3600" b="1">
                <a:latin typeface="Tahoma" pitchFamily="34" charset="0"/>
              </a:rPr>
              <a:t>AE⊥BC</a:t>
            </a:r>
            <a:r>
              <a:rPr kumimoji="1" lang="zh-CN" altLang="en-US" sz="3600" b="1">
                <a:latin typeface="Tahoma" pitchFamily="34" charset="0"/>
              </a:rPr>
              <a:t>于</a:t>
            </a:r>
            <a:r>
              <a:rPr kumimoji="1" lang="en-US" altLang="zh-CN" sz="3600" b="1">
                <a:latin typeface="Tahoma" pitchFamily="34" charset="0"/>
              </a:rPr>
              <a:t>E</a:t>
            </a:r>
            <a:r>
              <a:rPr kumimoji="1" lang="zh-CN" altLang="en-US" sz="3600" b="1">
                <a:latin typeface="Tahoma" pitchFamily="34" charset="0"/>
              </a:rPr>
              <a:t>，</a:t>
            </a:r>
            <a:r>
              <a:rPr kumimoji="1" lang="en-US" altLang="zh-CN" sz="3600" b="1">
                <a:latin typeface="Tahoma" pitchFamily="34" charset="0"/>
              </a:rPr>
              <a:t>PF ⊥AE</a:t>
            </a:r>
            <a:r>
              <a:rPr kumimoji="1" lang="zh-CN" altLang="en-US" sz="3600" b="1">
                <a:latin typeface="Tahoma" pitchFamily="34" charset="0"/>
              </a:rPr>
              <a:t>于</a:t>
            </a:r>
            <a:r>
              <a:rPr kumimoji="1" lang="en-US" altLang="zh-CN" sz="3600" b="1">
                <a:latin typeface="Tahoma" pitchFamily="34" charset="0"/>
              </a:rPr>
              <a:t>F. </a:t>
            </a:r>
            <a:r>
              <a:rPr kumimoji="1" lang="zh-CN" altLang="en-US" sz="3600" b="1">
                <a:latin typeface="Tahoma" pitchFamily="34" charset="0"/>
              </a:rPr>
              <a:t>求证：</a:t>
            </a:r>
            <a:r>
              <a:rPr kumimoji="1" lang="en-US" altLang="zh-CN" sz="3600" b="1">
                <a:latin typeface="Tahoma" pitchFamily="34" charset="0"/>
              </a:rPr>
              <a:t>PF⊥</a:t>
            </a:r>
            <a:r>
              <a:rPr kumimoji="1" lang="zh-CN" altLang="en-US" sz="3600" b="1">
                <a:latin typeface="Tahoma" pitchFamily="34" charset="0"/>
              </a:rPr>
              <a:t>平面</a:t>
            </a:r>
            <a:r>
              <a:rPr kumimoji="1" lang="en-US" altLang="zh-CN" sz="3600" b="1">
                <a:latin typeface="Tahoma" pitchFamily="34" charset="0"/>
              </a:rPr>
              <a:t>ABC.</a:t>
            </a:r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1311275" y="92868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kumimoji="1" lang="zh-CN" altLang="zh-CN" sz="2800" b="1">
              <a:latin typeface="Tahoma" pitchFamily="3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810000" y="2133600"/>
            <a:ext cx="4267200" cy="3871913"/>
            <a:chOff x="2400" y="1872"/>
            <a:chExt cx="2688" cy="2439"/>
          </a:xfrm>
        </p:grpSpPr>
        <p:graphicFrame>
          <p:nvGraphicFramePr>
            <p:cNvPr id="7171" name="Object 5"/>
            <p:cNvGraphicFramePr>
              <a:graphicFrameLocks noChangeAspect="1"/>
            </p:cNvGraphicFramePr>
            <p:nvPr/>
          </p:nvGraphicFramePr>
          <p:xfrm>
            <a:off x="2496" y="1968"/>
            <a:ext cx="2592" cy="2208"/>
          </p:xfrm>
          <a:graphic>
            <a:graphicData uri="http://schemas.openxmlformats.org/presentationml/2006/ole">
              <p:oleObj spid="_x0000_s32771" name="BMP 图象" r:id="rId3" imgW="2219635" imgH="2057143" progId="Paint.Picture">
                <p:embed/>
              </p:oleObj>
            </a:graphicData>
          </a:graphic>
        </p:graphicFrame>
        <p:sp>
          <p:nvSpPr>
            <p:cNvPr id="7180" name="Text Box 6"/>
            <p:cNvSpPr txBox="1">
              <a:spLocks noChangeArrowheads="1"/>
            </p:cNvSpPr>
            <p:nvPr/>
          </p:nvSpPr>
          <p:spPr bwMode="auto">
            <a:xfrm>
              <a:off x="2400" y="3216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7181" name="Text Box 7"/>
            <p:cNvSpPr txBox="1">
              <a:spLocks noChangeArrowheads="1"/>
            </p:cNvSpPr>
            <p:nvPr/>
          </p:nvSpPr>
          <p:spPr bwMode="auto">
            <a:xfrm>
              <a:off x="3360" y="1872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b="1">
                  <a:latin typeface="Tahoma" pitchFamily="34" charset="0"/>
                </a:rPr>
                <a:t>P</a:t>
              </a:r>
            </a:p>
          </p:txBody>
        </p:sp>
        <p:sp>
          <p:nvSpPr>
            <p:cNvPr id="7182" name="Text Box 8"/>
            <p:cNvSpPr txBox="1">
              <a:spLocks noChangeArrowheads="1"/>
            </p:cNvSpPr>
            <p:nvPr/>
          </p:nvSpPr>
          <p:spPr bwMode="auto">
            <a:xfrm>
              <a:off x="3696" y="3984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7183" name="Text Box 9"/>
            <p:cNvSpPr txBox="1">
              <a:spLocks noChangeArrowheads="1"/>
            </p:cNvSpPr>
            <p:nvPr/>
          </p:nvSpPr>
          <p:spPr bwMode="auto">
            <a:xfrm>
              <a:off x="4656" y="3081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7184" name="Text Box 10"/>
            <p:cNvSpPr txBox="1">
              <a:spLocks noChangeArrowheads="1"/>
            </p:cNvSpPr>
            <p:nvPr/>
          </p:nvSpPr>
          <p:spPr bwMode="auto">
            <a:xfrm>
              <a:off x="4272" y="3504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 b="1">
                  <a:latin typeface="Tahoma" pitchFamily="34" charset="0"/>
                </a:rPr>
                <a:t>E</a:t>
              </a:r>
            </a:p>
          </p:txBody>
        </p:sp>
        <p:sp>
          <p:nvSpPr>
            <p:cNvPr id="7185" name="Text Box 11"/>
            <p:cNvSpPr txBox="1">
              <a:spLocks noChangeArrowheads="1"/>
            </p:cNvSpPr>
            <p:nvPr/>
          </p:nvSpPr>
          <p:spPr bwMode="auto">
            <a:xfrm>
              <a:off x="3552" y="345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400" b="1">
                  <a:latin typeface="Tahoma" pitchFamily="34" charset="0"/>
                </a:rPr>
                <a:t>F</a:t>
              </a:r>
            </a:p>
          </p:txBody>
        </p:sp>
      </p:grpSp>
      <p:sp>
        <p:nvSpPr>
          <p:cNvPr id="7175" name="Rectangle 12"/>
          <p:cNvSpPr>
            <a:spLocks noGrp="1" noChangeArrowheads="1"/>
          </p:cNvSpPr>
          <p:nvPr>
            <p:ph type="title" idx="4294967295"/>
          </p:nvPr>
        </p:nvSpPr>
        <p:spPr>
          <a:xfrm>
            <a:off x="633413" y="59531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 smtClean="0"/>
              <a:t>  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859338" y="3167063"/>
            <a:ext cx="2305050" cy="2160587"/>
            <a:chOff x="3061" y="2523"/>
            <a:chExt cx="1452" cy="1361"/>
          </a:xfrm>
        </p:grpSpPr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3243" y="2750"/>
              <a:ext cx="1270" cy="1134"/>
              <a:chOff x="3243" y="2750"/>
              <a:chExt cx="1270" cy="1134"/>
            </a:xfrm>
          </p:grpSpPr>
          <p:sp>
            <p:nvSpPr>
              <p:cNvPr id="7178" name="Line 15"/>
              <p:cNvSpPr>
                <a:spLocks noChangeShapeType="1"/>
              </p:cNvSpPr>
              <p:nvPr/>
            </p:nvSpPr>
            <p:spPr bwMode="auto">
              <a:xfrm flipH="1" flipV="1">
                <a:off x="3243" y="2750"/>
                <a:ext cx="726" cy="113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179" name="Line 16"/>
              <p:cNvSpPr>
                <a:spLocks noChangeShapeType="1"/>
              </p:cNvSpPr>
              <p:nvPr/>
            </p:nvSpPr>
            <p:spPr bwMode="auto">
              <a:xfrm flipH="1" flipV="1">
                <a:off x="3243" y="2750"/>
                <a:ext cx="1270" cy="589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aphicFrame>
          <p:nvGraphicFramePr>
            <p:cNvPr id="7170" name="Object 17"/>
            <p:cNvGraphicFramePr>
              <a:graphicFrameLocks noChangeAspect="1"/>
            </p:cNvGraphicFramePr>
            <p:nvPr/>
          </p:nvGraphicFramePr>
          <p:xfrm>
            <a:off x="3061" y="2523"/>
            <a:ext cx="272" cy="204"/>
          </p:xfrm>
          <a:graphic>
            <a:graphicData uri="http://schemas.openxmlformats.org/presentationml/2006/ole">
              <p:oleObj spid="_x0000_s32770" name="公式" r:id="rId4" imgW="203040" imgH="1522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WordArt 2"/>
          <p:cNvSpPr>
            <a:spLocks noChangeArrowheads="1" noChangeShapeType="1" noTextEdit="1"/>
          </p:cNvSpPr>
          <p:nvPr/>
        </p:nvSpPr>
        <p:spPr bwMode="auto">
          <a:xfrm>
            <a:off x="990600" y="1981200"/>
            <a:ext cx="6705600" cy="2286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zh-CN" alt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/>
                  </a:outerShdw>
                </a:effectLst>
                <a:latin typeface="宋体"/>
                <a:ea typeface="宋体"/>
              </a:rPr>
              <a:t>复习回顾</a:t>
            </a:r>
          </a:p>
        </p:txBody>
      </p:sp>
      <p:sp>
        <p:nvSpPr>
          <p:cNvPr id="112643" name="AutoShape 3"/>
          <p:cNvSpPr>
            <a:spLocks noChangeArrowheads="1"/>
          </p:cNvSpPr>
          <p:nvPr/>
        </p:nvSpPr>
        <p:spPr bwMode="auto">
          <a:xfrm>
            <a:off x="0" y="5562600"/>
            <a:ext cx="914400" cy="914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179388" y="215900"/>
            <a:ext cx="6337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36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行楷" pitchFamily="2" charset="-122"/>
              </a:rPr>
              <a:t>1</a:t>
            </a:r>
            <a:r>
              <a:rPr kumimoji="1" lang="zh-CN" altLang="en-US" sz="36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行楷" pitchFamily="2" charset="-122"/>
              </a:rPr>
              <a:t>、直线与平面垂直的定义</a:t>
            </a:r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0" y="1628775"/>
            <a:ext cx="806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36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行楷" pitchFamily="2" charset="-122"/>
              </a:rPr>
              <a:t>2</a:t>
            </a:r>
            <a:r>
              <a:rPr kumimoji="1" lang="zh-CN" altLang="en-US" sz="36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华文行楷" pitchFamily="2" charset="-122"/>
              </a:rPr>
              <a:t>、直线与平面垂直的判定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700"/>
            <a:ext cx="9144000" cy="635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5200" y="3097213"/>
            <a:ext cx="19050" cy="5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5200" y="3703638"/>
            <a:ext cx="19050" cy="5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88900" y="80963"/>
            <a:ext cx="8947150" cy="173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1" lang="zh-CN" altLang="en-US" sz="3600">
                <a:latin typeface="Times New Roman" pitchFamily="18" charset="0"/>
                <a:cs typeface="Times New Roman" pitchFamily="18" charset="0"/>
              </a:rPr>
              <a:t>在四棱锥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P-ABCD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中，底面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ABCD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是正方形，</a:t>
            </a:r>
          </a:p>
          <a:p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侧棱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PD⊥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底面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ABCD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，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PD=DC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，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是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PC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的</a:t>
            </a:r>
          </a:p>
          <a:p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中点，作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EF⊥PB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交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PB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于点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F</a:t>
            </a:r>
            <a:endParaRPr kumimoji="1" lang="en-US" altLang="zh-CN" sz="3600">
              <a:latin typeface="Times New Roman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-495300" y="1892300"/>
            <a:ext cx="6242050" cy="11906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66700"/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（</a:t>
            </a:r>
            <a:r>
              <a:rPr kumimoji="1" lang="en-US" altLang="zh-CN" sz="3600"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1" lang="zh-CN" altLang="en-US" sz="3600">
                <a:latin typeface="Times New Roman" pitchFamily="18" charset="0"/>
                <a:cs typeface="Times New Roman" pitchFamily="18" charset="0"/>
              </a:rPr>
              <a:t>）证明：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PA∥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平面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EDB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；</a:t>
            </a:r>
            <a:endParaRPr kumimoji="1" lang="zh-CN" altLang="en-US" sz="3600">
              <a:latin typeface="Times New Roman" pitchFamily="18" charset="0"/>
            </a:endParaRPr>
          </a:p>
          <a:p>
            <a:pPr indent="266700" eaLnBrk="0" hangingPunct="0"/>
            <a:r>
              <a:rPr kumimoji="1" lang="zh-CN" altLang="en-US" sz="3600">
                <a:latin typeface="Times New Roman" pitchFamily="18" charset="0"/>
                <a:cs typeface="Times New Roman" pitchFamily="18" charset="0"/>
              </a:rPr>
              <a:t>（</a:t>
            </a:r>
            <a:r>
              <a:rPr kumimoji="1" lang="en-US" altLang="zh-CN" sz="3600"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1" lang="zh-CN" altLang="en-US" sz="3600">
                <a:latin typeface="Times New Roman" pitchFamily="18" charset="0"/>
                <a:cs typeface="Times New Roman" pitchFamily="18" charset="0"/>
              </a:rPr>
              <a:t>）证明：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PB⊥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平面</a:t>
            </a:r>
            <a:r>
              <a:rPr kumimoji="1" lang="en-US" altLang="zh-CN" sz="3600" i="1">
                <a:latin typeface="Times New Roman" pitchFamily="18" charset="0"/>
                <a:cs typeface="Times New Roman" pitchFamily="18" charset="0"/>
              </a:rPr>
              <a:t>EFD</a:t>
            </a:r>
            <a:r>
              <a:rPr kumimoji="1" lang="zh-CN" altLang="en-US" sz="3600" i="1">
                <a:latin typeface="Times New Roman" pitchFamily="18" charset="0"/>
                <a:cs typeface="Times New Roman" pitchFamily="18" charset="0"/>
              </a:rPr>
              <a:t>；</a:t>
            </a:r>
            <a:endParaRPr kumimoji="1" lang="zh-CN" altLang="en-US" sz="3600">
              <a:latin typeface="Times New Roman" pitchFamily="18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965200" y="3760788"/>
            <a:ext cx="215900" cy="2444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1" lang="en-US" altLang="zh-CN" sz="1000">
                <a:latin typeface="Times New Roman" pitchFamily="18" charset="0"/>
                <a:cs typeface="Courier New" pitchFamily="49" charset="0"/>
              </a:rPr>
              <a:t> </a:t>
            </a:r>
            <a:endParaRPr kumimoji="1" lang="en-US" altLang="zh-CN" sz="2400">
              <a:latin typeface="Times New Roman" pitchFamily="18" charset="0"/>
            </a:endParaRPr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5050" y="1635125"/>
            <a:ext cx="4273550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2"/>
          <p:cNvPicPr preferRelativeResize="0"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94000"/>
            <a:ext cx="19050" cy="5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41288" y="2871788"/>
          <a:ext cx="5410200" cy="1035050"/>
        </p:xfrm>
        <a:graphic>
          <a:graphicData uri="http://schemas.openxmlformats.org/presentationml/2006/ole">
            <p:oleObj spid="_x0000_s33794" name="Equation" r:id="rId4" imgW="2019240" imgH="393480" progId="Equation.DSMT4">
              <p:embed/>
            </p:oleObj>
          </a:graphicData>
        </a:graphic>
      </p:graphicFrame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6175" y="1495425"/>
            <a:ext cx="4213225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2549525"/>
            <a:ext cx="9144000" cy="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73088" y="88900"/>
            <a:ext cx="7961312" cy="173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1" lang="zh-CN" altLang="en-US" sz="3600" b="1">
                <a:latin typeface="黑体" pitchFamily="2" charset="-122"/>
                <a:ea typeface="黑体" pitchFamily="2" charset="-122"/>
              </a:rPr>
              <a:t>四棱锥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P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－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ABCD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的底面是矩形，侧面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PAD</a:t>
            </a:r>
          </a:p>
          <a:p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是正三角形，且侧面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PAD⊥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底面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ABCD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，</a:t>
            </a:r>
          </a:p>
          <a:p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E 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为侧棱</a:t>
            </a:r>
            <a:r>
              <a:rPr kumimoji="1" lang="en-US" altLang="zh-CN" sz="3600">
                <a:latin typeface="黑体" pitchFamily="2" charset="-122"/>
                <a:ea typeface="黑体" pitchFamily="2" charset="-122"/>
              </a:rPr>
              <a:t>PD</a:t>
            </a:r>
            <a:r>
              <a:rPr kumimoji="1" lang="zh-CN" altLang="en-US" sz="3600">
                <a:latin typeface="黑体" pitchFamily="2" charset="-122"/>
                <a:ea typeface="黑体" pitchFamily="2" charset="-122"/>
              </a:rPr>
              <a:t>的中点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280988" y="2008188"/>
            <a:ext cx="5314950" cy="641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1" lang="en-US" altLang="zh-CN" sz="3600">
                <a:latin typeface="Times New Roman" pitchFamily="18" charset="0"/>
              </a:rPr>
              <a:t>⑴</a:t>
            </a:r>
            <a:r>
              <a:rPr kumimoji="1" lang="zh-CN" altLang="en-US" sz="3600">
                <a:latin typeface="Times New Roman" pitchFamily="18" charset="0"/>
              </a:rPr>
              <a:t>求证：</a:t>
            </a:r>
            <a:r>
              <a:rPr kumimoji="1" lang="en-US" altLang="zh-CN" sz="3600" i="1">
                <a:latin typeface="Times New Roman" pitchFamily="18" charset="0"/>
              </a:rPr>
              <a:t>AE⊥</a:t>
            </a:r>
            <a:r>
              <a:rPr kumimoji="1" lang="zh-CN" altLang="en-US" sz="3600" i="1">
                <a:latin typeface="Times New Roman" pitchFamily="18" charset="0"/>
              </a:rPr>
              <a:t>平面</a:t>
            </a:r>
            <a:r>
              <a:rPr kumimoji="1" lang="en-US" altLang="zh-CN" sz="3600" i="1">
                <a:latin typeface="Times New Roman" pitchFamily="18" charset="0"/>
              </a:rPr>
              <a:t>PCD</a:t>
            </a:r>
            <a:r>
              <a:rPr kumimoji="1" lang="zh-CN" altLang="en-US" sz="3600" i="1">
                <a:latin typeface="Times New Roman" pitchFamily="18" charset="0"/>
              </a:rPr>
              <a:t>；</a:t>
            </a:r>
            <a:endParaRPr kumimoji="1" lang="zh-CN" altLang="en-US" sz="3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Freeform 2"/>
          <p:cNvSpPr>
            <a:spLocks/>
          </p:cNvSpPr>
          <p:nvPr/>
        </p:nvSpPr>
        <p:spPr bwMode="auto">
          <a:xfrm>
            <a:off x="5795963" y="1989138"/>
            <a:ext cx="2663825" cy="2663825"/>
          </a:xfrm>
          <a:custGeom>
            <a:avLst/>
            <a:gdLst>
              <a:gd name="T0" fmla="*/ 1089 w 1678"/>
              <a:gd name="T1" fmla="*/ 1678 h 1678"/>
              <a:gd name="T2" fmla="*/ 1678 w 1678"/>
              <a:gd name="T3" fmla="*/ 952 h 1678"/>
              <a:gd name="T4" fmla="*/ 0 w 1678"/>
              <a:gd name="T5" fmla="*/ 0 h 1678"/>
              <a:gd name="T6" fmla="*/ 1089 w 1678"/>
              <a:gd name="T7" fmla="*/ 1678 h 1678"/>
              <a:gd name="T8" fmla="*/ 0 60000 65536"/>
              <a:gd name="T9" fmla="*/ 0 60000 65536"/>
              <a:gd name="T10" fmla="*/ 0 60000 65536"/>
              <a:gd name="T11" fmla="*/ 0 60000 65536"/>
              <a:gd name="T12" fmla="*/ 0 w 1678"/>
              <a:gd name="T13" fmla="*/ 0 h 1678"/>
              <a:gd name="T14" fmla="*/ 1678 w 1678"/>
              <a:gd name="T15" fmla="*/ 1678 h 167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78" h="1678">
                <a:moveTo>
                  <a:pt x="1089" y="1678"/>
                </a:moveTo>
                <a:lnTo>
                  <a:pt x="1678" y="952"/>
                </a:lnTo>
                <a:lnTo>
                  <a:pt x="0" y="0"/>
                </a:lnTo>
                <a:lnTo>
                  <a:pt x="1089" y="1678"/>
                </a:lnTo>
                <a:close/>
              </a:path>
            </a:pathLst>
          </a:custGeom>
          <a:solidFill>
            <a:srgbClr val="FFCC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02" name="Freeform 3"/>
          <p:cNvSpPr>
            <a:spLocks/>
          </p:cNvSpPr>
          <p:nvPr/>
        </p:nvSpPr>
        <p:spPr bwMode="auto">
          <a:xfrm>
            <a:off x="5724525" y="1989138"/>
            <a:ext cx="1800225" cy="2663825"/>
          </a:xfrm>
          <a:custGeom>
            <a:avLst/>
            <a:gdLst>
              <a:gd name="T0" fmla="*/ 0 w 1134"/>
              <a:gd name="T1" fmla="*/ 0 h 1678"/>
              <a:gd name="T2" fmla="*/ 0 w 1134"/>
              <a:gd name="T3" fmla="*/ 952 h 1678"/>
              <a:gd name="T4" fmla="*/ 1134 w 1134"/>
              <a:gd name="T5" fmla="*/ 1678 h 1678"/>
              <a:gd name="T6" fmla="*/ 0 w 1134"/>
              <a:gd name="T7" fmla="*/ 0 h 1678"/>
              <a:gd name="T8" fmla="*/ 0 60000 65536"/>
              <a:gd name="T9" fmla="*/ 0 60000 65536"/>
              <a:gd name="T10" fmla="*/ 0 60000 65536"/>
              <a:gd name="T11" fmla="*/ 0 60000 65536"/>
              <a:gd name="T12" fmla="*/ 0 w 1134"/>
              <a:gd name="T13" fmla="*/ 0 h 1678"/>
              <a:gd name="T14" fmla="*/ 1134 w 1134"/>
              <a:gd name="T15" fmla="*/ 1678 h 167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34" h="1678">
                <a:moveTo>
                  <a:pt x="0" y="0"/>
                </a:moveTo>
                <a:lnTo>
                  <a:pt x="0" y="952"/>
                </a:lnTo>
                <a:lnTo>
                  <a:pt x="1134" y="1678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03" name="Text Box 4"/>
          <p:cNvSpPr txBox="1">
            <a:spLocks noChangeArrowheads="1"/>
          </p:cNvSpPr>
          <p:nvPr/>
        </p:nvSpPr>
        <p:spPr bwMode="auto">
          <a:xfrm>
            <a:off x="835025" y="836613"/>
            <a:ext cx="184150" cy="4572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kumimoji="1" lang="zh-CN" altLang="zh-CN" sz="2400">
              <a:latin typeface="Times New Roman" pitchFamily="18" charset="0"/>
            </a:endParaRPr>
          </a:p>
        </p:txBody>
      </p:sp>
      <p:sp>
        <p:nvSpPr>
          <p:cNvPr id="4104" name="Rectangle 5"/>
          <p:cNvSpPr>
            <a:spLocks noChangeArrowheads="1"/>
          </p:cNvSpPr>
          <p:nvPr/>
        </p:nvSpPr>
        <p:spPr bwMode="auto">
          <a:xfrm>
            <a:off x="612775" y="333375"/>
            <a:ext cx="7631113" cy="1066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练习</a:t>
            </a:r>
            <a:r>
              <a:rPr lang="en-US" altLang="zh-CN" sz="32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：</a:t>
            </a:r>
            <a:r>
              <a:rPr lang="zh-CN" altLang="en-US" sz="3200" b="1">
                <a:latin typeface="宋体" pitchFamily="2" charset="-122"/>
              </a:rPr>
              <a:t>如图，已知</a:t>
            </a:r>
            <a:r>
              <a:rPr lang="en-US" altLang="zh-CN" sz="3200" b="1">
                <a:latin typeface="宋体" pitchFamily="2" charset="-122"/>
              </a:rPr>
              <a:t>PA⊥</a:t>
            </a:r>
            <a:r>
              <a:rPr lang="zh-CN" altLang="en-US" sz="3200" b="1">
                <a:latin typeface="宋体" pitchFamily="2" charset="-122"/>
              </a:rPr>
              <a:t>平面</a:t>
            </a:r>
            <a:r>
              <a:rPr lang="en-US" altLang="zh-CN" sz="3200" b="1">
                <a:latin typeface="宋体" pitchFamily="2" charset="-122"/>
              </a:rPr>
              <a:t>ABC</a:t>
            </a:r>
            <a:r>
              <a:rPr lang="zh-CN" altLang="en-US" sz="3200" b="1">
                <a:latin typeface="宋体" pitchFamily="2" charset="-122"/>
              </a:rPr>
              <a:t>，</a:t>
            </a:r>
          </a:p>
          <a:p>
            <a:r>
              <a:rPr lang="zh-CN" altLang="en-US" sz="3200" b="1">
                <a:latin typeface="宋体" pitchFamily="2" charset="-122"/>
              </a:rPr>
              <a:t>平面</a:t>
            </a:r>
            <a:r>
              <a:rPr lang="en-US" altLang="zh-CN" sz="3200" b="1">
                <a:latin typeface="宋体" pitchFamily="2" charset="-122"/>
              </a:rPr>
              <a:t>PAB⊥</a:t>
            </a:r>
            <a:r>
              <a:rPr lang="zh-CN" altLang="en-US" sz="3200" b="1">
                <a:latin typeface="宋体" pitchFamily="2" charset="-122"/>
              </a:rPr>
              <a:t>平面</a:t>
            </a:r>
            <a:r>
              <a:rPr lang="en-US" altLang="zh-CN" sz="3200" b="1">
                <a:latin typeface="宋体" pitchFamily="2" charset="-122"/>
              </a:rPr>
              <a:t>PBC</a:t>
            </a:r>
            <a:r>
              <a:rPr lang="zh-CN" altLang="en-US" sz="3200" b="1">
                <a:latin typeface="宋体" pitchFamily="2" charset="-122"/>
              </a:rPr>
              <a:t>，求证：</a:t>
            </a:r>
            <a:r>
              <a:rPr lang="en-US" altLang="zh-CN" sz="3200" b="1">
                <a:latin typeface="宋体" pitchFamily="2" charset="-122"/>
              </a:rPr>
              <a:t>BC⊥</a:t>
            </a:r>
            <a:r>
              <a:rPr lang="zh-CN" altLang="en-US" sz="3200" b="1">
                <a:latin typeface="宋体" pitchFamily="2" charset="-122"/>
              </a:rPr>
              <a:t>平面</a:t>
            </a:r>
            <a:r>
              <a:rPr lang="en-US" altLang="zh-CN" sz="3200" b="1">
                <a:latin typeface="宋体" pitchFamily="2" charset="-122"/>
              </a:rPr>
              <a:t>PAB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56225" y="1663700"/>
            <a:ext cx="3536950" cy="3421063"/>
            <a:chOff x="2937" y="1026"/>
            <a:chExt cx="2692" cy="2112"/>
          </a:xfrm>
        </p:grpSpPr>
        <p:sp>
          <p:nvSpPr>
            <p:cNvPr id="4115" name="Freeform 7"/>
            <p:cNvSpPr>
              <a:spLocks/>
            </p:cNvSpPr>
            <p:nvPr/>
          </p:nvSpPr>
          <p:spPr bwMode="auto">
            <a:xfrm>
              <a:off x="3234" y="1204"/>
              <a:ext cx="2086" cy="1679"/>
            </a:xfrm>
            <a:custGeom>
              <a:avLst/>
              <a:gdLst>
                <a:gd name="T0" fmla="*/ 0 w 2086"/>
                <a:gd name="T1" fmla="*/ 0 h 1679"/>
                <a:gd name="T2" fmla="*/ 0 w 2086"/>
                <a:gd name="T3" fmla="*/ 953 h 1679"/>
                <a:gd name="T4" fmla="*/ 1360 w 2086"/>
                <a:gd name="T5" fmla="*/ 1679 h 1679"/>
                <a:gd name="T6" fmla="*/ 2086 w 2086"/>
                <a:gd name="T7" fmla="*/ 953 h 1679"/>
                <a:gd name="T8" fmla="*/ 0 w 2086"/>
                <a:gd name="T9" fmla="*/ 0 h 16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86"/>
                <a:gd name="T16" fmla="*/ 0 h 1679"/>
                <a:gd name="T17" fmla="*/ 2086 w 2086"/>
                <a:gd name="T18" fmla="*/ 1679 h 16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86" h="1679">
                  <a:moveTo>
                    <a:pt x="0" y="0"/>
                  </a:moveTo>
                  <a:lnTo>
                    <a:pt x="0" y="953"/>
                  </a:lnTo>
                  <a:lnTo>
                    <a:pt x="1360" y="1679"/>
                  </a:lnTo>
                  <a:lnTo>
                    <a:pt x="2086" y="95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6" name="Line 8"/>
            <p:cNvSpPr>
              <a:spLocks noChangeShapeType="1"/>
            </p:cNvSpPr>
            <p:nvPr/>
          </p:nvSpPr>
          <p:spPr bwMode="auto">
            <a:xfrm>
              <a:off x="3243" y="1217"/>
              <a:ext cx="1360" cy="167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7" name="Line 9"/>
            <p:cNvSpPr>
              <a:spLocks noChangeShapeType="1"/>
            </p:cNvSpPr>
            <p:nvPr/>
          </p:nvSpPr>
          <p:spPr bwMode="auto">
            <a:xfrm>
              <a:off x="3234" y="2157"/>
              <a:ext cx="2041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8" name="Text Box 10"/>
            <p:cNvSpPr txBox="1">
              <a:spLocks noChangeArrowheads="1"/>
            </p:cNvSpPr>
            <p:nvPr/>
          </p:nvSpPr>
          <p:spPr bwMode="auto">
            <a:xfrm>
              <a:off x="2978" y="1026"/>
              <a:ext cx="291" cy="32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800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4119" name="Text Box 11"/>
            <p:cNvSpPr txBox="1">
              <a:spLocks noChangeArrowheads="1"/>
            </p:cNvSpPr>
            <p:nvPr/>
          </p:nvSpPr>
          <p:spPr bwMode="auto">
            <a:xfrm>
              <a:off x="2937" y="2002"/>
              <a:ext cx="336" cy="32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8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4120" name="Text Box 12"/>
            <p:cNvSpPr txBox="1">
              <a:spLocks noChangeArrowheads="1"/>
            </p:cNvSpPr>
            <p:nvPr/>
          </p:nvSpPr>
          <p:spPr bwMode="auto">
            <a:xfrm>
              <a:off x="4345" y="2818"/>
              <a:ext cx="320" cy="32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4121" name="Text Box 13"/>
            <p:cNvSpPr txBox="1">
              <a:spLocks noChangeArrowheads="1"/>
            </p:cNvSpPr>
            <p:nvPr/>
          </p:nvSpPr>
          <p:spPr bwMode="auto">
            <a:xfrm>
              <a:off x="5309" y="1956"/>
              <a:ext cx="320" cy="32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800">
                  <a:latin typeface="Times New Roman" pitchFamily="18" charset="0"/>
                </a:rPr>
                <a:t>C</a:t>
              </a:r>
            </a:p>
          </p:txBody>
        </p:sp>
      </p:grpSp>
      <p:sp>
        <p:nvSpPr>
          <p:cNvPr id="131086" name="Line 14"/>
          <p:cNvSpPr>
            <a:spLocks noChangeShapeType="1"/>
          </p:cNvSpPr>
          <p:nvPr/>
        </p:nvSpPr>
        <p:spPr bwMode="auto">
          <a:xfrm flipV="1">
            <a:off x="5724525" y="2924175"/>
            <a:ext cx="719138" cy="5762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1087" name="Text Box 15"/>
          <p:cNvSpPr txBox="1">
            <a:spLocks noChangeArrowheads="1"/>
          </p:cNvSpPr>
          <p:nvPr/>
        </p:nvSpPr>
        <p:spPr bwMode="auto">
          <a:xfrm rot="10657768" flipV="1">
            <a:off x="6372225" y="2708275"/>
            <a:ext cx="369888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400">
                <a:latin typeface="Times New Roman" pitchFamily="18" charset="0"/>
              </a:rPr>
              <a:t>E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539750" y="1484313"/>
            <a:ext cx="5184775" cy="2911475"/>
            <a:chOff x="340" y="935"/>
            <a:chExt cx="3266" cy="1834"/>
          </a:xfrm>
        </p:grpSpPr>
        <p:sp>
          <p:nvSpPr>
            <p:cNvPr id="4114" name="Rectangle 17"/>
            <p:cNvSpPr>
              <a:spLocks noChangeArrowheads="1"/>
            </p:cNvSpPr>
            <p:nvPr/>
          </p:nvSpPr>
          <p:spPr bwMode="auto">
            <a:xfrm>
              <a:off x="340" y="935"/>
              <a:ext cx="3266" cy="1834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证明：过点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A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作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AE⊥PB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，垂足为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E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，</a:t>
              </a:r>
            </a:p>
            <a:p>
              <a:pPr>
                <a:lnSpc>
                  <a:spcPct val="110000"/>
                </a:lnSpc>
              </a:pP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∵平面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PAB⊥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平面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PBC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，</a:t>
              </a:r>
            </a:p>
            <a:p>
              <a:pPr>
                <a:lnSpc>
                  <a:spcPct val="110000"/>
                </a:lnSpc>
              </a:pP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    平面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PAB∩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平面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PBC=PB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，</a:t>
              </a:r>
            </a:p>
            <a:p>
              <a:pPr>
                <a:lnSpc>
                  <a:spcPct val="110000"/>
                </a:lnSpc>
              </a:pP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∴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AE⊥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平面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PBC</a:t>
              </a:r>
            </a:p>
            <a:p>
              <a:pPr>
                <a:lnSpc>
                  <a:spcPct val="110000"/>
                </a:lnSpc>
              </a:pP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∵BC      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平面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PBC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∴AE⊥BC</a:t>
              </a:r>
            </a:p>
          </p:txBody>
        </p:sp>
        <p:graphicFrame>
          <p:nvGraphicFramePr>
            <p:cNvPr id="4100" name="Object 18"/>
            <p:cNvGraphicFramePr>
              <a:graphicFrameLocks noChangeAspect="1"/>
            </p:cNvGraphicFramePr>
            <p:nvPr/>
          </p:nvGraphicFramePr>
          <p:xfrm>
            <a:off x="975" y="2477"/>
            <a:ext cx="318" cy="227"/>
          </p:xfrm>
          <a:graphic>
            <a:graphicData uri="http://schemas.openxmlformats.org/presentationml/2006/ole">
              <p:oleObj spid="_x0000_s34820" name="公式" r:id="rId3" imgW="152280" imgH="126720" progId="Equation.3">
                <p:embed/>
              </p:oleObj>
            </a:graphicData>
          </a:graphic>
        </p:graphicFrame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39750" y="4413250"/>
            <a:ext cx="6048375" cy="1031875"/>
            <a:chOff x="340" y="2780"/>
            <a:chExt cx="3810" cy="650"/>
          </a:xfrm>
        </p:grpSpPr>
        <p:sp>
          <p:nvSpPr>
            <p:cNvPr id="4113" name="Rectangle 20"/>
            <p:cNvSpPr>
              <a:spLocks noChangeArrowheads="1"/>
            </p:cNvSpPr>
            <p:nvPr/>
          </p:nvSpPr>
          <p:spPr bwMode="auto">
            <a:xfrm>
              <a:off x="340" y="2780"/>
              <a:ext cx="3810" cy="6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∵PA⊥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平面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ABC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，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BC      </a:t>
              </a:r>
              <a:r>
                <a:rPr lang="zh-CN" altLang="en-US" sz="2800" b="1">
                  <a:solidFill>
                    <a:srgbClr val="0000CC"/>
                  </a:solidFill>
                  <a:latin typeface="Times New Roman" pitchFamily="18" charset="0"/>
                </a:rPr>
                <a:t>平面</a:t>
              </a:r>
              <a:r>
                <a:rPr lang="en-US" altLang="zh-CN" sz="2800" b="1">
                  <a:solidFill>
                    <a:srgbClr val="0000CC"/>
                  </a:solidFill>
                  <a:latin typeface="Times New Roman" pitchFamily="18" charset="0"/>
                </a:rPr>
                <a:t>ABC</a:t>
              </a:r>
            </a:p>
            <a:p>
              <a:pPr>
                <a:lnSpc>
                  <a:spcPct val="11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∴PA⊥BC</a:t>
              </a:r>
            </a:p>
          </p:txBody>
        </p:sp>
        <p:graphicFrame>
          <p:nvGraphicFramePr>
            <p:cNvPr id="4099" name="Object 21"/>
            <p:cNvGraphicFramePr>
              <a:graphicFrameLocks noChangeAspect="1"/>
            </p:cNvGraphicFramePr>
            <p:nvPr/>
          </p:nvGraphicFramePr>
          <p:xfrm>
            <a:off x="2607" y="2840"/>
            <a:ext cx="318" cy="227"/>
          </p:xfrm>
          <a:graphic>
            <a:graphicData uri="http://schemas.openxmlformats.org/presentationml/2006/ole">
              <p:oleObj spid="_x0000_s34819" name="公式" r:id="rId4" imgW="152280" imgH="126720" progId="Equation.3">
                <p:embed/>
              </p:oleObj>
            </a:graphicData>
          </a:graphic>
        </p:graphicFrame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539750" y="5373688"/>
            <a:ext cx="5761038" cy="1087437"/>
            <a:chOff x="340" y="3415"/>
            <a:chExt cx="3629" cy="685"/>
          </a:xfrm>
        </p:grpSpPr>
        <p:sp>
          <p:nvSpPr>
            <p:cNvPr id="4112" name="Rectangle 23"/>
            <p:cNvSpPr>
              <a:spLocks noChangeArrowheads="1"/>
            </p:cNvSpPr>
            <p:nvPr/>
          </p:nvSpPr>
          <p:spPr bwMode="auto">
            <a:xfrm>
              <a:off x="340" y="3415"/>
              <a:ext cx="3629" cy="354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∵PA∩AE=A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itchFamily="18" charset="0"/>
                </a:rPr>
                <a:t>，∴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BC⊥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itchFamily="18" charset="0"/>
                </a:rPr>
                <a:t>平面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PAB</a:t>
              </a:r>
            </a:p>
          </p:txBody>
        </p:sp>
        <p:graphicFrame>
          <p:nvGraphicFramePr>
            <p:cNvPr id="4098" name="Object 24"/>
            <p:cNvGraphicFramePr>
              <a:graphicFrameLocks noChangeAspect="1"/>
            </p:cNvGraphicFramePr>
            <p:nvPr/>
          </p:nvGraphicFramePr>
          <p:xfrm>
            <a:off x="970" y="3714"/>
            <a:ext cx="238" cy="386"/>
          </p:xfrm>
          <a:graphic>
            <a:graphicData uri="http://schemas.openxmlformats.org/presentationml/2006/ole">
              <p:oleObj spid="_x0000_s34818" name="公式" r:id="rId5" imgW="114120" imgH="215640" progId="Equation.3">
                <p:embed/>
              </p:oleObj>
            </a:graphicData>
          </a:graphic>
        </p:graphicFrame>
      </p:grpSp>
      <p:sp>
        <p:nvSpPr>
          <p:cNvPr id="4111" name="AutoShape 25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453188"/>
            <a:ext cx="900112" cy="4048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20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86" grpId="0" animBg="1"/>
      <p:bldP spid="131086" grpId="1" animBg="1"/>
      <p:bldP spid="131087" grpId="0"/>
      <p:bldP spid="131087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03213" y="331788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kumimoji="1" lang="zh-CN" altLang="zh-CN" sz="2400" b="1">
              <a:latin typeface="Times New Roman" pitchFamily="18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66725" y="506413"/>
            <a:ext cx="8208963" cy="15541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练习</a:t>
            </a:r>
            <a:r>
              <a:rPr lang="en-US" altLang="zh-CN" sz="32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3</a:t>
            </a:r>
            <a:r>
              <a:rPr lang="zh-CN" altLang="en-US" sz="32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：</a:t>
            </a:r>
            <a:r>
              <a:rPr lang="zh-CN" altLang="en-US" sz="3200" b="1">
                <a:latin typeface="宋体" pitchFamily="2" charset="-122"/>
              </a:rPr>
              <a:t>如图，以正方形</a:t>
            </a:r>
            <a:r>
              <a:rPr lang="en-US" altLang="zh-CN" sz="3200" b="1">
                <a:latin typeface="宋体" pitchFamily="2" charset="-122"/>
              </a:rPr>
              <a:t>ABCD</a:t>
            </a:r>
            <a:r>
              <a:rPr lang="zh-CN" altLang="en-US" sz="3200" b="1">
                <a:latin typeface="宋体" pitchFamily="2" charset="-122"/>
              </a:rPr>
              <a:t>的对角线</a:t>
            </a:r>
            <a:r>
              <a:rPr lang="en-US" altLang="zh-CN" sz="3200" b="1">
                <a:latin typeface="宋体" pitchFamily="2" charset="-122"/>
              </a:rPr>
              <a:t>AC</a:t>
            </a:r>
            <a:r>
              <a:rPr lang="zh-CN" altLang="en-US" sz="3200" b="1">
                <a:latin typeface="宋体" pitchFamily="2" charset="-122"/>
              </a:rPr>
              <a:t>为折痕，使△</a:t>
            </a:r>
            <a:r>
              <a:rPr lang="en-US" altLang="zh-CN" sz="3200" b="1">
                <a:latin typeface="宋体" pitchFamily="2" charset="-122"/>
              </a:rPr>
              <a:t>ADC</a:t>
            </a:r>
            <a:r>
              <a:rPr lang="zh-CN" altLang="en-US" sz="3200" b="1">
                <a:latin typeface="宋体" pitchFamily="2" charset="-122"/>
              </a:rPr>
              <a:t>和△</a:t>
            </a:r>
            <a:r>
              <a:rPr lang="en-US" altLang="zh-CN" sz="3200" b="1">
                <a:latin typeface="宋体" pitchFamily="2" charset="-122"/>
              </a:rPr>
              <a:t>ABC</a:t>
            </a:r>
            <a:r>
              <a:rPr lang="zh-CN" altLang="en-US" sz="3200" b="1">
                <a:latin typeface="宋体" pitchFamily="2" charset="-122"/>
              </a:rPr>
              <a:t>折成相垂直的两个面，求</a:t>
            </a:r>
            <a:r>
              <a:rPr lang="en-US" altLang="zh-CN" sz="3200" b="1">
                <a:latin typeface="宋体" pitchFamily="2" charset="-122"/>
              </a:rPr>
              <a:t>BD</a:t>
            </a:r>
            <a:r>
              <a:rPr lang="zh-CN" altLang="en-US" sz="3200" b="1">
                <a:latin typeface="宋体" pitchFamily="2" charset="-122"/>
              </a:rPr>
              <a:t>与平面</a:t>
            </a:r>
            <a:r>
              <a:rPr lang="en-US" altLang="zh-CN" sz="3200" b="1">
                <a:latin typeface="宋体" pitchFamily="2" charset="-122"/>
              </a:rPr>
              <a:t>ABC</a:t>
            </a:r>
            <a:r>
              <a:rPr lang="zh-CN" altLang="en-US" sz="3200" b="1">
                <a:latin typeface="宋体" pitchFamily="2" charset="-122"/>
              </a:rPr>
              <a:t>所成的角。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 rot="-2750158">
            <a:off x="1342231" y="3598070"/>
            <a:ext cx="2016125" cy="2087562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spcBef>
                <a:spcPct val="50000"/>
              </a:spcBef>
            </a:pPr>
            <a:endParaRPr kumimoji="1" lang="zh-CN" altLang="zh-CN" sz="2400" b="1">
              <a:latin typeface="Times New Roman" pitchFamily="18" charset="0"/>
            </a:endParaRP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900113" y="4652963"/>
            <a:ext cx="2879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77838" y="4360863"/>
            <a:ext cx="4413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A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197100" y="6078538"/>
            <a:ext cx="42068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B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3779838" y="4365625"/>
            <a:ext cx="441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C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112963" y="2708275"/>
            <a:ext cx="441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D</a:t>
            </a:r>
          </a:p>
        </p:txBody>
      </p:sp>
      <p:sp>
        <p:nvSpPr>
          <p:cNvPr id="17418" name="Freeform 10"/>
          <p:cNvSpPr>
            <a:spLocks/>
          </p:cNvSpPr>
          <p:nvPr/>
        </p:nvSpPr>
        <p:spPr bwMode="auto">
          <a:xfrm>
            <a:off x="4932363" y="3429000"/>
            <a:ext cx="3240087" cy="2736850"/>
          </a:xfrm>
          <a:custGeom>
            <a:avLst/>
            <a:gdLst>
              <a:gd name="T0" fmla="*/ 0 w 2041"/>
              <a:gd name="T1" fmla="*/ 1043 h 1724"/>
              <a:gd name="T2" fmla="*/ 1451 w 2041"/>
              <a:gd name="T3" fmla="*/ 1724 h 1724"/>
              <a:gd name="T4" fmla="*/ 2041 w 2041"/>
              <a:gd name="T5" fmla="*/ 998 h 1724"/>
              <a:gd name="T6" fmla="*/ 862 w 2041"/>
              <a:gd name="T7" fmla="*/ 0 h 1724"/>
              <a:gd name="T8" fmla="*/ 0 w 2041"/>
              <a:gd name="T9" fmla="*/ 1043 h 17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41"/>
              <a:gd name="T16" fmla="*/ 0 h 1724"/>
              <a:gd name="T17" fmla="*/ 2041 w 2041"/>
              <a:gd name="T18" fmla="*/ 1724 h 17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41" h="1724">
                <a:moveTo>
                  <a:pt x="0" y="1043"/>
                </a:moveTo>
                <a:lnTo>
                  <a:pt x="1451" y="1724"/>
                </a:lnTo>
                <a:lnTo>
                  <a:pt x="2041" y="998"/>
                </a:lnTo>
                <a:lnTo>
                  <a:pt x="862" y="0"/>
                </a:lnTo>
                <a:lnTo>
                  <a:pt x="0" y="1043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V="1">
            <a:off x="4932363" y="5013325"/>
            <a:ext cx="3240087" cy="71438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6300788" y="3429000"/>
            <a:ext cx="935037" cy="2736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6084888" y="2909888"/>
            <a:ext cx="4413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D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4491038" y="4797425"/>
            <a:ext cx="441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A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7031038" y="6165850"/>
            <a:ext cx="4206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B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8162925" y="4710113"/>
            <a:ext cx="4413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C</a:t>
            </a:r>
          </a:p>
        </p:txBody>
      </p:sp>
      <p:sp>
        <p:nvSpPr>
          <p:cNvPr id="132113" name="Line 17"/>
          <p:cNvSpPr>
            <a:spLocks noChangeShapeType="1"/>
          </p:cNvSpPr>
          <p:nvPr/>
        </p:nvSpPr>
        <p:spPr bwMode="auto">
          <a:xfrm>
            <a:off x="2339975" y="3213100"/>
            <a:ext cx="0" cy="2879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2114" name="Freeform 18"/>
          <p:cNvSpPr>
            <a:spLocks/>
          </p:cNvSpPr>
          <p:nvPr/>
        </p:nvSpPr>
        <p:spPr bwMode="auto">
          <a:xfrm>
            <a:off x="6300788" y="3429000"/>
            <a:ext cx="935037" cy="2663825"/>
          </a:xfrm>
          <a:custGeom>
            <a:avLst/>
            <a:gdLst>
              <a:gd name="T0" fmla="*/ 0 w 589"/>
              <a:gd name="T1" fmla="*/ 0 h 1678"/>
              <a:gd name="T2" fmla="*/ 0 w 589"/>
              <a:gd name="T3" fmla="*/ 1043 h 1678"/>
              <a:gd name="T4" fmla="*/ 589 w 589"/>
              <a:gd name="T5" fmla="*/ 1678 h 1678"/>
              <a:gd name="T6" fmla="*/ 0 60000 65536"/>
              <a:gd name="T7" fmla="*/ 0 60000 65536"/>
              <a:gd name="T8" fmla="*/ 0 60000 65536"/>
              <a:gd name="T9" fmla="*/ 0 w 589"/>
              <a:gd name="T10" fmla="*/ 0 h 1678"/>
              <a:gd name="T11" fmla="*/ 589 w 589"/>
              <a:gd name="T12" fmla="*/ 1678 h 16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9" h="1678">
                <a:moveTo>
                  <a:pt x="0" y="0"/>
                </a:moveTo>
                <a:lnTo>
                  <a:pt x="0" y="1043"/>
                </a:lnTo>
                <a:lnTo>
                  <a:pt x="589" y="1678"/>
                </a:lnTo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2115" name="Text Box 19"/>
          <p:cNvSpPr txBox="1">
            <a:spLocks noChangeArrowheads="1"/>
          </p:cNvSpPr>
          <p:nvPr/>
        </p:nvSpPr>
        <p:spPr bwMode="auto">
          <a:xfrm>
            <a:off x="2330450" y="4638675"/>
            <a:ext cx="4603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O</a:t>
            </a:r>
          </a:p>
        </p:txBody>
      </p:sp>
      <p:sp>
        <p:nvSpPr>
          <p:cNvPr id="132116" name="Text Box 20"/>
          <p:cNvSpPr txBox="1">
            <a:spLocks noChangeArrowheads="1"/>
          </p:cNvSpPr>
          <p:nvPr/>
        </p:nvSpPr>
        <p:spPr bwMode="auto">
          <a:xfrm>
            <a:off x="5911850" y="4997450"/>
            <a:ext cx="4603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imes New Roman" pitchFamily="18" charset="0"/>
              </a:rPr>
              <a:t>O</a:t>
            </a:r>
          </a:p>
        </p:txBody>
      </p:sp>
      <p:sp>
        <p:nvSpPr>
          <p:cNvPr id="17429" name="AutoShape 21"/>
          <p:cNvSpPr>
            <a:spLocks noChangeArrowheads="1"/>
          </p:cNvSpPr>
          <p:nvPr/>
        </p:nvSpPr>
        <p:spPr bwMode="auto">
          <a:xfrm>
            <a:off x="3708400" y="3933825"/>
            <a:ext cx="1727200" cy="358775"/>
          </a:xfrm>
          <a:prstGeom prst="rightArrow">
            <a:avLst>
              <a:gd name="adj1" fmla="val 50000"/>
              <a:gd name="adj2" fmla="val 12035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3932238" y="3425825"/>
            <a:ext cx="100012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 sz="3200" b="1">
                <a:latin typeface="Times New Roman" pitchFamily="18" charset="0"/>
              </a:rPr>
              <a:t>折成</a:t>
            </a:r>
          </a:p>
        </p:txBody>
      </p:sp>
      <p:sp>
        <p:nvSpPr>
          <p:cNvPr id="17431" name="AutoShape 2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453188"/>
            <a:ext cx="900112" cy="4048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13" grpId="0" animBg="1"/>
      <p:bldP spid="132114" grpId="0" animBg="1"/>
      <p:bldP spid="132115" grpId="0"/>
      <p:bldP spid="1321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331913" y="3500438"/>
            <a:ext cx="7056437" cy="2665412"/>
            <a:chOff x="1701" y="2251"/>
            <a:chExt cx="3583" cy="1270"/>
          </a:xfrm>
        </p:grpSpPr>
        <p:sp>
          <p:nvSpPr>
            <p:cNvPr id="5144" name="Line 3"/>
            <p:cNvSpPr>
              <a:spLocks noChangeShapeType="1"/>
            </p:cNvSpPr>
            <p:nvPr/>
          </p:nvSpPr>
          <p:spPr bwMode="auto">
            <a:xfrm flipH="1">
              <a:off x="3734" y="2251"/>
              <a:ext cx="1550" cy="127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5" name="Line 4"/>
            <p:cNvSpPr>
              <a:spLocks noChangeShapeType="1"/>
            </p:cNvSpPr>
            <p:nvPr/>
          </p:nvSpPr>
          <p:spPr bwMode="auto">
            <a:xfrm flipH="1">
              <a:off x="1701" y="3521"/>
              <a:ext cx="204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6" name="Line 5"/>
            <p:cNvSpPr>
              <a:spLocks noChangeShapeType="1"/>
            </p:cNvSpPr>
            <p:nvPr/>
          </p:nvSpPr>
          <p:spPr bwMode="auto">
            <a:xfrm flipH="1">
              <a:off x="1701" y="2251"/>
              <a:ext cx="1605" cy="127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7" name="Line 6"/>
            <p:cNvSpPr>
              <a:spLocks noChangeShapeType="1"/>
            </p:cNvSpPr>
            <p:nvPr/>
          </p:nvSpPr>
          <p:spPr bwMode="auto">
            <a:xfrm flipH="1">
              <a:off x="3306" y="2251"/>
              <a:ext cx="19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129" name="Freeform 7"/>
          <p:cNvSpPr>
            <a:spLocks/>
          </p:cNvSpPr>
          <p:nvPr/>
        </p:nvSpPr>
        <p:spPr bwMode="auto">
          <a:xfrm>
            <a:off x="2987675" y="2708275"/>
            <a:ext cx="3887788" cy="2089150"/>
          </a:xfrm>
          <a:custGeom>
            <a:avLst/>
            <a:gdLst>
              <a:gd name="T0" fmla="*/ 0 w 1678"/>
              <a:gd name="T1" fmla="*/ 0 h 998"/>
              <a:gd name="T2" fmla="*/ 0 w 1678"/>
              <a:gd name="T3" fmla="*/ 998 h 998"/>
              <a:gd name="T4" fmla="*/ 1678 w 1678"/>
              <a:gd name="T5" fmla="*/ 998 h 998"/>
              <a:gd name="T6" fmla="*/ 1678 w 1678"/>
              <a:gd name="T7" fmla="*/ 0 h 998"/>
              <a:gd name="T8" fmla="*/ 0 w 1678"/>
              <a:gd name="T9" fmla="*/ 0 h 9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78"/>
              <a:gd name="T16" fmla="*/ 0 h 998"/>
              <a:gd name="T17" fmla="*/ 1678 w 1678"/>
              <a:gd name="T18" fmla="*/ 998 h 9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78" h="998">
                <a:moveTo>
                  <a:pt x="0" y="0"/>
                </a:moveTo>
                <a:lnTo>
                  <a:pt x="0" y="998"/>
                </a:lnTo>
                <a:lnTo>
                  <a:pt x="1678" y="998"/>
                </a:lnTo>
                <a:lnTo>
                  <a:pt x="16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38100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0" name="Text Box 8"/>
          <p:cNvSpPr txBox="1">
            <a:spLocks noChangeArrowheads="1"/>
          </p:cNvSpPr>
          <p:nvPr/>
        </p:nvSpPr>
        <p:spPr bwMode="auto">
          <a:xfrm>
            <a:off x="422275" y="692150"/>
            <a:ext cx="86868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1</a:t>
            </a:r>
            <a:r>
              <a:rPr kumimoji="1" lang="zh-CN" altLang="en-US" sz="4000">
                <a:latin typeface="华文新魏" pitchFamily="2" charset="-122"/>
                <a:ea typeface="华文新魏" pitchFamily="2" charset="-122"/>
              </a:rPr>
              <a:t>、如图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,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α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⊥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β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,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α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∩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β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=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l</a:t>
            </a:r>
            <a:r>
              <a:rPr kumimoji="1" lang="zh-CN" altLang="en-US" sz="4000">
                <a:latin typeface="华文新魏" pitchFamily="2" charset="-122"/>
                <a:ea typeface="华文新魏" pitchFamily="2" charset="-122"/>
              </a:rPr>
              <a:t>，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AB    α</a:t>
            </a:r>
            <a:r>
              <a:rPr kumimoji="1" lang="zh-CN" altLang="en-US" sz="4000">
                <a:latin typeface="华文新魏" pitchFamily="2" charset="-122"/>
                <a:ea typeface="华文新魏" pitchFamily="2" charset="-122"/>
              </a:rPr>
              <a:t>，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AB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⊥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l</a:t>
            </a:r>
            <a:r>
              <a:rPr kumimoji="1" lang="zh-CN" altLang="en-US" sz="4000">
                <a:latin typeface="华文新魏" pitchFamily="2" charset="-122"/>
                <a:ea typeface="华文新魏" pitchFamily="2" charset="-122"/>
              </a:rPr>
              <a:t>， 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BC   β</a:t>
            </a:r>
            <a:r>
              <a:rPr kumimoji="1" lang="zh-CN" altLang="en-US" sz="4000">
                <a:latin typeface="华文新魏" pitchFamily="2" charset="-122"/>
                <a:ea typeface="华文新魏" pitchFamily="2" charset="-122"/>
              </a:rPr>
              <a:t>，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DE   β</a:t>
            </a:r>
            <a:r>
              <a:rPr kumimoji="1" lang="zh-CN" altLang="en-US" sz="4000">
                <a:latin typeface="华文新魏" pitchFamily="2" charset="-122"/>
                <a:ea typeface="华文新魏" pitchFamily="2" charset="-122"/>
              </a:rPr>
              <a:t>，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BC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⊥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DE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kumimoji="1" lang="zh-CN" altLang="en-US" sz="4000">
                <a:latin typeface="华文新魏" pitchFamily="2" charset="-122"/>
                <a:ea typeface="华文新魏" pitchFamily="2" charset="-122"/>
              </a:rPr>
              <a:t>求证：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AC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⊥</a:t>
            </a:r>
            <a:r>
              <a:rPr kumimoji="1" lang="en-US" altLang="zh-CN" sz="4000" i="1">
                <a:latin typeface="华文新魏" pitchFamily="2" charset="-122"/>
                <a:ea typeface="华文新魏" pitchFamily="2" charset="-122"/>
              </a:rPr>
              <a:t>DE</a:t>
            </a:r>
            <a:r>
              <a:rPr kumimoji="1" lang="en-US" altLang="zh-CN" sz="4000">
                <a:latin typeface="华文新魏" pitchFamily="2" charset="-122"/>
                <a:ea typeface="华文新魏" pitchFamily="2" charset="-122"/>
              </a:rPr>
              <a:t>.</a:t>
            </a:r>
            <a:endParaRPr kumimoji="1" lang="en-US" altLang="zh-CN" sz="4000" b="1">
              <a:latin typeface="华文新魏" pitchFamily="2" charset="-122"/>
              <a:ea typeface="华文新魏" pitchFamily="2" charset="-122"/>
            </a:endParaRPr>
          </a:p>
        </p:txBody>
      </p:sp>
      <p:graphicFrame>
        <p:nvGraphicFramePr>
          <p:cNvPr id="5122" name="Object 9"/>
          <p:cNvGraphicFramePr>
            <a:graphicFrameLocks noChangeAspect="1"/>
          </p:cNvGraphicFramePr>
          <p:nvPr/>
        </p:nvGraphicFramePr>
        <p:xfrm>
          <a:off x="7305675" y="836613"/>
          <a:ext cx="579438" cy="482600"/>
        </p:xfrm>
        <a:graphic>
          <a:graphicData uri="http://schemas.openxmlformats.org/presentationml/2006/ole">
            <p:oleObj spid="_x0000_s35842" name="公式" r:id="rId3" imgW="152280" imgH="126720" progId="Equation.3">
              <p:embed/>
            </p:oleObj>
          </a:graphicData>
        </a:graphic>
      </p:graphicFrame>
      <p:graphicFrame>
        <p:nvGraphicFramePr>
          <p:cNvPr id="5123" name="Object 10"/>
          <p:cNvGraphicFramePr>
            <a:graphicFrameLocks noChangeAspect="1"/>
          </p:cNvGraphicFramePr>
          <p:nvPr/>
        </p:nvGraphicFramePr>
        <p:xfrm>
          <a:off x="3055938" y="1412875"/>
          <a:ext cx="579437" cy="482600"/>
        </p:xfrm>
        <a:graphic>
          <a:graphicData uri="http://schemas.openxmlformats.org/presentationml/2006/ole">
            <p:oleObj spid="_x0000_s35843" name="公式" r:id="rId4" imgW="152280" imgH="126720" progId="Equation.3">
              <p:embed/>
            </p:oleObj>
          </a:graphicData>
        </a:graphic>
      </p:graphicFrame>
      <p:graphicFrame>
        <p:nvGraphicFramePr>
          <p:cNvPr id="5124" name="Object 11"/>
          <p:cNvGraphicFramePr>
            <a:graphicFrameLocks noChangeAspect="1"/>
          </p:cNvGraphicFramePr>
          <p:nvPr/>
        </p:nvGraphicFramePr>
        <p:xfrm>
          <a:off x="5076825" y="1362075"/>
          <a:ext cx="579438" cy="482600"/>
        </p:xfrm>
        <a:graphic>
          <a:graphicData uri="http://schemas.openxmlformats.org/presentationml/2006/ole">
            <p:oleObj spid="_x0000_s35844" name="公式" r:id="rId5" imgW="152280" imgH="126720" progId="Equation.3">
              <p:embed/>
            </p:oleObj>
          </a:graphicData>
        </a:graphic>
      </p:graphicFrame>
      <p:graphicFrame>
        <p:nvGraphicFramePr>
          <p:cNvPr id="5125" name="Object 12"/>
          <p:cNvGraphicFramePr>
            <a:graphicFrameLocks noChangeAspect="1"/>
          </p:cNvGraphicFramePr>
          <p:nvPr/>
        </p:nvGraphicFramePr>
        <p:xfrm>
          <a:off x="2987675" y="2708275"/>
          <a:ext cx="512763" cy="447675"/>
        </p:xfrm>
        <a:graphic>
          <a:graphicData uri="http://schemas.openxmlformats.org/presentationml/2006/ole">
            <p:oleObj spid="_x0000_s35845" name="公式" r:id="rId6" imgW="152280" imgH="139680" progId="Equation.3">
              <p:embed/>
            </p:oleObj>
          </a:graphicData>
        </a:graphic>
      </p:graphicFrame>
      <p:graphicFrame>
        <p:nvGraphicFramePr>
          <p:cNvPr id="5126" name="Object 13"/>
          <p:cNvGraphicFramePr>
            <a:graphicFrameLocks noChangeAspect="1"/>
          </p:cNvGraphicFramePr>
          <p:nvPr/>
        </p:nvGraphicFramePr>
        <p:xfrm>
          <a:off x="1547813" y="5770563"/>
          <a:ext cx="427037" cy="538162"/>
        </p:xfrm>
        <a:graphic>
          <a:graphicData uri="http://schemas.openxmlformats.org/presentationml/2006/ole">
            <p:oleObj spid="_x0000_s35846" name="公式" r:id="rId7" imgW="152280" imgH="203040" progId="Equation.3">
              <p:embed/>
            </p:oleObj>
          </a:graphicData>
        </a:graphic>
      </p:graphicFrame>
      <p:sp>
        <p:nvSpPr>
          <p:cNvPr id="5131" name="Freeform 14"/>
          <p:cNvSpPr>
            <a:spLocks/>
          </p:cNvSpPr>
          <p:nvPr/>
        </p:nvSpPr>
        <p:spPr bwMode="auto">
          <a:xfrm>
            <a:off x="2987675" y="3500438"/>
            <a:ext cx="3889375" cy="1296987"/>
          </a:xfrm>
          <a:custGeom>
            <a:avLst/>
            <a:gdLst>
              <a:gd name="T0" fmla="*/ 0 w 2450"/>
              <a:gd name="T1" fmla="*/ 771 h 771"/>
              <a:gd name="T2" fmla="*/ 953 w 2450"/>
              <a:gd name="T3" fmla="*/ 0 h 771"/>
              <a:gd name="T4" fmla="*/ 2450 w 2450"/>
              <a:gd name="T5" fmla="*/ 0 h 771"/>
              <a:gd name="T6" fmla="*/ 0 60000 65536"/>
              <a:gd name="T7" fmla="*/ 0 60000 65536"/>
              <a:gd name="T8" fmla="*/ 0 60000 65536"/>
              <a:gd name="T9" fmla="*/ 0 w 2450"/>
              <a:gd name="T10" fmla="*/ 0 h 771"/>
              <a:gd name="T11" fmla="*/ 2450 w 2450"/>
              <a:gd name="T12" fmla="*/ 771 h 77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0" h="771">
                <a:moveTo>
                  <a:pt x="0" y="771"/>
                </a:moveTo>
                <a:lnTo>
                  <a:pt x="953" y="0"/>
                </a:lnTo>
                <a:lnTo>
                  <a:pt x="2450" y="0"/>
                </a:lnTo>
              </a:path>
            </a:pathLst>
          </a:cu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2" name="Line 15"/>
          <p:cNvSpPr>
            <a:spLocks noChangeShapeType="1"/>
          </p:cNvSpPr>
          <p:nvPr/>
        </p:nvSpPr>
        <p:spPr bwMode="auto">
          <a:xfrm>
            <a:off x="4860925" y="3068638"/>
            <a:ext cx="0" cy="17287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3" name="Line 16"/>
          <p:cNvSpPr>
            <a:spLocks noChangeShapeType="1"/>
          </p:cNvSpPr>
          <p:nvPr/>
        </p:nvSpPr>
        <p:spPr bwMode="auto">
          <a:xfrm flipH="1">
            <a:off x="3779838" y="4797425"/>
            <a:ext cx="1081087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4" name="Line 17"/>
          <p:cNvSpPr>
            <a:spLocks noChangeShapeType="1"/>
          </p:cNvSpPr>
          <p:nvPr/>
        </p:nvSpPr>
        <p:spPr bwMode="auto">
          <a:xfrm>
            <a:off x="2700338" y="5734050"/>
            <a:ext cx="21605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5" name="Text Box 18"/>
          <p:cNvSpPr txBox="1">
            <a:spLocks noChangeArrowheads="1"/>
          </p:cNvSpPr>
          <p:nvPr/>
        </p:nvSpPr>
        <p:spPr bwMode="auto">
          <a:xfrm>
            <a:off x="4859338" y="2838450"/>
            <a:ext cx="441325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latin typeface="Times New Roman" pitchFamily="18" charset="0"/>
              </a:rPr>
              <a:t>A</a:t>
            </a:r>
          </a:p>
        </p:txBody>
      </p:sp>
      <p:sp>
        <p:nvSpPr>
          <p:cNvPr id="5136" name="Text Box 19"/>
          <p:cNvSpPr txBox="1">
            <a:spLocks noChangeArrowheads="1"/>
          </p:cNvSpPr>
          <p:nvPr/>
        </p:nvSpPr>
        <p:spPr bwMode="auto">
          <a:xfrm>
            <a:off x="4872038" y="4349750"/>
            <a:ext cx="420687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latin typeface="Times New Roman" pitchFamily="18" charset="0"/>
              </a:rPr>
              <a:t>B</a:t>
            </a:r>
          </a:p>
        </p:txBody>
      </p:sp>
      <p:sp>
        <p:nvSpPr>
          <p:cNvPr id="5137" name="Text Box 20"/>
          <p:cNvSpPr txBox="1">
            <a:spLocks noChangeArrowheads="1"/>
          </p:cNvSpPr>
          <p:nvPr/>
        </p:nvSpPr>
        <p:spPr bwMode="auto">
          <a:xfrm>
            <a:off x="3425825" y="5286375"/>
            <a:ext cx="420688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latin typeface="Times New Roman" pitchFamily="18" charset="0"/>
              </a:rPr>
              <a:t>C</a:t>
            </a:r>
          </a:p>
        </p:txBody>
      </p:sp>
      <p:sp>
        <p:nvSpPr>
          <p:cNvPr id="5138" name="Text Box 21"/>
          <p:cNvSpPr txBox="1">
            <a:spLocks noChangeArrowheads="1"/>
          </p:cNvSpPr>
          <p:nvPr/>
        </p:nvSpPr>
        <p:spPr bwMode="auto">
          <a:xfrm>
            <a:off x="2259013" y="5414963"/>
            <a:ext cx="441325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latin typeface="Times New Roman" pitchFamily="18" charset="0"/>
              </a:rPr>
              <a:t>D</a:t>
            </a:r>
          </a:p>
        </p:txBody>
      </p:sp>
      <p:sp>
        <p:nvSpPr>
          <p:cNvPr id="5139" name="Text Box 22"/>
          <p:cNvSpPr txBox="1">
            <a:spLocks noChangeArrowheads="1"/>
          </p:cNvSpPr>
          <p:nvPr/>
        </p:nvSpPr>
        <p:spPr bwMode="auto">
          <a:xfrm>
            <a:off x="4891088" y="5430838"/>
            <a:ext cx="401637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latin typeface="Times New Roman" pitchFamily="18" charset="0"/>
              </a:rPr>
              <a:t>E</a:t>
            </a:r>
          </a:p>
        </p:txBody>
      </p:sp>
      <p:sp>
        <p:nvSpPr>
          <p:cNvPr id="5140" name="Line 23"/>
          <p:cNvSpPr>
            <a:spLocks noChangeShapeType="1"/>
          </p:cNvSpPr>
          <p:nvPr/>
        </p:nvSpPr>
        <p:spPr bwMode="auto">
          <a:xfrm flipH="1">
            <a:off x="3779838" y="3068638"/>
            <a:ext cx="1079500" cy="26654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41" name="Freeform 24"/>
          <p:cNvSpPr>
            <a:spLocks/>
          </p:cNvSpPr>
          <p:nvPr/>
        </p:nvSpPr>
        <p:spPr bwMode="auto">
          <a:xfrm>
            <a:off x="2987675" y="2708275"/>
            <a:ext cx="3889375" cy="2089150"/>
          </a:xfrm>
          <a:custGeom>
            <a:avLst/>
            <a:gdLst>
              <a:gd name="T0" fmla="*/ 1179 w 2450"/>
              <a:gd name="T1" fmla="*/ 1316 h 1316"/>
              <a:gd name="T2" fmla="*/ 2450 w 2450"/>
              <a:gd name="T3" fmla="*/ 1316 h 1316"/>
              <a:gd name="T4" fmla="*/ 2450 w 2450"/>
              <a:gd name="T5" fmla="*/ 0 h 1316"/>
              <a:gd name="T6" fmla="*/ 0 w 2450"/>
              <a:gd name="T7" fmla="*/ 0 h 1316"/>
              <a:gd name="T8" fmla="*/ 0 w 2450"/>
              <a:gd name="T9" fmla="*/ 1316 h 1316"/>
              <a:gd name="T10" fmla="*/ 726 w 2450"/>
              <a:gd name="T11" fmla="*/ 1316 h 131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50"/>
              <a:gd name="T19" fmla="*/ 0 h 1316"/>
              <a:gd name="T20" fmla="*/ 2450 w 2450"/>
              <a:gd name="T21" fmla="*/ 1316 h 131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50" h="1316">
                <a:moveTo>
                  <a:pt x="1179" y="1316"/>
                </a:moveTo>
                <a:lnTo>
                  <a:pt x="2450" y="1316"/>
                </a:lnTo>
                <a:lnTo>
                  <a:pt x="2450" y="0"/>
                </a:lnTo>
                <a:lnTo>
                  <a:pt x="0" y="0"/>
                </a:lnTo>
                <a:lnTo>
                  <a:pt x="0" y="1316"/>
                </a:lnTo>
                <a:lnTo>
                  <a:pt x="726" y="1316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42" name="Line 25"/>
          <p:cNvSpPr>
            <a:spLocks noChangeShapeType="1"/>
          </p:cNvSpPr>
          <p:nvPr/>
        </p:nvSpPr>
        <p:spPr bwMode="auto">
          <a:xfrm>
            <a:off x="4140200" y="4797425"/>
            <a:ext cx="71913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5127" name="Object 26"/>
          <p:cNvGraphicFramePr>
            <a:graphicFrameLocks noChangeAspect="1"/>
          </p:cNvGraphicFramePr>
          <p:nvPr/>
        </p:nvGraphicFramePr>
        <p:xfrm>
          <a:off x="6396038" y="4149725"/>
          <a:ext cx="407987" cy="725488"/>
        </p:xfrm>
        <a:graphic>
          <a:graphicData uri="http://schemas.openxmlformats.org/presentationml/2006/ole">
            <p:oleObj spid="_x0000_s35847" name="公式" r:id="rId8" imgW="88560" imgH="177480" progId="Equation.3">
              <p:embed/>
            </p:oleObj>
          </a:graphicData>
        </a:graphic>
      </p:graphicFrame>
      <p:sp>
        <p:nvSpPr>
          <p:cNvPr id="5143" name="WordArt 27"/>
          <p:cNvSpPr>
            <a:spLocks noChangeArrowheads="1" noChangeShapeType="1" noTextEdit="1"/>
          </p:cNvSpPr>
          <p:nvPr/>
        </p:nvSpPr>
        <p:spPr bwMode="auto">
          <a:xfrm>
            <a:off x="539750" y="260350"/>
            <a:ext cx="2743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华文新魏"/>
                <a:ea typeface="华文新魏"/>
              </a:rPr>
              <a:t>四、作业布置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11188" y="260350"/>
            <a:ext cx="7632700" cy="1066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Times New Roman" pitchFamily="18" charset="0"/>
              </a:rPr>
              <a:t>2.</a:t>
            </a:r>
            <a:r>
              <a:rPr lang="zh-CN" altLang="en-US" sz="3200" b="1">
                <a:latin typeface="Times New Roman" pitchFamily="18" charset="0"/>
              </a:rPr>
              <a:t>如图，平面</a:t>
            </a:r>
            <a:r>
              <a:rPr lang="en-US" altLang="zh-CN" sz="3200" b="1">
                <a:latin typeface="Times New Roman" pitchFamily="18" charset="0"/>
              </a:rPr>
              <a:t>AED </a:t>
            </a:r>
            <a:r>
              <a:rPr lang="en-US" altLang="zh-CN" sz="3200" b="1">
                <a:solidFill>
                  <a:srgbClr val="000000"/>
                </a:solidFill>
                <a:latin typeface="Times New Roman" pitchFamily="18" charset="0"/>
              </a:rPr>
              <a:t>⊥</a:t>
            </a:r>
            <a:r>
              <a:rPr lang="zh-CN" altLang="en-US" sz="3200" b="1">
                <a:solidFill>
                  <a:srgbClr val="000000"/>
                </a:solidFill>
                <a:latin typeface="Times New Roman" pitchFamily="18" charset="0"/>
              </a:rPr>
              <a:t>平面</a:t>
            </a:r>
            <a:r>
              <a:rPr lang="en-US" altLang="zh-CN" sz="3200" b="1">
                <a:solidFill>
                  <a:srgbClr val="000000"/>
                </a:solidFill>
                <a:latin typeface="Times New Roman" pitchFamily="18" charset="0"/>
              </a:rPr>
              <a:t>ABCD</a:t>
            </a:r>
            <a:r>
              <a:rPr lang="zh-CN" altLang="en-US" sz="3200" b="1">
                <a:solidFill>
                  <a:srgbClr val="000000"/>
                </a:solidFill>
                <a:latin typeface="Times New Roman" pitchFamily="18" charset="0"/>
              </a:rPr>
              <a:t>，△</a:t>
            </a:r>
            <a:r>
              <a:rPr lang="en-US" altLang="zh-CN" sz="3200" b="1">
                <a:solidFill>
                  <a:srgbClr val="000000"/>
                </a:solidFill>
                <a:latin typeface="Times New Roman" pitchFamily="18" charset="0"/>
              </a:rPr>
              <a:t>AED</a:t>
            </a:r>
            <a:r>
              <a:rPr lang="zh-CN" altLang="en-US" sz="3200" b="1">
                <a:solidFill>
                  <a:srgbClr val="000000"/>
                </a:solidFill>
                <a:latin typeface="Times New Roman" pitchFamily="18" charset="0"/>
              </a:rPr>
              <a:t>是等边三角形，四边形</a:t>
            </a:r>
            <a:r>
              <a:rPr lang="en-US" altLang="zh-CN" sz="3200" b="1">
                <a:solidFill>
                  <a:srgbClr val="000000"/>
                </a:solidFill>
                <a:latin typeface="Times New Roman" pitchFamily="18" charset="0"/>
              </a:rPr>
              <a:t>ABCD</a:t>
            </a:r>
            <a:r>
              <a:rPr lang="zh-CN" altLang="en-US" sz="3200" b="1">
                <a:solidFill>
                  <a:srgbClr val="000000"/>
                </a:solidFill>
                <a:latin typeface="Times New Roman" pitchFamily="18" charset="0"/>
              </a:rPr>
              <a:t>是矩形，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323850" y="1336675"/>
            <a:ext cx="3987800" cy="57943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3200" b="1">
                <a:latin typeface="Times New Roman" pitchFamily="18" charset="0"/>
              </a:rPr>
              <a:t>（</a:t>
            </a:r>
            <a:r>
              <a:rPr lang="en-US" altLang="zh-CN" sz="3200" b="1">
                <a:latin typeface="Times New Roman" pitchFamily="18" charset="0"/>
              </a:rPr>
              <a:t>1</a:t>
            </a:r>
            <a:r>
              <a:rPr lang="zh-CN" altLang="en-US" sz="3200" b="1">
                <a:latin typeface="Times New Roman" pitchFamily="18" charset="0"/>
              </a:rPr>
              <a:t>）求证：</a:t>
            </a:r>
            <a:r>
              <a:rPr lang="en-US" altLang="zh-CN" sz="3200" b="1">
                <a:latin typeface="Times New Roman" pitchFamily="18" charset="0"/>
              </a:rPr>
              <a:t>EA⊥CD</a:t>
            </a:r>
          </a:p>
        </p:txBody>
      </p:sp>
      <p:sp>
        <p:nvSpPr>
          <p:cNvPr id="135172" name="Line 4"/>
          <p:cNvSpPr>
            <a:spLocks noChangeShapeType="1"/>
          </p:cNvSpPr>
          <p:nvPr/>
        </p:nvSpPr>
        <p:spPr bwMode="auto">
          <a:xfrm flipV="1">
            <a:off x="3276600" y="4797425"/>
            <a:ext cx="3167063" cy="398463"/>
          </a:xfrm>
          <a:prstGeom prst="line">
            <a:avLst/>
          </a:prstGeom>
          <a:noFill/>
          <a:ln w="38100">
            <a:solidFill>
              <a:srgbClr val="01010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5173" name="Line 5"/>
          <p:cNvSpPr>
            <a:spLocks noChangeShapeType="1"/>
          </p:cNvSpPr>
          <p:nvPr/>
        </p:nvSpPr>
        <p:spPr bwMode="auto">
          <a:xfrm flipV="1">
            <a:off x="3276600" y="3141663"/>
            <a:ext cx="71438" cy="2087562"/>
          </a:xfrm>
          <a:prstGeom prst="line">
            <a:avLst/>
          </a:prstGeom>
          <a:noFill/>
          <a:ln w="38100">
            <a:solidFill>
              <a:srgbClr val="01010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5174" name="Rectangle 6"/>
          <p:cNvSpPr>
            <a:spLocks noChangeArrowheads="1"/>
          </p:cNvSpPr>
          <p:nvPr/>
        </p:nvSpPr>
        <p:spPr bwMode="auto">
          <a:xfrm>
            <a:off x="3203575" y="5229225"/>
            <a:ext cx="254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kumimoji="1" lang="en-US" altLang="zh-CN" sz="2400" b="1">
                <a:solidFill>
                  <a:srgbClr val="000000"/>
                </a:solidFill>
              </a:rPr>
              <a:t>M</a:t>
            </a:r>
            <a:endParaRPr kumimoji="1" lang="en-US" altLang="zh-CN" sz="2400">
              <a:latin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484438" y="2852738"/>
            <a:ext cx="4300537" cy="3344862"/>
            <a:chOff x="1658" y="1976"/>
            <a:chExt cx="2393" cy="1884"/>
          </a:xfrm>
        </p:grpSpPr>
        <p:sp>
          <p:nvSpPr>
            <p:cNvPr id="6155" name="Line 8"/>
            <p:cNvSpPr>
              <a:spLocks noChangeShapeType="1"/>
            </p:cNvSpPr>
            <p:nvPr/>
          </p:nvSpPr>
          <p:spPr bwMode="auto">
            <a:xfrm flipH="1">
              <a:off x="2338" y="3049"/>
              <a:ext cx="774" cy="1"/>
            </a:xfrm>
            <a:prstGeom prst="line">
              <a:avLst/>
            </a:prstGeom>
            <a:noFill/>
            <a:ln w="3810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6" name="Line 9"/>
            <p:cNvSpPr>
              <a:spLocks noChangeShapeType="1"/>
            </p:cNvSpPr>
            <p:nvPr/>
          </p:nvSpPr>
          <p:spPr bwMode="auto">
            <a:xfrm>
              <a:off x="3112" y="3049"/>
              <a:ext cx="774" cy="1"/>
            </a:xfrm>
            <a:prstGeom prst="line">
              <a:avLst/>
            </a:prstGeom>
            <a:noFill/>
            <a:ln w="3810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7" name="Line 10"/>
            <p:cNvSpPr>
              <a:spLocks noChangeShapeType="1"/>
            </p:cNvSpPr>
            <p:nvPr/>
          </p:nvSpPr>
          <p:spPr bwMode="auto">
            <a:xfrm>
              <a:off x="2133" y="2150"/>
              <a:ext cx="205" cy="899"/>
            </a:xfrm>
            <a:prstGeom prst="line">
              <a:avLst/>
            </a:prstGeom>
            <a:noFill/>
            <a:ln w="3810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8" name="Rectangle 11"/>
            <p:cNvSpPr>
              <a:spLocks noChangeArrowheads="1"/>
            </p:cNvSpPr>
            <p:nvPr/>
          </p:nvSpPr>
          <p:spPr bwMode="auto">
            <a:xfrm>
              <a:off x="2384" y="2837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kumimoji="1" lang="en-US" altLang="zh-CN" sz="2400" b="1">
                  <a:solidFill>
                    <a:srgbClr val="000000"/>
                  </a:solidFill>
                </a:rPr>
                <a:t>D</a:t>
              </a:r>
              <a:endParaRPr kumimoji="1" lang="en-US" altLang="zh-CN" sz="2400">
                <a:latin typeface="Times New Roman" pitchFamily="18" charset="0"/>
              </a:endParaRPr>
            </a:p>
          </p:txBody>
        </p:sp>
        <p:sp>
          <p:nvSpPr>
            <p:cNvPr id="6159" name="Line 12"/>
            <p:cNvSpPr>
              <a:spLocks noChangeShapeType="1"/>
            </p:cNvSpPr>
            <p:nvPr/>
          </p:nvSpPr>
          <p:spPr bwMode="auto">
            <a:xfrm flipV="1">
              <a:off x="1788" y="3049"/>
              <a:ext cx="550" cy="583"/>
            </a:xfrm>
            <a:prstGeom prst="line">
              <a:avLst/>
            </a:prstGeom>
            <a:noFill/>
            <a:ln w="3810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0" name="Line 13"/>
            <p:cNvSpPr>
              <a:spLocks noChangeShapeType="1"/>
            </p:cNvSpPr>
            <p:nvPr/>
          </p:nvSpPr>
          <p:spPr bwMode="auto">
            <a:xfrm>
              <a:off x="2133" y="2150"/>
              <a:ext cx="1753" cy="899"/>
            </a:xfrm>
            <a:prstGeom prst="line">
              <a:avLst/>
            </a:prstGeom>
            <a:noFill/>
            <a:ln w="3810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1" name="Rectangle 14"/>
            <p:cNvSpPr>
              <a:spLocks noChangeArrowheads="1"/>
            </p:cNvSpPr>
            <p:nvPr/>
          </p:nvSpPr>
          <p:spPr bwMode="auto">
            <a:xfrm>
              <a:off x="1965" y="1976"/>
              <a:ext cx="11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kumimoji="1" lang="en-US" altLang="zh-CN" sz="2400" b="1">
                  <a:solidFill>
                    <a:srgbClr val="000000"/>
                  </a:solidFill>
                </a:rPr>
                <a:t>E</a:t>
              </a:r>
              <a:endParaRPr kumimoji="1" lang="en-US" altLang="zh-CN" sz="2400">
                <a:latin typeface="Times New Roman" pitchFamily="18" charset="0"/>
              </a:endParaRPr>
            </a:p>
          </p:txBody>
        </p:sp>
        <p:sp>
          <p:nvSpPr>
            <p:cNvPr id="6162" name="Line 15"/>
            <p:cNvSpPr>
              <a:spLocks noChangeShapeType="1"/>
            </p:cNvSpPr>
            <p:nvPr/>
          </p:nvSpPr>
          <p:spPr bwMode="auto">
            <a:xfrm flipH="1">
              <a:off x="3336" y="3049"/>
              <a:ext cx="550" cy="583"/>
            </a:xfrm>
            <a:prstGeom prst="line">
              <a:avLst/>
            </a:prstGeom>
            <a:noFill/>
            <a:ln w="3810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3" name="Rectangle 16"/>
            <p:cNvSpPr>
              <a:spLocks noChangeArrowheads="1"/>
            </p:cNvSpPr>
            <p:nvPr/>
          </p:nvSpPr>
          <p:spPr bwMode="auto">
            <a:xfrm>
              <a:off x="3928" y="2974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kumimoji="1" lang="en-US" altLang="zh-CN" sz="2400" b="1">
                  <a:solidFill>
                    <a:srgbClr val="000000"/>
                  </a:solidFill>
                </a:rPr>
                <a:t>C</a:t>
              </a:r>
              <a:endParaRPr kumimoji="1" lang="en-US" altLang="zh-CN" sz="2400">
                <a:latin typeface="Times New Roman" pitchFamily="18" charset="0"/>
              </a:endParaRPr>
            </a:p>
          </p:txBody>
        </p:sp>
        <p:sp>
          <p:nvSpPr>
            <p:cNvPr id="6164" name="Line 17"/>
            <p:cNvSpPr>
              <a:spLocks noChangeShapeType="1"/>
            </p:cNvSpPr>
            <p:nvPr/>
          </p:nvSpPr>
          <p:spPr bwMode="auto">
            <a:xfrm flipV="1">
              <a:off x="1788" y="2150"/>
              <a:ext cx="345" cy="1482"/>
            </a:xfrm>
            <a:prstGeom prst="line">
              <a:avLst/>
            </a:prstGeom>
            <a:noFill/>
            <a:ln w="3810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5" name="Rectangle 18"/>
            <p:cNvSpPr>
              <a:spLocks noChangeArrowheads="1"/>
            </p:cNvSpPr>
            <p:nvPr/>
          </p:nvSpPr>
          <p:spPr bwMode="auto">
            <a:xfrm>
              <a:off x="1658" y="3598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kumimoji="1" lang="en-US" altLang="zh-CN" sz="2400" b="1">
                  <a:solidFill>
                    <a:srgbClr val="000000"/>
                  </a:solidFill>
                </a:rPr>
                <a:t>A</a:t>
              </a:r>
              <a:endParaRPr kumimoji="1" lang="en-US" altLang="zh-CN" sz="2400">
                <a:latin typeface="Times New Roman" pitchFamily="18" charset="0"/>
              </a:endParaRPr>
            </a:p>
          </p:txBody>
        </p:sp>
        <p:sp>
          <p:nvSpPr>
            <p:cNvPr id="6166" name="Line 19"/>
            <p:cNvSpPr>
              <a:spLocks noChangeShapeType="1"/>
            </p:cNvSpPr>
            <p:nvPr/>
          </p:nvSpPr>
          <p:spPr bwMode="auto">
            <a:xfrm>
              <a:off x="1788" y="3632"/>
              <a:ext cx="1548" cy="1"/>
            </a:xfrm>
            <a:prstGeom prst="line">
              <a:avLst/>
            </a:prstGeom>
            <a:noFill/>
            <a:ln w="38100">
              <a:solidFill>
                <a:srgbClr val="01010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7" name="Rectangle 20"/>
            <p:cNvSpPr>
              <a:spLocks noChangeArrowheads="1"/>
            </p:cNvSpPr>
            <p:nvPr/>
          </p:nvSpPr>
          <p:spPr bwMode="auto">
            <a:xfrm>
              <a:off x="3291" y="3654"/>
              <a:ext cx="12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kumimoji="1" lang="en-US" altLang="zh-CN" sz="2400" b="1">
                  <a:solidFill>
                    <a:srgbClr val="000000"/>
                  </a:solidFill>
                </a:rPr>
                <a:t>B</a:t>
              </a:r>
              <a:endParaRPr kumimoji="1" lang="en-US" altLang="zh-CN" sz="2400">
                <a:latin typeface="Times New Roman" pitchFamily="18" charset="0"/>
              </a:endParaRPr>
            </a:p>
          </p:txBody>
        </p:sp>
      </p:grpSp>
      <p:sp>
        <p:nvSpPr>
          <p:cNvPr id="6153" name="Text Box 21"/>
          <p:cNvSpPr txBox="1">
            <a:spLocks noChangeArrowheads="1"/>
          </p:cNvSpPr>
          <p:nvPr/>
        </p:nvSpPr>
        <p:spPr bwMode="auto">
          <a:xfrm>
            <a:off x="323850" y="1912938"/>
            <a:ext cx="8569325" cy="1066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b="1">
                <a:latin typeface="Times New Roman" pitchFamily="18" charset="0"/>
              </a:rPr>
              <a:t>（</a:t>
            </a:r>
            <a:r>
              <a:rPr lang="en-US" altLang="zh-CN" sz="3200" b="1">
                <a:latin typeface="Times New Roman" pitchFamily="18" charset="0"/>
              </a:rPr>
              <a:t>2</a:t>
            </a:r>
            <a:r>
              <a:rPr lang="zh-CN" altLang="en-US" sz="3200" b="1">
                <a:latin typeface="Times New Roman" pitchFamily="18" charset="0"/>
              </a:rPr>
              <a:t>）若</a:t>
            </a:r>
            <a:r>
              <a:rPr lang="en-US" altLang="zh-CN" sz="3200" b="1">
                <a:latin typeface="Times New Roman" pitchFamily="18" charset="0"/>
              </a:rPr>
              <a:t>AD</a:t>
            </a:r>
            <a:r>
              <a:rPr lang="zh-CN" altLang="en-US" sz="3200" b="1">
                <a:latin typeface="Times New Roman" pitchFamily="18" charset="0"/>
              </a:rPr>
              <a:t>＝</a:t>
            </a:r>
            <a:r>
              <a:rPr lang="en-US" altLang="zh-CN" sz="3200" b="1">
                <a:latin typeface="Times New Roman" pitchFamily="18" charset="0"/>
              </a:rPr>
              <a:t>1</a:t>
            </a:r>
            <a:r>
              <a:rPr lang="zh-CN" altLang="en-US" sz="3200" b="1">
                <a:latin typeface="Times New Roman" pitchFamily="18" charset="0"/>
              </a:rPr>
              <a:t>，</a:t>
            </a:r>
            <a:r>
              <a:rPr lang="en-US" altLang="zh-CN" sz="3200" b="1">
                <a:latin typeface="Times New Roman" pitchFamily="18" charset="0"/>
              </a:rPr>
              <a:t>AB</a:t>
            </a:r>
            <a:r>
              <a:rPr lang="zh-CN" altLang="en-US" sz="3200" b="1">
                <a:latin typeface="Times New Roman" pitchFamily="18" charset="0"/>
              </a:rPr>
              <a:t>＝      ，求</a:t>
            </a:r>
            <a:r>
              <a:rPr lang="en-US" altLang="zh-CN" sz="3200" b="1">
                <a:latin typeface="Times New Roman" pitchFamily="18" charset="0"/>
              </a:rPr>
              <a:t>EC</a:t>
            </a:r>
            <a:r>
              <a:rPr lang="zh-CN" altLang="en-US" sz="3200" b="1">
                <a:latin typeface="Times New Roman" pitchFamily="18" charset="0"/>
              </a:rPr>
              <a:t>与平面</a:t>
            </a:r>
            <a:r>
              <a:rPr lang="en-US" altLang="zh-CN" sz="3200" b="1">
                <a:latin typeface="Times New Roman" pitchFamily="18" charset="0"/>
              </a:rPr>
              <a:t>ABCD</a:t>
            </a:r>
            <a:r>
              <a:rPr lang="zh-CN" altLang="en-US" sz="3200" b="1">
                <a:latin typeface="Times New Roman" pitchFamily="18" charset="0"/>
              </a:rPr>
              <a:t>所成的角。</a:t>
            </a:r>
          </a:p>
        </p:txBody>
      </p:sp>
      <p:sp>
        <p:nvSpPr>
          <p:cNvPr id="6154" name="Rectangle 22"/>
          <p:cNvSpPr>
            <a:spLocks noChangeArrowheads="1"/>
          </p:cNvSpPr>
          <p:nvPr/>
        </p:nvSpPr>
        <p:spPr bwMode="auto">
          <a:xfrm>
            <a:off x="4992688" y="18732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zh-CN" altLang="zh-CN"/>
          </a:p>
        </p:txBody>
      </p:sp>
      <p:graphicFrame>
        <p:nvGraphicFramePr>
          <p:cNvPr id="6146" name="Object 23"/>
          <p:cNvGraphicFramePr>
            <a:graphicFrameLocks noChangeAspect="1"/>
          </p:cNvGraphicFramePr>
          <p:nvPr/>
        </p:nvGraphicFramePr>
        <p:xfrm>
          <a:off x="4211638" y="1916113"/>
          <a:ext cx="719137" cy="644525"/>
        </p:xfrm>
        <a:graphic>
          <a:graphicData uri="http://schemas.openxmlformats.org/presentationml/2006/ole">
            <p:oleObj spid="_x0000_s36866" name="公式" r:id="rId3" imgW="241200" imgH="2156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2" grpId="0" animBg="1"/>
      <p:bldP spid="135173" grpId="0" animBg="1"/>
      <p:bldP spid="13517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WordArt 2"/>
          <p:cNvSpPr>
            <a:spLocks noChangeArrowheads="1" noChangeShapeType="1" noTextEdit="1"/>
          </p:cNvSpPr>
          <p:nvPr/>
        </p:nvSpPr>
        <p:spPr bwMode="auto">
          <a:xfrm>
            <a:off x="990600" y="1981200"/>
            <a:ext cx="6705600" cy="2286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zh-CN" alt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/>
                  </a:outerShdw>
                </a:effectLst>
                <a:latin typeface="宋体"/>
                <a:ea typeface="宋体"/>
              </a:rPr>
              <a:t>复习回顾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5867400"/>
            <a:ext cx="7559675" cy="592138"/>
            <a:chOff x="159" y="890"/>
            <a:chExt cx="4762" cy="373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47" y="890"/>
              <a:ext cx="4174" cy="373"/>
              <a:chOff x="1104" y="1680"/>
              <a:chExt cx="3024" cy="385"/>
            </a:xfrm>
          </p:grpSpPr>
          <p:graphicFrame>
            <p:nvGraphicFramePr>
              <p:cNvPr id="113669" name="Object 5"/>
              <p:cNvGraphicFramePr>
                <a:graphicFrameLocks noChangeAspect="1"/>
              </p:cNvGraphicFramePr>
              <p:nvPr/>
            </p:nvGraphicFramePr>
            <p:xfrm>
              <a:off x="3504" y="1680"/>
              <a:ext cx="624" cy="296"/>
            </p:xfrm>
            <a:graphic>
              <a:graphicData uri="http://schemas.openxmlformats.org/presentationml/2006/ole">
                <p:oleObj spid="_x0000_s1027" name="Equation" r:id="rId3" imgW="393480" imgH="177480" progId="Equation.3">
                  <p:embed/>
                </p:oleObj>
              </a:graphicData>
            </a:graphic>
          </p:graphicFrame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1104" y="1680"/>
                <a:ext cx="2256" cy="385"/>
                <a:chOff x="1296" y="2688"/>
                <a:chExt cx="2256" cy="385"/>
              </a:xfrm>
            </p:grpSpPr>
            <p:graphicFrame>
              <p:nvGraphicFramePr>
                <p:cNvPr id="113671" name="Object 7"/>
                <p:cNvGraphicFramePr>
                  <a:graphicFrameLocks noChangeAspect="1"/>
                </p:cNvGraphicFramePr>
                <p:nvPr/>
              </p:nvGraphicFramePr>
              <p:xfrm>
                <a:off x="3120" y="2688"/>
                <a:ext cx="432" cy="346"/>
              </p:xfrm>
              <a:graphic>
                <a:graphicData uri="http://schemas.openxmlformats.org/presentationml/2006/ole">
                  <p:oleObj spid="_x0000_s1028" name="Equation" r:id="rId4" imgW="190440" imgH="152280" progId="Equation.3">
                    <p:embed/>
                  </p:oleObj>
                </a:graphicData>
              </a:graphic>
            </p:graphicFrame>
            <p:grpSp>
              <p:nvGrpSpPr>
                <p:cNvPr id="5" name="Group 8"/>
                <p:cNvGrpSpPr>
                  <a:grpSpLocks/>
                </p:cNvGrpSpPr>
                <p:nvPr/>
              </p:nvGrpSpPr>
              <p:grpSpPr bwMode="auto">
                <a:xfrm>
                  <a:off x="1296" y="2688"/>
                  <a:ext cx="1728" cy="385"/>
                  <a:chOff x="1296" y="2688"/>
                  <a:chExt cx="1728" cy="385"/>
                </a:xfrm>
              </p:grpSpPr>
              <p:grpSp>
                <p:nvGrpSpPr>
                  <p:cNvPr id="6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296" y="2736"/>
                    <a:ext cx="638" cy="337"/>
                    <a:chOff x="1296" y="2736"/>
                    <a:chExt cx="638" cy="337"/>
                  </a:xfrm>
                </p:grpSpPr>
                <p:graphicFrame>
                  <p:nvGraphicFramePr>
                    <p:cNvPr id="113674" name="Object 10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296" y="2736"/>
                    <a:ext cx="262" cy="288"/>
                  </p:xfrm>
                  <a:graphic>
                    <a:graphicData uri="http://schemas.openxmlformats.org/presentationml/2006/ole">
                      <p:oleObj spid="_x0000_s1030" name="Equation" r:id="rId5" imgW="126720" imgH="139680" progId="Equation.3">
                        <p:embed/>
                      </p:oleObj>
                    </a:graphicData>
                  </a:graphic>
                </p:graphicFrame>
                <p:grpSp>
                  <p:nvGrpSpPr>
                    <p:cNvPr id="7" name="Group 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40" y="2736"/>
                      <a:ext cx="494" cy="337"/>
                      <a:chOff x="1440" y="2736"/>
                      <a:chExt cx="494" cy="337"/>
                    </a:xfrm>
                  </p:grpSpPr>
                  <p:graphicFrame>
                    <p:nvGraphicFramePr>
                      <p:cNvPr id="113676" name="Object 12"/>
                      <p:cNvGraphicFramePr>
                        <a:graphicFrameLocks noChangeAspect="1"/>
                      </p:cNvGraphicFramePr>
                      <p:nvPr/>
                    </p:nvGraphicFramePr>
                    <p:xfrm>
                      <a:off x="1728" y="2736"/>
                      <a:ext cx="206" cy="288"/>
                    </p:xfrm>
                    <a:graphic>
                      <a:graphicData uri="http://schemas.openxmlformats.org/presentationml/2006/ole">
                        <p:oleObj spid="_x0000_s1031" name="Equation" r:id="rId6" imgW="126720" imgH="177480" progId="Equation.3">
                          <p:embed/>
                        </p:oleObj>
                      </a:graphicData>
                    </a:graphic>
                  </p:graphicFrame>
                  <p:sp>
                    <p:nvSpPr>
                      <p:cNvPr id="113677" name="Text Box 1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440" y="2736"/>
                        <a:ext cx="384" cy="3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kumimoji="1" lang="en-US" altLang="zh-CN" sz="2800" b="1" i="1">
                            <a:latin typeface="Tahoma" pitchFamily="34" charset="0"/>
                            <a:sym typeface="Symbol" pitchFamily="18" charset="2"/>
                          </a:rPr>
                          <a:t></a:t>
                        </a:r>
                        <a:endParaRPr kumimoji="1" lang="en-US" altLang="zh-CN" sz="2800" b="1" i="1">
                          <a:latin typeface="Tahoma" pitchFamily="34" charset="0"/>
                        </a:endParaRPr>
                      </a:p>
                    </p:txBody>
                  </p:sp>
                </p:grpSp>
              </p:grpSp>
              <p:graphicFrame>
                <p:nvGraphicFramePr>
                  <p:cNvPr id="113678" name="Object 14"/>
                  <p:cNvGraphicFramePr>
                    <a:graphicFrameLocks noChangeAspect="1"/>
                  </p:cNvGraphicFramePr>
                  <p:nvPr/>
                </p:nvGraphicFramePr>
                <p:xfrm>
                  <a:off x="2304" y="2688"/>
                  <a:ext cx="720" cy="315"/>
                </p:xfrm>
                <a:graphic>
                  <a:graphicData uri="http://schemas.openxmlformats.org/presentationml/2006/ole">
                    <p:oleObj spid="_x0000_s1029" name="Equation" r:id="rId7" imgW="406080" imgH="177480" progId="Equation.3">
                      <p:embed/>
                    </p:oleObj>
                  </a:graphicData>
                </a:graphic>
              </p:graphicFrame>
              <p:sp>
                <p:nvSpPr>
                  <p:cNvPr id="113679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6" y="2688"/>
                    <a:ext cx="192" cy="33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kumimoji="1" lang="zh-CN" altLang="en-US" sz="2800" b="1">
                        <a:latin typeface="Tahoma" pitchFamily="34" charset="0"/>
                      </a:rPr>
                      <a:t>，</a:t>
                    </a:r>
                  </a:p>
                </p:txBody>
              </p:sp>
            </p:grpSp>
          </p:grpSp>
        </p:grpSp>
        <p:sp>
          <p:nvSpPr>
            <p:cNvPr id="113680" name="Text Box 16"/>
            <p:cNvSpPr txBox="1">
              <a:spLocks noChangeArrowheads="1"/>
            </p:cNvSpPr>
            <p:nvPr/>
          </p:nvSpPr>
          <p:spPr bwMode="auto">
            <a:xfrm>
              <a:off x="159" y="890"/>
              <a:ext cx="104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zh-CN" altLang="zh-CN" sz="3200">
                <a:latin typeface="黑体" pitchFamily="2" charset="-122"/>
                <a:ea typeface="黑体" pitchFamily="2" charset="-122"/>
              </a:endParaRPr>
            </a:p>
          </p:txBody>
        </p:sp>
      </p:grpSp>
      <p:sp>
        <p:nvSpPr>
          <p:cNvPr id="113681" name="AutoShape 17"/>
          <p:cNvSpPr>
            <a:spLocks noChangeArrowheads="1"/>
          </p:cNvSpPr>
          <p:nvPr/>
        </p:nvSpPr>
        <p:spPr bwMode="auto">
          <a:xfrm>
            <a:off x="0" y="5562600"/>
            <a:ext cx="914400" cy="914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8" name="Group 18"/>
          <p:cNvGrpSpPr>
            <a:grpSpLocks/>
          </p:cNvGrpSpPr>
          <p:nvPr/>
        </p:nvGrpSpPr>
        <p:grpSpPr bwMode="auto">
          <a:xfrm>
            <a:off x="179388" y="215900"/>
            <a:ext cx="8281987" cy="2030413"/>
            <a:chOff x="113" y="136"/>
            <a:chExt cx="5217" cy="1279"/>
          </a:xfrm>
        </p:grpSpPr>
        <p:sp>
          <p:nvSpPr>
            <p:cNvPr id="113683" name="Rectangle 19"/>
            <p:cNvSpPr>
              <a:spLocks noChangeArrowheads="1"/>
            </p:cNvSpPr>
            <p:nvPr/>
          </p:nvSpPr>
          <p:spPr bwMode="auto">
            <a:xfrm>
              <a:off x="113" y="136"/>
              <a:ext cx="399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Wingdings" pitchFamily="2" charset="2"/>
                <a:buNone/>
              </a:pPr>
              <a:r>
                <a:rPr kumimoji="1" lang="en-US" altLang="zh-CN" sz="3600" b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华文行楷" pitchFamily="2" charset="-122"/>
                </a:rPr>
                <a:t>1</a:t>
              </a:r>
              <a:r>
                <a:rPr kumimoji="1" lang="zh-CN" altLang="en-US" sz="3600" b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华文行楷" pitchFamily="2" charset="-122"/>
                </a:rPr>
                <a:t>、直线与平面垂直的定义</a:t>
              </a:r>
            </a:p>
          </p:txBody>
        </p:sp>
        <p:sp>
          <p:nvSpPr>
            <p:cNvPr id="113684" name="Text Box 20">
              <a:hlinkClick r:id="" action="ppaction://hlinkshowjump?jump=firstslide"/>
            </p:cNvPr>
            <p:cNvSpPr txBox="1">
              <a:spLocks noChangeArrowheads="1"/>
            </p:cNvSpPr>
            <p:nvPr/>
          </p:nvSpPr>
          <p:spPr bwMode="auto">
            <a:xfrm>
              <a:off x="295" y="436"/>
              <a:ext cx="5035" cy="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3200">
                  <a:solidFill>
                    <a:srgbClr val="0000FF"/>
                  </a:solidFill>
                  <a:sym typeface="宋体" pitchFamily="2" charset="-122"/>
                </a:rPr>
                <a:t>一条直线和平面内的</a:t>
              </a:r>
              <a:r>
                <a:rPr lang="zh-CN" altLang="en-US" sz="3200">
                  <a:solidFill>
                    <a:srgbClr val="FF0000"/>
                  </a:solidFill>
                  <a:sym typeface="宋体" pitchFamily="2" charset="-122"/>
                </a:rPr>
                <a:t>任何一条直线都垂直</a:t>
              </a:r>
              <a:r>
                <a:rPr lang="zh-CN" altLang="en-US" sz="3200">
                  <a:solidFill>
                    <a:srgbClr val="0000FF"/>
                  </a:solidFill>
                  <a:sym typeface="宋体" pitchFamily="2" charset="-122"/>
                </a:rPr>
                <a:t>，我们就说这条直线和这个平面互相垂直．</a:t>
              </a:r>
            </a:p>
            <a:p>
              <a:endParaRPr lang="en-US" altLang="zh-CN" sz="3200"/>
            </a:p>
          </p:txBody>
        </p:sp>
      </p:grpSp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0" y="1628775"/>
            <a:ext cx="8394700" cy="4870450"/>
            <a:chOff x="0" y="1071"/>
            <a:chExt cx="5288" cy="3068"/>
          </a:xfrm>
        </p:grpSpPr>
        <p:sp>
          <p:nvSpPr>
            <p:cNvPr id="113686" name="Rectangle 22"/>
            <p:cNvSpPr>
              <a:spLocks noChangeArrowheads="1"/>
            </p:cNvSpPr>
            <p:nvPr/>
          </p:nvSpPr>
          <p:spPr bwMode="auto">
            <a:xfrm>
              <a:off x="0" y="1071"/>
              <a:ext cx="508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Wingdings" pitchFamily="2" charset="2"/>
                <a:buNone/>
              </a:pPr>
              <a:r>
                <a:rPr kumimoji="1" lang="en-US" altLang="zh-CN" sz="3600" b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华文行楷" pitchFamily="2" charset="-122"/>
                </a:rPr>
                <a:t>2</a:t>
              </a:r>
              <a:r>
                <a:rPr kumimoji="1" lang="zh-CN" altLang="en-US" sz="3600" b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华文行楷" pitchFamily="2" charset="-122"/>
                </a:rPr>
                <a:t>、直线与平面垂直的判定</a:t>
              </a:r>
            </a:p>
          </p:txBody>
        </p:sp>
        <p:grpSp>
          <p:nvGrpSpPr>
            <p:cNvPr id="10" name="Group 23"/>
            <p:cNvGrpSpPr>
              <a:grpSpLocks/>
            </p:cNvGrpSpPr>
            <p:nvPr/>
          </p:nvGrpSpPr>
          <p:grpSpPr bwMode="auto">
            <a:xfrm>
              <a:off x="431" y="1117"/>
              <a:ext cx="4857" cy="3022"/>
              <a:chOff x="431" y="1117"/>
              <a:chExt cx="4857" cy="3022"/>
            </a:xfrm>
          </p:grpSpPr>
          <p:graphicFrame>
            <p:nvGraphicFramePr>
              <p:cNvPr id="113688" name="Object 24"/>
              <p:cNvGraphicFramePr>
                <a:graphicFrameLocks noChangeAspect="1"/>
              </p:cNvGraphicFramePr>
              <p:nvPr/>
            </p:nvGraphicFramePr>
            <p:xfrm>
              <a:off x="2472" y="1117"/>
              <a:ext cx="2816" cy="3022"/>
            </p:xfrm>
            <a:graphic>
              <a:graphicData uri="http://schemas.openxmlformats.org/presentationml/2006/ole">
                <p:oleObj spid="_x0000_s1026" name="Equation" r:id="rId8" imgW="1511280" imgH="1625400" progId="Equation.3">
                  <p:embed/>
                </p:oleObj>
              </a:graphicData>
            </a:graphic>
          </p:graphicFrame>
          <p:sp>
            <p:nvSpPr>
              <p:cNvPr id="113689" name="Text Box 25">
                <a:hlinkClick r:id="" action="ppaction://hlinkshowjump?jump=lastslide"/>
              </p:cNvPr>
              <p:cNvSpPr txBox="1">
                <a:spLocks noChangeArrowheads="1"/>
              </p:cNvSpPr>
              <p:nvPr/>
            </p:nvSpPr>
            <p:spPr bwMode="auto">
              <a:xfrm>
                <a:off x="431" y="1525"/>
                <a:ext cx="2100" cy="2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zh-CN" altLang="en-US" sz="3200">
                    <a:solidFill>
                      <a:srgbClr val="0000FF"/>
                    </a:solidFill>
                    <a:sym typeface="宋体" pitchFamily="2" charset="-122"/>
                  </a:rPr>
                  <a:t>如果一条直线和一个平面内的</a:t>
                </a:r>
                <a:r>
                  <a:rPr lang="zh-CN" altLang="en-US" sz="3200">
                    <a:solidFill>
                      <a:srgbClr val="FF0000"/>
                    </a:solidFill>
                    <a:sym typeface="宋体" pitchFamily="2" charset="-122"/>
                  </a:rPr>
                  <a:t>两条相交直线都垂直</a:t>
                </a:r>
                <a:r>
                  <a:rPr lang="zh-CN" altLang="en-US" sz="3200">
                    <a:solidFill>
                      <a:srgbClr val="0000FF"/>
                    </a:solidFill>
                    <a:sym typeface="宋体" pitchFamily="2" charset="-122"/>
                  </a:rPr>
                  <a:t>，那么这条直线垂直于这个平面．</a:t>
                </a:r>
              </a:p>
              <a:p>
                <a:endParaRPr lang="en-US" altLang="zh-CN" sz="3200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34925" y="44450"/>
            <a:ext cx="893127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1.</a:t>
            </a:r>
            <a:r>
              <a:rPr lang="zh-CN" altLang="en-US" sz="36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利用判定定理我们证明了一个重要的</a:t>
            </a:r>
            <a:r>
              <a:rPr lang="zh-CN" altLang="en-US" sz="3600" dirty="0" smtClean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结论</a:t>
            </a:r>
            <a:endParaRPr lang="en-US" altLang="zh-CN" sz="3600" dirty="0" smtClean="0">
              <a:solidFill>
                <a:srgbClr val="0000FF"/>
              </a:solidFill>
              <a:latin typeface="宋体" pitchFamily="2" charset="-122"/>
              <a:sym typeface="宋体" pitchFamily="2" charset="-122"/>
            </a:endParaRPr>
          </a:p>
          <a:p>
            <a:endParaRPr lang="en-US" altLang="zh-CN" sz="3600" dirty="0">
              <a:solidFill>
                <a:srgbClr val="0000FF"/>
              </a:solidFill>
              <a:latin typeface="宋体" pitchFamily="2" charset="-122"/>
              <a:sym typeface="宋体" pitchFamily="2" charset="-122"/>
            </a:endParaRPr>
          </a:p>
          <a:p>
            <a:endParaRPr lang="en-US" altLang="zh-CN" sz="3600" dirty="0" smtClean="0">
              <a:solidFill>
                <a:srgbClr val="0000FF"/>
              </a:solidFill>
              <a:latin typeface="宋体" pitchFamily="2" charset="-122"/>
              <a:sym typeface="宋体" pitchFamily="2" charset="-122"/>
            </a:endParaRPr>
          </a:p>
          <a:p>
            <a:endParaRPr lang="en-US" altLang="zh-CN" sz="3600" dirty="0">
              <a:solidFill>
                <a:srgbClr val="0000FF"/>
              </a:solidFill>
              <a:latin typeface="宋体" pitchFamily="2" charset="-122"/>
              <a:sym typeface="宋体" pitchFamily="2" charset="-122"/>
            </a:endParaRPr>
          </a:p>
          <a:p>
            <a:endParaRPr lang="en-US" altLang="zh-CN" sz="3600" dirty="0" smtClean="0">
              <a:solidFill>
                <a:srgbClr val="0000FF"/>
              </a:solidFill>
              <a:latin typeface="宋体" pitchFamily="2" charset="-122"/>
              <a:sym typeface="宋体" pitchFamily="2" charset="-122"/>
            </a:endParaRPr>
          </a:p>
          <a:p>
            <a:endParaRPr lang="en-US" altLang="zh-CN" sz="3600" dirty="0">
              <a:solidFill>
                <a:srgbClr val="0000FF"/>
              </a:solidFill>
              <a:latin typeface="宋体" pitchFamily="2" charset="-122"/>
              <a:sym typeface="宋体" pitchFamily="2" charset="-122"/>
            </a:endParaRPr>
          </a:p>
          <a:p>
            <a:r>
              <a:rPr lang="en-US" altLang="zh-CN" sz="3600" dirty="0" smtClean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;</a:t>
            </a:r>
            <a:endParaRPr lang="zh-CN" altLang="en-US" sz="3600" dirty="0">
              <a:solidFill>
                <a:srgbClr val="0000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107950" y="1196975"/>
            <a:ext cx="89296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如果两条平行直线中的一条垂直于一个平面，那么另一条也垂直于同一个平面．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0" y="2276475"/>
            <a:ext cx="892968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2.</a:t>
            </a:r>
            <a:r>
              <a:rPr lang="zh-CN" altLang="en-US" sz="360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请将上述命题用数学符号表示出来</a:t>
            </a:r>
            <a:r>
              <a:rPr lang="en-US" altLang="zh-CN" sz="360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.</a:t>
            </a: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179388" y="2781300"/>
            <a:ext cx="64293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若</a:t>
            </a:r>
            <a:r>
              <a:rPr lang="en-US" altLang="zh-CN" sz="360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a∥b</a:t>
            </a:r>
            <a:r>
              <a:rPr lang="zh-CN" altLang="en-US" sz="360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，</a:t>
            </a:r>
            <a:r>
              <a:rPr lang="en-US" altLang="zh-CN" sz="360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a⊥α</a:t>
            </a:r>
            <a:r>
              <a:rPr lang="zh-CN" altLang="en-US" sz="360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，则</a:t>
            </a:r>
            <a:r>
              <a:rPr lang="en-US" altLang="zh-CN" sz="360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b⊥α</a:t>
            </a:r>
            <a:r>
              <a:rPr lang="zh-CN" altLang="en-US" sz="360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．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0" y="3357563"/>
            <a:ext cx="88582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这个例题可以当作直线和平面垂直的又一个判定定理。现在请同学们交换这个定理的题设和结论，写出新的命题．</a:t>
            </a: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250825" y="5157788"/>
            <a:ext cx="50800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若</a:t>
            </a:r>
            <a:r>
              <a:rPr lang="en-US" altLang="zh-CN" sz="3200" dirty="0" err="1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a⊥α</a:t>
            </a:r>
            <a:r>
              <a:rPr lang="zh-CN" altLang="en-US" sz="3200" dirty="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，</a:t>
            </a:r>
            <a:r>
              <a:rPr lang="en-US" altLang="zh-CN" sz="3200" dirty="0" err="1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b⊥α</a:t>
            </a:r>
            <a:r>
              <a:rPr lang="zh-CN" altLang="en-US" sz="3200" dirty="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，则</a:t>
            </a:r>
            <a:r>
              <a:rPr lang="en-US" altLang="zh-CN" sz="3200" dirty="0" err="1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a∥b</a:t>
            </a:r>
            <a:r>
              <a:rPr lang="zh-CN" altLang="en-US" sz="3200" dirty="0">
                <a:solidFill>
                  <a:srgbClr val="FF0000"/>
                </a:solidFill>
                <a:latin typeface="宋体" pitchFamily="2" charset="-122"/>
                <a:sym typeface="宋体" pitchFamily="2" charset="-122"/>
              </a:rPr>
              <a:t>．</a:t>
            </a:r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179388" y="5876925"/>
            <a:ext cx="7200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下面就让我们看看这个命题是否正确？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4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rAng="0" ptsTypes="">
                                      <p:cBhvr>
                                        <p:cTn id="4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499940">
                                      <p:cBhvr>
                                        <p:cTn id="4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499940">
                                      <p:cBhvr>
                                        <p:cTn id="4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11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rAng="0" ptsTypes="">
                                      <p:cBhvr>
                                        <p:cTn id="7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Rot by="1500000">
                                      <p:cBhvr>
                                        <p:cTn id="7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499940">
                                      <p:cBhvr>
                                        <p:cTn id="7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499940">
                                      <p:cBhvr>
                                        <p:cTn id="7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 bldLvl="0" autoUpdateAnimBg="0"/>
      <p:bldP spid="114691" grpId="0" bldLvl="0" autoUpdateAnimBg="0"/>
      <p:bldP spid="114691" grpId="1" bldLvl="0" autoUpdateAnimBg="0"/>
      <p:bldP spid="114692" grpId="0" bldLvl="0" autoUpdateAnimBg="0"/>
      <p:bldP spid="114693" grpId="0" bldLvl="0" autoUpdateAnimBg="0"/>
      <p:bldP spid="114693" grpId="1" bldLvl="0" autoUpdateAnimBg="0"/>
      <p:bldP spid="114694" grpId="0" bldLvl="0" autoUpdateAnimBg="0"/>
      <p:bldP spid="114695" grpId="0" bldLvl="0" autoUpdateAnimBg="0"/>
      <p:bldP spid="114695" grpId="1" bldLvl="0" autoUpdateAnimBg="0"/>
      <p:bldP spid="114696" grpId="0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7200" y="152400"/>
            <a:ext cx="2362200" cy="1371600"/>
            <a:chOff x="288" y="192"/>
            <a:chExt cx="1488" cy="864"/>
          </a:xfrm>
        </p:grpSpPr>
        <p:sp>
          <p:nvSpPr>
            <p:cNvPr id="115715" name="AutoShape 3"/>
            <p:cNvSpPr>
              <a:spLocks noChangeArrowheads="1"/>
            </p:cNvSpPr>
            <p:nvPr/>
          </p:nvSpPr>
          <p:spPr bwMode="auto">
            <a:xfrm>
              <a:off x="288" y="192"/>
              <a:ext cx="1488" cy="864"/>
            </a:xfrm>
            <a:prstGeom prst="cloudCallout">
              <a:avLst>
                <a:gd name="adj1" fmla="val 73588"/>
                <a:gd name="adj2" fmla="val 6481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kumimoji="1" lang="zh-CN" altLang="zh-CN" sz="2800" b="1">
                <a:latin typeface="Times New Roman" pitchFamily="18" charset="0"/>
              </a:endParaRPr>
            </a:p>
          </p:txBody>
        </p:sp>
        <p:sp>
          <p:nvSpPr>
            <p:cNvPr id="115716" name="WordArt 4"/>
            <p:cNvSpPr>
              <a:spLocks noChangeArrowheads="1" noChangeShapeType="1" noTextEdit="1"/>
            </p:cNvSpPr>
            <p:nvPr/>
          </p:nvSpPr>
          <p:spPr bwMode="auto">
            <a:xfrm>
              <a:off x="576" y="336"/>
              <a:ext cx="912" cy="5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zh-CN" altLang="en-US" sz="4800" b="1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0000"/>
                      </a:gs>
                      <a:gs pos="100000">
                        <a:srgbClr val="3366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/>
                    </a:outerShdw>
                  </a:effectLst>
                  <a:latin typeface="华文行楷"/>
                  <a:ea typeface="华文行楷"/>
                </a:rPr>
                <a:t>思考</a:t>
              </a:r>
            </a:p>
          </p:txBody>
        </p:sp>
      </p:grp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533400" y="2209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    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如图，已知直线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a,b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和平面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α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，如果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a⊥α,b⊥α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那么，直线</a:t>
            </a:r>
            <a:r>
              <a:rPr kumimoji="1" lang="en-US" altLang="zh-CN" sz="3200" b="1">
                <a:latin typeface="黑体" pitchFamily="2" charset="-122"/>
                <a:ea typeface="黑体" pitchFamily="2" charset="-122"/>
              </a:rPr>
              <a:t>a,b</a:t>
            </a:r>
            <a:r>
              <a:rPr kumimoji="1" lang="zh-CN" altLang="en-US" sz="3200" b="1">
                <a:latin typeface="黑体" pitchFamily="2" charset="-122"/>
                <a:ea typeface="黑体" pitchFamily="2" charset="-122"/>
              </a:rPr>
              <a:t>一定平行吗？</a:t>
            </a:r>
          </a:p>
        </p:txBody>
      </p:sp>
      <p:graphicFrame>
        <p:nvGraphicFramePr>
          <p:cNvPr id="115718" name="Object 6"/>
          <p:cNvGraphicFramePr>
            <a:graphicFrameLocks noChangeAspect="1"/>
          </p:cNvGraphicFramePr>
          <p:nvPr/>
        </p:nvGraphicFramePr>
        <p:xfrm>
          <a:off x="2819400" y="3733800"/>
          <a:ext cx="3352800" cy="2922588"/>
        </p:xfrm>
        <a:graphic>
          <a:graphicData uri="http://schemas.openxmlformats.org/presentationml/2006/ole">
            <p:oleObj spid="_x0000_s2050" name="位图图像" r:id="rId3" imgW="2305372" imgH="2010056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04800" y="1433513"/>
            <a:ext cx="3200400" cy="2362200"/>
            <a:chOff x="816" y="2208"/>
            <a:chExt cx="2016" cy="1488"/>
          </a:xfrm>
        </p:grpSpPr>
        <p:sp>
          <p:nvSpPr>
            <p:cNvPr id="5123" name="Line 3"/>
            <p:cNvSpPr>
              <a:spLocks noChangeShapeType="1"/>
            </p:cNvSpPr>
            <p:nvPr/>
          </p:nvSpPr>
          <p:spPr bwMode="auto">
            <a:xfrm>
              <a:off x="816" y="3264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208"/>
              <a:ext cx="2016" cy="1488"/>
              <a:chOff x="816" y="2208"/>
              <a:chExt cx="2016" cy="1488"/>
            </a:xfrm>
          </p:grpSpPr>
          <p:sp>
            <p:nvSpPr>
              <p:cNvPr id="5125" name="Line 5"/>
              <p:cNvSpPr>
                <a:spLocks noChangeShapeType="1"/>
              </p:cNvSpPr>
              <p:nvPr/>
            </p:nvSpPr>
            <p:spPr bwMode="auto">
              <a:xfrm flipH="1">
                <a:off x="816" y="2736"/>
                <a:ext cx="528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zh-CN" altLang="en-US"/>
              </a:p>
            </p:txBody>
          </p:sp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1008" y="2208"/>
                <a:ext cx="1824" cy="1488"/>
                <a:chOff x="1008" y="2640"/>
                <a:chExt cx="1824" cy="1488"/>
              </a:xfrm>
            </p:grpSpPr>
            <p:sp>
              <p:nvSpPr>
                <p:cNvPr id="5127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1344" y="3168"/>
                  <a:ext cx="14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5128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2400" y="3168"/>
                  <a:ext cx="432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5129" name="Line 9"/>
                <p:cNvSpPr>
                  <a:spLocks noChangeShapeType="1"/>
                </p:cNvSpPr>
                <p:nvPr/>
              </p:nvSpPr>
              <p:spPr bwMode="auto">
                <a:xfrm>
                  <a:off x="2016" y="2640"/>
                  <a:ext cx="0" cy="7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5130" name="Line 10"/>
                <p:cNvSpPr>
                  <a:spLocks noChangeShapeType="1"/>
                </p:cNvSpPr>
                <p:nvPr/>
              </p:nvSpPr>
              <p:spPr bwMode="auto">
                <a:xfrm>
                  <a:off x="2016" y="3696"/>
                  <a:ext cx="0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5131" name="Oval 11"/>
                <p:cNvSpPr>
                  <a:spLocks noChangeArrowheads="1"/>
                </p:cNvSpPr>
                <p:nvPr/>
              </p:nvSpPr>
              <p:spPr bwMode="auto">
                <a:xfrm>
                  <a:off x="1968" y="3360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513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056" y="3456"/>
                  <a:ext cx="336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kumimoji="1" lang="zh-CN" altLang="zh-CN" sz="2800" b="1">
                    <a:latin typeface="Tahoma" pitchFamily="34" charset="0"/>
                  </a:endParaRPr>
                </a:p>
              </p:txBody>
            </p:sp>
            <p:graphicFrame>
              <p:nvGraphicFramePr>
                <p:cNvPr id="5133" name="Object 13"/>
                <p:cNvGraphicFramePr>
                  <a:graphicFrameLocks noChangeAspect="1"/>
                </p:cNvGraphicFramePr>
                <p:nvPr/>
              </p:nvGraphicFramePr>
              <p:xfrm>
                <a:off x="1008" y="3504"/>
                <a:ext cx="192" cy="192"/>
              </p:xfrm>
              <a:graphic>
                <a:graphicData uri="http://schemas.openxmlformats.org/presentationml/2006/ole">
                  <p:oleObj spid="_x0000_s3080" name="Equation" r:id="rId3" imgW="139680" imgH="139680" progId="Equation.3">
                    <p:embed/>
                  </p:oleObj>
                </a:graphicData>
              </a:graphic>
            </p:graphicFrame>
            <p:sp>
              <p:nvSpPr>
                <p:cNvPr id="5134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016" y="3216"/>
                  <a:ext cx="240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kumimoji="1" lang="en-US" altLang="zh-CN" sz="2800" b="1">
                      <a:latin typeface="Tahoma" pitchFamily="34" charset="0"/>
                    </a:rPr>
                    <a:t>P</a:t>
                  </a:r>
                </a:p>
              </p:txBody>
            </p:sp>
            <p:graphicFrame>
              <p:nvGraphicFramePr>
                <p:cNvPr id="5135" name="Object 15"/>
                <p:cNvGraphicFramePr>
                  <a:graphicFrameLocks noChangeAspect="1"/>
                </p:cNvGraphicFramePr>
                <p:nvPr/>
              </p:nvGraphicFramePr>
              <p:xfrm>
                <a:off x="1680" y="2688"/>
                <a:ext cx="192" cy="384"/>
              </p:xfrm>
              <a:graphic>
                <a:graphicData uri="http://schemas.openxmlformats.org/presentationml/2006/ole">
                  <p:oleObj spid="_x0000_s3081" name="Equation" r:id="rId4" imgW="88560" imgH="177480" progId="Equation.3">
                    <p:embed/>
                  </p:oleObj>
                </a:graphicData>
              </a:graphic>
            </p:graphicFrame>
          </p:grpSp>
        </p:grpSp>
      </p:grp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07950" y="333375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ahoma" pitchFamily="34" charset="0"/>
              </a:rPr>
              <a:t>相关知识</a:t>
            </a:r>
            <a:r>
              <a:rPr kumimoji="1" lang="en-US" altLang="zh-CN" sz="2800" b="1">
                <a:latin typeface="Tahoma" pitchFamily="34" charset="0"/>
              </a:rPr>
              <a:t>:</a:t>
            </a:r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2971800" y="1052513"/>
            <a:ext cx="3200400" cy="2743200"/>
            <a:chOff x="1872" y="1536"/>
            <a:chExt cx="2016" cy="1728"/>
          </a:xfrm>
        </p:grpSpPr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1872" y="1776"/>
              <a:ext cx="2016" cy="1488"/>
              <a:chOff x="1872" y="2064"/>
              <a:chExt cx="2016" cy="1488"/>
            </a:xfrm>
          </p:grpSpPr>
          <p:sp>
            <p:nvSpPr>
              <p:cNvPr id="5139" name="Line 19"/>
              <p:cNvSpPr>
                <a:spLocks noChangeShapeType="1"/>
              </p:cNvSpPr>
              <p:nvPr/>
            </p:nvSpPr>
            <p:spPr bwMode="auto">
              <a:xfrm flipV="1">
                <a:off x="2400" y="2592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zh-CN" altLang="en-US"/>
              </a:p>
            </p:txBody>
          </p:sp>
          <p:grpSp>
            <p:nvGrpSpPr>
              <p:cNvPr id="7" name="Group 20"/>
              <p:cNvGrpSpPr>
                <a:grpSpLocks/>
              </p:cNvGrpSpPr>
              <p:nvPr/>
            </p:nvGrpSpPr>
            <p:grpSpPr bwMode="auto">
              <a:xfrm>
                <a:off x="1872" y="2064"/>
                <a:ext cx="2016" cy="1488"/>
                <a:chOff x="1872" y="2160"/>
                <a:chExt cx="2016" cy="1488"/>
              </a:xfrm>
            </p:grpSpPr>
            <p:sp>
              <p:nvSpPr>
                <p:cNvPr id="5141" name="Line 21"/>
                <p:cNvSpPr>
                  <a:spLocks noChangeShapeType="1"/>
                </p:cNvSpPr>
                <p:nvPr/>
              </p:nvSpPr>
              <p:spPr bwMode="auto">
                <a:xfrm>
                  <a:off x="3072" y="3216"/>
                  <a:ext cx="0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grpSp>
              <p:nvGrpSpPr>
                <p:cNvPr id="8" name="Group 22"/>
                <p:cNvGrpSpPr>
                  <a:grpSpLocks/>
                </p:cNvGrpSpPr>
                <p:nvPr/>
              </p:nvGrpSpPr>
              <p:grpSpPr bwMode="auto">
                <a:xfrm>
                  <a:off x="1872" y="2160"/>
                  <a:ext cx="2016" cy="1056"/>
                  <a:chOff x="1872" y="2160"/>
                  <a:chExt cx="2016" cy="1056"/>
                </a:xfrm>
              </p:grpSpPr>
              <p:sp>
                <p:nvSpPr>
                  <p:cNvPr id="5143" name="Line 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56" y="2688"/>
                    <a:ext cx="432" cy="52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1872" y="2160"/>
                    <a:ext cx="1584" cy="1056"/>
                    <a:chOff x="1872" y="2160"/>
                    <a:chExt cx="1584" cy="1056"/>
                  </a:xfrm>
                </p:grpSpPr>
                <p:grpSp>
                  <p:nvGrpSpPr>
                    <p:cNvPr id="10" name="Group 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72" y="2688"/>
                      <a:ext cx="1584" cy="528"/>
                      <a:chOff x="2448" y="2688"/>
                      <a:chExt cx="1584" cy="528"/>
                    </a:xfrm>
                  </p:grpSpPr>
                  <p:sp>
                    <p:nvSpPr>
                      <p:cNvPr id="5146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48" y="3216"/>
                        <a:ext cx="158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147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448" y="2688"/>
                        <a:ext cx="528" cy="52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/>
                      <a:lstStyle/>
                      <a:p>
                        <a:endParaRPr lang="zh-CN" altLang="en-US"/>
                      </a:p>
                    </p:txBody>
                  </p:sp>
                  <p:graphicFrame>
                    <p:nvGraphicFramePr>
                      <p:cNvPr id="5148" name="Object 28"/>
                      <p:cNvGraphicFramePr>
                        <a:graphicFrameLocks noChangeAspect="1"/>
                      </p:cNvGraphicFramePr>
                      <p:nvPr/>
                    </p:nvGraphicFramePr>
                    <p:xfrm>
                      <a:off x="2592" y="3024"/>
                      <a:ext cx="192" cy="192"/>
                    </p:xfrm>
                    <a:graphic>
                      <a:graphicData uri="http://schemas.openxmlformats.org/presentationml/2006/ole">
                        <p:oleObj spid="_x0000_s3079" name="Equation" r:id="rId5" imgW="139680" imgH="139680" progId="Equation.3">
                          <p:embed/>
                        </p:oleObj>
                      </a:graphicData>
                    </a:graphic>
                  </p:graphicFrame>
                </p:grpSp>
                <p:grpSp>
                  <p:nvGrpSpPr>
                    <p:cNvPr id="11" name="Group 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24" y="2160"/>
                      <a:ext cx="336" cy="720"/>
                      <a:chOff x="3600" y="2160"/>
                      <a:chExt cx="336" cy="720"/>
                    </a:xfrm>
                  </p:grpSpPr>
                  <p:sp>
                    <p:nvSpPr>
                      <p:cNvPr id="5150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648" y="2160"/>
                        <a:ext cx="0" cy="72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/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12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600" y="2160"/>
                        <a:ext cx="336" cy="327"/>
                        <a:chOff x="3600" y="2160"/>
                        <a:chExt cx="336" cy="327"/>
                      </a:xfrm>
                    </p:grpSpPr>
                    <p:sp>
                      <p:nvSpPr>
                        <p:cNvPr id="5152" name="Oval 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00" y="2352"/>
                          <a:ext cx="48" cy="4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153" name="Text Box 3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96" y="2160"/>
                          <a:ext cx="240" cy="32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kumimoji="1" lang="en-US" altLang="zh-CN" sz="2800" b="1">
                              <a:latin typeface="Tahoma" pitchFamily="34" charset="0"/>
                            </a:rPr>
                            <a:t>P</a:t>
                          </a:r>
                        </a:p>
                      </p:txBody>
                    </p:sp>
                  </p:grpSp>
                </p:grpSp>
              </p:grpSp>
            </p:grpSp>
          </p:grpSp>
        </p:grpSp>
        <p:graphicFrame>
          <p:nvGraphicFramePr>
            <p:cNvPr id="5154" name="Object 34"/>
            <p:cNvGraphicFramePr>
              <a:graphicFrameLocks noChangeAspect="1"/>
            </p:cNvGraphicFramePr>
            <p:nvPr/>
          </p:nvGraphicFramePr>
          <p:xfrm>
            <a:off x="2880" y="1536"/>
            <a:ext cx="192" cy="384"/>
          </p:xfrm>
          <a:graphic>
            <a:graphicData uri="http://schemas.openxmlformats.org/presentationml/2006/ole">
              <p:oleObj spid="_x0000_s3078" name="Equation" r:id="rId6" imgW="88560" imgH="177480" progId="Equation.3">
                <p:embed/>
              </p:oleObj>
            </a:graphicData>
          </a:graphic>
        </p:graphicFrame>
      </p:grp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6096000" y="5562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1" lang="zh-CN" altLang="zh-CN" sz="2800" b="1">
              <a:latin typeface="Tahoma" pitchFamily="34" charset="0"/>
            </a:endParaRPr>
          </a:p>
        </p:txBody>
      </p:sp>
      <p:grpSp>
        <p:nvGrpSpPr>
          <p:cNvPr id="13" name="Group 36"/>
          <p:cNvGrpSpPr>
            <a:grpSpLocks/>
          </p:cNvGrpSpPr>
          <p:nvPr/>
        </p:nvGrpSpPr>
        <p:grpSpPr bwMode="auto">
          <a:xfrm>
            <a:off x="5715000" y="1433513"/>
            <a:ext cx="3200400" cy="2362200"/>
            <a:chOff x="3600" y="1536"/>
            <a:chExt cx="2016" cy="1488"/>
          </a:xfrm>
        </p:grpSpPr>
        <p:sp>
          <p:nvSpPr>
            <p:cNvPr id="5157" name="Line 37"/>
            <p:cNvSpPr>
              <a:spLocks noChangeShapeType="1"/>
            </p:cNvSpPr>
            <p:nvPr/>
          </p:nvSpPr>
          <p:spPr bwMode="auto">
            <a:xfrm flipH="1">
              <a:off x="3600" y="2064"/>
              <a:ext cx="528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zh-CN" altLang="en-US"/>
            </a:p>
          </p:txBody>
        </p:sp>
        <p:grpSp>
          <p:nvGrpSpPr>
            <p:cNvPr id="14" name="Group 38"/>
            <p:cNvGrpSpPr>
              <a:grpSpLocks/>
            </p:cNvGrpSpPr>
            <p:nvPr/>
          </p:nvGrpSpPr>
          <p:grpSpPr bwMode="auto">
            <a:xfrm>
              <a:off x="3600" y="1536"/>
              <a:ext cx="2016" cy="1488"/>
              <a:chOff x="3600" y="1536"/>
              <a:chExt cx="2016" cy="1488"/>
            </a:xfrm>
          </p:grpSpPr>
          <p:sp>
            <p:nvSpPr>
              <p:cNvPr id="5159" name="Oval 39"/>
              <p:cNvSpPr>
                <a:spLocks noChangeArrowheads="1"/>
              </p:cNvSpPr>
              <p:nvPr/>
            </p:nvSpPr>
            <p:spPr bwMode="auto">
              <a:xfrm>
                <a:off x="4224" y="230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3600" y="1536"/>
                <a:ext cx="2016" cy="1488"/>
                <a:chOff x="3600" y="2688"/>
                <a:chExt cx="2016" cy="1488"/>
              </a:xfrm>
            </p:grpSpPr>
            <p:sp>
              <p:nvSpPr>
                <p:cNvPr id="5161" name="Line 41"/>
                <p:cNvSpPr>
                  <a:spLocks noChangeShapeType="1"/>
                </p:cNvSpPr>
                <p:nvPr/>
              </p:nvSpPr>
              <p:spPr bwMode="auto">
                <a:xfrm>
                  <a:off x="3600" y="3744"/>
                  <a:ext cx="15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5162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4128" y="3216"/>
                  <a:ext cx="14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5163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5184" y="3216"/>
                  <a:ext cx="432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5164" name="Line 44"/>
                <p:cNvSpPr>
                  <a:spLocks noChangeShapeType="1"/>
                </p:cNvSpPr>
                <p:nvPr/>
              </p:nvSpPr>
              <p:spPr bwMode="auto">
                <a:xfrm>
                  <a:off x="4800" y="2688"/>
                  <a:ext cx="0" cy="7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5165" name="Line 45"/>
                <p:cNvSpPr>
                  <a:spLocks noChangeShapeType="1"/>
                </p:cNvSpPr>
                <p:nvPr/>
              </p:nvSpPr>
              <p:spPr bwMode="auto">
                <a:xfrm>
                  <a:off x="4800" y="3744"/>
                  <a:ext cx="0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graphicFrame>
              <p:nvGraphicFramePr>
                <p:cNvPr id="5166" name="Object 46"/>
                <p:cNvGraphicFramePr>
                  <a:graphicFrameLocks noChangeAspect="1"/>
                </p:cNvGraphicFramePr>
                <p:nvPr/>
              </p:nvGraphicFramePr>
              <p:xfrm>
                <a:off x="3792" y="3552"/>
                <a:ext cx="192" cy="192"/>
              </p:xfrm>
              <a:graphic>
                <a:graphicData uri="http://schemas.openxmlformats.org/presentationml/2006/ole">
                  <p:oleObj spid="_x0000_s3076" name="Equation" r:id="rId7" imgW="139680" imgH="139680" progId="Equation.3">
                    <p:embed/>
                  </p:oleObj>
                </a:graphicData>
              </a:graphic>
            </p:graphicFrame>
            <p:sp>
              <p:nvSpPr>
                <p:cNvPr id="516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4224" y="3168"/>
                  <a:ext cx="240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kumimoji="1" lang="en-US" altLang="zh-CN" sz="2800" b="1">
                      <a:latin typeface="Tahoma" pitchFamily="34" charset="0"/>
                    </a:rPr>
                    <a:t>P</a:t>
                  </a:r>
                </a:p>
              </p:txBody>
            </p:sp>
            <p:graphicFrame>
              <p:nvGraphicFramePr>
                <p:cNvPr id="5168" name="Object 48"/>
                <p:cNvGraphicFramePr>
                  <a:graphicFrameLocks noChangeAspect="1"/>
                </p:cNvGraphicFramePr>
                <p:nvPr/>
              </p:nvGraphicFramePr>
              <p:xfrm>
                <a:off x="4464" y="2736"/>
                <a:ext cx="192" cy="384"/>
              </p:xfrm>
              <a:graphic>
                <a:graphicData uri="http://schemas.openxmlformats.org/presentationml/2006/ole">
                  <p:oleObj spid="_x0000_s3077" name="Equation" r:id="rId8" imgW="88560" imgH="177480" progId="Equation.3">
                    <p:embed/>
                  </p:oleObj>
                </a:graphicData>
              </a:graphic>
            </p:graphicFrame>
          </p:grpSp>
        </p:grpSp>
      </p:grp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2089150" y="333375"/>
            <a:ext cx="441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ahoma" pitchFamily="34" charset="0"/>
              </a:rPr>
              <a:t>垂线与垂面的唯一性</a:t>
            </a:r>
          </a:p>
        </p:txBody>
      </p:sp>
      <p:graphicFrame>
        <p:nvGraphicFramePr>
          <p:cNvPr id="5170" name="Object 50"/>
          <p:cNvGraphicFramePr>
            <a:graphicFrameLocks noChangeAspect="1"/>
          </p:cNvGraphicFramePr>
          <p:nvPr/>
        </p:nvGraphicFramePr>
        <p:xfrm>
          <a:off x="15875" y="4102100"/>
          <a:ext cx="5656263" cy="1325563"/>
        </p:xfrm>
        <a:graphic>
          <a:graphicData uri="http://schemas.openxmlformats.org/presentationml/2006/ole">
            <p:oleObj spid="_x0000_s3074" name="Equation" r:id="rId9" imgW="1841400" imgH="431640" progId="Equation.DSMT4">
              <p:embed/>
            </p:oleObj>
          </a:graphicData>
        </a:graphic>
      </p:graphicFrame>
      <p:sp>
        <p:nvSpPr>
          <p:cNvPr id="5171" name="Line 51"/>
          <p:cNvSpPr>
            <a:spLocks noChangeShapeType="1"/>
          </p:cNvSpPr>
          <p:nvPr/>
        </p:nvSpPr>
        <p:spPr bwMode="auto">
          <a:xfrm>
            <a:off x="5651500" y="4149725"/>
            <a:ext cx="0" cy="2519363"/>
          </a:xfrm>
          <a:prstGeom prst="line">
            <a:avLst/>
          </a:prstGeom>
          <a:noFill/>
          <a:ln w="63500">
            <a:solidFill>
              <a:srgbClr val="339966"/>
            </a:solidFill>
            <a:prstDash val="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5172" name="Object 52"/>
          <p:cNvGraphicFramePr>
            <a:graphicFrameLocks noChangeAspect="1"/>
          </p:cNvGraphicFramePr>
          <p:nvPr/>
        </p:nvGraphicFramePr>
        <p:xfrm>
          <a:off x="5943600" y="4267200"/>
          <a:ext cx="2992438" cy="1824038"/>
        </p:xfrm>
        <a:graphic>
          <a:graphicData uri="http://schemas.openxmlformats.org/presentationml/2006/ole">
            <p:oleObj spid="_x0000_s3075" name="Equation" r:id="rId10" imgW="1104840" imgH="6728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 autoUpdateAnimBg="0"/>
      <p:bldP spid="516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71472" y="571480"/>
            <a:ext cx="5976938" cy="936625"/>
            <a:chOff x="1152" y="1776"/>
            <a:chExt cx="3456" cy="46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3792" y="1776"/>
              <a:ext cx="816" cy="336"/>
              <a:chOff x="3744" y="2880"/>
              <a:chExt cx="816" cy="336"/>
            </a:xfrm>
          </p:grpSpPr>
          <p:graphicFrame>
            <p:nvGraphicFramePr>
              <p:cNvPr id="6148" name="Object 4"/>
              <p:cNvGraphicFramePr>
                <a:graphicFrameLocks noChangeAspect="1"/>
              </p:cNvGraphicFramePr>
              <p:nvPr/>
            </p:nvGraphicFramePr>
            <p:xfrm>
              <a:off x="3744" y="2928"/>
              <a:ext cx="262" cy="288"/>
            </p:xfrm>
            <a:graphic>
              <a:graphicData uri="http://schemas.openxmlformats.org/presentationml/2006/ole">
                <p:oleObj spid="_x0000_s4113" name="Equation" r:id="rId3" imgW="126720" imgH="139680" progId="Equation.3">
                  <p:embed/>
                </p:oleObj>
              </a:graphicData>
            </a:graphic>
          </p:graphicFrame>
          <p:graphicFrame>
            <p:nvGraphicFramePr>
              <p:cNvPr id="6149" name="Object 5"/>
              <p:cNvGraphicFramePr>
                <a:graphicFrameLocks noChangeAspect="1"/>
              </p:cNvGraphicFramePr>
              <p:nvPr/>
            </p:nvGraphicFramePr>
            <p:xfrm>
              <a:off x="4320" y="2880"/>
              <a:ext cx="240" cy="336"/>
            </p:xfrm>
            <a:graphic>
              <a:graphicData uri="http://schemas.openxmlformats.org/presentationml/2006/ole">
                <p:oleObj spid="_x0000_s4114" name="Equation" r:id="rId4" imgW="126720" imgH="177480" progId="Equation.3">
                  <p:embed/>
                </p:oleObj>
              </a:graphicData>
            </a:graphic>
          </p:graphicFrame>
          <p:sp>
            <p:nvSpPr>
              <p:cNvPr id="6150" name="Text Box 6"/>
              <p:cNvSpPr txBox="1">
                <a:spLocks noChangeArrowheads="1"/>
              </p:cNvSpPr>
              <p:nvPr/>
            </p:nvSpPr>
            <p:spPr bwMode="auto">
              <a:xfrm>
                <a:off x="3936" y="2889"/>
                <a:ext cx="528" cy="2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zh-CN" sz="2800" b="1" i="1">
                    <a:latin typeface="Tahoma" pitchFamily="34" charset="0"/>
                    <a:sym typeface="Symbol" pitchFamily="18" charset="2"/>
                  </a:rPr>
                  <a:t></a:t>
                </a:r>
                <a:endParaRPr kumimoji="1" lang="en-US" altLang="zh-CN" sz="2800" b="1" i="1">
                  <a:latin typeface="Tahoma" pitchFamily="34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1152" y="1776"/>
              <a:ext cx="2736" cy="462"/>
              <a:chOff x="864" y="2880"/>
              <a:chExt cx="2736" cy="462"/>
            </a:xfrm>
          </p:grpSpPr>
          <p:graphicFrame>
            <p:nvGraphicFramePr>
              <p:cNvPr id="6152" name="Object 8"/>
              <p:cNvGraphicFramePr>
                <a:graphicFrameLocks noChangeAspect="1"/>
              </p:cNvGraphicFramePr>
              <p:nvPr/>
            </p:nvGraphicFramePr>
            <p:xfrm>
              <a:off x="864" y="2892"/>
              <a:ext cx="816" cy="357"/>
            </p:xfrm>
            <a:graphic>
              <a:graphicData uri="http://schemas.openxmlformats.org/presentationml/2006/ole">
                <p:oleObj spid="_x0000_s4110" name="Equation" r:id="rId5" imgW="406080" imgH="177480" progId="Equation.3">
                  <p:embed/>
                </p:oleObj>
              </a:graphicData>
            </a:graphic>
          </p:graphicFrame>
          <p:graphicFrame>
            <p:nvGraphicFramePr>
              <p:cNvPr id="6153" name="Object 9"/>
              <p:cNvGraphicFramePr>
                <a:graphicFrameLocks noChangeAspect="1"/>
              </p:cNvGraphicFramePr>
              <p:nvPr/>
            </p:nvGraphicFramePr>
            <p:xfrm>
              <a:off x="2016" y="2928"/>
              <a:ext cx="720" cy="288"/>
            </p:xfrm>
            <a:graphic>
              <a:graphicData uri="http://schemas.openxmlformats.org/presentationml/2006/ole">
                <p:oleObj spid="_x0000_s4111" name="Equation" r:id="rId6" imgW="393480" imgH="177480" progId="Equation.3">
                  <p:embed/>
                </p:oleObj>
              </a:graphicData>
            </a:graphic>
          </p:graphicFrame>
          <p:graphicFrame>
            <p:nvGraphicFramePr>
              <p:cNvPr id="6154" name="Object 10"/>
              <p:cNvGraphicFramePr>
                <a:graphicFrameLocks noChangeAspect="1"/>
              </p:cNvGraphicFramePr>
              <p:nvPr/>
            </p:nvGraphicFramePr>
            <p:xfrm>
              <a:off x="2928" y="2880"/>
              <a:ext cx="672" cy="462"/>
            </p:xfrm>
            <a:graphic>
              <a:graphicData uri="http://schemas.openxmlformats.org/presentationml/2006/ole">
                <p:oleObj spid="_x0000_s4112" name="Equation" r:id="rId7" imgW="190440" imgH="152280" progId="Equation.3">
                  <p:embed/>
                </p:oleObj>
              </a:graphicData>
            </a:graphic>
          </p:graphicFrame>
          <p:sp>
            <p:nvSpPr>
              <p:cNvPr id="6155" name="Text Box 11"/>
              <p:cNvSpPr txBox="1">
                <a:spLocks noChangeArrowheads="1"/>
              </p:cNvSpPr>
              <p:nvPr/>
            </p:nvSpPr>
            <p:spPr bwMode="auto">
              <a:xfrm>
                <a:off x="1728" y="2937"/>
                <a:ext cx="384" cy="2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zh-CN" altLang="en-US" sz="2800" b="1">
                    <a:latin typeface="Tahoma" pitchFamily="34" charset="0"/>
                  </a:rPr>
                  <a:t>，</a:t>
                </a:r>
              </a:p>
            </p:txBody>
          </p:sp>
        </p:grpSp>
      </p:grp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669925" y="2038350"/>
            <a:ext cx="1741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600" b="1">
                <a:latin typeface="Tahoma" pitchFamily="34" charset="0"/>
              </a:rPr>
              <a:t>证明：</a:t>
            </a:r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6069013" y="3775075"/>
            <a:ext cx="2743200" cy="1371600"/>
            <a:chOff x="3696" y="2400"/>
            <a:chExt cx="1728" cy="864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3696" y="2400"/>
              <a:ext cx="1728" cy="864"/>
              <a:chOff x="3696" y="2400"/>
              <a:chExt cx="1728" cy="864"/>
            </a:xfrm>
          </p:grpSpPr>
          <p:grpSp>
            <p:nvGrpSpPr>
              <p:cNvPr id="7" name="Group 15"/>
              <p:cNvGrpSpPr>
                <a:grpSpLocks/>
              </p:cNvGrpSpPr>
              <p:nvPr/>
            </p:nvGrpSpPr>
            <p:grpSpPr bwMode="auto">
              <a:xfrm>
                <a:off x="3696" y="2400"/>
                <a:ext cx="1728" cy="816"/>
                <a:chOff x="3696" y="2400"/>
                <a:chExt cx="1728" cy="816"/>
              </a:xfrm>
            </p:grpSpPr>
            <p:grpSp>
              <p:nvGrpSpPr>
                <p:cNvPr id="8" name="Group 16"/>
                <p:cNvGrpSpPr>
                  <a:grpSpLocks/>
                </p:cNvGrpSpPr>
                <p:nvPr/>
              </p:nvGrpSpPr>
              <p:grpSpPr bwMode="auto">
                <a:xfrm>
                  <a:off x="3696" y="2400"/>
                  <a:ext cx="1728" cy="816"/>
                  <a:chOff x="3696" y="2400"/>
                  <a:chExt cx="1728" cy="816"/>
                </a:xfrm>
              </p:grpSpPr>
              <p:grpSp>
                <p:nvGrpSpPr>
                  <p:cNvPr id="9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3696" y="2784"/>
                    <a:ext cx="1728" cy="432"/>
                    <a:chOff x="3888" y="2352"/>
                    <a:chExt cx="1728" cy="432"/>
                  </a:xfrm>
                </p:grpSpPr>
                <p:sp>
                  <p:nvSpPr>
                    <p:cNvPr id="6162" name="Line 1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888" y="2352"/>
                      <a:ext cx="432" cy="43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6163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20" y="2352"/>
                      <a:ext cx="12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6164" name="Line 2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184" y="2352"/>
                      <a:ext cx="432" cy="43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6165" name="Line 21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3888" y="2784"/>
                      <a:ext cx="12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6166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4320" y="2400"/>
                    <a:ext cx="0" cy="57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6167" name="Line 23"/>
                <p:cNvSpPr>
                  <a:spLocks noChangeShapeType="1"/>
                </p:cNvSpPr>
                <p:nvPr/>
              </p:nvSpPr>
              <p:spPr bwMode="auto">
                <a:xfrm>
                  <a:off x="4704" y="2496"/>
                  <a:ext cx="0" cy="5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aphicFrame>
            <p:nvGraphicFramePr>
              <p:cNvPr id="6168" name="Object 24"/>
              <p:cNvGraphicFramePr>
                <a:graphicFrameLocks noChangeAspect="1"/>
              </p:cNvGraphicFramePr>
              <p:nvPr/>
            </p:nvGraphicFramePr>
            <p:xfrm>
              <a:off x="3792" y="2976"/>
              <a:ext cx="288" cy="288"/>
            </p:xfrm>
            <a:graphic>
              <a:graphicData uri="http://schemas.openxmlformats.org/presentationml/2006/ole">
                <p:oleObj spid="_x0000_s4109" name="Equation" r:id="rId8" imgW="139680" imgH="139680" progId="Equation.3">
                  <p:embed/>
                </p:oleObj>
              </a:graphicData>
            </a:graphic>
          </p:graphicFrame>
        </p:grpSp>
        <p:graphicFrame>
          <p:nvGraphicFramePr>
            <p:cNvPr id="6169" name="Object 25"/>
            <p:cNvGraphicFramePr>
              <a:graphicFrameLocks noChangeAspect="1"/>
            </p:cNvGraphicFramePr>
            <p:nvPr/>
          </p:nvGraphicFramePr>
          <p:xfrm>
            <a:off x="4128" y="2400"/>
            <a:ext cx="175" cy="192"/>
          </p:xfrm>
          <a:graphic>
            <a:graphicData uri="http://schemas.openxmlformats.org/presentationml/2006/ole">
              <p:oleObj spid="_x0000_s4107" name="Equation" r:id="rId9" imgW="126720" imgH="139680" progId="Equation.3">
                <p:embed/>
              </p:oleObj>
            </a:graphicData>
          </a:graphic>
        </p:graphicFrame>
        <p:graphicFrame>
          <p:nvGraphicFramePr>
            <p:cNvPr id="6170" name="Object 26"/>
            <p:cNvGraphicFramePr>
              <a:graphicFrameLocks noChangeAspect="1"/>
            </p:cNvGraphicFramePr>
            <p:nvPr/>
          </p:nvGraphicFramePr>
          <p:xfrm>
            <a:off x="4533" y="2544"/>
            <a:ext cx="171" cy="240"/>
          </p:xfrm>
          <a:graphic>
            <a:graphicData uri="http://schemas.openxmlformats.org/presentationml/2006/ole">
              <p:oleObj spid="_x0000_s4108" name="Equation" r:id="rId10" imgW="126720" imgH="177480" progId="Equation.DSMT4">
                <p:embed/>
              </p:oleObj>
            </a:graphicData>
          </a:graphic>
        </p:graphicFrame>
      </p:grp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7364413" y="470376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>
                <a:solidFill>
                  <a:srgbClr val="FF0000"/>
                </a:solidFill>
                <a:latin typeface="Tahoma" pitchFamily="34" charset="0"/>
              </a:rPr>
              <a:t>o</a:t>
            </a:r>
          </a:p>
        </p:txBody>
      </p:sp>
      <p:grpSp>
        <p:nvGrpSpPr>
          <p:cNvPr id="10" name="Group 28"/>
          <p:cNvGrpSpPr>
            <a:grpSpLocks/>
          </p:cNvGrpSpPr>
          <p:nvPr/>
        </p:nvGrpSpPr>
        <p:grpSpPr bwMode="auto">
          <a:xfrm>
            <a:off x="1965325" y="2095500"/>
            <a:ext cx="4953000" cy="671513"/>
            <a:chOff x="1584" y="864"/>
            <a:chExt cx="3120" cy="423"/>
          </a:xfrm>
        </p:grpSpPr>
        <p:sp>
          <p:nvSpPr>
            <p:cNvPr id="6173" name="Text Box 29"/>
            <p:cNvSpPr txBox="1">
              <a:spLocks noChangeArrowheads="1"/>
            </p:cNvSpPr>
            <p:nvPr/>
          </p:nvSpPr>
          <p:spPr bwMode="auto">
            <a:xfrm>
              <a:off x="1584" y="864"/>
              <a:ext cx="312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3600" b="1">
                  <a:latin typeface="Tahoma" pitchFamily="34" charset="0"/>
                </a:rPr>
                <a:t>假定   不平行于</a:t>
              </a:r>
              <a:r>
                <a:rPr kumimoji="1" lang="zh-CN" altLang="en-US" sz="2800" b="1">
                  <a:latin typeface="Tahoma" pitchFamily="34" charset="0"/>
                </a:rPr>
                <a:t>   </a:t>
              </a:r>
              <a:r>
                <a:rPr kumimoji="1" lang="en-US" altLang="zh-CN" sz="2800" b="1">
                  <a:latin typeface="Tahoma" pitchFamily="34" charset="0"/>
                </a:rPr>
                <a:t>,</a:t>
              </a:r>
            </a:p>
          </p:txBody>
        </p:sp>
        <p:graphicFrame>
          <p:nvGraphicFramePr>
            <p:cNvPr id="6174" name="Object 30"/>
            <p:cNvGraphicFramePr>
              <a:graphicFrameLocks noChangeAspect="1"/>
            </p:cNvGraphicFramePr>
            <p:nvPr/>
          </p:nvGraphicFramePr>
          <p:xfrm>
            <a:off x="2173" y="864"/>
            <a:ext cx="302" cy="423"/>
          </p:xfrm>
          <a:graphic>
            <a:graphicData uri="http://schemas.openxmlformats.org/presentationml/2006/ole">
              <p:oleObj spid="_x0000_s4105" name="Equation" r:id="rId11" imgW="126720" imgH="177480" progId="Equation.3">
                <p:embed/>
              </p:oleObj>
            </a:graphicData>
          </a:graphic>
        </p:graphicFrame>
        <p:graphicFrame>
          <p:nvGraphicFramePr>
            <p:cNvPr id="6175" name="Object 31"/>
            <p:cNvGraphicFramePr>
              <a:graphicFrameLocks noChangeAspect="1"/>
            </p:cNvGraphicFramePr>
            <p:nvPr/>
          </p:nvGraphicFramePr>
          <p:xfrm>
            <a:off x="3600" y="912"/>
            <a:ext cx="298" cy="327"/>
          </p:xfrm>
          <a:graphic>
            <a:graphicData uri="http://schemas.openxmlformats.org/presentationml/2006/ole">
              <p:oleObj spid="_x0000_s4106" name="Equation" r:id="rId12" imgW="126720" imgH="139680" progId="Equation.3">
                <p:embed/>
              </p:oleObj>
            </a:graphicData>
          </a:graphic>
        </p:graphicFrame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7669213" y="3630613"/>
            <a:ext cx="1295400" cy="1219200"/>
            <a:chOff x="4704" y="2304"/>
            <a:chExt cx="816" cy="768"/>
          </a:xfrm>
        </p:grpSpPr>
        <p:sp>
          <p:nvSpPr>
            <p:cNvPr id="6177" name="Line 33"/>
            <p:cNvSpPr>
              <a:spLocks noChangeShapeType="1"/>
            </p:cNvSpPr>
            <p:nvPr/>
          </p:nvSpPr>
          <p:spPr bwMode="auto">
            <a:xfrm flipV="1">
              <a:off x="4704" y="2304"/>
              <a:ext cx="336" cy="768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78" name="Text Box 34"/>
            <p:cNvSpPr txBox="1">
              <a:spLocks noChangeArrowheads="1"/>
            </p:cNvSpPr>
            <p:nvPr/>
          </p:nvSpPr>
          <p:spPr bwMode="auto">
            <a:xfrm>
              <a:off x="4704" y="2304"/>
              <a:ext cx="816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>
                  <a:solidFill>
                    <a:srgbClr val="FF0000"/>
                  </a:solidFill>
                  <a:latin typeface="Tahoma" pitchFamily="34" charset="0"/>
                </a:rPr>
                <a:t>b</a:t>
              </a:r>
              <a:r>
                <a:rPr kumimoji="1" lang="en-US" altLang="zh-CN" sz="2800" baseline="30000">
                  <a:solidFill>
                    <a:srgbClr val="FF0000"/>
                  </a:solidFill>
                  <a:latin typeface="Tahoma" pitchFamily="34" charset="0"/>
                </a:rPr>
                <a:t>’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596900" y="2911475"/>
            <a:ext cx="8305800" cy="641350"/>
            <a:chOff x="358" y="1968"/>
            <a:chExt cx="5232" cy="404"/>
          </a:xfrm>
        </p:grpSpPr>
        <p:sp>
          <p:nvSpPr>
            <p:cNvPr id="6180" name="Text Box 36"/>
            <p:cNvSpPr txBox="1">
              <a:spLocks noChangeArrowheads="1"/>
            </p:cNvSpPr>
            <p:nvPr/>
          </p:nvSpPr>
          <p:spPr bwMode="auto">
            <a:xfrm>
              <a:off x="358" y="1968"/>
              <a:ext cx="52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3600">
                  <a:latin typeface="Tahoma" pitchFamily="34" charset="0"/>
                </a:rPr>
                <a:t>b’</a:t>
              </a:r>
            </a:p>
          </p:txBody>
        </p:sp>
        <p:sp>
          <p:nvSpPr>
            <p:cNvPr id="6181" name="Text Box 37"/>
            <p:cNvSpPr txBox="1">
              <a:spLocks noChangeArrowheads="1"/>
            </p:cNvSpPr>
            <p:nvPr/>
          </p:nvSpPr>
          <p:spPr bwMode="auto">
            <a:xfrm>
              <a:off x="742" y="1968"/>
              <a:ext cx="484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3600" b="1">
                  <a:latin typeface="Tahoma" pitchFamily="34" charset="0"/>
                </a:rPr>
                <a:t>是经过点</a:t>
              </a:r>
              <a:r>
                <a:rPr kumimoji="1" lang="en-US" altLang="zh-CN" sz="3600" b="1">
                  <a:latin typeface="Tahoma" pitchFamily="34" charset="0"/>
                </a:rPr>
                <a:t>O</a:t>
              </a:r>
              <a:r>
                <a:rPr kumimoji="1" lang="zh-CN" altLang="en-US" sz="3600" b="1">
                  <a:latin typeface="Tahoma" pitchFamily="34" charset="0"/>
                </a:rPr>
                <a:t>与直线   平行的直线</a:t>
              </a:r>
            </a:p>
          </p:txBody>
        </p:sp>
        <p:graphicFrame>
          <p:nvGraphicFramePr>
            <p:cNvPr id="6182" name="Object 38"/>
            <p:cNvGraphicFramePr>
              <a:graphicFrameLocks noChangeAspect="1"/>
            </p:cNvGraphicFramePr>
            <p:nvPr/>
          </p:nvGraphicFramePr>
          <p:xfrm>
            <a:off x="3024" y="1968"/>
            <a:ext cx="349" cy="384"/>
          </p:xfrm>
          <a:graphic>
            <a:graphicData uri="http://schemas.openxmlformats.org/presentationml/2006/ole">
              <p:oleObj spid="_x0000_s4104" name="Equation" r:id="rId13" imgW="126720" imgH="139680" progId="Equation.3">
                <p:embed/>
              </p:oleObj>
            </a:graphicData>
          </a:graphic>
        </p:graphicFrame>
      </p:grp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885825" y="4638675"/>
            <a:ext cx="2514600" cy="585788"/>
            <a:chOff x="480" y="3561"/>
            <a:chExt cx="1104" cy="314"/>
          </a:xfrm>
        </p:grpSpPr>
        <p:graphicFrame>
          <p:nvGraphicFramePr>
            <p:cNvPr id="6184" name="Object 40"/>
            <p:cNvGraphicFramePr>
              <a:graphicFrameLocks noChangeAspect="1"/>
            </p:cNvGraphicFramePr>
            <p:nvPr/>
          </p:nvGraphicFramePr>
          <p:xfrm>
            <a:off x="480" y="3648"/>
            <a:ext cx="240" cy="218"/>
          </p:xfrm>
          <a:graphic>
            <a:graphicData uri="http://schemas.openxmlformats.org/presentationml/2006/ole">
              <p:oleObj spid="_x0000_s4102" name="Equation" r:id="rId14" imgW="139680" imgH="126720" progId="Equation.3">
                <p:embed/>
              </p:oleObj>
            </a:graphicData>
          </a:graphic>
        </p:graphicFrame>
        <p:sp>
          <p:nvSpPr>
            <p:cNvPr id="6185" name="Text Box 41"/>
            <p:cNvSpPr txBox="1">
              <a:spLocks noChangeArrowheads="1"/>
            </p:cNvSpPr>
            <p:nvPr/>
          </p:nvSpPr>
          <p:spPr bwMode="auto">
            <a:xfrm>
              <a:off x="672" y="3561"/>
              <a:ext cx="624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altLang="zh-CN" sz="2800">
                  <a:latin typeface="Tahoma" pitchFamily="34" charset="0"/>
                </a:rPr>
                <a:t>b’</a:t>
              </a:r>
            </a:p>
          </p:txBody>
        </p:sp>
        <p:graphicFrame>
          <p:nvGraphicFramePr>
            <p:cNvPr id="6186" name="Object 42"/>
            <p:cNvGraphicFramePr>
              <a:graphicFrameLocks noChangeAspect="1"/>
            </p:cNvGraphicFramePr>
            <p:nvPr/>
          </p:nvGraphicFramePr>
          <p:xfrm>
            <a:off x="1152" y="3600"/>
            <a:ext cx="432" cy="275"/>
          </p:xfrm>
          <a:graphic>
            <a:graphicData uri="http://schemas.openxmlformats.org/presentationml/2006/ole">
              <p:oleObj spid="_x0000_s4103" name="Equation" r:id="rId15" imgW="279360" imgH="177480" progId="Equation.3">
                <p:embed/>
              </p:oleObj>
            </a:graphicData>
          </a:graphic>
        </p:graphicFrame>
      </p:grpSp>
      <p:grpSp>
        <p:nvGrpSpPr>
          <p:cNvPr id="14" name="Group 43"/>
          <p:cNvGrpSpPr>
            <a:grpSpLocks/>
          </p:cNvGrpSpPr>
          <p:nvPr/>
        </p:nvGrpSpPr>
        <p:grpSpPr bwMode="auto">
          <a:xfrm>
            <a:off x="201613" y="5359400"/>
            <a:ext cx="8153400" cy="579438"/>
            <a:chOff x="96" y="3408"/>
            <a:chExt cx="5136" cy="365"/>
          </a:xfrm>
        </p:grpSpPr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96" y="3408"/>
              <a:ext cx="499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3200" b="1" dirty="0">
                  <a:latin typeface="Tahoma" pitchFamily="34" charset="0"/>
                </a:rPr>
                <a:t>即经过同一点</a:t>
              </a:r>
              <a:r>
                <a:rPr kumimoji="1" lang="en-US" altLang="zh-CN" sz="3200" b="1" dirty="0">
                  <a:latin typeface="Tahoma" pitchFamily="34" charset="0"/>
                </a:rPr>
                <a:t>O</a:t>
              </a:r>
              <a:r>
                <a:rPr kumimoji="1" lang="zh-CN" altLang="en-US" sz="3200" b="1" dirty="0">
                  <a:latin typeface="Tahoma" pitchFamily="34" charset="0"/>
                </a:rPr>
                <a:t>的两条直线</a:t>
              </a:r>
              <a:r>
                <a:rPr kumimoji="1" lang="en-US" altLang="zh-CN" sz="3200" b="1" dirty="0">
                  <a:latin typeface="Tahoma" pitchFamily="34" charset="0"/>
                </a:rPr>
                <a:t>b</a:t>
              </a:r>
              <a:r>
                <a:rPr kumimoji="1" lang="zh-CN" altLang="en-US" sz="3200" b="1" dirty="0">
                  <a:latin typeface="Tahoma" pitchFamily="34" charset="0"/>
                </a:rPr>
                <a:t>、</a:t>
              </a:r>
              <a:r>
                <a:rPr kumimoji="1" lang="en-US" altLang="zh-CN" sz="3200" b="1" dirty="0">
                  <a:latin typeface="Tahoma" pitchFamily="34" charset="0"/>
                </a:rPr>
                <a:t>b</a:t>
              </a:r>
              <a:r>
                <a:rPr kumimoji="1" lang="en-US" altLang="zh-CN" sz="3200" b="1" baseline="30000" dirty="0">
                  <a:latin typeface="Tahoma" pitchFamily="34" charset="0"/>
                </a:rPr>
                <a:t>’</a:t>
              </a:r>
              <a:r>
                <a:rPr kumimoji="1" lang="en-US" altLang="zh-CN" sz="3200" b="1" dirty="0">
                  <a:latin typeface="Tahoma" pitchFamily="34" charset="0"/>
                </a:rPr>
                <a:t> </a:t>
              </a:r>
              <a:r>
                <a:rPr kumimoji="1" lang="zh-CN" altLang="en-US" sz="3200" b="1" dirty="0">
                  <a:latin typeface="Tahoma" pitchFamily="34" charset="0"/>
                </a:rPr>
                <a:t>都垂直于</a:t>
              </a:r>
            </a:p>
          </p:txBody>
        </p:sp>
        <p:graphicFrame>
          <p:nvGraphicFramePr>
            <p:cNvPr id="6189" name="Object 45"/>
            <p:cNvGraphicFramePr>
              <a:graphicFrameLocks noChangeAspect="1"/>
            </p:cNvGraphicFramePr>
            <p:nvPr/>
          </p:nvGraphicFramePr>
          <p:xfrm>
            <a:off x="4944" y="3456"/>
            <a:ext cx="288" cy="288"/>
          </p:xfrm>
          <a:graphic>
            <a:graphicData uri="http://schemas.openxmlformats.org/presentationml/2006/ole">
              <p:oleObj spid="_x0000_s4101" name="Equation" r:id="rId16" imgW="139680" imgH="139680" progId="Equation.3">
                <p:embed/>
              </p:oleObj>
            </a:graphicData>
          </a:graphic>
        </p:graphicFrame>
      </p:grp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6718300" y="62230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 sz="2800" b="1">
                <a:solidFill>
                  <a:schemeClr val="tx2"/>
                </a:solidFill>
                <a:latin typeface="Tahoma" pitchFamily="34" charset="0"/>
              </a:rPr>
              <a:t>矛盾！</a:t>
            </a:r>
          </a:p>
        </p:txBody>
      </p:sp>
      <p:grpSp>
        <p:nvGrpSpPr>
          <p:cNvPr id="15" name="Group 47"/>
          <p:cNvGrpSpPr>
            <a:grpSpLocks/>
          </p:cNvGrpSpPr>
          <p:nvPr/>
        </p:nvGrpSpPr>
        <p:grpSpPr bwMode="auto">
          <a:xfrm>
            <a:off x="5694363" y="2046288"/>
            <a:ext cx="2895600" cy="685800"/>
            <a:chOff x="1296" y="1536"/>
            <a:chExt cx="1824" cy="432"/>
          </a:xfrm>
        </p:grpSpPr>
        <p:graphicFrame>
          <p:nvGraphicFramePr>
            <p:cNvPr id="6192" name="Object 48"/>
            <p:cNvGraphicFramePr>
              <a:graphicFrameLocks noChangeAspect="1"/>
            </p:cNvGraphicFramePr>
            <p:nvPr/>
          </p:nvGraphicFramePr>
          <p:xfrm>
            <a:off x="1717" y="1545"/>
            <a:ext cx="1198" cy="423"/>
          </p:xfrm>
          <a:graphic>
            <a:graphicData uri="http://schemas.openxmlformats.org/presentationml/2006/ole">
              <p:oleObj spid="_x0000_s4100" name="Equation" r:id="rId17" imgW="609480" imgH="177480" progId="Equation.DSMT4">
                <p:embed/>
              </p:oleObj>
            </a:graphicData>
          </a:graphic>
        </p:graphicFrame>
        <p:sp>
          <p:nvSpPr>
            <p:cNvPr id="6193" name="Text Box 49"/>
            <p:cNvSpPr txBox="1">
              <a:spLocks noChangeArrowheads="1"/>
            </p:cNvSpPr>
            <p:nvPr/>
          </p:nvSpPr>
          <p:spPr bwMode="auto">
            <a:xfrm>
              <a:off x="1296" y="1536"/>
              <a:ext cx="182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3600" b="1">
                  <a:latin typeface="Tahoma" pitchFamily="34" charset="0"/>
                </a:rPr>
                <a:t>设</a:t>
              </a:r>
            </a:p>
          </p:txBody>
        </p:sp>
      </p:grpSp>
      <p:grpSp>
        <p:nvGrpSpPr>
          <p:cNvPr id="16" name="Group 50"/>
          <p:cNvGrpSpPr>
            <a:grpSpLocks/>
          </p:cNvGrpSpPr>
          <p:nvPr/>
        </p:nvGrpSpPr>
        <p:grpSpPr bwMode="auto">
          <a:xfrm>
            <a:off x="811213" y="3775075"/>
            <a:ext cx="3027362" cy="642938"/>
            <a:chOff x="384" y="2205"/>
            <a:chExt cx="1907" cy="405"/>
          </a:xfrm>
        </p:grpSpPr>
        <p:grpSp>
          <p:nvGrpSpPr>
            <p:cNvPr id="17" name="Group 51"/>
            <p:cNvGrpSpPr>
              <a:grpSpLocks/>
            </p:cNvGrpSpPr>
            <p:nvPr/>
          </p:nvGrpSpPr>
          <p:grpSpPr bwMode="auto">
            <a:xfrm>
              <a:off x="384" y="2218"/>
              <a:ext cx="1232" cy="392"/>
              <a:chOff x="432" y="3216"/>
              <a:chExt cx="1104" cy="312"/>
            </a:xfrm>
          </p:grpSpPr>
          <p:grpSp>
            <p:nvGrpSpPr>
              <p:cNvPr id="18" name="Group 52"/>
              <p:cNvGrpSpPr>
                <a:grpSpLocks/>
              </p:cNvGrpSpPr>
              <p:nvPr/>
            </p:nvGrpSpPr>
            <p:grpSpPr bwMode="auto">
              <a:xfrm>
                <a:off x="432" y="3216"/>
                <a:ext cx="959" cy="312"/>
                <a:chOff x="432" y="3216"/>
                <a:chExt cx="959" cy="312"/>
              </a:xfrm>
            </p:grpSpPr>
            <p:grpSp>
              <p:nvGrpSpPr>
                <p:cNvPr id="19" name="Group 53"/>
                <p:cNvGrpSpPr>
                  <a:grpSpLocks/>
                </p:cNvGrpSpPr>
                <p:nvPr/>
              </p:nvGrpSpPr>
              <p:grpSpPr bwMode="auto">
                <a:xfrm>
                  <a:off x="432" y="3216"/>
                  <a:ext cx="768" cy="312"/>
                  <a:chOff x="432" y="3216"/>
                  <a:chExt cx="768" cy="312"/>
                </a:xfrm>
              </p:grpSpPr>
              <p:graphicFrame>
                <p:nvGraphicFramePr>
                  <p:cNvPr id="6198" name="Object 54"/>
                  <p:cNvGraphicFramePr>
                    <a:graphicFrameLocks noChangeAspect="1"/>
                  </p:cNvGraphicFramePr>
                  <p:nvPr/>
                </p:nvGraphicFramePr>
                <p:xfrm>
                  <a:off x="432" y="3264"/>
                  <a:ext cx="480" cy="264"/>
                </p:xfrm>
                <a:graphic>
                  <a:graphicData uri="http://schemas.openxmlformats.org/presentationml/2006/ole">
                    <p:oleObj spid="_x0000_s4099" name="Equation" r:id="rId18" imgW="253800" imgH="139680" progId="Equation.3">
                      <p:embed/>
                    </p:oleObj>
                  </a:graphicData>
                </a:graphic>
              </p:graphicFrame>
              <p:sp>
                <p:nvSpPr>
                  <p:cNvPr id="6199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16" y="3216"/>
                    <a:ext cx="384" cy="2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kumimoji="1" lang="en-US" altLang="zh-CN" sz="2800">
                        <a:latin typeface="Tahoma" pitchFamily="34" charset="0"/>
                      </a:rPr>
                      <a:t>//</a:t>
                    </a:r>
                  </a:p>
                </p:txBody>
              </p:sp>
            </p:grpSp>
            <p:sp>
              <p:nvSpPr>
                <p:cNvPr id="620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960" y="3225"/>
                  <a:ext cx="431" cy="2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kumimoji="1" lang="en-US" altLang="zh-CN" sz="2800">
                      <a:latin typeface="Tahoma" pitchFamily="34" charset="0"/>
                    </a:rPr>
                    <a:t>b’</a:t>
                  </a:r>
                </a:p>
              </p:txBody>
            </p:sp>
          </p:grpSp>
          <p:sp>
            <p:nvSpPr>
              <p:cNvPr id="6201" name="Text Box 57"/>
              <p:cNvSpPr txBox="1">
                <a:spLocks noChangeArrowheads="1"/>
              </p:cNvSpPr>
              <p:nvPr/>
            </p:nvSpPr>
            <p:spPr bwMode="auto">
              <a:xfrm>
                <a:off x="1248" y="3216"/>
                <a:ext cx="288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zh-CN" altLang="en-US" sz="2800" b="1">
                    <a:latin typeface="Tahoma" pitchFamily="34" charset="0"/>
                  </a:rPr>
                  <a:t>，</a:t>
                </a:r>
              </a:p>
            </p:txBody>
          </p:sp>
        </p:grpSp>
        <p:graphicFrame>
          <p:nvGraphicFramePr>
            <p:cNvPr id="6202" name="Object 58"/>
            <p:cNvGraphicFramePr>
              <a:graphicFrameLocks noChangeAspect="1"/>
            </p:cNvGraphicFramePr>
            <p:nvPr/>
          </p:nvGraphicFramePr>
          <p:xfrm>
            <a:off x="1474" y="2205"/>
            <a:ext cx="817" cy="369"/>
          </p:xfrm>
          <a:graphic>
            <a:graphicData uri="http://schemas.openxmlformats.org/presentationml/2006/ole">
              <p:oleObj spid="_x0000_s4098" name="公式" r:id="rId19" imgW="393480" imgH="1774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 autoUpdateAnimBg="0"/>
      <p:bldP spid="6171" grpId="0" autoUpdateAnimBg="0"/>
      <p:bldP spid="619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9"/>
          <p:cNvSpPr txBox="1">
            <a:spLocks noChangeArrowheads="1"/>
          </p:cNvSpPr>
          <p:nvPr/>
        </p:nvSpPr>
        <p:spPr bwMode="auto">
          <a:xfrm>
            <a:off x="250825" y="500042"/>
            <a:ext cx="8893175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200" b="1" dirty="0">
                <a:solidFill>
                  <a:srgbClr val="FF0000"/>
                </a:solidFill>
              </a:rPr>
              <a:t>直线和平面垂直的性质定理</a:t>
            </a:r>
            <a:r>
              <a:rPr kumimoji="1" lang="en-US" altLang="zh-CN" sz="3200" b="1" dirty="0" smtClean="0">
                <a:solidFill>
                  <a:srgbClr val="FF0000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r>
              <a:rPr kumimoji="1" lang="zh-CN" altLang="en-US" sz="3600" b="1" dirty="0" smtClean="0">
                <a:latin typeface="Tahoma" pitchFamily="34" charset="0"/>
              </a:rPr>
              <a:t>垂直</a:t>
            </a:r>
            <a:r>
              <a:rPr kumimoji="1" lang="zh-CN" altLang="en-US" sz="3600" b="1" dirty="0">
                <a:latin typeface="Tahoma" pitchFamily="34" charset="0"/>
              </a:rPr>
              <a:t>于同一个平面的两条直线平行。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857224" y="2786058"/>
            <a:ext cx="5976938" cy="936625"/>
            <a:chOff x="1152" y="1776"/>
            <a:chExt cx="3456" cy="462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3792" y="1776"/>
              <a:ext cx="816" cy="336"/>
              <a:chOff x="3744" y="2880"/>
              <a:chExt cx="816" cy="336"/>
            </a:xfrm>
          </p:grpSpPr>
          <p:graphicFrame>
            <p:nvGraphicFramePr>
              <p:cNvPr id="10" name="Object 4"/>
              <p:cNvGraphicFramePr>
                <a:graphicFrameLocks noChangeAspect="1"/>
              </p:cNvGraphicFramePr>
              <p:nvPr/>
            </p:nvGraphicFramePr>
            <p:xfrm>
              <a:off x="3744" y="2928"/>
              <a:ext cx="262" cy="288"/>
            </p:xfrm>
            <a:graphic>
              <a:graphicData uri="http://schemas.openxmlformats.org/presentationml/2006/ole">
                <p:oleObj spid="_x0000_s5122" name="Equation" r:id="rId3" imgW="126720" imgH="139680" progId="Equation.3">
                  <p:embed/>
                </p:oleObj>
              </a:graphicData>
            </a:graphic>
          </p:graphicFrame>
          <p:graphicFrame>
            <p:nvGraphicFramePr>
              <p:cNvPr id="11" name="Object 5"/>
              <p:cNvGraphicFramePr>
                <a:graphicFrameLocks noChangeAspect="1"/>
              </p:cNvGraphicFramePr>
              <p:nvPr/>
            </p:nvGraphicFramePr>
            <p:xfrm>
              <a:off x="4320" y="2880"/>
              <a:ext cx="240" cy="336"/>
            </p:xfrm>
            <a:graphic>
              <a:graphicData uri="http://schemas.openxmlformats.org/presentationml/2006/ole">
                <p:oleObj spid="_x0000_s5123" name="Equation" r:id="rId4" imgW="126720" imgH="177480" progId="Equation.3">
                  <p:embed/>
                </p:oleObj>
              </a:graphicData>
            </a:graphic>
          </p:graphicFrame>
          <p:sp>
            <p:nvSpPr>
              <p:cNvPr id="12" name="Text Box 6"/>
              <p:cNvSpPr txBox="1">
                <a:spLocks noChangeArrowheads="1"/>
              </p:cNvSpPr>
              <p:nvPr/>
            </p:nvSpPr>
            <p:spPr bwMode="auto">
              <a:xfrm>
                <a:off x="3936" y="2889"/>
                <a:ext cx="528" cy="2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zh-CN" sz="2800" b="1" i="1">
                    <a:latin typeface="Tahoma" pitchFamily="34" charset="0"/>
                    <a:sym typeface="Symbol" pitchFamily="18" charset="2"/>
                  </a:rPr>
                  <a:t></a:t>
                </a:r>
                <a:endParaRPr kumimoji="1" lang="en-US" altLang="zh-CN" sz="2800" b="1" i="1">
                  <a:latin typeface="Tahoma" pitchFamily="34" charset="0"/>
                </a:endParaRPr>
              </a:p>
            </p:txBody>
          </p:sp>
        </p:grpSp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1152" y="1776"/>
              <a:ext cx="2736" cy="462"/>
              <a:chOff x="864" y="2880"/>
              <a:chExt cx="2736" cy="462"/>
            </a:xfrm>
          </p:grpSpPr>
          <p:graphicFrame>
            <p:nvGraphicFramePr>
              <p:cNvPr id="6" name="Object 8"/>
              <p:cNvGraphicFramePr>
                <a:graphicFrameLocks noChangeAspect="1"/>
              </p:cNvGraphicFramePr>
              <p:nvPr/>
            </p:nvGraphicFramePr>
            <p:xfrm>
              <a:off x="864" y="2892"/>
              <a:ext cx="816" cy="357"/>
            </p:xfrm>
            <a:graphic>
              <a:graphicData uri="http://schemas.openxmlformats.org/presentationml/2006/ole">
                <p:oleObj spid="_x0000_s5124" name="Equation" r:id="rId5" imgW="406080" imgH="177480" progId="Equation.3">
                  <p:embed/>
                </p:oleObj>
              </a:graphicData>
            </a:graphic>
          </p:graphicFrame>
          <p:graphicFrame>
            <p:nvGraphicFramePr>
              <p:cNvPr id="7" name="Object 9"/>
              <p:cNvGraphicFramePr>
                <a:graphicFrameLocks noChangeAspect="1"/>
              </p:cNvGraphicFramePr>
              <p:nvPr/>
            </p:nvGraphicFramePr>
            <p:xfrm>
              <a:off x="2021" y="2950"/>
              <a:ext cx="720" cy="288"/>
            </p:xfrm>
            <a:graphic>
              <a:graphicData uri="http://schemas.openxmlformats.org/presentationml/2006/ole">
                <p:oleObj spid="_x0000_s5125" name="Equation" r:id="rId6" imgW="393480" imgH="177480" progId="Equation.3">
                  <p:embed/>
                </p:oleObj>
              </a:graphicData>
            </a:graphic>
          </p:graphicFrame>
          <p:graphicFrame>
            <p:nvGraphicFramePr>
              <p:cNvPr id="8" name="Object 10"/>
              <p:cNvGraphicFramePr>
                <a:graphicFrameLocks noChangeAspect="1"/>
              </p:cNvGraphicFramePr>
              <p:nvPr/>
            </p:nvGraphicFramePr>
            <p:xfrm>
              <a:off x="2928" y="2880"/>
              <a:ext cx="672" cy="462"/>
            </p:xfrm>
            <a:graphic>
              <a:graphicData uri="http://schemas.openxmlformats.org/presentationml/2006/ole">
                <p:oleObj spid="_x0000_s5126" name="Equation" r:id="rId7" imgW="190440" imgH="152280" progId="Equation.3">
                  <p:embed/>
                </p:oleObj>
              </a:graphicData>
            </a:graphic>
          </p:graphicFrame>
          <p:sp>
            <p:nvSpPr>
              <p:cNvPr id="9" name="Text Box 11"/>
              <p:cNvSpPr txBox="1">
                <a:spLocks noChangeArrowheads="1"/>
              </p:cNvSpPr>
              <p:nvPr/>
            </p:nvSpPr>
            <p:spPr bwMode="auto">
              <a:xfrm>
                <a:off x="1728" y="2937"/>
                <a:ext cx="384" cy="2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zh-CN" altLang="en-US" sz="2800" b="1">
                    <a:latin typeface="Tahoma" pitchFamily="34" charset="0"/>
                  </a:rPr>
                  <a:t>，</a:t>
                </a:r>
              </a:p>
            </p:txBody>
          </p:sp>
        </p:grpSp>
      </p:grp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217487" y="5214950"/>
            <a:ext cx="89265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思考</a:t>
            </a:r>
            <a:r>
              <a:rPr lang="en-US" altLang="zh-CN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:</a:t>
            </a:r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已知平面</a:t>
            </a:r>
            <a:r>
              <a:rPr lang="en-US" altLang="zh-CN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α</a:t>
            </a:r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、</a:t>
            </a:r>
            <a:r>
              <a:rPr lang="en-US" altLang="zh-CN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β</a:t>
            </a:r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和直线</a:t>
            </a:r>
            <a:r>
              <a:rPr lang="en-US" altLang="zh-CN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</a:t>
            </a:r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，若</a:t>
            </a:r>
            <a:r>
              <a:rPr lang="en-US" altLang="zh-CN" sz="3200" dirty="0" err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α⊥β</a:t>
            </a:r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</a:t>
            </a:r>
          </a:p>
          <a:p>
            <a:r>
              <a:rPr lang="en-US" altLang="zh-CN" sz="3200" dirty="0" err="1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a⊥β</a:t>
            </a:r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，则直线</a:t>
            </a:r>
            <a:r>
              <a:rPr lang="en-US" altLang="zh-CN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a</a:t>
            </a:r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与平面</a:t>
            </a:r>
            <a:r>
              <a:rPr lang="en-US" altLang="zh-CN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α</a:t>
            </a:r>
            <a:r>
              <a:rPr lang="zh-CN" altLang="en-US" sz="3200" dirty="0">
                <a:solidFill>
                  <a:srgbClr val="0000FF"/>
                </a:solidFill>
                <a:latin typeface="宋体" pitchFamily="2" charset="-122"/>
                <a:sym typeface="宋体" pitchFamily="2" charset="-122"/>
              </a:rPr>
              <a:t>具有什么位置关系？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3" grpId="0" bldLvl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95288" y="-26988"/>
            <a:ext cx="1752600" cy="701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 sz="4000" b="1">
                <a:solidFill>
                  <a:srgbClr val="339933"/>
                </a:solidFill>
                <a:latin typeface="Tahoma" pitchFamily="34" charset="0"/>
                <a:ea typeface="楷体_GB2312" pitchFamily="49" charset="-122"/>
              </a:rPr>
              <a:t>练习题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-396875" y="549275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zh-CN" sz="2800" b="1">
                <a:latin typeface="Tahoma" pitchFamily="34" charset="0"/>
              </a:rPr>
              <a:t>1.</a:t>
            </a:r>
            <a:r>
              <a:rPr kumimoji="1" lang="zh-CN" altLang="en-US" sz="2800" b="1">
                <a:latin typeface="Tahoma" pitchFamily="34" charset="0"/>
              </a:rPr>
              <a:t>判断题：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973138" y="1125538"/>
            <a:ext cx="6264276" cy="1160462"/>
            <a:chOff x="384" y="1920"/>
            <a:chExt cx="3792" cy="655"/>
          </a:xfrm>
        </p:grpSpPr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384" y="1920"/>
              <a:ext cx="3792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 sz="2800" b="1">
                  <a:latin typeface="Tahoma" pitchFamily="34" charset="0"/>
                </a:rPr>
                <a:t>（</a:t>
              </a:r>
              <a:r>
                <a:rPr kumimoji="1" lang="en-US" altLang="zh-CN" sz="2800" b="1">
                  <a:latin typeface="Tahoma" pitchFamily="34" charset="0"/>
                </a:rPr>
                <a:t>1</a:t>
              </a:r>
              <a:r>
                <a:rPr kumimoji="1" lang="zh-CN" altLang="en-US" sz="2800" b="1">
                  <a:latin typeface="Tahoma" pitchFamily="34" charset="0"/>
                </a:rPr>
                <a:t>）                 与    相交</a:t>
              </a:r>
            </a:p>
            <a:p>
              <a:pPr algn="ctr">
                <a:spcBef>
                  <a:spcPct val="50000"/>
                </a:spcBef>
              </a:pPr>
              <a:endParaRPr kumimoji="1" lang="en-US" altLang="zh-CN" sz="2800" b="1">
                <a:latin typeface="Tahoma" pitchFamily="34" charset="0"/>
              </a:endParaRPr>
            </a:p>
          </p:txBody>
        </p:sp>
        <p:graphicFrame>
          <p:nvGraphicFramePr>
            <p:cNvPr id="7174" name="Object 6"/>
            <p:cNvGraphicFramePr>
              <a:graphicFrameLocks noChangeAspect="1"/>
            </p:cNvGraphicFramePr>
            <p:nvPr/>
          </p:nvGraphicFramePr>
          <p:xfrm>
            <a:off x="1584" y="1968"/>
            <a:ext cx="1104" cy="303"/>
          </p:xfrm>
          <a:graphic>
            <a:graphicData uri="http://schemas.openxmlformats.org/presentationml/2006/ole">
              <p:oleObj spid="_x0000_s7188" name="Equation" r:id="rId3" imgW="647640" imgH="177480" progId="Equation.3">
                <p:embed/>
              </p:oleObj>
            </a:graphicData>
          </a:graphic>
        </p:graphicFrame>
        <p:graphicFrame>
          <p:nvGraphicFramePr>
            <p:cNvPr id="7175" name="Object 7"/>
            <p:cNvGraphicFramePr>
              <a:graphicFrameLocks noChangeAspect="1"/>
            </p:cNvGraphicFramePr>
            <p:nvPr/>
          </p:nvGraphicFramePr>
          <p:xfrm>
            <a:off x="2880" y="1968"/>
            <a:ext cx="288" cy="288"/>
          </p:xfrm>
          <a:graphic>
            <a:graphicData uri="http://schemas.openxmlformats.org/presentationml/2006/ole">
              <p:oleObj spid="_x0000_s7189" name="Equation" r:id="rId4" imgW="139680" imgH="139680" progId="Equation.3">
                <p:embed/>
              </p:oleObj>
            </a:graphicData>
          </a:graphic>
        </p:graphicFrame>
      </p:grp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962400" y="38862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kumimoji="1" lang="zh-CN" altLang="zh-CN" sz="2800" b="1">
              <a:latin typeface="Tahoma" pitchFamily="34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553200" y="37338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kumimoji="1" lang="zh-CN" altLang="zh-CN" sz="2800" b="1">
              <a:latin typeface="Tahoma" pitchFamily="34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276600" y="44958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kumimoji="1" lang="zh-CN" altLang="zh-CN" sz="2800" b="1">
              <a:latin typeface="Tahoma" pitchFamily="34" charset="0"/>
            </a:endParaRP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-1765300" y="1773238"/>
            <a:ext cx="8712200" cy="1657350"/>
            <a:chOff x="96" y="2304"/>
            <a:chExt cx="4560" cy="787"/>
          </a:xfrm>
        </p:grpSpPr>
        <p:graphicFrame>
          <p:nvGraphicFramePr>
            <p:cNvPr id="7180" name="Object 12"/>
            <p:cNvGraphicFramePr>
              <a:graphicFrameLocks noChangeAspect="1"/>
            </p:cNvGraphicFramePr>
            <p:nvPr/>
          </p:nvGraphicFramePr>
          <p:xfrm>
            <a:off x="1584" y="2784"/>
            <a:ext cx="384" cy="307"/>
          </p:xfrm>
          <a:graphic>
            <a:graphicData uri="http://schemas.openxmlformats.org/presentationml/2006/ole">
              <p:oleObj spid="_x0000_s7182" name="Equation" r:id="rId5" imgW="190440" imgH="152280" progId="Equation.3">
                <p:embed/>
              </p:oleObj>
            </a:graphicData>
          </a:graphic>
        </p:graphicFrame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96" y="2304"/>
              <a:ext cx="4560" cy="355"/>
              <a:chOff x="96" y="2304"/>
              <a:chExt cx="4560" cy="355"/>
            </a:xfrm>
          </p:grpSpPr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96" y="2304"/>
                <a:ext cx="3984" cy="355"/>
                <a:chOff x="96" y="2304"/>
                <a:chExt cx="3984" cy="355"/>
              </a:xfrm>
            </p:grpSpPr>
            <p:grpSp>
              <p:nvGrpSpPr>
                <p:cNvPr id="6" name="Group 15"/>
                <p:cNvGrpSpPr>
                  <a:grpSpLocks/>
                </p:cNvGrpSpPr>
                <p:nvPr/>
              </p:nvGrpSpPr>
              <p:grpSpPr bwMode="auto">
                <a:xfrm>
                  <a:off x="96" y="2304"/>
                  <a:ext cx="3792" cy="355"/>
                  <a:chOff x="96" y="2304"/>
                  <a:chExt cx="3792" cy="355"/>
                </a:xfrm>
              </p:grpSpPr>
              <p:grpSp>
                <p:nvGrpSpPr>
                  <p:cNvPr id="7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96" y="2352"/>
                    <a:ext cx="2976" cy="307"/>
                    <a:chOff x="96" y="2352"/>
                    <a:chExt cx="2976" cy="307"/>
                  </a:xfrm>
                </p:grpSpPr>
                <p:grpSp>
                  <p:nvGrpSpPr>
                    <p:cNvPr id="8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" y="2352"/>
                      <a:ext cx="2544" cy="307"/>
                      <a:chOff x="96" y="2352"/>
                      <a:chExt cx="2544" cy="307"/>
                    </a:xfrm>
                  </p:grpSpPr>
                  <p:grpSp>
                    <p:nvGrpSpPr>
                      <p:cNvPr id="9" name="Group 1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6" y="2352"/>
                        <a:ext cx="2304" cy="307"/>
                        <a:chOff x="96" y="2352"/>
                        <a:chExt cx="2304" cy="307"/>
                      </a:xfrm>
                    </p:grpSpPr>
                    <p:sp>
                      <p:nvSpPr>
                        <p:cNvPr id="7187" name="Text Box 19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6" y="2352"/>
                          <a:ext cx="2304" cy="24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spcBef>
                              <a:spcPct val="50000"/>
                            </a:spcBef>
                          </a:pPr>
                          <a:r>
                            <a:rPr kumimoji="1" lang="en-US" altLang="zh-CN" sz="2800" b="1">
                              <a:latin typeface="Tahoma" pitchFamily="34" charset="0"/>
                            </a:rPr>
                            <a:t>(2)</a:t>
                          </a:r>
                        </a:p>
                      </p:txBody>
                    </p:sp>
                    <p:graphicFrame>
                      <p:nvGraphicFramePr>
                        <p:cNvPr id="7188" name="Object 20"/>
                        <p:cNvGraphicFramePr>
                          <a:graphicFrameLocks noChangeAspect="1"/>
                        </p:cNvGraphicFramePr>
                        <p:nvPr/>
                      </p:nvGraphicFramePr>
                      <p:xfrm>
                        <a:off x="1584" y="2448"/>
                        <a:ext cx="672" cy="211"/>
                      </p:xfrm>
                      <a:graphic>
                        <a:graphicData uri="http://schemas.openxmlformats.org/presentationml/2006/ole">
                          <p:oleObj spid="_x0000_s7187" name="Equation" r:id="rId6" imgW="444240" imgH="139680" progId="Equation.3">
                            <p:embed/>
                          </p:oleObj>
                        </a:graphicData>
                      </a:graphic>
                    </p:graphicFrame>
                  </p:grpSp>
                  <p:sp>
                    <p:nvSpPr>
                      <p:cNvPr id="7189" name="Text Box 2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208" y="2352"/>
                        <a:ext cx="432" cy="24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ctr">
                          <a:spcBef>
                            <a:spcPct val="50000"/>
                          </a:spcBef>
                        </a:pPr>
                        <a:r>
                          <a:rPr kumimoji="1" lang="zh-CN" altLang="en-US" sz="2800" b="1">
                            <a:latin typeface="Tahoma" pitchFamily="34" charset="0"/>
                          </a:rPr>
                          <a:t>，</a:t>
                        </a:r>
                      </a:p>
                    </p:txBody>
                  </p:sp>
                </p:grpSp>
                <p:graphicFrame>
                  <p:nvGraphicFramePr>
                    <p:cNvPr id="7190" name="Object 22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2448" y="2425"/>
                    <a:ext cx="624" cy="215"/>
                  </p:xfrm>
                  <a:graphic>
                    <a:graphicData uri="http://schemas.openxmlformats.org/presentationml/2006/ole">
                      <p:oleObj spid="_x0000_s7186" name="Equation" r:id="rId7" imgW="406080" imgH="139680" progId="Equation.3">
                        <p:embed/>
                      </p:oleObj>
                    </a:graphicData>
                  </a:graphic>
                </p:graphicFrame>
              </p:grpSp>
              <p:graphicFrame>
                <p:nvGraphicFramePr>
                  <p:cNvPr id="7191" name="Object 23"/>
                  <p:cNvGraphicFramePr>
                    <a:graphicFrameLocks noChangeAspect="1"/>
                  </p:cNvGraphicFramePr>
                  <p:nvPr/>
                </p:nvGraphicFramePr>
                <p:xfrm>
                  <a:off x="3264" y="2352"/>
                  <a:ext cx="624" cy="291"/>
                </p:xfrm>
                <a:graphic>
                  <a:graphicData uri="http://schemas.openxmlformats.org/presentationml/2006/ole">
                    <p:oleObj spid="_x0000_s7185" name="Equation" r:id="rId8" imgW="380880" imgH="177480" progId="Equation.3">
                      <p:embed/>
                    </p:oleObj>
                  </a:graphicData>
                </a:graphic>
              </p:graphicFrame>
              <p:sp>
                <p:nvSpPr>
                  <p:cNvPr id="7192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24" y="2304"/>
                    <a:ext cx="384" cy="2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kumimoji="1" lang="zh-CN" altLang="en-US" sz="2800" b="1">
                        <a:latin typeface="Tahoma" pitchFamily="34" charset="0"/>
                      </a:rPr>
                      <a:t>，</a:t>
                    </a:r>
                  </a:p>
                </p:txBody>
              </p:sp>
            </p:grpSp>
            <p:sp>
              <p:nvSpPr>
                <p:cNvPr id="719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840" y="2313"/>
                  <a:ext cx="240" cy="24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kumimoji="1" lang="zh-CN" altLang="en-US" sz="2800" b="1">
                      <a:latin typeface="Tahoma" pitchFamily="34" charset="0"/>
                    </a:rPr>
                    <a:t>，</a:t>
                  </a:r>
                </a:p>
              </p:txBody>
            </p:sp>
          </p:grpSp>
          <p:graphicFrame>
            <p:nvGraphicFramePr>
              <p:cNvPr id="7194" name="Object 26"/>
              <p:cNvGraphicFramePr>
                <a:graphicFrameLocks noChangeAspect="1"/>
              </p:cNvGraphicFramePr>
              <p:nvPr/>
            </p:nvGraphicFramePr>
            <p:xfrm>
              <a:off x="4080" y="2352"/>
              <a:ext cx="576" cy="288"/>
            </p:xfrm>
            <a:graphic>
              <a:graphicData uri="http://schemas.openxmlformats.org/presentationml/2006/ole">
                <p:oleObj spid="_x0000_s7184" name="Equation" r:id="rId9" imgW="355320" imgH="177480" progId="Equation.3">
                  <p:embed/>
                </p:oleObj>
              </a:graphicData>
            </a:graphic>
          </p:graphicFrame>
        </p:grpSp>
        <p:graphicFrame>
          <p:nvGraphicFramePr>
            <p:cNvPr id="7195" name="Object 27"/>
            <p:cNvGraphicFramePr>
              <a:graphicFrameLocks noChangeAspect="1"/>
            </p:cNvGraphicFramePr>
            <p:nvPr/>
          </p:nvGraphicFramePr>
          <p:xfrm>
            <a:off x="2064" y="2736"/>
            <a:ext cx="624" cy="301"/>
          </p:xfrm>
          <a:graphic>
            <a:graphicData uri="http://schemas.openxmlformats.org/presentationml/2006/ole">
              <p:oleObj spid="_x0000_s7183" name="Equation" r:id="rId10" imgW="368280" imgH="177480" progId="Equation.3">
                <p:embed/>
              </p:oleObj>
            </a:graphicData>
          </a:graphic>
        </p:graphicFrame>
      </p:grp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5105400" y="48006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kumimoji="1" lang="zh-CN" altLang="zh-CN" sz="2800" b="1">
              <a:latin typeface="Tahoma" pitchFamily="34" charset="0"/>
            </a:endParaRPr>
          </a:p>
        </p:txBody>
      </p: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-541338" y="3716338"/>
            <a:ext cx="7634288" cy="720725"/>
            <a:chOff x="576" y="3024"/>
            <a:chExt cx="4656" cy="397"/>
          </a:xfrm>
        </p:grpSpPr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576" y="3072"/>
              <a:ext cx="3600" cy="336"/>
              <a:chOff x="576" y="3072"/>
              <a:chExt cx="3600" cy="336"/>
            </a:xfrm>
          </p:grpSpPr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3072"/>
                <a:ext cx="3120" cy="336"/>
                <a:chOff x="576" y="3072"/>
                <a:chExt cx="3120" cy="336"/>
              </a:xfrm>
            </p:grpSpPr>
            <p:grpSp>
              <p:nvGrpSpPr>
                <p:cNvPr id="13" name="Group 32"/>
                <p:cNvGrpSpPr>
                  <a:grpSpLocks/>
                </p:cNvGrpSpPr>
                <p:nvPr/>
              </p:nvGrpSpPr>
              <p:grpSpPr bwMode="auto">
                <a:xfrm>
                  <a:off x="576" y="3072"/>
                  <a:ext cx="2806" cy="336"/>
                  <a:chOff x="576" y="3072"/>
                  <a:chExt cx="2806" cy="336"/>
                </a:xfrm>
              </p:grpSpPr>
              <p:grpSp>
                <p:nvGrpSpPr>
                  <p:cNvPr id="14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576" y="3072"/>
                    <a:ext cx="2736" cy="336"/>
                    <a:chOff x="576" y="3072"/>
                    <a:chExt cx="2736" cy="336"/>
                  </a:xfrm>
                </p:grpSpPr>
                <p:grpSp>
                  <p:nvGrpSpPr>
                    <p:cNvPr id="15" name="Group 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76" y="3072"/>
                      <a:ext cx="2208" cy="336"/>
                      <a:chOff x="576" y="3072"/>
                      <a:chExt cx="2208" cy="336"/>
                    </a:xfrm>
                  </p:grpSpPr>
                  <p:sp>
                    <p:nvSpPr>
                      <p:cNvPr id="7203" name="Text Box 3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76" y="3072"/>
                        <a:ext cx="1488" cy="28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ctr">
                          <a:spcBef>
                            <a:spcPct val="50000"/>
                          </a:spcBef>
                        </a:pPr>
                        <a:r>
                          <a:rPr kumimoji="1" lang="zh-CN" altLang="en-US" sz="2800" b="1">
                            <a:latin typeface="Tahoma" pitchFamily="34" charset="0"/>
                          </a:rPr>
                          <a:t>（</a:t>
                        </a:r>
                        <a:r>
                          <a:rPr kumimoji="1" lang="en-US" altLang="zh-CN" sz="2800" b="1">
                            <a:latin typeface="Tahoma" pitchFamily="34" charset="0"/>
                          </a:rPr>
                          <a:t>3</a:t>
                        </a:r>
                        <a:r>
                          <a:rPr kumimoji="1" lang="zh-CN" altLang="en-US" sz="2800" b="1">
                            <a:latin typeface="Tahoma" pitchFamily="34" charset="0"/>
                          </a:rPr>
                          <a:t>）</a:t>
                        </a:r>
                      </a:p>
                    </p:txBody>
                  </p:sp>
                  <p:grpSp>
                    <p:nvGrpSpPr>
                      <p:cNvPr id="16" name="Group 3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88" y="3072"/>
                        <a:ext cx="1296" cy="336"/>
                        <a:chOff x="1488" y="3120"/>
                        <a:chExt cx="1296" cy="336"/>
                      </a:xfrm>
                    </p:grpSpPr>
                    <p:graphicFrame>
                      <p:nvGraphicFramePr>
                        <p:cNvPr id="7205" name="Object 37"/>
                        <p:cNvGraphicFramePr>
                          <a:graphicFrameLocks noChangeAspect="1"/>
                        </p:cNvGraphicFramePr>
                        <p:nvPr/>
                      </p:nvGraphicFramePr>
                      <p:xfrm>
                        <a:off x="1584" y="3120"/>
                        <a:ext cx="192" cy="336"/>
                      </p:xfrm>
                      <a:graphic>
                        <a:graphicData uri="http://schemas.openxmlformats.org/presentationml/2006/ole">
                          <p:oleObj spid="_x0000_s7180" name="Equation" r:id="rId11" imgW="88560" imgH="177480" progId="Equation.3">
                            <p:embed/>
                          </p:oleObj>
                        </a:graphicData>
                      </a:graphic>
                    </p:graphicFrame>
                    <p:sp>
                      <p:nvSpPr>
                        <p:cNvPr id="7206" name="Text Box 38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88" y="3129"/>
                          <a:ext cx="720" cy="28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spcBef>
                              <a:spcPct val="50000"/>
                            </a:spcBef>
                          </a:pPr>
                          <a:r>
                            <a:rPr kumimoji="1" lang="en-US" altLang="zh-CN" sz="2800" b="1" i="1">
                              <a:latin typeface="Tahoma" pitchFamily="34" charset="0"/>
                              <a:sym typeface="Symbol" pitchFamily="18" charset="2"/>
                            </a:rPr>
                            <a:t></a:t>
                          </a:r>
                          <a:endParaRPr kumimoji="1" lang="en-US" altLang="zh-CN" sz="2800" b="1" i="1">
                            <a:latin typeface="Tahoma" pitchFamily="34" charset="0"/>
                          </a:endParaRPr>
                        </a:p>
                      </p:txBody>
                    </p:sp>
                    <p:grpSp>
                      <p:nvGrpSpPr>
                        <p:cNvPr id="17" name="Group 39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016" y="3120"/>
                          <a:ext cx="768" cy="336"/>
                          <a:chOff x="2016" y="3120"/>
                          <a:chExt cx="768" cy="336"/>
                        </a:xfrm>
                      </p:grpSpPr>
                      <p:graphicFrame>
                        <p:nvGraphicFramePr>
                          <p:cNvPr id="7208" name="Object 40"/>
                          <p:cNvGraphicFramePr>
                            <a:graphicFrameLocks noChangeAspect="1"/>
                          </p:cNvGraphicFramePr>
                          <p:nvPr/>
                        </p:nvGraphicFramePr>
                        <p:xfrm>
                          <a:off x="2016" y="3172"/>
                          <a:ext cx="336" cy="284"/>
                        </p:xfrm>
                        <a:graphic>
                          <a:graphicData uri="http://schemas.openxmlformats.org/presentationml/2006/ole">
                            <p:oleObj spid="_x0000_s7181" name="Equation" r:id="rId12" imgW="164880" imgH="139680" progId="Equation.3">
                              <p:embed/>
                            </p:oleObj>
                          </a:graphicData>
                        </a:graphic>
                      </p:graphicFrame>
                      <p:sp>
                        <p:nvSpPr>
                          <p:cNvPr id="7209" name="Text Box 41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256" y="3120"/>
                            <a:ext cx="528" cy="28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 algn="ctr">
                              <a:spcBef>
                                <a:spcPct val="50000"/>
                              </a:spcBef>
                            </a:pPr>
                            <a:r>
                              <a:rPr kumimoji="1" lang="zh-CN" altLang="en-US" sz="2800" b="1">
                                <a:latin typeface="Tahoma" pitchFamily="34" charset="0"/>
                              </a:rPr>
                              <a:t>，</a:t>
                            </a:r>
                          </a:p>
                        </p:txBody>
                      </p:sp>
                    </p:grpSp>
                  </p:grpSp>
                </p:grpSp>
                <p:grpSp>
                  <p:nvGrpSpPr>
                    <p:cNvPr id="18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92" y="3072"/>
                      <a:ext cx="720" cy="336"/>
                      <a:chOff x="2592" y="3072"/>
                      <a:chExt cx="720" cy="336"/>
                    </a:xfrm>
                  </p:grpSpPr>
                  <p:sp>
                    <p:nvSpPr>
                      <p:cNvPr id="7211" name="Text Box 4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592" y="3072"/>
                        <a:ext cx="720" cy="28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ctr">
                          <a:spcBef>
                            <a:spcPct val="50000"/>
                          </a:spcBef>
                        </a:pPr>
                        <a:r>
                          <a:rPr kumimoji="1" lang="en-US" altLang="zh-CN" sz="2800" b="1" i="1">
                            <a:latin typeface="Tahoma" pitchFamily="34" charset="0"/>
                            <a:sym typeface="Symbol" pitchFamily="18" charset="2"/>
                          </a:rPr>
                          <a:t></a:t>
                        </a:r>
                        <a:endParaRPr kumimoji="1" lang="en-US" altLang="zh-CN" sz="2800" b="1" i="1">
                          <a:latin typeface="Tahoma" pitchFamily="34" charset="0"/>
                        </a:endParaRPr>
                      </a:p>
                    </p:txBody>
                  </p:sp>
                  <p:graphicFrame>
                    <p:nvGraphicFramePr>
                      <p:cNvPr id="7212" name="Object 44"/>
                      <p:cNvGraphicFramePr>
                        <a:graphicFrameLocks noChangeAspect="1"/>
                      </p:cNvGraphicFramePr>
                      <p:nvPr/>
                    </p:nvGraphicFramePr>
                    <p:xfrm>
                      <a:off x="2592" y="3124"/>
                      <a:ext cx="336" cy="284"/>
                    </p:xfrm>
                    <a:graphic>
                      <a:graphicData uri="http://schemas.openxmlformats.org/presentationml/2006/ole">
                        <p:oleObj spid="_x0000_s7179" name="Equation" r:id="rId13" imgW="164880" imgH="139680" progId="Equation.3">
                          <p:embed/>
                        </p:oleObj>
                      </a:graphicData>
                    </a:graphic>
                  </p:graphicFrame>
                </p:grpSp>
              </p:grpSp>
              <p:graphicFrame>
                <p:nvGraphicFramePr>
                  <p:cNvPr id="7213" name="Object 45"/>
                  <p:cNvGraphicFramePr>
                    <a:graphicFrameLocks noChangeAspect="1"/>
                  </p:cNvGraphicFramePr>
                  <p:nvPr/>
                </p:nvGraphicFramePr>
                <p:xfrm>
                  <a:off x="3120" y="3120"/>
                  <a:ext cx="262" cy="288"/>
                </p:xfrm>
                <a:graphic>
                  <a:graphicData uri="http://schemas.openxmlformats.org/presentationml/2006/ole">
                    <p:oleObj spid="_x0000_s7178" name="Equation" r:id="rId14" imgW="126720" imgH="139680" progId="Equation.3">
                      <p:embed/>
                    </p:oleObj>
                  </a:graphicData>
                </a:graphic>
              </p:graphicFrame>
            </p:grpSp>
            <p:sp>
              <p:nvSpPr>
                <p:cNvPr id="721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264" y="3072"/>
                  <a:ext cx="432" cy="2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kumimoji="1" lang="zh-CN" altLang="en-US" sz="2800" b="1">
                      <a:latin typeface="Tahoma" pitchFamily="34" charset="0"/>
                    </a:rPr>
                    <a:t>，</a:t>
                  </a:r>
                </a:p>
              </p:txBody>
            </p:sp>
          </p:grpSp>
          <p:graphicFrame>
            <p:nvGraphicFramePr>
              <p:cNvPr id="7215" name="Object 47"/>
              <p:cNvGraphicFramePr>
                <a:graphicFrameLocks noChangeAspect="1"/>
              </p:cNvGraphicFramePr>
              <p:nvPr/>
            </p:nvGraphicFramePr>
            <p:xfrm>
              <a:off x="3504" y="3072"/>
              <a:ext cx="672" cy="325"/>
            </p:xfrm>
            <a:graphic>
              <a:graphicData uri="http://schemas.openxmlformats.org/presentationml/2006/ole">
                <p:oleObj spid="_x0000_s7177" name="Equation" r:id="rId15" imgW="368280" imgH="177480" progId="Equation.3">
                  <p:embed/>
                </p:oleObj>
              </a:graphicData>
            </a:graphic>
          </p:graphicFrame>
        </p:grpSp>
        <p:graphicFrame>
          <p:nvGraphicFramePr>
            <p:cNvPr id="7216" name="Object 48"/>
            <p:cNvGraphicFramePr>
              <a:graphicFrameLocks noChangeAspect="1"/>
            </p:cNvGraphicFramePr>
            <p:nvPr/>
          </p:nvGraphicFramePr>
          <p:xfrm>
            <a:off x="4272" y="3024"/>
            <a:ext cx="960" cy="397"/>
          </p:xfrm>
          <a:graphic>
            <a:graphicData uri="http://schemas.openxmlformats.org/presentationml/2006/ole">
              <p:oleObj spid="_x0000_s7176" name="Equation" r:id="rId16" imgW="583920" imgH="177480" progId="Equation.3">
                <p:embed/>
              </p:oleObj>
            </a:graphicData>
          </a:graphic>
        </p:graphicFrame>
      </p:grp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5867400" y="57150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kumimoji="1" lang="zh-CN" altLang="zh-CN" sz="2800" b="1">
              <a:latin typeface="Tahoma" pitchFamily="34" charset="0"/>
            </a:endParaRPr>
          </a:p>
        </p:txBody>
      </p:sp>
      <p:grpSp>
        <p:nvGrpSpPr>
          <p:cNvPr id="19" name="Group 50"/>
          <p:cNvGrpSpPr>
            <a:grpSpLocks/>
          </p:cNvGrpSpPr>
          <p:nvPr/>
        </p:nvGrpSpPr>
        <p:grpSpPr bwMode="auto">
          <a:xfrm>
            <a:off x="-828675" y="4941888"/>
            <a:ext cx="8496300" cy="792162"/>
            <a:chOff x="336" y="3504"/>
            <a:chExt cx="5249" cy="432"/>
          </a:xfrm>
        </p:grpSpPr>
        <p:grpSp>
          <p:nvGrpSpPr>
            <p:cNvPr id="20" name="Group 51"/>
            <p:cNvGrpSpPr>
              <a:grpSpLocks/>
            </p:cNvGrpSpPr>
            <p:nvPr/>
          </p:nvGrpSpPr>
          <p:grpSpPr bwMode="auto">
            <a:xfrm>
              <a:off x="336" y="3504"/>
              <a:ext cx="5184" cy="432"/>
              <a:chOff x="336" y="3504"/>
              <a:chExt cx="5184" cy="432"/>
            </a:xfrm>
          </p:grpSpPr>
          <p:grpSp>
            <p:nvGrpSpPr>
              <p:cNvPr id="21" name="Group 52"/>
              <p:cNvGrpSpPr>
                <a:grpSpLocks/>
              </p:cNvGrpSpPr>
              <p:nvPr/>
            </p:nvGrpSpPr>
            <p:grpSpPr bwMode="auto">
              <a:xfrm>
                <a:off x="336" y="3504"/>
                <a:ext cx="4656" cy="432"/>
                <a:chOff x="336" y="3504"/>
                <a:chExt cx="4656" cy="432"/>
              </a:xfrm>
            </p:grpSpPr>
            <p:grpSp>
              <p:nvGrpSpPr>
                <p:cNvPr id="22" name="Group 53"/>
                <p:cNvGrpSpPr>
                  <a:grpSpLocks/>
                </p:cNvGrpSpPr>
                <p:nvPr/>
              </p:nvGrpSpPr>
              <p:grpSpPr bwMode="auto">
                <a:xfrm>
                  <a:off x="336" y="3504"/>
                  <a:ext cx="4080" cy="432"/>
                  <a:chOff x="336" y="3504"/>
                  <a:chExt cx="4080" cy="432"/>
                </a:xfrm>
              </p:grpSpPr>
              <p:grpSp>
                <p:nvGrpSpPr>
                  <p:cNvPr id="23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336" y="3504"/>
                    <a:ext cx="3504" cy="432"/>
                    <a:chOff x="336" y="3504"/>
                    <a:chExt cx="3504" cy="432"/>
                  </a:xfrm>
                </p:grpSpPr>
                <p:grpSp>
                  <p:nvGrpSpPr>
                    <p:cNvPr id="24" name="Group 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6" y="3504"/>
                      <a:ext cx="3168" cy="432"/>
                      <a:chOff x="336" y="3504"/>
                      <a:chExt cx="3168" cy="432"/>
                    </a:xfrm>
                  </p:grpSpPr>
                  <p:graphicFrame>
                    <p:nvGraphicFramePr>
                      <p:cNvPr id="7224" name="Object 56"/>
                      <p:cNvGraphicFramePr>
                        <a:graphicFrameLocks noChangeAspect="1"/>
                      </p:cNvGraphicFramePr>
                      <p:nvPr/>
                    </p:nvGraphicFramePr>
                    <p:xfrm>
                      <a:off x="1584" y="3504"/>
                      <a:ext cx="216" cy="432"/>
                    </p:xfrm>
                    <a:graphic>
                      <a:graphicData uri="http://schemas.openxmlformats.org/presentationml/2006/ole">
                        <p:oleObj spid="_x0000_s7173" name="Equation" r:id="rId17" imgW="88560" imgH="177480" progId="Equation.3">
                          <p:embed/>
                        </p:oleObj>
                      </a:graphicData>
                    </a:graphic>
                  </p:graphicFrame>
                  <p:grpSp>
                    <p:nvGrpSpPr>
                      <p:cNvPr id="25" name="Group 5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36" y="3508"/>
                        <a:ext cx="3168" cy="380"/>
                        <a:chOff x="336" y="3504"/>
                        <a:chExt cx="3168" cy="380"/>
                      </a:xfrm>
                    </p:grpSpPr>
                    <p:sp>
                      <p:nvSpPr>
                        <p:cNvPr id="7226" name="Text Box 58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6" y="3504"/>
                          <a:ext cx="1920" cy="28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spcBef>
                              <a:spcPct val="50000"/>
                            </a:spcBef>
                          </a:pPr>
                          <a:r>
                            <a:rPr kumimoji="1" lang="en-US" altLang="zh-CN" sz="2800" b="1">
                              <a:latin typeface="Tahoma" pitchFamily="34" charset="0"/>
                            </a:rPr>
                            <a:t>(4)</a:t>
                          </a:r>
                        </a:p>
                      </p:txBody>
                    </p:sp>
                    <p:grpSp>
                      <p:nvGrpSpPr>
                        <p:cNvPr id="26" name="Group 59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680" y="3504"/>
                          <a:ext cx="1824" cy="380"/>
                          <a:chOff x="1680" y="3504"/>
                          <a:chExt cx="1824" cy="380"/>
                        </a:xfrm>
                      </p:grpSpPr>
                      <p:sp>
                        <p:nvSpPr>
                          <p:cNvPr id="7228" name="Text Box 60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680" y="3552"/>
                            <a:ext cx="432" cy="28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 algn="ctr">
                              <a:spcBef>
                                <a:spcPct val="50000"/>
                              </a:spcBef>
                            </a:pPr>
                            <a:r>
                              <a:rPr kumimoji="1" lang="en-US" altLang="zh-CN" sz="2800" b="1" i="1">
                                <a:latin typeface="Tahoma" pitchFamily="34" charset="0"/>
                                <a:sym typeface="Symbol" pitchFamily="18" charset="2"/>
                              </a:rPr>
                              <a:t></a:t>
                            </a:r>
                            <a:endParaRPr kumimoji="1" lang="en-US" altLang="zh-CN" sz="2800" b="1" i="1">
                              <a:latin typeface="Tahoma" pitchFamily="34" charset="0"/>
                            </a:endParaRPr>
                          </a:p>
                        </p:txBody>
                      </p:sp>
                      <p:graphicFrame>
                        <p:nvGraphicFramePr>
                          <p:cNvPr id="7229" name="Object 61"/>
                          <p:cNvGraphicFramePr>
                            <a:graphicFrameLocks noChangeAspect="1"/>
                          </p:cNvGraphicFramePr>
                          <p:nvPr/>
                        </p:nvGraphicFramePr>
                        <p:xfrm>
                          <a:off x="2064" y="3600"/>
                          <a:ext cx="336" cy="284"/>
                        </p:xfrm>
                        <a:graphic>
                          <a:graphicData uri="http://schemas.openxmlformats.org/presentationml/2006/ole">
                            <p:oleObj spid="_x0000_s7174" name="Equation" r:id="rId18" imgW="164880" imgH="139680" progId="Equation.3">
                              <p:embed/>
                            </p:oleObj>
                          </a:graphicData>
                        </a:graphic>
                      </p:graphicFrame>
                      <p:sp>
                        <p:nvSpPr>
                          <p:cNvPr id="7230" name="Text Box 6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352" y="3552"/>
                            <a:ext cx="432" cy="28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 algn="ctr">
                              <a:spcBef>
                                <a:spcPct val="50000"/>
                              </a:spcBef>
                            </a:pPr>
                            <a:r>
                              <a:rPr kumimoji="1" lang="zh-CN" altLang="en-US" sz="2800" b="1">
                                <a:latin typeface="Tahoma" pitchFamily="34" charset="0"/>
                              </a:rPr>
                              <a:t>，</a:t>
                            </a:r>
                          </a:p>
                        </p:txBody>
                      </p:sp>
                      <p:graphicFrame>
                        <p:nvGraphicFramePr>
                          <p:cNvPr id="7231" name="Object 63"/>
                          <p:cNvGraphicFramePr>
                            <a:graphicFrameLocks noChangeAspect="1"/>
                          </p:cNvGraphicFramePr>
                          <p:nvPr/>
                        </p:nvGraphicFramePr>
                        <p:xfrm>
                          <a:off x="2592" y="3504"/>
                          <a:ext cx="912" cy="376"/>
                        </p:xfrm>
                        <a:graphic>
                          <a:graphicData uri="http://schemas.openxmlformats.org/presentationml/2006/ole">
                            <p:oleObj spid="_x0000_s7175" name="Equation" r:id="rId19" imgW="431640" imgH="177480" progId="Equation.3">
                              <p:embed/>
                            </p:oleObj>
                          </a:graphicData>
                        </a:graphic>
                      </p:graphicFrame>
                    </p:grpSp>
                  </p:grpSp>
                </p:grpSp>
                <p:sp>
                  <p:nvSpPr>
                    <p:cNvPr id="7232" name="Text Box 6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60" y="3552"/>
                      <a:ext cx="480" cy="28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kumimoji="1" lang="zh-CN" altLang="en-US" sz="2800" b="1">
                          <a:latin typeface="Tahoma" pitchFamily="34" charset="0"/>
                        </a:rPr>
                        <a:t>，</a:t>
                      </a:r>
                    </a:p>
                  </p:txBody>
                </p:sp>
              </p:grpSp>
              <p:graphicFrame>
                <p:nvGraphicFramePr>
                  <p:cNvPr id="7233" name="Object 65"/>
                  <p:cNvGraphicFramePr>
                    <a:graphicFrameLocks noChangeAspect="1"/>
                  </p:cNvGraphicFramePr>
                  <p:nvPr/>
                </p:nvGraphicFramePr>
                <p:xfrm>
                  <a:off x="3600" y="3504"/>
                  <a:ext cx="816" cy="357"/>
                </p:xfrm>
                <a:graphic>
                  <a:graphicData uri="http://schemas.openxmlformats.org/presentationml/2006/ole">
                    <p:oleObj spid="_x0000_s7172" name="Equation" r:id="rId20" imgW="406080" imgH="177480" progId="Equation.3">
                      <p:embed/>
                    </p:oleObj>
                  </a:graphicData>
                </a:graphic>
              </p:graphicFrame>
            </p:grpSp>
            <p:graphicFrame>
              <p:nvGraphicFramePr>
                <p:cNvPr id="7234" name="Object 66"/>
                <p:cNvGraphicFramePr>
                  <a:graphicFrameLocks noChangeAspect="1"/>
                </p:cNvGraphicFramePr>
                <p:nvPr/>
              </p:nvGraphicFramePr>
              <p:xfrm>
                <a:off x="4416" y="3504"/>
                <a:ext cx="576" cy="367"/>
              </p:xfrm>
              <a:graphic>
                <a:graphicData uri="http://schemas.openxmlformats.org/presentationml/2006/ole">
                  <p:oleObj spid="_x0000_s7171" name="Equation" r:id="rId21" imgW="279360" imgH="177480" progId="Equation.3">
                    <p:embed/>
                  </p:oleObj>
                </a:graphicData>
              </a:graphic>
            </p:graphicFrame>
          </p:grpSp>
          <p:sp>
            <p:nvSpPr>
              <p:cNvPr id="7235" name="Text Box 67"/>
              <p:cNvSpPr txBox="1">
                <a:spLocks noChangeArrowheads="1"/>
              </p:cNvSpPr>
              <p:nvPr/>
            </p:nvSpPr>
            <p:spPr bwMode="auto">
              <a:xfrm>
                <a:off x="4752" y="3504"/>
                <a:ext cx="768" cy="2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altLang="zh-CN" sz="2800" b="1" i="1">
                    <a:latin typeface="Tahoma" pitchFamily="34" charset="0"/>
                    <a:sym typeface="Symbol" pitchFamily="18" charset="2"/>
                  </a:rPr>
                  <a:t></a:t>
                </a:r>
                <a:endParaRPr kumimoji="1" lang="en-US" altLang="zh-CN" sz="2800" b="1" i="1">
                  <a:latin typeface="Tahoma" pitchFamily="34" charset="0"/>
                </a:endParaRPr>
              </a:p>
            </p:txBody>
          </p:sp>
        </p:grpSp>
        <p:graphicFrame>
          <p:nvGraphicFramePr>
            <p:cNvPr id="7236" name="Object 68"/>
            <p:cNvGraphicFramePr>
              <a:graphicFrameLocks noChangeAspect="1"/>
            </p:cNvGraphicFramePr>
            <p:nvPr/>
          </p:nvGraphicFramePr>
          <p:xfrm>
            <a:off x="5280" y="3552"/>
            <a:ext cx="305" cy="336"/>
          </p:xfrm>
          <a:graphic>
            <a:graphicData uri="http://schemas.openxmlformats.org/presentationml/2006/ole">
              <p:oleObj spid="_x0000_s7170" name="Equation" r:id="rId22" imgW="126720" imgH="139680" progId="Equation.3">
                <p:embed/>
              </p:oleObj>
            </a:graphicData>
          </a:graphic>
        </p:graphicFrame>
      </p:grpSp>
      <p:sp>
        <p:nvSpPr>
          <p:cNvPr id="7237" name="Text Box 69"/>
          <p:cNvSpPr txBox="1">
            <a:spLocks noChangeArrowheads="1"/>
          </p:cNvSpPr>
          <p:nvPr/>
        </p:nvSpPr>
        <p:spPr bwMode="auto">
          <a:xfrm>
            <a:off x="5538788" y="1196975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en-US" altLang="zh-CN" sz="2800" b="1">
                <a:solidFill>
                  <a:schemeClr val="accent2"/>
                </a:solidFill>
                <a:latin typeface="Tahoma" pitchFamily="34" charset="0"/>
              </a:rPr>
              <a:t>(</a:t>
            </a:r>
            <a:r>
              <a:rPr kumimoji="1" lang="zh-CN" altLang="sv-SE" sz="2800" b="1">
                <a:solidFill>
                  <a:schemeClr val="accent2"/>
                </a:solidFill>
                <a:latin typeface="Tahoma" pitchFamily="34" charset="0"/>
              </a:rPr>
              <a:t>正确</a:t>
            </a:r>
            <a:r>
              <a:rPr kumimoji="1" lang="en-US" altLang="zh-CN" sz="2800" b="1">
                <a:solidFill>
                  <a:schemeClr val="accent2"/>
                </a:solidFill>
                <a:latin typeface="Tahoma" pitchFamily="34" charset="0"/>
              </a:rPr>
              <a:t>)</a:t>
            </a:r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3881438" y="2551113"/>
            <a:ext cx="121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en-US" altLang="zh-CN" sz="2800" b="1">
                <a:solidFill>
                  <a:schemeClr val="accent2"/>
                </a:solidFill>
                <a:latin typeface="Tahoma" pitchFamily="34" charset="0"/>
              </a:rPr>
              <a:t>(</a:t>
            </a:r>
            <a:r>
              <a:rPr kumimoji="1" lang="zh-CN" altLang="sv-SE" sz="2800" b="1">
                <a:solidFill>
                  <a:schemeClr val="accent2"/>
                </a:solidFill>
                <a:latin typeface="Tahoma" pitchFamily="34" charset="0"/>
              </a:rPr>
              <a:t>错误</a:t>
            </a:r>
            <a:r>
              <a:rPr kumimoji="1" lang="en-US" altLang="zh-CN" sz="2800" b="1">
                <a:solidFill>
                  <a:schemeClr val="accent2"/>
                </a:solidFill>
                <a:latin typeface="Tahoma" pitchFamily="34" charset="0"/>
              </a:rPr>
              <a:t>)</a:t>
            </a:r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7426325" y="3789363"/>
            <a:ext cx="121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en-US" altLang="zh-CN" sz="2800" b="1">
                <a:solidFill>
                  <a:schemeClr val="accent2"/>
                </a:solidFill>
                <a:latin typeface="Tahoma" pitchFamily="34" charset="0"/>
              </a:rPr>
              <a:t>(</a:t>
            </a:r>
            <a:r>
              <a:rPr kumimoji="1" lang="zh-CN" altLang="sv-SE" sz="2800" b="1">
                <a:solidFill>
                  <a:schemeClr val="accent2"/>
                </a:solidFill>
                <a:latin typeface="Tahoma" pitchFamily="34" charset="0"/>
              </a:rPr>
              <a:t>正确</a:t>
            </a:r>
            <a:r>
              <a:rPr kumimoji="1" lang="en-US" altLang="zh-CN" sz="2800" b="1">
                <a:solidFill>
                  <a:schemeClr val="accent2"/>
                </a:solidFill>
                <a:latin typeface="Tahoma" pitchFamily="34" charset="0"/>
              </a:rPr>
              <a:t>)</a:t>
            </a:r>
          </a:p>
        </p:txBody>
      </p:sp>
      <p:sp>
        <p:nvSpPr>
          <p:cNvPr id="7240" name="Text Box 72"/>
          <p:cNvSpPr txBox="1">
            <a:spLocks noChangeArrowheads="1"/>
          </p:cNvSpPr>
          <p:nvPr/>
        </p:nvSpPr>
        <p:spPr bwMode="auto">
          <a:xfrm>
            <a:off x="7715250" y="4941888"/>
            <a:ext cx="121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en-US" altLang="zh-CN" sz="2800" b="1">
                <a:solidFill>
                  <a:schemeClr val="accent2"/>
                </a:solidFill>
                <a:latin typeface="Tahoma" pitchFamily="34" charset="0"/>
              </a:rPr>
              <a:t>(</a:t>
            </a:r>
            <a:r>
              <a:rPr kumimoji="1" lang="zh-CN" altLang="sv-SE" sz="2800" b="1">
                <a:solidFill>
                  <a:schemeClr val="accent2"/>
                </a:solidFill>
                <a:latin typeface="Tahoma" pitchFamily="34" charset="0"/>
              </a:rPr>
              <a:t>正确</a:t>
            </a:r>
            <a:r>
              <a:rPr kumimoji="1" lang="en-US" altLang="zh-CN" sz="2800" b="1">
                <a:solidFill>
                  <a:schemeClr val="accent2"/>
                </a:solidFill>
                <a:latin typeface="Tahoma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7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1307</Words>
  <PresentationFormat>全屏显示(4:3)</PresentationFormat>
  <Paragraphs>202</Paragraphs>
  <Slides>26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6</vt:i4>
      </vt:variant>
      <vt:variant>
        <vt:lpstr>幻灯片标题</vt:lpstr>
      </vt:variant>
      <vt:variant>
        <vt:i4>26</vt:i4>
      </vt:variant>
    </vt:vector>
  </HeadingPairs>
  <TitlesOfParts>
    <vt:vector size="33" baseType="lpstr">
      <vt:lpstr>Office 主题</vt:lpstr>
      <vt:lpstr>Equation</vt:lpstr>
      <vt:lpstr>位图图像</vt:lpstr>
      <vt:lpstr>公式</vt:lpstr>
      <vt:lpstr>Microsoft 公式 3.0</vt:lpstr>
      <vt:lpstr>BMP 图象</vt:lpstr>
      <vt:lpstr>MathType 5.0 Equation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  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Administrator</cp:lastModifiedBy>
  <cp:revision>5</cp:revision>
  <dcterms:modified xsi:type="dcterms:W3CDTF">2011-12-14T08:40:40Z</dcterms:modified>
</cp:coreProperties>
</file>