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55" r:id="rId3"/>
    <p:sldId id="256" r:id="rId4"/>
    <p:sldId id="357" r:id="rId6"/>
    <p:sldId id="359" r:id="rId7"/>
    <p:sldId id="358" r:id="rId8"/>
    <p:sldId id="443" r:id="rId9"/>
    <p:sldId id="445" r:id="rId10"/>
    <p:sldId id="453" r:id="rId11"/>
    <p:sldId id="448" r:id="rId12"/>
    <p:sldId id="260" r:id="rId13"/>
    <p:sldId id="370" r:id="rId14"/>
    <p:sldId id="261" r:id="rId15"/>
    <p:sldId id="262" r:id="rId16"/>
    <p:sldId id="263" r:id="rId17"/>
    <p:sldId id="265" r:id="rId18"/>
    <p:sldId id="266" r:id="rId19"/>
    <p:sldId id="365" r:id="rId20"/>
    <p:sldId id="366" r:id="rId21"/>
    <p:sldId id="367" r:id="rId22"/>
    <p:sldId id="272" r:id="rId23"/>
    <p:sldId id="274" r:id="rId24"/>
    <p:sldId id="275" r:id="rId25"/>
    <p:sldId id="276" r:id="rId26"/>
    <p:sldId id="277" r:id="rId27"/>
    <p:sldId id="417" r:id="rId28"/>
    <p:sldId id="523" r:id="rId29"/>
    <p:sldId id="278" r:id="rId30"/>
    <p:sldId id="368" r:id="rId31"/>
    <p:sldId id="279" r:id="rId32"/>
    <p:sldId id="361" r:id="rId33"/>
    <p:sldId id="280" r:id="rId34"/>
    <p:sldId id="281" r:id="rId35"/>
    <p:sldId id="500" r:id="rId36"/>
    <p:sldId id="282" r:id="rId37"/>
    <p:sldId id="288" r:id="rId38"/>
    <p:sldId id="283" r:id="rId39"/>
    <p:sldId id="455" r:id="rId40"/>
    <p:sldId id="456" r:id="rId41"/>
    <p:sldId id="373" r:id="rId42"/>
    <p:sldId id="457" r:id="rId43"/>
    <p:sldId id="440" r:id="rId44"/>
    <p:sldId id="371" r:id="rId45"/>
    <p:sldId id="372" r:id="rId46"/>
    <p:sldId id="374" r:id="rId47"/>
    <p:sldId id="380" r:id="rId48"/>
    <p:sldId id="287" r:id="rId49"/>
    <p:sldId id="501" r:id="rId50"/>
    <p:sldId id="502" r:id="rId51"/>
    <p:sldId id="503" r:id="rId52"/>
    <p:sldId id="504" r:id="rId53"/>
    <p:sldId id="441" r:id="rId54"/>
    <p:sldId id="442" r:id="rId55"/>
    <p:sldId id="451" r:id="rId56"/>
    <p:sldId id="452" r:id="rId57"/>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clrMru>
    <a:srgbClr val="3434FD"/>
    <a:srgbClr val="E1C1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32"/>
    <p:restoredTop sz="99500"/>
  </p:normalViewPr>
  <p:slideViewPr>
    <p:cSldViewPr snapToGrid="0" showGuides="1">
      <p:cViewPr varScale="1">
        <p:scale>
          <a:sx n="64" d="100"/>
          <a:sy n="64" d="100"/>
        </p:scale>
        <p:origin x="-840" y="-90"/>
      </p:cViewPr>
      <p:guideLst>
        <p:guide orient="horz" pos="2159"/>
        <p:guide pos="2872"/>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0" Type="http://schemas.openxmlformats.org/officeDocument/2006/relationships/tableStyles" Target="tableStyles.xml"/><Relationship Id="rId6" Type="http://schemas.openxmlformats.org/officeDocument/2006/relationships/slide" Target="slides/slide3.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幻灯片图像占位符 2049"/>
          <p:cNvSpPr>
            <a:spLocks noGrp="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2051" name="文本占位符 2050"/>
          <p:cNvSpPr>
            <a:spLocks noGrp="1"/>
          </p:cNvSpPr>
          <p:nvPr>
            <p:ph type="body" sz="quarter"/>
          </p:nvPr>
        </p:nvSpPr>
        <p:spPr>
          <a:xfrm>
            <a:off x="914400" y="4343400"/>
            <a:ext cx="5029200" cy="4114800"/>
          </a:xfrm>
          <a:prstGeom prst="rect">
            <a:avLst/>
          </a:prstGeom>
          <a:noFill/>
          <a:ln w="9525">
            <a:noFill/>
          </a:ln>
        </p:spPr>
        <p:txBody>
          <a:bodyPr anchor="t"/>
          <a:p>
            <a:pPr lvl="0" indent="0"/>
            <a:r>
              <a:rPr lang="zh-CN" altLang="en-US"/>
              <a:t>单击此处编辑母版样式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a:p>
            <a:pPr lvl="4" indent="0"/>
            <a:r>
              <a:rPr lang="zh-CN" altLang="en-US"/>
              <a:t>第六级</a:t>
            </a:r>
            <a:endParaRPr lang="zh-CN" altLang="en-US"/>
          </a:p>
          <a:p>
            <a:pPr lvl="4" indent="0"/>
            <a:r>
              <a:rPr lang="zh-CN" altLang="en-US"/>
              <a:t>第七级</a:t>
            </a:r>
            <a:endParaRPr lang="zh-CN" altLang="en-US"/>
          </a:p>
          <a:p>
            <a:pPr lvl="4" indent="0"/>
            <a:r>
              <a:rPr lang="zh-CN" altLang="en-US"/>
              <a:t>第八级</a:t>
            </a:r>
            <a:endParaRPr lang="zh-CN" altLang="en-US"/>
          </a:p>
        </p:txBody>
      </p:sp>
      <p:sp>
        <p:nvSpPr>
          <p:cNvPr id="2052" name="页眉占位符 2051"/>
          <p:cNvSpPr>
            <a:spLocks noGrp="1"/>
          </p:cNvSpPr>
          <p:nvPr>
            <p:ph type="hdr" sz="quarter"/>
          </p:nvPr>
        </p:nvSpPr>
        <p:spPr>
          <a:xfrm>
            <a:off x="0" y="0"/>
            <a:ext cx="2973388" cy="457200"/>
          </a:xfrm>
          <a:prstGeom prst="rect">
            <a:avLst/>
          </a:prstGeom>
          <a:noFill/>
          <a:ln w="9525">
            <a:noFill/>
          </a:ln>
        </p:spPr>
        <p:txBody>
          <a:bodyPr/>
          <a:p>
            <a:pPr marL="0" lvl="0" indent="0" fontAlgn="base">
              <a:buNone/>
            </a:pPr>
            <a:endParaRPr lang="zh-CN" altLang="x-none" sz="1400" strike="noStrike" noProof="1" dirty="0"/>
          </a:p>
        </p:txBody>
      </p:sp>
      <p:sp>
        <p:nvSpPr>
          <p:cNvPr id="2053" name="日期占位符 2052"/>
          <p:cNvSpPr>
            <a:spLocks noGrp="1"/>
          </p:cNvSpPr>
          <p:nvPr>
            <p:ph type="dt" idx="1"/>
          </p:nvPr>
        </p:nvSpPr>
        <p:spPr>
          <a:xfrm>
            <a:off x="3884613" y="0"/>
            <a:ext cx="2973388" cy="457200"/>
          </a:xfrm>
          <a:prstGeom prst="rect">
            <a:avLst/>
          </a:prstGeom>
          <a:noFill/>
          <a:ln w="9525">
            <a:noFill/>
          </a:ln>
        </p:spPr>
        <p:txBody>
          <a:bodyPr/>
          <a:p>
            <a:pPr marL="0" lvl="0" indent="0" fontAlgn="base">
              <a:buNone/>
            </a:pPr>
            <a:endParaRPr lang="zh-CN" altLang="x-none" sz="1400" strike="noStrike" noProof="1" dirty="0"/>
          </a:p>
        </p:txBody>
      </p:sp>
      <p:sp>
        <p:nvSpPr>
          <p:cNvPr id="2054" name="页脚占位符 2053"/>
          <p:cNvSpPr>
            <a:spLocks noGrp="1"/>
          </p:cNvSpPr>
          <p:nvPr>
            <p:ph type="ftr" sz="quarter" idx="4"/>
          </p:nvPr>
        </p:nvSpPr>
        <p:spPr>
          <a:xfrm>
            <a:off x="0" y="8686800"/>
            <a:ext cx="2973388" cy="457200"/>
          </a:xfrm>
          <a:prstGeom prst="rect">
            <a:avLst/>
          </a:prstGeom>
          <a:noFill/>
          <a:ln w="9525">
            <a:noFill/>
          </a:ln>
        </p:spPr>
        <p:txBody>
          <a:bodyPr anchor="b"/>
          <a:p>
            <a:pPr marL="0" lvl="0" indent="0" fontAlgn="base">
              <a:buNone/>
            </a:pPr>
            <a:endParaRPr lang="zh-CN" altLang="x-none" sz="1400" strike="noStrike" noProof="1" dirty="0"/>
          </a:p>
        </p:txBody>
      </p:sp>
      <p:sp>
        <p:nvSpPr>
          <p:cNvPr id="2055" name="灯片编号占位符 2054"/>
          <p:cNvSpPr>
            <a:spLocks noGrp="1"/>
          </p:cNvSpPr>
          <p:nvPr>
            <p:ph type="sldNum" sz="quarter" idx="5"/>
          </p:nvPr>
        </p:nvSpPr>
        <p:spPr>
          <a:xfrm>
            <a:off x="3884613" y="8686800"/>
            <a:ext cx="2973388" cy="457200"/>
          </a:xfrm>
          <a:prstGeom prst="rect">
            <a:avLst/>
          </a:prstGeom>
          <a:noFill/>
          <a:ln w="9525">
            <a:noFill/>
          </a:ln>
        </p:spPr>
        <p:txBody>
          <a:bodyPr anchor="b"/>
          <a:p>
            <a:pPr marL="0" lvl="0" indent="0" algn="r" fontAlgn="base">
              <a:buNone/>
            </a:pPr>
            <a:fld id="{9A0DB2DC-4C9A-4742-B13C-FB6460FD3503}" type="slidenum">
              <a:rPr lang="zh-CN" altLang="x-none" sz="1400" strike="noStrike" noProof="1">
                <a:latin typeface="Calibri" panose="020F0502020204030204" pitchFamily="34" charset="0"/>
                <a:ea typeface="宋体" panose="02010600030101010101" pitchFamily="2" charset="-122"/>
                <a:cs typeface="+mn-cs"/>
              </a:rPr>
            </a:fld>
            <a:endParaRPr lang="zh-CN" altLang="x-none" sz="14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1pPr>
    <a:lvl2pPr marL="457200" lvl="1"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2pPr>
    <a:lvl3pPr marL="914400" lvl="2"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3pPr>
    <a:lvl4pPr marL="1371600" lvl="3"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4pPr>
    <a:lvl5pPr marL="1828800" lvl="4"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5pPr>
    <a:lvl6pPr marL="2286000" lvl="5"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6pPr>
    <a:lvl7pPr marL="2743200" lvl="6"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7pPr>
    <a:lvl8pPr marL="3200400" lvl="7"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8pPr>
    <a:lvl9pPr marL="3657600" lvl="8" indent="0" algn="l" rtl="0" eaLnBrk="1" fontAlgn="base" latinLnBrk="0" hangingPunct="1">
      <a:lnSpc>
        <a:spcPct val="100000"/>
      </a:lnSpc>
      <a:spcBef>
        <a:spcPct val="0"/>
      </a:spcBef>
      <a:spcAft>
        <a:spcPct val="0"/>
      </a:spcAft>
      <a:buSzPct val="100000"/>
      <a:buFont typeface="Times New Roman" panose="02020603050405020304" pitchFamily="18" charset="0"/>
      <a:buNone/>
      <a:defRPr sz="1200" u="none" kern="1200" baseline="0">
        <a:solidFill>
          <a:schemeClr val="tx1"/>
        </a:solidFill>
        <a:latin typeface="Calibri" panose="020F050202020403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幻灯片图像占位符 38913"/>
          <p:cNvSpPr>
            <a:spLocks noGrp="1" noChangeAspect="1"/>
          </p:cNvSpPr>
          <p:nvPr>
            <p:ph type="sldImg"/>
          </p:nvPr>
        </p:nvSpPr>
        <p:spPr>
          <a:xfrm>
            <a:off x="1371600" y="1143000"/>
            <a:ext cx="4114800" cy="3086100"/>
          </a:xfrm>
        </p:spPr>
      </p:sp>
      <p:sp>
        <p:nvSpPr>
          <p:cNvPr id="4099" name="文本占位符 38914"/>
          <p:cNvSpPr>
            <a:spLocks noGrp="1"/>
          </p:cNvSpPr>
          <p:nvPr>
            <p:ph type="body"/>
          </p:nvPr>
        </p:nvSpPr>
        <p:spPr>
          <a:xfrm>
            <a:off x="685800" y="4400550"/>
            <a:ext cx="5486400" cy="3600450"/>
          </a:xfrm>
        </p:spPr>
        <p:txBody>
          <a:bodyPr anchor="t"/>
          <a:p>
            <a:pPr lvl="0" indent="0"/>
            <a:endParaRPr lang="zh-CN" altLang="zh-CN"/>
          </a:p>
        </p:txBody>
      </p:sp>
      <p:sp>
        <p:nvSpPr>
          <p:cNvPr id="4100" name="文本框 38915"/>
          <p:cNvSpPr txBox="1"/>
          <p:nvPr/>
        </p:nvSpPr>
        <p:spPr>
          <a:xfrm>
            <a:off x="3884613" y="8685213"/>
            <a:ext cx="2971800" cy="458787"/>
          </a:xfrm>
          <a:prstGeom prst="rect">
            <a:avLst/>
          </a:prstGeom>
          <a:noFill/>
          <a:ln w="9525">
            <a:noFill/>
          </a:ln>
        </p:spPr>
        <p:txBody>
          <a:bodyPr anchor="b"/>
          <a:p>
            <a:pPr lvl="0" indent="0" algn="r"/>
            <a:r>
              <a:rPr lang="en-US" altLang="zh-CN" sz="1200"/>
              <a:t>1</a:t>
            </a:r>
            <a:endParaRPr lang="en-US" altLang="zh-CN" sz="1200"/>
          </a:p>
        </p:txBody>
      </p:sp>
      <p:sp>
        <p:nvSpPr>
          <p:cNvPr id="4101" name="灯片编号占位符 1"/>
          <p:cNvSpPr/>
          <p:nvPr>
            <p:ph type="sldNum" sz="quarter"/>
          </p:nvPr>
        </p:nvSpPr>
        <p:spPr>
          <a:xfrm>
            <a:off x="3884613" y="8686800"/>
            <a:ext cx="2973387" cy="457200"/>
          </a:xfrm>
          <a:prstGeom prst="rect">
            <a:avLst/>
          </a:prstGeom>
          <a:noFill/>
          <a:ln w="9525">
            <a:noFill/>
          </a:ln>
        </p:spPr>
        <p:txBody>
          <a:bodyPr anchor="b"/>
          <a:p>
            <a:pPr lvl="0" indent="0" algn="r"/>
            <a:fld id="{9A0DB2DC-4C9A-4742-B13C-FB6460FD3503}" type="slidenum">
              <a:rPr lang="zh-CN" altLang="x-none" sz="1400"/>
            </a:fld>
            <a:endParaRPr lang="zh-CN" altLang="x-none" sz="14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幻灯片图像占位符 39937"/>
          <p:cNvSpPr>
            <a:spLocks noGrp="1" noChangeAspect="1"/>
          </p:cNvSpPr>
          <p:nvPr>
            <p:ph type="sldImg"/>
          </p:nvPr>
        </p:nvSpPr>
        <p:spPr>
          <a:xfrm>
            <a:off x="1371600" y="1143000"/>
            <a:ext cx="4114800" cy="3086100"/>
          </a:xfrm>
        </p:spPr>
      </p:sp>
      <p:sp>
        <p:nvSpPr>
          <p:cNvPr id="6147" name="文本占位符 39938"/>
          <p:cNvSpPr>
            <a:spLocks noGrp="1"/>
          </p:cNvSpPr>
          <p:nvPr>
            <p:ph type="body"/>
          </p:nvPr>
        </p:nvSpPr>
        <p:spPr>
          <a:xfrm>
            <a:off x="685800" y="4400550"/>
            <a:ext cx="5486400" cy="3600450"/>
          </a:xfrm>
        </p:spPr>
        <p:txBody>
          <a:bodyPr anchor="t"/>
          <a:p>
            <a:pPr lvl="0" indent="0"/>
            <a:endParaRPr lang="zh-CN" altLang="zh-CN"/>
          </a:p>
        </p:txBody>
      </p:sp>
      <p:sp>
        <p:nvSpPr>
          <p:cNvPr id="6148" name="文本框 39939"/>
          <p:cNvSpPr txBox="1"/>
          <p:nvPr/>
        </p:nvSpPr>
        <p:spPr>
          <a:xfrm>
            <a:off x="3884613" y="8685213"/>
            <a:ext cx="2971800" cy="458787"/>
          </a:xfrm>
          <a:prstGeom prst="rect">
            <a:avLst/>
          </a:prstGeom>
          <a:noFill/>
          <a:ln w="9525">
            <a:noFill/>
          </a:ln>
        </p:spPr>
        <p:txBody>
          <a:bodyPr anchor="b"/>
          <a:p>
            <a:pPr lvl="0" indent="0" algn="r"/>
            <a:r>
              <a:rPr lang="en-US" altLang="zh-CN" sz="1200"/>
              <a:t>2</a:t>
            </a:r>
            <a:endParaRPr lang="en-US" altLang="zh-CN" sz="1200"/>
          </a:p>
        </p:txBody>
      </p:sp>
      <p:sp>
        <p:nvSpPr>
          <p:cNvPr id="6149" name="灯片编号占位符 1"/>
          <p:cNvSpPr/>
          <p:nvPr>
            <p:ph type="sldNum" sz="quarter"/>
          </p:nvPr>
        </p:nvSpPr>
        <p:spPr>
          <a:xfrm>
            <a:off x="3884613" y="8686800"/>
            <a:ext cx="2973387" cy="457200"/>
          </a:xfrm>
          <a:prstGeom prst="rect">
            <a:avLst/>
          </a:prstGeom>
          <a:noFill/>
          <a:ln w="9525">
            <a:noFill/>
          </a:ln>
        </p:spPr>
        <p:txBody>
          <a:bodyPr anchor="b"/>
          <a:p>
            <a:pPr lvl="0" indent="0" algn="r"/>
            <a:fld id="{9A0DB2DC-4C9A-4742-B13C-FB6460FD3503}" type="slidenum">
              <a:rPr lang="zh-CN" altLang="x-none" sz="1400"/>
            </a:fld>
            <a:endParaRPr lang="zh-CN" altLang="x-none" sz="14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5" name="文本占位符 40962"/>
          <p:cNvSpPr>
            <a:spLocks noGrp="1"/>
          </p:cNvSpPr>
          <p:nvPr>
            <p:ph type="body"/>
          </p:nvPr>
        </p:nvSpPr>
        <p:spPr>
          <a:xfrm>
            <a:off x="685800" y="4400550"/>
            <a:ext cx="5486400" cy="3600450"/>
          </a:xfrm>
        </p:spPr>
        <p:txBody>
          <a:bodyPr anchor="t"/>
          <a:p>
            <a:pPr lvl="0" indent="0"/>
            <a:endParaRPr lang="zh-CN" altLang="zh-CN"/>
          </a:p>
        </p:txBody>
      </p:sp>
      <p:sp>
        <p:nvSpPr>
          <p:cNvPr id="8194" name="幻灯片图像占位符 40961"/>
          <p:cNvSpPr>
            <a:spLocks noGrp="1" noChangeAspect="1"/>
          </p:cNvSpPr>
          <p:nvPr>
            <p:ph type="sldImg"/>
          </p:nvPr>
        </p:nvSpPr>
        <p:spPr>
          <a:xfrm>
            <a:off x="1371600" y="1143000"/>
            <a:ext cx="4114800" cy="3086100"/>
          </a:xfrm>
        </p:spPr>
      </p:sp>
      <p:sp>
        <p:nvSpPr>
          <p:cNvPr id="8196" name="文本框 40963"/>
          <p:cNvSpPr txBox="1"/>
          <p:nvPr/>
        </p:nvSpPr>
        <p:spPr>
          <a:xfrm>
            <a:off x="3884613" y="8685213"/>
            <a:ext cx="2971800" cy="458787"/>
          </a:xfrm>
          <a:prstGeom prst="rect">
            <a:avLst/>
          </a:prstGeom>
          <a:noFill/>
          <a:ln w="9525">
            <a:noFill/>
          </a:ln>
        </p:spPr>
        <p:txBody>
          <a:bodyPr anchor="b"/>
          <a:p>
            <a:pPr lvl="0" indent="0" algn="r"/>
            <a:r>
              <a:rPr lang="en-US" altLang="zh-CN" sz="1200"/>
              <a:t>3</a:t>
            </a:r>
            <a:endParaRPr lang="en-US" altLang="zh-CN" sz="1200"/>
          </a:p>
        </p:txBody>
      </p:sp>
      <p:sp>
        <p:nvSpPr>
          <p:cNvPr id="8197" name="灯片编号占位符 1"/>
          <p:cNvSpPr/>
          <p:nvPr>
            <p:ph type="sldNum" sz="quarter"/>
          </p:nvPr>
        </p:nvSpPr>
        <p:spPr>
          <a:xfrm>
            <a:off x="3884613" y="8686800"/>
            <a:ext cx="2973387" cy="457200"/>
          </a:xfrm>
          <a:prstGeom prst="rect">
            <a:avLst/>
          </a:prstGeom>
          <a:noFill/>
          <a:ln w="9525">
            <a:noFill/>
          </a:ln>
        </p:spPr>
        <p:txBody>
          <a:bodyPr anchor="b"/>
          <a:p>
            <a:pPr lvl="0" indent="0" algn="r"/>
            <a:fld id="{9A0DB2DC-4C9A-4742-B13C-FB6460FD3503}" type="slidenum">
              <a:rPr lang="zh-CN" altLang="x-none" sz="1400"/>
            </a:fld>
            <a:endParaRPr lang="zh-CN" altLang="x-none" sz="14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42" name="幻灯片图像占位符 41985"/>
          <p:cNvSpPr>
            <a:spLocks noGrp="1" noChangeAspect="1"/>
          </p:cNvSpPr>
          <p:nvPr>
            <p:ph type="sldImg"/>
          </p:nvPr>
        </p:nvSpPr>
        <p:spPr>
          <a:xfrm>
            <a:off x="1371600" y="1143000"/>
            <a:ext cx="4114800" cy="3086100"/>
          </a:xfrm>
        </p:spPr>
      </p:sp>
      <p:sp>
        <p:nvSpPr>
          <p:cNvPr id="10243" name="文本占位符 41986"/>
          <p:cNvSpPr>
            <a:spLocks noGrp="1"/>
          </p:cNvSpPr>
          <p:nvPr>
            <p:ph type="body"/>
          </p:nvPr>
        </p:nvSpPr>
        <p:spPr>
          <a:xfrm>
            <a:off x="685800" y="4400550"/>
            <a:ext cx="5486400" cy="3600450"/>
          </a:xfrm>
        </p:spPr>
        <p:txBody>
          <a:bodyPr anchor="t"/>
          <a:p>
            <a:pPr lvl="0" indent="0"/>
            <a:endParaRPr lang="zh-CN" altLang="zh-CN"/>
          </a:p>
        </p:txBody>
      </p:sp>
      <p:sp>
        <p:nvSpPr>
          <p:cNvPr id="10244" name="文本框 41987"/>
          <p:cNvSpPr txBox="1"/>
          <p:nvPr/>
        </p:nvSpPr>
        <p:spPr>
          <a:xfrm>
            <a:off x="3884613" y="8685213"/>
            <a:ext cx="2971800" cy="458787"/>
          </a:xfrm>
          <a:prstGeom prst="rect">
            <a:avLst/>
          </a:prstGeom>
          <a:noFill/>
          <a:ln w="9525">
            <a:noFill/>
          </a:ln>
        </p:spPr>
        <p:txBody>
          <a:bodyPr anchor="b"/>
          <a:p>
            <a:pPr lvl="0" indent="0" algn="r"/>
            <a:r>
              <a:rPr lang="en-US" altLang="zh-CN" sz="1200"/>
              <a:t>4</a:t>
            </a:r>
            <a:endParaRPr lang="en-US" altLang="zh-CN" sz="1200"/>
          </a:p>
        </p:txBody>
      </p:sp>
      <p:sp>
        <p:nvSpPr>
          <p:cNvPr id="10245" name="灯片编号占位符 1"/>
          <p:cNvSpPr/>
          <p:nvPr>
            <p:ph type="sldNum" sz="quarter"/>
          </p:nvPr>
        </p:nvSpPr>
        <p:spPr>
          <a:xfrm>
            <a:off x="3884613" y="8686800"/>
            <a:ext cx="2973387" cy="457200"/>
          </a:xfrm>
          <a:prstGeom prst="rect">
            <a:avLst/>
          </a:prstGeom>
          <a:noFill/>
          <a:ln w="9525">
            <a:noFill/>
          </a:ln>
        </p:spPr>
        <p:txBody>
          <a:bodyPr anchor="b"/>
          <a:p>
            <a:pPr lvl="0" indent="0" algn="r"/>
            <a:fld id="{9A0DB2DC-4C9A-4742-B13C-FB6460FD3503}" type="slidenum">
              <a:rPr lang="zh-CN" altLang="x-none" sz="1400"/>
            </a:fld>
            <a:endParaRPr lang="zh-CN" altLang="x-none" sz="14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290" name="幻灯片图像占位符 43009"/>
          <p:cNvSpPr>
            <a:spLocks noGrp="1" noChangeAspect="1"/>
          </p:cNvSpPr>
          <p:nvPr>
            <p:ph type="sldImg"/>
          </p:nvPr>
        </p:nvSpPr>
        <p:spPr>
          <a:xfrm>
            <a:off x="1371600" y="1143000"/>
            <a:ext cx="4114800" cy="3086100"/>
          </a:xfrm>
        </p:spPr>
      </p:sp>
      <p:sp>
        <p:nvSpPr>
          <p:cNvPr id="12291" name="文本占位符 43010"/>
          <p:cNvSpPr>
            <a:spLocks noGrp="1"/>
          </p:cNvSpPr>
          <p:nvPr>
            <p:ph type="body"/>
          </p:nvPr>
        </p:nvSpPr>
        <p:spPr>
          <a:xfrm>
            <a:off x="685800" y="4400550"/>
            <a:ext cx="5486400" cy="3600450"/>
          </a:xfrm>
        </p:spPr>
        <p:txBody>
          <a:bodyPr anchor="t"/>
          <a:p>
            <a:pPr lvl="0" indent="0"/>
            <a:endParaRPr lang="zh-CN" altLang="zh-CN"/>
          </a:p>
        </p:txBody>
      </p:sp>
      <p:sp>
        <p:nvSpPr>
          <p:cNvPr id="12292" name="文本框 43011"/>
          <p:cNvSpPr txBox="1"/>
          <p:nvPr/>
        </p:nvSpPr>
        <p:spPr>
          <a:xfrm>
            <a:off x="3884613" y="8685213"/>
            <a:ext cx="2971800" cy="458787"/>
          </a:xfrm>
          <a:prstGeom prst="rect">
            <a:avLst/>
          </a:prstGeom>
          <a:noFill/>
          <a:ln w="9525">
            <a:noFill/>
          </a:ln>
        </p:spPr>
        <p:txBody>
          <a:bodyPr anchor="b"/>
          <a:p>
            <a:pPr lvl="0" indent="0" algn="r"/>
            <a:r>
              <a:rPr lang="en-US" altLang="zh-CN" sz="1200"/>
              <a:t>5</a:t>
            </a:r>
            <a:endParaRPr lang="en-US" altLang="zh-CN" sz="1200"/>
          </a:p>
        </p:txBody>
      </p:sp>
      <p:sp>
        <p:nvSpPr>
          <p:cNvPr id="12293" name="灯片编号占位符 1"/>
          <p:cNvSpPr/>
          <p:nvPr>
            <p:ph type="sldNum" sz="quarter"/>
          </p:nvPr>
        </p:nvSpPr>
        <p:spPr>
          <a:xfrm>
            <a:off x="3884613" y="8686800"/>
            <a:ext cx="2973387" cy="457200"/>
          </a:xfrm>
          <a:prstGeom prst="rect">
            <a:avLst/>
          </a:prstGeom>
          <a:noFill/>
          <a:ln w="9525">
            <a:noFill/>
          </a:ln>
        </p:spPr>
        <p:txBody>
          <a:bodyPr anchor="b"/>
          <a:p>
            <a:pPr lvl="0" indent="0" algn="r"/>
            <a:fld id="{9A0DB2DC-4C9A-4742-B13C-FB6460FD3503}" type="slidenum">
              <a:rPr lang="zh-CN" altLang="x-none" sz="1400"/>
            </a:fld>
            <a:endParaRPr lang="zh-CN" altLang="x-none" sz="14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eaLnBrk="1" fontAlgn="base" latinLnBrk="0" hangingPunct="1">
              <a:buNone/>
            </a:pPr>
          </a:p>
        </p:txBody>
      </p:sp>
      <p:sp>
        <p:nvSpPr>
          <p:cNvPr id="5" name="页脚占位符 4"/>
          <p:cNvSpPr>
            <a:spLocks noGrp="1"/>
          </p:cNvSpPr>
          <p:nvPr>
            <p:ph type="ftr" sz="quarter" idx="11"/>
          </p:nvPr>
        </p:nvSpPr>
        <p:spPr/>
        <p:txBody>
          <a:bodyPr/>
          <a:p>
            <a:pPr lvl="0" eaLnBrk="1" fontAlgn="base" latinLnBrk="0" hangingPunct="1">
              <a:buNone/>
            </a:pPr>
          </a:p>
        </p:txBody>
      </p:sp>
      <p:sp>
        <p:nvSpPr>
          <p:cNvPr id="6" name="灯片编号占位符 5"/>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latinLnBrk="0" hangingPunct="1">
              <a:buNone/>
            </a:pPr>
          </a:p>
        </p:txBody>
      </p:sp>
      <p:sp>
        <p:nvSpPr>
          <p:cNvPr id="5" name="页脚占位符 4"/>
          <p:cNvSpPr>
            <a:spLocks noGrp="1"/>
          </p:cNvSpPr>
          <p:nvPr>
            <p:ph type="ftr" sz="quarter" idx="11"/>
          </p:nvPr>
        </p:nvSpPr>
        <p:spPr/>
        <p:txBody>
          <a:bodyPr/>
          <a:p>
            <a:pPr lvl="0" eaLnBrk="1" fontAlgn="base" latinLnBrk="0" hangingPunct="1">
              <a:buNone/>
            </a:pPr>
          </a:p>
        </p:txBody>
      </p:sp>
      <p:sp>
        <p:nvSpPr>
          <p:cNvPr id="6" name="灯片编号占位符 5"/>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latinLnBrk="0" hangingPunct="1">
              <a:buNone/>
            </a:pPr>
          </a:p>
        </p:txBody>
      </p:sp>
      <p:sp>
        <p:nvSpPr>
          <p:cNvPr id="5" name="页脚占位符 4"/>
          <p:cNvSpPr>
            <a:spLocks noGrp="1"/>
          </p:cNvSpPr>
          <p:nvPr>
            <p:ph type="ftr" sz="quarter" idx="11"/>
          </p:nvPr>
        </p:nvSpPr>
        <p:spPr/>
        <p:txBody>
          <a:bodyPr/>
          <a:p>
            <a:pPr lvl="0" eaLnBrk="1" fontAlgn="base" latinLnBrk="0" hangingPunct="1">
              <a:buNone/>
            </a:pPr>
          </a:p>
        </p:txBody>
      </p:sp>
      <p:sp>
        <p:nvSpPr>
          <p:cNvPr id="6" name="灯片编号占位符 5"/>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latinLnBrk="0" hangingPunct="1">
              <a:buNone/>
            </a:pPr>
          </a:p>
        </p:txBody>
      </p:sp>
      <p:sp>
        <p:nvSpPr>
          <p:cNvPr id="5" name="页脚占位符 4"/>
          <p:cNvSpPr>
            <a:spLocks noGrp="1"/>
          </p:cNvSpPr>
          <p:nvPr>
            <p:ph type="ftr" sz="quarter" idx="11"/>
          </p:nvPr>
        </p:nvSpPr>
        <p:spPr/>
        <p:txBody>
          <a:bodyPr/>
          <a:p>
            <a:pPr lvl="0" eaLnBrk="1" fontAlgn="base" latinLnBrk="0" hangingPunct="1">
              <a:buNone/>
            </a:pPr>
          </a:p>
        </p:txBody>
      </p:sp>
      <p:sp>
        <p:nvSpPr>
          <p:cNvPr id="6" name="灯片编号占位符 5"/>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eaLnBrk="1" fontAlgn="base" latinLnBrk="0" hangingPunct="1">
              <a:buNone/>
            </a:pPr>
          </a:p>
        </p:txBody>
      </p:sp>
      <p:sp>
        <p:nvSpPr>
          <p:cNvPr id="5" name="页脚占位符 4"/>
          <p:cNvSpPr>
            <a:spLocks noGrp="1"/>
          </p:cNvSpPr>
          <p:nvPr>
            <p:ph type="ftr" sz="quarter" idx="11"/>
          </p:nvPr>
        </p:nvSpPr>
        <p:spPr/>
        <p:txBody>
          <a:bodyPr/>
          <a:p>
            <a:pPr lvl="0" eaLnBrk="1" fontAlgn="base" latinLnBrk="0" hangingPunct="1">
              <a:buNone/>
            </a:pPr>
          </a:p>
        </p:txBody>
      </p:sp>
      <p:sp>
        <p:nvSpPr>
          <p:cNvPr id="6" name="灯片编号占位符 5"/>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eaLnBrk="1" fontAlgn="base" latinLnBrk="0" hangingPunct="1">
              <a:buNone/>
            </a:pPr>
          </a:p>
        </p:txBody>
      </p:sp>
      <p:sp>
        <p:nvSpPr>
          <p:cNvPr id="6" name="页脚占位符 5"/>
          <p:cNvSpPr>
            <a:spLocks noGrp="1"/>
          </p:cNvSpPr>
          <p:nvPr>
            <p:ph type="ftr" sz="quarter" idx="11"/>
          </p:nvPr>
        </p:nvSpPr>
        <p:spPr/>
        <p:txBody>
          <a:bodyPr/>
          <a:p>
            <a:pPr lvl="0" eaLnBrk="1" fontAlgn="base" latinLnBrk="0" hangingPunct="1">
              <a:buNone/>
            </a:pPr>
          </a:p>
        </p:txBody>
      </p:sp>
      <p:sp>
        <p:nvSpPr>
          <p:cNvPr id="7" name="灯片编号占位符 6"/>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eaLnBrk="1" fontAlgn="base" latinLnBrk="0" hangingPunct="1">
              <a:buNone/>
            </a:pPr>
          </a:p>
        </p:txBody>
      </p:sp>
      <p:sp>
        <p:nvSpPr>
          <p:cNvPr id="8" name="页脚占位符 7"/>
          <p:cNvSpPr>
            <a:spLocks noGrp="1"/>
          </p:cNvSpPr>
          <p:nvPr>
            <p:ph type="ftr" sz="quarter" idx="11"/>
          </p:nvPr>
        </p:nvSpPr>
        <p:spPr/>
        <p:txBody>
          <a:bodyPr/>
          <a:p>
            <a:pPr lvl="0" eaLnBrk="1" fontAlgn="base" latinLnBrk="0" hangingPunct="1">
              <a:buNone/>
            </a:pPr>
          </a:p>
        </p:txBody>
      </p:sp>
      <p:sp>
        <p:nvSpPr>
          <p:cNvPr id="9" name="灯片编号占位符 8"/>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eaLnBrk="1" fontAlgn="base" latinLnBrk="0" hangingPunct="1">
              <a:buNone/>
            </a:pPr>
          </a:p>
        </p:txBody>
      </p:sp>
      <p:sp>
        <p:nvSpPr>
          <p:cNvPr id="4" name="页脚占位符 3"/>
          <p:cNvSpPr>
            <a:spLocks noGrp="1"/>
          </p:cNvSpPr>
          <p:nvPr>
            <p:ph type="ftr" sz="quarter" idx="11"/>
          </p:nvPr>
        </p:nvSpPr>
        <p:spPr/>
        <p:txBody>
          <a:bodyPr/>
          <a:p>
            <a:pPr lvl="0" eaLnBrk="1" fontAlgn="base" latinLnBrk="0" hangingPunct="1">
              <a:buNone/>
            </a:pPr>
          </a:p>
        </p:txBody>
      </p:sp>
      <p:sp>
        <p:nvSpPr>
          <p:cNvPr id="5" name="灯片编号占位符 4"/>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eaLnBrk="1" fontAlgn="base" latinLnBrk="0" hangingPunct="1">
              <a:buNone/>
            </a:pPr>
          </a:p>
        </p:txBody>
      </p:sp>
      <p:sp>
        <p:nvSpPr>
          <p:cNvPr id="3" name="页脚占位符 2"/>
          <p:cNvSpPr>
            <a:spLocks noGrp="1"/>
          </p:cNvSpPr>
          <p:nvPr>
            <p:ph type="ftr" sz="quarter" idx="11"/>
          </p:nvPr>
        </p:nvSpPr>
        <p:spPr/>
        <p:txBody>
          <a:bodyPr/>
          <a:p>
            <a:pPr lvl="0" eaLnBrk="1" fontAlgn="base" latinLnBrk="0" hangingPunct="1">
              <a:buNone/>
            </a:pPr>
          </a:p>
        </p:txBody>
      </p:sp>
      <p:sp>
        <p:nvSpPr>
          <p:cNvPr id="4" name="灯片编号占位符 3"/>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latinLnBrk="0" hangingPunct="1">
              <a:buNone/>
            </a:pPr>
          </a:p>
        </p:txBody>
      </p:sp>
      <p:sp>
        <p:nvSpPr>
          <p:cNvPr id="6" name="页脚占位符 5"/>
          <p:cNvSpPr>
            <a:spLocks noGrp="1"/>
          </p:cNvSpPr>
          <p:nvPr>
            <p:ph type="ftr" sz="quarter" idx="11"/>
          </p:nvPr>
        </p:nvSpPr>
        <p:spPr/>
        <p:txBody>
          <a:bodyPr/>
          <a:p>
            <a:pPr lvl="0" eaLnBrk="1" fontAlgn="base" latinLnBrk="0" hangingPunct="1">
              <a:buNone/>
            </a:pPr>
          </a:p>
        </p:txBody>
      </p:sp>
      <p:sp>
        <p:nvSpPr>
          <p:cNvPr id="7" name="灯片编号占位符 6"/>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latinLnBrk="0" hangingPunct="1">
              <a:buNone/>
            </a:pPr>
          </a:p>
        </p:txBody>
      </p:sp>
      <p:sp>
        <p:nvSpPr>
          <p:cNvPr id="6" name="页脚占位符 5"/>
          <p:cNvSpPr>
            <a:spLocks noGrp="1"/>
          </p:cNvSpPr>
          <p:nvPr>
            <p:ph type="ftr" sz="quarter" idx="11"/>
          </p:nvPr>
        </p:nvSpPr>
        <p:spPr/>
        <p:txBody>
          <a:bodyPr/>
          <a:p>
            <a:pPr lvl="0" eaLnBrk="1" fontAlgn="base" latinLnBrk="0" hangingPunct="1">
              <a:buNone/>
            </a:pPr>
          </a:p>
        </p:txBody>
      </p:sp>
      <p:sp>
        <p:nvSpPr>
          <p:cNvPr id="7" name="灯片编号占位符 6"/>
          <p:cNvSpPr>
            <a:spLocks noGrp="1"/>
          </p:cNvSpPr>
          <p:nvPr>
            <p:ph type="sldNum" sz="quarter" idx="12"/>
          </p:nvPr>
        </p:nvSpPr>
        <p:spPr/>
        <p:txBody>
          <a:bodyPr/>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838200" y="365125"/>
            <a:ext cx="10515600" cy="1325563"/>
          </a:xfrm>
          <a:prstGeom prst="rect">
            <a:avLst/>
          </a:prstGeom>
          <a:noFill/>
          <a:ln w="9525">
            <a:noFill/>
          </a:ln>
        </p:spPr>
        <p:txBody>
          <a:bodyPr anchor="ctr"/>
          <a:p>
            <a:pPr lvl="0" indent="0"/>
            <a:r>
              <a:rPr lang="zh-CN" altLang="en-US"/>
              <a:t>单击此处编辑母版标题样式</a:t>
            </a:r>
            <a:endParaRPr lang="zh-CN" altLang="en-US"/>
          </a:p>
        </p:txBody>
      </p:sp>
      <p:sp>
        <p:nvSpPr>
          <p:cNvPr id="1027" name="文本占位符 1026"/>
          <p:cNvSpPr>
            <a:spLocks noGrp="1"/>
          </p:cNvSpPr>
          <p:nvPr>
            <p:ph type="body"/>
          </p:nvPr>
        </p:nvSpPr>
        <p:spPr>
          <a:xfrm>
            <a:off x="838200" y="1825625"/>
            <a:ext cx="10515600" cy="4351338"/>
          </a:xfrm>
          <a:prstGeom prst="rect">
            <a:avLst/>
          </a:prstGeom>
          <a:noFill/>
          <a:ln w="9525">
            <a:noFill/>
          </a:ln>
        </p:spPr>
        <p:txBody>
          <a:bodyPr anchor="t"/>
          <a:p>
            <a:pPr lvl="0" indent="-228600"/>
            <a:r>
              <a:rPr lang="zh-CN" altLang="en-US"/>
              <a:t>单击此处编辑母版文本样式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838200" y="6356350"/>
            <a:ext cx="2743200" cy="365125"/>
          </a:xfrm>
          <a:prstGeom prst="rect">
            <a:avLst/>
          </a:prstGeom>
          <a:noFill/>
          <a:ln w="9525">
            <a:noFill/>
          </a:ln>
        </p:spPr>
        <p:txBody>
          <a:bodyPr anchor="ctr"/>
          <a:lstStyle>
            <a:lvl1pPr marL="0" indent="0" fontAlgn="base">
              <a:defRPr sz="1200">
                <a:solidFill>
                  <a:srgbClr val="898989"/>
                </a:solidFill>
              </a:defRPr>
            </a:lvl1pPr>
          </a:lstStyle>
          <a:p>
            <a:pPr lvl="0" eaLnBrk="1" fontAlgn="base" latinLnBrk="0" hangingPunct="1">
              <a:buNone/>
            </a:pPr>
          </a:p>
        </p:txBody>
      </p:sp>
      <p:sp>
        <p:nvSpPr>
          <p:cNvPr id="1029" name="页脚占位符 1028"/>
          <p:cNvSpPr>
            <a:spLocks noGrp="1"/>
          </p:cNvSpPr>
          <p:nvPr>
            <p:ph type="ftr" sz="quarter" idx="3"/>
          </p:nvPr>
        </p:nvSpPr>
        <p:spPr>
          <a:xfrm>
            <a:off x="4038600" y="6356350"/>
            <a:ext cx="4114800" cy="365125"/>
          </a:xfrm>
          <a:prstGeom prst="rect">
            <a:avLst/>
          </a:prstGeom>
          <a:noFill/>
          <a:ln w="9525">
            <a:noFill/>
          </a:ln>
        </p:spPr>
        <p:txBody>
          <a:bodyPr anchor="ctr"/>
          <a:lstStyle>
            <a:lvl1pPr marL="0" indent="0" algn="ctr" fontAlgn="base">
              <a:defRPr sz="1200">
                <a:solidFill>
                  <a:srgbClr val="898989"/>
                </a:solidFill>
              </a:defRPr>
            </a:lvl1pPr>
          </a:lstStyle>
          <a:p>
            <a:pPr lvl="0" eaLnBrk="1" fontAlgn="base" latinLnBrk="0" hangingPunct="1">
              <a:buNone/>
            </a:pPr>
          </a:p>
        </p:txBody>
      </p:sp>
      <p:sp>
        <p:nvSpPr>
          <p:cNvPr id="1030" name="灯片编号占位符 1029"/>
          <p:cNvSpPr>
            <a:spLocks noGrp="1"/>
          </p:cNvSpPr>
          <p:nvPr>
            <p:ph type="sldNum" sz="quarter" idx="4"/>
          </p:nvPr>
        </p:nvSpPr>
        <p:spPr>
          <a:xfrm>
            <a:off x="8610600" y="6356350"/>
            <a:ext cx="2743200" cy="365125"/>
          </a:xfrm>
          <a:prstGeom prst="rect">
            <a:avLst/>
          </a:prstGeom>
          <a:noFill/>
          <a:ln w="9525">
            <a:noFill/>
          </a:ln>
        </p:spPr>
        <p:txBody>
          <a:bodyPr anchor="ctr"/>
          <a:lstStyle>
            <a:lvl1pPr marL="0" indent="0" algn="r" fontAlgn="base">
              <a:defRPr sz="1200">
                <a:solidFill>
                  <a:srgbClr val="898989"/>
                </a:solidFill>
              </a:defRPr>
            </a:lvl1pPr>
          </a:lstStyle>
          <a:p>
            <a:pPr lvl="0" eaLnBrk="1" fontAlgn="base" latinLnBrk="0" hangingPunct="1">
              <a:buNone/>
            </a:pPr>
            <a:fld id="{9A0DB2DC-4C9A-4742-B13C-FB6460FD3503}" type="slidenum">
              <a:rPr lang="zh-CN" altLang="x-none" strike="noStrike" noProof="1">
                <a:latin typeface="Calibri" panose="020F0502020204030204" pitchFamily="34" charset="0"/>
                <a:ea typeface="宋体" panose="02010600030101010101" pitchFamily="2" charset="-122"/>
                <a:cs typeface="+mn-cs"/>
              </a:rPr>
            </a:fld>
            <a:endParaRPr lang="zh-CN" altLang="x-none"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marL="0" lvl="0" indent="0" algn="l" rtl="0" eaLnBrk="1" fontAlgn="base" latinLnBrk="0" hangingPunct="1">
        <a:lnSpc>
          <a:spcPct val="90000"/>
        </a:lnSpc>
        <a:spcBef>
          <a:spcPct val="0"/>
        </a:spcBef>
        <a:spcAft>
          <a:spcPct val="0"/>
        </a:spcAft>
        <a:buSzPct val="100000"/>
        <a:buFont typeface="Times New Roman" panose="02020603050405020304" pitchFamily="18" charset="0"/>
        <a:buNone/>
        <a:defRPr sz="4400" u="none" kern="1200" baseline="0">
          <a:solidFill>
            <a:schemeClr val="tx1"/>
          </a:solidFill>
          <a:latin typeface="+mj-lt"/>
          <a:ea typeface="+mj-ea"/>
          <a:cs typeface="+mj-cs"/>
        </a:defRPr>
      </a:lvl1pPr>
    </p:titleStyle>
    <p:bodyStyle>
      <a:lvl1pPr marL="228600" lvl="0" indent="-228600" algn="l" rtl="0" eaLnBrk="1" fontAlgn="base" latinLnBrk="0" hangingPunct="1">
        <a:lnSpc>
          <a:spcPct val="90000"/>
        </a:lnSpc>
        <a:spcBef>
          <a:spcPts val="1000"/>
        </a:spcBef>
        <a:spcAft>
          <a:spcPct val="0"/>
        </a:spcAft>
        <a:buSzPct val="100000"/>
        <a:buFont typeface="Arial" panose="020B0604020202020204" pitchFamily="34" charset="0"/>
        <a:buChar char="•"/>
        <a:defRPr sz="2800" u="none" kern="1200" baseline="0">
          <a:solidFill>
            <a:schemeClr val="tx1"/>
          </a:solidFill>
          <a:latin typeface="+mn-lt"/>
          <a:ea typeface="+mn-ea"/>
          <a:cs typeface="+mn-cs"/>
        </a:defRPr>
      </a:lvl1pPr>
      <a:lvl2pPr marL="685800" lvl="1" indent="-228600" algn="l" rtl="0" eaLnBrk="1" fontAlgn="base" latinLnBrk="0" hangingPunct="1">
        <a:lnSpc>
          <a:spcPct val="90000"/>
        </a:lnSpc>
        <a:spcBef>
          <a:spcPts val="500"/>
        </a:spcBef>
        <a:spcAft>
          <a:spcPct val="0"/>
        </a:spcAft>
        <a:buSzPct val="100000"/>
        <a:buFont typeface="Arial" panose="020B0604020202020204" pitchFamily="34" charset="0"/>
        <a:buChar char="•"/>
        <a:defRPr sz="2400" u="none" kern="1200" baseline="0">
          <a:solidFill>
            <a:schemeClr val="tx1"/>
          </a:solidFill>
          <a:latin typeface="Calibri" panose="020F0502020204030204" pitchFamily="34" charset="0"/>
          <a:ea typeface="宋体" panose="02010600030101010101" pitchFamily="2" charset="-122"/>
          <a:cs typeface="+mn-cs"/>
        </a:defRPr>
      </a:lvl2pPr>
      <a:lvl3pPr marL="1143000" lvl="2"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3pPr>
      <a:lvl4pPr marL="1600200" lvl="3"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4pPr>
      <a:lvl5pPr marL="2057400" lvl="4"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5pPr>
      <a:lvl6pPr marL="2514600" lvl="5"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6pPr>
      <a:lvl7pPr marL="2971800" lvl="6"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7pPr>
      <a:lvl8pPr marL="3429000" lvl="7"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8pPr>
      <a:lvl9pPr marL="3886200" lvl="8" indent="-228600" algn="l" rtl="0" eaLnBrk="1" fontAlgn="base" latinLnBrk="0" hangingPunct="1">
        <a:lnSpc>
          <a:spcPct val="90000"/>
        </a:lnSpc>
        <a:spcBef>
          <a:spcPts val="500"/>
        </a:spcBef>
        <a:spcAft>
          <a:spcPct val="0"/>
        </a:spcAft>
        <a:buSzPct val="100000"/>
        <a:buFont typeface="Arial" panose="020B0604020202020204" pitchFamily="34" charset="0"/>
        <a:buChar char="•"/>
        <a:defRPr sz="2000" u="none" kern="1200" baseline="0">
          <a:solidFill>
            <a:schemeClr val="tx1"/>
          </a:solidFill>
          <a:latin typeface="Calibri" panose="020F0502020204030204" pitchFamily="34" charset="0"/>
          <a:ea typeface="宋体" panose="02010600030101010101" pitchFamily="2" charset="-122"/>
          <a:cs typeface="+mn-cs"/>
        </a:defRPr>
      </a:lvl9pPr>
    </p:bodyStyle>
    <p:otherStyle>
      <a:lvl1pPr marL="0" lvl="0" indent="0" algn="l" rtl="0" eaLnBrk="0" fontAlgn="base" latinLnBrk="0" hangingPunct="0">
        <a:lnSpc>
          <a:spcPct val="100000"/>
        </a:lnSpc>
        <a:spcBef>
          <a:spcPct val="0"/>
        </a:spcBef>
        <a:spcAft>
          <a:spcPct val="0"/>
        </a:spcAft>
        <a:buNone/>
        <a:defRPr sz="1800" u="none" kern="1200" baseline="0">
          <a:solidFill>
            <a:schemeClr val="tx1"/>
          </a:solidFill>
          <a:latin typeface="+mn-lt"/>
          <a:ea typeface="+mn-ea"/>
          <a:cs typeface="+mn-cs"/>
        </a:defRPr>
      </a:lvl1pPr>
      <a:lvl2pPr marL="457200" lvl="1"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rtl="0" eaLnBrk="0" fontAlgn="base" latinLnBrk="0" hangingPunct="0">
        <a:lnSpc>
          <a:spcPct val="100000"/>
        </a:lnSpc>
        <a:spcBef>
          <a:spcPct val="0"/>
        </a:spcBef>
        <a:spcAft>
          <a:spcPct val="0"/>
        </a:spcAft>
        <a:buNone/>
        <a:defRPr sz="1800" u="none" kern="1200" baseline="0">
          <a:solidFill>
            <a:schemeClr val="tx1"/>
          </a:solidFill>
          <a:latin typeface="Calibri" panose="020F050202020403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椭圆 3"/>
          <p:cNvSpPr/>
          <p:nvPr/>
        </p:nvSpPr>
        <p:spPr>
          <a:xfrm>
            <a:off x="3596640" y="1188720"/>
            <a:ext cx="1143000" cy="594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nvSpPr>
        <p:spPr>
          <a:xfrm>
            <a:off x="320040" y="457200"/>
            <a:ext cx="11732895" cy="5862320"/>
          </a:xfrm>
          <a:prstGeom prst="rect">
            <a:avLst/>
          </a:prstGeom>
          <a:solidFill>
            <a:schemeClr val="bg1"/>
          </a:solidFill>
          <a:ln w="50800" cap="flat" cmpd="sng">
            <a:solidFill>
              <a:srgbClr val="FF0000"/>
            </a:solidFill>
            <a:prstDash val="solid"/>
            <a:miter/>
            <a:headEnd type="none" w="med" len="med"/>
            <a:tailEnd type="none" w="med" len="med"/>
          </a:ln>
        </p:spPr>
        <p:txBody>
          <a:bodyPr wrap="square">
            <a:spAutoFit/>
          </a:bodyPr>
          <a:p>
            <a:pPr algn="l">
              <a:lnSpc>
                <a:spcPts val="5000"/>
              </a:lnSpc>
              <a:spcBef>
                <a:spcPts val="0"/>
              </a:spcBef>
              <a:buNone/>
            </a:pPr>
            <a:r>
              <a:rPr lang="zh-CN" altLang="en-US" sz="3600" b="1">
                <a:latin typeface="黑体" panose="02010609060101010101" pitchFamily="49" charset="-122"/>
                <a:ea typeface="黑体" panose="02010609060101010101" pitchFamily="49" charset="-122"/>
              </a:rPr>
              <a:t>19.下列各句中，表达得体的一句是(  )(3分)</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A.这书是我恩师惠赠于我的，我现在转赠给你，希望你能有所得。</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B 招生办的有关领导认真细致地回答了家长有关高招垂询的问题。</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C.这个小礼物是家妹让我带给令嫒的，以此来表达她的感谢之情。</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D.小陈对着火车车厢中的朋友大声说:“注意安全，一路走好!”</a:t>
            </a:r>
            <a:endParaRPr lang="zh-CN" altLang="en-US" sz="3600" b="1">
              <a:latin typeface="黑体" panose="02010609060101010101" pitchFamily="49" charset="-122"/>
              <a:ea typeface="黑体" panose="02010609060101010101" pitchFamily="49" charset="-122"/>
            </a:endParaRPr>
          </a:p>
        </p:txBody>
      </p:sp>
      <p:sp>
        <p:nvSpPr>
          <p:cNvPr id="5" name="椭圆 4"/>
          <p:cNvSpPr/>
          <p:nvPr/>
        </p:nvSpPr>
        <p:spPr>
          <a:xfrm>
            <a:off x="3596640" y="1188720"/>
            <a:ext cx="105156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6" name="椭圆 5"/>
          <p:cNvSpPr/>
          <p:nvPr/>
        </p:nvSpPr>
        <p:spPr>
          <a:xfrm>
            <a:off x="10925810" y="2473960"/>
            <a:ext cx="1127125"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7" name="椭圆 6"/>
          <p:cNvSpPr/>
          <p:nvPr/>
        </p:nvSpPr>
        <p:spPr>
          <a:xfrm>
            <a:off x="3596640" y="3616960"/>
            <a:ext cx="105156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8" name="椭圆 7"/>
          <p:cNvSpPr/>
          <p:nvPr/>
        </p:nvSpPr>
        <p:spPr>
          <a:xfrm>
            <a:off x="6390640" y="3616960"/>
            <a:ext cx="105156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9" name="椭圆 8"/>
          <p:cNvSpPr/>
          <p:nvPr/>
        </p:nvSpPr>
        <p:spPr>
          <a:xfrm>
            <a:off x="10688320" y="5024120"/>
            <a:ext cx="105156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0" name="椭圆 9"/>
          <p:cNvSpPr/>
          <p:nvPr/>
        </p:nvSpPr>
        <p:spPr>
          <a:xfrm>
            <a:off x="320040" y="5660390"/>
            <a:ext cx="105156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pic>
        <p:nvPicPr>
          <p:cNvPr id="5130" name="图片 5129" descr="3900091451520692330234.png"/>
          <p:cNvPicPr/>
          <p:nvPr/>
        </p:nvPicPr>
        <p:blipFill>
          <a:blip r:embed="rId1"/>
          <a:stretch>
            <a:fillRect/>
          </a:stretch>
        </p:blipFill>
        <p:spPr>
          <a:xfrm>
            <a:off x="2720975" y="0"/>
            <a:ext cx="1398588" cy="1341438"/>
          </a:xfrm>
          <a:prstGeom prst="rect">
            <a:avLst/>
          </a:prstGeom>
          <a:noFill/>
          <a:ln w="9525">
            <a:noFill/>
          </a:ln>
        </p:spPr>
      </p:pic>
      <p:sp>
        <p:nvSpPr>
          <p:cNvPr id="5133" name="圆角矩形标注 5132"/>
          <p:cNvSpPr/>
          <p:nvPr/>
        </p:nvSpPr>
        <p:spPr>
          <a:xfrm>
            <a:off x="539750" y="1840230"/>
            <a:ext cx="7287260" cy="1079500"/>
          </a:xfrm>
          <a:prstGeom prst="wedgeRoundRectCallout">
            <a:avLst>
              <a:gd name="adj1" fmla="val -3310"/>
              <a:gd name="adj2" fmla="val -90296"/>
              <a:gd name="adj3" fmla="val 16667"/>
            </a:avLst>
          </a:prstGeom>
          <a:solidFill>
            <a:srgbClr val="EBF2DB"/>
          </a:solidFill>
          <a:ln w="9525" cap="flat" cmpd="sng">
            <a:solidFill>
              <a:schemeClr val="tx1"/>
            </a:solidFill>
            <a:prstDash val="solid"/>
            <a:miter/>
            <a:headEnd type="none" w="med" len="med"/>
            <a:tailEnd type="none" w="med" len="med"/>
          </a:ln>
        </p:spPr>
        <p:txBody>
          <a:bodyPr anchor="t"/>
          <a:p>
            <a:pPr eaLnBrk="0" hangingPunct="0"/>
            <a:r>
              <a:rPr lang="en-US" altLang="zh-CN" sz="2800" b="1">
                <a:latin typeface="宋体" panose="02010600030101010101" pitchFamily="2" charset="-122"/>
                <a:ea typeface="宋体" panose="02010600030101010101" pitchFamily="2" charset="-122"/>
              </a:rPr>
              <a:t>   </a:t>
            </a:r>
            <a:r>
              <a:rPr lang="zh-CN" altLang="en-US" sz="3600" b="1">
                <a:latin typeface="宋体" panose="02010600030101010101" pitchFamily="2" charset="-122"/>
                <a:ea typeface="宋体" panose="02010600030101010101" pitchFamily="2" charset="-122"/>
              </a:rPr>
              <a:t>阅读四个选项，边读边勾画出句子中的敏感词（特别是谦敬辞）</a:t>
            </a:r>
            <a:endParaRPr lang="zh-CN" altLang="en-US" sz="3600" b="1">
              <a:latin typeface="宋体" panose="02010600030101010101" pitchFamily="2" charset="-122"/>
              <a:ea typeface="宋体" panose="02010600030101010101" pitchFamily="2" charset="-122"/>
            </a:endParaRPr>
          </a:p>
        </p:txBody>
      </p:sp>
      <p:pic>
        <p:nvPicPr>
          <p:cNvPr id="5131" name="图片 5130" descr="2274447161520692330234.png"/>
          <p:cNvPicPr/>
          <p:nvPr/>
        </p:nvPicPr>
        <p:blipFill>
          <a:blip r:embed="rId2"/>
          <a:stretch>
            <a:fillRect/>
          </a:stretch>
        </p:blipFill>
        <p:spPr>
          <a:xfrm>
            <a:off x="4759325" y="30163"/>
            <a:ext cx="1398588" cy="1341437"/>
          </a:xfrm>
          <a:prstGeom prst="rect">
            <a:avLst/>
          </a:prstGeom>
          <a:noFill/>
          <a:ln w="9525">
            <a:noFill/>
          </a:ln>
        </p:spPr>
      </p:pic>
      <p:pic>
        <p:nvPicPr>
          <p:cNvPr id="5136" name="图片 5135" descr="2936179011520692330234.png"/>
          <p:cNvPicPr/>
          <p:nvPr/>
        </p:nvPicPr>
        <p:blipFill>
          <a:blip r:embed="rId3"/>
          <a:stretch>
            <a:fillRect/>
          </a:stretch>
        </p:blipFill>
        <p:spPr>
          <a:xfrm>
            <a:off x="6546850" y="30163"/>
            <a:ext cx="1400175" cy="1341437"/>
          </a:xfrm>
          <a:prstGeom prst="rect">
            <a:avLst/>
          </a:prstGeom>
          <a:noFill/>
          <a:ln w="9525">
            <a:noFill/>
          </a:ln>
        </p:spPr>
      </p:pic>
      <p:sp>
        <p:nvSpPr>
          <p:cNvPr id="5132" name="圆角矩形标注 5131"/>
          <p:cNvSpPr/>
          <p:nvPr/>
        </p:nvSpPr>
        <p:spPr>
          <a:xfrm>
            <a:off x="539750" y="2276475"/>
            <a:ext cx="11102975" cy="4475480"/>
          </a:xfrm>
          <a:prstGeom prst="wedgeRoundRectCallout">
            <a:avLst>
              <a:gd name="adj1" fmla="val 11028"/>
              <a:gd name="adj2" fmla="val -70574"/>
              <a:gd name="adj3" fmla="val 16667"/>
            </a:avLst>
          </a:prstGeom>
          <a:solidFill>
            <a:srgbClr val="EBF2DB"/>
          </a:solidFill>
          <a:ln w="9525" cap="flat" cmpd="sng">
            <a:solidFill>
              <a:schemeClr val="tx1"/>
            </a:solidFill>
            <a:prstDash val="solid"/>
            <a:miter/>
            <a:headEnd type="none" w="med" len="med"/>
            <a:tailEnd type="none" w="med" len="med"/>
          </a:ln>
        </p:spPr>
        <p:txBody>
          <a:bodyPr anchor="t"/>
          <a:p>
            <a:pPr eaLnBrk="0" hangingPunct="0"/>
            <a:r>
              <a:rPr lang="en-US" altLang="zh-CN" sz="2800" b="1">
                <a:latin typeface="宋体" panose="02010600030101010101" pitchFamily="2" charset="-122"/>
                <a:ea typeface="宋体" panose="02010600030101010101" pitchFamily="2" charset="-122"/>
              </a:rPr>
              <a:t>   </a:t>
            </a:r>
            <a:r>
              <a:rPr lang="en-US" altLang="zh-CN" sz="3600" b="1">
                <a:latin typeface="宋体" panose="02010600030101010101" pitchFamily="2" charset="-122"/>
                <a:ea typeface="宋体" panose="02010600030101010101" pitchFamily="2" charset="-122"/>
              </a:rPr>
              <a:t> B</a:t>
            </a:r>
            <a:r>
              <a:rPr lang="zh-CN" altLang="en-US" sz="3600" b="1">
                <a:latin typeface="宋体" panose="02010600030101010101" pitchFamily="2" charset="-122"/>
                <a:ea typeface="宋体" panose="02010600030101010101" pitchFamily="2" charset="-122"/>
              </a:rPr>
              <a:t>项，</a:t>
            </a:r>
            <a:r>
              <a:rPr lang="zh-CN" altLang="en-US" sz="3600" b="1">
                <a:solidFill>
                  <a:srgbClr val="FF0000"/>
                </a:solidFill>
                <a:latin typeface="宋体" panose="02010600030101010101" pitchFamily="2" charset="-122"/>
                <a:sym typeface="+mn-ea"/>
              </a:rPr>
              <a:t>“垂询”，敬语</a:t>
            </a:r>
            <a:r>
              <a:rPr lang="zh-CN" altLang="en-US" sz="3600" b="1">
                <a:latin typeface="宋体" panose="02010600030101010101" pitchFamily="2" charset="-122"/>
                <a:sym typeface="+mn-ea"/>
              </a:rPr>
              <a:t>，多用于尊称长辈、上级对自己的行动。用于此处不得体。</a:t>
            </a:r>
            <a:r>
              <a:rPr lang="en-US" altLang="zh-CN" sz="3600" b="1">
                <a:latin typeface="宋体" panose="02010600030101010101" pitchFamily="2" charset="-122"/>
                <a:ea typeface="宋体" panose="02010600030101010101" pitchFamily="2" charset="-122"/>
              </a:rPr>
              <a:t>C</a:t>
            </a:r>
            <a:r>
              <a:rPr lang="zh-CN" altLang="en-US" sz="3600" b="1">
                <a:latin typeface="宋体" panose="02010600030101010101" pitchFamily="2" charset="-122"/>
                <a:ea typeface="宋体" panose="02010600030101010101" pitchFamily="2" charset="-122"/>
              </a:rPr>
              <a:t>项，</a:t>
            </a:r>
            <a:r>
              <a:rPr lang="zh-CN" altLang="en-US" sz="3600" b="1">
                <a:solidFill>
                  <a:srgbClr val="FF0000"/>
                </a:solidFill>
                <a:latin typeface="宋体" panose="02010600030101010101" pitchFamily="2" charset="-122"/>
                <a:ea typeface="宋体" panose="02010600030101010101" pitchFamily="2" charset="-122"/>
              </a:rPr>
              <a:t>“家妹”，</a:t>
            </a:r>
            <a:r>
              <a:rPr lang="zh-CN" altLang="en-US" sz="3600" b="1">
                <a:solidFill>
                  <a:schemeClr val="tx1"/>
                </a:solidFill>
                <a:latin typeface="宋体" panose="02010600030101010101" pitchFamily="2" charset="-122"/>
                <a:ea typeface="宋体" panose="02010600030101010101" pitchFamily="2" charset="-122"/>
              </a:rPr>
              <a:t>错误，说比自己小的家人，用</a:t>
            </a:r>
            <a:r>
              <a:rPr lang="en-US" altLang="zh-CN" sz="3600" b="1">
                <a:solidFill>
                  <a:schemeClr val="tx1"/>
                </a:solidFill>
                <a:latin typeface="宋体" panose="02010600030101010101" pitchFamily="2" charset="-122"/>
                <a:ea typeface="宋体" panose="02010600030101010101" pitchFamily="2" charset="-122"/>
              </a:rPr>
              <a:t>“</a:t>
            </a:r>
            <a:r>
              <a:rPr lang="zh-CN" altLang="en-US" sz="3600" b="1">
                <a:solidFill>
                  <a:schemeClr val="tx1"/>
                </a:solidFill>
                <a:latin typeface="宋体" panose="02010600030101010101" pitchFamily="2" charset="-122"/>
                <a:ea typeface="宋体" panose="02010600030101010101" pitchFamily="2" charset="-122"/>
              </a:rPr>
              <a:t>舍</a:t>
            </a:r>
            <a:r>
              <a:rPr lang="en-US" altLang="zh-CN" sz="3600" b="1">
                <a:solidFill>
                  <a:schemeClr val="tx1"/>
                </a:solidFill>
                <a:latin typeface="宋体" panose="02010600030101010101" pitchFamily="2" charset="-122"/>
                <a:ea typeface="宋体" panose="02010600030101010101" pitchFamily="2" charset="-122"/>
              </a:rPr>
              <a:t>”</a:t>
            </a:r>
            <a:r>
              <a:rPr lang="zh-CN" altLang="en-US" sz="3600" b="1">
                <a:latin typeface="宋体" panose="02010600030101010101" pitchFamily="2" charset="-122"/>
                <a:ea typeface="宋体" panose="02010600030101010101" pitchFamily="2" charset="-122"/>
              </a:rPr>
              <a:t>。</a:t>
            </a:r>
            <a:r>
              <a:rPr lang="en-US" altLang="zh-CN" sz="3600" b="1">
                <a:latin typeface="宋体" panose="02010600030101010101" pitchFamily="2" charset="-122"/>
                <a:ea typeface="宋体" panose="02010600030101010101" pitchFamily="2" charset="-122"/>
              </a:rPr>
              <a:t>D</a:t>
            </a:r>
            <a:r>
              <a:rPr lang="zh-CN" altLang="en-US" sz="3600" b="1">
                <a:latin typeface="宋体" panose="02010600030101010101" pitchFamily="2" charset="-122"/>
                <a:ea typeface="宋体" panose="02010600030101010101" pitchFamily="2" charset="-122"/>
              </a:rPr>
              <a:t>项，</a:t>
            </a:r>
            <a:r>
              <a:rPr lang="zh-CN" altLang="en-US" sz="3600" b="1">
                <a:solidFill>
                  <a:srgbClr val="FF0000"/>
                </a:solidFill>
                <a:latin typeface="宋体" panose="02010600030101010101" pitchFamily="2" charset="-122"/>
                <a:ea typeface="宋体" panose="02010600030101010101" pitchFamily="2" charset="-122"/>
              </a:rPr>
              <a:t>“一路走好”，</a:t>
            </a:r>
            <a:r>
              <a:rPr lang="zh-CN" altLang="en-US" sz="3600" b="1">
                <a:solidFill>
                  <a:schemeClr val="tx1"/>
                </a:solidFill>
                <a:latin typeface="宋体" panose="02010600030101010101" pitchFamily="2" charset="-122"/>
                <a:ea typeface="宋体" panose="02010600030101010101" pitchFamily="2" charset="-122"/>
              </a:rPr>
              <a:t>表达对死者的哀思，应该用</a:t>
            </a:r>
            <a:r>
              <a:rPr lang="en-US" altLang="zh-CN" sz="3600" b="1">
                <a:solidFill>
                  <a:schemeClr val="tx1"/>
                </a:solidFill>
                <a:latin typeface="宋体" panose="02010600030101010101" pitchFamily="2" charset="-122"/>
                <a:ea typeface="宋体" panose="02010600030101010101" pitchFamily="2" charset="-122"/>
              </a:rPr>
              <a:t>“</a:t>
            </a:r>
            <a:r>
              <a:rPr lang="zh-CN" altLang="en-US" sz="3600" b="1">
                <a:solidFill>
                  <a:schemeClr val="tx1"/>
                </a:solidFill>
                <a:latin typeface="宋体" panose="02010600030101010101" pitchFamily="2" charset="-122"/>
                <a:ea typeface="宋体" panose="02010600030101010101" pitchFamily="2" charset="-122"/>
              </a:rPr>
              <a:t>一路好走</a:t>
            </a:r>
            <a:r>
              <a:rPr lang="en-US" altLang="zh-CN" sz="3600" b="1">
                <a:solidFill>
                  <a:schemeClr val="tx1"/>
                </a:solidFill>
                <a:latin typeface="宋体" panose="02010600030101010101" pitchFamily="2" charset="-122"/>
                <a:ea typeface="宋体" panose="02010600030101010101" pitchFamily="2" charset="-122"/>
              </a:rPr>
              <a:t>”</a:t>
            </a:r>
            <a:r>
              <a:rPr lang="zh-CN" altLang="en-US" sz="3600" b="1">
                <a:solidFill>
                  <a:schemeClr val="tx1"/>
                </a:solidFill>
                <a:latin typeface="宋体" panose="02010600030101010101" pitchFamily="2" charset="-122"/>
                <a:ea typeface="宋体" panose="02010600030101010101" pitchFamily="2" charset="-122"/>
              </a:rPr>
              <a:t>或</a:t>
            </a:r>
            <a:r>
              <a:rPr lang="en-US" altLang="zh-CN" sz="3600" b="1">
                <a:solidFill>
                  <a:schemeClr val="tx1"/>
                </a:solidFill>
                <a:latin typeface="宋体" panose="02010600030101010101" pitchFamily="2" charset="-122"/>
                <a:ea typeface="宋体" panose="02010600030101010101" pitchFamily="2" charset="-122"/>
              </a:rPr>
              <a:t>“</a:t>
            </a:r>
            <a:r>
              <a:rPr lang="zh-CN" altLang="en-US" sz="3600" b="1">
                <a:solidFill>
                  <a:schemeClr val="tx1"/>
                </a:solidFill>
                <a:latin typeface="宋体" panose="02010600030101010101" pitchFamily="2" charset="-122"/>
                <a:ea typeface="宋体" panose="02010600030101010101" pitchFamily="2" charset="-122"/>
              </a:rPr>
              <a:t>一路顺风</a:t>
            </a:r>
            <a:r>
              <a:rPr lang="en-US" altLang="zh-CN" sz="3600" b="1">
                <a:solidFill>
                  <a:schemeClr val="tx1"/>
                </a:solidFill>
                <a:latin typeface="宋体" panose="02010600030101010101" pitchFamily="2" charset="-122"/>
                <a:ea typeface="宋体" panose="02010600030101010101" pitchFamily="2" charset="-122"/>
              </a:rPr>
              <a:t>”</a:t>
            </a:r>
            <a:r>
              <a:rPr lang="zh-CN" altLang="en-US" sz="3600" b="1">
                <a:solidFill>
                  <a:schemeClr val="tx1"/>
                </a:solidFill>
                <a:latin typeface="宋体" panose="02010600030101010101" pitchFamily="2" charset="-122"/>
                <a:ea typeface="宋体" panose="02010600030101010101" pitchFamily="2" charset="-122"/>
              </a:rPr>
              <a:t>。</a:t>
            </a:r>
            <a:endParaRPr lang="zh-CN" altLang="en-US" sz="3600" b="1">
              <a:solidFill>
                <a:schemeClr val="tx1"/>
              </a:solidFill>
              <a:latin typeface="宋体" panose="02010600030101010101" pitchFamily="2" charset="-122"/>
              <a:ea typeface="宋体" panose="02010600030101010101" pitchFamily="2" charset="-122"/>
            </a:endParaRPr>
          </a:p>
        </p:txBody>
      </p:sp>
      <p:sp>
        <p:nvSpPr>
          <p:cNvPr id="2" name="文本框 1"/>
          <p:cNvSpPr txBox="1"/>
          <p:nvPr/>
        </p:nvSpPr>
        <p:spPr>
          <a:xfrm>
            <a:off x="9906000" y="193675"/>
            <a:ext cx="1249680" cy="1014730"/>
          </a:xfrm>
          <a:prstGeom prst="rect">
            <a:avLst/>
          </a:prstGeom>
          <a:solidFill>
            <a:srgbClr val="00FF00"/>
          </a:solidFill>
          <a:ln w="50800" cap="flat" cmpd="sng">
            <a:solidFill>
              <a:srgbClr val="FF0000"/>
            </a:solidFill>
            <a:prstDash val="solid"/>
            <a:miter/>
            <a:headEnd type="none" w="med" len="med"/>
            <a:tailEnd type="none" w="med" len="med"/>
          </a:ln>
        </p:spPr>
        <p:txBody>
          <a:bodyPr>
            <a:spAutoFit/>
          </a:bodyPr>
          <a:p>
            <a:pPr algn="ctr">
              <a:spcBef>
                <a:spcPct val="50000"/>
              </a:spcBef>
              <a:buNone/>
            </a:pPr>
            <a:r>
              <a:rPr lang="en-US" altLang="zh-CN" sz="6000" b="1">
                <a:latin typeface="黑体" panose="02010609060101010101" pitchFamily="49" charset="-122"/>
                <a:ea typeface="黑体" panose="02010609060101010101" pitchFamily="49" charset="-122"/>
              </a:rPr>
              <a:t>A</a:t>
            </a:r>
            <a:endParaRPr lang="en-US" altLang="zh-CN" sz="6000" b="1">
              <a:latin typeface="黑体" panose="02010609060101010101" pitchFamily="49" charset="-122"/>
              <a:ea typeface="黑体" panose="02010609060101010101" pitchFamily="49" charset="-122"/>
            </a:endParaRPr>
          </a:p>
        </p:txBody>
      </p:sp>
      <p:sp>
        <p:nvSpPr>
          <p:cNvPr id="5134" name="圆角矩形标注 5133"/>
          <p:cNvSpPr/>
          <p:nvPr/>
        </p:nvSpPr>
        <p:spPr>
          <a:xfrm>
            <a:off x="1371600" y="1847850"/>
            <a:ext cx="7505065" cy="2487295"/>
          </a:xfrm>
          <a:prstGeom prst="wedgeRoundRectCallout">
            <a:avLst>
              <a:gd name="adj1" fmla="val 11338"/>
              <a:gd name="adj2" fmla="val -89977"/>
              <a:gd name="adj3" fmla="val 16667"/>
            </a:avLst>
          </a:prstGeom>
          <a:solidFill>
            <a:srgbClr val="EBF2DB"/>
          </a:solidFill>
          <a:ln w="9525" cap="flat" cmpd="sng">
            <a:solidFill>
              <a:schemeClr val="tx1"/>
            </a:solidFill>
            <a:prstDash val="solid"/>
            <a:miter/>
            <a:headEnd type="none" w="med" len="med"/>
            <a:tailEnd type="none" w="med" len="med"/>
          </a:ln>
        </p:spPr>
        <p:txBody>
          <a:bodyPr anchor="t"/>
          <a:p>
            <a:pPr eaLnBrk="0" hangingPunct="0"/>
            <a:r>
              <a:rPr lang="zh-CN" altLang="en-US" sz="3600" b="1">
                <a:latin typeface="宋体" panose="02010600030101010101" pitchFamily="2" charset="-122"/>
                <a:ea typeface="宋体" panose="02010600030101010101" pitchFamily="2" charset="-122"/>
              </a:rPr>
              <a:t>结合句中的“对象”、“场合”、</a:t>
            </a:r>
            <a:r>
              <a:rPr lang="zh-CN" altLang="en-US" sz="3600" b="1">
                <a:latin typeface="宋体" panose="02010600030101010101" pitchFamily="2" charset="-122"/>
                <a:sym typeface="+mn-ea"/>
              </a:rPr>
              <a:t>“语体”、</a:t>
            </a:r>
            <a:r>
              <a:rPr lang="zh-CN" altLang="en-US" sz="3600" b="1">
                <a:latin typeface="宋体" panose="02010600030101010101" pitchFamily="2" charset="-122"/>
                <a:ea typeface="宋体" panose="02010600030101010101" pitchFamily="2" charset="-122"/>
                <a:sym typeface="+mn-ea"/>
              </a:rPr>
              <a:t>“感情”等</a:t>
            </a:r>
            <a:r>
              <a:rPr lang="zh-CN" altLang="en-US" sz="3600" b="1">
                <a:latin typeface="宋体" panose="02010600030101010101" pitchFamily="2" charset="-122"/>
                <a:ea typeface="宋体" panose="02010600030101010101" pitchFamily="2" charset="-122"/>
              </a:rPr>
              <a:t>，遇到动词的时候要特别注意发出动作的是谁，辨析词语是否得体。</a:t>
            </a:r>
            <a:endParaRPr lang="zh-CN" altLang="en-US" sz="3600" b="1">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130"/>
                                        </p:tgtEl>
                                        <p:attrNameLst>
                                          <p:attrName>style.visibility</p:attrName>
                                        </p:attrNameLst>
                                      </p:cBhvr>
                                      <p:to>
                                        <p:strVal val="visible"/>
                                      </p:to>
                                    </p:set>
                                    <p:animEffect transition="in" filter="wipe(down)">
                                      <p:cBhvr>
                                        <p:cTn id="37" dur="500"/>
                                        <p:tgtEl>
                                          <p:spTgt spid="5130"/>
                                        </p:tgtEl>
                                      </p:cBhvr>
                                    </p:animEffect>
                                  </p:childTnLst>
                                </p:cTn>
                              </p:par>
                            </p:childTnLst>
                          </p:cTn>
                        </p:par>
                        <p:par>
                          <p:cTn id="38" fill="hold">
                            <p:stCondLst>
                              <p:cond delay="500"/>
                            </p:stCondLst>
                            <p:childTnLst>
                              <p:par>
                                <p:cTn id="39" presetID="22" presetClass="entr" presetSubtype="4" fill="hold" grpId="0" nodeType="afterEffect">
                                  <p:stCondLst>
                                    <p:cond delay="0"/>
                                  </p:stCondLst>
                                  <p:childTnLst>
                                    <p:set>
                                      <p:cBhvr>
                                        <p:cTn id="40" dur="1" fill="hold">
                                          <p:stCondLst>
                                            <p:cond delay="0"/>
                                          </p:stCondLst>
                                        </p:cTn>
                                        <p:tgtEl>
                                          <p:spTgt spid="5133"/>
                                        </p:tgtEl>
                                        <p:attrNameLst>
                                          <p:attrName>style.visibility</p:attrName>
                                        </p:attrNameLst>
                                      </p:cBhvr>
                                      <p:to>
                                        <p:strVal val="visible"/>
                                      </p:to>
                                    </p:set>
                                    <p:animEffect transition="in" filter="wipe(down)">
                                      <p:cBhvr>
                                        <p:cTn id="41" dur="500"/>
                                        <p:tgtEl>
                                          <p:spTgt spid="5133"/>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5133"/>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5131"/>
                                        </p:tgtEl>
                                        <p:attrNameLst>
                                          <p:attrName>style.visibility</p:attrName>
                                        </p:attrNameLst>
                                      </p:cBhvr>
                                      <p:to>
                                        <p:strVal val="visible"/>
                                      </p:to>
                                    </p:set>
                                    <p:animEffect transition="in" filter="wipe(down)">
                                      <p:cBhvr>
                                        <p:cTn id="50" dur="500"/>
                                        <p:tgtEl>
                                          <p:spTgt spid="5131"/>
                                        </p:tgtEl>
                                      </p:cBhvr>
                                    </p:animEffect>
                                  </p:childTnLst>
                                </p:cTn>
                              </p:par>
                            </p:childTnLst>
                          </p:cTn>
                        </p:par>
                        <p:par>
                          <p:cTn id="51" fill="hold">
                            <p:stCondLst>
                              <p:cond delay="500"/>
                            </p:stCondLst>
                            <p:childTnLst>
                              <p:par>
                                <p:cTn id="52" presetID="22" presetClass="entr" presetSubtype="4" fill="hold" grpId="0" nodeType="afterEffect">
                                  <p:stCondLst>
                                    <p:cond delay="0"/>
                                  </p:stCondLst>
                                  <p:childTnLst>
                                    <p:set>
                                      <p:cBhvr>
                                        <p:cTn id="53" dur="1" fill="hold">
                                          <p:stCondLst>
                                            <p:cond delay="0"/>
                                          </p:stCondLst>
                                        </p:cTn>
                                        <p:tgtEl>
                                          <p:spTgt spid="5134"/>
                                        </p:tgtEl>
                                        <p:attrNameLst>
                                          <p:attrName>style.visibility</p:attrName>
                                        </p:attrNameLst>
                                      </p:cBhvr>
                                      <p:to>
                                        <p:strVal val="visible"/>
                                      </p:to>
                                    </p:set>
                                    <p:animEffect transition="in" filter="wipe(down)">
                                      <p:cBhvr>
                                        <p:cTn id="54" dur="500"/>
                                        <p:tgtEl>
                                          <p:spTgt spid="5134"/>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5134"/>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5136"/>
                                        </p:tgtEl>
                                        <p:attrNameLst>
                                          <p:attrName>style.visibility</p:attrName>
                                        </p:attrNameLst>
                                      </p:cBhvr>
                                      <p:to>
                                        <p:strVal val="visible"/>
                                      </p:to>
                                    </p:set>
                                    <p:animEffect transition="in" filter="wipe(down)">
                                      <p:cBhvr>
                                        <p:cTn id="63" dur="500"/>
                                        <p:tgtEl>
                                          <p:spTgt spid="5136"/>
                                        </p:tgtEl>
                                      </p:cBhvr>
                                    </p:animEffect>
                                  </p:childTnLst>
                                </p:cTn>
                              </p:par>
                            </p:childTnLst>
                          </p:cTn>
                        </p:par>
                        <p:par>
                          <p:cTn id="64" fill="hold">
                            <p:stCondLst>
                              <p:cond delay="500"/>
                            </p:stCondLst>
                            <p:childTnLst>
                              <p:par>
                                <p:cTn id="65" presetID="22" presetClass="entr" presetSubtype="4" fill="hold" grpId="0" nodeType="afterEffect">
                                  <p:stCondLst>
                                    <p:cond delay="0"/>
                                  </p:stCondLst>
                                  <p:childTnLst>
                                    <p:set>
                                      <p:cBhvr>
                                        <p:cTn id="66" dur="1" fill="hold">
                                          <p:stCondLst>
                                            <p:cond delay="0"/>
                                          </p:stCondLst>
                                        </p:cTn>
                                        <p:tgtEl>
                                          <p:spTgt spid="5132"/>
                                        </p:tgtEl>
                                        <p:attrNameLst>
                                          <p:attrName>style.visibility</p:attrName>
                                        </p:attrNameLst>
                                      </p:cBhvr>
                                      <p:to>
                                        <p:strVal val="visible"/>
                                      </p:to>
                                    </p:set>
                                    <p:animEffect transition="in" filter="wipe(down)">
                                      <p:cBhvr>
                                        <p:cTn id="67" dur="500"/>
                                        <p:tgtEl>
                                          <p:spTgt spid="5132"/>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5132"/>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2"/>
                                        </p:tgtEl>
                                        <p:attrNameLst>
                                          <p:attrName>style.visibility</p:attrName>
                                        </p:attrNameLst>
                                      </p:cBhvr>
                                      <p:to>
                                        <p:strVal val="visible"/>
                                      </p:to>
                                    </p:set>
                                    <p:anim calcmode="lin" valueType="num">
                                      <p:cBhvr additive="base">
                                        <p:cTn id="76" dur="500" fill="hold"/>
                                        <p:tgtEl>
                                          <p:spTgt spid="2"/>
                                        </p:tgtEl>
                                        <p:attrNameLst>
                                          <p:attrName>ppt_x</p:attrName>
                                        </p:attrNameLst>
                                      </p:cBhvr>
                                      <p:tavLst>
                                        <p:tav tm="0">
                                          <p:val>
                                            <p:strVal val="#ppt_x"/>
                                          </p:val>
                                        </p:tav>
                                        <p:tav tm="100000">
                                          <p:val>
                                            <p:strVal val="#ppt_x"/>
                                          </p:val>
                                        </p:tav>
                                      </p:tavLst>
                                    </p:anim>
                                    <p:anim calcmode="lin" valueType="num">
                                      <p:cBhvr additive="base">
                                        <p:cTn id="7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8" grpId="0" bldLvl="0" animBg="1"/>
      <p:bldP spid="9" grpId="0" bldLvl="0" animBg="1"/>
      <p:bldP spid="10" grpId="0" bldLvl="0" animBg="1"/>
      <p:bldP spid="5133" grpId="0" bldLvl="0" animBg="1"/>
      <p:bldP spid="5133" grpId="1" bldLvl="0" animBg="1"/>
      <p:bldP spid="5134" grpId="0" bldLvl="0" animBg="1"/>
      <p:bldP spid="5134" grpId="1" bldLvl="0" animBg="1"/>
      <p:bldP spid="5132" grpId="0" bldLvl="0" animBg="1"/>
      <p:bldP spid="5132" grpId="1" bldLvl="0" animBg="1"/>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5" name="文本框 8194"/>
          <p:cNvSpPr txBox="1"/>
          <p:nvPr/>
        </p:nvSpPr>
        <p:spPr>
          <a:xfrm>
            <a:off x="1109980" y="284480"/>
            <a:ext cx="10223500" cy="5492750"/>
          </a:xfrm>
          <a:prstGeom prst="rect">
            <a:avLst/>
          </a:prstGeom>
          <a:noFill/>
          <a:ln w="9525">
            <a:noFill/>
          </a:ln>
        </p:spPr>
        <p:txBody>
          <a:bodyPr wrap="square">
            <a:spAutoFit/>
          </a:bodyPr>
          <a:p>
            <a:pPr>
              <a:spcBef>
                <a:spcPct val="50000"/>
              </a:spcBef>
              <a:buNone/>
            </a:pPr>
            <a:r>
              <a:rPr lang="zh-CN" altLang="en-US" sz="5400" b="1" noProof="1">
                <a:solidFill>
                  <a:srgbClr val="0000FF"/>
                </a:solidFill>
                <a:latin typeface="+mn-ea"/>
                <a:ea typeface="+mn-ea"/>
                <a:cs typeface="+mn-cs"/>
              </a:rPr>
              <a:t>“荷薪者过来。”</a:t>
            </a:r>
            <a:endParaRPr lang="zh-CN" altLang="en-US" sz="5400" b="1" noProof="1">
              <a:solidFill>
                <a:srgbClr val="0000FF"/>
              </a:solidFill>
              <a:latin typeface="+mn-ea"/>
              <a:ea typeface="+mn-ea"/>
              <a:cs typeface="+mn-cs"/>
            </a:endParaRPr>
          </a:p>
          <a:p>
            <a:pPr>
              <a:spcBef>
                <a:spcPct val="50000"/>
              </a:spcBef>
              <a:buNone/>
            </a:pPr>
            <a:r>
              <a:rPr lang="zh-CN" altLang="en-US" sz="5400" b="1" noProof="1">
                <a:solidFill>
                  <a:srgbClr val="0000FF"/>
                </a:solidFill>
                <a:latin typeface="+mn-ea"/>
                <a:ea typeface="+mn-ea"/>
                <a:cs typeface="+mn-cs"/>
              </a:rPr>
              <a:t>“过来”</a:t>
            </a:r>
            <a:endParaRPr lang="zh-CN" altLang="en-US" sz="5400" b="1" noProof="1">
              <a:solidFill>
                <a:srgbClr val="0000FF"/>
              </a:solidFill>
              <a:latin typeface="+mn-ea"/>
              <a:ea typeface="+mn-ea"/>
              <a:cs typeface="+mn-cs"/>
            </a:endParaRPr>
          </a:p>
          <a:p>
            <a:pPr>
              <a:spcBef>
                <a:spcPct val="50000"/>
              </a:spcBef>
              <a:buNone/>
            </a:pPr>
            <a:r>
              <a:rPr lang="zh-CN" altLang="en-US" sz="5400" b="1" noProof="1">
                <a:solidFill>
                  <a:srgbClr val="0000FF"/>
                </a:solidFill>
                <a:latin typeface="+mn-ea"/>
                <a:ea typeface="+mn-ea"/>
                <a:cs typeface="+mn-cs"/>
              </a:rPr>
              <a:t>“其价几何？”</a:t>
            </a:r>
            <a:endParaRPr lang="zh-CN" altLang="en-US" sz="5400" b="1" noProof="1">
              <a:solidFill>
                <a:srgbClr val="0000FF"/>
              </a:solidFill>
              <a:latin typeface="+mn-ea"/>
              <a:ea typeface="+mn-ea"/>
              <a:cs typeface="+mn-cs"/>
            </a:endParaRPr>
          </a:p>
          <a:p>
            <a:pPr>
              <a:spcBef>
                <a:spcPct val="50000"/>
              </a:spcBef>
              <a:buNone/>
            </a:pPr>
            <a:r>
              <a:rPr lang="zh-CN" altLang="en-US" sz="5400" b="1" noProof="1">
                <a:latin typeface="+mn-ea"/>
                <a:ea typeface="+mn-ea"/>
                <a:cs typeface="+mn-cs"/>
              </a:rPr>
              <a:t>“</a:t>
            </a:r>
            <a:r>
              <a:rPr lang="zh-CN" altLang="en-US" sz="5400" b="1" noProof="1">
                <a:solidFill>
                  <a:srgbClr val="FF3300"/>
                </a:solidFill>
                <a:latin typeface="+mn-ea"/>
                <a:ea typeface="+mn-ea"/>
                <a:cs typeface="+mn-cs"/>
              </a:rPr>
              <a:t>外实而内虚，烟多而焰少，请损之</a:t>
            </a:r>
            <a:r>
              <a:rPr lang="zh-CN" altLang="en-US" sz="5400" b="1" noProof="1">
                <a:latin typeface="+mn-ea"/>
                <a:ea typeface="+mn-ea"/>
                <a:cs typeface="+mn-cs"/>
              </a:rPr>
              <a:t>”  </a:t>
            </a:r>
            <a:endParaRPr lang="en-US" altLang="zh-CN" sz="5400" b="1" noProof="1">
              <a:latin typeface="+mn-ea"/>
              <a:ea typeface="+mn-ea"/>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3" name="文本占位符 25602"/>
          <p:cNvSpPr>
            <a:spLocks noGrp="1"/>
          </p:cNvSpPr>
          <p:nvPr>
            <p:ph type="body" idx="1"/>
          </p:nvPr>
        </p:nvSpPr>
        <p:spPr>
          <a:xfrm>
            <a:off x="594995" y="502920"/>
            <a:ext cx="10925810" cy="5822315"/>
          </a:xfrm>
        </p:spPr>
        <p:txBody>
          <a:bodyPr/>
          <a:p>
            <a:r>
              <a:rPr lang="en-US" altLang="zh-CN" b="1" dirty="0"/>
              <a:t>          </a:t>
            </a:r>
            <a:r>
              <a:rPr lang="zh-CN" altLang="en-US" sz="4000" b="1" dirty="0"/>
              <a:t>秀才赴京赶考，还没有发榜的时候，落魄住在客栈里。伙计请他去吃饭，不小心碰到桌边的筷子，伙计说了一句， “当心筷落地” 他气得暴跳如雷。</a:t>
            </a:r>
            <a:endParaRPr lang="en-US" altLang="zh-CN" sz="4000" dirty="0"/>
          </a:p>
          <a:p>
            <a:r>
              <a:rPr lang="zh-CN" altLang="en-US" sz="4000" b="1" dirty="0"/>
              <a:t>请问：秀才为什么气得暴跳如雷？</a:t>
            </a:r>
            <a:endParaRPr lang="zh-CN" altLang="en-US" sz="4000" b="1" dirty="0"/>
          </a:p>
          <a:p>
            <a:r>
              <a:rPr lang="zh-CN" altLang="en-US" sz="4000" b="1" dirty="0"/>
              <a:t>要怎么说，秀才才会高兴？</a:t>
            </a:r>
            <a:endParaRPr lang="zh-CN" altLang="en-US" sz="4000" b="1" dirty="0"/>
          </a:p>
        </p:txBody>
      </p:sp>
      <p:sp>
        <p:nvSpPr>
          <p:cNvPr id="2" name="文本框 1"/>
          <p:cNvSpPr txBox="1"/>
          <p:nvPr/>
        </p:nvSpPr>
        <p:spPr>
          <a:xfrm>
            <a:off x="793115" y="4130040"/>
            <a:ext cx="10529570" cy="3630930"/>
          </a:xfrm>
          <a:prstGeom prst="rect">
            <a:avLst/>
          </a:prstGeom>
          <a:solidFill>
            <a:schemeClr val="bg1"/>
          </a:solidFill>
          <a:ln w="50800" cap="flat" cmpd="sng">
            <a:solidFill>
              <a:schemeClr val="bg1"/>
            </a:solidFill>
            <a:prstDash val="solid"/>
            <a:miter/>
            <a:headEnd type="none" w="med" len="med"/>
            <a:tailEnd type="none" w="med" len="med"/>
          </a:ln>
        </p:spPr>
        <p:txBody>
          <a:bodyPr wrap="square">
            <a:spAutoFit/>
          </a:bodyPr>
          <a:p>
            <a:pPr algn="l">
              <a:spcBef>
                <a:spcPts val="0"/>
              </a:spcBef>
              <a:buNone/>
            </a:pPr>
            <a:r>
              <a:rPr lang="zh-CN" altLang="en-US" sz="4000" b="1" dirty="0">
                <a:solidFill>
                  <a:srgbClr val="FF0000"/>
                </a:solidFill>
                <a:latin typeface="+mn-lt"/>
                <a:ea typeface="+mn-ea"/>
                <a:sym typeface="+mn-ea"/>
              </a:rPr>
              <a:t>伙计说话不考虑对象。</a:t>
            </a:r>
            <a:endParaRPr lang="zh-CN" altLang="en-US" sz="4000" b="1" dirty="0">
              <a:solidFill>
                <a:srgbClr val="FF0000"/>
              </a:solidFill>
              <a:latin typeface="+mn-lt"/>
              <a:ea typeface="+mn-ea"/>
              <a:sym typeface="+mn-ea"/>
            </a:endParaRPr>
          </a:p>
          <a:p>
            <a:pPr algn="l">
              <a:spcBef>
                <a:spcPts val="0"/>
              </a:spcBef>
              <a:buNone/>
            </a:pPr>
            <a:r>
              <a:rPr lang="zh-CN" altLang="en-US" sz="4000" b="1" dirty="0">
                <a:solidFill>
                  <a:srgbClr val="FF0000"/>
                </a:solidFill>
                <a:latin typeface="+mn-lt"/>
                <a:ea typeface="+mn-ea"/>
                <a:sym typeface="+mn-ea"/>
              </a:rPr>
              <a:t>应该说</a:t>
            </a:r>
            <a:r>
              <a:rPr lang="en-US" altLang="zh-CN" sz="4000" b="1" dirty="0">
                <a:solidFill>
                  <a:srgbClr val="FF0000"/>
                </a:solidFill>
                <a:latin typeface="+mn-lt"/>
                <a:ea typeface="+mn-ea"/>
                <a:sym typeface="+mn-ea"/>
              </a:rPr>
              <a:t>“</a:t>
            </a:r>
            <a:r>
              <a:rPr lang="zh-CN" altLang="en-US" sz="4000" b="1" dirty="0">
                <a:solidFill>
                  <a:srgbClr val="FF0000"/>
                </a:solidFill>
                <a:latin typeface="+mn-lt"/>
                <a:ea typeface="+mn-ea"/>
                <a:sym typeface="+mn-ea"/>
              </a:rPr>
              <a:t>筷及第”   筷子的落地、及地本是一回事，考试的落第与及第却是有天地之别</a:t>
            </a:r>
            <a:r>
              <a:rPr lang="zh-CN" altLang="en-US" sz="6000" dirty="0">
                <a:solidFill>
                  <a:srgbClr val="FF0000"/>
                </a:solidFill>
                <a:sym typeface="+mn-ea"/>
              </a:rPr>
              <a:t> </a:t>
            </a:r>
            <a:endParaRPr lang="zh-CN" altLang="en-US" sz="6000" dirty="0">
              <a:solidFill>
                <a:srgbClr val="FF0000"/>
              </a:solidFill>
              <a:sym typeface="+mn-ea"/>
            </a:endParaRPr>
          </a:p>
          <a:p>
            <a:pPr algn="ctr">
              <a:spcBef>
                <a:spcPct val="50000"/>
              </a:spcBef>
              <a:buNone/>
            </a:pPr>
            <a:endParaRPr lang="zh-CN" altLang="en-US" sz="6000" b="1" dirty="0">
              <a:solidFill>
                <a:srgbClr val="FF0000"/>
              </a:solidFill>
              <a:latin typeface="黑体" panose="02010609060101010101" pitchFamily="49" charset="-122"/>
              <a:ea typeface="黑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矩形 9217"/>
          <p:cNvSpPr/>
          <p:nvPr/>
        </p:nvSpPr>
        <p:spPr>
          <a:xfrm>
            <a:off x="781050" y="2216150"/>
            <a:ext cx="10637838" cy="3784600"/>
          </a:xfrm>
          <a:prstGeom prst="rect">
            <a:avLst/>
          </a:prstGeom>
          <a:noFill/>
          <a:ln w="9525">
            <a:noFill/>
          </a:ln>
        </p:spPr>
        <p:txBody>
          <a:bodyPr anchor="t">
            <a:spAutoFit/>
          </a:bodyPr>
          <a:p>
            <a:pPr algn="just"/>
            <a:r>
              <a:rPr lang="zh-CN" altLang="en-US" sz="3600" b="1">
                <a:latin typeface="黑体" panose="02010609060101010101" pitchFamily="49" charset="-122"/>
                <a:ea typeface="黑体" panose="02010609060101010101" pitchFamily="49" charset="-122"/>
              </a:rPr>
              <a:t>　  </a:t>
            </a:r>
            <a:r>
              <a:rPr lang="zh-CN" altLang="en-US" sz="4800" b="1">
                <a:latin typeface="黑体" panose="02010609060101010101" pitchFamily="49" charset="-122"/>
                <a:ea typeface="黑体" panose="02010609060101010101" pitchFamily="49" charset="-122"/>
              </a:rPr>
              <a:t>说写者一定要先明确交际或阅读的对象，即充分考虑对方的特征，诸如</a:t>
            </a:r>
            <a:r>
              <a:rPr lang="zh-CN" altLang="en-US" sz="4800" b="1">
                <a:solidFill>
                  <a:srgbClr val="0000FF"/>
                </a:solidFill>
                <a:latin typeface="黑体" panose="02010609060101010101" pitchFamily="49" charset="-122"/>
                <a:ea typeface="黑体" panose="02010609060101010101" pitchFamily="49" charset="-122"/>
              </a:rPr>
              <a:t>性别、年龄、职业、身份、文化、气质、性格、爱好甚至禁忌</a:t>
            </a:r>
            <a:r>
              <a:rPr lang="zh-CN" altLang="en-US" sz="4800" b="1">
                <a:latin typeface="黑体" panose="02010609060101010101" pitchFamily="49" charset="-122"/>
                <a:ea typeface="黑体" panose="02010609060101010101" pitchFamily="49" charset="-122"/>
              </a:rPr>
              <a:t>等，即</a:t>
            </a:r>
            <a:r>
              <a:rPr lang="zh-CN" altLang="en-US" sz="4800" b="1" u="sng">
                <a:solidFill>
                  <a:srgbClr val="FF3300"/>
                </a:solidFill>
                <a:latin typeface="黑体" panose="02010609060101010101" pitchFamily="49" charset="-122"/>
                <a:ea typeface="黑体" panose="02010609060101010101" pitchFamily="49" charset="-122"/>
              </a:rPr>
              <a:t>见什么人说什么话、什么人说什么话。</a:t>
            </a:r>
            <a:endParaRPr lang="zh-CN" altLang="en-US" sz="4800" b="1" u="sng">
              <a:solidFill>
                <a:srgbClr val="FF3300"/>
              </a:solidFill>
              <a:latin typeface="黑体" panose="02010609060101010101" pitchFamily="49" charset="-122"/>
              <a:ea typeface="黑体" panose="02010609060101010101" pitchFamily="49" charset="-122"/>
            </a:endParaRPr>
          </a:p>
        </p:txBody>
      </p:sp>
      <p:sp>
        <p:nvSpPr>
          <p:cNvPr id="9219" name="圆角矩形标注 9218"/>
          <p:cNvSpPr/>
          <p:nvPr/>
        </p:nvSpPr>
        <p:spPr>
          <a:xfrm>
            <a:off x="565150" y="631825"/>
            <a:ext cx="7921625"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黑体" panose="02010609060101010101" pitchFamily="49" charset="-122"/>
                <a:ea typeface="黑体" panose="02010609060101010101" pitchFamily="49" charset="-122"/>
                <a:cs typeface="+mn-cs"/>
                <a:sym typeface="Wingdings" panose="05000000000000000000" pitchFamily="2" charset="2"/>
              </a:rPr>
              <a:t></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看准对象，掌握分寸</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9220" name="椭圆 9219"/>
          <p:cNvSpPr/>
          <p:nvPr/>
        </p:nvSpPr>
        <p:spPr>
          <a:xfrm>
            <a:off x="2868613" y="631825"/>
            <a:ext cx="1630362" cy="1027113"/>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9220"/>
                                        </p:tgtEl>
                                        <p:attrNameLst>
                                          <p:attrName>style.visibility</p:attrName>
                                        </p:attrNameLst>
                                      </p:cBhvr>
                                      <p:to>
                                        <p:strVal val="visible"/>
                                      </p:to>
                                    </p:set>
                                    <p:animEffect transition="in" filter="blinds(horizontal)">
                                      <p:cBhvr>
                                        <p:cTn id="13"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92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矩形 10241"/>
          <p:cNvSpPr/>
          <p:nvPr/>
        </p:nvSpPr>
        <p:spPr>
          <a:xfrm>
            <a:off x="147638" y="2190750"/>
            <a:ext cx="12242800" cy="2987675"/>
          </a:xfrm>
          <a:prstGeom prst="rect">
            <a:avLst/>
          </a:prstGeom>
          <a:noFill/>
          <a:ln w="9525">
            <a:noFill/>
          </a:ln>
        </p:spPr>
        <p:txBody>
          <a:bodyPr anchor="t">
            <a:spAutoFit/>
          </a:bodyPr>
          <a:p>
            <a:r>
              <a:rPr lang="en-US" altLang="zh-CN" sz="4800" b="1">
                <a:latin typeface="黑体" panose="02010609060101010101" pitchFamily="49" charset="-122"/>
                <a:ea typeface="黑体" panose="02010609060101010101" pitchFamily="49" charset="-122"/>
                <a:sym typeface="Wingdings" panose="05000000000000000000" pitchFamily="2" charset="2"/>
              </a:rPr>
              <a:t></a:t>
            </a:r>
            <a:r>
              <a:rPr lang="zh-CN" altLang="en-US" sz="4800" b="1">
                <a:latin typeface="黑体" panose="02010609060101010101" pitchFamily="49" charset="-122"/>
                <a:ea typeface="黑体" panose="02010609060101010101" pitchFamily="49" charset="-122"/>
              </a:rPr>
              <a:t>生老病死禁忌语</a:t>
            </a:r>
            <a:r>
              <a:rPr lang="en-US" altLang="zh-CN" sz="4800" b="1">
                <a:latin typeface="黑体" panose="02010609060101010101" pitchFamily="49" charset="-122"/>
                <a:ea typeface="黑体" panose="02010609060101010101" pitchFamily="49" charset="-122"/>
              </a:rPr>
              <a:t>:</a:t>
            </a:r>
            <a:r>
              <a:rPr lang="en-US" altLang="zh-CN" sz="4400" b="1">
                <a:latin typeface="楷体" panose="02010609060101010101" pitchFamily="49" charset="-122"/>
                <a:ea typeface="楷体" panose="02010609060101010101" pitchFamily="49" charset="-122"/>
              </a:rPr>
              <a:t>“</a:t>
            </a:r>
            <a:r>
              <a:rPr lang="zh-CN" altLang="en-US" sz="4400" b="1">
                <a:latin typeface="楷体" panose="02010609060101010101" pitchFamily="49" charset="-122"/>
                <a:ea typeface="楷体" panose="02010609060101010101" pitchFamily="49" charset="-122"/>
              </a:rPr>
              <a:t>死”，西方人忌“老”</a:t>
            </a:r>
            <a:br>
              <a:rPr lang="zh-CN" altLang="en-US" sz="4400" b="1">
                <a:latin typeface="黑体" panose="02010609060101010101" pitchFamily="49" charset="-122"/>
                <a:ea typeface="黑体" panose="02010609060101010101" pitchFamily="49" charset="-122"/>
              </a:rPr>
            </a:br>
            <a:r>
              <a:rPr lang="en-US" altLang="zh-CN" sz="4800" b="1">
                <a:latin typeface="黑体" panose="02010609060101010101" pitchFamily="49" charset="-122"/>
                <a:ea typeface="黑体" panose="02010609060101010101" pitchFamily="49" charset="-122"/>
                <a:sym typeface="Wingdings" panose="05000000000000000000" pitchFamily="2" charset="2"/>
              </a:rPr>
              <a:t></a:t>
            </a:r>
            <a:r>
              <a:rPr lang="zh-CN" altLang="en-US" sz="4800" b="1">
                <a:latin typeface="黑体" panose="02010609060101010101" pitchFamily="49" charset="-122"/>
                <a:ea typeface="黑体" panose="02010609060101010101" pitchFamily="49" charset="-122"/>
              </a:rPr>
              <a:t>节庆日的禁忌语：</a:t>
            </a:r>
            <a:r>
              <a:rPr lang="zh-CN" altLang="en-US" sz="4400" b="1">
                <a:latin typeface="楷体" panose="02010609060101010101" pitchFamily="49" charset="-122"/>
                <a:ea typeface="楷体" panose="02010609060101010101" pitchFamily="49" charset="-122"/>
              </a:rPr>
              <a:t>“分离”“死”“病”</a:t>
            </a:r>
            <a:br>
              <a:rPr lang="zh-CN" altLang="en-US" sz="4400" b="1">
                <a:latin typeface="黑体" panose="02010609060101010101" pitchFamily="49" charset="-122"/>
                <a:ea typeface="黑体" panose="02010609060101010101" pitchFamily="49" charset="-122"/>
              </a:rPr>
            </a:br>
            <a:r>
              <a:rPr lang="en-US" altLang="zh-CN" sz="4800" b="1">
                <a:latin typeface="微软雅黑" panose="020B0503020204020204" charset="-122"/>
                <a:ea typeface="微软雅黑" panose="020B0503020204020204" charset="-122"/>
                <a:sym typeface="楷体" panose="02010609060101010101" pitchFamily="49" charset="-122"/>
              </a:rPr>
              <a:t>③</a:t>
            </a:r>
            <a:r>
              <a:rPr lang="zh-CN" altLang="en-US" sz="4800" b="1">
                <a:latin typeface="黑体" panose="02010609060101010101" pitchFamily="49" charset="-122"/>
                <a:ea typeface="黑体" panose="02010609060101010101" pitchFamily="49" charset="-122"/>
              </a:rPr>
              <a:t>职业的禁忌语</a:t>
            </a:r>
            <a:r>
              <a:rPr lang="en-US" altLang="zh-CN" sz="4800" b="1">
                <a:latin typeface="黑体" panose="02010609060101010101" pitchFamily="49" charset="-122"/>
                <a:ea typeface="黑体" panose="02010609060101010101" pitchFamily="49" charset="-122"/>
              </a:rPr>
              <a:t>:</a:t>
            </a:r>
            <a:r>
              <a:rPr lang="en-US" altLang="zh-CN" sz="4400" b="1">
                <a:latin typeface="楷体" panose="02010609060101010101" pitchFamily="49" charset="-122"/>
                <a:ea typeface="楷体" panose="02010609060101010101" pitchFamily="49" charset="-122"/>
              </a:rPr>
              <a:t>“</a:t>
            </a:r>
            <a:r>
              <a:rPr lang="zh-CN" altLang="en-US" sz="4400" b="1">
                <a:latin typeface="楷体" panose="02010609060101010101" pitchFamily="49" charset="-122"/>
                <a:ea typeface="楷体" panose="02010609060101010101" pitchFamily="49" charset="-122"/>
              </a:rPr>
              <a:t>翻”，戏班忌“散”“伞”</a:t>
            </a:r>
            <a:endParaRPr lang="zh-CN" altLang="en-US" sz="4400" b="1">
              <a:latin typeface="楷体" panose="02010609060101010101" pitchFamily="49" charset="-122"/>
              <a:ea typeface="楷体" panose="02010609060101010101" pitchFamily="49" charset="-122"/>
            </a:endParaRPr>
          </a:p>
          <a:p>
            <a:r>
              <a:rPr lang="en-US" altLang="zh-CN" sz="4800" b="1">
                <a:latin typeface="黑体" panose="02010609060101010101" pitchFamily="49" charset="-122"/>
                <a:ea typeface="黑体" panose="02010609060101010101" pitchFamily="49" charset="-122"/>
              </a:rPr>
              <a:t>④</a:t>
            </a:r>
            <a:r>
              <a:rPr lang="zh-CN" altLang="en-US" sz="4800" b="1">
                <a:latin typeface="黑体" panose="02010609060101010101" pitchFamily="49" charset="-122"/>
                <a:ea typeface="黑体" panose="02010609060101010101" pitchFamily="49" charset="-122"/>
              </a:rPr>
              <a:t>私隐的禁忌语</a:t>
            </a:r>
            <a:r>
              <a:rPr lang="en-US" altLang="zh-CN" sz="4800" b="1">
                <a:latin typeface="黑体" panose="02010609060101010101" pitchFamily="49" charset="-122"/>
                <a:ea typeface="黑体" panose="02010609060101010101" pitchFamily="49" charset="-122"/>
              </a:rPr>
              <a:t>:</a:t>
            </a:r>
            <a:r>
              <a:rPr lang="zh-CN" altLang="en-US" sz="4400" b="1">
                <a:latin typeface="楷体" panose="02010609060101010101" pitchFamily="49" charset="-122"/>
                <a:ea typeface="楷体" panose="02010609060101010101" pitchFamily="49" charset="-122"/>
              </a:rPr>
              <a:t>年龄、收入、感情生活</a:t>
            </a:r>
            <a:endParaRPr lang="zh-CN" altLang="en-US" sz="4400" b="1">
              <a:latin typeface="楷体" panose="02010609060101010101" pitchFamily="49" charset="-122"/>
              <a:ea typeface="楷体" panose="02010609060101010101" pitchFamily="49" charset="-122"/>
            </a:endParaRPr>
          </a:p>
        </p:txBody>
      </p:sp>
      <p:sp>
        <p:nvSpPr>
          <p:cNvPr id="10243" name="圆角矩形标注 10242"/>
          <p:cNvSpPr/>
          <p:nvPr/>
        </p:nvSpPr>
        <p:spPr>
          <a:xfrm>
            <a:off x="498475" y="771525"/>
            <a:ext cx="3062288"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Calibri" panose="020F0502020204030204" pitchFamily="34" charset="0"/>
                <a:ea typeface="黑体" panose="02010609060101010101" pitchFamily="49" charset="-122"/>
                <a:cs typeface="+mn-cs"/>
                <a:sym typeface="宋体" panose="02010600030101010101" pitchFamily="2" charset="-122"/>
              </a:rPr>
              <a:t>禁 忌 语</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18435" name="文本框 10243"/>
          <p:cNvSpPr txBox="1"/>
          <p:nvPr/>
        </p:nvSpPr>
        <p:spPr>
          <a:xfrm>
            <a:off x="3300413" y="544513"/>
            <a:ext cx="1293812"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崩”</a:t>
            </a:r>
            <a:endParaRPr lang="zh-CN" altLang="en-US" sz="4000" b="1">
              <a:latin typeface="Calibri" panose="020F0502020204030204" pitchFamily="34" charset="0"/>
              <a:ea typeface="宋体" panose="02010600030101010101" pitchFamily="2" charset="-122"/>
            </a:endParaRPr>
          </a:p>
        </p:txBody>
      </p:sp>
      <p:sp>
        <p:nvSpPr>
          <p:cNvPr id="18436" name="文本框 10244"/>
          <p:cNvSpPr txBox="1"/>
          <p:nvPr/>
        </p:nvSpPr>
        <p:spPr>
          <a:xfrm>
            <a:off x="4548188" y="544513"/>
            <a:ext cx="1397000"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薨”</a:t>
            </a:r>
            <a:endParaRPr lang="zh-CN" altLang="en-US" sz="4000" b="1">
              <a:latin typeface="Calibri" panose="020F0502020204030204" pitchFamily="34" charset="0"/>
              <a:ea typeface="宋体" panose="02010600030101010101" pitchFamily="2" charset="-122"/>
            </a:endParaRPr>
          </a:p>
        </p:txBody>
      </p:sp>
      <p:sp>
        <p:nvSpPr>
          <p:cNvPr id="18437" name="文本框 10245"/>
          <p:cNvSpPr txBox="1"/>
          <p:nvPr/>
        </p:nvSpPr>
        <p:spPr>
          <a:xfrm>
            <a:off x="5702300" y="544513"/>
            <a:ext cx="1350963"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卒”</a:t>
            </a:r>
            <a:endParaRPr lang="zh-CN" altLang="en-US" sz="4000" b="1">
              <a:latin typeface="Calibri" panose="020F0502020204030204" pitchFamily="34" charset="0"/>
              <a:ea typeface="宋体" panose="02010600030101010101" pitchFamily="2" charset="-122"/>
            </a:endParaRPr>
          </a:p>
        </p:txBody>
      </p:sp>
      <p:sp>
        <p:nvSpPr>
          <p:cNvPr id="18438" name="文本框 10246"/>
          <p:cNvSpPr txBox="1"/>
          <p:nvPr/>
        </p:nvSpPr>
        <p:spPr>
          <a:xfrm>
            <a:off x="6932613" y="544513"/>
            <a:ext cx="1881187"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不禄”</a:t>
            </a:r>
            <a:endParaRPr lang="zh-CN" altLang="en-US" sz="4000" b="1">
              <a:latin typeface="Calibri" panose="020F0502020204030204" pitchFamily="34" charset="0"/>
              <a:ea typeface="宋体" panose="02010600030101010101" pitchFamily="2" charset="-122"/>
            </a:endParaRPr>
          </a:p>
        </p:txBody>
      </p:sp>
      <p:sp>
        <p:nvSpPr>
          <p:cNvPr id="18439" name="文本框 10247"/>
          <p:cNvSpPr txBox="1"/>
          <p:nvPr/>
        </p:nvSpPr>
        <p:spPr>
          <a:xfrm>
            <a:off x="8721725" y="544513"/>
            <a:ext cx="1274763"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殁”</a:t>
            </a:r>
            <a:endParaRPr lang="zh-CN" altLang="en-US" sz="4000" b="1">
              <a:latin typeface="Calibri" panose="020F0502020204030204" pitchFamily="34" charset="0"/>
              <a:ea typeface="宋体" panose="02010600030101010101" pitchFamily="2" charset="-122"/>
            </a:endParaRPr>
          </a:p>
        </p:txBody>
      </p:sp>
      <p:sp>
        <p:nvSpPr>
          <p:cNvPr id="18440" name="文本框 10248"/>
          <p:cNvSpPr txBox="1"/>
          <p:nvPr/>
        </p:nvSpPr>
        <p:spPr>
          <a:xfrm>
            <a:off x="9996488" y="544513"/>
            <a:ext cx="2181225"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夭折”</a:t>
            </a:r>
            <a:endParaRPr lang="zh-CN" altLang="en-US" sz="4000" b="1">
              <a:latin typeface="Calibri" panose="020F0502020204030204" pitchFamily="34" charset="0"/>
              <a:ea typeface="宋体" panose="02010600030101010101" pitchFamily="2" charset="-122"/>
            </a:endParaRPr>
          </a:p>
        </p:txBody>
      </p:sp>
      <p:sp>
        <p:nvSpPr>
          <p:cNvPr id="18441" name="文本框 10249"/>
          <p:cNvSpPr txBox="1"/>
          <p:nvPr/>
        </p:nvSpPr>
        <p:spPr>
          <a:xfrm>
            <a:off x="3763963" y="1368425"/>
            <a:ext cx="2373312"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圆寂”</a:t>
            </a:r>
            <a:endParaRPr lang="zh-CN" altLang="en-US" sz="4000" b="1">
              <a:latin typeface="Calibri" panose="020F0502020204030204" pitchFamily="34" charset="0"/>
              <a:ea typeface="宋体" panose="02010600030101010101" pitchFamily="2" charset="-122"/>
            </a:endParaRPr>
          </a:p>
        </p:txBody>
      </p:sp>
      <p:sp>
        <p:nvSpPr>
          <p:cNvPr id="18442" name="文本框 10250"/>
          <p:cNvSpPr txBox="1"/>
          <p:nvPr/>
        </p:nvSpPr>
        <p:spPr>
          <a:xfrm>
            <a:off x="5829300" y="1368425"/>
            <a:ext cx="1887538"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涅磐”</a:t>
            </a:r>
            <a:endParaRPr lang="zh-CN" altLang="en-US" sz="4000" b="1">
              <a:latin typeface="Calibri" panose="020F0502020204030204" pitchFamily="34" charset="0"/>
              <a:ea typeface="宋体" panose="02010600030101010101" pitchFamily="2" charset="-122"/>
            </a:endParaRPr>
          </a:p>
        </p:txBody>
      </p:sp>
      <p:sp>
        <p:nvSpPr>
          <p:cNvPr id="18443" name="文本框 10251"/>
          <p:cNvSpPr txBox="1"/>
          <p:nvPr/>
        </p:nvSpPr>
        <p:spPr>
          <a:xfrm>
            <a:off x="7829550" y="1368425"/>
            <a:ext cx="4051300" cy="692150"/>
          </a:xfrm>
          <a:prstGeom prst="rect">
            <a:avLst/>
          </a:prstGeom>
          <a:noFill/>
          <a:ln w="9525">
            <a:noFill/>
          </a:ln>
        </p:spPr>
        <p:txBody>
          <a:bodyPr anchor="t">
            <a:spAutoFit/>
          </a:bodyPr>
          <a:p>
            <a:r>
              <a:rPr lang="en-US" altLang="zh-CN" sz="4000" b="1">
                <a:latin typeface="Calibri" panose="020F0502020204030204" pitchFamily="34" charset="0"/>
                <a:ea typeface="宋体" panose="02010600030101010101" pitchFamily="2" charset="-122"/>
              </a:rPr>
              <a:t>“</a:t>
            </a:r>
            <a:r>
              <a:rPr lang="zh-CN" altLang="en-US" sz="4000" b="1">
                <a:latin typeface="Calibri" panose="020F0502020204030204" pitchFamily="34" charset="0"/>
                <a:ea typeface="宋体" panose="02010600030101010101" pitchFamily="2" charset="-122"/>
              </a:rPr>
              <a:t>羽化”“登仙”</a:t>
            </a:r>
            <a:endParaRPr lang="zh-CN" altLang="en-US" sz="4000" b="1">
              <a:latin typeface="Calibri" panose="020F0502020204030204" pitchFamily="34" charset="0"/>
              <a:ea typeface="宋体" panose="02010600030101010101" pitchFamily="2"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40080" y="0"/>
            <a:ext cx="4601845" cy="1014730"/>
          </a:xfrm>
          <a:prstGeom prst="rect">
            <a:avLst/>
          </a:prstGeom>
          <a:solidFill>
            <a:schemeClr val="bg1"/>
          </a:solidFill>
          <a:ln w="50800" cap="flat" cmpd="sng">
            <a:solidFill>
              <a:schemeClr val="bg1"/>
            </a:solidFill>
            <a:prstDash val="solid"/>
            <a:miter/>
            <a:headEnd type="none" w="med" len="med"/>
            <a:tailEnd type="none" w="med" len="med"/>
          </a:ln>
        </p:spPr>
        <p:txBody>
          <a:bodyPr wrap="square">
            <a:spAutoFit/>
          </a:bodyPr>
          <a:p>
            <a:pPr algn="ctr">
              <a:spcBef>
                <a:spcPct val="50000"/>
              </a:spcBef>
              <a:buNone/>
            </a:pPr>
            <a:r>
              <a:rPr lang="zh-CN" altLang="en-US" sz="6000" b="1">
                <a:latin typeface="黑体" panose="02010609060101010101" pitchFamily="49" charset="-122"/>
                <a:ea typeface="黑体" panose="02010609060101010101" pitchFamily="49" charset="-122"/>
              </a:rPr>
              <a:t>当堂训练</a:t>
            </a:r>
            <a:endParaRPr lang="zh-CN" altLang="en-US" sz="6000" b="1">
              <a:latin typeface="黑体" panose="02010609060101010101" pitchFamily="49" charset="-122"/>
              <a:ea typeface="黑体" panose="02010609060101010101" pitchFamily="49" charset="-122"/>
            </a:endParaRPr>
          </a:p>
        </p:txBody>
      </p:sp>
      <p:sp>
        <p:nvSpPr>
          <p:cNvPr id="19457" name="矩形 11265"/>
          <p:cNvSpPr/>
          <p:nvPr/>
        </p:nvSpPr>
        <p:spPr>
          <a:xfrm>
            <a:off x="279400" y="793750"/>
            <a:ext cx="11518900" cy="4319588"/>
          </a:xfrm>
          <a:prstGeom prst="rect">
            <a:avLst/>
          </a:prstGeom>
          <a:noFill/>
          <a:ln w="9525">
            <a:noFill/>
          </a:ln>
        </p:spPr>
        <p:txBody>
          <a:bodyPr anchor="ctr">
            <a:spAutoFit/>
          </a:bodyPr>
          <a:p>
            <a:r>
              <a:rPr lang="zh-CN" altLang="en-US" sz="4400" b="1">
                <a:latin typeface="黑体" panose="02010609060101010101" pitchFamily="49" charset="-122"/>
                <a:ea typeface="黑体" panose="02010609060101010101" pitchFamily="49" charset="-122"/>
              </a:rPr>
              <a:t>下列对联，最适合祝贺老师</a:t>
            </a:r>
            <a:r>
              <a:rPr lang="en-US" altLang="zh-CN" sz="4400" b="1">
                <a:latin typeface="黑体" panose="02010609060101010101" pitchFamily="49" charset="-122"/>
                <a:ea typeface="黑体" panose="02010609060101010101" pitchFamily="49" charset="-122"/>
              </a:rPr>
              <a:t>70</a:t>
            </a:r>
            <a:r>
              <a:rPr lang="zh-CN" altLang="en-US" sz="4400" b="1">
                <a:latin typeface="黑体" panose="02010609060101010101" pitchFamily="49" charset="-122"/>
                <a:ea typeface="黑体" panose="02010609060101010101" pitchFamily="49" charset="-122"/>
              </a:rPr>
              <a:t>岁寿辰的（  ）</a:t>
            </a:r>
            <a:endParaRPr lang="zh-CN" altLang="en-US" sz="4400" b="1">
              <a:latin typeface="黑体" panose="02010609060101010101" pitchFamily="49" charset="-122"/>
              <a:ea typeface="黑体" panose="02010609060101010101" pitchFamily="49" charset="-122"/>
            </a:endParaRPr>
          </a:p>
          <a:p>
            <a:endParaRPr lang="zh-CN" altLang="en-US" sz="4400" b="1">
              <a:latin typeface="黑体" panose="02010609060101010101" pitchFamily="49" charset="-122"/>
              <a:ea typeface="黑体" panose="02010609060101010101" pitchFamily="49" charset="-122"/>
            </a:endParaRPr>
          </a:p>
          <a:p>
            <a:pPr eaLnBrk="0" hangingPunct="0"/>
            <a:r>
              <a:rPr lang="en-US" altLang="zh-CN" sz="4800" b="1">
                <a:solidFill>
                  <a:srgbClr val="0000FF"/>
                </a:solidFill>
                <a:latin typeface="黑体" panose="02010609060101010101" pitchFamily="49" charset="-122"/>
                <a:ea typeface="黑体" panose="02010609060101010101" pitchFamily="49" charset="-122"/>
              </a:rPr>
              <a:t>A</a:t>
            </a:r>
            <a:r>
              <a:rPr lang="zh-CN" altLang="en-US" sz="4800" b="1">
                <a:latin typeface="黑体" panose="02010609060101010101" pitchFamily="49" charset="-122"/>
                <a:ea typeface="黑体" panose="02010609060101010101" pitchFamily="49" charset="-122"/>
              </a:rPr>
              <a:t>碧桃献岁宜家受福</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花甲逢春获寿延年。</a:t>
            </a:r>
            <a:endParaRPr lang="zh-CN" altLang="en-US" sz="4800" b="1">
              <a:latin typeface="黑体" panose="02010609060101010101" pitchFamily="49" charset="-122"/>
              <a:ea typeface="黑体" panose="02010609060101010101" pitchFamily="49" charset="-122"/>
            </a:endParaRPr>
          </a:p>
          <a:p>
            <a:pPr eaLnBrk="0" hangingPunct="0"/>
            <a:r>
              <a:rPr lang="en-US" altLang="zh-CN" sz="4800" b="1">
                <a:solidFill>
                  <a:srgbClr val="0000FF"/>
                </a:solidFill>
                <a:latin typeface="黑体" panose="02010609060101010101" pitchFamily="49" charset="-122"/>
                <a:ea typeface="黑体" panose="02010609060101010101" pitchFamily="49" charset="-122"/>
              </a:rPr>
              <a:t>B</a:t>
            </a:r>
            <a:r>
              <a:rPr lang="zh-CN" altLang="en-US" sz="4800" b="1">
                <a:latin typeface="黑体" panose="02010609060101010101" pitchFamily="49" charset="-122"/>
                <a:ea typeface="黑体" panose="02010609060101010101" pitchFamily="49" charset="-122"/>
              </a:rPr>
              <a:t>为学有宗古稀成庆</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诲人无倦恩重及门。</a:t>
            </a:r>
            <a:endParaRPr lang="zh-CN" altLang="en-US" sz="4800" b="1">
              <a:latin typeface="黑体" panose="02010609060101010101" pitchFamily="49" charset="-122"/>
              <a:ea typeface="黑体" panose="02010609060101010101" pitchFamily="49" charset="-122"/>
            </a:endParaRPr>
          </a:p>
          <a:p>
            <a:pPr eaLnBrk="0" hangingPunct="0"/>
            <a:r>
              <a:rPr lang="en-US" altLang="zh-CN" sz="4800" b="1">
                <a:solidFill>
                  <a:srgbClr val="0000FF"/>
                </a:solidFill>
                <a:latin typeface="黑体" panose="02010609060101010101" pitchFamily="49" charset="-122"/>
                <a:ea typeface="黑体" panose="02010609060101010101" pitchFamily="49" charset="-122"/>
              </a:rPr>
              <a:t>C</a:t>
            </a:r>
            <a:r>
              <a:rPr lang="zh-CN" altLang="en-US" sz="4800" b="1">
                <a:latin typeface="黑体" panose="02010609060101010101" pitchFamily="49" charset="-122"/>
                <a:ea typeface="黑体" panose="02010609060101010101" pitchFamily="49" charset="-122"/>
              </a:rPr>
              <a:t>乐道安贫音容宛在</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因材施教手泽犹存。</a:t>
            </a:r>
            <a:endParaRPr lang="zh-CN" altLang="en-US" sz="4800" b="1">
              <a:latin typeface="黑体" panose="02010609060101010101" pitchFamily="49" charset="-122"/>
              <a:ea typeface="黑体" panose="02010609060101010101" pitchFamily="49" charset="-122"/>
            </a:endParaRPr>
          </a:p>
          <a:p>
            <a:pPr eaLnBrk="0" hangingPunct="0"/>
            <a:r>
              <a:rPr lang="en-US" altLang="zh-CN" sz="4800" b="1">
                <a:solidFill>
                  <a:srgbClr val="0000FF"/>
                </a:solidFill>
                <a:latin typeface="黑体" panose="02010609060101010101" pitchFamily="49" charset="-122"/>
                <a:ea typeface="黑体" panose="02010609060101010101" pitchFamily="49" charset="-122"/>
              </a:rPr>
              <a:t>D</a:t>
            </a:r>
            <a:r>
              <a:rPr lang="zh-CN" altLang="en-US" sz="4800" b="1">
                <a:latin typeface="黑体" panose="02010609060101010101" pitchFamily="49" charset="-122"/>
                <a:ea typeface="黑体" panose="02010609060101010101" pitchFamily="49" charset="-122"/>
              </a:rPr>
              <a:t>执掌教坛垂七十载</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栽培桃李满三千株。</a:t>
            </a:r>
            <a:endParaRPr lang="zh-CN" altLang="en-US" sz="4800" b="1">
              <a:latin typeface="黑体" panose="02010609060101010101" pitchFamily="49" charset="-122"/>
              <a:ea typeface="黑体" panose="02010609060101010101" pitchFamily="49" charset="-122"/>
            </a:endParaRPr>
          </a:p>
        </p:txBody>
      </p:sp>
      <p:sp>
        <p:nvSpPr>
          <p:cNvPr id="11267" name="椭圆 11266"/>
          <p:cNvSpPr/>
          <p:nvPr/>
        </p:nvSpPr>
        <p:spPr>
          <a:xfrm>
            <a:off x="5708650" y="2103438"/>
            <a:ext cx="1538288" cy="782637"/>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11268" name="文本框 11267"/>
          <p:cNvSpPr txBox="1"/>
          <p:nvPr/>
        </p:nvSpPr>
        <p:spPr>
          <a:xfrm>
            <a:off x="10452100" y="561975"/>
            <a:ext cx="838200" cy="1092200"/>
          </a:xfrm>
          <a:prstGeom prst="rect">
            <a:avLst/>
          </a:prstGeom>
          <a:noFill/>
          <a:ln w="9525">
            <a:noFill/>
          </a:ln>
        </p:spPr>
        <p:txBody>
          <a:bodyPr anchor="t">
            <a:spAutoFit/>
          </a:bodyPr>
          <a:p>
            <a:pPr>
              <a:spcBef>
                <a:spcPct val="50000"/>
              </a:spcBef>
            </a:pPr>
            <a:r>
              <a:rPr lang="en-US" altLang="zh-CN" sz="6600" b="1">
                <a:solidFill>
                  <a:srgbClr val="FF0000"/>
                </a:solidFill>
                <a:latin typeface="Calibri" panose="020F0502020204030204" pitchFamily="34" charset="0"/>
                <a:ea typeface="宋体" panose="02010600030101010101" pitchFamily="2" charset="-122"/>
              </a:rPr>
              <a:t>B</a:t>
            </a:r>
            <a:endParaRPr lang="en-US" altLang="zh-CN" sz="6600" b="1">
              <a:solidFill>
                <a:srgbClr val="FF0000"/>
              </a:solidFill>
              <a:latin typeface="Calibri" panose="020F0502020204030204" pitchFamily="34" charset="0"/>
              <a:ea typeface="宋体" panose="02010600030101010101" pitchFamily="2" charset="-122"/>
            </a:endParaRPr>
          </a:p>
        </p:txBody>
      </p:sp>
      <p:sp>
        <p:nvSpPr>
          <p:cNvPr id="11269" name="椭圆 11268"/>
          <p:cNvSpPr/>
          <p:nvPr/>
        </p:nvSpPr>
        <p:spPr>
          <a:xfrm>
            <a:off x="3006725" y="2886075"/>
            <a:ext cx="1538288" cy="7810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11270" name="椭圆 11269"/>
          <p:cNvSpPr/>
          <p:nvPr/>
        </p:nvSpPr>
        <p:spPr>
          <a:xfrm>
            <a:off x="3006725" y="3581400"/>
            <a:ext cx="2808288" cy="7810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11271" name="椭圆 11270"/>
          <p:cNvSpPr/>
          <p:nvPr/>
        </p:nvSpPr>
        <p:spPr>
          <a:xfrm>
            <a:off x="3606800" y="4329113"/>
            <a:ext cx="2265363" cy="7683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11272" name="圆角矩形标注 11271"/>
          <p:cNvSpPr/>
          <p:nvPr/>
        </p:nvSpPr>
        <p:spPr>
          <a:xfrm>
            <a:off x="7131050" y="1397000"/>
            <a:ext cx="1778000" cy="777875"/>
          </a:xfrm>
          <a:prstGeom prst="wedgeRoundRectCallout">
            <a:avLst>
              <a:gd name="adj1" fmla="val -79319"/>
              <a:gd name="adj2" fmla="val 50569"/>
              <a:gd name="adj3" fmla="val 16667"/>
            </a:avLst>
          </a:prstGeom>
          <a:noFill/>
          <a:ln w="57150" cap="flat" cmpd="sng">
            <a:solidFill>
              <a:srgbClr val="0000FF"/>
            </a:solidFill>
            <a:prstDash val="solid"/>
            <a:miter/>
            <a:headEnd type="none" w="med" len="med"/>
            <a:tailEnd type="none" w="med" len="med"/>
          </a:ln>
        </p:spPr>
        <p:txBody>
          <a:bodyPr anchor="ctr"/>
          <a:p>
            <a:pPr algn="ctr"/>
            <a:r>
              <a:rPr lang="en-US" altLang="zh-CN" sz="5400" b="1">
                <a:solidFill>
                  <a:srgbClr val="F80836"/>
                </a:solidFill>
                <a:latin typeface="Times New Roman" panose="02020603050405020304" pitchFamily="18" charset="0"/>
                <a:ea typeface="楷体_GB2312" pitchFamily="49" charset="-122"/>
                <a:sym typeface="宋体" panose="02010600030101010101" pitchFamily="2" charset="-122"/>
              </a:rPr>
              <a:t>60</a:t>
            </a: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岁</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11273" name="圆角矩形标注 11272"/>
          <p:cNvSpPr/>
          <p:nvPr/>
        </p:nvSpPr>
        <p:spPr>
          <a:xfrm>
            <a:off x="2570163" y="1489075"/>
            <a:ext cx="1779587" cy="685800"/>
          </a:xfrm>
          <a:prstGeom prst="wedgeRoundRectCallout">
            <a:avLst>
              <a:gd name="adj1" fmla="val -4069"/>
              <a:gd name="adj2" fmla="val 138162"/>
              <a:gd name="adj3" fmla="val 16667"/>
            </a:avLst>
          </a:prstGeom>
          <a:noFill/>
          <a:ln w="57150" cap="flat" cmpd="sng">
            <a:solidFill>
              <a:srgbClr val="0000FF"/>
            </a:solidFill>
            <a:prstDash val="solid"/>
            <a:miter/>
            <a:headEnd type="none" w="med" len="med"/>
            <a:tailEnd type="none" w="med" len="med"/>
          </a:ln>
        </p:spPr>
        <p:txBody>
          <a:bodyPr anchor="ctr"/>
          <a:p>
            <a:pPr algn="ctr"/>
            <a:r>
              <a:rPr lang="en-US" altLang="zh-CN" sz="5400" b="1">
                <a:solidFill>
                  <a:srgbClr val="F80836"/>
                </a:solidFill>
                <a:latin typeface="Times New Roman" panose="02020603050405020304" pitchFamily="18" charset="0"/>
                <a:ea typeface="楷体_GB2312" pitchFamily="49" charset="-122"/>
                <a:sym typeface="宋体" panose="02010600030101010101" pitchFamily="2" charset="-122"/>
              </a:rPr>
              <a:t>70</a:t>
            </a: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岁</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11274" name="圆角矩形标注 11273"/>
          <p:cNvSpPr/>
          <p:nvPr/>
        </p:nvSpPr>
        <p:spPr>
          <a:xfrm>
            <a:off x="5815013" y="5132388"/>
            <a:ext cx="1779587" cy="777875"/>
          </a:xfrm>
          <a:prstGeom prst="wedgeRoundRectCallout">
            <a:avLst>
              <a:gd name="adj1" fmla="val -65704"/>
              <a:gd name="adj2" fmla="val -179468"/>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挽联</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3" name="椭圆 2"/>
          <p:cNvSpPr/>
          <p:nvPr/>
        </p:nvSpPr>
        <p:spPr>
          <a:xfrm>
            <a:off x="5815330" y="793750"/>
            <a:ext cx="2483485" cy="7810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4" name="椭圆 3"/>
          <p:cNvSpPr/>
          <p:nvPr/>
        </p:nvSpPr>
        <p:spPr>
          <a:xfrm>
            <a:off x="8133715" y="3579813"/>
            <a:ext cx="1538288" cy="782637"/>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gtEl>
                                        <p:attrNameLst>
                                          <p:attrName>style.visibility</p:attrName>
                                        </p:attrNameLst>
                                      </p:cBhvr>
                                      <p:to>
                                        <p:strVal val="visible"/>
                                      </p:to>
                                    </p:set>
                                    <p:animEffect transition="in" filter="blinds(horizontal)">
                                      <p:cBhvr>
                                        <p:cTn id="12" dur="500"/>
                                        <p:tgtEl>
                                          <p:spTgt spid="1126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272"/>
                                        </p:tgtEl>
                                        <p:attrNameLst>
                                          <p:attrName>style.visibility</p:attrName>
                                        </p:attrNameLst>
                                      </p:cBhvr>
                                      <p:to>
                                        <p:strVal val="visible"/>
                                      </p:to>
                                    </p:set>
                                    <p:anim calcmode="lin" valueType="num">
                                      <p:cBhvr additive="base">
                                        <p:cTn id="17" dur="500" fill="hold"/>
                                        <p:tgtEl>
                                          <p:spTgt spid="11272"/>
                                        </p:tgtEl>
                                        <p:attrNameLst>
                                          <p:attrName>ppt_x</p:attrName>
                                        </p:attrNameLst>
                                      </p:cBhvr>
                                      <p:tavLst>
                                        <p:tav tm="0">
                                          <p:val>
                                            <p:strVal val="ppt_x"/>
                                          </p:val>
                                        </p:tav>
                                        <p:tav tm="100000">
                                          <p:val>
                                            <p:strVal val="ppt_x"/>
                                          </p:val>
                                        </p:tav>
                                      </p:tavLst>
                                    </p:anim>
                                    <p:anim calcmode="lin" valueType="num">
                                      <p:cBhvr additive="base">
                                        <p:cTn id="18"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269"/>
                                        </p:tgtEl>
                                        <p:attrNameLst>
                                          <p:attrName>style.visibility</p:attrName>
                                        </p:attrNameLst>
                                      </p:cBhvr>
                                      <p:to>
                                        <p:strVal val="visible"/>
                                      </p:to>
                                    </p:set>
                                    <p:animEffect transition="in" filter="blinds(horizontal)">
                                      <p:cBhvr>
                                        <p:cTn id="23" dur="500"/>
                                        <p:tgtEl>
                                          <p:spTgt spid="11269"/>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273"/>
                                        </p:tgtEl>
                                        <p:attrNameLst>
                                          <p:attrName>style.visibility</p:attrName>
                                        </p:attrNameLst>
                                      </p:cBhvr>
                                      <p:to>
                                        <p:strVal val="visible"/>
                                      </p:to>
                                    </p:set>
                                    <p:anim calcmode="lin" valueType="num">
                                      <p:cBhvr additive="base">
                                        <p:cTn id="28" dur="500" fill="hold"/>
                                        <p:tgtEl>
                                          <p:spTgt spid="11273"/>
                                        </p:tgtEl>
                                        <p:attrNameLst>
                                          <p:attrName>ppt_x</p:attrName>
                                        </p:attrNameLst>
                                      </p:cBhvr>
                                      <p:tavLst>
                                        <p:tav tm="0">
                                          <p:val>
                                            <p:strVal val="ppt_x"/>
                                          </p:val>
                                        </p:tav>
                                        <p:tav tm="100000">
                                          <p:val>
                                            <p:strVal val="ppt_x"/>
                                          </p:val>
                                        </p:tav>
                                      </p:tavLst>
                                    </p:anim>
                                    <p:anim calcmode="lin" valueType="num">
                                      <p:cBhvr additive="base">
                                        <p:cTn id="29" dur="500" fill="hold"/>
                                        <p:tgtEl>
                                          <p:spTgt spid="1127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270"/>
                                        </p:tgtEl>
                                        <p:attrNameLst>
                                          <p:attrName>style.visibility</p:attrName>
                                        </p:attrNameLst>
                                      </p:cBhvr>
                                      <p:to>
                                        <p:strVal val="visible"/>
                                      </p:to>
                                    </p:set>
                                    <p:animEffect transition="in" filter="blinds(horizontal)">
                                      <p:cBhvr>
                                        <p:cTn id="34" dur="500"/>
                                        <p:tgtEl>
                                          <p:spTgt spid="1127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1274"/>
                                        </p:tgtEl>
                                        <p:attrNameLst>
                                          <p:attrName>style.visibility</p:attrName>
                                        </p:attrNameLst>
                                      </p:cBhvr>
                                      <p:to>
                                        <p:strVal val="visible"/>
                                      </p:to>
                                    </p:set>
                                    <p:anim calcmode="lin" valueType="num">
                                      <p:cBhvr additive="base">
                                        <p:cTn id="39" dur="500" fill="hold"/>
                                        <p:tgtEl>
                                          <p:spTgt spid="11274"/>
                                        </p:tgtEl>
                                        <p:attrNameLst>
                                          <p:attrName>ppt_x</p:attrName>
                                        </p:attrNameLst>
                                      </p:cBhvr>
                                      <p:tavLst>
                                        <p:tav tm="0">
                                          <p:val>
                                            <p:strVal val="ppt_x"/>
                                          </p:val>
                                        </p:tav>
                                        <p:tav tm="100000">
                                          <p:val>
                                            <p:strVal val="ppt_x"/>
                                          </p:val>
                                        </p:tav>
                                      </p:tavLst>
                                    </p:anim>
                                    <p:anim calcmode="lin" valueType="num">
                                      <p:cBhvr additive="base">
                                        <p:cTn id="40" dur="500" fill="hold"/>
                                        <p:tgtEl>
                                          <p:spTgt spid="1127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1271"/>
                                        </p:tgtEl>
                                        <p:attrNameLst>
                                          <p:attrName>style.visibility</p:attrName>
                                        </p:attrNameLst>
                                      </p:cBhvr>
                                      <p:to>
                                        <p:strVal val="visible"/>
                                      </p:to>
                                    </p:set>
                                    <p:animEffect transition="in" filter="blinds(horizontal)">
                                      <p:cBhvr>
                                        <p:cTn id="45" dur="500"/>
                                        <p:tgtEl>
                                          <p:spTgt spid="11271"/>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1268"/>
                                        </p:tgtEl>
                                        <p:attrNameLst>
                                          <p:attrName>style.visibility</p:attrName>
                                        </p:attrNameLst>
                                      </p:cBhvr>
                                      <p:to>
                                        <p:strVal val="visible"/>
                                      </p:to>
                                    </p:set>
                                    <p:animEffect transition="in" filter="blinds(horizontal)">
                                      <p:cBhvr>
                                        <p:cTn id="50" dur="500"/>
                                        <p:tgtEl>
                                          <p:spTgt spid="11268"/>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blinds(horizontal)">
                                      <p:cBhvr>
                                        <p:cTn id="5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1272" grpId="0" animBg="1"/>
      <p:bldP spid="11269" grpId="0" animBg="1"/>
      <p:bldP spid="11273" grpId="0" animBg="1"/>
      <p:bldP spid="11270" grpId="0" animBg="1"/>
      <p:bldP spid="11274" grpId="0" animBg="1"/>
      <p:bldP spid="11271" grpId="0" animBg="1"/>
      <p:bldP spid="11268" grpId="0" animBg="1"/>
      <p:bldP spid="3" grpId="0" bldLvl="0" animBg="1"/>
      <p:bldP spid="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内容占位符 13313"/>
          <p:cNvSpPr>
            <a:spLocks noGrp="1"/>
          </p:cNvSpPr>
          <p:nvPr>
            <p:ph idx="4294967295"/>
          </p:nvPr>
        </p:nvSpPr>
        <p:spPr>
          <a:xfrm>
            <a:off x="73025" y="274638"/>
            <a:ext cx="11855450" cy="6705600"/>
          </a:xfrm>
        </p:spPr>
        <p:txBody>
          <a:bodyPr anchor="t"/>
          <a:p>
            <a:pPr>
              <a:buNone/>
            </a:pPr>
            <a:r>
              <a:rPr lang="en-US" altLang="zh-CN" b="1">
                <a:latin typeface="黑体" panose="02010609060101010101" pitchFamily="49" charset="-122"/>
                <a:ea typeface="黑体" panose="02010609060101010101" pitchFamily="49" charset="-122"/>
              </a:rPr>
              <a:t>        </a:t>
            </a:r>
            <a:r>
              <a:rPr lang="en-US" altLang="zh-CN" sz="4400" b="1">
                <a:latin typeface="黑体" panose="02010609060101010101" pitchFamily="49" charset="-122"/>
                <a:ea typeface="黑体" panose="02010609060101010101" pitchFamily="49" charset="-122"/>
              </a:rPr>
              <a:t>2007</a:t>
            </a:r>
            <a:r>
              <a:rPr lang="zh-CN" altLang="en-US" sz="4400" b="1">
                <a:latin typeface="黑体" panose="02010609060101010101" pitchFamily="49" charset="-122"/>
                <a:ea typeface="黑体" panose="02010609060101010101" pitchFamily="49" charset="-122"/>
              </a:rPr>
              <a:t>年</a:t>
            </a:r>
            <a:r>
              <a:rPr lang="en-US" altLang="zh-CN" sz="4400" b="1">
                <a:latin typeface="黑体" panose="02010609060101010101" pitchFamily="49" charset="-122"/>
                <a:ea typeface="黑体" panose="02010609060101010101" pitchFamily="49" charset="-122"/>
              </a:rPr>
              <a:t>4</a:t>
            </a:r>
            <a:r>
              <a:rPr lang="zh-CN" altLang="en-US" sz="4400" b="1">
                <a:latin typeface="黑体" panose="02010609060101010101" pitchFamily="49" charset="-122"/>
                <a:ea typeface="黑体" panose="02010609060101010101" pitchFamily="49" charset="-122"/>
              </a:rPr>
              <a:t>月</a:t>
            </a:r>
            <a:r>
              <a:rPr lang="en-US" altLang="zh-CN" sz="4400" b="1">
                <a:latin typeface="黑体" panose="02010609060101010101" pitchFamily="49" charset="-122"/>
                <a:ea typeface="黑体" panose="02010609060101010101" pitchFamily="49" charset="-122"/>
              </a:rPr>
              <a:t>19</a:t>
            </a:r>
            <a:r>
              <a:rPr lang="zh-CN" altLang="en-US" sz="4400" b="1">
                <a:latin typeface="黑体" panose="02010609060101010101" pitchFamily="49" charset="-122"/>
                <a:ea typeface="黑体" panose="02010609060101010101" pitchFamily="49" charset="-122"/>
              </a:rPr>
              <a:t>日播出的</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艺术人生</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，是一档特别节目，谈的是电视剧</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恰同学少年</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。下半场请出的嘉宾，是毛泽东的孙子、毛岸青的儿子毛新宇研究员。当毛新宇坐定以后，</a:t>
            </a:r>
            <a:endParaRPr lang="zh-CN" altLang="en-US" sz="4400" b="1">
              <a:latin typeface="黑体" panose="02010609060101010101" pitchFamily="49" charset="-122"/>
              <a:ea typeface="黑体" panose="02010609060101010101" pitchFamily="49" charset="-122"/>
            </a:endParaRPr>
          </a:p>
          <a:p>
            <a:pPr>
              <a:buNone/>
            </a:pPr>
            <a:r>
              <a:rPr lang="zh-CN" altLang="en-US" sz="4400" b="1">
                <a:latin typeface="黑体" panose="02010609060101010101" pitchFamily="49" charset="-122"/>
                <a:ea typeface="黑体" panose="02010609060101010101" pitchFamily="49" charset="-122"/>
              </a:rPr>
              <a:t>     朱军深情地说：</a:t>
            </a:r>
            <a:r>
              <a:rPr lang="zh-CN" altLang="en-US" sz="4400" b="1">
                <a:solidFill>
                  <a:srgbClr val="0000FF"/>
                </a:solidFill>
                <a:latin typeface="楷体" panose="02010609060101010101" pitchFamily="49" charset="-122"/>
                <a:ea typeface="楷体" panose="02010609060101010101" pitchFamily="49" charset="-122"/>
              </a:rPr>
              <a:t>“在这里，首先对家父前些日子的过世表示深切的哀悼。”</a:t>
            </a:r>
            <a:endParaRPr lang="zh-CN" altLang="en-US" sz="4400" b="1">
              <a:solidFill>
                <a:srgbClr val="0000FF"/>
              </a:solidFill>
              <a:latin typeface="楷体" panose="02010609060101010101" pitchFamily="49" charset="-122"/>
              <a:ea typeface="楷体" panose="02010609060101010101" pitchFamily="49" charset="-122"/>
            </a:endParaRPr>
          </a:p>
          <a:p>
            <a:pPr>
              <a:buNone/>
            </a:pPr>
            <a:r>
              <a:rPr lang="zh-CN" altLang="en-US" sz="4400" b="1">
                <a:ea typeface="黑体" panose="02010609060101010101" pitchFamily="49" charset="-122"/>
              </a:rPr>
              <a:t>          </a:t>
            </a:r>
            <a:r>
              <a:rPr lang="zh-CN" altLang="en-US" sz="4400" b="1">
                <a:latin typeface="黑体" panose="02010609060101010101" pitchFamily="49" charset="-122"/>
                <a:ea typeface="黑体" panose="02010609060101010101" pitchFamily="49" charset="-122"/>
              </a:rPr>
              <a:t>有人逮到了其中的</a:t>
            </a:r>
            <a:r>
              <a:rPr lang="zh-CN" altLang="en-US" sz="4400" b="1">
                <a:ea typeface="黑体" panose="02010609060101010101" pitchFamily="49" charset="-122"/>
              </a:rPr>
              <a:t>“</a:t>
            </a:r>
            <a:r>
              <a:rPr lang="zh-CN" altLang="en-US" sz="4400" b="1">
                <a:latin typeface="黑体" panose="02010609060101010101" pitchFamily="49" charset="-122"/>
                <a:ea typeface="黑体" panose="02010609060101010101" pitchFamily="49" charset="-122"/>
              </a:rPr>
              <a:t>家父</a:t>
            </a:r>
            <a:r>
              <a:rPr lang="zh-CN" altLang="en-US" sz="4400" b="1">
                <a:ea typeface="黑体" panose="02010609060101010101" pitchFamily="49" charset="-122"/>
              </a:rPr>
              <a:t>”</a:t>
            </a:r>
            <a:r>
              <a:rPr lang="zh-CN" altLang="en-US" sz="4400" b="1">
                <a:latin typeface="黑体" panose="02010609060101010101" pitchFamily="49" charset="-122"/>
                <a:ea typeface="黑体" panose="02010609060101010101" pitchFamily="49" charset="-122"/>
              </a:rPr>
              <a:t>一词，批评朱军错把人父作己父，媒体一拥而上，称之为</a:t>
            </a:r>
            <a:r>
              <a:rPr lang="zh-CN" altLang="en-US" sz="4400" b="1">
                <a:ea typeface="黑体" panose="02010609060101010101" pitchFamily="49" charset="-122"/>
              </a:rPr>
              <a:t>“</a:t>
            </a:r>
            <a:r>
              <a:rPr lang="zh-CN" altLang="en-US" sz="4400" b="1">
                <a:latin typeface="黑体" panose="02010609060101010101" pitchFamily="49" charset="-122"/>
                <a:ea typeface="黑体" panose="02010609060101010101" pitchFamily="49" charset="-122"/>
              </a:rPr>
              <a:t>家父门</a:t>
            </a:r>
            <a:r>
              <a:rPr lang="zh-CN" altLang="en-US" sz="4400" b="1">
                <a:ea typeface="黑体" panose="02010609060101010101" pitchFamily="49" charset="-122"/>
              </a:rPr>
              <a:t>”</a:t>
            </a:r>
            <a:r>
              <a:rPr lang="zh-CN" altLang="en-US" sz="4400" b="1">
                <a:latin typeface="黑体" panose="02010609060101010101" pitchFamily="49" charset="-122"/>
                <a:ea typeface="黑体" panose="02010609060101010101" pitchFamily="49" charset="-122"/>
              </a:rPr>
              <a:t>事件。</a:t>
            </a:r>
            <a:endParaRPr lang="zh-CN" altLang="en-US" sz="4400" b="1">
              <a:latin typeface="黑体" panose="02010609060101010101" pitchFamily="49" charset="-122"/>
              <a:ea typeface="黑体" panose="02010609060101010101" pitchFamily="49"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框 14337"/>
          <p:cNvSpPr txBox="1"/>
          <p:nvPr/>
        </p:nvSpPr>
        <p:spPr>
          <a:xfrm>
            <a:off x="254000" y="1670050"/>
            <a:ext cx="11660188" cy="4351338"/>
          </a:xfrm>
          <a:prstGeom prst="rect">
            <a:avLst/>
          </a:prstGeom>
          <a:noFill/>
          <a:ln w="9525">
            <a:noFill/>
          </a:ln>
        </p:spPr>
        <p:txBody>
          <a:bodyPr anchor="t">
            <a:spAutoFit/>
          </a:bodyPr>
          <a:p>
            <a:pPr>
              <a:lnSpc>
                <a:spcPct val="130000"/>
              </a:lnSpc>
              <a:spcBef>
                <a:spcPct val="50000"/>
              </a:spcBef>
            </a:pPr>
            <a:r>
              <a:rPr lang="en-US" altLang="zh-CN" sz="3200" b="1">
                <a:latin typeface="黑体" panose="02010609060101010101" pitchFamily="49" charset="-122"/>
                <a:ea typeface="黑体" panose="02010609060101010101" pitchFamily="49" charset="-122"/>
              </a:rPr>
              <a:t>    </a:t>
            </a:r>
            <a:r>
              <a:rPr lang="zh-CN" altLang="en-US" sz="5400" b="1">
                <a:latin typeface="黑体" panose="02010609060101010101" pitchFamily="49" charset="-122"/>
                <a:ea typeface="黑体" panose="02010609060101010101" pitchFamily="49" charset="-122"/>
              </a:rPr>
              <a:t>很多汉语词语都具有态度、色彩的倾向性，如把握不好，就会闹出笑话。</a:t>
            </a:r>
            <a:r>
              <a:rPr lang="zh-CN" altLang="en-US" sz="5400" b="1" u="sng">
                <a:solidFill>
                  <a:srgbClr val="0000FF"/>
                </a:solidFill>
                <a:latin typeface="黑体" panose="02010609060101010101" pitchFamily="49" charset="-122"/>
                <a:ea typeface="黑体" panose="02010609060101010101" pitchFamily="49" charset="-122"/>
              </a:rPr>
              <a:t>敬词</a:t>
            </a:r>
            <a:r>
              <a:rPr lang="zh-CN" altLang="en-US" sz="5400" b="1">
                <a:latin typeface="黑体" panose="02010609060101010101" pitchFamily="49" charset="-122"/>
                <a:ea typeface="黑体" panose="02010609060101010101" pitchFamily="49" charset="-122"/>
              </a:rPr>
              <a:t>只能用于称</a:t>
            </a:r>
            <a:r>
              <a:rPr lang="zh-CN" altLang="en-US" sz="5400" b="1" u="sng">
                <a:latin typeface="黑体" panose="02010609060101010101" pitchFamily="49" charset="-122"/>
                <a:ea typeface="黑体" panose="02010609060101010101" pitchFamily="49" charset="-122"/>
              </a:rPr>
              <a:t>对方</a:t>
            </a:r>
            <a:r>
              <a:rPr lang="zh-CN" altLang="en-US" sz="5400" b="1">
                <a:latin typeface="黑体" panose="02010609060101010101" pitchFamily="49" charset="-122"/>
                <a:ea typeface="黑体" panose="02010609060101010101" pitchFamily="49" charset="-122"/>
              </a:rPr>
              <a:t>，而</a:t>
            </a:r>
            <a:r>
              <a:rPr lang="zh-CN" altLang="en-US" sz="5400" b="1" u="sng">
                <a:solidFill>
                  <a:srgbClr val="0000FF"/>
                </a:solidFill>
                <a:latin typeface="黑体" panose="02010609060101010101" pitchFamily="49" charset="-122"/>
                <a:ea typeface="黑体" panose="02010609060101010101" pitchFamily="49" charset="-122"/>
              </a:rPr>
              <a:t>谦词</a:t>
            </a:r>
            <a:r>
              <a:rPr lang="zh-CN" altLang="en-US" sz="5400" b="1">
                <a:latin typeface="黑体" panose="02010609060101010101" pitchFamily="49" charset="-122"/>
                <a:ea typeface="黑体" panose="02010609060101010101" pitchFamily="49" charset="-122"/>
              </a:rPr>
              <a:t>只能用于称呼</a:t>
            </a:r>
            <a:r>
              <a:rPr lang="zh-CN" altLang="en-US" sz="5400" b="1" u="sng">
                <a:latin typeface="黑体" panose="02010609060101010101" pitchFamily="49" charset="-122"/>
                <a:ea typeface="黑体" panose="02010609060101010101" pitchFamily="49" charset="-122"/>
              </a:rPr>
              <a:t>己方</a:t>
            </a:r>
            <a:r>
              <a:rPr lang="zh-CN" altLang="en-US" sz="5400" b="1">
                <a:latin typeface="黑体" panose="02010609060101010101" pitchFamily="49" charset="-122"/>
                <a:ea typeface="黑体" panose="02010609060101010101" pitchFamily="49" charset="-122"/>
              </a:rPr>
              <a:t>。</a:t>
            </a:r>
            <a:r>
              <a:rPr lang="zh-CN" altLang="en-US" sz="5400" b="1" u="sng">
                <a:solidFill>
                  <a:srgbClr val="FF3300"/>
                </a:solidFill>
                <a:latin typeface="黑体" panose="02010609060101010101" pitchFamily="49" charset="-122"/>
                <a:ea typeface="黑体" panose="02010609060101010101" pitchFamily="49" charset="-122"/>
              </a:rPr>
              <a:t>处什么位说什么话。</a:t>
            </a:r>
            <a:endParaRPr lang="zh-CN" altLang="en-US" sz="5400" b="1" u="sng">
              <a:solidFill>
                <a:srgbClr val="FF3300"/>
              </a:solidFill>
              <a:latin typeface="黑体" panose="02010609060101010101" pitchFamily="49" charset="-122"/>
              <a:ea typeface="黑体" panose="02010609060101010101" pitchFamily="49" charset="-122"/>
            </a:endParaRPr>
          </a:p>
        </p:txBody>
      </p:sp>
      <p:sp>
        <p:nvSpPr>
          <p:cNvPr id="14339" name="圆角矩形标注 14338"/>
          <p:cNvSpPr/>
          <p:nvPr/>
        </p:nvSpPr>
        <p:spPr>
          <a:xfrm>
            <a:off x="600075" y="514350"/>
            <a:ext cx="803910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黑体" panose="02010609060101010101" pitchFamily="49" charset="-122"/>
                <a:ea typeface="黑体" panose="02010609060101010101" pitchFamily="49" charset="-122"/>
                <a:cs typeface="+mn-cs"/>
                <a:sym typeface="Wingdings" panose="05000000000000000000" pitchFamily="2" charset="2"/>
              </a:rPr>
              <a:t></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注意遣词、谦敬得当</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14340" name="椭圆 14339"/>
          <p:cNvSpPr/>
          <p:nvPr/>
        </p:nvSpPr>
        <p:spPr>
          <a:xfrm>
            <a:off x="5270500" y="514350"/>
            <a:ext cx="1628775" cy="1027113"/>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blinds(horizontal)">
                                      <p:cBhvr>
                                        <p:cTn id="7"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文本框 17409"/>
          <p:cNvSpPr txBox="1"/>
          <p:nvPr/>
        </p:nvSpPr>
        <p:spPr>
          <a:xfrm>
            <a:off x="439738" y="1120775"/>
            <a:ext cx="11404600" cy="5664200"/>
          </a:xfrm>
          <a:prstGeom prst="rect">
            <a:avLst/>
          </a:prstGeom>
          <a:noFill/>
          <a:ln w="9525">
            <a:noFill/>
          </a:ln>
        </p:spPr>
        <p:txBody>
          <a:bodyPr anchor="t">
            <a:spAutoFit/>
          </a:bodyPr>
          <a:p>
            <a:r>
              <a:rPr lang="en-US" altLang="zh-CN" sz="6000" b="1">
                <a:solidFill>
                  <a:srgbClr val="0000FF"/>
                </a:solidFill>
                <a:latin typeface="黑体" panose="02010609060101010101" pitchFamily="49" charset="-122"/>
                <a:ea typeface="黑体" panose="02010609060101010101" pitchFamily="49" charset="-122"/>
              </a:rPr>
              <a:t>①</a:t>
            </a:r>
            <a:r>
              <a:rPr lang="en-US" altLang="zh-CN" sz="6000" b="1">
                <a:solidFill>
                  <a:srgbClr val="0000FF"/>
                </a:solidFill>
                <a:latin typeface="Calibri" panose="020F0502020204030204" pitchFamily="34" charset="0"/>
                <a:ea typeface="黑体" panose="02010609060101010101" pitchFamily="49" charset="-122"/>
              </a:rPr>
              <a:t>“</a:t>
            </a:r>
            <a:r>
              <a:rPr lang="zh-CN" altLang="en-US" sz="6000" b="1">
                <a:solidFill>
                  <a:srgbClr val="0000FF"/>
                </a:solidFill>
                <a:latin typeface="黑体" panose="02010609060101010101" pitchFamily="49" charset="-122"/>
                <a:ea typeface="黑体" panose="02010609060101010101" pitchFamily="49" charset="-122"/>
              </a:rPr>
              <a:t>家大舍小令外人</a:t>
            </a:r>
            <a:r>
              <a:rPr lang="zh-CN" altLang="en-US" sz="6000" b="1">
                <a:solidFill>
                  <a:srgbClr val="0000FF"/>
                </a:solidFill>
                <a:latin typeface="Calibri" panose="020F0502020204030204" pitchFamily="34" charset="0"/>
                <a:ea typeface="黑体" panose="02010609060101010101" pitchFamily="49" charset="-122"/>
              </a:rPr>
              <a:t>”</a:t>
            </a:r>
            <a:r>
              <a:rPr lang="zh-CN" altLang="en-US" sz="4000" b="1">
                <a:solidFill>
                  <a:srgbClr val="666633"/>
                </a:solidFill>
                <a:latin typeface="黑体" panose="02010609060101010101" pitchFamily="49" charset="-122"/>
                <a:ea typeface="黑体" panose="02010609060101010101" pitchFamily="49" charset="-122"/>
              </a:rPr>
              <a:t> </a:t>
            </a:r>
            <a:endParaRPr lang="zh-CN" altLang="en-US" sz="4000" b="1">
              <a:solidFill>
                <a:srgbClr val="666633"/>
              </a:solidFill>
              <a:latin typeface="黑体" panose="02010609060101010101" pitchFamily="49" charset="-122"/>
              <a:ea typeface="黑体" panose="02010609060101010101" pitchFamily="49" charset="-122"/>
            </a:endParaRPr>
          </a:p>
          <a:p>
            <a:pPr algn="just"/>
            <a:r>
              <a:rPr lang="zh-CN" altLang="en-US" sz="4000" b="1">
                <a:latin typeface="黑体" panose="02010609060101010101" pitchFamily="49" charset="-122"/>
                <a:ea typeface="黑体" panose="02010609060101010101" pitchFamily="49" charset="-122"/>
              </a:rPr>
              <a:t>   </a:t>
            </a:r>
            <a:r>
              <a:rPr lang="en-US" altLang="zh-CN" sz="4400" b="1">
                <a:latin typeface="黑体" panose="02010609060101010101" pitchFamily="49" charset="-122"/>
                <a:ea typeface="黑体" panose="02010609060101010101" pitchFamily="49" charset="-122"/>
              </a:rPr>
              <a:t>A</a:t>
            </a:r>
            <a:r>
              <a:rPr lang="zh-CN" altLang="en-US" sz="4400" b="1">
                <a:latin typeface="黑体" panose="02010609060101010101" pitchFamily="49" charset="-122"/>
                <a:ea typeface="黑体" panose="02010609060101010101" pitchFamily="49" charset="-122"/>
              </a:rPr>
              <a:t>．对别人称自己的长辈和年长的平辈时冠以</a:t>
            </a:r>
            <a:r>
              <a:rPr lang="zh-CN" altLang="en-US" sz="4400" b="1">
                <a:latin typeface="楷体" panose="02010609060101010101" pitchFamily="49" charset="-122"/>
                <a:ea typeface="楷体" panose="02010609060101010101" pitchFamily="49" charset="-122"/>
              </a:rPr>
              <a:t>“</a:t>
            </a:r>
            <a:r>
              <a:rPr lang="zh-CN" altLang="en-US" sz="4400" b="1">
                <a:solidFill>
                  <a:srgbClr val="FF3300"/>
                </a:solidFill>
                <a:latin typeface="楷体" panose="02010609060101010101" pitchFamily="49" charset="-122"/>
                <a:ea typeface="楷体" panose="02010609060101010101" pitchFamily="49" charset="-122"/>
              </a:rPr>
              <a:t>家</a:t>
            </a:r>
            <a:r>
              <a:rPr lang="zh-CN" altLang="en-US" sz="4400" b="1">
                <a:latin typeface="楷体" panose="02010609060101010101" pitchFamily="49" charset="-122"/>
                <a:ea typeface="楷体" panose="02010609060101010101" pitchFamily="49" charset="-122"/>
              </a:rPr>
              <a:t>”</a:t>
            </a:r>
            <a:r>
              <a:rPr lang="zh-CN" altLang="en-US" sz="4400" b="1">
                <a:latin typeface="黑体" panose="02010609060101010101" pitchFamily="49" charset="-122"/>
                <a:ea typeface="黑体" panose="02010609060101010101" pitchFamily="49" charset="-122"/>
              </a:rPr>
              <a:t>，如</a:t>
            </a:r>
            <a:r>
              <a:rPr lang="zh-CN" altLang="en-US" sz="4400" b="1">
                <a:latin typeface="楷体" panose="02010609060101010101" pitchFamily="49" charset="-122"/>
                <a:ea typeface="楷体" panose="02010609060101010101" pitchFamily="49" charset="-122"/>
              </a:rPr>
              <a:t>家父（家严）、家母（家慈）、家叔、家兄</a:t>
            </a:r>
            <a:r>
              <a:rPr lang="zh-CN" altLang="en-US" sz="4400" b="1">
                <a:latin typeface="黑体" panose="02010609060101010101" pitchFamily="49" charset="-122"/>
                <a:ea typeface="黑体" panose="02010609060101010101" pitchFamily="49" charset="-122"/>
              </a:rPr>
              <a:t>等；</a:t>
            </a:r>
            <a:endParaRPr lang="zh-CN" altLang="en-US" sz="4400" b="1">
              <a:latin typeface="黑体" panose="02010609060101010101" pitchFamily="49" charset="-122"/>
              <a:ea typeface="黑体" panose="02010609060101010101" pitchFamily="49" charset="-122"/>
            </a:endParaRPr>
          </a:p>
          <a:p>
            <a:pPr algn="just"/>
            <a:r>
              <a:rPr lang="zh-CN" altLang="en-US" sz="4400" b="1">
                <a:latin typeface="黑体" panose="02010609060101010101" pitchFamily="49" charset="-122"/>
                <a:ea typeface="黑体" panose="02010609060101010101" pitchFamily="49" charset="-122"/>
              </a:rPr>
              <a:t>    </a:t>
            </a:r>
            <a:r>
              <a:rPr lang="en-US" altLang="zh-CN" sz="4400" b="1">
                <a:latin typeface="黑体" panose="02010609060101010101" pitchFamily="49" charset="-122"/>
                <a:ea typeface="黑体" panose="02010609060101010101" pitchFamily="49" charset="-122"/>
              </a:rPr>
              <a:t>B</a:t>
            </a:r>
            <a:r>
              <a:rPr lang="zh-CN" altLang="en-US" sz="4400" b="1">
                <a:latin typeface="黑体" panose="02010609060101010101" pitchFamily="49" charset="-122"/>
                <a:ea typeface="黑体" panose="02010609060101010101" pitchFamily="49" charset="-122"/>
              </a:rPr>
              <a:t>．对别人称比自己小的家人时冠以</a:t>
            </a:r>
            <a:r>
              <a:rPr lang="zh-CN" altLang="en-US" sz="4400" b="1">
                <a:latin typeface="楷体" panose="02010609060101010101" pitchFamily="49" charset="-122"/>
                <a:ea typeface="楷体" panose="02010609060101010101" pitchFamily="49" charset="-122"/>
              </a:rPr>
              <a:t>“</a:t>
            </a:r>
            <a:r>
              <a:rPr lang="zh-CN" altLang="en-US" sz="4400" b="1">
                <a:solidFill>
                  <a:srgbClr val="FF3300"/>
                </a:solidFill>
                <a:latin typeface="楷体" panose="02010609060101010101" pitchFamily="49" charset="-122"/>
                <a:ea typeface="楷体" panose="02010609060101010101" pitchFamily="49" charset="-122"/>
              </a:rPr>
              <a:t>舍</a:t>
            </a:r>
            <a:r>
              <a:rPr lang="zh-CN" altLang="en-US" sz="4400" b="1">
                <a:latin typeface="楷体" panose="02010609060101010101" pitchFamily="49" charset="-122"/>
                <a:ea typeface="楷体" panose="02010609060101010101" pitchFamily="49" charset="-122"/>
              </a:rPr>
              <a:t>”</a:t>
            </a:r>
            <a:r>
              <a:rPr lang="zh-CN" altLang="en-US" sz="4400" b="1">
                <a:latin typeface="黑体" panose="02010609060101010101" pitchFamily="49" charset="-122"/>
                <a:ea typeface="黑体" panose="02010609060101010101" pitchFamily="49" charset="-122"/>
              </a:rPr>
              <a:t>，如</a:t>
            </a:r>
            <a:r>
              <a:rPr lang="zh-CN" altLang="en-US" sz="4400" b="1">
                <a:latin typeface="楷体" panose="02010609060101010101" pitchFamily="49" charset="-122"/>
                <a:ea typeface="楷体" panose="02010609060101010101" pitchFamily="49" charset="-122"/>
              </a:rPr>
              <a:t>舍弟、舍妹、舍侄</a:t>
            </a:r>
            <a:r>
              <a:rPr lang="zh-CN" altLang="en-US" sz="4400" b="1">
                <a:latin typeface="黑体" panose="02010609060101010101" pitchFamily="49" charset="-122"/>
                <a:ea typeface="黑体" panose="02010609060101010101" pitchFamily="49" charset="-122"/>
              </a:rPr>
              <a:t>等</a:t>
            </a:r>
            <a:endParaRPr lang="zh-CN" altLang="en-US" sz="4400" b="1">
              <a:latin typeface="黑体" panose="02010609060101010101" pitchFamily="49" charset="-122"/>
              <a:ea typeface="黑体" panose="02010609060101010101" pitchFamily="49" charset="-122"/>
            </a:endParaRPr>
          </a:p>
          <a:p>
            <a:pPr algn="just"/>
            <a:r>
              <a:rPr lang="zh-CN" altLang="en-US" sz="4400" b="1">
                <a:latin typeface="黑体" panose="02010609060101010101" pitchFamily="49" charset="-122"/>
                <a:ea typeface="黑体" panose="02010609060101010101" pitchFamily="49" charset="-122"/>
              </a:rPr>
              <a:t>    </a:t>
            </a:r>
            <a:r>
              <a:rPr lang="en-US" altLang="zh-CN" sz="4400" b="1">
                <a:latin typeface="黑体" panose="02010609060101010101" pitchFamily="49" charset="-122"/>
                <a:ea typeface="黑体" panose="02010609060101010101" pitchFamily="49" charset="-122"/>
              </a:rPr>
              <a:t>C</a:t>
            </a:r>
            <a:r>
              <a:rPr lang="zh-CN" altLang="en-US" sz="4400" b="1">
                <a:latin typeface="黑体" panose="02010609060101010101" pitchFamily="49" charset="-122"/>
                <a:ea typeface="黑体" panose="02010609060101010101" pitchFamily="49" charset="-122"/>
              </a:rPr>
              <a:t>．称别人家中的人</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冠以</a:t>
            </a:r>
            <a:r>
              <a:rPr lang="zh-CN" altLang="en-US" sz="4400" b="1">
                <a:latin typeface="楷体" panose="02010609060101010101" pitchFamily="49" charset="-122"/>
                <a:ea typeface="楷体" panose="02010609060101010101" pitchFamily="49" charset="-122"/>
              </a:rPr>
              <a:t>“</a:t>
            </a:r>
            <a:r>
              <a:rPr lang="zh-CN" altLang="en-US" sz="4400" b="1">
                <a:solidFill>
                  <a:srgbClr val="FF3300"/>
                </a:solidFill>
                <a:latin typeface="楷体" panose="02010609060101010101" pitchFamily="49" charset="-122"/>
                <a:ea typeface="楷体" panose="02010609060101010101" pitchFamily="49" charset="-122"/>
              </a:rPr>
              <a:t>令</a:t>
            </a:r>
            <a:r>
              <a:rPr lang="zh-CN" altLang="en-US" sz="4400" b="1">
                <a:latin typeface="楷体" panose="02010609060101010101" pitchFamily="49" charset="-122"/>
                <a:ea typeface="楷体" panose="02010609060101010101" pitchFamily="49" charset="-122"/>
              </a:rPr>
              <a:t>”</a:t>
            </a:r>
            <a:r>
              <a:rPr lang="zh-CN" altLang="en-US" sz="4400" b="1">
                <a:latin typeface="黑体" panose="02010609060101010101" pitchFamily="49" charset="-122"/>
                <a:ea typeface="黑体" panose="02010609060101010101" pitchFamily="49" charset="-122"/>
              </a:rPr>
              <a:t>表示敬重，如</a:t>
            </a:r>
            <a:r>
              <a:rPr lang="zh-CN" altLang="en-US" sz="4400" b="1">
                <a:latin typeface="楷体" panose="02010609060101010101" pitchFamily="49" charset="-122"/>
                <a:ea typeface="楷体" panose="02010609060101010101" pitchFamily="49" charset="-122"/>
              </a:rPr>
              <a:t>令堂、令尊、令郎、令爱</a:t>
            </a:r>
            <a:r>
              <a:rPr lang="zh-CN" altLang="en-US" sz="4400" b="1">
                <a:latin typeface="黑体" panose="02010609060101010101" pitchFamily="49" charset="-122"/>
                <a:ea typeface="黑体" panose="02010609060101010101" pitchFamily="49" charset="-122"/>
              </a:rPr>
              <a:t>等。</a:t>
            </a:r>
            <a:endParaRPr lang="zh-CN" altLang="en-US" sz="4400" b="1">
              <a:latin typeface="黑体" panose="02010609060101010101" pitchFamily="49" charset="-122"/>
              <a:ea typeface="黑体" panose="02010609060101010101" pitchFamily="49" charset="-122"/>
            </a:endParaRPr>
          </a:p>
        </p:txBody>
      </p:sp>
      <p:sp>
        <p:nvSpPr>
          <p:cNvPr id="17411" name="圆角矩形标注 17410"/>
          <p:cNvSpPr/>
          <p:nvPr/>
        </p:nvSpPr>
        <p:spPr>
          <a:xfrm>
            <a:off x="301625" y="55563"/>
            <a:ext cx="266065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小积累</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文本框 18433"/>
          <p:cNvSpPr txBox="1"/>
          <p:nvPr/>
        </p:nvSpPr>
        <p:spPr>
          <a:xfrm>
            <a:off x="2922588" y="1116013"/>
            <a:ext cx="7824787" cy="5178425"/>
          </a:xfrm>
          <a:prstGeom prst="rect">
            <a:avLst/>
          </a:prstGeom>
          <a:noFill/>
          <a:ln w="9525">
            <a:noFill/>
          </a:ln>
        </p:spPr>
        <p:txBody>
          <a:bodyPr anchor="t">
            <a:spAutoFit/>
          </a:bodyPr>
          <a:p>
            <a:pPr algn="just">
              <a:lnSpc>
                <a:spcPct val="120000"/>
              </a:lnSpc>
            </a:pPr>
            <a:r>
              <a:rPr lang="en-US" altLang="zh-CN" sz="6000" b="1">
                <a:solidFill>
                  <a:srgbClr val="0000FF"/>
                </a:solidFill>
                <a:latin typeface="黑体" panose="02010609060101010101" pitchFamily="49" charset="-122"/>
                <a:ea typeface="黑体" panose="02010609060101010101" pitchFamily="49" charset="-122"/>
              </a:rPr>
              <a:t>②</a:t>
            </a:r>
            <a:r>
              <a:rPr lang="zh-CN" altLang="en-US" sz="6000" b="1">
                <a:solidFill>
                  <a:srgbClr val="0000FF"/>
                </a:solidFill>
                <a:latin typeface="黑体" panose="02010609060101010101" pitchFamily="49" charset="-122"/>
                <a:ea typeface="黑体" panose="02010609060101010101" pitchFamily="49" charset="-122"/>
              </a:rPr>
              <a:t>常见谦辞</a:t>
            </a:r>
            <a:endParaRPr lang="zh-CN" altLang="en-US" sz="6000" b="1">
              <a:solidFill>
                <a:srgbClr val="0000FF"/>
              </a:solidFill>
              <a:latin typeface="黑体" panose="02010609060101010101" pitchFamily="49" charset="-122"/>
              <a:ea typeface="黑体" panose="02010609060101010101" pitchFamily="49" charset="-122"/>
            </a:endParaRPr>
          </a:p>
          <a:p>
            <a:pPr algn="just">
              <a:lnSpc>
                <a:spcPct val="120000"/>
              </a:lnSpc>
            </a:pPr>
            <a:r>
              <a:rPr lang="zh-CN" altLang="en-US" sz="4000">
                <a:latin typeface="黑体" panose="02010609060101010101" pitchFamily="49" charset="-122"/>
                <a:ea typeface="黑体" panose="02010609060101010101" pitchFamily="49" charset="-122"/>
              </a:rPr>
              <a:t>   </a:t>
            </a:r>
            <a:r>
              <a:rPr lang="zh-CN" altLang="en-US" sz="4400" b="1">
                <a:latin typeface="Calibri" panose="020F0502020204030204" pitchFamily="34" charset="0"/>
                <a:ea typeface="黑体" panose="02010609060101010101" pitchFamily="49" charset="-122"/>
              </a:rPr>
              <a:t>“</a:t>
            </a:r>
            <a:r>
              <a:rPr lang="zh-CN" altLang="en-US" sz="4400" b="1">
                <a:solidFill>
                  <a:srgbClr val="FF3300"/>
                </a:solidFill>
                <a:latin typeface="黑体" panose="02010609060101010101" pitchFamily="49" charset="-122"/>
                <a:ea typeface="黑体" panose="02010609060101010101" pitchFamily="49" charset="-122"/>
              </a:rPr>
              <a:t>小</a:t>
            </a:r>
            <a:r>
              <a:rPr lang="zh-CN" altLang="en-US" sz="4400" b="1">
                <a:latin typeface="Calibri" panose="020F050202020403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（小女）</a:t>
            </a:r>
            <a:endParaRPr lang="zh-CN" altLang="en-US" sz="4400" b="1">
              <a:latin typeface="黑体" panose="02010609060101010101" pitchFamily="49" charset="-122"/>
              <a:ea typeface="黑体" panose="02010609060101010101" pitchFamily="49" charset="-122"/>
            </a:endParaRPr>
          </a:p>
          <a:p>
            <a:pPr algn="just">
              <a:lnSpc>
                <a:spcPct val="120000"/>
              </a:lnSpc>
            </a:pPr>
            <a:r>
              <a:rPr lang="zh-CN" altLang="en-US" sz="4400" b="1">
                <a:latin typeface="黑体" panose="02010609060101010101" pitchFamily="49" charset="-122"/>
                <a:ea typeface="黑体" panose="02010609060101010101" pitchFamily="49" charset="-122"/>
              </a:rPr>
              <a:t>   </a:t>
            </a:r>
            <a:r>
              <a:rPr lang="zh-CN" altLang="en-US" sz="4400" b="1">
                <a:latin typeface="Calibri" panose="020F0502020204030204" pitchFamily="34" charset="0"/>
                <a:ea typeface="黑体" panose="02010609060101010101" pitchFamily="49" charset="-122"/>
              </a:rPr>
              <a:t>“</a:t>
            </a:r>
            <a:r>
              <a:rPr lang="zh-CN" altLang="en-US" sz="4400" b="1">
                <a:solidFill>
                  <a:srgbClr val="FF3300"/>
                </a:solidFill>
                <a:latin typeface="黑体" panose="02010609060101010101" pitchFamily="49" charset="-122"/>
                <a:ea typeface="黑体" panose="02010609060101010101" pitchFamily="49" charset="-122"/>
              </a:rPr>
              <a:t>拙</a:t>
            </a:r>
            <a:r>
              <a:rPr lang="zh-CN" altLang="en-US" sz="4400" b="1">
                <a:latin typeface="Calibri" panose="020F050202020403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（拙荆）</a:t>
            </a:r>
            <a:endParaRPr lang="zh-CN" altLang="en-US" sz="4400" b="1">
              <a:latin typeface="黑体" panose="02010609060101010101" pitchFamily="49" charset="-122"/>
              <a:ea typeface="黑体" panose="02010609060101010101" pitchFamily="49" charset="-122"/>
            </a:endParaRPr>
          </a:p>
          <a:p>
            <a:pPr algn="just">
              <a:lnSpc>
                <a:spcPct val="120000"/>
              </a:lnSpc>
            </a:pPr>
            <a:r>
              <a:rPr lang="zh-CN" altLang="en-US" sz="4400" b="1">
                <a:latin typeface="黑体" panose="02010609060101010101" pitchFamily="49" charset="-122"/>
                <a:ea typeface="黑体" panose="02010609060101010101" pitchFamily="49" charset="-122"/>
              </a:rPr>
              <a:t>   </a:t>
            </a:r>
            <a:r>
              <a:rPr lang="zh-CN" altLang="en-US" sz="4400" b="1">
                <a:latin typeface="Calibri" panose="020F0502020204030204" pitchFamily="34" charset="0"/>
                <a:ea typeface="黑体" panose="02010609060101010101" pitchFamily="49" charset="-122"/>
              </a:rPr>
              <a:t>“</a:t>
            </a:r>
            <a:r>
              <a:rPr lang="zh-CN" altLang="en-US" sz="4400" b="1">
                <a:solidFill>
                  <a:srgbClr val="FF3300"/>
                </a:solidFill>
                <a:latin typeface="黑体" panose="02010609060101010101" pitchFamily="49" charset="-122"/>
                <a:ea typeface="黑体" panose="02010609060101010101" pitchFamily="49" charset="-122"/>
              </a:rPr>
              <a:t>鄙</a:t>
            </a:r>
            <a:r>
              <a:rPr lang="zh-CN" altLang="en-US" sz="4400" b="1">
                <a:latin typeface="Calibri" panose="020F050202020403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（鄙人、鄙见）</a:t>
            </a:r>
            <a:endParaRPr lang="zh-CN" altLang="en-US" sz="4400" b="1">
              <a:latin typeface="黑体" panose="02010609060101010101" pitchFamily="49" charset="-122"/>
              <a:ea typeface="黑体" panose="02010609060101010101" pitchFamily="49" charset="-122"/>
            </a:endParaRPr>
          </a:p>
          <a:p>
            <a:pPr algn="just">
              <a:lnSpc>
                <a:spcPct val="120000"/>
              </a:lnSpc>
            </a:pPr>
            <a:r>
              <a:rPr lang="zh-CN" altLang="en-US" sz="4400" b="1">
                <a:latin typeface="黑体" panose="02010609060101010101" pitchFamily="49" charset="-122"/>
                <a:ea typeface="黑体" panose="02010609060101010101" pitchFamily="49" charset="-122"/>
              </a:rPr>
              <a:t>   </a:t>
            </a:r>
            <a:r>
              <a:rPr lang="zh-CN" altLang="en-US" sz="4400" b="1">
                <a:latin typeface="Calibri" panose="020F0502020204030204" pitchFamily="34" charset="0"/>
                <a:ea typeface="黑体" panose="02010609060101010101" pitchFamily="49" charset="-122"/>
              </a:rPr>
              <a:t>“</a:t>
            </a:r>
            <a:r>
              <a:rPr lang="zh-CN" altLang="en-US" sz="4400" b="1">
                <a:solidFill>
                  <a:srgbClr val="FF3300"/>
                </a:solidFill>
                <a:latin typeface="黑体" panose="02010609060101010101" pitchFamily="49" charset="-122"/>
                <a:ea typeface="黑体" panose="02010609060101010101" pitchFamily="49" charset="-122"/>
              </a:rPr>
              <a:t>寒</a:t>
            </a:r>
            <a:r>
              <a:rPr lang="zh-CN" altLang="en-US" sz="4400" b="1">
                <a:latin typeface="Calibri" panose="020F050202020403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（寒舍）</a:t>
            </a:r>
            <a:endParaRPr lang="zh-CN" altLang="en-US" sz="4400" b="1">
              <a:latin typeface="黑体" panose="02010609060101010101" pitchFamily="49" charset="-122"/>
              <a:ea typeface="黑体" panose="02010609060101010101" pitchFamily="49" charset="-122"/>
            </a:endParaRPr>
          </a:p>
          <a:p>
            <a:pPr algn="just">
              <a:lnSpc>
                <a:spcPct val="120000"/>
              </a:lnSpc>
            </a:pPr>
            <a:r>
              <a:rPr lang="zh-CN" altLang="en-US" sz="4400" b="1">
                <a:latin typeface="黑体" panose="02010609060101010101" pitchFamily="49" charset="-122"/>
                <a:ea typeface="黑体" panose="02010609060101010101" pitchFamily="49" charset="-122"/>
              </a:rPr>
              <a:t>   </a:t>
            </a:r>
            <a:r>
              <a:rPr lang="zh-CN" altLang="en-US" sz="4400" b="1">
                <a:latin typeface="Calibri" panose="020F0502020204030204" pitchFamily="34" charset="0"/>
                <a:ea typeface="黑体" panose="02010609060101010101" pitchFamily="49" charset="-122"/>
              </a:rPr>
              <a:t>“</a:t>
            </a:r>
            <a:r>
              <a:rPr lang="zh-CN" altLang="en-US" sz="4400" b="1">
                <a:solidFill>
                  <a:srgbClr val="FF3300"/>
                </a:solidFill>
                <a:latin typeface="黑体" panose="02010609060101010101" pitchFamily="49" charset="-122"/>
                <a:ea typeface="黑体" panose="02010609060101010101" pitchFamily="49" charset="-122"/>
              </a:rPr>
              <a:t>愚</a:t>
            </a:r>
            <a:r>
              <a:rPr lang="zh-CN" altLang="en-US" sz="4400" b="1">
                <a:latin typeface="Calibri" panose="020F050202020403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（愚见）</a:t>
            </a:r>
            <a:endParaRPr lang="zh-CN" altLang="en-US" sz="4400" b="1">
              <a:latin typeface="黑体" panose="02010609060101010101" pitchFamily="49" charset="-122"/>
              <a:ea typeface="黑体" panose="02010609060101010101" pitchFamily="49" charset="-122"/>
            </a:endParaRPr>
          </a:p>
        </p:txBody>
      </p:sp>
      <p:sp>
        <p:nvSpPr>
          <p:cNvPr id="18435" name="圆角矩形标注 18434"/>
          <p:cNvSpPr/>
          <p:nvPr/>
        </p:nvSpPr>
        <p:spPr>
          <a:xfrm>
            <a:off x="387350" y="225425"/>
            <a:ext cx="266065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小积累</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框 19457"/>
          <p:cNvSpPr txBox="1"/>
          <p:nvPr/>
        </p:nvSpPr>
        <p:spPr>
          <a:xfrm>
            <a:off x="2133600" y="774700"/>
            <a:ext cx="9512300" cy="6811963"/>
          </a:xfrm>
          <a:prstGeom prst="rect">
            <a:avLst/>
          </a:prstGeom>
          <a:noFill/>
          <a:ln w="9525">
            <a:noFill/>
          </a:ln>
        </p:spPr>
        <p:txBody>
          <a:bodyPr anchor="t">
            <a:spAutoFit/>
          </a:bodyPr>
          <a:p>
            <a:pPr>
              <a:spcBef>
                <a:spcPct val="50000"/>
              </a:spcBef>
            </a:pPr>
            <a:r>
              <a:rPr lang="en-US" altLang="zh-CN" sz="6000" b="1">
                <a:solidFill>
                  <a:srgbClr val="0000FF"/>
                </a:solidFill>
                <a:latin typeface="Calibri" panose="020F0502020204030204" pitchFamily="34" charset="0"/>
                <a:ea typeface="黑体" panose="02010609060101010101" pitchFamily="49" charset="-122"/>
              </a:rPr>
              <a:t>     ③</a:t>
            </a:r>
            <a:r>
              <a:rPr lang="zh-CN" altLang="en-US" sz="6000" b="1">
                <a:solidFill>
                  <a:srgbClr val="0000FF"/>
                </a:solidFill>
                <a:latin typeface="Calibri" panose="020F0502020204030204" pitchFamily="34" charset="0"/>
                <a:ea typeface="黑体" panose="02010609060101010101" pitchFamily="49" charset="-122"/>
              </a:rPr>
              <a:t>常见敬辞</a:t>
            </a:r>
            <a:endParaRPr lang="zh-CN" altLang="en-US" sz="6000" b="1">
              <a:solidFill>
                <a:srgbClr val="0000FF"/>
              </a:solidFill>
              <a:latin typeface="Calibri" panose="020F0502020204030204" pitchFamily="34" charset="0"/>
              <a:ea typeface="黑体" panose="02010609060101010101" pitchFamily="49" charset="-122"/>
            </a:endParaRPr>
          </a:p>
          <a:p>
            <a:pPr algn="ctr">
              <a:spcBef>
                <a:spcPct val="50000"/>
              </a:spcBef>
            </a:pPr>
            <a:r>
              <a:rPr lang="zh-CN" altLang="en-US" sz="4400" b="1">
                <a:solidFill>
                  <a:srgbClr val="FF0000"/>
                </a:solidFill>
                <a:latin typeface="Calibri" panose="020F0502020204030204" pitchFamily="34" charset="0"/>
                <a:ea typeface="黑体" panose="02010609060101010101" pitchFamily="49" charset="-122"/>
              </a:rPr>
              <a:t>“贵”</a:t>
            </a:r>
            <a:r>
              <a:rPr lang="zh-CN" altLang="en-US" sz="4400" b="1">
                <a:latin typeface="Calibri" panose="020F0502020204030204" pitchFamily="34" charset="0"/>
                <a:ea typeface="黑体" panose="02010609060101010101" pitchFamily="49" charset="-122"/>
              </a:rPr>
              <a:t>（贵庚），</a:t>
            </a:r>
            <a:r>
              <a:rPr lang="zh-CN" altLang="en-US" sz="4400" b="1">
                <a:solidFill>
                  <a:srgbClr val="FF0000"/>
                </a:solidFill>
                <a:latin typeface="Calibri" panose="020F0502020204030204" pitchFamily="34" charset="0"/>
                <a:ea typeface="黑体" panose="02010609060101010101" pitchFamily="49" charset="-122"/>
              </a:rPr>
              <a:t>“大”</a:t>
            </a:r>
            <a:r>
              <a:rPr lang="zh-CN" altLang="en-US" sz="4400" b="1">
                <a:latin typeface="Calibri" panose="020F0502020204030204" pitchFamily="34" charset="0"/>
                <a:ea typeface="黑体" panose="02010609060101010101" pitchFamily="49" charset="-122"/>
              </a:rPr>
              <a:t>（大作）</a:t>
            </a:r>
            <a:endParaRPr lang="zh-CN" altLang="en-US" sz="4400" b="1">
              <a:latin typeface="Calibri" panose="020F0502020204030204" pitchFamily="34" charset="0"/>
              <a:ea typeface="黑体" panose="02010609060101010101" pitchFamily="49" charset="-122"/>
            </a:endParaRPr>
          </a:p>
          <a:p>
            <a:pPr algn="ctr">
              <a:spcBef>
                <a:spcPct val="50000"/>
              </a:spcBef>
            </a:pPr>
            <a:r>
              <a:rPr lang="zh-CN" altLang="en-US" sz="4400" b="1">
                <a:solidFill>
                  <a:srgbClr val="FF0000"/>
                </a:solidFill>
                <a:latin typeface="Calibri" panose="020F0502020204030204" pitchFamily="34" charset="0"/>
                <a:ea typeface="黑体" panose="02010609060101010101" pitchFamily="49" charset="-122"/>
              </a:rPr>
              <a:t>“高”</a:t>
            </a:r>
            <a:r>
              <a:rPr lang="zh-CN" altLang="en-US" sz="4400" b="1">
                <a:latin typeface="Calibri" panose="020F0502020204030204" pitchFamily="34" charset="0"/>
                <a:ea typeface="黑体" panose="02010609060101010101" pitchFamily="49" charset="-122"/>
              </a:rPr>
              <a:t>（高见），</a:t>
            </a:r>
            <a:r>
              <a:rPr lang="zh-CN" altLang="en-US" sz="4400" b="1">
                <a:solidFill>
                  <a:srgbClr val="FF0000"/>
                </a:solidFill>
                <a:latin typeface="Calibri" panose="020F0502020204030204" pitchFamily="34" charset="0"/>
                <a:ea typeface="黑体" panose="02010609060101010101" pitchFamily="49" charset="-122"/>
              </a:rPr>
              <a:t>“尊”</a:t>
            </a:r>
            <a:r>
              <a:rPr lang="zh-CN" altLang="en-US" sz="4400" b="1">
                <a:latin typeface="Calibri" panose="020F0502020204030204" pitchFamily="34" charset="0"/>
                <a:ea typeface="黑体" panose="02010609060101010101" pitchFamily="49" charset="-122"/>
              </a:rPr>
              <a:t>（尊姓）</a:t>
            </a:r>
            <a:endParaRPr lang="zh-CN" altLang="en-US" sz="4400" b="1">
              <a:latin typeface="Calibri" panose="020F0502020204030204" pitchFamily="34" charset="0"/>
              <a:ea typeface="黑体" panose="02010609060101010101" pitchFamily="49" charset="-122"/>
            </a:endParaRPr>
          </a:p>
          <a:p>
            <a:pPr algn="ctr">
              <a:spcBef>
                <a:spcPct val="50000"/>
              </a:spcBef>
            </a:pPr>
            <a:r>
              <a:rPr lang="zh-CN" altLang="en-US" sz="4400" b="1">
                <a:solidFill>
                  <a:srgbClr val="FF0000"/>
                </a:solidFill>
                <a:latin typeface="Calibri" panose="020F0502020204030204" pitchFamily="34" charset="0"/>
                <a:ea typeface="黑体" panose="02010609060101010101" pitchFamily="49" charset="-122"/>
              </a:rPr>
              <a:t>“光”</a:t>
            </a:r>
            <a:r>
              <a:rPr lang="zh-CN" altLang="en-US" sz="4400" b="1">
                <a:latin typeface="Calibri" panose="020F0502020204030204" pitchFamily="34" charset="0"/>
                <a:ea typeface="黑体" panose="02010609060101010101" pitchFamily="49" charset="-122"/>
              </a:rPr>
              <a:t>（光临），</a:t>
            </a:r>
            <a:r>
              <a:rPr lang="zh-CN" altLang="en-US" sz="4400" b="1">
                <a:solidFill>
                  <a:srgbClr val="FF0000"/>
                </a:solidFill>
                <a:latin typeface="Calibri" panose="020F0502020204030204" pitchFamily="34" charset="0"/>
                <a:ea typeface="黑体" panose="02010609060101010101" pitchFamily="49" charset="-122"/>
              </a:rPr>
              <a:t>“拜”</a:t>
            </a:r>
            <a:r>
              <a:rPr lang="zh-CN" altLang="en-US" sz="4400" b="1">
                <a:latin typeface="Calibri" panose="020F0502020204030204" pitchFamily="34" charset="0"/>
                <a:ea typeface="黑体" panose="02010609060101010101" pitchFamily="49" charset="-122"/>
              </a:rPr>
              <a:t>（拜托）</a:t>
            </a:r>
            <a:endParaRPr lang="zh-CN" altLang="en-US" sz="4400" b="1">
              <a:latin typeface="Calibri" panose="020F0502020204030204" pitchFamily="34" charset="0"/>
              <a:ea typeface="黑体" panose="02010609060101010101" pitchFamily="49" charset="-122"/>
            </a:endParaRPr>
          </a:p>
          <a:p>
            <a:pPr algn="ctr">
              <a:spcBef>
                <a:spcPct val="50000"/>
              </a:spcBef>
            </a:pPr>
            <a:r>
              <a:rPr lang="zh-CN" altLang="en-US" sz="4400" b="1">
                <a:solidFill>
                  <a:srgbClr val="FF0000"/>
                </a:solidFill>
                <a:latin typeface="Calibri" panose="020F0502020204030204" pitchFamily="34" charset="0"/>
                <a:ea typeface="黑体" panose="02010609060101010101" pitchFamily="49" charset="-122"/>
              </a:rPr>
              <a:t>“赐”</a:t>
            </a:r>
            <a:r>
              <a:rPr lang="zh-CN" altLang="en-US" sz="4400" b="1">
                <a:latin typeface="Calibri" panose="020F0502020204030204" pitchFamily="34" charset="0"/>
                <a:ea typeface="黑体" panose="02010609060101010101" pitchFamily="49" charset="-122"/>
              </a:rPr>
              <a:t>（赐教），</a:t>
            </a:r>
            <a:r>
              <a:rPr lang="zh-CN" altLang="en-US" sz="4400" b="1">
                <a:solidFill>
                  <a:srgbClr val="FF0000"/>
                </a:solidFill>
                <a:latin typeface="Calibri" panose="020F0502020204030204" pitchFamily="34" charset="0"/>
                <a:ea typeface="黑体" panose="02010609060101010101" pitchFamily="49" charset="-122"/>
              </a:rPr>
              <a:t>“雅”</a:t>
            </a:r>
            <a:r>
              <a:rPr lang="zh-CN" altLang="en-US" sz="4400" b="1">
                <a:latin typeface="Calibri" panose="020F0502020204030204" pitchFamily="34" charset="0"/>
                <a:ea typeface="黑体" panose="02010609060101010101" pitchFamily="49" charset="-122"/>
              </a:rPr>
              <a:t>（雅正）</a:t>
            </a:r>
            <a:endParaRPr lang="zh-CN" altLang="en-US" sz="4400" b="1">
              <a:latin typeface="Calibri" panose="020F0502020204030204" pitchFamily="34" charset="0"/>
              <a:ea typeface="黑体" panose="02010609060101010101" pitchFamily="49" charset="-122"/>
            </a:endParaRPr>
          </a:p>
          <a:p>
            <a:pPr algn="ctr">
              <a:spcBef>
                <a:spcPct val="50000"/>
              </a:spcBef>
            </a:pPr>
            <a:r>
              <a:rPr lang="zh-CN" altLang="en-US" sz="4400" b="1">
                <a:solidFill>
                  <a:srgbClr val="FF0000"/>
                </a:solidFill>
                <a:latin typeface="Calibri" panose="020F0502020204030204" pitchFamily="34" charset="0"/>
                <a:ea typeface="黑体" panose="02010609060101010101" pitchFamily="49" charset="-122"/>
              </a:rPr>
              <a:t>“惠”</a:t>
            </a:r>
            <a:r>
              <a:rPr lang="zh-CN" altLang="en-US" sz="4400" b="1">
                <a:latin typeface="Calibri" panose="020F0502020204030204" pitchFamily="34" charset="0"/>
                <a:ea typeface="黑体" panose="02010609060101010101" pitchFamily="49" charset="-122"/>
              </a:rPr>
              <a:t>（惠顾），</a:t>
            </a:r>
            <a:r>
              <a:rPr lang="zh-CN" altLang="en-US" sz="4400" b="1">
                <a:solidFill>
                  <a:srgbClr val="FF0000"/>
                </a:solidFill>
                <a:latin typeface="Calibri" panose="020F0502020204030204" pitchFamily="34" charset="0"/>
                <a:ea typeface="黑体" panose="02010609060101010101" pitchFamily="49" charset="-122"/>
              </a:rPr>
              <a:t>“鼎”</a:t>
            </a:r>
            <a:r>
              <a:rPr lang="zh-CN" altLang="en-US" sz="4400" b="1">
                <a:latin typeface="Calibri" panose="020F0502020204030204" pitchFamily="34" charset="0"/>
                <a:ea typeface="黑体" panose="02010609060101010101" pitchFamily="49" charset="-122"/>
              </a:rPr>
              <a:t>（鼎力）</a:t>
            </a:r>
            <a:endParaRPr lang="zh-CN" altLang="en-US" sz="4400" b="1">
              <a:solidFill>
                <a:srgbClr val="0000FF"/>
              </a:solidFill>
              <a:latin typeface="Calibri" panose="020F0502020204030204" pitchFamily="34" charset="0"/>
              <a:ea typeface="黑体" panose="02010609060101010101" pitchFamily="49" charset="-122"/>
            </a:endParaRPr>
          </a:p>
          <a:p>
            <a:pPr>
              <a:spcBef>
                <a:spcPct val="50000"/>
              </a:spcBef>
            </a:pPr>
            <a:endParaRPr lang="zh-CN" altLang="en-US" sz="3600" b="1">
              <a:solidFill>
                <a:srgbClr val="0000FF"/>
              </a:solidFill>
              <a:latin typeface="Calibri" panose="020F0502020204030204" pitchFamily="34" charset="0"/>
              <a:ea typeface="黑体" panose="02010609060101010101" pitchFamily="49" charset="-122"/>
            </a:endParaRPr>
          </a:p>
        </p:txBody>
      </p:sp>
      <p:sp>
        <p:nvSpPr>
          <p:cNvPr id="19459" name="圆角矩形标注 19458"/>
          <p:cNvSpPr/>
          <p:nvPr/>
        </p:nvSpPr>
        <p:spPr>
          <a:xfrm>
            <a:off x="82550" y="55563"/>
            <a:ext cx="266065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小积累</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3" name="图片 3073" descr="2663688171520692330234.png"/>
          <p:cNvPicPr>
            <a:picLocks noChangeAspect="1"/>
          </p:cNvPicPr>
          <p:nvPr/>
        </p:nvPicPr>
        <p:blipFill>
          <a:blip r:embed="rId1"/>
          <a:stretch>
            <a:fillRect/>
          </a:stretch>
        </p:blipFill>
        <p:spPr>
          <a:xfrm>
            <a:off x="-406400" y="3402013"/>
            <a:ext cx="3063875" cy="4029075"/>
          </a:xfrm>
          <a:prstGeom prst="rect">
            <a:avLst/>
          </a:prstGeom>
          <a:noFill/>
          <a:ln w="9525">
            <a:noFill/>
          </a:ln>
        </p:spPr>
      </p:pic>
      <p:sp>
        <p:nvSpPr>
          <p:cNvPr id="3074" name="文本框 3074"/>
          <p:cNvSpPr txBox="1"/>
          <p:nvPr/>
        </p:nvSpPr>
        <p:spPr>
          <a:xfrm>
            <a:off x="2060575" y="5156200"/>
            <a:ext cx="192088" cy="692150"/>
          </a:xfrm>
          <a:prstGeom prst="rect">
            <a:avLst/>
          </a:prstGeom>
          <a:noFill/>
          <a:ln w="9525">
            <a:noFill/>
          </a:ln>
        </p:spPr>
        <p:txBody>
          <a:bodyPr wrap="none" anchor="t">
            <a:spAutoFit/>
          </a:bodyPr>
          <a:p>
            <a:pPr eaLnBrk="0" hangingPunct="0"/>
            <a:endParaRPr lang="zh-CN" altLang="zh-CN" sz="4000">
              <a:solidFill>
                <a:srgbClr val="404040"/>
              </a:solidFill>
              <a:latin typeface="幼圆" pitchFamily="49" charset="-122"/>
              <a:ea typeface="幼圆" pitchFamily="49" charset="-122"/>
            </a:endParaRPr>
          </a:p>
        </p:txBody>
      </p:sp>
      <p:sp>
        <p:nvSpPr>
          <p:cNvPr id="3076" name="文本框 3075"/>
          <p:cNvSpPr txBox="1"/>
          <p:nvPr/>
        </p:nvSpPr>
        <p:spPr>
          <a:xfrm>
            <a:off x="1050608" y="3627438"/>
            <a:ext cx="10956925" cy="1691640"/>
          </a:xfrm>
          <a:prstGeom prst="rect">
            <a:avLst/>
          </a:prstGeom>
          <a:noFill/>
          <a:ln w="9525">
            <a:noFill/>
          </a:ln>
        </p:spPr>
        <p:txBody>
          <a:bodyPr wrap="square">
            <a:spAutoFit/>
          </a:bodyPr>
          <a:p>
            <a:pPr algn="ctr" eaLnBrk="0" hangingPunct="0">
              <a:spcBef>
                <a:spcPct val="50000"/>
              </a:spcBef>
              <a:buNone/>
            </a:pPr>
            <a:r>
              <a:rPr lang="en-US" altLang="zh-CN" sz="6000" b="1" noProof="1">
                <a:effectLst>
                  <a:outerShdw blurRad="38100" dist="38100" dir="2700000">
                    <a:srgbClr val="C0C0C0"/>
                  </a:outerShdw>
                </a:effectLst>
                <a:latin typeface="宋体" panose="02010600030101010101" pitchFamily="2" charset="-122"/>
                <a:cs typeface="+mn-cs"/>
              </a:rPr>
              <a:t>           --</a:t>
            </a:r>
            <a:r>
              <a:rPr lang="zh-CN" altLang="en-US" sz="6000" b="1" noProof="1">
                <a:effectLst>
                  <a:outerShdw blurRad="38100" dist="38100" dir="2700000">
                    <a:srgbClr val="C0C0C0"/>
                  </a:outerShdw>
                </a:effectLst>
                <a:latin typeface="宋体" panose="02010600030101010101" pitchFamily="2" charset="-122"/>
                <a:cs typeface="+mn-cs"/>
              </a:rPr>
              <a:t>语言表达之</a:t>
            </a:r>
            <a:r>
              <a:rPr lang="zh-CN" altLang="en-US" sz="6000" b="1" noProof="1">
                <a:solidFill>
                  <a:srgbClr val="FF0000"/>
                </a:solidFill>
                <a:effectLst>
                  <a:outerShdw blurRad="38100" dist="38100" dir="2700000">
                    <a:srgbClr val="C0C0C0"/>
                  </a:outerShdw>
                </a:effectLst>
                <a:latin typeface="宋体" panose="02010600030101010101" pitchFamily="2" charset="-122"/>
                <a:cs typeface="+mn-cs"/>
              </a:rPr>
              <a:t>得体</a:t>
            </a:r>
            <a:endParaRPr lang="zh-CN" altLang="en-US" sz="6000" b="1" noProof="1">
              <a:solidFill>
                <a:srgbClr val="FF0000"/>
              </a:solidFill>
              <a:effectLst>
                <a:outerShdw blurRad="38100" dist="38100" dir="2700000">
                  <a:srgbClr val="C0C0C0"/>
                </a:outerShdw>
              </a:effectLst>
              <a:latin typeface="宋体" panose="02010600030101010101" pitchFamily="2" charset="-122"/>
            </a:endParaRPr>
          </a:p>
          <a:p>
            <a:pPr algn="ctr" eaLnBrk="0" hangingPunct="0">
              <a:buNone/>
            </a:pPr>
            <a:r>
              <a:rPr lang="zh-CN" altLang="en-US" sz="4400" b="1" noProof="1">
                <a:latin typeface="宋体" panose="02010600030101010101" pitchFamily="2" charset="-122"/>
                <a:sym typeface="+mn-ea"/>
              </a:rPr>
              <a:t>                  王少瑜</a:t>
            </a:r>
            <a:endParaRPr lang="zh-CN" altLang="en-US" sz="4400" b="1" noProof="1">
              <a:latin typeface="宋体" panose="02010600030101010101" pitchFamily="2" charset="-122"/>
              <a:sym typeface="+mn-ea"/>
            </a:endParaRPr>
          </a:p>
        </p:txBody>
      </p:sp>
      <p:sp>
        <p:nvSpPr>
          <p:cNvPr id="2" name="文本框 3076"/>
          <p:cNvSpPr txBox="1"/>
          <p:nvPr/>
        </p:nvSpPr>
        <p:spPr>
          <a:xfrm>
            <a:off x="745490" y="1655445"/>
            <a:ext cx="10915015" cy="1322070"/>
          </a:xfrm>
          <a:prstGeom prst="rect">
            <a:avLst/>
          </a:prstGeom>
          <a:noFill/>
          <a:ln w="9525">
            <a:noFill/>
          </a:ln>
        </p:spPr>
        <p:txBody>
          <a:bodyPr wrap="square" anchor="t">
            <a:spAutoFit/>
          </a:bodyPr>
          <a:p>
            <a:pPr eaLnBrk="0" hangingPunct="0"/>
            <a:r>
              <a:rPr lang="en-US" altLang="zh-CN" sz="6000" b="1">
                <a:latin typeface="楷体" panose="02010609060101010101" pitchFamily="49" charset="-122"/>
                <a:ea typeface="楷体" panose="02010609060101010101" pitchFamily="49" charset="-122"/>
              </a:rPr>
              <a:t>  </a:t>
            </a:r>
            <a:r>
              <a:rPr lang="en-US" altLang="zh-CN" sz="6000" b="1">
                <a:latin typeface="黑体" panose="02010609060101010101" pitchFamily="49" charset="-122"/>
                <a:ea typeface="黑体" panose="02010609060101010101" pitchFamily="49" charset="-122"/>
              </a:rPr>
              <a:t> </a:t>
            </a:r>
            <a:r>
              <a:rPr lang="zh-CN" altLang="en-US" sz="8000" b="1">
                <a:effectLst>
                  <a:outerShdw blurRad="38100" dist="38100" dir="2700000">
                    <a:srgbClr val="C0C0C0"/>
                  </a:outerShdw>
                </a:effectLst>
                <a:ea typeface="方正大标宋简体" charset="-122"/>
              </a:rPr>
              <a:t>彬彬有礼，表达得体</a:t>
            </a:r>
            <a:endParaRPr lang="zh-CN" altLang="en-US" sz="8000" b="1">
              <a:solidFill>
                <a:srgbClr val="FF0000"/>
              </a:solidFill>
              <a:latin typeface="黑体" panose="02010609060101010101" pitchFamily="49" charset="-122"/>
              <a:ea typeface="黑体" panose="02010609060101010101" pitchFamily="49"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文本框 20481"/>
          <p:cNvSpPr txBox="1"/>
          <p:nvPr/>
        </p:nvSpPr>
        <p:spPr>
          <a:xfrm>
            <a:off x="241300" y="644525"/>
            <a:ext cx="11044238" cy="911225"/>
          </a:xfrm>
          <a:prstGeom prst="rect">
            <a:avLst/>
          </a:prstGeom>
          <a:noFill/>
          <a:ln w="9525">
            <a:noFill/>
          </a:ln>
        </p:spPr>
        <p:txBody>
          <a:bodyPr anchor="t">
            <a:spAutoFit/>
          </a:bodyPr>
          <a:p>
            <a:pPr>
              <a:spcBef>
                <a:spcPct val="50000"/>
              </a:spcBef>
            </a:pPr>
            <a:r>
              <a:rPr lang="zh-CN" altLang="en-US" sz="5400" b="1">
                <a:solidFill>
                  <a:srgbClr val="0000FF"/>
                </a:solidFill>
                <a:latin typeface="黑体" panose="02010609060101010101" pitchFamily="49" charset="-122"/>
                <a:ea typeface="黑体" panose="02010609060101010101" pitchFamily="49" charset="-122"/>
              </a:rPr>
              <a:t>下面一则广告</a:t>
            </a:r>
            <a:r>
              <a:rPr lang="en-US" altLang="zh-CN" sz="5400" b="1">
                <a:solidFill>
                  <a:srgbClr val="0000FF"/>
                </a:solidFill>
                <a:latin typeface="黑体" panose="02010609060101010101" pitchFamily="49" charset="-122"/>
                <a:ea typeface="黑体" panose="02010609060101010101" pitchFamily="49" charset="-122"/>
              </a:rPr>
              <a:t>,</a:t>
            </a:r>
            <a:r>
              <a:rPr lang="zh-CN" altLang="en-US" sz="5400" b="1">
                <a:solidFill>
                  <a:srgbClr val="0000FF"/>
                </a:solidFill>
                <a:latin typeface="黑体" panose="02010609060101010101" pitchFamily="49" charset="-122"/>
                <a:ea typeface="黑体" panose="02010609060101010101" pitchFamily="49" charset="-122"/>
              </a:rPr>
              <a:t>请修改不得体的地方。</a:t>
            </a:r>
            <a:endParaRPr lang="zh-CN" altLang="en-US" sz="5400" b="1">
              <a:solidFill>
                <a:srgbClr val="0000FF"/>
              </a:solidFill>
              <a:latin typeface="黑体" panose="02010609060101010101" pitchFamily="49" charset="-122"/>
              <a:ea typeface="黑体" panose="02010609060101010101" pitchFamily="49" charset="-122"/>
            </a:endParaRPr>
          </a:p>
        </p:txBody>
      </p:sp>
      <p:sp>
        <p:nvSpPr>
          <p:cNvPr id="28674" name="文本框 20482"/>
          <p:cNvSpPr txBox="1"/>
          <p:nvPr/>
        </p:nvSpPr>
        <p:spPr>
          <a:xfrm>
            <a:off x="241300" y="1955800"/>
            <a:ext cx="10750550" cy="3368675"/>
          </a:xfrm>
          <a:prstGeom prst="rect">
            <a:avLst/>
          </a:prstGeom>
          <a:noFill/>
          <a:ln w="9525">
            <a:noFill/>
          </a:ln>
        </p:spPr>
        <p:txBody>
          <a:bodyPr anchor="t">
            <a:spAutoFit/>
          </a:bodyPr>
          <a:p>
            <a:pPr>
              <a:spcBef>
                <a:spcPct val="50000"/>
              </a:spcBef>
            </a:pPr>
            <a:r>
              <a:rPr lang="en-US" altLang="zh-CN" sz="2400">
                <a:latin typeface="Times New Roman" panose="02020603050405020304" pitchFamily="18" charset="0"/>
                <a:ea typeface="宋体" panose="02010600030101010101" pitchFamily="2" charset="-122"/>
              </a:rPr>
              <a:t>              </a:t>
            </a:r>
            <a:r>
              <a:rPr lang="zh-CN" altLang="en-US" sz="5400" b="1">
                <a:latin typeface="楷体_GB2312" pitchFamily="49" charset="-122"/>
                <a:ea typeface="楷体_GB2312" pitchFamily="49" charset="-122"/>
              </a:rPr>
              <a:t>本公司欢迎各界朋友前来请教</a:t>
            </a:r>
            <a:r>
              <a:rPr lang="en-US" altLang="zh-CN" sz="5400" b="1">
                <a:latin typeface="楷体_GB2312" pitchFamily="49" charset="-122"/>
                <a:ea typeface="楷体_GB2312" pitchFamily="49" charset="-122"/>
              </a:rPr>
              <a:t>,</a:t>
            </a:r>
            <a:r>
              <a:rPr lang="zh-CN" altLang="en-US" sz="5400" b="1">
                <a:latin typeface="楷体_GB2312" pitchFamily="49" charset="-122"/>
                <a:ea typeface="楷体_GB2312" pitchFamily="49" charset="-122"/>
              </a:rPr>
              <a:t>我们将不吝赐教</a:t>
            </a:r>
            <a:r>
              <a:rPr lang="en-US" altLang="zh-CN" sz="5400" b="1">
                <a:latin typeface="楷体_GB2312" pitchFamily="49" charset="-122"/>
                <a:ea typeface="楷体_GB2312" pitchFamily="49" charset="-122"/>
              </a:rPr>
              <a:t>,</a:t>
            </a:r>
            <a:r>
              <a:rPr lang="zh-CN" altLang="en-US" sz="5400" b="1">
                <a:latin typeface="楷体_GB2312" pitchFamily="49" charset="-122"/>
                <a:ea typeface="楷体_GB2312" pitchFamily="49" charset="-122"/>
              </a:rPr>
              <a:t>在提供投资策略方面鼎力相助</a:t>
            </a:r>
            <a:r>
              <a:rPr lang="en-US" altLang="zh-CN" sz="5400" b="1">
                <a:latin typeface="楷体_GB2312" pitchFamily="49" charset="-122"/>
                <a:ea typeface="楷体_GB2312" pitchFamily="49" charset="-122"/>
              </a:rPr>
              <a:t>,</a:t>
            </a:r>
            <a:r>
              <a:rPr lang="zh-CN" altLang="en-US" sz="5400" b="1">
                <a:latin typeface="楷体_GB2312" pitchFamily="49" charset="-122"/>
                <a:ea typeface="楷体_GB2312" pitchFamily="49" charset="-122"/>
              </a:rPr>
              <a:t>并惠赠</a:t>
            </a:r>
            <a:r>
              <a:rPr lang="en-US" altLang="zh-CN" sz="5400" b="1">
                <a:latin typeface="楷体_GB2312" pitchFamily="49" charset="-122"/>
                <a:ea typeface="楷体_GB2312" pitchFamily="49" charset="-122"/>
              </a:rPr>
              <a:t>《</a:t>
            </a:r>
            <a:r>
              <a:rPr lang="zh-CN" altLang="en-US" sz="5400" b="1">
                <a:latin typeface="楷体_GB2312" pitchFamily="49" charset="-122"/>
                <a:ea typeface="楷体_GB2312" pitchFamily="49" charset="-122"/>
              </a:rPr>
              <a:t>实用投资指南</a:t>
            </a:r>
            <a:r>
              <a:rPr lang="en-US" altLang="zh-CN" sz="5400" b="1">
                <a:latin typeface="楷体_GB2312" pitchFamily="49" charset="-122"/>
                <a:ea typeface="楷体_GB2312" pitchFamily="49" charset="-122"/>
              </a:rPr>
              <a:t>》</a:t>
            </a:r>
            <a:r>
              <a:rPr lang="zh-CN" altLang="en-US" sz="5400" b="1">
                <a:latin typeface="楷体_GB2312" pitchFamily="49" charset="-122"/>
                <a:ea typeface="楷体_GB2312" pitchFamily="49" charset="-122"/>
              </a:rPr>
              <a:t>一册。</a:t>
            </a:r>
            <a:endParaRPr lang="zh-CN" altLang="en-US" sz="5400" b="1">
              <a:latin typeface="楷体_GB2312" pitchFamily="49" charset="-122"/>
              <a:ea typeface="楷体_GB2312" pitchFamily="49" charset="-122"/>
            </a:endParaRPr>
          </a:p>
        </p:txBody>
      </p:sp>
      <p:sp>
        <p:nvSpPr>
          <p:cNvPr id="20484" name="圆角矩形标注 20483"/>
          <p:cNvSpPr/>
          <p:nvPr/>
        </p:nvSpPr>
        <p:spPr>
          <a:xfrm>
            <a:off x="10455275" y="2820988"/>
            <a:ext cx="1698625" cy="777875"/>
          </a:xfrm>
          <a:prstGeom prst="wedgeRoundRectCallout">
            <a:avLst>
              <a:gd name="adj1" fmla="val -69111"/>
              <a:gd name="adj2" fmla="val -59222"/>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垂询</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20485" name="圆角矩形标注 20484"/>
          <p:cNvSpPr/>
          <p:nvPr/>
        </p:nvSpPr>
        <p:spPr>
          <a:xfrm>
            <a:off x="57150" y="5483225"/>
            <a:ext cx="4595813" cy="777875"/>
          </a:xfrm>
          <a:prstGeom prst="wedgeRoundRectCallout">
            <a:avLst>
              <a:gd name="adj1" fmla="val 6722"/>
              <a:gd name="adj2" fmla="val -296694"/>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竭诚为您服务</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20486" name="圆角矩形标注 20485"/>
          <p:cNvSpPr/>
          <p:nvPr/>
        </p:nvSpPr>
        <p:spPr>
          <a:xfrm>
            <a:off x="6753225" y="4438650"/>
            <a:ext cx="1698625" cy="777875"/>
          </a:xfrm>
          <a:prstGeom prst="wedgeRoundRectCallout">
            <a:avLst>
              <a:gd name="adj1" fmla="val -70454"/>
              <a:gd name="adj2" fmla="val -65185"/>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敬赠</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20487" name="圆角矩形标注 20486"/>
          <p:cNvSpPr/>
          <p:nvPr/>
        </p:nvSpPr>
        <p:spPr>
          <a:xfrm>
            <a:off x="5575300" y="5656263"/>
            <a:ext cx="3152775" cy="777875"/>
          </a:xfrm>
          <a:prstGeom prst="wedgeRoundRectCallout">
            <a:avLst>
              <a:gd name="adj1" fmla="val -87625"/>
              <a:gd name="adj2" fmla="val -204611"/>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楷体_GB2312" pitchFamily="49" charset="-122"/>
                <a:ea typeface="楷体_GB2312" pitchFamily="49" charset="-122"/>
                <a:sym typeface="宋体" panose="02010600030101010101" pitchFamily="2" charset="-122"/>
              </a:rPr>
              <a:t>全力相助</a:t>
            </a:r>
            <a:endParaRPr lang="zh-CN" altLang="en-US" sz="5400" b="1">
              <a:solidFill>
                <a:srgbClr val="FF0000"/>
              </a:solidFill>
              <a:latin typeface="楷体_GB2312" pitchFamily="49" charset="-122"/>
              <a:ea typeface="楷体_GB2312" pitchFamily="49" charset="-122"/>
              <a:sym typeface="宋体" panose="02010600030101010101" pitchFamily="2" charset="-122"/>
            </a:endParaRPr>
          </a:p>
        </p:txBody>
      </p:sp>
      <p:sp>
        <p:nvSpPr>
          <p:cNvPr id="20488" name="流程图: 终止 20487"/>
          <p:cNvSpPr/>
          <p:nvPr/>
        </p:nvSpPr>
        <p:spPr>
          <a:xfrm>
            <a:off x="8918575" y="2043113"/>
            <a:ext cx="1536700" cy="77470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0489" name="流程图: 终止 20488"/>
          <p:cNvSpPr/>
          <p:nvPr/>
        </p:nvSpPr>
        <p:spPr>
          <a:xfrm>
            <a:off x="2325688" y="2820988"/>
            <a:ext cx="3001962" cy="77470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0490" name="流程图: 终止 20489"/>
          <p:cNvSpPr/>
          <p:nvPr/>
        </p:nvSpPr>
        <p:spPr>
          <a:xfrm>
            <a:off x="1563688" y="3663950"/>
            <a:ext cx="2968625" cy="77470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0491" name="流程图: 终止 20490"/>
          <p:cNvSpPr/>
          <p:nvPr/>
        </p:nvSpPr>
        <p:spPr>
          <a:xfrm>
            <a:off x="5467350" y="3663950"/>
            <a:ext cx="1533525" cy="77470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8"/>
                                        </p:tgtEl>
                                        <p:attrNameLst>
                                          <p:attrName>style.visibility</p:attrName>
                                        </p:attrNameLst>
                                      </p:cBhvr>
                                      <p:to>
                                        <p:strVal val="visible"/>
                                      </p:to>
                                    </p:set>
                                    <p:anim calcmode="lin" valueType="num">
                                      <p:cBhvr additive="base">
                                        <p:cTn id="7" dur="500" fill="hold"/>
                                        <p:tgtEl>
                                          <p:spTgt spid="20488"/>
                                        </p:tgtEl>
                                        <p:attrNameLst>
                                          <p:attrName>ppt_x</p:attrName>
                                        </p:attrNameLst>
                                      </p:cBhvr>
                                      <p:tavLst>
                                        <p:tav tm="0">
                                          <p:val>
                                            <p:strVal val="ppt_x"/>
                                          </p:val>
                                        </p:tav>
                                        <p:tav tm="100000">
                                          <p:val>
                                            <p:strVal val="ppt_x"/>
                                          </p:val>
                                        </p:tav>
                                      </p:tavLst>
                                    </p:anim>
                                    <p:anim calcmode="lin" valueType="num">
                                      <p:cBhvr additive="base">
                                        <p:cTn id="8" dur="500" fill="hold"/>
                                        <p:tgtEl>
                                          <p:spTgt spid="204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9"/>
                                        </p:tgtEl>
                                        <p:attrNameLst>
                                          <p:attrName>style.visibility</p:attrName>
                                        </p:attrNameLst>
                                      </p:cBhvr>
                                      <p:to>
                                        <p:strVal val="visible"/>
                                      </p:to>
                                    </p:set>
                                    <p:anim calcmode="lin" valueType="num">
                                      <p:cBhvr additive="base">
                                        <p:cTn id="13" dur="500" fill="hold"/>
                                        <p:tgtEl>
                                          <p:spTgt spid="20489"/>
                                        </p:tgtEl>
                                        <p:attrNameLst>
                                          <p:attrName>ppt_x</p:attrName>
                                        </p:attrNameLst>
                                      </p:cBhvr>
                                      <p:tavLst>
                                        <p:tav tm="0">
                                          <p:val>
                                            <p:strVal val="ppt_x"/>
                                          </p:val>
                                        </p:tav>
                                        <p:tav tm="100000">
                                          <p:val>
                                            <p:strVal val="ppt_x"/>
                                          </p:val>
                                        </p:tav>
                                      </p:tavLst>
                                    </p:anim>
                                    <p:anim calcmode="lin" valueType="num">
                                      <p:cBhvr additive="base">
                                        <p:cTn id="14" dur="500" fill="hold"/>
                                        <p:tgtEl>
                                          <p:spTgt spid="2048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90"/>
                                        </p:tgtEl>
                                        <p:attrNameLst>
                                          <p:attrName>style.visibility</p:attrName>
                                        </p:attrNameLst>
                                      </p:cBhvr>
                                      <p:to>
                                        <p:strVal val="visible"/>
                                      </p:to>
                                    </p:set>
                                    <p:anim calcmode="lin" valueType="num">
                                      <p:cBhvr additive="base">
                                        <p:cTn id="19" dur="500" fill="hold"/>
                                        <p:tgtEl>
                                          <p:spTgt spid="20490"/>
                                        </p:tgtEl>
                                        <p:attrNameLst>
                                          <p:attrName>ppt_x</p:attrName>
                                        </p:attrNameLst>
                                      </p:cBhvr>
                                      <p:tavLst>
                                        <p:tav tm="0">
                                          <p:val>
                                            <p:strVal val="ppt_x"/>
                                          </p:val>
                                        </p:tav>
                                        <p:tav tm="100000">
                                          <p:val>
                                            <p:strVal val="ppt_x"/>
                                          </p:val>
                                        </p:tav>
                                      </p:tavLst>
                                    </p:anim>
                                    <p:anim calcmode="lin" valueType="num">
                                      <p:cBhvr additive="base">
                                        <p:cTn id="20" dur="500" fill="hold"/>
                                        <p:tgtEl>
                                          <p:spTgt spid="2049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91"/>
                                        </p:tgtEl>
                                        <p:attrNameLst>
                                          <p:attrName>style.visibility</p:attrName>
                                        </p:attrNameLst>
                                      </p:cBhvr>
                                      <p:to>
                                        <p:strVal val="visible"/>
                                      </p:to>
                                    </p:set>
                                    <p:anim calcmode="lin" valueType="num">
                                      <p:cBhvr additive="base">
                                        <p:cTn id="25" dur="500" fill="hold"/>
                                        <p:tgtEl>
                                          <p:spTgt spid="20491"/>
                                        </p:tgtEl>
                                        <p:attrNameLst>
                                          <p:attrName>ppt_x</p:attrName>
                                        </p:attrNameLst>
                                      </p:cBhvr>
                                      <p:tavLst>
                                        <p:tav tm="0">
                                          <p:val>
                                            <p:strVal val="ppt_x"/>
                                          </p:val>
                                        </p:tav>
                                        <p:tav tm="100000">
                                          <p:val>
                                            <p:strVal val="ppt_x"/>
                                          </p:val>
                                        </p:tav>
                                      </p:tavLst>
                                    </p:anim>
                                    <p:anim calcmode="lin" valueType="num">
                                      <p:cBhvr additive="base">
                                        <p:cTn id="26" dur="500" fill="hold"/>
                                        <p:tgtEl>
                                          <p:spTgt spid="2049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4"/>
                                        </p:tgtEl>
                                        <p:attrNameLst>
                                          <p:attrName>style.visibility</p:attrName>
                                        </p:attrNameLst>
                                      </p:cBhvr>
                                      <p:to>
                                        <p:strVal val="visible"/>
                                      </p:to>
                                    </p:set>
                                    <p:anim calcmode="lin" valueType="num">
                                      <p:cBhvr additive="base">
                                        <p:cTn id="31" dur="500" fill="hold"/>
                                        <p:tgtEl>
                                          <p:spTgt spid="20484"/>
                                        </p:tgtEl>
                                        <p:attrNameLst>
                                          <p:attrName>ppt_x</p:attrName>
                                        </p:attrNameLst>
                                      </p:cBhvr>
                                      <p:tavLst>
                                        <p:tav tm="0">
                                          <p:val>
                                            <p:strVal val="ppt_x"/>
                                          </p:val>
                                        </p:tav>
                                        <p:tav tm="100000">
                                          <p:val>
                                            <p:strVal val="ppt_x"/>
                                          </p:val>
                                        </p:tav>
                                      </p:tavLst>
                                    </p:anim>
                                    <p:anim calcmode="lin" valueType="num">
                                      <p:cBhvr additive="base">
                                        <p:cTn id="32" dur="500" fill="hold"/>
                                        <p:tgtEl>
                                          <p:spTgt spid="2048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5"/>
                                        </p:tgtEl>
                                        <p:attrNameLst>
                                          <p:attrName>style.visibility</p:attrName>
                                        </p:attrNameLst>
                                      </p:cBhvr>
                                      <p:to>
                                        <p:strVal val="visible"/>
                                      </p:to>
                                    </p:set>
                                    <p:anim calcmode="lin" valueType="num">
                                      <p:cBhvr additive="base">
                                        <p:cTn id="37" dur="500" fill="hold"/>
                                        <p:tgtEl>
                                          <p:spTgt spid="20485"/>
                                        </p:tgtEl>
                                        <p:attrNameLst>
                                          <p:attrName>ppt_x</p:attrName>
                                        </p:attrNameLst>
                                      </p:cBhvr>
                                      <p:tavLst>
                                        <p:tav tm="0">
                                          <p:val>
                                            <p:strVal val="ppt_x"/>
                                          </p:val>
                                        </p:tav>
                                        <p:tav tm="100000">
                                          <p:val>
                                            <p:strVal val="ppt_x"/>
                                          </p:val>
                                        </p:tav>
                                      </p:tavLst>
                                    </p:anim>
                                    <p:anim calcmode="lin" valueType="num">
                                      <p:cBhvr additive="base">
                                        <p:cTn id="38" dur="500" fill="hold"/>
                                        <p:tgtEl>
                                          <p:spTgt spid="2048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87"/>
                                        </p:tgtEl>
                                        <p:attrNameLst>
                                          <p:attrName>style.visibility</p:attrName>
                                        </p:attrNameLst>
                                      </p:cBhvr>
                                      <p:to>
                                        <p:strVal val="visible"/>
                                      </p:to>
                                    </p:set>
                                    <p:anim calcmode="lin" valueType="num">
                                      <p:cBhvr additive="base">
                                        <p:cTn id="43" dur="500" fill="hold"/>
                                        <p:tgtEl>
                                          <p:spTgt spid="20487"/>
                                        </p:tgtEl>
                                        <p:attrNameLst>
                                          <p:attrName>ppt_x</p:attrName>
                                        </p:attrNameLst>
                                      </p:cBhvr>
                                      <p:tavLst>
                                        <p:tav tm="0">
                                          <p:val>
                                            <p:strVal val="ppt_x"/>
                                          </p:val>
                                        </p:tav>
                                        <p:tav tm="100000">
                                          <p:val>
                                            <p:strVal val="ppt_x"/>
                                          </p:val>
                                        </p:tav>
                                      </p:tavLst>
                                    </p:anim>
                                    <p:anim calcmode="lin" valueType="num">
                                      <p:cBhvr additive="base">
                                        <p:cTn id="44" dur="500" fill="hold"/>
                                        <p:tgtEl>
                                          <p:spTgt spid="2048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0486"/>
                                        </p:tgtEl>
                                        <p:attrNameLst>
                                          <p:attrName>style.visibility</p:attrName>
                                        </p:attrNameLst>
                                      </p:cBhvr>
                                      <p:to>
                                        <p:strVal val="visible"/>
                                      </p:to>
                                    </p:set>
                                    <p:anim calcmode="lin" valueType="num">
                                      <p:cBhvr additive="base">
                                        <p:cTn id="49" dur="500" fill="hold"/>
                                        <p:tgtEl>
                                          <p:spTgt spid="20486"/>
                                        </p:tgtEl>
                                        <p:attrNameLst>
                                          <p:attrName>ppt_x</p:attrName>
                                        </p:attrNameLst>
                                      </p:cBhvr>
                                      <p:tavLst>
                                        <p:tav tm="0">
                                          <p:val>
                                            <p:strVal val="ppt_x"/>
                                          </p:val>
                                        </p:tav>
                                        <p:tav tm="100000">
                                          <p:val>
                                            <p:strVal val="ppt_x"/>
                                          </p:val>
                                        </p:tav>
                                      </p:tavLst>
                                    </p:anim>
                                    <p:anim calcmode="lin" valueType="num">
                                      <p:cBhvr additive="base">
                                        <p:cTn id="50" dur="500" fill="hold"/>
                                        <p:tgtEl>
                                          <p:spTgt spid="204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animBg="1"/>
      <p:bldP spid="20489" grpId="0" animBg="1"/>
      <p:bldP spid="20490" grpId="0" animBg="1"/>
      <p:bldP spid="20491" grpId="0" animBg="1"/>
      <p:bldP spid="20484" grpId="0" animBg="1"/>
      <p:bldP spid="20485" grpId="0" animBg="1"/>
      <p:bldP spid="20487" grpId="0" animBg="1"/>
      <p:bldP spid="2048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文本框 22529"/>
          <p:cNvSpPr txBox="1"/>
          <p:nvPr/>
        </p:nvSpPr>
        <p:spPr>
          <a:xfrm>
            <a:off x="139700" y="185738"/>
            <a:ext cx="11669713" cy="6461125"/>
          </a:xfrm>
          <a:prstGeom prst="rect">
            <a:avLst/>
          </a:prstGeom>
          <a:noFill/>
          <a:ln w="9525">
            <a:noFill/>
          </a:ln>
        </p:spPr>
        <p:txBody>
          <a:bodyPr anchor="t">
            <a:spAutoFit/>
          </a:bodyPr>
          <a:p>
            <a:pPr>
              <a:spcBef>
                <a:spcPct val="20000"/>
              </a:spcBef>
            </a:pPr>
            <a:r>
              <a:rPr lang="en-US" altLang="zh-CN" sz="2800" b="1">
                <a:solidFill>
                  <a:srgbClr val="000000"/>
                </a:solidFill>
                <a:latin typeface="Calibri" panose="020F0502020204030204" pitchFamily="34" charset="0"/>
                <a:ea typeface="宋体" panose="02010600030101010101" pitchFamily="2" charset="-122"/>
              </a:rPr>
              <a:t>               </a:t>
            </a:r>
            <a:r>
              <a:rPr lang="zh-CN" altLang="en-US" sz="4800" b="1">
                <a:solidFill>
                  <a:srgbClr val="000000"/>
                </a:solidFill>
                <a:latin typeface="黑体" panose="02010609060101010101" pitchFamily="49" charset="-122"/>
                <a:ea typeface="黑体" panose="02010609060101010101" pitchFamily="49" charset="-122"/>
              </a:rPr>
              <a:t>某饭店，一位老先生</a:t>
            </a:r>
            <a:r>
              <a:rPr lang="en-US" altLang="zh-CN" sz="4800" b="1">
                <a:solidFill>
                  <a:srgbClr val="000000"/>
                </a:solidFill>
                <a:latin typeface="黑体" panose="02010609060101010101" pitchFamily="49" charset="-122"/>
                <a:ea typeface="黑体" panose="02010609060101010101" pitchFamily="49" charset="-122"/>
              </a:rPr>
              <a:t>80</a:t>
            </a:r>
            <a:r>
              <a:rPr lang="zh-CN" altLang="en-US" sz="4800" b="1">
                <a:solidFill>
                  <a:srgbClr val="000000"/>
                </a:solidFill>
                <a:latin typeface="黑体" panose="02010609060101010101" pitchFamily="49" charset="-122"/>
                <a:ea typeface="黑体" panose="02010609060101010101" pitchFamily="49" charset="-122"/>
              </a:rPr>
              <a:t>岁生日宴会</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宾朋满座</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酒酣兴浓。有人提议点唱歌曲以助兴</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某君高歌一曲电影</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铁道游击队</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主题歌</a:t>
            </a:r>
            <a:r>
              <a:rPr lang="en-US" altLang="zh-CN" sz="4800" b="1">
                <a:solidFill>
                  <a:srgbClr val="000000"/>
                </a:solidFill>
                <a:latin typeface="Calibri" panose="020F0502020204030204" pitchFamily="34" charset="0"/>
                <a:ea typeface="黑体" panose="02010609060101010101" pitchFamily="49" charset="-122"/>
              </a:rPr>
              <a:t>——</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弹起我心爱的土琵琶</a:t>
            </a:r>
            <a:r>
              <a:rPr lang="en-US" altLang="zh-CN" sz="4800" b="1">
                <a:solidFill>
                  <a:srgbClr val="000000"/>
                </a:solidFill>
                <a:latin typeface="黑体" panose="02010609060101010101" pitchFamily="49" charset="-122"/>
                <a:ea typeface="黑体" panose="02010609060101010101" pitchFamily="49" charset="-122"/>
              </a:rPr>
              <a:t>》</a:t>
            </a:r>
            <a:r>
              <a:rPr lang="zh-CN" altLang="en-US" sz="4800" b="1">
                <a:solidFill>
                  <a:srgbClr val="000000"/>
                </a:solidFill>
                <a:latin typeface="黑体" panose="02010609060101010101" pitchFamily="49" charset="-122"/>
                <a:ea typeface="黑体" panose="02010609060101010101" pitchFamily="49" charset="-122"/>
              </a:rPr>
              <a:t>：</a:t>
            </a:r>
            <a:endParaRPr lang="zh-CN" altLang="en-US" sz="4800" b="1">
              <a:solidFill>
                <a:srgbClr val="000000"/>
              </a:solidFill>
              <a:latin typeface="黑体" panose="02010609060101010101" pitchFamily="49" charset="-122"/>
              <a:ea typeface="黑体" panose="02010609060101010101" pitchFamily="49" charset="-122"/>
            </a:endParaRPr>
          </a:p>
          <a:p>
            <a:pPr>
              <a:spcBef>
                <a:spcPct val="20000"/>
              </a:spcBef>
            </a:pPr>
            <a:r>
              <a:rPr lang="zh-CN" altLang="en-US" sz="4800" b="1">
                <a:solidFill>
                  <a:srgbClr val="000000"/>
                </a:solidFill>
                <a:latin typeface="黑体" panose="02010609060101010101" pitchFamily="49" charset="-122"/>
                <a:ea typeface="黑体" panose="02010609060101010101" pitchFamily="49" charset="-122"/>
              </a:rPr>
              <a:t>          </a:t>
            </a:r>
            <a:r>
              <a:rPr lang="zh-CN" altLang="en-US" sz="4800" b="1">
                <a:solidFill>
                  <a:srgbClr val="000000"/>
                </a:solidFill>
                <a:latin typeface="楷体" panose="02010609060101010101" pitchFamily="49" charset="-122"/>
                <a:ea typeface="楷体" panose="02010609060101010101" pitchFamily="49" charset="-122"/>
              </a:rPr>
              <a:t>西边的太阳快要落山了</a:t>
            </a:r>
            <a:r>
              <a:rPr lang="en-US" altLang="zh-CN" sz="4800" b="1">
                <a:solidFill>
                  <a:srgbClr val="000000"/>
                </a:solidFill>
                <a:latin typeface="楷体" panose="02010609060101010101" pitchFamily="49" charset="-122"/>
                <a:ea typeface="楷体" panose="02010609060101010101" pitchFamily="49" charset="-122"/>
              </a:rPr>
              <a:t>,</a:t>
            </a:r>
            <a:endParaRPr lang="en-US" altLang="zh-CN" sz="4800" b="1">
              <a:solidFill>
                <a:srgbClr val="000000"/>
              </a:solidFill>
              <a:latin typeface="楷体" panose="02010609060101010101" pitchFamily="49" charset="-122"/>
              <a:ea typeface="楷体" panose="02010609060101010101" pitchFamily="49" charset="-122"/>
            </a:endParaRPr>
          </a:p>
          <a:p>
            <a:pPr>
              <a:spcBef>
                <a:spcPct val="20000"/>
              </a:spcBef>
            </a:pPr>
            <a:r>
              <a:rPr lang="en-US" altLang="zh-CN" sz="4800" b="1">
                <a:solidFill>
                  <a:srgbClr val="000000"/>
                </a:solidFill>
                <a:latin typeface="楷体" panose="02010609060101010101" pitchFamily="49" charset="-122"/>
                <a:ea typeface="楷体" panose="02010609060101010101" pitchFamily="49" charset="-122"/>
              </a:rPr>
              <a:t>          </a:t>
            </a:r>
            <a:r>
              <a:rPr lang="zh-CN" altLang="en-US" sz="4800" b="1">
                <a:solidFill>
                  <a:srgbClr val="000000"/>
                </a:solidFill>
                <a:latin typeface="楷体" panose="02010609060101010101" pitchFamily="49" charset="-122"/>
                <a:ea typeface="楷体" panose="02010609060101010101" pitchFamily="49" charset="-122"/>
              </a:rPr>
              <a:t>鬼子的末日就要来到</a:t>
            </a:r>
            <a:r>
              <a:rPr lang="en-US" altLang="zh-CN" sz="4800" b="1">
                <a:solidFill>
                  <a:srgbClr val="000000"/>
                </a:solidFill>
                <a:latin typeface="楷体" panose="02010609060101010101" pitchFamily="49" charset="-122"/>
                <a:ea typeface="楷体" panose="02010609060101010101" pitchFamily="49" charset="-122"/>
              </a:rPr>
              <a:t>,</a:t>
            </a:r>
            <a:endParaRPr lang="en-US" altLang="zh-CN" sz="4800" b="1">
              <a:solidFill>
                <a:srgbClr val="000000"/>
              </a:solidFill>
              <a:latin typeface="楷体" panose="02010609060101010101" pitchFamily="49" charset="-122"/>
              <a:ea typeface="楷体" panose="02010609060101010101" pitchFamily="49" charset="-122"/>
            </a:endParaRPr>
          </a:p>
          <a:p>
            <a:pPr>
              <a:spcBef>
                <a:spcPct val="20000"/>
              </a:spcBef>
            </a:pPr>
            <a:r>
              <a:rPr lang="en-US" altLang="zh-CN" sz="4800" b="1">
                <a:solidFill>
                  <a:srgbClr val="000000"/>
                </a:solidFill>
                <a:latin typeface="楷体" panose="02010609060101010101" pitchFamily="49" charset="-122"/>
                <a:ea typeface="楷体" panose="02010609060101010101" pitchFamily="49" charset="-122"/>
              </a:rPr>
              <a:t>          </a:t>
            </a:r>
            <a:r>
              <a:rPr lang="zh-CN" altLang="en-US" sz="4800" b="1">
                <a:solidFill>
                  <a:srgbClr val="000000"/>
                </a:solidFill>
                <a:latin typeface="楷体" panose="02010609060101010101" pitchFamily="49" charset="-122"/>
                <a:ea typeface="楷体" panose="02010609060101010101" pitchFamily="49" charset="-122"/>
              </a:rPr>
              <a:t>弹起我心爱的土琵琶</a:t>
            </a:r>
            <a:r>
              <a:rPr lang="en-US" altLang="zh-CN" sz="4800" b="1">
                <a:solidFill>
                  <a:srgbClr val="000000"/>
                </a:solidFill>
                <a:latin typeface="楷体" panose="02010609060101010101" pitchFamily="49" charset="-122"/>
                <a:ea typeface="楷体" panose="02010609060101010101" pitchFamily="49" charset="-122"/>
              </a:rPr>
              <a:t>,</a:t>
            </a:r>
            <a:endParaRPr lang="en-US" altLang="zh-CN" sz="4800" b="1">
              <a:solidFill>
                <a:srgbClr val="000000"/>
              </a:solidFill>
              <a:latin typeface="楷体" panose="02010609060101010101" pitchFamily="49" charset="-122"/>
              <a:ea typeface="楷体" panose="02010609060101010101" pitchFamily="49" charset="-122"/>
            </a:endParaRPr>
          </a:p>
          <a:p>
            <a:pPr>
              <a:spcBef>
                <a:spcPct val="20000"/>
              </a:spcBef>
            </a:pPr>
            <a:r>
              <a:rPr lang="en-US" altLang="zh-CN" sz="4800" b="1">
                <a:solidFill>
                  <a:srgbClr val="000000"/>
                </a:solidFill>
                <a:latin typeface="楷体" panose="02010609060101010101" pitchFamily="49" charset="-122"/>
                <a:ea typeface="楷体" panose="02010609060101010101" pitchFamily="49" charset="-122"/>
              </a:rPr>
              <a:t>          </a:t>
            </a:r>
            <a:r>
              <a:rPr lang="zh-CN" altLang="en-US" sz="4800" b="1">
                <a:solidFill>
                  <a:srgbClr val="000000"/>
                </a:solidFill>
                <a:latin typeface="楷体" panose="02010609060101010101" pitchFamily="49" charset="-122"/>
                <a:ea typeface="楷体" panose="02010609060101010101" pitchFamily="49" charset="-122"/>
              </a:rPr>
              <a:t>唱起那动人的歌谣</a:t>
            </a:r>
            <a:r>
              <a:rPr lang="en-US" altLang="zh-CN" sz="4800" b="1">
                <a:solidFill>
                  <a:srgbClr val="000000"/>
                </a:solidFill>
                <a:latin typeface="楷体" panose="02010609060101010101" pitchFamily="49" charset="-122"/>
                <a:ea typeface="楷体" panose="02010609060101010101" pitchFamily="49" charset="-122"/>
              </a:rPr>
              <a:t>……</a:t>
            </a:r>
            <a:endParaRPr lang="en-US" altLang="zh-CN" sz="4800">
              <a:latin typeface="楷体" panose="02010609060101010101" pitchFamily="49" charset="-122"/>
              <a:ea typeface="楷体" panose="02010609060101010101" pitchFamily="49" charset="-122"/>
            </a:endParaRPr>
          </a:p>
        </p:txBody>
      </p:sp>
      <p:sp>
        <p:nvSpPr>
          <p:cNvPr id="22531" name="椭圆 22530"/>
          <p:cNvSpPr/>
          <p:nvPr/>
        </p:nvSpPr>
        <p:spPr>
          <a:xfrm>
            <a:off x="7448550" y="3270250"/>
            <a:ext cx="1441450" cy="7556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22532" name="椭圆 22531"/>
          <p:cNvSpPr/>
          <p:nvPr/>
        </p:nvSpPr>
        <p:spPr>
          <a:xfrm>
            <a:off x="3121025" y="3327400"/>
            <a:ext cx="1800225" cy="69850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22533" name="椭圆 22532"/>
          <p:cNvSpPr/>
          <p:nvPr/>
        </p:nvSpPr>
        <p:spPr>
          <a:xfrm>
            <a:off x="5043488" y="4138613"/>
            <a:ext cx="1379537" cy="763587"/>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blinds(horizontal)">
                                      <p:cBhvr>
                                        <p:cTn id="7" dur="500"/>
                                        <p:tgtEl>
                                          <p:spTgt spid="2253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1"/>
                                        </p:tgtEl>
                                        <p:attrNameLst>
                                          <p:attrName>style.visibility</p:attrName>
                                        </p:attrNameLst>
                                      </p:cBhvr>
                                      <p:to>
                                        <p:strVal val="visible"/>
                                      </p:to>
                                    </p:set>
                                    <p:animEffect transition="in" filter="blinds(horizontal)">
                                      <p:cBhvr>
                                        <p:cTn id="12" dur="500"/>
                                        <p:tgtEl>
                                          <p:spTgt spid="2253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3"/>
                                        </p:tgtEl>
                                        <p:attrNameLst>
                                          <p:attrName>style.visibility</p:attrName>
                                        </p:attrNameLst>
                                      </p:cBhvr>
                                      <p:to>
                                        <p:strVal val="visible"/>
                                      </p:to>
                                    </p:set>
                                    <p:animEffect transition="in" filter="blinds(horizontal)">
                                      <p:cBhvr>
                                        <p:cTn id="17"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p:bldP spid="22531" grpId="0" animBg="1"/>
      <p:bldP spid="2253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文本框 23553"/>
          <p:cNvSpPr txBox="1"/>
          <p:nvPr/>
        </p:nvSpPr>
        <p:spPr>
          <a:xfrm>
            <a:off x="855663" y="1585913"/>
            <a:ext cx="10480675" cy="4892675"/>
          </a:xfrm>
          <a:prstGeom prst="rect">
            <a:avLst/>
          </a:prstGeom>
          <a:noFill/>
          <a:ln w="9525">
            <a:noFill/>
          </a:ln>
        </p:spPr>
        <p:txBody>
          <a:bodyPr anchor="t">
            <a:spAutoFit/>
          </a:bodyPr>
          <a:p>
            <a:pPr algn="just">
              <a:lnSpc>
                <a:spcPct val="120000"/>
              </a:lnSpc>
              <a:spcBef>
                <a:spcPct val="50000"/>
              </a:spcBef>
            </a:pPr>
            <a:r>
              <a:rPr lang="en-US" altLang="zh-CN" sz="3200" b="1">
                <a:latin typeface="黑体" panose="02010609060101010101" pitchFamily="49" charset="-122"/>
                <a:ea typeface="黑体" panose="02010609060101010101" pitchFamily="49" charset="-122"/>
              </a:rPr>
              <a:t>    </a:t>
            </a:r>
            <a:r>
              <a:rPr lang="zh-CN" altLang="en-US" sz="4400" b="1">
                <a:latin typeface="黑体" panose="02010609060101010101" pitchFamily="49" charset="-122"/>
                <a:ea typeface="黑体" panose="02010609060101010101" pitchFamily="49" charset="-122"/>
              </a:rPr>
              <a:t>交际的场合包括</a:t>
            </a:r>
            <a:r>
              <a:rPr lang="zh-CN" altLang="en-US" sz="4400" b="1">
                <a:solidFill>
                  <a:srgbClr val="0000FF"/>
                </a:solidFill>
                <a:latin typeface="黑体" panose="02010609060101010101" pitchFamily="49" charset="-122"/>
                <a:ea typeface="黑体" panose="02010609060101010101" pitchFamily="49" charset="-122"/>
              </a:rPr>
              <a:t>时间、地点、人物、氛围</a:t>
            </a:r>
            <a:r>
              <a:rPr lang="zh-CN" altLang="en-US" sz="4400" b="1">
                <a:latin typeface="黑体" panose="02010609060101010101" pitchFamily="49" charset="-122"/>
                <a:ea typeface="黑体" panose="02010609060101010101" pitchFamily="49" charset="-122"/>
              </a:rPr>
              <a:t>等。交际的场合各种各样，有</a:t>
            </a:r>
            <a:r>
              <a:rPr lang="zh-CN" altLang="en-US" sz="4400" b="1">
                <a:solidFill>
                  <a:srgbClr val="0000FF"/>
                </a:solidFill>
                <a:latin typeface="黑体" panose="02010609060101010101" pitchFamily="49" charset="-122"/>
                <a:ea typeface="黑体" panose="02010609060101010101" pitchFamily="49" charset="-122"/>
              </a:rPr>
              <a:t>喜庆、哀伤</a:t>
            </a:r>
            <a:r>
              <a:rPr lang="zh-CN" altLang="en-US" sz="4400" b="1">
                <a:latin typeface="黑体" panose="02010609060101010101" pitchFamily="49" charset="-122"/>
                <a:ea typeface="黑体" panose="02010609060101010101" pitchFamily="49" charset="-122"/>
              </a:rPr>
              <a:t>之分，有</a:t>
            </a:r>
            <a:r>
              <a:rPr lang="zh-CN" altLang="en-US" sz="4400" b="1">
                <a:solidFill>
                  <a:srgbClr val="0000FF"/>
                </a:solidFill>
                <a:latin typeface="黑体" panose="02010609060101010101" pitchFamily="49" charset="-122"/>
                <a:ea typeface="黑体" panose="02010609060101010101" pitchFamily="49" charset="-122"/>
              </a:rPr>
              <a:t>庄重、轻松</a:t>
            </a:r>
            <a:r>
              <a:rPr lang="zh-CN" altLang="en-US" sz="4400" b="1">
                <a:latin typeface="黑体" panose="02010609060101010101" pitchFamily="49" charset="-122"/>
                <a:ea typeface="黑体" panose="02010609060101010101" pitchFamily="49" charset="-122"/>
              </a:rPr>
              <a:t>之别等等。场合不同了，表达用语也必须随之变化，因地而异，讲究分寸，巧妙用语，以求达到最佳表达效果。</a:t>
            </a:r>
            <a:r>
              <a:rPr lang="zh-CN" altLang="en-US" sz="4400" b="1" u="sng">
                <a:solidFill>
                  <a:srgbClr val="FF3300"/>
                </a:solidFill>
                <a:latin typeface="黑体" panose="02010609060101010101" pitchFamily="49" charset="-122"/>
                <a:ea typeface="黑体" panose="02010609060101010101" pitchFamily="49" charset="-122"/>
              </a:rPr>
              <a:t>到什么山唱什么歌。</a:t>
            </a:r>
            <a:endParaRPr lang="zh-CN" altLang="en-US" sz="3200" b="1">
              <a:latin typeface="黑体" panose="02010609060101010101" pitchFamily="49" charset="-122"/>
              <a:ea typeface="黑体" panose="02010609060101010101" pitchFamily="49" charset="-122"/>
            </a:endParaRPr>
          </a:p>
        </p:txBody>
      </p:sp>
      <p:sp>
        <p:nvSpPr>
          <p:cNvPr id="31746" name="文本框 23554"/>
          <p:cNvSpPr txBox="1"/>
          <p:nvPr/>
        </p:nvSpPr>
        <p:spPr>
          <a:xfrm>
            <a:off x="1828800" y="4953000"/>
            <a:ext cx="8458200" cy="517525"/>
          </a:xfrm>
          <a:prstGeom prst="rect">
            <a:avLst/>
          </a:prstGeom>
          <a:noFill/>
          <a:ln w="9525">
            <a:noFill/>
          </a:ln>
        </p:spPr>
        <p:txBody>
          <a:bodyPr anchor="t">
            <a:spAutoFit/>
          </a:bodyPr>
          <a:p>
            <a:pPr>
              <a:spcBef>
                <a:spcPct val="50000"/>
              </a:spcBef>
            </a:pPr>
            <a:endParaRPr lang="zh-CN" altLang="zh-CN" sz="2800">
              <a:latin typeface="Times New Roman" panose="02020603050405020304" pitchFamily="18" charset="0"/>
              <a:ea typeface="宋体" panose="02010600030101010101" pitchFamily="2" charset="-122"/>
            </a:endParaRPr>
          </a:p>
        </p:txBody>
      </p:sp>
      <p:sp>
        <p:nvSpPr>
          <p:cNvPr id="23556" name="圆角矩形标注 23555"/>
          <p:cNvSpPr/>
          <p:nvPr/>
        </p:nvSpPr>
        <p:spPr>
          <a:xfrm>
            <a:off x="600075" y="514350"/>
            <a:ext cx="831850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微软雅黑" panose="020B0503020204020204" charset="-122"/>
                <a:ea typeface="微软雅黑" panose="020B0503020204020204" charset="-122"/>
                <a:cs typeface="+mn-cs"/>
                <a:sym typeface="楷体" panose="02010609060101010101" pitchFamily="49" charset="-122"/>
              </a:rPr>
              <a:t>③</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分清场合，巧妙用语</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23557" name="椭圆 23556"/>
          <p:cNvSpPr/>
          <p:nvPr/>
        </p:nvSpPr>
        <p:spPr>
          <a:xfrm>
            <a:off x="2925763" y="501650"/>
            <a:ext cx="1630362" cy="102870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blinds(horizontal)">
                                      <p:cBhvr>
                                        <p:cTn id="7" dur="500"/>
                                        <p:tgtEl>
                                          <p:spTgt spid="23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文本框 24577"/>
          <p:cNvSpPr txBox="1"/>
          <p:nvPr/>
        </p:nvSpPr>
        <p:spPr>
          <a:xfrm>
            <a:off x="2438400" y="5181600"/>
            <a:ext cx="5181600" cy="635000"/>
          </a:xfrm>
          <a:prstGeom prst="rect">
            <a:avLst/>
          </a:prstGeom>
          <a:noFill/>
          <a:ln w="9525">
            <a:noFill/>
          </a:ln>
        </p:spPr>
        <p:txBody>
          <a:bodyPr anchor="t">
            <a:spAutoFit/>
          </a:bodyPr>
          <a:p>
            <a:pPr>
              <a:spcBef>
                <a:spcPct val="50000"/>
              </a:spcBef>
            </a:pPr>
            <a:r>
              <a:rPr lang="en-US" altLang="zh-CN" sz="3600" b="1">
                <a:solidFill>
                  <a:srgbClr val="FF0000"/>
                </a:solidFill>
                <a:latin typeface="Times New Roman" panose="02020603050405020304" pitchFamily="18" charset="0"/>
                <a:ea typeface="宋体" panose="02010600030101010101" pitchFamily="2" charset="-122"/>
              </a:rPr>
              <a:t> </a:t>
            </a:r>
            <a:endParaRPr lang="en-US" altLang="zh-CN" sz="3600" b="1">
              <a:solidFill>
                <a:srgbClr val="FF0000"/>
              </a:solidFill>
              <a:latin typeface="Times New Roman" panose="02020603050405020304" pitchFamily="18" charset="0"/>
              <a:ea typeface="宋体" panose="02010600030101010101" pitchFamily="2" charset="-122"/>
            </a:endParaRPr>
          </a:p>
        </p:txBody>
      </p:sp>
      <p:sp>
        <p:nvSpPr>
          <p:cNvPr id="32770" name="文本框 24578"/>
          <p:cNvSpPr txBox="1"/>
          <p:nvPr/>
        </p:nvSpPr>
        <p:spPr>
          <a:xfrm>
            <a:off x="4572000" y="5181600"/>
            <a:ext cx="1524000" cy="849313"/>
          </a:xfrm>
          <a:prstGeom prst="rect">
            <a:avLst/>
          </a:prstGeom>
          <a:noFill/>
          <a:ln w="9525">
            <a:noFill/>
          </a:ln>
        </p:spPr>
        <p:txBody>
          <a:bodyPr anchor="t">
            <a:spAutoFit/>
          </a:bodyPr>
          <a:p>
            <a:pPr>
              <a:spcBef>
                <a:spcPct val="50000"/>
              </a:spcBef>
            </a:pPr>
            <a:endParaRPr lang="en-US" altLang="zh-CN" sz="3600" b="1">
              <a:solidFill>
                <a:srgbClr val="FF0000"/>
              </a:solidFill>
              <a:latin typeface="Times New Roman" panose="02020603050405020304" pitchFamily="18" charset="0"/>
              <a:ea typeface="宋体" panose="02010600030101010101" pitchFamily="2" charset="-122"/>
            </a:endParaRPr>
          </a:p>
          <a:p>
            <a:pPr>
              <a:spcBef>
                <a:spcPct val="50000"/>
              </a:spcBef>
            </a:pPr>
            <a:endParaRPr lang="en-US" altLang="zh-CN" sz="1000">
              <a:latin typeface="Times New Roman" panose="02020603050405020304" pitchFamily="18" charset="0"/>
              <a:ea typeface="宋体" panose="02010600030101010101" pitchFamily="2" charset="-122"/>
            </a:endParaRPr>
          </a:p>
        </p:txBody>
      </p:sp>
      <p:grpSp>
        <p:nvGrpSpPr>
          <p:cNvPr id="32771" name="组合 24579"/>
          <p:cNvGrpSpPr/>
          <p:nvPr/>
        </p:nvGrpSpPr>
        <p:grpSpPr>
          <a:xfrm>
            <a:off x="458788" y="449263"/>
            <a:ext cx="2441575" cy="5543550"/>
            <a:chOff x="289" y="283"/>
            <a:chExt cx="1538" cy="3492"/>
          </a:xfrm>
        </p:grpSpPr>
        <p:sp>
          <p:nvSpPr>
            <p:cNvPr id="32772" name="文本框 24580"/>
            <p:cNvSpPr txBox="1"/>
            <p:nvPr/>
          </p:nvSpPr>
          <p:spPr>
            <a:xfrm>
              <a:off x="289" y="283"/>
              <a:ext cx="1538" cy="442"/>
            </a:xfrm>
            <a:prstGeom prst="rect">
              <a:avLst/>
            </a:prstGeom>
            <a:solidFill>
              <a:schemeClr val="bg1"/>
            </a:solidFill>
            <a:ln w="9525" cap="flat" cmpd="sng">
              <a:solidFill>
                <a:srgbClr val="000066"/>
              </a:solidFill>
              <a:prstDash val="solid"/>
              <a:miter/>
              <a:headEnd type="none" w="med" len="med"/>
              <a:tailEnd type="none" w="med" len="med"/>
            </a:ln>
          </p:spPr>
          <p:txBody>
            <a:bodyPr anchor="t">
              <a:spAutoFit/>
            </a:bodyPr>
            <a:p>
              <a:pPr>
                <a:spcBef>
                  <a:spcPct val="50000"/>
                </a:spcBef>
              </a:pPr>
              <a:r>
                <a:rPr lang="en-US" altLang="zh-CN" sz="3600">
                  <a:latin typeface="Times New Roman" panose="02020603050405020304" pitchFamily="18" charset="0"/>
                  <a:ea typeface="宋体" panose="02010600030101010101" pitchFamily="2" charset="-122"/>
                </a:rPr>
                <a:t> </a:t>
              </a:r>
              <a:r>
                <a:rPr lang="zh-CN" altLang="en-US" sz="4000" b="1">
                  <a:latin typeface="Times New Roman" panose="02020603050405020304" pitchFamily="18" charset="0"/>
                  <a:ea typeface="黑体" panose="02010609060101010101" pitchFamily="49" charset="-122"/>
                </a:rPr>
                <a:t>庄重场合</a:t>
              </a:r>
              <a:endParaRPr lang="zh-CN" altLang="en-US" sz="4000" b="1">
                <a:latin typeface="Times New Roman" panose="02020603050405020304" pitchFamily="18" charset="0"/>
                <a:ea typeface="黑体" panose="02010609060101010101" pitchFamily="49" charset="-122"/>
              </a:endParaRPr>
            </a:p>
          </p:txBody>
        </p:sp>
        <p:sp>
          <p:nvSpPr>
            <p:cNvPr id="32773" name="文本框 24581"/>
            <p:cNvSpPr txBox="1"/>
            <p:nvPr/>
          </p:nvSpPr>
          <p:spPr>
            <a:xfrm>
              <a:off x="337" y="1314"/>
              <a:ext cx="1442" cy="442"/>
            </a:xfrm>
            <a:prstGeom prst="rect">
              <a:avLst/>
            </a:prstGeom>
            <a:solidFill>
              <a:schemeClr val="bg1"/>
            </a:solidFill>
            <a:ln w="9525" cap="flat" cmpd="sng">
              <a:solidFill>
                <a:srgbClr val="000066"/>
              </a:solidFill>
              <a:prstDash val="solid"/>
              <a:miter/>
              <a:headEnd type="none" w="med" len="med"/>
              <a:tailEnd type="none" w="med" len="med"/>
            </a:ln>
          </p:spPr>
          <p:txBody>
            <a:bodyPr anchor="t">
              <a:spAutoFit/>
            </a:bodyPr>
            <a:p>
              <a:pPr>
                <a:spcBef>
                  <a:spcPct val="50000"/>
                </a:spcBef>
              </a:pPr>
              <a:r>
                <a:rPr lang="zh-CN" altLang="en-US" sz="4000" b="1">
                  <a:latin typeface="Times New Roman" panose="02020603050405020304" pitchFamily="18" charset="0"/>
                  <a:ea typeface="黑体" panose="02010609060101010101" pitchFamily="49" charset="-122"/>
                </a:rPr>
                <a:t>工作场合</a:t>
              </a:r>
              <a:endParaRPr lang="zh-CN" altLang="en-US" sz="4000" b="1">
                <a:latin typeface="Times New Roman" panose="02020603050405020304" pitchFamily="18" charset="0"/>
                <a:ea typeface="黑体" panose="02010609060101010101" pitchFamily="49" charset="-122"/>
              </a:endParaRPr>
            </a:p>
          </p:txBody>
        </p:sp>
        <p:sp>
          <p:nvSpPr>
            <p:cNvPr id="32774" name="文本框 24582"/>
            <p:cNvSpPr txBox="1"/>
            <p:nvPr/>
          </p:nvSpPr>
          <p:spPr>
            <a:xfrm>
              <a:off x="289" y="2373"/>
              <a:ext cx="1440" cy="442"/>
            </a:xfrm>
            <a:prstGeom prst="rect">
              <a:avLst/>
            </a:prstGeom>
            <a:solidFill>
              <a:schemeClr val="bg1"/>
            </a:solidFill>
            <a:ln w="9525" cap="flat" cmpd="sng">
              <a:solidFill>
                <a:srgbClr val="000066"/>
              </a:solidFill>
              <a:prstDash val="solid"/>
              <a:miter/>
              <a:headEnd type="none" w="med" len="med"/>
              <a:tailEnd type="none" w="med" len="med"/>
            </a:ln>
          </p:spPr>
          <p:txBody>
            <a:bodyPr anchor="t">
              <a:spAutoFit/>
            </a:bodyPr>
            <a:p>
              <a:pPr>
                <a:spcBef>
                  <a:spcPct val="50000"/>
                </a:spcBef>
              </a:pPr>
              <a:r>
                <a:rPr lang="zh-CN" altLang="en-US" sz="4000" b="1">
                  <a:latin typeface="Times New Roman" panose="02020603050405020304" pitchFamily="18" charset="0"/>
                  <a:ea typeface="黑体" panose="02010609060101010101" pitchFamily="49" charset="-122"/>
                </a:rPr>
                <a:t>日常场合</a:t>
              </a:r>
              <a:endParaRPr lang="zh-CN" altLang="en-US" sz="4000" b="1">
                <a:latin typeface="Times New Roman" panose="02020603050405020304" pitchFamily="18" charset="0"/>
                <a:ea typeface="黑体" panose="02010609060101010101" pitchFamily="49" charset="-122"/>
              </a:endParaRPr>
            </a:p>
          </p:txBody>
        </p:sp>
        <p:sp>
          <p:nvSpPr>
            <p:cNvPr id="32775" name="文本框 24583"/>
            <p:cNvSpPr txBox="1"/>
            <p:nvPr/>
          </p:nvSpPr>
          <p:spPr>
            <a:xfrm>
              <a:off x="289" y="3333"/>
              <a:ext cx="1488" cy="442"/>
            </a:xfrm>
            <a:prstGeom prst="rect">
              <a:avLst/>
            </a:prstGeom>
            <a:noFill/>
            <a:ln w="9525" cap="flat" cmpd="sng">
              <a:solidFill>
                <a:srgbClr val="000066"/>
              </a:solidFill>
              <a:prstDash val="solid"/>
              <a:miter/>
              <a:headEnd type="none" w="med" len="med"/>
              <a:tailEnd type="none" w="med" len="med"/>
            </a:ln>
          </p:spPr>
          <p:txBody>
            <a:bodyPr anchor="t">
              <a:spAutoFit/>
            </a:bodyPr>
            <a:p>
              <a:pPr>
                <a:spcBef>
                  <a:spcPct val="50000"/>
                </a:spcBef>
              </a:pPr>
              <a:r>
                <a:rPr lang="zh-CN" altLang="en-US" sz="4000" b="1">
                  <a:latin typeface="Times New Roman" panose="02020603050405020304" pitchFamily="18" charset="0"/>
                  <a:ea typeface="黑体" panose="02010609060101010101" pitchFamily="49" charset="-122"/>
                </a:rPr>
                <a:t>娱乐场合</a:t>
              </a:r>
              <a:endParaRPr lang="zh-CN" altLang="en-US" sz="4000" b="1">
                <a:latin typeface="Times New Roman" panose="02020603050405020304" pitchFamily="18" charset="0"/>
                <a:ea typeface="黑体" panose="02010609060101010101" pitchFamily="49" charset="-122"/>
              </a:endParaRPr>
            </a:p>
          </p:txBody>
        </p:sp>
      </p:grpSp>
      <p:sp>
        <p:nvSpPr>
          <p:cNvPr id="24585" name="圆角矩形标注 24584"/>
          <p:cNvSpPr/>
          <p:nvPr/>
        </p:nvSpPr>
        <p:spPr>
          <a:xfrm>
            <a:off x="2992438" y="431800"/>
            <a:ext cx="7699375" cy="776288"/>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4800" b="1" strike="noStrike" noProof="1">
                <a:solidFill>
                  <a:srgbClr val="FFFF00"/>
                </a:solidFill>
                <a:latin typeface="Times New Roman" panose="02020603050405020304" pitchFamily="18" charset="0"/>
                <a:ea typeface="黑体" panose="02010609060101010101" pitchFamily="49" charset="-122"/>
                <a:cs typeface="+mn-cs"/>
                <a:sym typeface="宋体" panose="02010600030101010101" pitchFamily="2" charset="-122"/>
              </a:rPr>
              <a:t>庄重、规范，典范的书面语</a:t>
            </a:r>
            <a:endParaRPr lang="zh-CN" altLang="en-US" sz="4800" b="1" i="1" strike="noStrike" noProof="1">
              <a:solidFill>
                <a:srgbClr val="FFFF00"/>
              </a:solidFill>
              <a:effectLst>
                <a:outerShdw blurRad="38100" dist="38100" dir="2700000">
                  <a:srgbClr val="000000"/>
                </a:outerShdw>
              </a:effectLst>
              <a:latin typeface="Times New Roman" panose="02020603050405020304" pitchFamily="18" charset="0"/>
              <a:ea typeface="黑体" panose="02010609060101010101" pitchFamily="49" charset="-122"/>
              <a:sym typeface="宋体" panose="02010600030101010101" pitchFamily="2" charset="-122"/>
            </a:endParaRPr>
          </a:p>
        </p:txBody>
      </p:sp>
      <p:sp>
        <p:nvSpPr>
          <p:cNvPr id="24586" name="圆角矩形标注 24585"/>
          <p:cNvSpPr/>
          <p:nvPr/>
        </p:nvSpPr>
        <p:spPr>
          <a:xfrm>
            <a:off x="2917825" y="2074863"/>
            <a:ext cx="8301038" cy="808038"/>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4800" b="1" strike="noStrike" noProof="1">
                <a:solidFill>
                  <a:srgbClr val="FFFF00"/>
                </a:solidFill>
                <a:latin typeface="Calibri" panose="020F0502020204030204" pitchFamily="34" charset="0"/>
                <a:ea typeface="黑体" panose="02010609060101010101" pitchFamily="49" charset="-122"/>
                <a:cs typeface="+mn-cs"/>
                <a:sym typeface="宋体" panose="02010600030101010101" pitchFamily="2" charset="-122"/>
              </a:rPr>
              <a:t>准确、扼要</a:t>
            </a:r>
            <a:r>
              <a:rPr lang="zh-CN" altLang="en-US" sz="4800" b="1" strike="noStrike" noProof="1">
                <a:solidFill>
                  <a:srgbClr val="FFFF00"/>
                </a:solidFill>
                <a:latin typeface="Times New Roman" panose="02020603050405020304" pitchFamily="18" charset="0"/>
                <a:ea typeface="黑体" panose="02010609060101010101" pitchFamily="49" charset="-122"/>
                <a:cs typeface="+mn-cs"/>
                <a:sym typeface="宋体" panose="02010600030101010101" pitchFamily="2" charset="-122"/>
              </a:rPr>
              <a:t>，</a:t>
            </a:r>
            <a:r>
              <a:rPr lang="zh-CN" altLang="en-US" sz="4800" b="1" strike="noStrike" noProof="1">
                <a:solidFill>
                  <a:srgbClr val="FFFF00"/>
                </a:solidFill>
                <a:latin typeface="Calibri" panose="020F0502020204030204" pitchFamily="34" charset="0"/>
                <a:ea typeface="黑体" panose="02010609060101010101" pitchFamily="49" charset="-122"/>
                <a:cs typeface="+mn-cs"/>
                <a:sym typeface="宋体" panose="02010600030101010101" pitchFamily="2" charset="-122"/>
              </a:rPr>
              <a:t>专门术语或行话</a:t>
            </a:r>
            <a:endParaRPr lang="zh-CN" altLang="en-US" sz="48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24587" name="圆角矩形标注 24586"/>
          <p:cNvSpPr/>
          <p:nvPr/>
        </p:nvSpPr>
        <p:spPr>
          <a:xfrm>
            <a:off x="2843213" y="3767138"/>
            <a:ext cx="8329613" cy="796925"/>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4800" b="1" strike="noStrike" noProof="1">
                <a:solidFill>
                  <a:srgbClr val="FFFF00"/>
                </a:solidFill>
                <a:latin typeface="Times New Roman" panose="02020603050405020304" pitchFamily="18" charset="0"/>
                <a:ea typeface="黑体" panose="02010609060101010101" pitchFamily="49" charset="-122"/>
                <a:cs typeface="+mn-cs"/>
                <a:sym typeface="宋体" panose="02010600030101010101" pitchFamily="2" charset="-122"/>
              </a:rPr>
              <a:t>自然、亲切、灵活，多用口语</a:t>
            </a:r>
            <a:endParaRPr lang="zh-CN" altLang="en-US" sz="4800" b="1" i="1" strike="noStrike" noProof="1">
              <a:solidFill>
                <a:srgbClr val="FFFF00"/>
              </a:solidFill>
              <a:effectLst>
                <a:outerShdw blurRad="38100" dist="38100" dir="2700000">
                  <a:srgbClr val="000000"/>
                </a:outerShdw>
              </a:effectLst>
              <a:latin typeface="Times New Roman" panose="02020603050405020304" pitchFamily="18" charset="0"/>
              <a:ea typeface="黑体" panose="02010609060101010101" pitchFamily="49" charset="-122"/>
              <a:sym typeface="宋体" panose="02010600030101010101" pitchFamily="2" charset="-122"/>
            </a:endParaRPr>
          </a:p>
        </p:txBody>
      </p:sp>
      <p:sp>
        <p:nvSpPr>
          <p:cNvPr id="24588" name="圆角矩形标注 24587"/>
          <p:cNvSpPr/>
          <p:nvPr/>
        </p:nvSpPr>
        <p:spPr>
          <a:xfrm>
            <a:off x="2924175" y="5305425"/>
            <a:ext cx="7110413" cy="687388"/>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4800" b="1" strike="noStrike" noProof="1">
                <a:solidFill>
                  <a:srgbClr val="FFFF00"/>
                </a:solidFill>
                <a:latin typeface="Times New Roman" panose="02020603050405020304" pitchFamily="18" charset="0"/>
                <a:ea typeface="黑体" panose="02010609060101010101" pitchFamily="49" charset="-122"/>
                <a:cs typeface="+mn-cs"/>
                <a:sym typeface="宋体" panose="02010600030101010101" pitchFamily="2" charset="-122"/>
              </a:rPr>
              <a:t>有趣、生动，还需点幽默</a:t>
            </a:r>
            <a:endParaRPr lang="zh-CN" altLang="en-US" sz="4800" b="1" i="1" strike="noStrike" noProof="1">
              <a:solidFill>
                <a:srgbClr val="FFFF00"/>
              </a:solidFill>
              <a:effectLst>
                <a:outerShdw blurRad="38100" dist="38100" dir="2700000">
                  <a:srgbClr val="000000"/>
                </a:outerShdw>
              </a:effectLst>
              <a:latin typeface="Times New Roman" panose="02020603050405020304" pitchFamily="18" charset="0"/>
              <a:ea typeface="黑体" panose="02010609060101010101" pitchFamily="49" charset="-122"/>
              <a:sym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anim calcmode="lin" valueType="num">
                                      <p:cBhvr additive="base">
                                        <p:cTn id="7" dur="500" fill="hold"/>
                                        <p:tgtEl>
                                          <p:spTgt spid="24585"/>
                                        </p:tgtEl>
                                        <p:attrNameLst>
                                          <p:attrName>ppt_x</p:attrName>
                                        </p:attrNameLst>
                                      </p:cBhvr>
                                      <p:tavLst>
                                        <p:tav tm="0">
                                          <p:val>
                                            <p:strVal val="ppt_x"/>
                                          </p:val>
                                        </p:tav>
                                        <p:tav tm="100000">
                                          <p:val>
                                            <p:strVal val="ppt_x"/>
                                          </p:val>
                                        </p:tav>
                                      </p:tavLst>
                                    </p:anim>
                                    <p:anim calcmode="lin" valueType="num">
                                      <p:cBhvr additive="base">
                                        <p:cTn id="8" dur="500" fill="hold"/>
                                        <p:tgtEl>
                                          <p:spTgt spid="2458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86"/>
                                        </p:tgtEl>
                                        <p:attrNameLst>
                                          <p:attrName>style.visibility</p:attrName>
                                        </p:attrNameLst>
                                      </p:cBhvr>
                                      <p:to>
                                        <p:strVal val="visible"/>
                                      </p:to>
                                    </p:set>
                                    <p:anim calcmode="lin" valueType="num">
                                      <p:cBhvr additive="base">
                                        <p:cTn id="13" dur="500" fill="hold"/>
                                        <p:tgtEl>
                                          <p:spTgt spid="24586"/>
                                        </p:tgtEl>
                                        <p:attrNameLst>
                                          <p:attrName>ppt_x</p:attrName>
                                        </p:attrNameLst>
                                      </p:cBhvr>
                                      <p:tavLst>
                                        <p:tav tm="0">
                                          <p:val>
                                            <p:strVal val="ppt_x"/>
                                          </p:val>
                                        </p:tav>
                                        <p:tav tm="100000">
                                          <p:val>
                                            <p:strVal val="ppt_x"/>
                                          </p:val>
                                        </p:tav>
                                      </p:tavLst>
                                    </p:anim>
                                    <p:anim calcmode="lin" valueType="num">
                                      <p:cBhvr additive="base">
                                        <p:cTn id="14" dur="500" fill="hold"/>
                                        <p:tgtEl>
                                          <p:spTgt spid="2458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87"/>
                                        </p:tgtEl>
                                        <p:attrNameLst>
                                          <p:attrName>style.visibility</p:attrName>
                                        </p:attrNameLst>
                                      </p:cBhvr>
                                      <p:to>
                                        <p:strVal val="visible"/>
                                      </p:to>
                                    </p:set>
                                    <p:anim calcmode="lin" valueType="num">
                                      <p:cBhvr additive="base">
                                        <p:cTn id="19" dur="500" fill="hold"/>
                                        <p:tgtEl>
                                          <p:spTgt spid="24587"/>
                                        </p:tgtEl>
                                        <p:attrNameLst>
                                          <p:attrName>ppt_x</p:attrName>
                                        </p:attrNameLst>
                                      </p:cBhvr>
                                      <p:tavLst>
                                        <p:tav tm="0">
                                          <p:val>
                                            <p:strVal val="ppt_x"/>
                                          </p:val>
                                        </p:tav>
                                        <p:tav tm="100000">
                                          <p:val>
                                            <p:strVal val="ppt_x"/>
                                          </p:val>
                                        </p:tav>
                                      </p:tavLst>
                                    </p:anim>
                                    <p:anim calcmode="lin" valueType="num">
                                      <p:cBhvr additive="base">
                                        <p:cTn id="20" dur="500" fill="hold"/>
                                        <p:tgtEl>
                                          <p:spTgt spid="2458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588"/>
                                        </p:tgtEl>
                                        <p:attrNameLst>
                                          <p:attrName>style.visibility</p:attrName>
                                        </p:attrNameLst>
                                      </p:cBhvr>
                                      <p:to>
                                        <p:strVal val="visible"/>
                                      </p:to>
                                    </p:set>
                                    <p:anim calcmode="lin" valueType="num">
                                      <p:cBhvr additive="base">
                                        <p:cTn id="25" dur="500" fill="hold"/>
                                        <p:tgtEl>
                                          <p:spTgt spid="24588"/>
                                        </p:tgtEl>
                                        <p:attrNameLst>
                                          <p:attrName>ppt_x</p:attrName>
                                        </p:attrNameLst>
                                      </p:cBhvr>
                                      <p:tavLst>
                                        <p:tav tm="0">
                                          <p:val>
                                            <p:strVal val="ppt_x"/>
                                          </p:val>
                                        </p:tav>
                                        <p:tav tm="100000">
                                          <p:val>
                                            <p:strVal val="ppt_x"/>
                                          </p:val>
                                        </p:tav>
                                      </p:tavLst>
                                    </p:anim>
                                    <p:anim calcmode="lin" valueType="num">
                                      <p:cBhvr additive="base">
                                        <p:cTn id="26" dur="500" fill="hold"/>
                                        <p:tgtEl>
                                          <p:spTgt spid="245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5" grpId="0" animBg="1"/>
      <p:bldP spid="24586" grpId="0" animBg="1"/>
      <p:bldP spid="24587" grpId="0" animBg="1"/>
      <p:bldP spid="2458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矩形 25601"/>
          <p:cNvSpPr/>
          <p:nvPr/>
        </p:nvSpPr>
        <p:spPr>
          <a:xfrm>
            <a:off x="411163" y="595630"/>
            <a:ext cx="11480800" cy="5015865"/>
          </a:xfrm>
          <a:prstGeom prst="rect">
            <a:avLst/>
          </a:prstGeom>
          <a:noFill/>
          <a:ln w="9525">
            <a:noFill/>
          </a:ln>
        </p:spPr>
        <p:txBody>
          <a:bodyPr anchor="ctr">
            <a:spAutoFit/>
          </a:bodyPr>
          <a:p>
            <a:r>
              <a:rPr lang="en-US" altLang="zh-CN" sz="4000" b="1">
                <a:latin typeface="宋体" panose="02010600030101010101" pitchFamily="2" charset="-122"/>
                <a:ea typeface="宋体" panose="02010600030101010101" pitchFamily="2" charset="-122"/>
              </a:rPr>
              <a:t>1</a:t>
            </a:r>
            <a:r>
              <a:rPr lang="zh-CN" altLang="en-US" sz="4000" b="1">
                <a:latin typeface="宋体" panose="02010600030101010101" pitchFamily="2" charset="-122"/>
                <a:ea typeface="宋体" panose="02010600030101010101" pitchFamily="2" charset="-122"/>
              </a:rPr>
              <a:t>、下列标语与所张贴的场所协调一致的一组是</a:t>
            </a:r>
            <a:endParaRPr lang="zh-CN" altLang="en-US" sz="4000" b="1">
              <a:latin typeface="宋体" panose="02010600030101010101" pitchFamily="2" charset="-122"/>
              <a:ea typeface="宋体" panose="02010600030101010101" pitchFamily="2" charset="-122"/>
            </a:endParaRPr>
          </a:p>
          <a:p>
            <a:pPr eaLnBrk="0" hangingPunct="0"/>
            <a:r>
              <a:rPr lang="en-US" altLang="zh-CN" sz="4000" b="1">
                <a:latin typeface="楷体" panose="02010609060101010101" pitchFamily="49" charset="-122"/>
                <a:ea typeface="楷体" panose="02010609060101010101" pitchFamily="49" charset="-122"/>
              </a:rPr>
              <a:t>A</a:t>
            </a:r>
            <a:r>
              <a:rPr lang="zh-CN" altLang="en-US" sz="4000" b="1">
                <a:latin typeface="楷体" panose="02010609060101010101" pitchFamily="49" charset="-122"/>
                <a:ea typeface="楷体" panose="02010609060101010101" pitchFamily="49" charset="-122"/>
              </a:rPr>
              <a:t>、</a:t>
            </a:r>
            <a:r>
              <a:rPr lang="zh-CN" altLang="en-US" sz="4000" b="1">
                <a:latin typeface="楷体" panose="02010609060101010101" pitchFamily="49" charset="-122"/>
                <a:ea typeface="楷体" panose="02010609060101010101" pitchFamily="49" charset="-122"/>
                <a:sym typeface="+mn-ea"/>
              </a:rPr>
              <a:t>敬老院：少壮不努力，老大徒伤悲。</a:t>
            </a:r>
            <a:endParaRPr lang="zh-CN" altLang="en-US" sz="4000" b="1">
              <a:latin typeface="楷体" panose="02010609060101010101" pitchFamily="49" charset="-122"/>
              <a:ea typeface="楷体" panose="02010609060101010101" pitchFamily="49" charset="-122"/>
            </a:endParaRPr>
          </a:p>
          <a:p>
            <a:pPr eaLnBrk="0" hangingPunct="0"/>
            <a:r>
              <a:rPr lang="en-US" altLang="zh-CN" sz="4000" b="1">
                <a:latin typeface="楷体" panose="02010609060101010101" pitchFamily="49" charset="-122"/>
                <a:ea typeface="楷体" panose="02010609060101010101" pitchFamily="49" charset="-122"/>
              </a:rPr>
              <a:t>B</a:t>
            </a:r>
            <a:r>
              <a:rPr lang="zh-CN" altLang="en-US" sz="4000" b="1">
                <a:latin typeface="楷体" panose="02010609060101010101" pitchFamily="49" charset="-122"/>
                <a:ea typeface="楷体" panose="02010609060101010101" pitchFamily="49" charset="-122"/>
              </a:rPr>
              <a:t>、盘山公路下山方向：陡坡，慢！</a:t>
            </a:r>
            <a:endParaRPr lang="zh-CN" altLang="en-US" sz="4000" b="1">
              <a:latin typeface="楷体" panose="02010609060101010101" pitchFamily="49" charset="-122"/>
              <a:ea typeface="楷体" panose="02010609060101010101" pitchFamily="49" charset="-122"/>
            </a:endParaRPr>
          </a:p>
          <a:p>
            <a:pPr eaLnBrk="0" hangingPunct="0"/>
            <a:r>
              <a:rPr lang="en-US" altLang="zh-CN" sz="4000" b="1">
                <a:latin typeface="楷体" panose="02010609060101010101" pitchFamily="49" charset="-122"/>
                <a:ea typeface="楷体" panose="02010609060101010101" pitchFamily="49" charset="-122"/>
              </a:rPr>
              <a:t>C</a:t>
            </a:r>
            <a:r>
              <a:rPr lang="zh-CN" altLang="en-US" sz="4000" b="1">
                <a:latin typeface="楷体" panose="02010609060101010101" pitchFamily="49" charset="-122"/>
                <a:ea typeface="楷体" panose="02010609060101010101" pitchFamily="49" charset="-122"/>
              </a:rPr>
              <a:t>、某市交叉路口标语牌：多拉快跑，争分夺秒。</a:t>
            </a:r>
            <a:endParaRPr lang="zh-CN" altLang="en-US" sz="4000" b="1">
              <a:latin typeface="楷体" panose="02010609060101010101" pitchFamily="49" charset="-122"/>
              <a:ea typeface="楷体" panose="02010609060101010101" pitchFamily="49" charset="-122"/>
            </a:endParaRPr>
          </a:p>
          <a:p>
            <a:pPr eaLnBrk="0" hangingPunct="0"/>
            <a:r>
              <a:rPr lang="en-US" altLang="zh-CN" sz="4000" b="1">
                <a:latin typeface="楷体" panose="02010609060101010101" pitchFamily="49" charset="-122"/>
                <a:ea typeface="楷体" panose="02010609060101010101" pitchFamily="49" charset="-122"/>
              </a:rPr>
              <a:t>D</a:t>
            </a:r>
            <a:r>
              <a:rPr lang="zh-CN" altLang="en-US" sz="4000" b="1">
                <a:latin typeface="楷体" panose="02010609060101010101" pitchFamily="49" charset="-122"/>
                <a:ea typeface="楷体" panose="02010609060101010101" pitchFamily="49" charset="-122"/>
              </a:rPr>
              <a:t>、火葬场门口：经济搞上去，人口降下来。</a:t>
            </a:r>
            <a:endParaRPr lang="zh-CN" altLang="en-US" sz="4000" b="1">
              <a:latin typeface="楷体" panose="02010609060101010101" pitchFamily="49" charset="-122"/>
              <a:ea typeface="楷体" panose="02010609060101010101" pitchFamily="49" charset="-122"/>
            </a:endParaRPr>
          </a:p>
          <a:p>
            <a:pPr eaLnBrk="0" hangingPunct="0"/>
            <a:r>
              <a:rPr lang="en-US" altLang="zh-CN" sz="4000" b="1">
                <a:latin typeface="楷体" panose="02010609060101010101" pitchFamily="49" charset="-122"/>
                <a:ea typeface="楷体" panose="02010609060101010101" pitchFamily="49" charset="-122"/>
              </a:rPr>
              <a:t>E</a:t>
            </a:r>
            <a:r>
              <a:rPr lang="zh-CN" altLang="en-US" sz="4000" b="1">
                <a:latin typeface="楷体" panose="02010609060101010101" pitchFamily="49" charset="-122"/>
                <a:ea typeface="楷体" panose="02010609060101010101" pitchFamily="49" charset="-122"/>
              </a:rPr>
              <a:t>、医院门口：宾至如归。</a:t>
            </a:r>
            <a:endParaRPr lang="zh-CN" altLang="en-US" sz="4000" b="1">
              <a:latin typeface="楷体" panose="02010609060101010101" pitchFamily="49" charset="-122"/>
              <a:ea typeface="楷体" panose="02010609060101010101" pitchFamily="49" charset="-122"/>
            </a:endParaRPr>
          </a:p>
          <a:p>
            <a:pPr eaLnBrk="0" hangingPunct="0"/>
            <a:r>
              <a:rPr lang="en-US" altLang="zh-CN" sz="4000" b="1">
                <a:latin typeface="楷体" panose="02010609060101010101" pitchFamily="49" charset="-122"/>
                <a:ea typeface="楷体" panose="02010609060101010101" pitchFamily="49" charset="-122"/>
              </a:rPr>
              <a:t>F</a:t>
            </a:r>
            <a:r>
              <a:rPr lang="zh-CN" altLang="en-US" sz="4000" b="1">
                <a:latin typeface="楷体" panose="02010609060101010101" pitchFamily="49" charset="-122"/>
                <a:ea typeface="楷体" panose="02010609060101010101" pitchFamily="49" charset="-122"/>
              </a:rPr>
              <a:t>、考场门口：失败乃成功之母。</a:t>
            </a:r>
            <a:endParaRPr lang="zh-CN" altLang="en-US" sz="4000" b="1">
              <a:latin typeface="楷体" panose="02010609060101010101" pitchFamily="49" charset="-122"/>
              <a:ea typeface="楷体" panose="02010609060101010101" pitchFamily="49" charset="-122"/>
            </a:endParaRPr>
          </a:p>
          <a:p>
            <a:pPr eaLnBrk="0" hangingPunct="0"/>
            <a:r>
              <a:rPr lang="en-US" altLang="zh-CN" sz="4000" b="1">
                <a:latin typeface="楷体" panose="02010609060101010101" pitchFamily="49" charset="-122"/>
                <a:ea typeface="楷体" panose="02010609060101010101" pitchFamily="49" charset="-122"/>
              </a:rPr>
              <a:t>G</a:t>
            </a:r>
            <a:r>
              <a:rPr lang="zh-CN" altLang="en-US" sz="4000" b="1">
                <a:latin typeface="楷体" panose="02010609060101010101" pitchFamily="49" charset="-122"/>
                <a:ea typeface="楷体" panose="02010609060101010101" pitchFamily="49" charset="-122"/>
              </a:rPr>
              <a:t>、普及义务教育：养儿不读书，不如养头猪！</a:t>
            </a:r>
            <a:endParaRPr lang="zh-CN" altLang="en-US" sz="4000" b="1">
              <a:latin typeface="楷体" panose="02010609060101010101" pitchFamily="49" charset="-122"/>
              <a:ea typeface="楷体" panose="02010609060101010101" pitchFamily="49" charset="-122"/>
            </a:endParaRPr>
          </a:p>
        </p:txBody>
      </p:sp>
      <p:sp>
        <p:nvSpPr>
          <p:cNvPr id="25603" name="矩形 25602"/>
          <p:cNvSpPr/>
          <p:nvPr/>
        </p:nvSpPr>
        <p:spPr>
          <a:xfrm>
            <a:off x="304800" y="1579563"/>
            <a:ext cx="684213" cy="995362"/>
          </a:xfrm>
          <a:prstGeom prst="rect">
            <a:avLst/>
          </a:prstGeom>
          <a:noFill/>
          <a:ln w="9525">
            <a:noFill/>
          </a:ln>
        </p:spPr>
        <p:txBody>
          <a:bodyPr anchor="ctr">
            <a:spAutoFit/>
          </a:bodyPr>
          <a:p>
            <a:r>
              <a:rPr lang="en-US" altLang="zh-CN" sz="6000" b="1">
                <a:solidFill>
                  <a:srgbClr val="FF3300"/>
                </a:solidFill>
                <a:latin typeface="Calibri" panose="020F0502020204030204" pitchFamily="34" charset="0"/>
                <a:ea typeface="宋体" panose="02010600030101010101" pitchFamily="2" charset="-122"/>
              </a:rPr>
              <a:t>√</a:t>
            </a:r>
            <a:r>
              <a:rPr lang="en-US" altLang="zh-CN" sz="7200" b="1">
                <a:solidFill>
                  <a:srgbClr val="FF3300"/>
                </a:solidFill>
                <a:latin typeface="Calibri" panose="020F0502020204030204" pitchFamily="34" charset="0"/>
                <a:ea typeface="宋体" panose="02010600030101010101" pitchFamily="2" charset="-122"/>
              </a:rPr>
              <a:t> </a:t>
            </a:r>
            <a:endParaRPr lang="en-US" altLang="zh-CN" sz="7200" b="1">
              <a:solidFill>
                <a:srgbClr val="FF3300"/>
              </a:solidFill>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blinds(horizontal)">
                                      <p:cBhvr>
                                        <p:cTn id="7" dur="500"/>
                                        <p:tgtEl>
                                          <p:spTgt spid="25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p:nvPr/>
        </p:nvSpPr>
        <p:spPr>
          <a:xfrm>
            <a:off x="731520" y="152400"/>
            <a:ext cx="10636885" cy="6739255"/>
          </a:xfrm>
          <a:prstGeom prst="rect">
            <a:avLst/>
          </a:prstGeom>
          <a:noFill/>
          <a:ln w="9525">
            <a:noFill/>
          </a:ln>
        </p:spPr>
        <p:txBody>
          <a:bodyPr wrap="square">
            <a:spAutoFit/>
          </a:bodyPr>
          <a:p>
            <a:pPr>
              <a:spcBef>
                <a:spcPct val="50000"/>
              </a:spcBef>
            </a:pPr>
            <a:r>
              <a:rPr lang="en-US" altLang="zh-CN" sz="3600" b="1" dirty="0">
                <a:latin typeface="Arial" panose="020B0604020202020204" pitchFamily="34" charset="0"/>
              </a:rPr>
              <a:t>2</a:t>
            </a:r>
            <a:r>
              <a:rPr lang="zh-CN" altLang="en-US" sz="3600" b="1" dirty="0">
                <a:latin typeface="Arial" panose="020B0604020202020204" pitchFamily="34" charset="0"/>
              </a:rPr>
              <a:t>、在中美知识产权谈判之际，控制着世界贸易组织的美方代表盛气凌人，开场白就是“我们在和小偷谈判”。面对这一有辱国格的挑衅，我方代表吴仪当即予以针锋相对的反击。选出回击有力、得体的一项（          ）</a:t>
            </a:r>
            <a:endParaRPr lang="zh-CN" altLang="en-US" sz="3600" b="1" dirty="0">
              <a:latin typeface="Arial" panose="020B0604020202020204" pitchFamily="34" charset="0"/>
            </a:endParaRPr>
          </a:p>
          <a:p>
            <a:pPr>
              <a:spcBef>
                <a:spcPct val="50000"/>
              </a:spcBef>
            </a:pPr>
            <a:r>
              <a:rPr lang="en-US" altLang="zh-CN" sz="3600" b="1" dirty="0">
                <a:latin typeface="Arial" panose="020B0604020202020204" pitchFamily="34" charset="0"/>
              </a:rPr>
              <a:t> A</a:t>
            </a:r>
            <a:r>
              <a:rPr lang="zh-CN" altLang="en-US" sz="3600" b="1" dirty="0">
                <a:latin typeface="Arial" panose="020B0604020202020204" pitchFamily="34" charset="0"/>
              </a:rPr>
              <a:t>我们也在和小偷谈判</a:t>
            </a:r>
            <a:endParaRPr lang="zh-CN" altLang="en-US" sz="3600" b="1" dirty="0">
              <a:latin typeface="Arial" panose="020B0604020202020204" pitchFamily="34" charset="0"/>
            </a:endParaRPr>
          </a:p>
          <a:p>
            <a:pPr>
              <a:spcBef>
                <a:spcPct val="50000"/>
              </a:spcBef>
            </a:pPr>
            <a:r>
              <a:rPr lang="en-US" altLang="zh-CN" sz="3600" b="1" dirty="0">
                <a:latin typeface="Arial" panose="020B0604020202020204" pitchFamily="34" charset="0"/>
              </a:rPr>
              <a:t> B</a:t>
            </a:r>
            <a:r>
              <a:rPr lang="zh-CN" altLang="en-US" sz="3600" b="1" dirty="0">
                <a:latin typeface="Arial" panose="020B0604020202020204" pitchFamily="34" charset="0"/>
              </a:rPr>
              <a:t>我们是在和强盗打交道</a:t>
            </a:r>
            <a:endParaRPr lang="zh-CN" altLang="en-US" sz="3600" b="1" dirty="0">
              <a:latin typeface="Arial" panose="020B0604020202020204" pitchFamily="34" charset="0"/>
            </a:endParaRPr>
          </a:p>
          <a:p>
            <a:pPr>
              <a:spcBef>
                <a:spcPct val="50000"/>
              </a:spcBef>
            </a:pPr>
            <a:r>
              <a:rPr lang="en-US" altLang="zh-CN" sz="3600" b="1" dirty="0">
                <a:latin typeface="Arial" panose="020B0604020202020204" pitchFamily="34" charset="0"/>
              </a:rPr>
              <a:t> C</a:t>
            </a:r>
            <a:r>
              <a:rPr lang="zh-CN" altLang="en-US" sz="3600" b="1" dirty="0">
                <a:latin typeface="Arial" panose="020B0604020202020204" pitchFamily="34" charset="0"/>
              </a:rPr>
              <a:t>请你不要出口伤人，否则我们将不客气</a:t>
            </a:r>
            <a:endParaRPr lang="zh-CN" altLang="en-US" sz="3600" b="1" dirty="0">
              <a:latin typeface="Arial" panose="020B0604020202020204" pitchFamily="34" charset="0"/>
            </a:endParaRPr>
          </a:p>
          <a:p>
            <a:pPr>
              <a:spcBef>
                <a:spcPct val="50000"/>
              </a:spcBef>
            </a:pPr>
            <a:r>
              <a:rPr lang="en-US" altLang="zh-CN" sz="3600" b="1" dirty="0">
                <a:latin typeface="Arial" panose="020B0604020202020204" pitchFamily="34" charset="0"/>
              </a:rPr>
              <a:t> D</a:t>
            </a:r>
            <a:r>
              <a:rPr lang="zh-CN" altLang="en-US" sz="3600" b="1" dirty="0">
                <a:latin typeface="Arial" panose="020B0604020202020204" pitchFamily="34" charset="0"/>
              </a:rPr>
              <a:t>我们面对的是插手各国事务的国际警察，是侵略成 性的好战分子，是外强中干的纸老虎</a:t>
            </a:r>
            <a:endParaRPr lang="zh-CN" altLang="en-US" sz="3600" b="1" dirty="0">
              <a:latin typeface="Arial" panose="020B0604020202020204" pitchFamily="34" charset="0"/>
            </a:endParaRPr>
          </a:p>
        </p:txBody>
      </p:sp>
      <p:sp>
        <p:nvSpPr>
          <p:cNvPr id="206851" name="Text Box 3"/>
          <p:cNvSpPr txBox="1"/>
          <p:nvPr/>
        </p:nvSpPr>
        <p:spPr>
          <a:xfrm>
            <a:off x="2495550" y="2276475"/>
            <a:ext cx="533400" cy="706755"/>
          </a:xfrm>
          <a:prstGeom prst="rect">
            <a:avLst/>
          </a:prstGeom>
          <a:noFill/>
          <a:ln w="9525">
            <a:noFill/>
          </a:ln>
        </p:spPr>
        <p:txBody>
          <a:bodyPr>
            <a:spAutoFit/>
          </a:bodyPr>
          <a:p>
            <a:pPr>
              <a:spcBef>
                <a:spcPct val="50000"/>
              </a:spcBef>
            </a:pPr>
            <a:r>
              <a:rPr lang="en-US" altLang="zh-CN" sz="4000" b="1" dirty="0">
                <a:solidFill>
                  <a:srgbClr val="FF0000"/>
                </a:solidFill>
                <a:latin typeface="Times New Roman" panose="02020603050405020304" pitchFamily="18" charset="0"/>
                <a:ea typeface="黑体" panose="02010609060101010101" pitchFamily="49" charset="-122"/>
              </a:rPr>
              <a:t>B</a:t>
            </a:r>
            <a:endParaRPr lang="en-US" altLang="zh-CN" sz="4000" b="1" dirty="0">
              <a:solidFill>
                <a:srgbClr val="FF0000"/>
              </a:solidFill>
              <a:latin typeface="Times New Roman" panose="02020603050405020304" pitchFamily="18"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6851"/>
                                        </p:tgtEl>
                                        <p:attrNameLst>
                                          <p:attrName>style.visibility</p:attrName>
                                        </p:attrNameLst>
                                      </p:cBhvr>
                                      <p:to>
                                        <p:strVal val="visible"/>
                                      </p:to>
                                    </p:set>
                                    <p:anim calcmode="lin" valueType="num">
                                      <p:cBhvr additive="base">
                                        <p:cTn id="7" dur="500" fill="hold"/>
                                        <p:tgtEl>
                                          <p:spTgt spid="206851"/>
                                        </p:tgtEl>
                                        <p:attrNameLst>
                                          <p:attrName>ppt_x</p:attrName>
                                        </p:attrNameLst>
                                      </p:cBhvr>
                                      <p:tavLst>
                                        <p:tav tm="0">
                                          <p:val>
                                            <p:strVal val="0-#ppt_w/2"/>
                                          </p:val>
                                        </p:tav>
                                        <p:tav tm="100000">
                                          <p:val>
                                            <p:strVal val="#ppt_x"/>
                                          </p:val>
                                        </p:tav>
                                      </p:tavLst>
                                    </p:anim>
                                    <p:anim calcmode="lin" valueType="num">
                                      <p:cBhvr additive="base">
                                        <p:cTn id="8" dur="500" fill="hold"/>
                                        <p:tgtEl>
                                          <p:spTgt spid="2068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371600" y="381000"/>
            <a:ext cx="8901430" cy="5077460"/>
          </a:xfrm>
          <a:prstGeom prst="rect">
            <a:avLst/>
          </a:prstGeom>
          <a:noFill/>
          <a:ln w="9525">
            <a:noFill/>
            <a:miter lim="800000"/>
          </a:ln>
          <a:effectLst/>
        </p:spPr>
        <p:txBody>
          <a:bodyPr wrap="square">
            <a:spAutoFit/>
          </a:bodyPr>
          <a:lstStyle/>
          <a:p>
            <a:pPr algn="just">
              <a:spcBef>
                <a:spcPct val="50000"/>
              </a:spcBef>
            </a:pPr>
            <a:r>
              <a:rPr kumimoji="1" lang="zh-CN" altLang="en-US" sz="2800" b="1">
                <a:solidFill>
                  <a:srgbClr val="FF0000"/>
                </a:solidFill>
                <a:latin typeface="华文中宋" pitchFamily="2" charset="-122"/>
                <a:ea typeface="华文中宋" pitchFamily="2" charset="-122"/>
              </a:rPr>
              <a:t> </a:t>
            </a:r>
            <a:r>
              <a:rPr kumimoji="1" lang="en-US" altLang="zh-CN" sz="3600" b="1">
                <a:solidFill>
                  <a:srgbClr val="FF0000"/>
                </a:solidFill>
                <a:latin typeface="华文中宋" pitchFamily="2" charset="-122"/>
                <a:ea typeface="华文中宋" pitchFamily="2" charset="-122"/>
              </a:rPr>
              <a:t>3</a:t>
            </a:r>
            <a:r>
              <a:rPr kumimoji="1" lang="zh-CN" altLang="en-US" sz="3600" b="1">
                <a:solidFill>
                  <a:srgbClr val="FF0000"/>
                </a:solidFill>
                <a:latin typeface="华文中宋" pitchFamily="2" charset="-122"/>
                <a:ea typeface="华文中宋" pitchFamily="2" charset="-122"/>
              </a:rPr>
              <a:t>、法院在审理一案件时，需传证人罪犯的妻子到庭。审判员说哪句话才比较得体？（            ）</a:t>
            </a:r>
            <a:endParaRPr kumimoji="1" lang="zh-CN" altLang="en-US" sz="3600" b="1">
              <a:solidFill>
                <a:srgbClr val="FF0000"/>
              </a:solidFill>
              <a:latin typeface="华文中宋" pitchFamily="2" charset="-122"/>
              <a:ea typeface="华文中宋" pitchFamily="2" charset="-122"/>
            </a:endParaRPr>
          </a:p>
          <a:p>
            <a:pPr algn="just">
              <a:spcBef>
                <a:spcPct val="50000"/>
              </a:spcBef>
            </a:pPr>
            <a:r>
              <a:rPr kumimoji="1" lang="en-US" altLang="zh-CN" sz="3600" b="1">
                <a:solidFill>
                  <a:srgbClr val="06060A"/>
                </a:solidFill>
                <a:latin typeface="华文中宋" pitchFamily="2" charset="-122"/>
                <a:ea typeface="华文中宋" pitchFamily="2" charset="-122"/>
              </a:rPr>
              <a:t>A</a:t>
            </a:r>
            <a:r>
              <a:rPr kumimoji="1" lang="zh-CN" altLang="en-US" sz="3600" b="1">
                <a:solidFill>
                  <a:srgbClr val="06060A"/>
                </a:solidFill>
                <a:latin typeface="华文中宋" pitchFamily="2" charset="-122"/>
                <a:ea typeface="华文中宋" pitchFamily="2" charset="-122"/>
              </a:rPr>
              <a:t>、传证人</a:t>
            </a:r>
            <a:r>
              <a:rPr kumimoji="1" lang="en-US" altLang="zh-CN" sz="3600" b="1">
                <a:solidFill>
                  <a:srgbClr val="06060A"/>
                </a:solidFill>
                <a:latin typeface="华文中宋" pitchFamily="2" charset="-122"/>
                <a:ea typeface="华文中宋" pitchFamily="2" charset="-122"/>
              </a:rPr>
              <a:t>XXX</a:t>
            </a:r>
            <a:r>
              <a:rPr kumimoji="1" lang="zh-CN" altLang="en-US" sz="3600" b="1">
                <a:solidFill>
                  <a:srgbClr val="06060A"/>
                </a:solidFill>
                <a:latin typeface="华文中宋" pitchFamily="2" charset="-122"/>
                <a:ea typeface="华文中宋" pitchFamily="2" charset="-122"/>
              </a:rPr>
              <a:t>到庭                </a:t>
            </a:r>
            <a:endParaRPr kumimoji="1" lang="zh-CN" altLang="en-US" sz="3600" b="1">
              <a:solidFill>
                <a:srgbClr val="06060A"/>
              </a:solidFill>
              <a:latin typeface="华文中宋" pitchFamily="2" charset="-122"/>
              <a:ea typeface="华文中宋" pitchFamily="2" charset="-122"/>
            </a:endParaRPr>
          </a:p>
          <a:p>
            <a:pPr algn="just">
              <a:spcBef>
                <a:spcPct val="50000"/>
              </a:spcBef>
            </a:pPr>
            <a:r>
              <a:rPr kumimoji="1" lang="en-US" altLang="zh-CN" sz="3600" b="1">
                <a:solidFill>
                  <a:srgbClr val="06060A"/>
                </a:solidFill>
                <a:latin typeface="华文中宋" pitchFamily="2" charset="-122"/>
                <a:ea typeface="华文中宋" pitchFamily="2" charset="-122"/>
              </a:rPr>
              <a:t>B</a:t>
            </a:r>
            <a:r>
              <a:rPr kumimoji="1" lang="zh-CN" altLang="en-US" sz="3600" b="1">
                <a:solidFill>
                  <a:srgbClr val="06060A"/>
                </a:solidFill>
                <a:latin typeface="华文中宋" pitchFamily="2" charset="-122"/>
                <a:ea typeface="华文中宋" pitchFamily="2" charset="-122"/>
              </a:rPr>
              <a:t>、把罪犯</a:t>
            </a:r>
            <a:r>
              <a:rPr kumimoji="1" lang="en-US" altLang="zh-CN" sz="3600" b="1">
                <a:solidFill>
                  <a:srgbClr val="06060A"/>
                </a:solidFill>
                <a:latin typeface="华文中宋" pitchFamily="2" charset="-122"/>
                <a:ea typeface="华文中宋" pitchFamily="2" charset="-122"/>
              </a:rPr>
              <a:t>XXX</a:t>
            </a:r>
            <a:r>
              <a:rPr kumimoji="1" lang="zh-CN" altLang="en-US" sz="3600" b="1">
                <a:solidFill>
                  <a:srgbClr val="06060A"/>
                </a:solidFill>
                <a:latin typeface="华文中宋" pitchFamily="2" charset="-122"/>
                <a:ea typeface="华文中宋" pitchFamily="2" charset="-122"/>
              </a:rPr>
              <a:t>的老婆带上来。</a:t>
            </a:r>
            <a:endParaRPr kumimoji="1" lang="zh-CN" altLang="en-US" sz="3600" b="1">
              <a:solidFill>
                <a:srgbClr val="06060A"/>
              </a:solidFill>
              <a:latin typeface="华文中宋" pitchFamily="2" charset="-122"/>
              <a:ea typeface="华文中宋" pitchFamily="2" charset="-122"/>
            </a:endParaRPr>
          </a:p>
          <a:p>
            <a:pPr algn="just">
              <a:spcBef>
                <a:spcPct val="50000"/>
              </a:spcBef>
            </a:pPr>
            <a:r>
              <a:rPr kumimoji="1" lang="en-US" altLang="zh-CN" sz="3600" b="1">
                <a:solidFill>
                  <a:srgbClr val="06060A"/>
                </a:solidFill>
                <a:latin typeface="华文中宋" pitchFamily="2" charset="-122"/>
                <a:ea typeface="华文中宋" pitchFamily="2" charset="-122"/>
              </a:rPr>
              <a:t>C</a:t>
            </a:r>
            <a:r>
              <a:rPr kumimoji="1" lang="zh-CN" altLang="en-US" sz="3600" b="1">
                <a:solidFill>
                  <a:srgbClr val="06060A"/>
                </a:solidFill>
                <a:latin typeface="华文中宋" pitchFamily="2" charset="-122"/>
                <a:ea typeface="华文中宋" pitchFamily="2" charset="-122"/>
              </a:rPr>
              <a:t>、传证人</a:t>
            </a:r>
            <a:r>
              <a:rPr kumimoji="1" lang="en-US" altLang="zh-CN" sz="3600" b="1">
                <a:solidFill>
                  <a:srgbClr val="06060A"/>
                </a:solidFill>
                <a:latin typeface="华文中宋" pitchFamily="2" charset="-122"/>
                <a:ea typeface="华文中宋" pitchFamily="2" charset="-122"/>
              </a:rPr>
              <a:t>XXX</a:t>
            </a:r>
            <a:r>
              <a:rPr kumimoji="1" lang="zh-CN" altLang="en-US" sz="3600" b="1">
                <a:solidFill>
                  <a:srgbClr val="06060A"/>
                </a:solidFill>
                <a:latin typeface="华文中宋" pitchFamily="2" charset="-122"/>
                <a:ea typeface="华文中宋" pitchFamily="2" charset="-122"/>
              </a:rPr>
              <a:t>到这里来            </a:t>
            </a:r>
            <a:endParaRPr kumimoji="1" lang="zh-CN" altLang="en-US" sz="3600" b="1">
              <a:solidFill>
                <a:srgbClr val="06060A"/>
              </a:solidFill>
              <a:latin typeface="华文中宋" pitchFamily="2" charset="-122"/>
              <a:ea typeface="华文中宋" pitchFamily="2" charset="-122"/>
            </a:endParaRPr>
          </a:p>
          <a:p>
            <a:pPr algn="just">
              <a:spcBef>
                <a:spcPct val="50000"/>
              </a:spcBef>
            </a:pPr>
            <a:r>
              <a:rPr kumimoji="1" lang="en-US" altLang="zh-CN" sz="3600" b="1">
                <a:solidFill>
                  <a:srgbClr val="06060A"/>
                </a:solidFill>
                <a:latin typeface="华文中宋" pitchFamily="2" charset="-122"/>
                <a:ea typeface="华文中宋" pitchFamily="2" charset="-122"/>
              </a:rPr>
              <a:t>D</a:t>
            </a:r>
            <a:r>
              <a:rPr kumimoji="1" lang="zh-CN" altLang="en-US" sz="3600" b="1">
                <a:solidFill>
                  <a:srgbClr val="06060A"/>
                </a:solidFill>
                <a:latin typeface="华文中宋" pitchFamily="2" charset="-122"/>
                <a:ea typeface="华文中宋" pitchFamily="2" charset="-122"/>
              </a:rPr>
              <a:t>、叫罪犯</a:t>
            </a:r>
            <a:r>
              <a:rPr kumimoji="1" lang="en-US" altLang="zh-CN" sz="3600" b="1">
                <a:solidFill>
                  <a:srgbClr val="06060A"/>
                </a:solidFill>
                <a:latin typeface="华文中宋" pitchFamily="2" charset="-122"/>
                <a:ea typeface="华文中宋" pitchFamily="2" charset="-122"/>
              </a:rPr>
              <a:t>XXX</a:t>
            </a:r>
            <a:r>
              <a:rPr kumimoji="1" lang="zh-CN" altLang="en-US" sz="3600" b="1">
                <a:solidFill>
                  <a:srgbClr val="06060A"/>
                </a:solidFill>
                <a:latin typeface="华文中宋" pitchFamily="2" charset="-122"/>
                <a:ea typeface="华文中宋" pitchFamily="2" charset="-122"/>
              </a:rPr>
              <a:t>的妻子来。 </a:t>
            </a:r>
            <a:endParaRPr kumimoji="1" lang="zh-CN" altLang="en-US" sz="3600" b="1">
              <a:solidFill>
                <a:srgbClr val="06060A"/>
              </a:solidFill>
              <a:latin typeface="华文中宋" pitchFamily="2" charset="-122"/>
              <a:ea typeface="华文中宋" pitchFamily="2" charset="-122"/>
            </a:endParaRPr>
          </a:p>
        </p:txBody>
      </p:sp>
      <p:sp>
        <p:nvSpPr>
          <p:cNvPr id="46083" name="Text Box 3"/>
          <p:cNvSpPr txBox="1">
            <a:spLocks noChangeArrowheads="1"/>
          </p:cNvSpPr>
          <p:nvPr/>
        </p:nvSpPr>
        <p:spPr bwMode="auto">
          <a:xfrm>
            <a:off x="2087880" y="5364480"/>
            <a:ext cx="7010400" cy="1076325"/>
          </a:xfrm>
          <a:prstGeom prst="rect">
            <a:avLst/>
          </a:prstGeom>
          <a:noFill/>
          <a:ln w="9525">
            <a:noFill/>
            <a:miter lim="800000"/>
          </a:ln>
          <a:effectLst/>
        </p:spPr>
        <p:txBody>
          <a:bodyPr>
            <a:spAutoFit/>
          </a:bodyPr>
          <a:lstStyle/>
          <a:p>
            <a:pPr>
              <a:spcBef>
                <a:spcPct val="50000"/>
              </a:spcBef>
            </a:pPr>
            <a:r>
              <a:rPr kumimoji="1" lang="zh-CN" altLang="en-US" sz="3200" b="1">
                <a:solidFill>
                  <a:srgbClr val="FF0000"/>
                </a:solidFill>
                <a:latin typeface="Times New Roman" panose="02020603050405020304" pitchFamily="18" charset="0"/>
              </a:rPr>
              <a:t>法庭是个庄严神圣的地方，庭审是个严肃的场合，应用规范的法律语言。</a:t>
            </a:r>
            <a:endParaRPr kumimoji="1" lang="zh-CN" altLang="en-US" sz="3200" b="1">
              <a:solidFill>
                <a:srgbClr val="FF0000"/>
              </a:solidFill>
              <a:latin typeface="Times New Roman" panose="02020603050405020304" pitchFamily="18" charset="0"/>
            </a:endParaRPr>
          </a:p>
        </p:txBody>
      </p:sp>
      <p:sp>
        <p:nvSpPr>
          <p:cNvPr id="46084" name="Text Box 4"/>
          <p:cNvSpPr txBox="1">
            <a:spLocks noChangeArrowheads="1"/>
          </p:cNvSpPr>
          <p:nvPr/>
        </p:nvSpPr>
        <p:spPr bwMode="auto">
          <a:xfrm>
            <a:off x="3123883" y="1557655"/>
            <a:ext cx="609600" cy="583565"/>
          </a:xfrm>
          <a:prstGeom prst="rect">
            <a:avLst/>
          </a:prstGeom>
          <a:noFill/>
          <a:ln w="9525">
            <a:noFill/>
            <a:miter lim="800000"/>
          </a:ln>
          <a:effectLst/>
        </p:spPr>
        <p:txBody>
          <a:bodyPr>
            <a:spAutoFit/>
          </a:bodyPr>
          <a:lstStyle/>
          <a:p>
            <a:pPr>
              <a:spcBef>
                <a:spcPct val="50000"/>
              </a:spcBef>
            </a:pPr>
            <a:r>
              <a:rPr kumimoji="1" lang="en-US" altLang="zh-CN" sz="3200" b="1">
                <a:solidFill>
                  <a:srgbClr val="FF0000"/>
                </a:solidFill>
                <a:latin typeface="Times New Roman" panose="02020603050405020304" pitchFamily="18" charset="0"/>
              </a:rPr>
              <a:t>A</a:t>
            </a:r>
            <a:endParaRPr kumimoji="1" lang="en-US" altLang="zh-CN" sz="3200" b="1">
              <a:solidFill>
                <a:srgbClr val="FF000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gtEl>
                                        <p:attrNameLst>
                                          <p:attrName>style.visibility</p:attrName>
                                        </p:attrNameLst>
                                      </p:cBhvr>
                                      <p:to>
                                        <p:strVal val="visible"/>
                                      </p:to>
                                    </p:set>
                                    <p:anim calcmode="lin" valueType="num">
                                      <p:cBhvr additive="base">
                                        <p:cTn id="13" dur="500" fill="hold"/>
                                        <p:tgtEl>
                                          <p:spTgt spid="46083"/>
                                        </p:tgtEl>
                                        <p:attrNameLst>
                                          <p:attrName>ppt_x</p:attrName>
                                        </p:attrNameLst>
                                      </p:cBhvr>
                                      <p:tavLst>
                                        <p:tav tm="0">
                                          <p:val>
                                            <p:strVal val="0-#ppt_w/2"/>
                                          </p:val>
                                        </p:tav>
                                        <p:tav tm="100000">
                                          <p:val>
                                            <p:strVal val="#ppt_x"/>
                                          </p:val>
                                        </p:tav>
                                      </p:tavLst>
                                    </p:anim>
                                    <p:anim calcmode="lin" valueType="num">
                                      <p:cBhvr additive="base">
                                        <p:cTn id="14" dur="500" fill="hold"/>
                                        <p:tgtEl>
                                          <p:spTgt spid="4608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084"/>
                                        </p:tgtEl>
                                        <p:attrNameLst>
                                          <p:attrName>style.visibility</p:attrName>
                                        </p:attrNameLst>
                                      </p:cBhvr>
                                      <p:to>
                                        <p:strVal val="visible"/>
                                      </p:to>
                                    </p:set>
                                    <p:anim calcmode="lin" valueType="num">
                                      <p:cBhvr additive="base">
                                        <p:cTn id="19" dur="500" fill="hold"/>
                                        <p:tgtEl>
                                          <p:spTgt spid="46084"/>
                                        </p:tgtEl>
                                        <p:attrNameLst>
                                          <p:attrName>ppt_x</p:attrName>
                                        </p:attrNameLst>
                                      </p:cBhvr>
                                      <p:tavLst>
                                        <p:tav tm="0">
                                          <p:val>
                                            <p:strVal val="0-#ppt_w/2"/>
                                          </p:val>
                                        </p:tav>
                                        <p:tav tm="100000">
                                          <p:val>
                                            <p:strVal val="#ppt_x"/>
                                          </p:val>
                                        </p:tav>
                                      </p:tavLst>
                                    </p:anim>
                                    <p:anim calcmode="lin" valueType="num">
                                      <p:cBhvr additive="base">
                                        <p:cTn id="20" dur="500" fill="hold"/>
                                        <p:tgtEl>
                                          <p:spTgt spid="460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ldLvl="0" animBg="1" autoUpdateAnimBg="0"/>
      <p:bldP spid="46083" grpId="0" bldLvl="0" animBg="1" autoUpdateAnimBg="0"/>
      <p:bldP spid="46084" grpId="0" bldLvl="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文本框 26625"/>
          <p:cNvSpPr txBox="1"/>
          <p:nvPr/>
        </p:nvSpPr>
        <p:spPr>
          <a:xfrm>
            <a:off x="415925" y="188913"/>
            <a:ext cx="11509375" cy="4092575"/>
          </a:xfrm>
          <a:prstGeom prst="rect">
            <a:avLst/>
          </a:prstGeom>
          <a:noFill/>
          <a:ln w="9525">
            <a:noFill/>
          </a:ln>
        </p:spPr>
        <p:txBody>
          <a:bodyPr anchor="t">
            <a:spAutoFit/>
          </a:bodyPr>
          <a:p>
            <a:pPr>
              <a:lnSpc>
                <a:spcPct val="120000"/>
              </a:lnSpc>
              <a:spcBef>
                <a:spcPct val="50000"/>
              </a:spcBef>
            </a:pPr>
            <a:r>
              <a:rPr lang="zh-CN" altLang="en-US" sz="4400" b="1">
                <a:latin typeface="黑体" panose="02010609060101010101" pitchFamily="49" charset="-122"/>
                <a:ea typeface="黑体" panose="02010609060101010101" pitchFamily="49" charset="-122"/>
              </a:rPr>
              <a:t>电影</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林则徐</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中写林则徐召见外商，申明中国政府关于严禁贩卖鸦片的命令，其中说到如有违令者，</a:t>
            </a:r>
            <a:r>
              <a:rPr lang="zh-CN" altLang="en-US" sz="4400" b="1">
                <a:solidFill>
                  <a:srgbClr val="FF0000"/>
                </a:solidFill>
                <a:latin typeface="楷体" panose="02010609060101010101" pitchFamily="49" charset="-122"/>
                <a:ea typeface="楷体" panose="02010609060101010101" pitchFamily="49" charset="-122"/>
              </a:rPr>
              <a:t>“船货交公，人即正法”</a:t>
            </a:r>
            <a:r>
              <a:rPr lang="zh-CN" altLang="en-US" sz="4400" b="1">
                <a:latin typeface="黑体" panose="02010609060101010101" pitchFamily="49" charset="-122"/>
                <a:ea typeface="黑体" panose="02010609060101010101" pitchFamily="49" charset="-122"/>
              </a:rPr>
              <a:t>。有外商问：</a:t>
            </a:r>
            <a:r>
              <a:rPr lang="zh-CN" altLang="en-US" sz="4400" b="1">
                <a:latin typeface="楷体" panose="02010609060101010101" pitchFamily="49" charset="-122"/>
                <a:ea typeface="楷体" panose="02010609060101010101" pitchFamily="49" charset="-122"/>
              </a:rPr>
              <a:t>“什么叫‘正法’？”</a:t>
            </a:r>
            <a:r>
              <a:rPr lang="zh-CN" altLang="en-US" sz="4400" b="1">
                <a:latin typeface="黑体" panose="02010609060101010101" pitchFamily="49" charset="-122"/>
                <a:ea typeface="黑体" panose="02010609060101010101" pitchFamily="49" charset="-122"/>
              </a:rPr>
              <a:t>中国官员答：</a:t>
            </a:r>
            <a:r>
              <a:rPr lang="zh-CN" altLang="en-US" sz="4400" b="1">
                <a:latin typeface="楷体" panose="02010609060101010101" pitchFamily="49" charset="-122"/>
                <a:ea typeface="楷体" panose="02010609060101010101" pitchFamily="49" charset="-122"/>
              </a:rPr>
              <a:t>“正法就是杀头。”</a:t>
            </a:r>
            <a:endParaRPr lang="zh-CN" altLang="en-US" sz="4400" b="1">
              <a:latin typeface="楷体" panose="02010609060101010101" pitchFamily="49" charset="-122"/>
              <a:ea typeface="楷体" panose="02010609060101010101" pitchFamily="49" charset="-122"/>
            </a:endParaRPr>
          </a:p>
        </p:txBody>
      </p:sp>
      <p:sp>
        <p:nvSpPr>
          <p:cNvPr id="26627" name="文本框 26626"/>
          <p:cNvSpPr txBox="1"/>
          <p:nvPr/>
        </p:nvSpPr>
        <p:spPr>
          <a:xfrm>
            <a:off x="323850" y="4178300"/>
            <a:ext cx="11510963" cy="2432050"/>
          </a:xfrm>
          <a:prstGeom prst="rect">
            <a:avLst/>
          </a:prstGeom>
          <a:noFill/>
          <a:ln w="9525">
            <a:noFill/>
          </a:ln>
        </p:spPr>
        <p:txBody>
          <a:bodyPr anchor="t">
            <a:spAutoFit/>
          </a:bodyPr>
          <a:p>
            <a:pPr>
              <a:lnSpc>
                <a:spcPct val="130000"/>
              </a:lnSpc>
              <a:spcBef>
                <a:spcPct val="50000"/>
              </a:spcBef>
            </a:pPr>
            <a:r>
              <a:rPr lang="zh-CN" altLang="en-US" sz="4000" b="1">
                <a:solidFill>
                  <a:srgbClr val="0000FF"/>
                </a:solidFill>
                <a:latin typeface="黑体" panose="02010609060101010101" pitchFamily="49" charset="-122"/>
                <a:ea typeface="黑体" panose="02010609060101010101" pitchFamily="49" charset="-122"/>
              </a:rPr>
              <a:t>这一段，林则徐说的是法令，所以用的是庄严典雅的</a:t>
            </a:r>
            <a:r>
              <a:rPr lang="zh-CN" altLang="en-US" sz="4000" b="1">
                <a:solidFill>
                  <a:srgbClr val="0000FF"/>
                </a:solidFill>
                <a:latin typeface="楷体" panose="02010609060101010101" pitchFamily="49" charset="-122"/>
                <a:ea typeface="楷体" panose="02010609060101010101" pitchFamily="49" charset="-122"/>
              </a:rPr>
              <a:t>“正法”</a:t>
            </a:r>
            <a:r>
              <a:rPr lang="zh-CN" altLang="en-US" sz="4000" b="1">
                <a:solidFill>
                  <a:srgbClr val="0000FF"/>
                </a:solidFill>
                <a:latin typeface="黑体" panose="02010609060101010101" pitchFamily="49" charset="-122"/>
                <a:ea typeface="黑体" panose="02010609060101010101" pitchFamily="49" charset="-122"/>
              </a:rPr>
              <a:t>，官员是口头对话，所以用了浅显易懂的</a:t>
            </a:r>
            <a:r>
              <a:rPr lang="zh-CN" altLang="en-US" sz="4000" b="1">
                <a:solidFill>
                  <a:srgbClr val="0000FF"/>
                </a:solidFill>
                <a:latin typeface="楷体" panose="02010609060101010101" pitchFamily="49" charset="-122"/>
                <a:ea typeface="楷体" panose="02010609060101010101" pitchFamily="49" charset="-122"/>
              </a:rPr>
              <a:t>“杀头”</a:t>
            </a:r>
            <a:r>
              <a:rPr lang="zh-CN" altLang="en-US" sz="4000" b="1">
                <a:solidFill>
                  <a:srgbClr val="0000FF"/>
                </a:solidFill>
                <a:latin typeface="黑体" panose="02010609060101010101" pitchFamily="49" charset="-122"/>
                <a:ea typeface="黑体" panose="02010609060101010101" pitchFamily="49" charset="-122"/>
              </a:rPr>
              <a:t>，和各自的语体都很协调。</a:t>
            </a:r>
            <a:endParaRPr lang="zh-CN" altLang="en-US" sz="4000" b="1">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dissolve">
                                      <p:cBhvr>
                                        <p:cTn id="7" dur="5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3" name="文本占位符 15362"/>
          <p:cNvSpPr>
            <a:spLocks noGrp="1"/>
          </p:cNvSpPr>
          <p:nvPr>
            <p:ph type="body" idx="1"/>
          </p:nvPr>
        </p:nvSpPr>
        <p:spPr>
          <a:xfrm>
            <a:off x="429260" y="391795"/>
            <a:ext cx="10991850" cy="6449060"/>
          </a:xfrm>
        </p:spPr>
        <p:txBody>
          <a:bodyPr/>
          <a:p>
            <a:pPr>
              <a:lnSpc>
                <a:spcPts val="5000"/>
              </a:lnSpc>
            </a:pPr>
            <a:r>
              <a:rPr lang="zh-CN" altLang="en-US" sz="3600" b="1" dirty="0"/>
              <a:t>你觉得以下两则哪一则更加合适？</a:t>
            </a:r>
            <a:endParaRPr lang="zh-CN" altLang="en-US" sz="3600" b="1" dirty="0"/>
          </a:p>
          <a:p>
            <a:pPr>
              <a:lnSpc>
                <a:spcPts val="5000"/>
              </a:lnSpc>
            </a:pPr>
            <a:r>
              <a:rPr lang="zh-CN" altLang="en-US" sz="3600" b="1" dirty="0"/>
              <a:t>针对近日美日对南海问题的指手画脚、横加干涉，外交部发表了声明，</a:t>
            </a:r>
            <a:endParaRPr lang="zh-CN" altLang="en-US" sz="3600" b="1" dirty="0"/>
          </a:p>
          <a:p>
            <a:pPr>
              <a:lnSpc>
                <a:spcPts val="5000"/>
              </a:lnSpc>
            </a:pPr>
            <a:r>
              <a:rPr lang="zh-CN" altLang="en-US" sz="3600" b="1" dirty="0"/>
              <a:t>版本</a:t>
            </a:r>
            <a:r>
              <a:rPr lang="en-US" altLang="zh-CN" sz="3600" b="1" dirty="0"/>
              <a:t>1</a:t>
            </a:r>
            <a:r>
              <a:rPr lang="zh-CN" altLang="en-US" sz="3600" b="1" dirty="0"/>
              <a:t>：美日不是南海问题当事方，应采取客观公允态度，停止任何可能导致争议复杂化和损害地区和平稳定的言行。</a:t>
            </a:r>
            <a:endParaRPr lang="zh-CN" altLang="en-US" sz="3600" b="1" dirty="0"/>
          </a:p>
          <a:p>
            <a:pPr>
              <a:lnSpc>
                <a:spcPts val="5000"/>
              </a:lnSpc>
            </a:pPr>
            <a:r>
              <a:rPr lang="zh-CN" altLang="en-US" sz="3600" b="1" dirty="0"/>
              <a:t>版本</a:t>
            </a:r>
            <a:r>
              <a:rPr lang="en-US" altLang="zh-CN" sz="3600" b="1" dirty="0"/>
              <a:t>2</a:t>
            </a:r>
            <a:r>
              <a:rPr lang="zh-CN" altLang="en-US" sz="3600" b="1" dirty="0"/>
              <a:t>：南海跟美日没有半毛钱关系，哪儿凉快哪儿呆着去，别瞎捣乱。</a:t>
            </a:r>
            <a:endParaRPr lang="zh-CN" altLang="en-US" sz="3600" b="1"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文本框 27649"/>
          <p:cNvSpPr txBox="1"/>
          <p:nvPr/>
        </p:nvSpPr>
        <p:spPr>
          <a:xfrm>
            <a:off x="600075" y="1582738"/>
            <a:ext cx="11104563" cy="4187825"/>
          </a:xfrm>
          <a:prstGeom prst="rect">
            <a:avLst/>
          </a:prstGeom>
          <a:noFill/>
          <a:ln w="9525">
            <a:noFill/>
          </a:ln>
        </p:spPr>
        <p:txBody>
          <a:bodyPr anchor="t">
            <a:spAutoFit/>
          </a:bodyPr>
          <a:p>
            <a:pPr>
              <a:lnSpc>
                <a:spcPct val="125000"/>
              </a:lnSpc>
              <a:spcBef>
                <a:spcPct val="50000"/>
              </a:spcBef>
            </a:pPr>
            <a:r>
              <a:rPr lang="en-US" altLang="zh-CN" sz="3200" b="1">
                <a:latin typeface="黑体" panose="02010609060101010101" pitchFamily="49" charset="-122"/>
                <a:ea typeface="黑体" panose="02010609060101010101" pitchFamily="49" charset="-122"/>
              </a:rPr>
              <a:t>    </a:t>
            </a:r>
            <a:r>
              <a:rPr lang="zh-CN" altLang="en-US" sz="5400" b="1">
                <a:latin typeface="黑体" panose="02010609060101010101" pitchFamily="49" charset="-122"/>
                <a:ea typeface="黑体" panose="02010609060101010101" pitchFamily="49" charset="-122"/>
              </a:rPr>
              <a:t>不同的语体，往往运用不同的语言材料，适应各自不同的语境和交际需要，形成各自不同的语言特点。</a:t>
            </a:r>
            <a:r>
              <a:rPr lang="zh-CN" altLang="en-US" sz="5400" b="1" u="sng">
                <a:solidFill>
                  <a:srgbClr val="FF3300"/>
                </a:solidFill>
                <a:latin typeface="黑体" panose="02010609060101010101" pitchFamily="49" charset="-122"/>
                <a:ea typeface="黑体" panose="02010609060101010101" pitchFamily="49" charset="-122"/>
              </a:rPr>
              <a:t>写什么文用什么体。</a:t>
            </a:r>
            <a:r>
              <a:rPr lang="zh-CN" altLang="en-US" sz="5400" b="1">
                <a:latin typeface="黑体" panose="02010609060101010101" pitchFamily="49" charset="-122"/>
                <a:ea typeface="黑体" panose="02010609060101010101" pitchFamily="49" charset="-122"/>
              </a:rPr>
              <a:t> </a:t>
            </a:r>
            <a:endParaRPr lang="zh-CN" altLang="en-US" sz="5400" b="1">
              <a:latin typeface="黑体" panose="02010609060101010101" pitchFamily="49" charset="-122"/>
              <a:ea typeface="黑体" panose="02010609060101010101" pitchFamily="49" charset="-122"/>
            </a:endParaRPr>
          </a:p>
        </p:txBody>
      </p:sp>
      <p:sp>
        <p:nvSpPr>
          <p:cNvPr id="27651" name="矩形 27650"/>
          <p:cNvSpPr/>
          <p:nvPr/>
        </p:nvSpPr>
        <p:spPr>
          <a:xfrm>
            <a:off x="474663" y="5675313"/>
            <a:ext cx="11229975" cy="996950"/>
          </a:xfrm>
          <a:prstGeom prst="rect">
            <a:avLst/>
          </a:prstGeom>
          <a:noFill/>
          <a:ln w="9525">
            <a:noFill/>
          </a:ln>
        </p:spPr>
        <p:txBody>
          <a:bodyPr anchor="t">
            <a:spAutoFit/>
          </a:bodyPr>
          <a:p>
            <a:pPr>
              <a:lnSpc>
                <a:spcPct val="125000"/>
              </a:lnSpc>
            </a:pPr>
            <a:r>
              <a:rPr lang="zh-CN" altLang="en-US" sz="4800" b="1">
                <a:solidFill>
                  <a:srgbClr val="0000FF"/>
                </a:solidFill>
                <a:latin typeface="黑体" panose="02010609060101010101" pitchFamily="49" charset="-122"/>
                <a:ea typeface="黑体" panose="02010609060101010101" pitchFamily="49" charset="-122"/>
              </a:rPr>
              <a:t>口头语</a:t>
            </a:r>
            <a:r>
              <a:rPr lang="en-US" altLang="zh-CN" sz="4800" b="1">
                <a:solidFill>
                  <a:srgbClr val="0000FF"/>
                </a:solidFill>
                <a:latin typeface="Calibri" panose="020F0502020204030204" pitchFamily="34" charset="0"/>
                <a:ea typeface="黑体" panose="02010609060101010101" pitchFamily="49" charset="-122"/>
              </a:rPr>
              <a:t>—</a:t>
            </a:r>
            <a:r>
              <a:rPr lang="en-US" altLang="zh-CN" sz="4800" b="1">
                <a:solidFill>
                  <a:srgbClr val="0000FF"/>
                </a:solidFill>
                <a:latin typeface="黑体" panose="02010609060101010101" pitchFamily="49" charset="-122"/>
                <a:ea typeface="黑体" panose="02010609060101010101" pitchFamily="49" charset="-122"/>
              </a:rPr>
              <a:t>          </a:t>
            </a:r>
            <a:r>
              <a:rPr lang="zh-CN" altLang="en-US" sz="4800" b="1">
                <a:solidFill>
                  <a:srgbClr val="0000FF"/>
                </a:solidFill>
                <a:latin typeface="黑体" panose="02010609060101010101" pitchFamily="49" charset="-122"/>
                <a:ea typeface="黑体" panose="02010609060101010101" pitchFamily="49" charset="-122"/>
              </a:rPr>
              <a:t>书面语</a:t>
            </a:r>
            <a:r>
              <a:rPr lang="en-US" altLang="zh-CN" sz="4800" b="1">
                <a:solidFill>
                  <a:srgbClr val="0000FF"/>
                </a:solidFill>
                <a:latin typeface="Calibri" panose="020F0502020204030204" pitchFamily="34" charset="0"/>
                <a:ea typeface="黑体" panose="02010609060101010101" pitchFamily="49" charset="-122"/>
              </a:rPr>
              <a:t>—</a:t>
            </a:r>
            <a:endParaRPr lang="en-US" altLang="zh-CN" sz="4800" b="1">
              <a:solidFill>
                <a:srgbClr val="0000FF"/>
              </a:solidFill>
              <a:latin typeface="黑体" panose="02010609060101010101" pitchFamily="49" charset="-122"/>
              <a:ea typeface="黑体" panose="02010609060101010101" pitchFamily="49" charset="-122"/>
            </a:endParaRPr>
          </a:p>
        </p:txBody>
      </p:sp>
      <p:sp>
        <p:nvSpPr>
          <p:cNvPr id="27652" name="文本框 27651"/>
          <p:cNvSpPr txBox="1"/>
          <p:nvPr/>
        </p:nvSpPr>
        <p:spPr>
          <a:xfrm>
            <a:off x="2927350" y="5789613"/>
            <a:ext cx="3789363" cy="911225"/>
          </a:xfrm>
          <a:prstGeom prst="rect">
            <a:avLst/>
          </a:prstGeom>
          <a:noFill/>
          <a:ln w="9525">
            <a:noFill/>
          </a:ln>
        </p:spPr>
        <p:txBody>
          <a:bodyPr anchor="t">
            <a:spAutoFit/>
          </a:bodyPr>
          <a:p>
            <a:r>
              <a:rPr lang="zh-CN" altLang="en-US" sz="5400" b="1">
                <a:solidFill>
                  <a:srgbClr val="FF0000"/>
                </a:solidFill>
                <a:latin typeface="黑体" panose="02010609060101010101" pitchFamily="49" charset="-122"/>
                <a:ea typeface="黑体" panose="02010609060101010101" pitchFamily="49" charset="-122"/>
              </a:rPr>
              <a:t>通俗易懂</a:t>
            </a:r>
            <a:r>
              <a:rPr lang="zh-CN" altLang="en-US" sz="3200" b="1">
                <a:solidFill>
                  <a:srgbClr val="0000FF"/>
                </a:solidFill>
                <a:latin typeface="黑体" panose="02010609060101010101" pitchFamily="49" charset="-122"/>
                <a:ea typeface="黑体" panose="02010609060101010101" pitchFamily="49" charset="-122"/>
              </a:rPr>
              <a:t> </a:t>
            </a:r>
            <a:endParaRPr lang="zh-CN" altLang="en-US" sz="3200" b="1">
              <a:solidFill>
                <a:srgbClr val="0000FF"/>
              </a:solidFill>
              <a:latin typeface="黑体" panose="02010609060101010101" pitchFamily="49" charset="-122"/>
              <a:ea typeface="黑体" panose="02010609060101010101" pitchFamily="49" charset="-122"/>
            </a:endParaRPr>
          </a:p>
        </p:txBody>
      </p:sp>
      <p:sp>
        <p:nvSpPr>
          <p:cNvPr id="27653" name="文本框 27652"/>
          <p:cNvSpPr txBox="1"/>
          <p:nvPr/>
        </p:nvSpPr>
        <p:spPr>
          <a:xfrm>
            <a:off x="8437563" y="5765800"/>
            <a:ext cx="3303587" cy="911225"/>
          </a:xfrm>
          <a:prstGeom prst="rect">
            <a:avLst/>
          </a:prstGeom>
          <a:noFill/>
          <a:ln w="9525">
            <a:noFill/>
          </a:ln>
        </p:spPr>
        <p:txBody>
          <a:bodyPr anchor="t">
            <a:spAutoFit/>
          </a:bodyPr>
          <a:p>
            <a:r>
              <a:rPr lang="zh-CN" altLang="en-US" sz="5400" b="1">
                <a:solidFill>
                  <a:srgbClr val="FF0000"/>
                </a:solidFill>
                <a:latin typeface="黑体" panose="02010609060101010101" pitchFamily="49" charset="-122"/>
                <a:ea typeface="黑体" panose="02010609060101010101" pitchFamily="49" charset="-122"/>
              </a:rPr>
              <a:t>庄重典雅</a:t>
            </a:r>
            <a:endParaRPr lang="zh-CN" altLang="en-US" sz="5400" b="1">
              <a:solidFill>
                <a:srgbClr val="FF0000"/>
              </a:solidFill>
              <a:latin typeface="黑体" panose="02010609060101010101" pitchFamily="49" charset="-122"/>
              <a:ea typeface="黑体" panose="02010609060101010101" pitchFamily="49" charset="-122"/>
            </a:endParaRPr>
          </a:p>
        </p:txBody>
      </p:sp>
      <p:sp>
        <p:nvSpPr>
          <p:cNvPr id="27654" name="圆角矩形标注 27653"/>
          <p:cNvSpPr/>
          <p:nvPr/>
        </p:nvSpPr>
        <p:spPr>
          <a:xfrm>
            <a:off x="600075" y="514350"/>
            <a:ext cx="807720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黑体" panose="02010609060101010101" pitchFamily="49" charset="-122"/>
                <a:ea typeface="黑体" panose="02010609060101010101" pitchFamily="49" charset="-122"/>
                <a:cs typeface="+mn-cs"/>
                <a:sym typeface="+mn-ea"/>
              </a:rPr>
              <a:t>④</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mn-ea"/>
              </a:rPr>
              <a:t>注重语体，符合要求</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mn-ea"/>
            </a:endParaRPr>
          </a:p>
        </p:txBody>
      </p:sp>
      <p:sp>
        <p:nvSpPr>
          <p:cNvPr id="27655" name="椭圆 27654"/>
          <p:cNvSpPr/>
          <p:nvPr/>
        </p:nvSpPr>
        <p:spPr>
          <a:xfrm>
            <a:off x="2936875" y="506413"/>
            <a:ext cx="1630363" cy="1027112"/>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blinds(horizontal)">
                                      <p:cBhvr>
                                        <p:cTn id="7" dur="500"/>
                                        <p:tgtEl>
                                          <p:spTgt spid="2765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gtEl>
                                        <p:attrNameLst>
                                          <p:attrName>style.visibility</p:attrName>
                                        </p:attrNameLst>
                                      </p:cBhvr>
                                      <p:to>
                                        <p:strVal val="visible"/>
                                      </p:to>
                                    </p:set>
                                    <p:animEffect transition="in" filter="dissolve">
                                      <p:cBhvr>
                                        <p:cTn id="12" dur="500"/>
                                        <p:tgtEl>
                                          <p:spTgt spid="2765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7652"/>
                                        </p:tgtEl>
                                        <p:attrNameLst>
                                          <p:attrName>style.visibility</p:attrName>
                                        </p:attrNameLst>
                                      </p:cBhvr>
                                      <p:to>
                                        <p:strVal val="visible"/>
                                      </p:to>
                                    </p:set>
                                    <p:anim calcmode="lin" valueType="num">
                                      <p:cBhvr additive="base">
                                        <p:cTn id="17" dur="500" fill="hold"/>
                                        <p:tgtEl>
                                          <p:spTgt spid="27652"/>
                                        </p:tgtEl>
                                        <p:attrNameLst>
                                          <p:attrName>ppt_x</p:attrName>
                                        </p:attrNameLst>
                                      </p:cBhvr>
                                      <p:tavLst>
                                        <p:tav tm="0">
                                          <p:val>
                                            <p:strVal val="ppt_x"/>
                                          </p:val>
                                        </p:tav>
                                        <p:tav tm="100000">
                                          <p:val>
                                            <p:strVal val="ppt_x"/>
                                          </p:val>
                                        </p:tav>
                                      </p:tavLst>
                                    </p:anim>
                                    <p:anim calcmode="lin" valueType="num">
                                      <p:cBhvr additive="base">
                                        <p:cTn id="18" dur="500" fill="hold"/>
                                        <p:tgtEl>
                                          <p:spTgt spid="2765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7653"/>
                                        </p:tgtEl>
                                        <p:attrNameLst>
                                          <p:attrName>style.visibility</p:attrName>
                                        </p:attrNameLst>
                                      </p:cBhvr>
                                      <p:to>
                                        <p:strVal val="visible"/>
                                      </p:to>
                                    </p:set>
                                    <p:anim calcmode="lin" valueType="num">
                                      <p:cBhvr additive="base">
                                        <p:cTn id="23" dur="500" fill="hold"/>
                                        <p:tgtEl>
                                          <p:spTgt spid="27653"/>
                                        </p:tgtEl>
                                        <p:attrNameLst>
                                          <p:attrName>ppt_x</p:attrName>
                                        </p:attrNameLst>
                                      </p:cBhvr>
                                      <p:tavLst>
                                        <p:tav tm="0">
                                          <p:val>
                                            <p:strVal val="ppt_x"/>
                                          </p:val>
                                        </p:tav>
                                        <p:tav tm="100000">
                                          <p:val>
                                            <p:strVal val="ppt_x"/>
                                          </p:val>
                                        </p:tav>
                                      </p:tavLst>
                                    </p:anim>
                                    <p:anim calcmode="lin" valueType="num">
                                      <p:cBhvr additive="base">
                                        <p:cTn id="24" dur="500" fill="hold"/>
                                        <p:tgtEl>
                                          <p:spTgt spid="276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nimBg="1"/>
      <p:bldP spid="27651" grpId="0" animBg="1"/>
      <p:bldP spid="27652" grpId="0" animBg="1"/>
      <p:bldP spid="2765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文本框 9217"/>
          <p:cNvSpPr txBox="1"/>
          <p:nvPr/>
        </p:nvSpPr>
        <p:spPr>
          <a:xfrm>
            <a:off x="174625" y="1189038"/>
            <a:ext cx="11669713" cy="5078412"/>
          </a:xfrm>
          <a:prstGeom prst="rect">
            <a:avLst/>
          </a:prstGeom>
          <a:noFill/>
          <a:ln w="9525">
            <a:noFill/>
          </a:ln>
        </p:spPr>
        <p:txBody>
          <a:bodyPr wrap="square" anchor="t">
            <a:spAutoFit/>
          </a:bodyPr>
          <a:p>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语言表达得体”是</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考试大纲</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在表达运用层级（</a:t>
            </a:r>
            <a:r>
              <a:rPr lang="en-US" altLang="zh-CN" sz="3600" b="1">
                <a:latin typeface="黑体" panose="02010609060101010101" pitchFamily="49" charset="-122"/>
                <a:ea typeface="黑体" panose="02010609060101010101" pitchFamily="49" charset="-122"/>
              </a:rPr>
              <a:t>D</a:t>
            </a:r>
            <a:r>
              <a:rPr lang="zh-CN" altLang="en-US" sz="3600" b="1">
                <a:latin typeface="黑体" panose="02010609060101010101" pitchFamily="49" charset="-122"/>
                <a:ea typeface="黑体" panose="02010609060101010101" pitchFamily="49" charset="-122"/>
              </a:rPr>
              <a:t>级）上对考生提出的一项要求。</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考试大纲的说明</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中明确，“得体”指能够</a:t>
            </a:r>
            <a:r>
              <a:rPr lang="zh-CN" altLang="en-US" sz="3600" b="1">
                <a:solidFill>
                  <a:srgbClr val="3434FD"/>
                </a:solidFill>
                <a:latin typeface="黑体" panose="02010609060101010101" pitchFamily="49" charset="-122"/>
                <a:ea typeface="黑体" panose="02010609060101010101" pitchFamily="49" charset="-122"/>
              </a:rPr>
              <a:t>恰当</a:t>
            </a:r>
            <a:r>
              <a:rPr lang="zh-CN" altLang="en-US" sz="3600" b="1">
                <a:latin typeface="黑体" panose="02010609060101010101" pitchFamily="49" charset="-122"/>
                <a:ea typeface="黑体" panose="02010609060101010101" pitchFamily="49" charset="-122"/>
              </a:rPr>
              <a:t>地使用语言，体现</a:t>
            </a:r>
            <a:r>
              <a:rPr lang="zh-CN" altLang="en-US" sz="3600" b="1">
                <a:solidFill>
                  <a:srgbClr val="3434FD"/>
                </a:solidFill>
                <a:latin typeface="黑体" panose="02010609060101010101" pitchFamily="49" charset="-122"/>
                <a:ea typeface="黑体" panose="02010609060101010101" pitchFamily="49" charset="-122"/>
              </a:rPr>
              <a:t>语境</a:t>
            </a:r>
            <a:r>
              <a:rPr lang="zh-CN" altLang="en-US" sz="3600" b="1">
                <a:latin typeface="黑体" panose="02010609060101010101" pitchFamily="49" charset="-122"/>
                <a:ea typeface="黑体" panose="02010609060101010101" pitchFamily="49" charset="-122"/>
              </a:rPr>
              <a:t>和</a:t>
            </a:r>
            <a:r>
              <a:rPr lang="zh-CN" altLang="en-US" sz="3600" b="1">
                <a:solidFill>
                  <a:srgbClr val="3434FD"/>
                </a:solidFill>
                <a:latin typeface="黑体" panose="02010609060101010101" pitchFamily="49" charset="-122"/>
                <a:ea typeface="黑体" panose="02010609060101010101" pitchFamily="49" charset="-122"/>
              </a:rPr>
              <a:t>语体</a:t>
            </a:r>
            <a:r>
              <a:rPr lang="zh-CN" altLang="en-US" sz="3600" b="1">
                <a:latin typeface="黑体" panose="02010609060101010101" pitchFamily="49" charset="-122"/>
                <a:ea typeface="黑体" panose="02010609060101010101" pitchFamily="49" charset="-122"/>
              </a:rPr>
              <a:t>的要求。</a:t>
            </a:r>
            <a:endParaRPr lang="zh-CN" altLang="en-US" sz="3600" b="1">
              <a:latin typeface="黑体" panose="02010609060101010101" pitchFamily="49" charset="-122"/>
              <a:ea typeface="黑体" panose="02010609060101010101" pitchFamily="49" charset="-122"/>
            </a:endParaRPr>
          </a:p>
          <a:p>
            <a:r>
              <a:rPr lang="en-US" altLang="zh-CN" sz="3600" b="1">
                <a:latin typeface="黑体" panose="02010609060101010101" pitchFamily="49" charset="-122"/>
                <a:ea typeface="黑体" panose="02010609060101010101" pitchFamily="49" charset="-122"/>
              </a:rPr>
              <a:t>1</a:t>
            </a:r>
            <a:r>
              <a:rPr lang="zh-CN" altLang="en-US" sz="3600" b="1">
                <a:latin typeface="黑体" panose="02010609060101010101" pitchFamily="49" charset="-122"/>
                <a:ea typeface="黑体" panose="02010609060101010101" pitchFamily="49" charset="-122"/>
              </a:rPr>
              <a:t>、体现</a:t>
            </a:r>
            <a:r>
              <a:rPr lang="zh-CN" altLang="en-US" sz="3600" b="1">
                <a:solidFill>
                  <a:srgbClr val="3434FD"/>
                </a:solidFill>
                <a:latin typeface="黑体" panose="02010609060101010101" pitchFamily="49" charset="-122"/>
                <a:ea typeface="黑体" panose="02010609060101010101" pitchFamily="49" charset="-122"/>
              </a:rPr>
              <a:t>外部语境</a:t>
            </a:r>
            <a:r>
              <a:rPr lang="zh-CN" altLang="en-US" sz="3600" b="1">
                <a:latin typeface="黑体" panose="02010609060101010101" pitchFamily="49" charset="-122"/>
                <a:ea typeface="黑体" panose="02010609060101010101" pitchFamily="49" charset="-122"/>
              </a:rPr>
              <a:t>（各种情境条件）要求，就是说话用语要</a:t>
            </a:r>
            <a:r>
              <a:rPr lang="en-US" altLang="zh-CN" sz="3600" b="1">
                <a:solidFill>
                  <a:srgbClr val="3434FD"/>
                </a:solidFill>
                <a:latin typeface="黑体" panose="02010609060101010101" pitchFamily="49" charset="-122"/>
                <a:ea typeface="黑体" panose="02010609060101010101" pitchFamily="49" charset="-122"/>
              </a:rPr>
              <a:t>①</a:t>
            </a:r>
            <a:r>
              <a:rPr lang="zh-CN" altLang="en-US" sz="3600" b="1">
                <a:solidFill>
                  <a:srgbClr val="3434FD"/>
                </a:solidFill>
                <a:latin typeface="黑体" panose="02010609060101010101" pitchFamily="49" charset="-122"/>
                <a:ea typeface="黑体" panose="02010609060101010101" pitchFamily="49" charset="-122"/>
              </a:rPr>
              <a:t>掌握谦辞敬辞</a:t>
            </a:r>
            <a:r>
              <a:rPr lang="en-US" altLang="zh-CN" sz="3600" b="1">
                <a:solidFill>
                  <a:srgbClr val="3434FD"/>
                </a:solidFill>
                <a:latin typeface="黑体" panose="02010609060101010101" pitchFamily="49" charset="-122"/>
                <a:ea typeface="黑体" panose="02010609060101010101" pitchFamily="49" charset="-122"/>
              </a:rPr>
              <a:t>②</a:t>
            </a:r>
            <a:r>
              <a:rPr lang="zh-CN" altLang="en-US" sz="3600" b="1">
                <a:solidFill>
                  <a:srgbClr val="3434FD"/>
                </a:solidFill>
                <a:latin typeface="黑体" panose="02010609060101010101" pitchFamily="49" charset="-122"/>
                <a:ea typeface="黑体" panose="02010609060101010101" pitchFamily="49" charset="-122"/>
              </a:rPr>
              <a:t>分清对象</a:t>
            </a:r>
            <a:r>
              <a:rPr lang="en-US" altLang="zh-CN" sz="3600" b="1">
                <a:solidFill>
                  <a:srgbClr val="3434FD"/>
                </a:solidFill>
                <a:latin typeface="黑体" panose="02010609060101010101" pitchFamily="49" charset="-122"/>
                <a:ea typeface="黑体" panose="02010609060101010101" pitchFamily="49" charset="-122"/>
              </a:rPr>
              <a:t>③</a:t>
            </a:r>
            <a:r>
              <a:rPr lang="zh-CN" altLang="en-US" sz="3600" b="1">
                <a:solidFill>
                  <a:srgbClr val="3434FD"/>
                </a:solidFill>
                <a:latin typeface="黑体" panose="02010609060101010101" pitchFamily="49" charset="-122"/>
                <a:ea typeface="黑体" panose="02010609060101010101" pitchFamily="49" charset="-122"/>
              </a:rPr>
              <a:t>注意场合</a:t>
            </a:r>
            <a:r>
              <a:rPr lang="en-US" altLang="zh-CN" sz="3600" b="1">
                <a:solidFill>
                  <a:srgbClr val="3434FD"/>
                </a:solidFill>
                <a:latin typeface="黑体" panose="02010609060101010101" pitchFamily="49" charset="-122"/>
                <a:ea typeface="黑体" panose="02010609060101010101" pitchFamily="49" charset="-122"/>
              </a:rPr>
              <a:t>④</a:t>
            </a:r>
            <a:r>
              <a:rPr lang="zh-CN" altLang="en-US" sz="3600" b="1">
                <a:solidFill>
                  <a:srgbClr val="3434FD"/>
                </a:solidFill>
                <a:latin typeface="黑体" panose="02010609060101010101" pitchFamily="49" charset="-122"/>
                <a:ea typeface="黑体" panose="02010609060101010101" pitchFamily="49" charset="-122"/>
              </a:rPr>
              <a:t>明确目的</a:t>
            </a:r>
            <a:r>
              <a:rPr lang="zh-CN" altLang="en-US" sz="3600" b="1">
                <a:latin typeface="黑体" panose="02010609060101010101" pitchFamily="49" charset="-122"/>
                <a:ea typeface="黑体" panose="02010609060101010101" pitchFamily="49" charset="-122"/>
              </a:rPr>
              <a:t>。</a:t>
            </a:r>
            <a:endParaRPr lang="zh-CN" altLang="en-US" sz="3600" b="1">
              <a:latin typeface="黑体" panose="02010609060101010101" pitchFamily="49" charset="-122"/>
              <a:ea typeface="黑体" panose="02010609060101010101" pitchFamily="49" charset="-122"/>
            </a:endParaRPr>
          </a:p>
          <a:p>
            <a:r>
              <a:rPr lang="en-US" altLang="zh-CN" sz="3600" b="1">
                <a:latin typeface="黑体" panose="02010609060101010101" pitchFamily="49" charset="-122"/>
                <a:ea typeface="黑体" panose="02010609060101010101" pitchFamily="49" charset="-122"/>
              </a:rPr>
              <a:t>2</a:t>
            </a:r>
            <a:r>
              <a:rPr lang="zh-CN" altLang="en-US" sz="3600" b="1">
                <a:latin typeface="黑体" panose="02010609060101010101" pitchFamily="49" charset="-122"/>
                <a:ea typeface="黑体" panose="02010609060101010101" pitchFamily="49" charset="-122"/>
              </a:rPr>
              <a:t>、体现</a:t>
            </a:r>
            <a:r>
              <a:rPr lang="zh-CN" altLang="en-US" sz="3600" b="1">
                <a:solidFill>
                  <a:srgbClr val="3434FD"/>
                </a:solidFill>
                <a:latin typeface="黑体" panose="02010609060101010101" pitchFamily="49" charset="-122"/>
                <a:ea typeface="黑体" panose="02010609060101010101" pitchFamily="49" charset="-122"/>
              </a:rPr>
              <a:t>内部语境</a:t>
            </a:r>
            <a:r>
              <a:rPr lang="zh-CN" altLang="en-US" sz="3600" b="1">
                <a:latin typeface="黑体" panose="02010609060101010101" pitchFamily="49" charset="-122"/>
                <a:ea typeface="黑体" panose="02010609060101010101" pitchFamily="49" charset="-122"/>
              </a:rPr>
              <a:t>（上下文）要求，就是要分清语体，做到</a:t>
            </a:r>
            <a:r>
              <a:rPr lang="zh-CN" altLang="en-US" sz="3600" b="1">
                <a:solidFill>
                  <a:srgbClr val="3434FD"/>
                </a:solidFill>
                <a:latin typeface="黑体" panose="02010609060101010101" pitchFamily="49" charset="-122"/>
                <a:ea typeface="黑体" panose="02010609060101010101" pitchFamily="49" charset="-122"/>
              </a:rPr>
              <a:t>语体</a:t>
            </a:r>
            <a:r>
              <a:rPr lang="zh-CN" altLang="en-US" sz="3600" b="1">
                <a:latin typeface="黑体" panose="02010609060101010101" pitchFamily="49" charset="-122"/>
                <a:ea typeface="黑体" panose="02010609060101010101" pitchFamily="49" charset="-122"/>
              </a:rPr>
              <a:t>（口语、书面语）色彩和</a:t>
            </a:r>
            <a:r>
              <a:rPr lang="zh-CN" altLang="en-US" sz="3600" b="1">
                <a:solidFill>
                  <a:srgbClr val="3434FD"/>
                </a:solidFill>
                <a:latin typeface="黑体" panose="02010609060101010101" pitchFamily="49" charset="-122"/>
                <a:ea typeface="黑体" panose="02010609060101010101" pitchFamily="49" charset="-122"/>
              </a:rPr>
              <a:t>文体</a:t>
            </a:r>
            <a:r>
              <a:rPr lang="zh-CN" altLang="en-US" sz="3600" b="1">
                <a:latin typeface="黑体" panose="02010609060101010101" pitchFamily="49" charset="-122"/>
                <a:ea typeface="黑体" panose="02010609060101010101" pitchFamily="49" charset="-122"/>
              </a:rPr>
              <a:t>（文艺语体、科学语体、政论语体、公文语体等）色彩得当。</a:t>
            </a:r>
            <a:endParaRPr lang="zh-CN" altLang="en-US" sz="3600" b="1">
              <a:latin typeface="黑体" panose="02010609060101010101" pitchFamily="49" charset="-122"/>
              <a:ea typeface="黑体" panose="02010609060101010101" pitchFamily="49" charset="-122"/>
            </a:endParaRPr>
          </a:p>
          <a:p>
            <a:endParaRPr lang="zh-CN" altLang="en-US" sz="3600" b="1">
              <a:latin typeface="黑体" panose="02010609060101010101" pitchFamily="49" charset="-122"/>
              <a:ea typeface="黑体" panose="02010609060101010101" pitchFamily="49" charset="-122"/>
            </a:endParaRPr>
          </a:p>
        </p:txBody>
      </p:sp>
      <p:sp>
        <p:nvSpPr>
          <p:cNvPr id="13314" name="文本框 9218"/>
          <p:cNvSpPr txBox="1"/>
          <p:nvPr/>
        </p:nvSpPr>
        <p:spPr>
          <a:xfrm>
            <a:off x="1222375" y="198438"/>
            <a:ext cx="7994650" cy="706437"/>
          </a:xfrm>
          <a:prstGeom prst="rect">
            <a:avLst/>
          </a:prstGeom>
          <a:noFill/>
          <a:ln w="9525" cap="flat" cmpd="sng">
            <a:solidFill>
              <a:srgbClr val="FF0000"/>
            </a:solidFill>
            <a:prstDash val="solid"/>
            <a:miter/>
            <a:headEnd type="none" w="med" len="med"/>
            <a:tailEnd type="none" w="med" len="med"/>
          </a:ln>
        </p:spPr>
        <p:txBody>
          <a:bodyPr wrap="square" anchor="t">
            <a:spAutoFit/>
          </a:bodyPr>
          <a:p>
            <a:pPr>
              <a:spcBef>
                <a:spcPct val="50000"/>
              </a:spcBef>
            </a:pPr>
            <a:r>
              <a:rPr lang="zh-CN" altLang="en-US" sz="4000" b="1">
                <a:solidFill>
                  <a:srgbClr val="3434FD"/>
                </a:solidFill>
                <a:latin typeface="黑体" panose="02010609060101010101" pitchFamily="49" charset="-122"/>
                <a:ea typeface="黑体" panose="02010609060101010101" pitchFamily="49" charset="-122"/>
              </a:rPr>
              <a:t>解读考纲，剖析“得体”的内涵</a:t>
            </a:r>
            <a:endParaRPr lang="zh-CN" altLang="en-US" sz="4000" b="1">
              <a:solidFill>
                <a:srgbClr val="3434FD"/>
              </a:solidFill>
              <a:latin typeface="黑体" panose="02010609060101010101" pitchFamily="49" charset="-122"/>
              <a:ea typeface="黑体" panose="02010609060101010101" pitchFamily="49" charset="-122"/>
            </a:endParaRPr>
          </a:p>
        </p:txBody>
      </p:sp>
      <p:sp>
        <p:nvSpPr>
          <p:cNvPr id="9220" name="文本框 9219"/>
          <p:cNvSpPr txBox="1"/>
          <p:nvPr/>
        </p:nvSpPr>
        <p:spPr>
          <a:xfrm>
            <a:off x="9121775" y="260350"/>
            <a:ext cx="2870200" cy="644525"/>
          </a:xfrm>
          <a:prstGeom prst="rect">
            <a:avLst/>
          </a:prstGeom>
          <a:noFill/>
          <a:ln w="9525">
            <a:noFill/>
          </a:ln>
        </p:spPr>
        <p:txBody>
          <a:bodyPr anchor="t">
            <a:spAutoFit/>
          </a:bodyPr>
          <a:p>
            <a:pPr>
              <a:spcBef>
                <a:spcPct val="50000"/>
              </a:spcBef>
            </a:pPr>
            <a:r>
              <a:rPr lang="zh-CN" altLang="en-US" sz="3600" b="1">
                <a:solidFill>
                  <a:srgbClr val="3434FD"/>
                </a:solidFill>
                <a:latin typeface="黑体" panose="02010609060101010101" pitchFamily="49" charset="-122"/>
                <a:ea typeface="黑体" panose="02010609060101010101" pitchFamily="49" charset="-122"/>
              </a:rPr>
              <a:t>（考什么）</a:t>
            </a:r>
            <a:endParaRPr lang="zh-CN" altLang="en-US" sz="3600" b="1">
              <a:solidFill>
                <a:srgbClr val="3434FD"/>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3"/>
                                        </p:tgtEl>
                                        <p:attrNameLst>
                                          <p:attrName>style.visibility</p:attrName>
                                        </p:attrNameLst>
                                      </p:cBhvr>
                                      <p:to>
                                        <p:strVal val="visible"/>
                                      </p:to>
                                    </p:set>
                                    <p:animEffect transition="in" filter="blinds(horizontal)">
                                      <p:cBhvr>
                                        <p:cTn id="7" dur="500"/>
                                        <p:tgtEl>
                                          <p:spTgt spid="13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文本框 21505"/>
          <p:cNvSpPr txBox="1"/>
          <p:nvPr/>
        </p:nvSpPr>
        <p:spPr>
          <a:xfrm>
            <a:off x="284163" y="239713"/>
            <a:ext cx="11550650" cy="6569075"/>
          </a:xfrm>
          <a:prstGeom prst="rect">
            <a:avLst/>
          </a:prstGeom>
          <a:noFill/>
          <a:ln w="9525">
            <a:noFill/>
          </a:ln>
        </p:spPr>
        <p:txBody>
          <a:bodyPr anchor="t">
            <a:spAutoFit/>
          </a:bodyPr>
          <a:p>
            <a:r>
              <a:rPr lang="zh-CN" altLang="en-US" sz="4400" b="1">
                <a:solidFill>
                  <a:srgbClr val="000000"/>
                </a:solidFill>
                <a:latin typeface="宋体" panose="02010600030101010101" pitchFamily="2" charset="-122"/>
                <a:ea typeface="宋体" panose="02010600030101010101" pitchFamily="2" charset="-122"/>
              </a:rPr>
              <a:t>穆天宇给余爷爷留一张便条，本想写得有点文采，却有</a:t>
            </a:r>
            <a:r>
              <a:rPr lang="en-US" altLang="zh-CN" sz="4400" b="1">
                <a:solidFill>
                  <a:srgbClr val="000000"/>
                </a:solidFill>
                <a:latin typeface="宋体" panose="02010600030101010101" pitchFamily="2" charset="-122"/>
                <a:ea typeface="宋体" panose="02010600030101010101" pitchFamily="2" charset="-122"/>
              </a:rPr>
              <a:t>4</a:t>
            </a:r>
            <a:r>
              <a:rPr lang="zh-CN" altLang="en-US" sz="4400" b="1">
                <a:solidFill>
                  <a:srgbClr val="000000"/>
                </a:solidFill>
                <a:latin typeface="宋体" panose="02010600030101010101" pitchFamily="2" charset="-122"/>
                <a:ea typeface="宋体" panose="02010600030101010101" pitchFamily="2" charset="-122"/>
              </a:rPr>
              <a:t>处用词不得体。请将不得体的词语找出来并进行修改。（</a:t>
            </a:r>
            <a:r>
              <a:rPr lang="en-US" altLang="zh-CN" sz="4400" b="1">
                <a:solidFill>
                  <a:srgbClr val="000000"/>
                </a:solidFill>
                <a:latin typeface="宋体" panose="02010600030101010101" pitchFamily="2" charset="-122"/>
                <a:ea typeface="宋体" panose="02010600030101010101" pitchFamily="2" charset="-122"/>
              </a:rPr>
              <a:t>4</a:t>
            </a:r>
            <a:r>
              <a:rPr lang="zh-CN" altLang="en-US" sz="4400" b="1">
                <a:solidFill>
                  <a:srgbClr val="000000"/>
                </a:solidFill>
                <a:latin typeface="宋体" panose="02010600030101010101" pitchFamily="2" charset="-122"/>
                <a:ea typeface="宋体" panose="02010600030101010101" pitchFamily="2" charset="-122"/>
              </a:rPr>
              <a:t>分）</a:t>
            </a:r>
            <a:endParaRPr lang="zh-CN" altLang="en-US" sz="4400" b="1">
              <a:solidFill>
                <a:srgbClr val="000000"/>
              </a:solidFill>
              <a:latin typeface="宋体" panose="02010600030101010101" pitchFamily="2" charset="-122"/>
              <a:ea typeface="宋体" panose="02010600030101010101" pitchFamily="2" charset="-122"/>
            </a:endParaRPr>
          </a:p>
          <a:p>
            <a:r>
              <a:rPr lang="en-US" altLang="zh-CN" sz="4000" b="1">
                <a:solidFill>
                  <a:srgbClr val="000000"/>
                </a:solidFill>
                <a:latin typeface="Calibri" panose="020F0502020204030204" pitchFamily="34" charset="0"/>
                <a:ea typeface="宋体" panose="02010600030101010101" pitchFamily="2" charset="-122"/>
              </a:rPr>
              <a:t> </a:t>
            </a:r>
            <a:r>
              <a:rPr lang="zh-CN" altLang="en-US" sz="5400" b="1">
                <a:solidFill>
                  <a:srgbClr val="000000"/>
                </a:solidFill>
                <a:latin typeface="楷体" panose="02010609060101010101" pitchFamily="49" charset="-122"/>
                <a:ea typeface="楷体" panose="02010609060101010101" pitchFamily="49" charset="-122"/>
              </a:rPr>
              <a:t>余爷爷：</a:t>
            </a:r>
            <a:endParaRPr lang="zh-CN" altLang="en-US" sz="5400" b="1">
              <a:solidFill>
                <a:srgbClr val="000000"/>
              </a:solidFill>
              <a:latin typeface="楷体" panose="02010609060101010101" pitchFamily="49" charset="-122"/>
              <a:ea typeface="楷体" panose="02010609060101010101" pitchFamily="49" charset="-122"/>
            </a:endParaRPr>
          </a:p>
          <a:p>
            <a:r>
              <a:rPr lang="en-US" altLang="zh-CN" sz="5400" b="1">
                <a:solidFill>
                  <a:srgbClr val="000000"/>
                </a:solidFill>
                <a:latin typeface="楷体" panose="02010609060101010101" pitchFamily="49" charset="-122"/>
                <a:ea typeface="楷体" panose="02010609060101010101" pitchFamily="49" charset="-122"/>
              </a:rPr>
              <a:t>    </a:t>
            </a:r>
            <a:r>
              <a:rPr lang="zh-CN" altLang="en-US" sz="5400" b="1">
                <a:solidFill>
                  <a:srgbClr val="000000"/>
                </a:solidFill>
                <a:latin typeface="楷体" panose="02010609060101010101" pitchFamily="49" charset="-122"/>
                <a:ea typeface="楷体" panose="02010609060101010101" pitchFamily="49" charset="-122"/>
              </a:rPr>
              <a:t>惊悉阁下病了，父亲让我登门</a:t>
            </a:r>
            <a:endParaRPr lang="zh-CN" altLang="en-US" sz="5400" b="1">
              <a:solidFill>
                <a:srgbClr val="000000"/>
              </a:solidFill>
              <a:latin typeface="楷体" panose="02010609060101010101" pitchFamily="49" charset="-122"/>
              <a:ea typeface="楷体" panose="02010609060101010101" pitchFamily="49" charset="-122"/>
            </a:endParaRPr>
          </a:p>
          <a:p>
            <a:r>
              <a:rPr lang="zh-CN" altLang="en-US" sz="5400" b="1">
                <a:solidFill>
                  <a:srgbClr val="000000"/>
                </a:solidFill>
                <a:latin typeface="楷体" panose="02010609060101010101" pitchFamily="49" charset="-122"/>
                <a:ea typeface="楷体" panose="02010609060101010101" pitchFamily="49" charset="-122"/>
              </a:rPr>
              <a:t>造访，未能见面。现馈赠鲜花一束，祝早日康复！</a:t>
            </a:r>
            <a:endParaRPr lang="zh-CN" altLang="en-US" sz="5400" b="1">
              <a:solidFill>
                <a:srgbClr val="000000"/>
              </a:solidFill>
              <a:latin typeface="楷体" panose="02010609060101010101" pitchFamily="49" charset="-122"/>
              <a:ea typeface="楷体" panose="02010609060101010101" pitchFamily="49" charset="-122"/>
            </a:endParaRPr>
          </a:p>
          <a:p>
            <a:r>
              <a:rPr lang="zh-CN" altLang="en-US" sz="4000" b="1">
                <a:solidFill>
                  <a:srgbClr val="000000"/>
                </a:solidFill>
                <a:latin typeface="楷体" panose="02010609060101010101" pitchFamily="49" charset="-122"/>
                <a:ea typeface="楷体" panose="02010609060101010101" pitchFamily="49" charset="-122"/>
              </a:rPr>
              <a:t>　　　　　　　　　　　　　　　    </a:t>
            </a:r>
            <a:r>
              <a:rPr lang="zh-CN" altLang="en-US" sz="4000" b="1">
                <a:solidFill>
                  <a:srgbClr val="000000"/>
                </a:solidFill>
                <a:latin typeface="楷体" panose="02010609060101010101" pitchFamily="49" charset="-122"/>
                <a:ea typeface="楷体" panose="02010609060101010101" pitchFamily="49" charset="-122"/>
                <a:sym typeface="宋体" panose="02010600030101010101" pitchFamily="2" charset="-122"/>
              </a:rPr>
              <a:t>小宇</a:t>
            </a:r>
            <a:r>
              <a:rPr lang="zh-CN" altLang="en-US" sz="4000" b="1">
                <a:solidFill>
                  <a:srgbClr val="000000"/>
                </a:solidFill>
                <a:latin typeface="楷体" panose="02010609060101010101" pitchFamily="49" charset="-122"/>
                <a:ea typeface="楷体" panose="02010609060101010101" pitchFamily="49" charset="-122"/>
              </a:rPr>
              <a:t>     </a:t>
            </a:r>
            <a:endParaRPr lang="zh-CN" altLang="en-US" sz="4000" b="1">
              <a:solidFill>
                <a:srgbClr val="000000"/>
              </a:solidFill>
              <a:latin typeface="楷体" panose="02010609060101010101" pitchFamily="49" charset="-122"/>
              <a:ea typeface="楷体" panose="02010609060101010101" pitchFamily="49" charset="-122"/>
            </a:endParaRPr>
          </a:p>
          <a:p>
            <a:r>
              <a:rPr lang="zh-CN" altLang="en-US" sz="4000" b="1">
                <a:solidFill>
                  <a:srgbClr val="000000"/>
                </a:solidFill>
                <a:latin typeface="楷体" panose="02010609060101010101" pitchFamily="49" charset="-122"/>
                <a:ea typeface="楷体" panose="02010609060101010101" pitchFamily="49" charset="-122"/>
              </a:rPr>
              <a:t>                               </a:t>
            </a:r>
            <a:r>
              <a:rPr lang="en-US" altLang="zh-CN" sz="4000" b="1">
                <a:solidFill>
                  <a:srgbClr val="000000"/>
                </a:solidFill>
                <a:latin typeface="楷体" panose="02010609060101010101" pitchFamily="49" charset="-122"/>
                <a:ea typeface="楷体" panose="02010609060101010101" pitchFamily="49" charset="-122"/>
                <a:sym typeface="宋体" panose="02010600030101010101" pitchFamily="2" charset="-122"/>
              </a:rPr>
              <a:t>12</a:t>
            </a:r>
            <a:r>
              <a:rPr lang="zh-CN" altLang="en-US" sz="4000" b="1">
                <a:solidFill>
                  <a:srgbClr val="000000"/>
                </a:solidFill>
                <a:latin typeface="楷体" panose="02010609060101010101" pitchFamily="49" charset="-122"/>
                <a:ea typeface="楷体" panose="02010609060101010101" pitchFamily="49" charset="-122"/>
                <a:sym typeface="宋体" panose="02010600030101010101" pitchFamily="2" charset="-122"/>
              </a:rPr>
              <a:t>月</a:t>
            </a:r>
            <a:r>
              <a:rPr lang="en-US" altLang="zh-CN" sz="4000" b="1">
                <a:solidFill>
                  <a:srgbClr val="000000"/>
                </a:solidFill>
                <a:latin typeface="楷体" panose="02010609060101010101" pitchFamily="49" charset="-122"/>
                <a:ea typeface="楷体" panose="02010609060101010101" pitchFamily="49" charset="-122"/>
                <a:sym typeface="宋体" panose="02010600030101010101" pitchFamily="2" charset="-122"/>
              </a:rPr>
              <a:t>4</a:t>
            </a:r>
            <a:r>
              <a:rPr lang="zh-CN" altLang="en-US" sz="4000" b="1">
                <a:solidFill>
                  <a:srgbClr val="000000"/>
                </a:solidFill>
                <a:latin typeface="楷体" panose="02010609060101010101" pitchFamily="49" charset="-122"/>
                <a:ea typeface="楷体" panose="02010609060101010101" pitchFamily="49" charset="-122"/>
                <a:sym typeface="宋体" panose="02010600030101010101" pitchFamily="2" charset="-122"/>
              </a:rPr>
              <a:t>日</a:t>
            </a:r>
            <a:r>
              <a:rPr lang="zh-CN" altLang="en-US" sz="4000" b="1">
                <a:solidFill>
                  <a:srgbClr val="000000"/>
                </a:solidFill>
                <a:latin typeface="楷体" panose="02010609060101010101" pitchFamily="49" charset="-122"/>
                <a:ea typeface="楷体" panose="02010609060101010101" pitchFamily="49" charset="-122"/>
              </a:rPr>
              <a:t>                                     　</a:t>
            </a:r>
            <a:r>
              <a:rPr lang="zh-CN" altLang="en-US" sz="4000" b="1">
                <a:solidFill>
                  <a:srgbClr val="000000"/>
                </a:solidFill>
                <a:latin typeface="Calibri" panose="020F0502020204030204" pitchFamily="34" charset="0"/>
                <a:ea typeface="宋体" panose="02010600030101010101" pitchFamily="2" charset="-122"/>
              </a:rPr>
              <a:t>　　　　　　　　　　　　　　　　　　　　</a:t>
            </a:r>
            <a:endParaRPr lang="zh-CN" altLang="en-US" b="1">
              <a:solidFill>
                <a:srgbClr val="000000"/>
              </a:solidFill>
              <a:latin typeface="Calibri" panose="020F0502020204030204" pitchFamily="34" charset="0"/>
              <a:ea typeface="宋体" panose="02010600030101010101" pitchFamily="2" charset="-122"/>
            </a:endParaRPr>
          </a:p>
        </p:txBody>
      </p:sp>
      <p:sp>
        <p:nvSpPr>
          <p:cNvPr id="21507" name="流程图: 终止 21506"/>
          <p:cNvSpPr/>
          <p:nvPr/>
        </p:nvSpPr>
        <p:spPr>
          <a:xfrm>
            <a:off x="1590675" y="3155950"/>
            <a:ext cx="1441450" cy="77470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1508" name="圆角矩形标注 21507"/>
          <p:cNvSpPr/>
          <p:nvPr/>
        </p:nvSpPr>
        <p:spPr>
          <a:xfrm>
            <a:off x="2860675" y="2333625"/>
            <a:ext cx="1698625" cy="777875"/>
          </a:xfrm>
          <a:prstGeom prst="wedgeRoundRectCallout">
            <a:avLst>
              <a:gd name="adj1" fmla="val -61667"/>
              <a:gd name="adj2" fmla="val 58079"/>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听到</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21509" name="流程图: 终止 21508"/>
          <p:cNvSpPr/>
          <p:nvPr/>
        </p:nvSpPr>
        <p:spPr>
          <a:xfrm>
            <a:off x="2987675" y="3149600"/>
            <a:ext cx="1441450" cy="773113"/>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1510" name="圆角矩形标注 21509"/>
          <p:cNvSpPr/>
          <p:nvPr/>
        </p:nvSpPr>
        <p:spPr>
          <a:xfrm>
            <a:off x="4981575" y="2359025"/>
            <a:ext cx="1698625" cy="777875"/>
          </a:xfrm>
          <a:prstGeom prst="wedgeRoundRectCallout">
            <a:avLst>
              <a:gd name="adj1" fmla="val -92259"/>
              <a:gd name="adj2" fmla="val 68449"/>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您老</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21511" name="流程图: 终止 21510"/>
          <p:cNvSpPr/>
          <p:nvPr/>
        </p:nvSpPr>
        <p:spPr>
          <a:xfrm>
            <a:off x="349250" y="3968750"/>
            <a:ext cx="1443038" cy="77470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1512" name="圆角矩形标注 21511"/>
          <p:cNvSpPr/>
          <p:nvPr/>
        </p:nvSpPr>
        <p:spPr>
          <a:xfrm>
            <a:off x="1784350" y="5661025"/>
            <a:ext cx="1698625" cy="777875"/>
          </a:xfrm>
          <a:prstGeom prst="wedgeRoundRectCallout">
            <a:avLst>
              <a:gd name="adj1" fmla="val -60958"/>
              <a:gd name="adj2" fmla="val -170491"/>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探望</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21513" name="流程图: 终止 21512"/>
          <p:cNvSpPr/>
          <p:nvPr/>
        </p:nvSpPr>
        <p:spPr>
          <a:xfrm>
            <a:off x="6561138" y="3957638"/>
            <a:ext cx="1443037" cy="773112"/>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1514" name="圆角矩形标注 21513"/>
          <p:cNvSpPr/>
          <p:nvPr/>
        </p:nvSpPr>
        <p:spPr>
          <a:xfrm>
            <a:off x="6149975" y="5245100"/>
            <a:ext cx="1698625" cy="777875"/>
          </a:xfrm>
          <a:prstGeom prst="wedgeRoundRectCallout">
            <a:avLst>
              <a:gd name="adj1" fmla="val -14060"/>
              <a:gd name="adj2" fmla="val -122977"/>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rPr>
              <a:t>送上</a:t>
            </a:r>
            <a:endParaRPr lang="zh-CN" altLang="en-US" sz="5400" b="1">
              <a:solidFill>
                <a:srgbClr val="F80836"/>
              </a:solidFill>
              <a:latin typeface="Times New Roman" panose="02020603050405020304" pitchFamily="18" charset="0"/>
              <a:ea typeface="楷体_GB2312" pitchFamily="49" charset="-122"/>
              <a:sym typeface="宋体" panose="02010600030101010101" pitchFamily="2" charset="-122"/>
            </a:endParaRPr>
          </a:p>
        </p:txBody>
      </p:sp>
      <p:sp>
        <p:nvSpPr>
          <p:cNvPr id="3" name="椭圆 2"/>
          <p:cNvSpPr/>
          <p:nvPr/>
        </p:nvSpPr>
        <p:spPr>
          <a:xfrm>
            <a:off x="5815330" y="184150"/>
            <a:ext cx="1645285" cy="7810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ppt_x"/>
                                          </p:val>
                                        </p:tav>
                                        <p:tav tm="100000">
                                          <p:val>
                                            <p:strVal val="ppt_x"/>
                                          </p:val>
                                        </p:tav>
                                      </p:tavLst>
                                    </p:anim>
                                    <p:anim calcmode="lin" valueType="num">
                                      <p:cBhvr additive="base">
                                        <p:cTn id="8" dur="500" fill="hold"/>
                                        <p:tgtEl>
                                          <p:spTgt spid="2150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9"/>
                                        </p:tgtEl>
                                        <p:attrNameLst>
                                          <p:attrName>style.visibility</p:attrName>
                                        </p:attrNameLst>
                                      </p:cBhvr>
                                      <p:to>
                                        <p:strVal val="visible"/>
                                      </p:to>
                                    </p:set>
                                    <p:anim calcmode="lin" valueType="num">
                                      <p:cBhvr additive="base">
                                        <p:cTn id="13" dur="500" fill="hold"/>
                                        <p:tgtEl>
                                          <p:spTgt spid="21509"/>
                                        </p:tgtEl>
                                        <p:attrNameLst>
                                          <p:attrName>ppt_x</p:attrName>
                                        </p:attrNameLst>
                                      </p:cBhvr>
                                      <p:tavLst>
                                        <p:tav tm="0">
                                          <p:val>
                                            <p:strVal val="ppt_x"/>
                                          </p:val>
                                        </p:tav>
                                        <p:tav tm="100000">
                                          <p:val>
                                            <p:strVal val="ppt_x"/>
                                          </p:val>
                                        </p:tav>
                                      </p:tavLst>
                                    </p:anim>
                                    <p:anim calcmode="lin" valueType="num">
                                      <p:cBhvr additive="base">
                                        <p:cTn id="14" dur="500" fill="hold"/>
                                        <p:tgtEl>
                                          <p:spTgt spid="215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11"/>
                                        </p:tgtEl>
                                        <p:attrNameLst>
                                          <p:attrName>style.visibility</p:attrName>
                                        </p:attrNameLst>
                                      </p:cBhvr>
                                      <p:to>
                                        <p:strVal val="visible"/>
                                      </p:to>
                                    </p:set>
                                    <p:anim calcmode="lin" valueType="num">
                                      <p:cBhvr additive="base">
                                        <p:cTn id="19" dur="500" fill="hold"/>
                                        <p:tgtEl>
                                          <p:spTgt spid="21511"/>
                                        </p:tgtEl>
                                        <p:attrNameLst>
                                          <p:attrName>ppt_x</p:attrName>
                                        </p:attrNameLst>
                                      </p:cBhvr>
                                      <p:tavLst>
                                        <p:tav tm="0">
                                          <p:val>
                                            <p:strVal val="ppt_x"/>
                                          </p:val>
                                        </p:tav>
                                        <p:tav tm="100000">
                                          <p:val>
                                            <p:strVal val="ppt_x"/>
                                          </p:val>
                                        </p:tav>
                                      </p:tavLst>
                                    </p:anim>
                                    <p:anim calcmode="lin" valueType="num">
                                      <p:cBhvr additive="base">
                                        <p:cTn id="20"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13"/>
                                        </p:tgtEl>
                                        <p:attrNameLst>
                                          <p:attrName>style.visibility</p:attrName>
                                        </p:attrNameLst>
                                      </p:cBhvr>
                                      <p:to>
                                        <p:strVal val="visible"/>
                                      </p:to>
                                    </p:set>
                                    <p:anim calcmode="lin" valueType="num">
                                      <p:cBhvr additive="base">
                                        <p:cTn id="25" dur="500" fill="hold"/>
                                        <p:tgtEl>
                                          <p:spTgt spid="21513"/>
                                        </p:tgtEl>
                                        <p:attrNameLst>
                                          <p:attrName>ppt_x</p:attrName>
                                        </p:attrNameLst>
                                      </p:cBhvr>
                                      <p:tavLst>
                                        <p:tav tm="0">
                                          <p:val>
                                            <p:strVal val="ppt_x"/>
                                          </p:val>
                                        </p:tav>
                                        <p:tav tm="100000">
                                          <p:val>
                                            <p:strVal val="ppt_x"/>
                                          </p:val>
                                        </p:tav>
                                      </p:tavLst>
                                    </p:anim>
                                    <p:anim calcmode="lin" valueType="num">
                                      <p:cBhvr additive="base">
                                        <p:cTn id="26"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508"/>
                                        </p:tgtEl>
                                        <p:attrNameLst>
                                          <p:attrName>style.visibility</p:attrName>
                                        </p:attrNameLst>
                                      </p:cBhvr>
                                      <p:to>
                                        <p:strVal val="visible"/>
                                      </p:to>
                                    </p:set>
                                    <p:anim calcmode="lin" valueType="num">
                                      <p:cBhvr additive="base">
                                        <p:cTn id="31" dur="500" fill="hold"/>
                                        <p:tgtEl>
                                          <p:spTgt spid="21508"/>
                                        </p:tgtEl>
                                        <p:attrNameLst>
                                          <p:attrName>ppt_x</p:attrName>
                                        </p:attrNameLst>
                                      </p:cBhvr>
                                      <p:tavLst>
                                        <p:tav tm="0">
                                          <p:val>
                                            <p:strVal val="ppt_x"/>
                                          </p:val>
                                        </p:tav>
                                        <p:tav tm="100000">
                                          <p:val>
                                            <p:strVal val="ppt_x"/>
                                          </p:val>
                                        </p:tav>
                                      </p:tavLst>
                                    </p:anim>
                                    <p:anim calcmode="lin" valueType="num">
                                      <p:cBhvr additive="base">
                                        <p:cTn id="32" dur="500" fill="hold"/>
                                        <p:tgtEl>
                                          <p:spTgt spid="2150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510"/>
                                        </p:tgtEl>
                                        <p:attrNameLst>
                                          <p:attrName>style.visibility</p:attrName>
                                        </p:attrNameLst>
                                      </p:cBhvr>
                                      <p:to>
                                        <p:strVal val="visible"/>
                                      </p:to>
                                    </p:set>
                                    <p:anim calcmode="lin" valueType="num">
                                      <p:cBhvr additive="base">
                                        <p:cTn id="37" dur="500" fill="hold"/>
                                        <p:tgtEl>
                                          <p:spTgt spid="21510"/>
                                        </p:tgtEl>
                                        <p:attrNameLst>
                                          <p:attrName>ppt_x</p:attrName>
                                        </p:attrNameLst>
                                      </p:cBhvr>
                                      <p:tavLst>
                                        <p:tav tm="0">
                                          <p:val>
                                            <p:strVal val="ppt_x"/>
                                          </p:val>
                                        </p:tav>
                                        <p:tav tm="100000">
                                          <p:val>
                                            <p:strVal val="ppt_x"/>
                                          </p:val>
                                        </p:tav>
                                      </p:tavLst>
                                    </p:anim>
                                    <p:anim calcmode="lin" valueType="num">
                                      <p:cBhvr additive="base">
                                        <p:cTn id="38"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512"/>
                                        </p:tgtEl>
                                        <p:attrNameLst>
                                          <p:attrName>style.visibility</p:attrName>
                                        </p:attrNameLst>
                                      </p:cBhvr>
                                      <p:to>
                                        <p:strVal val="visible"/>
                                      </p:to>
                                    </p:set>
                                    <p:anim calcmode="lin" valueType="num">
                                      <p:cBhvr additive="base">
                                        <p:cTn id="43" dur="500" fill="hold"/>
                                        <p:tgtEl>
                                          <p:spTgt spid="21512"/>
                                        </p:tgtEl>
                                        <p:attrNameLst>
                                          <p:attrName>ppt_x</p:attrName>
                                        </p:attrNameLst>
                                      </p:cBhvr>
                                      <p:tavLst>
                                        <p:tav tm="0">
                                          <p:val>
                                            <p:strVal val="ppt_x"/>
                                          </p:val>
                                        </p:tav>
                                        <p:tav tm="100000">
                                          <p:val>
                                            <p:strVal val="ppt_x"/>
                                          </p:val>
                                        </p:tav>
                                      </p:tavLst>
                                    </p:anim>
                                    <p:anim calcmode="lin" valueType="num">
                                      <p:cBhvr additive="base">
                                        <p:cTn id="44" dur="500" fill="hold"/>
                                        <p:tgtEl>
                                          <p:spTgt spid="215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514"/>
                                        </p:tgtEl>
                                        <p:attrNameLst>
                                          <p:attrName>style.visibility</p:attrName>
                                        </p:attrNameLst>
                                      </p:cBhvr>
                                      <p:to>
                                        <p:strVal val="visible"/>
                                      </p:to>
                                    </p:set>
                                    <p:anim calcmode="lin" valueType="num">
                                      <p:cBhvr additive="base">
                                        <p:cTn id="49" dur="500" fill="hold"/>
                                        <p:tgtEl>
                                          <p:spTgt spid="21514"/>
                                        </p:tgtEl>
                                        <p:attrNameLst>
                                          <p:attrName>ppt_x</p:attrName>
                                        </p:attrNameLst>
                                      </p:cBhvr>
                                      <p:tavLst>
                                        <p:tav tm="0">
                                          <p:val>
                                            <p:strVal val="ppt_x"/>
                                          </p:val>
                                        </p:tav>
                                        <p:tav tm="100000">
                                          <p:val>
                                            <p:strVal val="ppt_x"/>
                                          </p:val>
                                        </p:tav>
                                      </p:tavLst>
                                    </p:anim>
                                    <p:anim calcmode="lin" valueType="num">
                                      <p:cBhvr additive="base">
                                        <p:cTn id="50" dur="500" fill="hold"/>
                                        <p:tgtEl>
                                          <p:spTgt spid="215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blinds(horizontal)">
                                      <p:cBhvr>
                                        <p:cTn id="5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ldLvl="0" animBg="1"/>
      <p:bldP spid="21509" grpId="0" bldLvl="0" animBg="1"/>
      <p:bldP spid="21511" grpId="0" bldLvl="0" animBg="1"/>
      <p:bldP spid="21513" grpId="0" bldLvl="0" animBg="1"/>
      <p:bldP spid="21508" grpId="0" bldLvl="0" animBg="1"/>
      <p:bldP spid="21510" grpId="0" bldLvl="0" animBg="1"/>
      <p:bldP spid="21512" grpId="0" bldLvl="0" animBg="1"/>
      <p:bldP spid="21514" grpId="0" bldLvl="0" animBg="1"/>
      <p:bldP spid="3" grpId="0" bldLvl="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文本框 28673"/>
          <p:cNvSpPr txBox="1"/>
          <p:nvPr/>
        </p:nvSpPr>
        <p:spPr>
          <a:xfrm>
            <a:off x="1497013" y="0"/>
            <a:ext cx="8915400" cy="454025"/>
          </a:xfrm>
          <a:prstGeom prst="rect">
            <a:avLst/>
          </a:prstGeom>
          <a:noFill/>
          <a:ln w="9525">
            <a:noFill/>
          </a:ln>
        </p:spPr>
        <p:txBody>
          <a:bodyPr anchor="t">
            <a:spAutoFit/>
          </a:bodyPr>
          <a:p>
            <a:pPr>
              <a:spcBef>
                <a:spcPct val="50000"/>
              </a:spcBef>
            </a:pPr>
            <a:endParaRPr lang="zh-CN" altLang="zh-CN" sz="2400">
              <a:latin typeface="Times New Roman" panose="02020603050405020304" pitchFamily="18" charset="0"/>
              <a:ea typeface="宋体" panose="02010600030101010101" pitchFamily="2" charset="-122"/>
            </a:endParaRPr>
          </a:p>
        </p:txBody>
      </p:sp>
      <p:sp>
        <p:nvSpPr>
          <p:cNvPr id="36866" name="文本框 28674"/>
          <p:cNvSpPr txBox="1"/>
          <p:nvPr/>
        </p:nvSpPr>
        <p:spPr>
          <a:xfrm>
            <a:off x="150813" y="3616325"/>
            <a:ext cx="11858625" cy="1198880"/>
          </a:xfrm>
          <a:prstGeom prst="rect">
            <a:avLst/>
          </a:prstGeom>
          <a:noFill/>
          <a:ln w="9525">
            <a:noFill/>
          </a:ln>
        </p:spPr>
        <p:txBody>
          <a:bodyPr anchor="t">
            <a:spAutoFit/>
          </a:bodyPr>
          <a:p>
            <a:pPr>
              <a:spcBef>
                <a:spcPct val="50000"/>
              </a:spcBef>
            </a:pPr>
            <a:r>
              <a:rPr lang="en-US" altLang="zh-CN" sz="3600" b="1">
                <a:latin typeface="楷体_GB2312" pitchFamily="49" charset="-122"/>
                <a:ea typeface="楷体_GB2312" pitchFamily="49" charset="-122"/>
              </a:rPr>
              <a:t>C</a:t>
            </a:r>
            <a:r>
              <a:rPr lang="zh-CN" altLang="en-US" sz="3600" b="1">
                <a:latin typeface="楷体_GB2312" pitchFamily="49" charset="-122"/>
                <a:ea typeface="楷体_GB2312" pitchFamily="49" charset="-122"/>
              </a:rPr>
              <a:t>、工具书：梅，落叶乔木，品种很多，性耐寒；叶子卵形，早春开花，花瓣五片；果实球形，青色，可食，味酸。</a:t>
            </a:r>
            <a:endParaRPr lang="zh-CN" altLang="en-US" sz="3600" b="1">
              <a:latin typeface="楷体_GB2312" pitchFamily="49" charset="-122"/>
              <a:ea typeface="楷体_GB2312" pitchFamily="49" charset="-122"/>
            </a:endParaRPr>
          </a:p>
        </p:txBody>
      </p:sp>
      <p:sp>
        <p:nvSpPr>
          <p:cNvPr id="36867" name="文本框 28675"/>
          <p:cNvSpPr txBox="1"/>
          <p:nvPr/>
        </p:nvSpPr>
        <p:spPr>
          <a:xfrm>
            <a:off x="196850" y="157163"/>
            <a:ext cx="11691938" cy="1720850"/>
          </a:xfrm>
          <a:prstGeom prst="rect">
            <a:avLst/>
          </a:prstGeom>
          <a:noFill/>
          <a:ln w="9525">
            <a:noFill/>
          </a:ln>
        </p:spPr>
        <p:txBody>
          <a:bodyPr anchor="t">
            <a:spAutoFit/>
          </a:bodyPr>
          <a:p>
            <a:pPr>
              <a:spcBef>
                <a:spcPct val="50000"/>
              </a:spcBef>
            </a:pPr>
            <a:r>
              <a:rPr lang="en-US" altLang="zh-CN" sz="3600" b="1">
                <a:latin typeface="楷体_GB2312" pitchFamily="49" charset="-122"/>
                <a:ea typeface="楷体_GB2312" pitchFamily="49" charset="-122"/>
              </a:rPr>
              <a:t>A</a:t>
            </a:r>
            <a:r>
              <a:rPr lang="zh-CN" altLang="en-US" sz="3600" b="1">
                <a:latin typeface="楷体_GB2312" pitchFamily="49" charset="-122"/>
                <a:ea typeface="楷体_GB2312" pitchFamily="49" charset="-122"/>
              </a:rPr>
              <a:t>、广播稿：自从我省东部地区发生特大洪水以来，我市各界对灾区人民生活甚是关心，积极开展赈灾活动，捐款（包括实物折款）累计已逾百万之巨。</a:t>
            </a:r>
            <a:endParaRPr lang="zh-CN" altLang="en-US" sz="3600" b="1">
              <a:latin typeface="楷体_GB2312" pitchFamily="49" charset="-122"/>
              <a:ea typeface="楷体_GB2312" pitchFamily="49" charset="-122"/>
            </a:endParaRPr>
          </a:p>
        </p:txBody>
      </p:sp>
      <p:sp>
        <p:nvSpPr>
          <p:cNvPr id="36868" name="文本框 28676"/>
          <p:cNvSpPr txBox="1"/>
          <p:nvPr/>
        </p:nvSpPr>
        <p:spPr>
          <a:xfrm>
            <a:off x="204788" y="1893888"/>
            <a:ext cx="11418887" cy="1720850"/>
          </a:xfrm>
          <a:prstGeom prst="rect">
            <a:avLst/>
          </a:prstGeom>
          <a:noFill/>
          <a:ln w="9525">
            <a:noFill/>
          </a:ln>
        </p:spPr>
        <p:txBody>
          <a:bodyPr anchor="t">
            <a:spAutoFit/>
          </a:bodyPr>
          <a:p>
            <a:pPr>
              <a:spcBef>
                <a:spcPct val="50000"/>
              </a:spcBef>
            </a:pPr>
            <a:r>
              <a:rPr lang="en-US" altLang="zh-CN" sz="3600" b="1">
                <a:latin typeface="楷体_GB2312" pitchFamily="49" charset="-122"/>
                <a:ea typeface="楷体_GB2312" pitchFamily="49" charset="-122"/>
              </a:rPr>
              <a:t>B</a:t>
            </a:r>
            <a:r>
              <a:rPr lang="zh-CN" altLang="en-US" sz="3600" b="1">
                <a:latin typeface="楷体_GB2312" pitchFamily="49" charset="-122"/>
                <a:ea typeface="楷体_GB2312" pitchFamily="49" charset="-122"/>
              </a:rPr>
              <a:t>、法院公告：</a:t>
            </a:r>
            <a:r>
              <a:rPr lang="en-US" altLang="zh-CN" sz="3600" b="1">
                <a:latin typeface="楷体_GB2312" pitchFamily="49" charset="-122"/>
                <a:ea typeface="楷体_GB2312" pitchFamily="49" charset="-122"/>
              </a:rPr>
              <a:t>4</a:t>
            </a:r>
            <a:r>
              <a:rPr lang="zh-CN" altLang="en-US" sz="3600" b="1">
                <a:latin typeface="楷体_GB2312" pitchFamily="49" charset="-122"/>
                <a:ea typeface="楷体_GB2312" pitchFamily="49" charset="-122"/>
              </a:rPr>
              <a:t>月</a:t>
            </a:r>
            <a:r>
              <a:rPr lang="en-US" altLang="zh-CN" sz="3600" b="1">
                <a:latin typeface="楷体_GB2312" pitchFamily="49" charset="-122"/>
                <a:ea typeface="楷体_GB2312" pitchFamily="49" charset="-122"/>
              </a:rPr>
              <a:t>18</a:t>
            </a:r>
            <a:r>
              <a:rPr lang="zh-CN" altLang="en-US" sz="3600" b="1">
                <a:latin typeface="楷体_GB2312" pitchFamily="49" charset="-122"/>
                <a:ea typeface="楷体_GB2312" pitchFamily="49" charset="-122"/>
              </a:rPr>
              <a:t>日，该犯与两个哥们一同到博物馆踩点，回来合计好行动步骤，当晚乘月黑风高之机，盗窃有价值的文物。</a:t>
            </a:r>
            <a:endParaRPr lang="zh-CN" altLang="en-US" sz="3600" b="1">
              <a:latin typeface="楷体_GB2312" pitchFamily="49" charset="-122"/>
              <a:ea typeface="楷体_GB2312" pitchFamily="49" charset="-122"/>
            </a:endParaRPr>
          </a:p>
        </p:txBody>
      </p:sp>
      <p:sp>
        <p:nvSpPr>
          <p:cNvPr id="36869" name="文本框 28677"/>
          <p:cNvSpPr txBox="1"/>
          <p:nvPr/>
        </p:nvSpPr>
        <p:spPr>
          <a:xfrm>
            <a:off x="254000" y="4805363"/>
            <a:ext cx="11487150" cy="1720850"/>
          </a:xfrm>
          <a:prstGeom prst="rect">
            <a:avLst/>
          </a:prstGeom>
          <a:noFill/>
          <a:ln w="9525">
            <a:noFill/>
          </a:ln>
        </p:spPr>
        <p:txBody>
          <a:bodyPr anchor="t">
            <a:spAutoFit/>
          </a:bodyPr>
          <a:p>
            <a:pPr>
              <a:spcBef>
                <a:spcPct val="50000"/>
              </a:spcBef>
            </a:pPr>
            <a:r>
              <a:rPr lang="en-US" altLang="zh-CN" sz="3600" b="1">
                <a:latin typeface="楷体_GB2312" pitchFamily="49" charset="-122"/>
                <a:ea typeface="楷体_GB2312" pitchFamily="49" charset="-122"/>
              </a:rPr>
              <a:t>D</a:t>
            </a:r>
            <a:r>
              <a:rPr lang="zh-CN" altLang="en-US" sz="3600" b="1">
                <a:latin typeface="楷体_GB2312" pitchFamily="49" charset="-122"/>
                <a:ea typeface="楷体_GB2312" pitchFamily="49" charset="-122"/>
              </a:rPr>
              <a:t>、请示：我校教室一共六间，有四间处于风雨飘摇之中，东倒西歪，气息奄奄，人命危浅，朝不虑夕，迫切希望教委拨款修整为荷！</a:t>
            </a:r>
            <a:endParaRPr lang="zh-CN" altLang="en-US" sz="3600" b="1">
              <a:latin typeface="楷体_GB2312" pitchFamily="49" charset="-122"/>
              <a:ea typeface="楷体_GB2312" pitchFamily="49" charset="-122"/>
            </a:endParaRPr>
          </a:p>
        </p:txBody>
      </p:sp>
      <p:sp>
        <p:nvSpPr>
          <p:cNvPr id="28679" name="流程图: 终止 28678"/>
          <p:cNvSpPr/>
          <p:nvPr/>
        </p:nvSpPr>
        <p:spPr>
          <a:xfrm>
            <a:off x="4346575" y="742950"/>
            <a:ext cx="1120775" cy="565150"/>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0" name="流程图: 终止 28679"/>
          <p:cNvSpPr/>
          <p:nvPr/>
        </p:nvSpPr>
        <p:spPr>
          <a:xfrm>
            <a:off x="652463" y="1308100"/>
            <a:ext cx="2978150" cy="566738"/>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1" name="流程图: 终止 28680"/>
          <p:cNvSpPr/>
          <p:nvPr/>
        </p:nvSpPr>
        <p:spPr>
          <a:xfrm>
            <a:off x="4797425" y="1296988"/>
            <a:ext cx="2978150" cy="566737"/>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2" name="流程图: 终止 28681"/>
          <p:cNvSpPr/>
          <p:nvPr/>
        </p:nvSpPr>
        <p:spPr>
          <a:xfrm>
            <a:off x="7548563" y="1893888"/>
            <a:ext cx="1166812" cy="566737"/>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3" name="流程图: 终止 28682"/>
          <p:cNvSpPr/>
          <p:nvPr/>
        </p:nvSpPr>
        <p:spPr>
          <a:xfrm>
            <a:off x="150813" y="2479675"/>
            <a:ext cx="1131887" cy="566738"/>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4" name="流程图: 终止 28683"/>
          <p:cNvSpPr/>
          <p:nvPr/>
        </p:nvSpPr>
        <p:spPr>
          <a:xfrm>
            <a:off x="2500313" y="2460625"/>
            <a:ext cx="1489075" cy="566738"/>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5" name="流程图: 终止 28684"/>
          <p:cNvSpPr/>
          <p:nvPr/>
        </p:nvSpPr>
        <p:spPr>
          <a:xfrm>
            <a:off x="7107238" y="2460625"/>
            <a:ext cx="2516187" cy="566738"/>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6" name="流程图: 终止 28685"/>
          <p:cNvSpPr/>
          <p:nvPr/>
        </p:nvSpPr>
        <p:spPr>
          <a:xfrm>
            <a:off x="8715375" y="4805363"/>
            <a:ext cx="2978150" cy="566737"/>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7" name="流程图: 终止 28686"/>
          <p:cNvSpPr/>
          <p:nvPr/>
        </p:nvSpPr>
        <p:spPr>
          <a:xfrm>
            <a:off x="254000" y="5391150"/>
            <a:ext cx="9291638" cy="566738"/>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28688" name="文本框 28687"/>
          <p:cNvSpPr txBox="1"/>
          <p:nvPr/>
        </p:nvSpPr>
        <p:spPr>
          <a:xfrm>
            <a:off x="150813" y="3632200"/>
            <a:ext cx="450850" cy="692150"/>
          </a:xfrm>
          <a:prstGeom prst="rect">
            <a:avLst/>
          </a:prstGeom>
          <a:noFill/>
          <a:ln w="9525">
            <a:noFill/>
          </a:ln>
        </p:spPr>
        <p:txBody>
          <a:bodyPr wrap="none" anchor="t">
            <a:spAutoFit/>
          </a:bodyPr>
          <a:p>
            <a:r>
              <a:rPr lang="en-US" altLang="zh-CN" sz="4000" b="1">
                <a:solidFill>
                  <a:srgbClr val="FF0000"/>
                </a:solidFill>
                <a:latin typeface="黑体" panose="02010609060101010101" pitchFamily="49" charset="-122"/>
                <a:ea typeface="黑体" panose="02010609060101010101" pitchFamily="49" charset="-122"/>
                <a:sym typeface="宋体" panose="02010600030101010101" pitchFamily="2" charset="-122"/>
              </a:rPr>
              <a:t>C</a:t>
            </a:r>
            <a:endParaRPr lang="en-US" altLang="zh-CN" sz="4000" b="1">
              <a:solidFill>
                <a:srgbClr val="FF0000"/>
              </a:solidFill>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 calcmode="lin" valueType="num">
                                      <p:cBhvr additive="base">
                                        <p:cTn id="7" dur="500" fill="hold"/>
                                        <p:tgtEl>
                                          <p:spTgt spid="28679"/>
                                        </p:tgtEl>
                                        <p:attrNameLst>
                                          <p:attrName>ppt_x</p:attrName>
                                        </p:attrNameLst>
                                      </p:cBhvr>
                                      <p:tavLst>
                                        <p:tav tm="0">
                                          <p:val>
                                            <p:strVal val="ppt_x"/>
                                          </p:val>
                                        </p:tav>
                                        <p:tav tm="100000">
                                          <p:val>
                                            <p:strVal val="ppt_x"/>
                                          </p:val>
                                        </p:tav>
                                      </p:tavLst>
                                    </p:anim>
                                    <p:anim calcmode="lin" valueType="num">
                                      <p:cBhvr additive="base">
                                        <p:cTn id="8" dur="500" fill="hold"/>
                                        <p:tgtEl>
                                          <p:spTgt spid="286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80"/>
                                        </p:tgtEl>
                                        <p:attrNameLst>
                                          <p:attrName>style.visibility</p:attrName>
                                        </p:attrNameLst>
                                      </p:cBhvr>
                                      <p:to>
                                        <p:strVal val="visible"/>
                                      </p:to>
                                    </p:set>
                                    <p:anim calcmode="lin" valueType="num">
                                      <p:cBhvr additive="base">
                                        <p:cTn id="13" dur="500" fill="hold"/>
                                        <p:tgtEl>
                                          <p:spTgt spid="28680"/>
                                        </p:tgtEl>
                                        <p:attrNameLst>
                                          <p:attrName>ppt_x</p:attrName>
                                        </p:attrNameLst>
                                      </p:cBhvr>
                                      <p:tavLst>
                                        <p:tav tm="0">
                                          <p:val>
                                            <p:strVal val="ppt_x"/>
                                          </p:val>
                                        </p:tav>
                                        <p:tav tm="100000">
                                          <p:val>
                                            <p:strVal val="ppt_x"/>
                                          </p:val>
                                        </p:tav>
                                      </p:tavLst>
                                    </p:anim>
                                    <p:anim calcmode="lin" valueType="num">
                                      <p:cBhvr additive="base">
                                        <p:cTn id="14" dur="500" fill="hold"/>
                                        <p:tgtEl>
                                          <p:spTgt spid="2868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81"/>
                                        </p:tgtEl>
                                        <p:attrNameLst>
                                          <p:attrName>style.visibility</p:attrName>
                                        </p:attrNameLst>
                                      </p:cBhvr>
                                      <p:to>
                                        <p:strVal val="visible"/>
                                      </p:to>
                                    </p:set>
                                    <p:anim calcmode="lin" valueType="num">
                                      <p:cBhvr additive="base">
                                        <p:cTn id="19" dur="500" fill="hold"/>
                                        <p:tgtEl>
                                          <p:spTgt spid="28681"/>
                                        </p:tgtEl>
                                        <p:attrNameLst>
                                          <p:attrName>ppt_x</p:attrName>
                                        </p:attrNameLst>
                                      </p:cBhvr>
                                      <p:tavLst>
                                        <p:tav tm="0">
                                          <p:val>
                                            <p:strVal val="ppt_x"/>
                                          </p:val>
                                        </p:tav>
                                        <p:tav tm="100000">
                                          <p:val>
                                            <p:strVal val="ppt_x"/>
                                          </p:val>
                                        </p:tav>
                                      </p:tavLst>
                                    </p:anim>
                                    <p:anim calcmode="lin" valueType="num">
                                      <p:cBhvr additive="base">
                                        <p:cTn id="20" dur="500" fill="hold"/>
                                        <p:tgtEl>
                                          <p:spTgt spid="2868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82"/>
                                        </p:tgtEl>
                                        <p:attrNameLst>
                                          <p:attrName>style.visibility</p:attrName>
                                        </p:attrNameLst>
                                      </p:cBhvr>
                                      <p:to>
                                        <p:strVal val="visible"/>
                                      </p:to>
                                    </p:set>
                                    <p:anim calcmode="lin" valueType="num">
                                      <p:cBhvr additive="base">
                                        <p:cTn id="25" dur="500" fill="hold"/>
                                        <p:tgtEl>
                                          <p:spTgt spid="28682"/>
                                        </p:tgtEl>
                                        <p:attrNameLst>
                                          <p:attrName>ppt_x</p:attrName>
                                        </p:attrNameLst>
                                      </p:cBhvr>
                                      <p:tavLst>
                                        <p:tav tm="0">
                                          <p:val>
                                            <p:strVal val="ppt_x"/>
                                          </p:val>
                                        </p:tav>
                                        <p:tav tm="100000">
                                          <p:val>
                                            <p:strVal val="ppt_x"/>
                                          </p:val>
                                        </p:tav>
                                      </p:tavLst>
                                    </p:anim>
                                    <p:anim calcmode="lin" valueType="num">
                                      <p:cBhvr additive="base">
                                        <p:cTn id="26" dur="500" fill="hold"/>
                                        <p:tgtEl>
                                          <p:spTgt spid="2868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683"/>
                                        </p:tgtEl>
                                        <p:attrNameLst>
                                          <p:attrName>style.visibility</p:attrName>
                                        </p:attrNameLst>
                                      </p:cBhvr>
                                      <p:to>
                                        <p:strVal val="visible"/>
                                      </p:to>
                                    </p:set>
                                    <p:anim calcmode="lin" valueType="num">
                                      <p:cBhvr additive="base">
                                        <p:cTn id="31" dur="500" fill="hold"/>
                                        <p:tgtEl>
                                          <p:spTgt spid="28683"/>
                                        </p:tgtEl>
                                        <p:attrNameLst>
                                          <p:attrName>ppt_x</p:attrName>
                                        </p:attrNameLst>
                                      </p:cBhvr>
                                      <p:tavLst>
                                        <p:tav tm="0">
                                          <p:val>
                                            <p:strVal val="ppt_x"/>
                                          </p:val>
                                        </p:tav>
                                        <p:tav tm="100000">
                                          <p:val>
                                            <p:strVal val="ppt_x"/>
                                          </p:val>
                                        </p:tav>
                                      </p:tavLst>
                                    </p:anim>
                                    <p:anim calcmode="lin" valueType="num">
                                      <p:cBhvr additive="base">
                                        <p:cTn id="32" dur="500" fill="hold"/>
                                        <p:tgtEl>
                                          <p:spTgt spid="2868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684"/>
                                        </p:tgtEl>
                                        <p:attrNameLst>
                                          <p:attrName>style.visibility</p:attrName>
                                        </p:attrNameLst>
                                      </p:cBhvr>
                                      <p:to>
                                        <p:strVal val="visible"/>
                                      </p:to>
                                    </p:set>
                                    <p:anim calcmode="lin" valueType="num">
                                      <p:cBhvr additive="base">
                                        <p:cTn id="37" dur="500" fill="hold"/>
                                        <p:tgtEl>
                                          <p:spTgt spid="28684"/>
                                        </p:tgtEl>
                                        <p:attrNameLst>
                                          <p:attrName>ppt_x</p:attrName>
                                        </p:attrNameLst>
                                      </p:cBhvr>
                                      <p:tavLst>
                                        <p:tav tm="0">
                                          <p:val>
                                            <p:strVal val="ppt_x"/>
                                          </p:val>
                                        </p:tav>
                                        <p:tav tm="100000">
                                          <p:val>
                                            <p:strVal val="ppt_x"/>
                                          </p:val>
                                        </p:tav>
                                      </p:tavLst>
                                    </p:anim>
                                    <p:anim calcmode="lin" valueType="num">
                                      <p:cBhvr additive="base">
                                        <p:cTn id="38" dur="500" fill="hold"/>
                                        <p:tgtEl>
                                          <p:spTgt spid="2868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685"/>
                                        </p:tgtEl>
                                        <p:attrNameLst>
                                          <p:attrName>style.visibility</p:attrName>
                                        </p:attrNameLst>
                                      </p:cBhvr>
                                      <p:to>
                                        <p:strVal val="visible"/>
                                      </p:to>
                                    </p:set>
                                    <p:anim calcmode="lin" valueType="num">
                                      <p:cBhvr additive="base">
                                        <p:cTn id="43" dur="500" fill="hold"/>
                                        <p:tgtEl>
                                          <p:spTgt spid="28685"/>
                                        </p:tgtEl>
                                        <p:attrNameLst>
                                          <p:attrName>ppt_x</p:attrName>
                                        </p:attrNameLst>
                                      </p:cBhvr>
                                      <p:tavLst>
                                        <p:tav tm="0">
                                          <p:val>
                                            <p:strVal val="ppt_x"/>
                                          </p:val>
                                        </p:tav>
                                        <p:tav tm="100000">
                                          <p:val>
                                            <p:strVal val="ppt_x"/>
                                          </p:val>
                                        </p:tav>
                                      </p:tavLst>
                                    </p:anim>
                                    <p:anim calcmode="lin" valueType="num">
                                      <p:cBhvr additive="base">
                                        <p:cTn id="44" dur="500" fill="hold"/>
                                        <p:tgtEl>
                                          <p:spTgt spid="2868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8686"/>
                                        </p:tgtEl>
                                        <p:attrNameLst>
                                          <p:attrName>style.visibility</p:attrName>
                                        </p:attrNameLst>
                                      </p:cBhvr>
                                      <p:to>
                                        <p:strVal val="visible"/>
                                      </p:to>
                                    </p:set>
                                    <p:anim calcmode="lin" valueType="num">
                                      <p:cBhvr additive="base">
                                        <p:cTn id="49" dur="500" fill="hold"/>
                                        <p:tgtEl>
                                          <p:spTgt spid="28686"/>
                                        </p:tgtEl>
                                        <p:attrNameLst>
                                          <p:attrName>ppt_x</p:attrName>
                                        </p:attrNameLst>
                                      </p:cBhvr>
                                      <p:tavLst>
                                        <p:tav tm="0">
                                          <p:val>
                                            <p:strVal val="ppt_x"/>
                                          </p:val>
                                        </p:tav>
                                        <p:tav tm="100000">
                                          <p:val>
                                            <p:strVal val="ppt_x"/>
                                          </p:val>
                                        </p:tav>
                                      </p:tavLst>
                                    </p:anim>
                                    <p:anim calcmode="lin" valueType="num">
                                      <p:cBhvr additive="base">
                                        <p:cTn id="50" dur="500" fill="hold"/>
                                        <p:tgtEl>
                                          <p:spTgt spid="2868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687"/>
                                        </p:tgtEl>
                                        <p:attrNameLst>
                                          <p:attrName>style.visibility</p:attrName>
                                        </p:attrNameLst>
                                      </p:cBhvr>
                                      <p:to>
                                        <p:strVal val="visible"/>
                                      </p:to>
                                    </p:set>
                                    <p:anim calcmode="lin" valueType="num">
                                      <p:cBhvr additive="base">
                                        <p:cTn id="55" dur="500" fill="hold"/>
                                        <p:tgtEl>
                                          <p:spTgt spid="28687"/>
                                        </p:tgtEl>
                                        <p:attrNameLst>
                                          <p:attrName>ppt_x</p:attrName>
                                        </p:attrNameLst>
                                      </p:cBhvr>
                                      <p:tavLst>
                                        <p:tav tm="0">
                                          <p:val>
                                            <p:strVal val="ppt_x"/>
                                          </p:val>
                                        </p:tav>
                                        <p:tav tm="100000">
                                          <p:val>
                                            <p:strVal val="ppt_x"/>
                                          </p:val>
                                        </p:tav>
                                      </p:tavLst>
                                    </p:anim>
                                    <p:anim calcmode="lin" valueType="num">
                                      <p:cBhvr additive="base">
                                        <p:cTn id="56" dur="500" fill="hold"/>
                                        <p:tgtEl>
                                          <p:spTgt spid="2868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688"/>
                                        </p:tgtEl>
                                        <p:attrNameLst>
                                          <p:attrName>style.visibility</p:attrName>
                                        </p:attrNameLst>
                                      </p:cBhvr>
                                      <p:to>
                                        <p:strVal val="visible"/>
                                      </p:to>
                                    </p:set>
                                    <p:anim calcmode="lin" valueType="num">
                                      <p:cBhvr additive="base">
                                        <p:cTn id="61" dur="500" fill="hold"/>
                                        <p:tgtEl>
                                          <p:spTgt spid="28688"/>
                                        </p:tgtEl>
                                        <p:attrNameLst>
                                          <p:attrName>ppt_x</p:attrName>
                                        </p:attrNameLst>
                                      </p:cBhvr>
                                      <p:tavLst>
                                        <p:tav tm="0">
                                          <p:val>
                                            <p:strVal val="ppt_x"/>
                                          </p:val>
                                        </p:tav>
                                        <p:tav tm="100000">
                                          <p:val>
                                            <p:strVal val="ppt_x"/>
                                          </p:val>
                                        </p:tav>
                                      </p:tavLst>
                                    </p:anim>
                                    <p:anim calcmode="lin" valueType="num">
                                      <p:cBhvr additive="base">
                                        <p:cTn id="62" dur="500" fill="hold"/>
                                        <p:tgtEl>
                                          <p:spTgt spid="286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p:bldP spid="28680" grpId="0" animBg="1"/>
      <p:bldP spid="28681" grpId="0" animBg="1"/>
      <p:bldP spid="28682" grpId="0" animBg="1"/>
      <p:bldP spid="28683" grpId="0" animBg="1"/>
      <p:bldP spid="28684" grpId="0" animBg="1"/>
      <p:bldP spid="28685" grpId="0" animBg="1"/>
      <p:bldP spid="28686" grpId="0" animBg="1"/>
      <p:bldP spid="28687" grpId="0" animBg="1"/>
      <p:bldP spid="2868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矩形 29697"/>
          <p:cNvSpPr/>
          <p:nvPr/>
        </p:nvSpPr>
        <p:spPr>
          <a:xfrm>
            <a:off x="458788" y="388938"/>
            <a:ext cx="11085512" cy="4841875"/>
          </a:xfrm>
          <a:prstGeom prst="rect">
            <a:avLst/>
          </a:prstGeom>
          <a:noFill/>
          <a:ln w="9525">
            <a:noFill/>
          </a:ln>
        </p:spPr>
        <p:txBody>
          <a:bodyPr anchor="t">
            <a:spAutoFit/>
          </a:bodyPr>
          <a:p>
            <a:pPr>
              <a:lnSpc>
                <a:spcPct val="145000"/>
              </a:lnSpc>
            </a:pPr>
            <a:r>
              <a:rPr lang="zh-CN" altLang="en-US" sz="5400" b="1" u="sng">
                <a:solidFill>
                  <a:srgbClr val="FF0000"/>
                </a:solidFill>
                <a:latin typeface="黑体" panose="02010609060101010101" pitchFamily="49" charset="-122"/>
                <a:ea typeface="黑体" panose="02010609060101010101" pitchFamily="49" charset="-122"/>
              </a:rPr>
              <a:t>不同文体的语言差异</a:t>
            </a:r>
            <a:r>
              <a:rPr lang="en-US" altLang="zh-CN" sz="5400" b="1" u="sng">
                <a:solidFill>
                  <a:srgbClr val="FF0000"/>
                </a:solidFill>
                <a:latin typeface="黑体" panose="02010609060101010101" pitchFamily="49" charset="-122"/>
                <a:ea typeface="黑体" panose="02010609060101010101" pitchFamily="49" charset="-122"/>
              </a:rPr>
              <a:t>:</a:t>
            </a:r>
            <a:endParaRPr lang="en-US" altLang="zh-CN" sz="5400" b="1" u="sng">
              <a:solidFill>
                <a:srgbClr val="FF0000"/>
              </a:solidFill>
              <a:latin typeface="黑体" panose="02010609060101010101" pitchFamily="49" charset="-122"/>
              <a:ea typeface="黑体" panose="02010609060101010101" pitchFamily="49" charset="-122"/>
            </a:endParaRPr>
          </a:p>
          <a:p>
            <a:pPr>
              <a:lnSpc>
                <a:spcPct val="145000"/>
              </a:lnSpc>
            </a:pPr>
            <a:r>
              <a:rPr lang="zh-CN" altLang="en-US" sz="5400" b="1">
                <a:latin typeface="黑体" panose="02010609060101010101" pitchFamily="49" charset="-122"/>
                <a:ea typeface="黑体" panose="02010609060101010101" pitchFamily="49" charset="-122"/>
              </a:rPr>
              <a:t>议论文</a:t>
            </a:r>
            <a:r>
              <a:rPr lang="zh-CN" altLang="en-US" sz="5400" b="1">
                <a:latin typeface="Calibri" panose="020F0502020204030204" pitchFamily="34" charset="0"/>
                <a:ea typeface="黑体" panose="02010609060101010101" pitchFamily="49" charset="-122"/>
              </a:rPr>
              <a:t>：</a:t>
            </a:r>
            <a:r>
              <a:rPr lang="zh-CN" altLang="en-US" sz="5400" b="1">
                <a:latin typeface="黑体" panose="02010609060101010101" pitchFamily="49" charset="-122"/>
                <a:ea typeface="黑体" panose="02010609060101010101" pitchFamily="49" charset="-122"/>
              </a:rPr>
              <a:t>        记叙文</a:t>
            </a:r>
            <a:r>
              <a:rPr lang="zh-CN" altLang="en-US" sz="5400" b="1">
                <a:latin typeface="Calibri" panose="020F0502020204030204" pitchFamily="34" charset="0"/>
                <a:ea typeface="黑体" panose="02010609060101010101" pitchFamily="49" charset="-122"/>
              </a:rPr>
              <a:t>：</a:t>
            </a:r>
            <a:endParaRPr lang="zh-CN" altLang="en-US" sz="5400" b="1">
              <a:latin typeface="黑体" panose="02010609060101010101" pitchFamily="49" charset="-122"/>
              <a:ea typeface="黑体" panose="02010609060101010101" pitchFamily="49" charset="-122"/>
            </a:endParaRPr>
          </a:p>
          <a:p>
            <a:pPr>
              <a:lnSpc>
                <a:spcPct val="145000"/>
              </a:lnSpc>
            </a:pPr>
            <a:r>
              <a:rPr lang="zh-CN" altLang="en-US" sz="5400" b="1">
                <a:latin typeface="黑体" panose="02010609060101010101" pitchFamily="49" charset="-122"/>
                <a:ea typeface="黑体" panose="02010609060101010101" pitchFamily="49" charset="-122"/>
              </a:rPr>
              <a:t>广播稿</a:t>
            </a:r>
            <a:r>
              <a:rPr lang="zh-CN" altLang="en-US" sz="5400" b="1">
                <a:latin typeface="Calibri" panose="020F0502020204030204" pitchFamily="34" charset="0"/>
                <a:ea typeface="黑体" panose="02010609060101010101" pitchFamily="49" charset="-122"/>
              </a:rPr>
              <a:t>：</a:t>
            </a:r>
            <a:r>
              <a:rPr lang="zh-CN" altLang="en-US" sz="5400" b="1">
                <a:latin typeface="黑体" panose="02010609060101010101" pitchFamily="49" charset="-122"/>
                <a:ea typeface="黑体" panose="02010609060101010101" pitchFamily="49" charset="-122"/>
              </a:rPr>
              <a:t>        广告词</a:t>
            </a:r>
            <a:r>
              <a:rPr lang="zh-CN" altLang="en-US" sz="5400" b="1">
                <a:latin typeface="Calibri" panose="020F0502020204030204" pitchFamily="34" charset="0"/>
                <a:ea typeface="黑体" panose="02010609060101010101" pitchFamily="49" charset="-122"/>
              </a:rPr>
              <a:t>：</a:t>
            </a:r>
            <a:endParaRPr lang="zh-CN" altLang="en-US" sz="5400" b="1">
              <a:latin typeface="黑体" panose="02010609060101010101" pitchFamily="49" charset="-122"/>
              <a:ea typeface="黑体" panose="02010609060101010101" pitchFamily="49" charset="-122"/>
            </a:endParaRPr>
          </a:p>
          <a:p>
            <a:pPr>
              <a:lnSpc>
                <a:spcPct val="145000"/>
              </a:lnSpc>
            </a:pPr>
            <a:r>
              <a:rPr lang="zh-CN" altLang="en-US" sz="5400" b="1">
                <a:latin typeface="黑体" panose="02010609060101010101" pitchFamily="49" charset="-122"/>
                <a:ea typeface="黑体" panose="02010609060101010101" pitchFamily="49" charset="-122"/>
              </a:rPr>
              <a:t>合  同</a:t>
            </a:r>
            <a:r>
              <a:rPr lang="zh-CN" altLang="en-US" sz="5400" b="1">
                <a:latin typeface="Calibri" panose="020F0502020204030204" pitchFamily="34" charset="0"/>
                <a:ea typeface="黑体" panose="02010609060101010101" pitchFamily="49" charset="-122"/>
              </a:rPr>
              <a:t>：</a:t>
            </a:r>
            <a:r>
              <a:rPr lang="zh-CN" altLang="en-US" sz="5400" b="1">
                <a:latin typeface="黑体" panose="02010609060101010101" pitchFamily="49" charset="-122"/>
                <a:ea typeface="黑体" panose="02010609060101010101" pitchFamily="49" charset="-122"/>
              </a:rPr>
              <a:t>        贺  词</a:t>
            </a:r>
            <a:r>
              <a:rPr lang="zh-CN" altLang="en-US" sz="5400" b="1">
                <a:latin typeface="Calibri" panose="020F0502020204030204" pitchFamily="34" charset="0"/>
                <a:ea typeface="黑体" panose="02010609060101010101" pitchFamily="49" charset="-122"/>
              </a:rPr>
              <a:t>：</a:t>
            </a:r>
            <a:endParaRPr lang="zh-CN" altLang="en-US" sz="5400" b="1">
              <a:latin typeface="黑体" panose="02010609060101010101" pitchFamily="49" charset="-122"/>
              <a:ea typeface="黑体" panose="02010609060101010101" pitchFamily="49" charset="-122"/>
            </a:endParaRPr>
          </a:p>
        </p:txBody>
      </p:sp>
      <p:sp>
        <p:nvSpPr>
          <p:cNvPr id="29699" name="文本框 29698"/>
          <p:cNvSpPr txBox="1"/>
          <p:nvPr/>
        </p:nvSpPr>
        <p:spPr>
          <a:xfrm>
            <a:off x="8432800" y="3138488"/>
            <a:ext cx="3409950" cy="911225"/>
          </a:xfrm>
          <a:prstGeom prst="rect">
            <a:avLst/>
          </a:prstGeom>
          <a:noFill/>
          <a:ln w="9525">
            <a:noFill/>
          </a:ln>
        </p:spPr>
        <p:txBody>
          <a:bodyPr anchor="t">
            <a:spAutoFit/>
          </a:bodyPr>
          <a:p>
            <a:r>
              <a:rPr lang="zh-CN" altLang="en-US" sz="5400" b="1">
                <a:solidFill>
                  <a:srgbClr val="0000FF"/>
                </a:solidFill>
                <a:latin typeface="黑体" panose="02010609060101010101" pitchFamily="49" charset="-122"/>
                <a:ea typeface="黑体" panose="02010609060101010101" pitchFamily="49" charset="-122"/>
              </a:rPr>
              <a:t>通俗凝练</a:t>
            </a:r>
            <a:endParaRPr lang="zh-CN" altLang="en-US" sz="5400" b="1">
              <a:solidFill>
                <a:srgbClr val="0000FF"/>
              </a:solidFill>
              <a:latin typeface="黑体" panose="02010609060101010101" pitchFamily="49" charset="-122"/>
              <a:ea typeface="黑体" panose="02010609060101010101" pitchFamily="49" charset="-122"/>
            </a:endParaRPr>
          </a:p>
        </p:txBody>
      </p:sp>
      <p:sp>
        <p:nvSpPr>
          <p:cNvPr id="29700" name="文本框 29699"/>
          <p:cNvSpPr txBox="1"/>
          <p:nvPr/>
        </p:nvSpPr>
        <p:spPr>
          <a:xfrm>
            <a:off x="2851150" y="3198813"/>
            <a:ext cx="3097213" cy="911225"/>
          </a:xfrm>
          <a:prstGeom prst="rect">
            <a:avLst/>
          </a:prstGeom>
          <a:noFill/>
          <a:ln w="9525">
            <a:noFill/>
          </a:ln>
        </p:spPr>
        <p:txBody>
          <a:bodyPr anchor="t">
            <a:spAutoFit/>
          </a:bodyPr>
          <a:p>
            <a:r>
              <a:rPr lang="zh-CN" altLang="en-US" sz="5400" b="1">
                <a:solidFill>
                  <a:srgbClr val="0000FF"/>
                </a:solidFill>
                <a:latin typeface="黑体" panose="02010609060101010101" pitchFamily="49" charset="-122"/>
                <a:ea typeface="黑体" panose="02010609060101010101" pitchFamily="49" charset="-122"/>
              </a:rPr>
              <a:t>明白易懂</a:t>
            </a:r>
            <a:r>
              <a:rPr lang="zh-CN" altLang="en-US" sz="3200" b="1">
                <a:solidFill>
                  <a:srgbClr val="0000FF"/>
                </a:solidFill>
                <a:latin typeface="黑体" panose="02010609060101010101" pitchFamily="49" charset="-122"/>
                <a:ea typeface="黑体" panose="02010609060101010101" pitchFamily="49" charset="-122"/>
              </a:rPr>
              <a:t> </a:t>
            </a:r>
            <a:endParaRPr lang="zh-CN" altLang="en-US" sz="3200" b="1">
              <a:solidFill>
                <a:srgbClr val="0000FF"/>
              </a:solidFill>
              <a:latin typeface="黑体" panose="02010609060101010101" pitchFamily="49" charset="-122"/>
              <a:ea typeface="黑体" panose="02010609060101010101" pitchFamily="49" charset="-122"/>
            </a:endParaRPr>
          </a:p>
        </p:txBody>
      </p:sp>
      <p:sp>
        <p:nvSpPr>
          <p:cNvPr id="29701" name="文本框 29700"/>
          <p:cNvSpPr txBox="1"/>
          <p:nvPr/>
        </p:nvSpPr>
        <p:spPr>
          <a:xfrm>
            <a:off x="8389938" y="1962150"/>
            <a:ext cx="3384550" cy="911225"/>
          </a:xfrm>
          <a:prstGeom prst="rect">
            <a:avLst/>
          </a:prstGeom>
          <a:noFill/>
          <a:ln w="9525">
            <a:noFill/>
          </a:ln>
        </p:spPr>
        <p:txBody>
          <a:bodyPr anchor="t">
            <a:spAutoFit/>
          </a:bodyPr>
          <a:p>
            <a:r>
              <a:rPr lang="zh-CN" altLang="en-US" sz="5400" b="1">
                <a:solidFill>
                  <a:srgbClr val="0000FF"/>
                </a:solidFill>
                <a:latin typeface="黑体" panose="02010609060101010101" pitchFamily="49" charset="-122"/>
                <a:ea typeface="黑体" panose="02010609060101010101" pitchFamily="49" charset="-122"/>
              </a:rPr>
              <a:t>生动形象</a:t>
            </a:r>
            <a:endParaRPr lang="zh-CN" altLang="en-US" sz="5400" b="1">
              <a:solidFill>
                <a:srgbClr val="0000FF"/>
              </a:solidFill>
              <a:latin typeface="黑体" panose="02010609060101010101" pitchFamily="49" charset="-122"/>
              <a:ea typeface="黑体" panose="02010609060101010101" pitchFamily="49" charset="-122"/>
            </a:endParaRPr>
          </a:p>
        </p:txBody>
      </p:sp>
      <p:sp>
        <p:nvSpPr>
          <p:cNvPr id="29702" name="文本框 29701"/>
          <p:cNvSpPr txBox="1"/>
          <p:nvPr/>
        </p:nvSpPr>
        <p:spPr>
          <a:xfrm>
            <a:off x="2863850" y="1962150"/>
            <a:ext cx="3095625" cy="911225"/>
          </a:xfrm>
          <a:prstGeom prst="rect">
            <a:avLst/>
          </a:prstGeom>
          <a:noFill/>
          <a:ln w="9525">
            <a:noFill/>
          </a:ln>
        </p:spPr>
        <p:txBody>
          <a:bodyPr anchor="t">
            <a:spAutoFit/>
          </a:bodyPr>
          <a:p>
            <a:r>
              <a:rPr lang="zh-CN" altLang="en-US" sz="5400" b="1">
                <a:solidFill>
                  <a:srgbClr val="0000FF"/>
                </a:solidFill>
                <a:latin typeface="黑体" panose="02010609060101010101" pitchFamily="49" charset="-122"/>
                <a:ea typeface="黑体" panose="02010609060101010101" pitchFamily="49" charset="-122"/>
              </a:rPr>
              <a:t>准确严密</a:t>
            </a:r>
            <a:r>
              <a:rPr lang="zh-CN" altLang="en-US" sz="3200" b="1">
                <a:solidFill>
                  <a:srgbClr val="0000FF"/>
                </a:solidFill>
                <a:latin typeface="黑体" panose="02010609060101010101" pitchFamily="49" charset="-122"/>
                <a:ea typeface="黑体" panose="02010609060101010101" pitchFamily="49" charset="-122"/>
              </a:rPr>
              <a:t> </a:t>
            </a:r>
            <a:endParaRPr lang="zh-CN" altLang="en-US" sz="3200" b="1">
              <a:solidFill>
                <a:srgbClr val="0000FF"/>
              </a:solidFill>
              <a:latin typeface="黑体" panose="02010609060101010101" pitchFamily="49" charset="-122"/>
              <a:ea typeface="黑体" panose="02010609060101010101" pitchFamily="49" charset="-122"/>
            </a:endParaRPr>
          </a:p>
        </p:txBody>
      </p:sp>
      <p:sp>
        <p:nvSpPr>
          <p:cNvPr id="29703" name="文本框 29702"/>
          <p:cNvSpPr txBox="1"/>
          <p:nvPr/>
        </p:nvSpPr>
        <p:spPr>
          <a:xfrm>
            <a:off x="2851150" y="4373563"/>
            <a:ext cx="3524250" cy="911225"/>
          </a:xfrm>
          <a:prstGeom prst="rect">
            <a:avLst/>
          </a:prstGeom>
          <a:noFill/>
          <a:ln w="9525">
            <a:noFill/>
          </a:ln>
        </p:spPr>
        <p:txBody>
          <a:bodyPr anchor="t">
            <a:spAutoFit/>
          </a:bodyPr>
          <a:p>
            <a:r>
              <a:rPr lang="zh-CN" altLang="en-US" sz="5400" b="1">
                <a:solidFill>
                  <a:srgbClr val="0000FF"/>
                </a:solidFill>
                <a:latin typeface="黑体" panose="02010609060101010101" pitchFamily="49" charset="-122"/>
                <a:ea typeface="黑体" panose="02010609060101010101" pitchFamily="49" charset="-122"/>
              </a:rPr>
              <a:t>严密清楚 </a:t>
            </a:r>
            <a:endParaRPr lang="zh-CN" altLang="en-US" sz="5400" b="1">
              <a:solidFill>
                <a:srgbClr val="0000FF"/>
              </a:solidFill>
              <a:latin typeface="黑体" panose="02010609060101010101" pitchFamily="49" charset="-122"/>
              <a:ea typeface="黑体" panose="02010609060101010101" pitchFamily="49" charset="-122"/>
            </a:endParaRPr>
          </a:p>
        </p:txBody>
      </p:sp>
      <p:sp>
        <p:nvSpPr>
          <p:cNvPr id="29704" name="文本框 29703"/>
          <p:cNvSpPr txBox="1"/>
          <p:nvPr/>
        </p:nvSpPr>
        <p:spPr>
          <a:xfrm>
            <a:off x="8369300" y="4316413"/>
            <a:ext cx="3435350" cy="911225"/>
          </a:xfrm>
          <a:prstGeom prst="rect">
            <a:avLst/>
          </a:prstGeom>
          <a:noFill/>
          <a:ln w="9525">
            <a:noFill/>
          </a:ln>
        </p:spPr>
        <p:txBody>
          <a:bodyPr anchor="t">
            <a:spAutoFit/>
          </a:bodyPr>
          <a:p>
            <a:r>
              <a:rPr lang="zh-CN" altLang="en-US" sz="5400" b="1">
                <a:solidFill>
                  <a:srgbClr val="0000FF"/>
                </a:solidFill>
                <a:latin typeface="黑体" panose="02010609060101010101" pitchFamily="49" charset="-122"/>
                <a:ea typeface="黑体" panose="02010609060101010101" pitchFamily="49" charset="-122"/>
              </a:rPr>
              <a:t>热情洋溢</a:t>
            </a:r>
            <a:r>
              <a:rPr lang="zh-CN" altLang="en-US" sz="3200" b="1">
                <a:solidFill>
                  <a:srgbClr val="0000FF"/>
                </a:solidFill>
                <a:latin typeface="黑体" panose="02010609060101010101" pitchFamily="49" charset="-122"/>
                <a:ea typeface="黑体" panose="02010609060101010101" pitchFamily="49" charset="-122"/>
              </a:rPr>
              <a:t> </a:t>
            </a:r>
            <a:endParaRPr lang="zh-CN" altLang="en-US">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additive="base">
                                        <p:cTn id="7" dur="500" fill="hold"/>
                                        <p:tgtEl>
                                          <p:spTgt spid="29702"/>
                                        </p:tgtEl>
                                        <p:attrNameLst>
                                          <p:attrName>ppt_x</p:attrName>
                                        </p:attrNameLst>
                                      </p:cBhvr>
                                      <p:tavLst>
                                        <p:tav tm="0">
                                          <p:val>
                                            <p:strVal val="ppt_x"/>
                                          </p:val>
                                        </p:tav>
                                        <p:tav tm="100000">
                                          <p:val>
                                            <p:strVal val="ppt_x"/>
                                          </p:val>
                                        </p:tav>
                                      </p:tavLst>
                                    </p:anim>
                                    <p:anim calcmode="lin" valueType="num">
                                      <p:cBhvr additive="base">
                                        <p:cTn id="8" dur="500" fill="hold"/>
                                        <p:tgtEl>
                                          <p:spTgt spid="297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701"/>
                                        </p:tgtEl>
                                        <p:attrNameLst>
                                          <p:attrName>style.visibility</p:attrName>
                                        </p:attrNameLst>
                                      </p:cBhvr>
                                      <p:to>
                                        <p:strVal val="visible"/>
                                      </p:to>
                                    </p:set>
                                    <p:anim calcmode="lin" valueType="num">
                                      <p:cBhvr additive="base">
                                        <p:cTn id="13" dur="500" fill="hold"/>
                                        <p:tgtEl>
                                          <p:spTgt spid="29701"/>
                                        </p:tgtEl>
                                        <p:attrNameLst>
                                          <p:attrName>ppt_x</p:attrName>
                                        </p:attrNameLst>
                                      </p:cBhvr>
                                      <p:tavLst>
                                        <p:tav tm="0">
                                          <p:val>
                                            <p:strVal val="ppt_x"/>
                                          </p:val>
                                        </p:tav>
                                        <p:tav tm="100000">
                                          <p:val>
                                            <p:strVal val="ppt_x"/>
                                          </p:val>
                                        </p:tav>
                                      </p:tavLst>
                                    </p:anim>
                                    <p:anim calcmode="lin" valueType="num">
                                      <p:cBhvr additive="base">
                                        <p:cTn id="14" dur="500" fill="hold"/>
                                        <p:tgtEl>
                                          <p:spTgt spid="297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700"/>
                                        </p:tgtEl>
                                        <p:attrNameLst>
                                          <p:attrName>style.visibility</p:attrName>
                                        </p:attrNameLst>
                                      </p:cBhvr>
                                      <p:to>
                                        <p:strVal val="visible"/>
                                      </p:to>
                                    </p:set>
                                    <p:anim calcmode="lin" valueType="num">
                                      <p:cBhvr additive="base">
                                        <p:cTn id="19" dur="500" fill="hold"/>
                                        <p:tgtEl>
                                          <p:spTgt spid="29700"/>
                                        </p:tgtEl>
                                        <p:attrNameLst>
                                          <p:attrName>ppt_x</p:attrName>
                                        </p:attrNameLst>
                                      </p:cBhvr>
                                      <p:tavLst>
                                        <p:tav tm="0">
                                          <p:val>
                                            <p:strVal val="ppt_x"/>
                                          </p:val>
                                        </p:tav>
                                        <p:tav tm="100000">
                                          <p:val>
                                            <p:strVal val="ppt_x"/>
                                          </p:val>
                                        </p:tav>
                                      </p:tavLst>
                                    </p:anim>
                                    <p:anim calcmode="lin" valueType="num">
                                      <p:cBhvr additive="base">
                                        <p:cTn id="20" dur="500" fill="hold"/>
                                        <p:tgtEl>
                                          <p:spTgt spid="2970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699"/>
                                        </p:tgtEl>
                                        <p:attrNameLst>
                                          <p:attrName>style.visibility</p:attrName>
                                        </p:attrNameLst>
                                      </p:cBhvr>
                                      <p:to>
                                        <p:strVal val="visible"/>
                                      </p:to>
                                    </p:set>
                                    <p:anim calcmode="lin" valueType="num">
                                      <p:cBhvr additive="base">
                                        <p:cTn id="25" dur="500" fill="hold"/>
                                        <p:tgtEl>
                                          <p:spTgt spid="29699"/>
                                        </p:tgtEl>
                                        <p:attrNameLst>
                                          <p:attrName>ppt_x</p:attrName>
                                        </p:attrNameLst>
                                      </p:cBhvr>
                                      <p:tavLst>
                                        <p:tav tm="0">
                                          <p:val>
                                            <p:strVal val="ppt_x"/>
                                          </p:val>
                                        </p:tav>
                                        <p:tav tm="100000">
                                          <p:val>
                                            <p:strVal val="ppt_x"/>
                                          </p:val>
                                        </p:tav>
                                      </p:tavLst>
                                    </p:anim>
                                    <p:anim calcmode="lin" valueType="num">
                                      <p:cBhvr additive="base">
                                        <p:cTn id="26" dur="500" fill="hold"/>
                                        <p:tgtEl>
                                          <p:spTgt spid="2969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9703"/>
                                        </p:tgtEl>
                                        <p:attrNameLst>
                                          <p:attrName>style.visibility</p:attrName>
                                        </p:attrNameLst>
                                      </p:cBhvr>
                                      <p:to>
                                        <p:strVal val="visible"/>
                                      </p:to>
                                    </p:set>
                                    <p:anim calcmode="lin" valueType="num">
                                      <p:cBhvr additive="base">
                                        <p:cTn id="31" dur="500" fill="hold"/>
                                        <p:tgtEl>
                                          <p:spTgt spid="29703"/>
                                        </p:tgtEl>
                                        <p:attrNameLst>
                                          <p:attrName>ppt_x</p:attrName>
                                        </p:attrNameLst>
                                      </p:cBhvr>
                                      <p:tavLst>
                                        <p:tav tm="0">
                                          <p:val>
                                            <p:strVal val="ppt_x"/>
                                          </p:val>
                                        </p:tav>
                                        <p:tav tm="100000">
                                          <p:val>
                                            <p:strVal val="ppt_x"/>
                                          </p:val>
                                        </p:tav>
                                      </p:tavLst>
                                    </p:anim>
                                    <p:anim calcmode="lin" valueType="num">
                                      <p:cBhvr additive="base">
                                        <p:cTn id="32" dur="500" fill="hold"/>
                                        <p:tgtEl>
                                          <p:spTgt spid="2970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704"/>
                                        </p:tgtEl>
                                        <p:attrNameLst>
                                          <p:attrName>style.visibility</p:attrName>
                                        </p:attrNameLst>
                                      </p:cBhvr>
                                      <p:to>
                                        <p:strVal val="visible"/>
                                      </p:to>
                                    </p:set>
                                    <p:anim calcmode="lin" valueType="num">
                                      <p:cBhvr additive="base">
                                        <p:cTn id="37" dur="500" fill="hold"/>
                                        <p:tgtEl>
                                          <p:spTgt spid="29704"/>
                                        </p:tgtEl>
                                        <p:attrNameLst>
                                          <p:attrName>ppt_x</p:attrName>
                                        </p:attrNameLst>
                                      </p:cBhvr>
                                      <p:tavLst>
                                        <p:tav tm="0">
                                          <p:val>
                                            <p:strVal val="ppt_x"/>
                                          </p:val>
                                        </p:tav>
                                        <p:tav tm="100000">
                                          <p:val>
                                            <p:strVal val="ppt_x"/>
                                          </p:val>
                                        </p:tav>
                                      </p:tavLst>
                                    </p:anim>
                                    <p:anim calcmode="lin" valueType="num">
                                      <p:cBhvr additive="base">
                                        <p:cTn id="38" dur="500" fill="hold"/>
                                        <p:tgtEl>
                                          <p:spTgt spid="297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nimBg="1"/>
      <p:bldP spid="29701" grpId="0" animBg="1"/>
      <p:bldP spid="29700" grpId="0" animBg="1"/>
      <p:bldP spid="29699" grpId="0" animBg="1"/>
      <p:bldP spid="29703" grpId="0" animBg="1"/>
      <p:bldP spid="2970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2209800" y="1066800"/>
            <a:ext cx="8229600" cy="1568450"/>
          </a:xfrm>
          <a:prstGeom prst="rect">
            <a:avLst/>
          </a:prstGeom>
          <a:noFill/>
          <a:ln w="12700" cap="sq">
            <a:noFill/>
            <a:miter lim="800000"/>
            <a:headEnd type="none" w="sm" len="sm"/>
            <a:tailEnd type="none" w="sm" len="sm"/>
          </a:ln>
          <a:effectLst/>
        </p:spPr>
        <p:txBody>
          <a:bodyPr>
            <a:spAutoFit/>
          </a:bodyPr>
          <a:lstStyle/>
          <a:p>
            <a:pPr algn="just">
              <a:lnSpc>
                <a:spcPct val="120000"/>
              </a:lnSpc>
              <a:spcBef>
                <a:spcPct val="50000"/>
              </a:spcBef>
            </a:pPr>
            <a:r>
              <a:rPr kumimoji="1" lang="zh-CN" altLang="en-US" sz="4000" b="1">
                <a:solidFill>
                  <a:srgbClr val="06060A"/>
                </a:solidFill>
                <a:latin typeface="Times New Roman" panose="02020603050405020304" pitchFamily="18" charset="0"/>
                <a:ea typeface="华文中宋" pitchFamily="2" charset="-122"/>
              </a:rPr>
              <a:t>原文：</a:t>
            </a:r>
            <a:r>
              <a:rPr kumimoji="1" lang="zh-CN" altLang="en-US" sz="4000" b="1">
                <a:solidFill>
                  <a:srgbClr val="06060A"/>
                </a:solidFill>
                <a:latin typeface="Times New Roman" panose="02020603050405020304" pitchFamily="18" charset="0"/>
                <a:ea typeface="华文中宋" pitchFamily="2" charset="-122"/>
                <a:sym typeface="Wingdings" panose="05000000000000000000" pitchFamily="2" charset="2"/>
              </a:rPr>
              <a:t>（施工路口）前方炮声隆隆，珍爱你的生命，请勿前行。</a:t>
            </a:r>
            <a:endParaRPr kumimoji="1" lang="zh-CN" altLang="en-US" sz="4000" b="1">
              <a:solidFill>
                <a:srgbClr val="06060A"/>
              </a:solidFill>
              <a:latin typeface="Times New Roman" panose="02020603050405020304" pitchFamily="18" charset="0"/>
              <a:ea typeface="华文中宋" pitchFamily="2" charset="-122"/>
              <a:sym typeface="Wingdings" panose="05000000000000000000" pitchFamily="2" charset="2"/>
            </a:endParaRPr>
          </a:p>
        </p:txBody>
      </p:sp>
      <p:sp>
        <p:nvSpPr>
          <p:cNvPr id="48131" name="Text Box 3"/>
          <p:cNvSpPr txBox="1">
            <a:spLocks noChangeArrowheads="1"/>
          </p:cNvSpPr>
          <p:nvPr/>
        </p:nvSpPr>
        <p:spPr bwMode="auto">
          <a:xfrm>
            <a:off x="2133600" y="3124200"/>
            <a:ext cx="8229600" cy="829945"/>
          </a:xfrm>
          <a:prstGeom prst="rect">
            <a:avLst/>
          </a:prstGeom>
          <a:noFill/>
          <a:ln w="12700" cap="sq">
            <a:noFill/>
            <a:miter lim="800000"/>
            <a:headEnd type="none" w="sm" len="sm"/>
            <a:tailEnd type="none" w="sm" len="sm"/>
          </a:ln>
          <a:effectLst/>
        </p:spPr>
        <p:txBody>
          <a:bodyPr>
            <a:spAutoFit/>
          </a:bodyPr>
          <a:lstStyle/>
          <a:p>
            <a:pPr algn="just">
              <a:lnSpc>
                <a:spcPct val="120000"/>
              </a:lnSpc>
              <a:spcBef>
                <a:spcPct val="50000"/>
              </a:spcBef>
            </a:pPr>
            <a:r>
              <a:rPr kumimoji="1" lang="zh-CN" altLang="en-US" sz="4000" b="1">
                <a:solidFill>
                  <a:srgbClr val="0000CC"/>
                </a:solidFill>
                <a:latin typeface="Times New Roman" panose="02020603050405020304" pitchFamily="18" charset="0"/>
                <a:ea typeface="华文中宋" pitchFamily="2" charset="-122"/>
                <a:sym typeface="Wingdings" panose="05000000000000000000" pitchFamily="2" charset="2"/>
              </a:rPr>
              <a:t>改文：前方施工放炮，严禁通行。</a:t>
            </a:r>
            <a:endParaRPr kumimoji="1" lang="zh-CN" altLang="en-US" sz="4000" b="1">
              <a:solidFill>
                <a:srgbClr val="0000CC"/>
              </a:solidFill>
              <a:latin typeface="Times New Roman" panose="02020603050405020304" pitchFamily="18" charset="0"/>
              <a:ea typeface="华文中宋" pitchFamily="2" charset="-122"/>
            </a:endParaRPr>
          </a:p>
        </p:txBody>
      </p:sp>
      <p:sp>
        <p:nvSpPr>
          <p:cNvPr id="48132" name="Text Box 4"/>
          <p:cNvSpPr txBox="1">
            <a:spLocks noChangeArrowheads="1"/>
          </p:cNvSpPr>
          <p:nvPr/>
        </p:nvSpPr>
        <p:spPr bwMode="auto">
          <a:xfrm>
            <a:off x="2133600" y="4343400"/>
            <a:ext cx="8229600" cy="1568450"/>
          </a:xfrm>
          <a:prstGeom prst="rect">
            <a:avLst/>
          </a:prstGeom>
          <a:noFill/>
          <a:ln w="12700" cap="sq">
            <a:noFill/>
            <a:miter lim="800000"/>
            <a:headEnd type="none" w="sm" len="sm"/>
            <a:tailEnd type="none" w="sm" len="sm"/>
          </a:ln>
          <a:effectLst/>
        </p:spPr>
        <p:txBody>
          <a:bodyPr>
            <a:spAutoFit/>
          </a:bodyPr>
          <a:lstStyle/>
          <a:p>
            <a:pPr algn="just">
              <a:lnSpc>
                <a:spcPct val="120000"/>
              </a:lnSpc>
              <a:spcBef>
                <a:spcPct val="50000"/>
              </a:spcBef>
            </a:pPr>
            <a:r>
              <a:rPr kumimoji="1" lang="zh-CN" altLang="en-US" sz="4000" b="1">
                <a:solidFill>
                  <a:srgbClr val="FF0000"/>
                </a:solidFill>
                <a:latin typeface="Times New Roman" panose="02020603050405020304" pitchFamily="18" charset="0"/>
                <a:ea typeface="华文中宋" pitchFamily="2" charset="-122"/>
                <a:sym typeface="Wingdings" panose="05000000000000000000" pitchFamily="2" charset="2"/>
              </a:rPr>
              <a:t>提示语如果用于警示的目的，用语就要严肃，带祈使口吻。</a:t>
            </a:r>
            <a:endParaRPr kumimoji="1" lang="zh-CN" altLang="en-US" sz="4000" b="1">
              <a:solidFill>
                <a:srgbClr val="FF0000"/>
              </a:solidFill>
              <a:latin typeface="Times New Roman" panose="02020603050405020304" pitchFamily="18" charset="0"/>
              <a:ea typeface="华文中宋" pitchFamily="2" charset="-122"/>
            </a:endParaRPr>
          </a:p>
        </p:txBody>
      </p:sp>
      <p:sp>
        <p:nvSpPr>
          <p:cNvPr id="2" name="圆角矩形标注 1"/>
          <p:cNvSpPr/>
          <p:nvPr/>
        </p:nvSpPr>
        <p:spPr>
          <a:xfrm>
            <a:off x="43815" y="29528"/>
            <a:ext cx="8210550" cy="1157288"/>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⑤明确目的，有的放矢</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500" fill="hold"/>
                                        <p:tgtEl>
                                          <p:spTgt spid="48130"/>
                                        </p:tgtEl>
                                        <p:attrNameLst>
                                          <p:attrName>ppt_x</p:attrName>
                                        </p:attrNameLst>
                                      </p:cBhvr>
                                      <p:tavLst>
                                        <p:tav tm="0">
                                          <p:val>
                                            <p:strVal val="0-#ppt_w/2"/>
                                          </p:val>
                                        </p:tav>
                                        <p:tav tm="100000">
                                          <p:val>
                                            <p:strVal val="#ppt_x"/>
                                          </p:val>
                                        </p:tav>
                                      </p:tavLst>
                                    </p:anim>
                                    <p:anim calcmode="lin" valueType="num">
                                      <p:cBhvr additive="base">
                                        <p:cTn id="8" dur="500" fill="hold"/>
                                        <p:tgtEl>
                                          <p:spTgt spid="4813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1"/>
                                        </p:tgtEl>
                                        <p:attrNameLst>
                                          <p:attrName>style.visibility</p:attrName>
                                        </p:attrNameLst>
                                      </p:cBhvr>
                                      <p:to>
                                        <p:strVal val="visible"/>
                                      </p:to>
                                    </p:set>
                                    <p:anim calcmode="lin" valueType="num">
                                      <p:cBhvr additive="base">
                                        <p:cTn id="13" dur="500" fill="hold"/>
                                        <p:tgtEl>
                                          <p:spTgt spid="48131"/>
                                        </p:tgtEl>
                                        <p:attrNameLst>
                                          <p:attrName>ppt_x</p:attrName>
                                        </p:attrNameLst>
                                      </p:cBhvr>
                                      <p:tavLst>
                                        <p:tav tm="0">
                                          <p:val>
                                            <p:strVal val="0-#ppt_w/2"/>
                                          </p:val>
                                        </p:tav>
                                        <p:tav tm="100000">
                                          <p:val>
                                            <p:strVal val="#ppt_x"/>
                                          </p:val>
                                        </p:tav>
                                      </p:tavLst>
                                    </p:anim>
                                    <p:anim calcmode="lin" valueType="num">
                                      <p:cBhvr additive="base">
                                        <p:cTn id="14" dur="500" fill="hold"/>
                                        <p:tgtEl>
                                          <p:spTgt spid="4813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8132"/>
                                        </p:tgtEl>
                                        <p:attrNameLst>
                                          <p:attrName>style.visibility</p:attrName>
                                        </p:attrNameLst>
                                      </p:cBhvr>
                                      <p:to>
                                        <p:strVal val="visible"/>
                                      </p:to>
                                    </p:set>
                                    <p:anim calcmode="lin" valueType="num">
                                      <p:cBhvr additive="base">
                                        <p:cTn id="19" dur="500" fill="hold"/>
                                        <p:tgtEl>
                                          <p:spTgt spid="48132"/>
                                        </p:tgtEl>
                                        <p:attrNameLst>
                                          <p:attrName>ppt_x</p:attrName>
                                        </p:attrNameLst>
                                      </p:cBhvr>
                                      <p:tavLst>
                                        <p:tav tm="0">
                                          <p:val>
                                            <p:strVal val="0-#ppt_w/2"/>
                                          </p:val>
                                        </p:tav>
                                        <p:tav tm="100000">
                                          <p:val>
                                            <p:strVal val="#ppt_x"/>
                                          </p:val>
                                        </p:tav>
                                      </p:tavLst>
                                    </p:anim>
                                    <p:anim calcmode="lin" valueType="num">
                                      <p:cBhvr additive="base">
                                        <p:cTn id="20" dur="500" fill="hold"/>
                                        <p:tgtEl>
                                          <p:spTgt spid="4813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linds(horizont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ldLvl="0" animBg="1" autoUpdateAnimBg="0"/>
      <p:bldP spid="48131" grpId="0" bldLvl="0" animBg="1" autoUpdateAnimBg="0"/>
      <p:bldP spid="48132" grpId="0" bldLvl="0" animBg="1" autoUpdateAnimBg="0"/>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文本框 30721"/>
          <p:cNvSpPr txBox="1"/>
          <p:nvPr/>
        </p:nvSpPr>
        <p:spPr>
          <a:xfrm>
            <a:off x="2782888" y="2852738"/>
            <a:ext cx="5688012" cy="635000"/>
          </a:xfrm>
          <a:prstGeom prst="rect">
            <a:avLst/>
          </a:prstGeom>
          <a:noFill/>
          <a:ln w="9525">
            <a:noFill/>
          </a:ln>
        </p:spPr>
        <p:txBody>
          <a:bodyPr anchor="t">
            <a:spAutoFit/>
          </a:bodyPr>
          <a:p>
            <a:pPr>
              <a:spcBef>
                <a:spcPct val="50000"/>
              </a:spcBef>
            </a:pPr>
            <a:endParaRPr lang="zh-CN" altLang="zh-CN" sz="3600">
              <a:latin typeface="Calibri" panose="020F0502020204030204" pitchFamily="34" charset="0"/>
              <a:ea typeface="黑体" panose="02010609060101010101" pitchFamily="49" charset="-122"/>
            </a:endParaRPr>
          </a:p>
        </p:txBody>
      </p:sp>
      <p:sp>
        <p:nvSpPr>
          <p:cNvPr id="30723" name="圆角矩形标注 30722"/>
          <p:cNvSpPr/>
          <p:nvPr/>
        </p:nvSpPr>
        <p:spPr>
          <a:xfrm>
            <a:off x="2017713" y="4244975"/>
            <a:ext cx="807720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黑体" panose="02010609060101010101" pitchFamily="49" charset="-122"/>
                <a:ea typeface="黑体" panose="02010609060101010101" pitchFamily="49" charset="-122"/>
                <a:cs typeface="+mn-cs"/>
                <a:sym typeface="+mn-ea"/>
              </a:rPr>
              <a:t>④</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mn-ea"/>
              </a:rPr>
              <a:t>注重语体，符合要求</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mn-ea"/>
            </a:endParaRPr>
          </a:p>
        </p:txBody>
      </p:sp>
      <p:sp>
        <p:nvSpPr>
          <p:cNvPr id="30724" name="圆角矩形标注 30723"/>
          <p:cNvSpPr/>
          <p:nvPr/>
        </p:nvSpPr>
        <p:spPr>
          <a:xfrm>
            <a:off x="2046288" y="3217863"/>
            <a:ext cx="8048625"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微软雅黑" panose="020B0503020204020204" charset="-122"/>
                <a:ea typeface="微软雅黑" panose="020B0503020204020204" charset="-122"/>
                <a:cs typeface="+mn-cs"/>
                <a:sym typeface="楷体" panose="02010609060101010101" pitchFamily="49" charset="-122"/>
              </a:rPr>
              <a:t>③</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分清场合，巧妙用语</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30725" name="圆角矩形标注 30724"/>
          <p:cNvSpPr/>
          <p:nvPr/>
        </p:nvSpPr>
        <p:spPr>
          <a:xfrm>
            <a:off x="2095500" y="2190750"/>
            <a:ext cx="8037513"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黑体" panose="02010609060101010101" pitchFamily="49" charset="-122"/>
                <a:ea typeface="黑体" panose="02010609060101010101" pitchFamily="49" charset="-122"/>
                <a:cs typeface="+mn-cs"/>
                <a:sym typeface="Wingdings" panose="05000000000000000000" pitchFamily="2" charset="2"/>
              </a:rPr>
              <a:t></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注意遣词、谦敬得当</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30726" name="圆角矩形标注 30725"/>
          <p:cNvSpPr/>
          <p:nvPr/>
        </p:nvSpPr>
        <p:spPr>
          <a:xfrm>
            <a:off x="2095500" y="1162050"/>
            <a:ext cx="7920038" cy="1028700"/>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en-US" altLang="zh-CN" sz="6000" b="1" strike="noStrike" noProof="1">
                <a:solidFill>
                  <a:srgbClr val="FFFF00"/>
                </a:solidFill>
                <a:latin typeface="黑体" panose="02010609060101010101" pitchFamily="49" charset="-122"/>
                <a:ea typeface="黑体" panose="02010609060101010101" pitchFamily="49" charset="-122"/>
                <a:cs typeface="+mn-cs"/>
                <a:sym typeface="Wingdings" panose="05000000000000000000" pitchFamily="2" charset="2"/>
              </a:rPr>
              <a:t></a:t>
            </a: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看准对象，掌握分寸</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30727" name="圆角矩形标注 30726"/>
          <p:cNvSpPr/>
          <p:nvPr/>
        </p:nvSpPr>
        <p:spPr>
          <a:xfrm>
            <a:off x="909638" y="-31750"/>
            <a:ext cx="2498725" cy="1119188"/>
          </a:xfrm>
          <a:prstGeom prst="wedgeRoundRectCallout">
            <a:avLst>
              <a:gd name="adj1" fmla="val -20819"/>
              <a:gd name="adj2" fmla="val 27690"/>
              <a:gd name="adj3" fmla="val 16667"/>
            </a:avLst>
          </a:prstGeom>
          <a:solidFill>
            <a:schemeClr val="tx1"/>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8000" b="1" strike="noStrike" noProof="1">
                <a:solidFill>
                  <a:srgbClr val="FF0000"/>
                </a:solidFill>
                <a:latin typeface="黑体" panose="02010609060101010101" pitchFamily="49" charset="-122"/>
                <a:ea typeface="黑体" panose="02010609060101010101" pitchFamily="49" charset="-122"/>
                <a:cs typeface="+mn-cs"/>
                <a:sym typeface="宋体" panose="02010600030101010101" pitchFamily="2" charset="-122"/>
              </a:rPr>
              <a:t>小结</a:t>
            </a:r>
            <a:endParaRPr lang="zh-CN" altLang="en-US" sz="8000" b="1" i="1" strike="noStrike" noProof="1">
              <a:solidFill>
                <a:srgbClr val="FF00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
        <p:nvSpPr>
          <p:cNvPr id="2" name="圆角矩形标注 1"/>
          <p:cNvSpPr/>
          <p:nvPr/>
        </p:nvSpPr>
        <p:spPr>
          <a:xfrm>
            <a:off x="2009775" y="5272088"/>
            <a:ext cx="8210550" cy="1157288"/>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⑤明确目的，有的放矢</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blinds(horizontal)">
                                      <p:cBhvr>
                                        <p:cTn id="7" dur="500"/>
                                        <p:tgtEl>
                                          <p:spTgt spid="307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25"/>
                                        </p:tgtEl>
                                        <p:attrNameLst>
                                          <p:attrName>style.visibility</p:attrName>
                                        </p:attrNameLst>
                                      </p:cBhvr>
                                      <p:to>
                                        <p:strVal val="visible"/>
                                      </p:to>
                                    </p:set>
                                    <p:animEffect transition="in" filter="blinds(horizontal)">
                                      <p:cBhvr>
                                        <p:cTn id="12" dur="500"/>
                                        <p:tgtEl>
                                          <p:spTgt spid="3072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24"/>
                                        </p:tgtEl>
                                        <p:attrNameLst>
                                          <p:attrName>style.visibility</p:attrName>
                                        </p:attrNameLst>
                                      </p:cBhvr>
                                      <p:to>
                                        <p:strVal val="visible"/>
                                      </p:to>
                                    </p:set>
                                    <p:animEffect transition="in" filter="blinds(horizontal)">
                                      <p:cBhvr>
                                        <p:cTn id="17" dur="500"/>
                                        <p:tgtEl>
                                          <p:spTgt spid="3072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23"/>
                                        </p:tgtEl>
                                        <p:attrNameLst>
                                          <p:attrName>style.visibility</p:attrName>
                                        </p:attrNameLst>
                                      </p:cBhvr>
                                      <p:to>
                                        <p:strVal val="visible"/>
                                      </p:to>
                                    </p:set>
                                    <p:animEffect transition="in" filter="blinds(horizontal)">
                                      <p:cBhvr>
                                        <p:cTn id="22" dur="500"/>
                                        <p:tgtEl>
                                          <p:spTgt spid="3072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animBg="1"/>
      <p:bldP spid="30725" grpId="0" animBg="1"/>
      <p:bldP spid="30724" grpId="0" animBg="1"/>
      <p:bldP spid="30723" grpId="0" animBg="1"/>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文本框 36865"/>
          <p:cNvSpPr txBox="1"/>
          <p:nvPr/>
        </p:nvSpPr>
        <p:spPr>
          <a:xfrm>
            <a:off x="1143000" y="1433513"/>
            <a:ext cx="10167938" cy="1425575"/>
          </a:xfrm>
          <a:prstGeom prst="rect">
            <a:avLst/>
          </a:prstGeom>
          <a:noFill/>
          <a:ln w="9525">
            <a:noFill/>
          </a:ln>
        </p:spPr>
        <p:txBody>
          <a:bodyPr anchor="t">
            <a:spAutoFit/>
          </a:bodyPr>
          <a:p>
            <a:pPr>
              <a:spcBef>
                <a:spcPct val="50000"/>
              </a:spcBef>
            </a:pPr>
            <a:r>
              <a:rPr lang="en-US" altLang="zh-CN" sz="4400" b="1">
                <a:latin typeface="黑体" panose="02010609060101010101" pitchFamily="49" charset="-122"/>
                <a:ea typeface="黑体" panose="02010609060101010101" pitchFamily="49" charset="-122"/>
              </a:rPr>
              <a:t>(1)</a:t>
            </a:r>
            <a:r>
              <a:rPr lang="zh-CN" altLang="en-US" sz="4400" b="1">
                <a:latin typeface="黑体" panose="02010609060101010101" pitchFamily="49" charset="-122"/>
                <a:ea typeface="黑体" panose="02010609060101010101" pitchFamily="49" charset="-122"/>
              </a:rPr>
              <a:t>多注意生活中的对话</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广告</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体会它们用语得体的妙处。 </a:t>
            </a:r>
            <a:endParaRPr lang="zh-CN" altLang="en-US" sz="4400" b="1">
              <a:latin typeface="黑体" panose="02010609060101010101" pitchFamily="49" charset="-122"/>
              <a:ea typeface="黑体" panose="02010609060101010101" pitchFamily="49" charset="-122"/>
            </a:endParaRPr>
          </a:p>
        </p:txBody>
      </p:sp>
      <p:sp>
        <p:nvSpPr>
          <p:cNvPr id="45058" name="文本框 36866"/>
          <p:cNvSpPr txBox="1"/>
          <p:nvPr/>
        </p:nvSpPr>
        <p:spPr>
          <a:xfrm>
            <a:off x="1143000" y="2743200"/>
            <a:ext cx="10167938" cy="1425575"/>
          </a:xfrm>
          <a:prstGeom prst="rect">
            <a:avLst/>
          </a:prstGeom>
          <a:noFill/>
          <a:ln w="9525">
            <a:noFill/>
          </a:ln>
        </p:spPr>
        <p:txBody>
          <a:bodyPr anchor="t">
            <a:spAutoFit/>
          </a:bodyPr>
          <a:p>
            <a:pPr>
              <a:spcBef>
                <a:spcPct val="50000"/>
              </a:spcBef>
            </a:pPr>
            <a:r>
              <a:rPr lang="en-US" altLang="zh-CN" sz="4400" b="1">
                <a:latin typeface="黑体" panose="02010609060101010101" pitchFamily="49" charset="-122"/>
                <a:ea typeface="黑体" panose="02010609060101010101" pitchFamily="49" charset="-122"/>
              </a:rPr>
              <a:t>(2)</a:t>
            </a:r>
            <a:r>
              <a:rPr lang="zh-CN" altLang="en-US" sz="4400" b="1">
                <a:latin typeface="黑体" panose="02010609060101010101" pitchFamily="49" charset="-122"/>
                <a:ea typeface="黑体" panose="02010609060101010101" pitchFamily="49" charset="-122"/>
              </a:rPr>
              <a:t>谦敬词要强记</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与同学多练习几次</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熟练掌握如何运用敬词谦词</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做到得体。 </a:t>
            </a:r>
            <a:endParaRPr lang="zh-CN" altLang="en-US" sz="4400" b="1">
              <a:latin typeface="黑体" panose="02010609060101010101" pitchFamily="49" charset="-122"/>
              <a:ea typeface="黑体" panose="02010609060101010101" pitchFamily="49" charset="-122"/>
            </a:endParaRPr>
          </a:p>
        </p:txBody>
      </p:sp>
      <p:sp>
        <p:nvSpPr>
          <p:cNvPr id="45059" name="文本框 36867"/>
          <p:cNvSpPr txBox="1"/>
          <p:nvPr/>
        </p:nvSpPr>
        <p:spPr>
          <a:xfrm>
            <a:off x="1143000" y="4071938"/>
            <a:ext cx="10167938" cy="1425575"/>
          </a:xfrm>
          <a:prstGeom prst="rect">
            <a:avLst/>
          </a:prstGeom>
          <a:noFill/>
          <a:ln w="9525">
            <a:noFill/>
          </a:ln>
        </p:spPr>
        <p:txBody>
          <a:bodyPr anchor="t">
            <a:spAutoFit/>
          </a:bodyPr>
          <a:p>
            <a:pPr>
              <a:spcBef>
                <a:spcPct val="50000"/>
              </a:spcBef>
            </a:pPr>
            <a:r>
              <a:rPr lang="en-US" altLang="zh-CN" sz="4400" b="1">
                <a:latin typeface="黑体" panose="02010609060101010101" pitchFamily="49" charset="-122"/>
                <a:ea typeface="黑体" panose="02010609060101010101" pitchFamily="49" charset="-122"/>
              </a:rPr>
              <a:t>(3)</a:t>
            </a:r>
            <a:r>
              <a:rPr lang="zh-CN" altLang="en-US" sz="4400" b="1">
                <a:latin typeface="黑体" panose="02010609060101010101" pitchFamily="49" charset="-122"/>
                <a:ea typeface="黑体" panose="02010609060101010101" pitchFamily="49" charset="-122"/>
                <a:sym typeface="宋体" panose="02010600030101010101" pitchFamily="2" charset="-122"/>
              </a:rPr>
              <a:t>多揣摩、分析</a:t>
            </a:r>
            <a:r>
              <a:rPr lang="zh-CN" altLang="en-US" sz="4400" b="1">
                <a:latin typeface="黑体" panose="02010609060101010101" pitchFamily="49" charset="-122"/>
                <a:ea typeface="黑体" panose="02010609060101010101" pitchFamily="49" charset="-122"/>
              </a:rPr>
              <a:t>一些外交声明、外交辞令</a:t>
            </a:r>
            <a:r>
              <a:rPr lang="en-US" altLang="zh-CN" sz="4400" b="1">
                <a:latin typeface="黑体" panose="02010609060101010101" pitchFamily="49" charset="-122"/>
                <a:ea typeface="黑体" panose="02010609060101010101" pitchFamily="49" charset="-122"/>
              </a:rPr>
              <a:t>,</a:t>
            </a:r>
            <a:r>
              <a:rPr lang="zh-CN" altLang="en-US" sz="4400" b="1">
                <a:latin typeface="黑体" panose="02010609060101010101" pitchFamily="49" charset="-122"/>
                <a:ea typeface="黑体" panose="02010609060101010101" pitchFamily="49" charset="-122"/>
              </a:rPr>
              <a:t>体会话语背后的场合、背景。</a:t>
            </a:r>
            <a:r>
              <a:rPr lang="zh-CN" altLang="en-US" sz="4400" b="1">
                <a:latin typeface="Calibri" panose="020F0502020204030204" pitchFamily="34" charset="0"/>
                <a:ea typeface="宋体" panose="02010600030101010101" pitchFamily="2" charset="-122"/>
              </a:rPr>
              <a:t> </a:t>
            </a:r>
            <a:endParaRPr lang="zh-CN" altLang="en-US" sz="4400" b="1">
              <a:latin typeface="Calibri" panose="020F0502020204030204" pitchFamily="34" charset="0"/>
              <a:ea typeface="宋体" panose="02010600030101010101" pitchFamily="2" charset="-122"/>
            </a:endParaRPr>
          </a:p>
        </p:txBody>
      </p:sp>
      <p:sp>
        <p:nvSpPr>
          <p:cNvPr id="36869" name="圆角矩形标注 36868"/>
          <p:cNvSpPr/>
          <p:nvPr/>
        </p:nvSpPr>
        <p:spPr>
          <a:xfrm>
            <a:off x="619125" y="382588"/>
            <a:ext cx="3549650" cy="1027113"/>
          </a:xfrm>
          <a:prstGeom prst="wedgeRoundRectCallout">
            <a:avLst>
              <a:gd name="adj1" fmla="val -20819"/>
              <a:gd name="adj2" fmla="val 27690"/>
              <a:gd name="adj3" fmla="val 16667"/>
            </a:avLst>
          </a:prstGeom>
          <a:solidFill>
            <a:srgbClr val="0000FF"/>
          </a:solidFill>
          <a:ln w="12700" cap="flat" cmpd="sng">
            <a:solidFill>
              <a:srgbClr val="41719C"/>
            </a:solidFill>
            <a:prstDash val="solid"/>
            <a:miter/>
            <a:headEnd type="none" w="med" len="med"/>
            <a:tailEnd type="none" w="med" len="med"/>
          </a:ln>
        </p:spPr>
        <p:txBody>
          <a:bodyPr anchor="ctr"/>
          <a:p>
            <a:pPr fontAlgn="base">
              <a:spcBef>
                <a:spcPct val="50000"/>
              </a:spcBef>
              <a:buNone/>
            </a:pPr>
            <a:r>
              <a:rPr lang="zh-CN" altLang="en-US" sz="6000" b="1" strike="noStrike" noProof="1">
                <a:solidFill>
                  <a:srgbClr val="FFFF00"/>
                </a:solidFill>
                <a:latin typeface="黑体" panose="02010609060101010101" pitchFamily="49" charset="-122"/>
                <a:ea typeface="黑体" panose="02010609060101010101" pitchFamily="49" charset="-122"/>
                <a:cs typeface="+mn-cs"/>
                <a:sym typeface="宋体" panose="02010600030101010101" pitchFamily="2" charset="-122"/>
              </a:rPr>
              <a:t>几点建议</a:t>
            </a:r>
            <a:endParaRPr lang="zh-CN" altLang="en-US" sz="6000" b="1" i="1" strike="noStrike" noProof="1">
              <a:solidFill>
                <a:srgbClr val="FFFF00"/>
              </a:solidFill>
              <a:effectLst>
                <a:outerShdw blurRad="38100" dist="38100" dir="2700000">
                  <a:srgbClr val="000000"/>
                </a:outerShdw>
              </a:effectLst>
              <a:latin typeface="黑体" panose="02010609060101010101" pitchFamily="49" charset="-122"/>
              <a:ea typeface="黑体" panose="02010609060101010101" pitchFamily="49" charset="-122"/>
              <a:sym typeface="宋体" panose="02010600030101010101" pitchFamily="2" charset="-122"/>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矩形 31745"/>
          <p:cNvSpPr/>
          <p:nvPr/>
        </p:nvSpPr>
        <p:spPr>
          <a:xfrm>
            <a:off x="3797300" y="1758315"/>
            <a:ext cx="5072063" cy="1322070"/>
          </a:xfrm>
          <a:prstGeom prst="rect">
            <a:avLst/>
          </a:prstGeom>
          <a:noFill/>
          <a:ln w="9525">
            <a:noFill/>
          </a:ln>
        </p:spPr>
        <p:txBody>
          <a:bodyPr anchor="ctr">
            <a:spAutoFit/>
          </a:bodyPr>
          <a:p>
            <a:pPr fontAlgn="base">
              <a:buNone/>
            </a:pPr>
            <a:r>
              <a:rPr lang="zh-CN" altLang="en-US" sz="8000" b="1" strike="noStrike" noProof="1">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t>当堂训练</a:t>
            </a:r>
            <a:endParaRPr lang="zh-CN" altLang="en-US" sz="8000" b="1" strike="noStrike" noProof="1">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endParaRPr>
          </a:p>
        </p:txBody>
      </p:sp>
    </p:spTree>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3" name="文本占位符 5122"/>
          <p:cNvSpPr>
            <a:spLocks noGrp="1"/>
          </p:cNvSpPr>
          <p:nvPr>
            <p:ph type="body" idx="1"/>
          </p:nvPr>
        </p:nvSpPr>
        <p:spPr>
          <a:xfrm>
            <a:off x="107315" y="0"/>
            <a:ext cx="11063605" cy="6858000"/>
          </a:xfrm>
        </p:spPr>
        <p:txBody>
          <a:bodyPr/>
          <a:p>
            <a:pPr>
              <a:lnSpc>
                <a:spcPct val="80000"/>
              </a:lnSpc>
            </a:pPr>
            <a:r>
              <a:rPr lang="en-US" altLang="zh-CN" sz="3600" dirty="0"/>
              <a:t>1</a:t>
            </a:r>
            <a:r>
              <a:rPr lang="zh-CN" altLang="en-US" sz="3600" dirty="0"/>
              <a:t>、下列各句中，语言表达得体的一句是</a:t>
            </a:r>
            <a:r>
              <a:rPr lang="en-US" altLang="zh-CN" sz="3600"/>
              <a:t>(     )</a:t>
            </a:r>
            <a:endParaRPr lang="en-US" altLang="zh-CN" sz="3600"/>
          </a:p>
          <a:p>
            <a:pPr>
              <a:lnSpc>
                <a:spcPct val="80000"/>
              </a:lnSpc>
            </a:pPr>
            <a:r>
              <a:rPr lang="en-US" altLang="zh-CN" sz="3600" dirty="0"/>
              <a:t>A</a:t>
            </a:r>
            <a:r>
              <a:rPr lang="zh-CN" altLang="en-US" sz="3600" dirty="0"/>
              <a:t>．老大爷远远看见我，遂放下赶鸭的竿子，拉起敞开的衣襟擦了擦额上的汗，笑眯眯地向我走来。  </a:t>
            </a:r>
            <a:endParaRPr lang="zh-CN" altLang="en-US" sz="3600" dirty="0"/>
          </a:p>
          <a:p>
            <a:pPr>
              <a:lnSpc>
                <a:spcPct val="80000"/>
              </a:lnSpc>
            </a:pPr>
            <a:r>
              <a:rPr lang="en-US" altLang="zh-CN" sz="3600" dirty="0"/>
              <a:t>B</a:t>
            </a:r>
            <a:r>
              <a:rPr lang="zh-CN" altLang="en-US" sz="3600" dirty="0"/>
              <a:t>．林海正在草拟“失物启事”，他写道：“昨天我在教室丢失了一本</a:t>
            </a:r>
            <a:r>
              <a:rPr lang="en-US" altLang="zh-CN" sz="3600" dirty="0"/>
              <a:t>《</a:t>
            </a:r>
            <a:r>
              <a:rPr lang="zh-CN" altLang="en-US" sz="3600" dirty="0"/>
              <a:t>名言词典</a:t>
            </a:r>
            <a:r>
              <a:rPr lang="en-US" altLang="zh-CN" sz="3600" dirty="0"/>
              <a:t>》</a:t>
            </a:r>
            <a:r>
              <a:rPr lang="zh-CN" altLang="en-US" sz="3600" dirty="0"/>
              <a:t>，如有拾获。请从速交还。”</a:t>
            </a:r>
            <a:endParaRPr lang="zh-CN" altLang="en-US" sz="3600" dirty="0"/>
          </a:p>
          <a:p>
            <a:pPr>
              <a:lnSpc>
                <a:spcPct val="80000"/>
              </a:lnSpc>
            </a:pPr>
            <a:r>
              <a:rPr lang="en-US" altLang="zh-CN" sz="3600" dirty="0"/>
              <a:t>C</a:t>
            </a:r>
            <a:r>
              <a:rPr lang="zh-CN" altLang="en-US" sz="3600" dirty="0"/>
              <a:t>．黄宗英谈到演员赵丹之死时说：“一个演员毕生塑造角色，而时代也塑造了他自己。他是在知心的观众欢迎的掌声和殷切的期待中，落下生命之幕的。”</a:t>
            </a:r>
            <a:endParaRPr lang="zh-CN" altLang="en-US" sz="3600" dirty="0"/>
          </a:p>
          <a:p>
            <a:pPr>
              <a:lnSpc>
                <a:spcPct val="80000"/>
              </a:lnSpc>
            </a:pPr>
            <a:r>
              <a:rPr lang="en-US" altLang="zh-CN" sz="3600" dirty="0"/>
              <a:t>D</a:t>
            </a:r>
            <a:r>
              <a:rPr lang="zh-CN" altLang="en-US" sz="3600" dirty="0"/>
              <a:t>．小明看见王大伯家失火后急冲冲跑来对母亲说：“着火啦</a:t>
            </a:r>
            <a:r>
              <a:rPr lang="en-US" altLang="zh-CN" sz="3600" dirty="0"/>
              <a:t>!</a:t>
            </a:r>
            <a:r>
              <a:rPr lang="zh-CN" altLang="en-US" sz="3600" dirty="0"/>
              <a:t>冲天的大火</a:t>
            </a:r>
            <a:r>
              <a:rPr lang="en-US" altLang="zh-CN" sz="3600" dirty="0"/>
              <a:t>!</a:t>
            </a:r>
            <a:r>
              <a:rPr lang="zh-CN" altLang="en-US" sz="3600" dirty="0"/>
              <a:t>大火吞噬了太阳</a:t>
            </a:r>
            <a:r>
              <a:rPr lang="en-US" altLang="zh-CN" sz="3600" dirty="0"/>
              <a:t>!</a:t>
            </a:r>
            <a:r>
              <a:rPr lang="zh-CN" altLang="en-US" sz="3600" dirty="0"/>
              <a:t>遮住了大地</a:t>
            </a:r>
            <a:r>
              <a:rPr lang="en-US" altLang="zh-CN" sz="3600"/>
              <a:t>!”</a:t>
            </a:r>
            <a:endParaRPr lang="en-US" altLang="zh-CN" sz="3600"/>
          </a:p>
          <a:p>
            <a:pPr>
              <a:lnSpc>
                <a:spcPct val="80000"/>
              </a:lnSpc>
            </a:pPr>
            <a:r>
              <a:rPr lang="zh-CN" altLang="en-US" sz="3600" dirty="0"/>
              <a:t>答案：</a:t>
            </a:r>
            <a:r>
              <a:rPr lang="en-US" altLang="zh-CN" sz="3600" dirty="0"/>
              <a:t>C</a:t>
            </a:r>
            <a:r>
              <a:rPr lang="zh-CN" altLang="en-US" sz="3600" dirty="0"/>
              <a:t>。</a:t>
            </a:r>
            <a:r>
              <a:rPr lang="en-US" altLang="zh-CN" sz="3600" dirty="0"/>
              <a:t>A</a:t>
            </a:r>
            <a:r>
              <a:rPr lang="zh-CN" altLang="en-US" sz="3600" dirty="0"/>
              <a:t>．“遂”属于文言词汇，用于此处语体色彩不当；</a:t>
            </a:r>
            <a:r>
              <a:rPr lang="en-US" altLang="zh-CN" sz="3600" dirty="0"/>
              <a:t>B</a:t>
            </a:r>
            <a:r>
              <a:rPr lang="zh-CN" altLang="en-US" sz="3600" dirty="0"/>
              <a:t>．“从速交还”语气生硬；</a:t>
            </a:r>
            <a:r>
              <a:rPr lang="en-US" altLang="zh-CN" sz="3600" dirty="0"/>
              <a:t>D</a:t>
            </a:r>
            <a:r>
              <a:rPr lang="zh-CN" altLang="en-US" sz="3600" dirty="0"/>
              <a:t>．场合、语体、感情色彩不当。</a:t>
            </a:r>
            <a:endParaRPr lang="zh-CN" alt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charRg st="244" end="294"/>
                                            </p:txEl>
                                          </p:spTgt>
                                        </p:tgtEl>
                                        <p:attrNameLst>
                                          <p:attrName>style.visibility</p:attrName>
                                        </p:attrNameLst>
                                      </p:cBhvr>
                                      <p:to>
                                        <p:strVal val="visible"/>
                                      </p:to>
                                    </p:set>
                                    <p:anim calcmode="lin" valueType="num">
                                      <p:cBhvr additive="base">
                                        <p:cTn id="7" dur="500" fill="hold"/>
                                        <p:tgtEl>
                                          <p:spTgt spid="5123">
                                            <p:txEl>
                                              <p:charRg st="244" end="29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charRg st="244" end="29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5" name="文本占位符 8194"/>
          <p:cNvSpPr>
            <a:spLocks noGrp="1"/>
          </p:cNvSpPr>
          <p:nvPr>
            <p:ph type="body" idx="1"/>
          </p:nvPr>
        </p:nvSpPr>
        <p:spPr>
          <a:xfrm>
            <a:off x="473075" y="0"/>
            <a:ext cx="11504930" cy="6669405"/>
          </a:xfrm>
        </p:spPr>
        <p:txBody>
          <a:bodyPr/>
          <a:p>
            <a:pPr>
              <a:lnSpc>
                <a:spcPct val="90000"/>
              </a:lnSpc>
            </a:pPr>
            <a:r>
              <a:rPr lang="en-US" altLang="zh-CN" sz="3200" dirty="0"/>
              <a:t>2</a:t>
            </a:r>
            <a:r>
              <a:rPr lang="zh-CN" altLang="en-US" sz="3200" dirty="0"/>
              <a:t>、下列句子中，下列句子语言得体的一句是（    ）</a:t>
            </a:r>
            <a:endParaRPr lang="zh-CN" altLang="en-US" sz="3200" dirty="0"/>
          </a:p>
          <a:p>
            <a:pPr>
              <a:lnSpc>
                <a:spcPct val="90000"/>
              </a:lnSpc>
            </a:pPr>
            <a:r>
              <a:rPr lang="en-US" altLang="zh-CN" sz="3200" dirty="0"/>
              <a:t>A.“</a:t>
            </a:r>
            <a:r>
              <a:rPr lang="zh-CN" altLang="en-US" sz="3200" dirty="0"/>
              <a:t>三岁四岁狗也嫌。”小点点一会儿爬到床上翻跟头，喊“我是孙悟空”；一会儿又在地上爬，喊“我当解放军，母亲给我买枪”。</a:t>
            </a:r>
            <a:endParaRPr lang="zh-CN" altLang="en-US" sz="3200" dirty="0"/>
          </a:p>
          <a:p>
            <a:pPr>
              <a:lnSpc>
                <a:spcPct val="90000"/>
              </a:lnSpc>
            </a:pPr>
            <a:r>
              <a:rPr lang="en-US" altLang="zh-CN" sz="3200"/>
              <a:t>B.</a:t>
            </a:r>
            <a:r>
              <a:rPr lang="zh-CN" altLang="en-US" sz="3200" dirty="0"/>
              <a:t>洋柿子是一年生或二年生草本植物，全株有软毛，花色黄，结浆果，球形或扁圆形，红或黄色，是营养价值较高的蔬菜。</a:t>
            </a:r>
            <a:endParaRPr lang="zh-CN" altLang="en-US" sz="3200" dirty="0"/>
          </a:p>
          <a:p>
            <a:pPr>
              <a:lnSpc>
                <a:spcPct val="90000"/>
              </a:lnSpc>
            </a:pPr>
            <a:r>
              <a:rPr lang="en-US" altLang="zh-CN" sz="3200" dirty="0"/>
              <a:t>C.</a:t>
            </a:r>
            <a:r>
              <a:rPr lang="zh-CN" altLang="en-US" sz="3200" dirty="0"/>
              <a:t>老村长一进门就说：“张全家的二亩地，秋里收了一千五</a:t>
            </a:r>
            <a:r>
              <a:rPr lang="en-US" altLang="zh-CN" sz="3200"/>
              <a:t>!</a:t>
            </a:r>
            <a:r>
              <a:rPr lang="zh-CN" altLang="en-US" sz="3200" dirty="0"/>
              <a:t>咱都得科学种田，都弄它一千五。”</a:t>
            </a:r>
            <a:endParaRPr lang="zh-CN" altLang="en-US" sz="3200" dirty="0"/>
          </a:p>
          <a:p>
            <a:pPr>
              <a:lnSpc>
                <a:spcPct val="90000"/>
              </a:lnSpc>
            </a:pPr>
            <a:r>
              <a:rPr lang="en-US" altLang="zh-CN" sz="3200" dirty="0"/>
              <a:t>D.“</a:t>
            </a:r>
            <a:r>
              <a:rPr lang="zh-CN" altLang="en-US" sz="3200" dirty="0"/>
              <a:t>我这法行不行</a:t>
            </a:r>
            <a:r>
              <a:rPr lang="en-US" altLang="zh-CN" sz="3200" dirty="0"/>
              <a:t>?”</a:t>
            </a:r>
            <a:r>
              <a:rPr lang="zh-CN" altLang="en-US" sz="3200" dirty="0"/>
              <a:t>李老汉着急地说，“不对，你给雅正，大叔请你喝酒。”</a:t>
            </a:r>
            <a:endParaRPr lang="zh-CN" altLang="en-US" sz="3200" dirty="0"/>
          </a:p>
          <a:p>
            <a:pPr>
              <a:lnSpc>
                <a:spcPct val="90000"/>
              </a:lnSpc>
            </a:pPr>
            <a:endParaRPr lang="zh-CN" altLang="en-US" sz="3200" dirty="0"/>
          </a:p>
        </p:txBody>
      </p:sp>
      <p:sp>
        <p:nvSpPr>
          <p:cNvPr id="2" name="文本框 1"/>
          <p:cNvSpPr txBox="1"/>
          <p:nvPr/>
        </p:nvSpPr>
        <p:spPr>
          <a:xfrm>
            <a:off x="626745" y="4983480"/>
            <a:ext cx="10939145" cy="2084070"/>
          </a:xfrm>
          <a:prstGeom prst="rect">
            <a:avLst/>
          </a:prstGeom>
          <a:noFill/>
          <a:ln w="50800" cap="flat" cmpd="sng">
            <a:noFill/>
            <a:prstDash val="solid"/>
            <a:miter/>
            <a:headEnd type="none" w="med" len="med"/>
            <a:tailEnd type="none" w="med" len="med"/>
          </a:ln>
        </p:spPr>
        <p:txBody>
          <a:bodyPr wrap="square">
            <a:spAutoFit/>
          </a:bodyPr>
          <a:p>
            <a:pPr algn="l">
              <a:lnSpc>
                <a:spcPct val="90000"/>
              </a:lnSpc>
            </a:pPr>
            <a:r>
              <a:rPr lang="zh-CN" altLang="en-US" sz="3600" dirty="0">
                <a:sym typeface="+mn-ea"/>
              </a:rPr>
              <a:t>答案：</a:t>
            </a:r>
            <a:r>
              <a:rPr lang="en-US" altLang="zh-CN" sz="3600" dirty="0">
                <a:sym typeface="+mn-ea"/>
              </a:rPr>
              <a:t>C</a:t>
            </a:r>
            <a:r>
              <a:rPr lang="zh-CN" altLang="en-US" sz="3600" dirty="0">
                <a:sym typeface="+mn-ea"/>
              </a:rPr>
              <a:t>（本题考查用语是否符合语体。</a:t>
            </a:r>
            <a:r>
              <a:rPr lang="en-US" altLang="zh-CN" sz="3600" dirty="0">
                <a:sym typeface="+mn-ea"/>
              </a:rPr>
              <a:t>A</a:t>
            </a:r>
            <a:r>
              <a:rPr lang="zh-CN" altLang="en-US" sz="3600" dirty="0">
                <a:sym typeface="+mn-ea"/>
              </a:rPr>
              <a:t>项“母亲”语体不当，应该用“妈妈”、“娘”等。</a:t>
            </a:r>
            <a:r>
              <a:rPr lang="en-US" altLang="zh-CN" sz="3600" dirty="0">
                <a:sym typeface="+mn-ea"/>
              </a:rPr>
              <a:t>B</a:t>
            </a:r>
            <a:r>
              <a:rPr lang="zh-CN" altLang="en-US" sz="3600" dirty="0">
                <a:sym typeface="+mn-ea"/>
              </a:rPr>
              <a:t>项，“洋柿子”语体不当，应该用“番茄”。</a:t>
            </a:r>
            <a:r>
              <a:rPr lang="en-US" altLang="zh-CN" sz="3600" dirty="0">
                <a:sym typeface="+mn-ea"/>
              </a:rPr>
              <a:t>D</a:t>
            </a:r>
            <a:r>
              <a:rPr lang="zh-CN" altLang="en-US" sz="3600" dirty="0">
                <a:sym typeface="+mn-ea"/>
              </a:rPr>
              <a:t>项，“雅正”语体不当，应该用“指出”。）</a:t>
            </a:r>
            <a:endParaRPr lang="zh-CN" altLang="en-US" sz="3600" b="1">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3" name="文本占位符 35842"/>
          <p:cNvSpPr>
            <a:spLocks noGrp="1"/>
          </p:cNvSpPr>
          <p:nvPr>
            <p:ph type="body" idx="1"/>
          </p:nvPr>
        </p:nvSpPr>
        <p:spPr>
          <a:xfrm>
            <a:off x="471805" y="338455"/>
            <a:ext cx="11506835" cy="5864225"/>
          </a:xfrm>
        </p:spPr>
        <p:txBody>
          <a:bodyPr/>
          <a:p>
            <a:pPr>
              <a:lnSpc>
                <a:spcPct val="80000"/>
              </a:lnSpc>
            </a:pPr>
            <a:r>
              <a:rPr lang="en-US" altLang="zh-CN" sz="3600" dirty="0"/>
              <a:t>3</a:t>
            </a:r>
            <a:r>
              <a:rPr lang="zh-CN" altLang="en-US" sz="3600" dirty="0"/>
              <a:t>、下列句子划线部分表达得体的一项是（  </a:t>
            </a:r>
            <a:r>
              <a:rPr lang="zh-CN" altLang="en-US" sz="3600" dirty="0">
                <a:sym typeface="+mn-ea"/>
              </a:rPr>
              <a:t> </a:t>
            </a:r>
            <a:r>
              <a:rPr lang="zh-CN" altLang="en-US" sz="3600" dirty="0"/>
              <a:t> ）</a:t>
            </a:r>
            <a:endParaRPr lang="zh-CN" altLang="en-US" sz="3600" dirty="0"/>
          </a:p>
          <a:p>
            <a:pPr>
              <a:lnSpc>
                <a:spcPct val="80000"/>
              </a:lnSpc>
            </a:pPr>
            <a:r>
              <a:rPr lang="en-US" altLang="zh-CN" sz="3600" dirty="0"/>
              <a:t>A.“</a:t>
            </a:r>
            <a:r>
              <a:rPr lang="zh-CN" altLang="en-US" sz="3600" dirty="0"/>
              <a:t>抱歉打扰您了！我想跟您</a:t>
            </a:r>
            <a:r>
              <a:rPr lang="zh-CN" altLang="en-US" sz="3600" u="sng" dirty="0"/>
              <a:t>垂询</a:t>
            </a:r>
            <a:r>
              <a:rPr lang="zh-CN" altLang="en-US" sz="3600" dirty="0"/>
              <a:t>一下如何解压，尽快消除心理阴影的问题。”</a:t>
            </a:r>
            <a:r>
              <a:rPr lang="en-US" altLang="zh-CN" sz="3600">
                <a:latin typeface="Arial" panose="020B0604020202020204" pitchFamily="34" charset="0"/>
              </a:rPr>
              <a:t>——</a:t>
            </a:r>
            <a:r>
              <a:rPr lang="zh-CN" altLang="en-US" sz="3600" dirty="0"/>
              <a:t>记者小王采访心理学家张教授。</a:t>
            </a:r>
            <a:endParaRPr lang="zh-CN" altLang="en-US" sz="3600" dirty="0"/>
          </a:p>
          <a:p>
            <a:pPr>
              <a:lnSpc>
                <a:spcPct val="80000"/>
              </a:lnSpc>
            </a:pPr>
            <a:r>
              <a:rPr lang="en-US" altLang="zh-CN" sz="3600" dirty="0"/>
              <a:t>B.</a:t>
            </a:r>
            <a:r>
              <a:rPr lang="zh-CN" altLang="en-US" sz="3600" dirty="0"/>
              <a:t>银行营业厅服务员对张小明说：“</a:t>
            </a:r>
            <a:r>
              <a:rPr lang="zh-CN" altLang="en-US" sz="3600" u="sng" dirty="0"/>
              <a:t>你想干什么？</a:t>
            </a:r>
            <a:r>
              <a:rPr lang="zh-CN" altLang="en-US" sz="3600" dirty="0"/>
              <a:t>”</a:t>
            </a:r>
            <a:r>
              <a:rPr lang="en-US" altLang="zh-CN" sz="3600">
                <a:latin typeface="Arial" panose="020B0604020202020204" pitchFamily="34" charset="0"/>
              </a:rPr>
              <a:t>——</a:t>
            </a:r>
            <a:r>
              <a:rPr lang="zh-CN" altLang="en-US" sz="3600" dirty="0"/>
              <a:t>张小明来到银行营业厅，正选择要到哪个窗口办业务。</a:t>
            </a:r>
            <a:endParaRPr lang="zh-CN" altLang="en-US" sz="3600" u="sng" dirty="0"/>
          </a:p>
          <a:p>
            <a:pPr>
              <a:lnSpc>
                <a:spcPct val="80000"/>
              </a:lnSpc>
            </a:pPr>
            <a:r>
              <a:rPr lang="en-US" altLang="zh-CN" sz="3600" u="sng" dirty="0"/>
              <a:t>C.“</a:t>
            </a:r>
            <a:r>
              <a:rPr lang="zh-CN" altLang="en-US" sz="3600" u="sng" dirty="0"/>
              <a:t>不要两句话说不到一块，就动刀动枪的。”</a:t>
            </a:r>
            <a:r>
              <a:rPr lang="en-US" altLang="zh-CN" sz="3600">
                <a:latin typeface="Arial" panose="020B0604020202020204" pitchFamily="34" charset="0"/>
              </a:rPr>
              <a:t>——</a:t>
            </a:r>
            <a:r>
              <a:rPr lang="zh-CN" altLang="en-US" sz="3600" dirty="0"/>
              <a:t>中国政府发言人在新闻发布会上针对解决地区间矛盾问题时表达自己的意见。</a:t>
            </a:r>
            <a:endParaRPr lang="zh-CN" altLang="en-US" sz="3600" dirty="0"/>
          </a:p>
          <a:p>
            <a:pPr>
              <a:lnSpc>
                <a:spcPct val="80000"/>
              </a:lnSpc>
            </a:pPr>
            <a:r>
              <a:rPr lang="en-US" altLang="zh-CN" sz="3600" dirty="0"/>
              <a:t>D.“</a:t>
            </a:r>
            <a:r>
              <a:rPr lang="zh-CN" altLang="en-US" sz="3600" dirty="0"/>
              <a:t>好吧，既然诸位如此客气，那么这件事就由</a:t>
            </a:r>
            <a:r>
              <a:rPr lang="zh-CN" altLang="en-US" sz="3600" u="sng" dirty="0"/>
              <a:t>老朽</a:t>
            </a:r>
            <a:r>
              <a:rPr lang="zh-CN" altLang="en-US" sz="3600" dirty="0"/>
              <a:t>做主了！”</a:t>
            </a:r>
            <a:r>
              <a:rPr lang="en-US" altLang="zh-CN" sz="3600">
                <a:latin typeface="Arial" panose="020B0604020202020204" pitchFamily="34" charset="0"/>
              </a:rPr>
              <a:t>——</a:t>
            </a:r>
            <a:r>
              <a:rPr lang="zh-CN" altLang="en-US" sz="3600" dirty="0"/>
              <a:t>某大学工会讨论高龄退休干部活动方案时，</a:t>
            </a:r>
            <a:r>
              <a:rPr lang="en-US" altLang="zh-CN" sz="3600" dirty="0"/>
              <a:t>75</a:t>
            </a:r>
            <a:r>
              <a:rPr lang="zh-CN" altLang="en-US" sz="3600" dirty="0"/>
              <a:t>岁高龄的前院长刘伟说。</a:t>
            </a:r>
            <a:endParaRPr lang="zh-CN" altLang="en-US" sz="3600" dirty="0"/>
          </a:p>
          <a:p>
            <a:pPr>
              <a:lnSpc>
                <a:spcPct val="80000"/>
              </a:lnSpc>
            </a:pPr>
            <a:endParaRPr lang="en-US" altLang="zh-CN" sz="3600"/>
          </a:p>
        </p:txBody>
      </p:sp>
      <p:sp>
        <p:nvSpPr>
          <p:cNvPr id="2" name="文本框 1"/>
          <p:cNvSpPr txBox="1"/>
          <p:nvPr/>
        </p:nvSpPr>
        <p:spPr>
          <a:xfrm>
            <a:off x="9113520" y="60960"/>
            <a:ext cx="838200" cy="1014730"/>
          </a:xfrm>
          <a:prstGeom prst="rect">
            <a:avLst/>
          </a:prstGeom>
          <a:noFill/>
          <a:ln w="50800" cap="flat" cmpd="sng">
            <a:noFill/>
            <a:prstDash val="solid"/>
            <a:miter/>
            <a:headEnd type="none" w="med" len="med"/>
            <a:tailEnd type="none" w="med" len="med"/>
          </a:ln>
        </p:spPr>
        <p:txBody>
          <a:bodyPr>
            <a:spAutoFit/>
          </a:bodyPr>
          <a:p>
            <a:pPr algn="ctr">
              <a:spcBef>
                <a:spcPct val="50000"/>
              </a:spcBef>
              <a:buNone/>
            </a:pPr>
            <a:r>
              <a:rPr lang="en-US" altLang="zh-CN" sz="6000">
                <a:sym typeface="+mn-ea"/>
              </a:rPr>
              <a:t>D</a:t>
            </a:r>
            <a:endParaRPr lang="zh-CN" altLang="en-US" sz="6000" b="1">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76200" y="134620"/>
            <a:ext cx="6294120" cy="1014730"/>
          </a:xfrm>
          <a:prstGeom prst="rect">
            <a:avLst/>
          </a:prstGeom>
          <a:solidFill>
            <a:schemeClr val="bg1"/>
          </a:solidFill>
          <a:ln w="50800" cap="flat" cmpd="sng">
            <a:solidFill>
              <a:schemeClr val="bg1"/>
            </a:solidFill>
            <a:prstDash val="solid"/>
            <a:miter/>
            <a:headEnd type="none" w="med" len="med"/>
            <a:tailEnd type="none" w="med" len="med"/>
          </a:ln>
        </p:spPr>
        <p:txBody>
          <a:bodyPr wrap="square">
            <a:spAutoFit/>
          </a:bodyPr>
          <a:p>
            <a:pPr algn="ctr">
              <a:spcBef>
                <a:spcPct val="50000"/>
              </a:spcBef>
              <a:buNone/>
            </a:pPr>
            <a:r>
              <a:rPr lang="en-US" altLang="zh-CN" sz="6000" b="1">
                <a:latin typeface="黑体" panose="02010609060101010101" pitchFamily="49" charset="-122"/>
                <a:ea typeface="黑体" panose="02010609060101010101" pitchFamily="49" charset="-122"/>
              </a:rPr>
              <a:t>2018</a:t>
            </a:r>
            <a:r>
              <a:rPr lang="zh-CN" altLang="en-US" sz="6000" b="1">
                <a:latin typeface="黑体" panose="02010609060101010101" pitchFamily="49" charset="-122"/>
                <a:ea typeface="黑体" panose="02010609060101010101" pitchFamily="49" charset="-122"/>
              </a:rPr>
              <a:t>年</a:t>
            </a:r>
            <a:r>
              <a:rPr lang="en-US" altLang="zh-CN" sz="6000" b="1">
                <a:latin typeface="黑体" panose="02010609060101010101" pitchFamily="49" charset="-122"/>
                <a:ea typeface="黑体" panose="02010609060101010101" pitchFamily="49" charset="-122"/>
              </a:rPr>
              <a:t>3</a:t>
            </a:r>
            <a:r>
              <a:rPr lang="zh-CN" altLang="en-US" sz="6000" b="1">
                <a:latin typeface="黑体" panose="02010609060101010101" pitchFamily="49" charset="-122"/>
                <a:ea typeface="黑体" panose="02010609060101010101" pitchFamily="49" charset="-122"/>
              </a:rPr>
              <a:t>月省质检</a:t>
            </a:r>
            <a:endParaRPr lang="zh-CN" altLang="en-US" sz="6000" b="1">
              <a:latin typeface="黑体" panose="02010609060101010101" pitchFamily="49" charset="-122"/>
              <a:ea typeface="黑体" panose="02010609060101010101" pitchFamily="49" charset="-122"/>
            </a:endParaRPr>
          </a:p>
        </p:txBody>
      </p:sp>
      <p:sp>
        <p:nvSpPr>
          <p:cNvPr id="3" name="文本框 2"/>
          <p:cNvSpPr txBox="1"/>
          <p:nvPr/>
        </p:nvSpPr>
        <p:spPr>
          <a:xfrm>
            <a:off x="-76200" y="1149350"/>
            <a:ext cx="12282805" cy="5862320"/>
          </a:xfrm>
          <a:prstGeom prst="rect">
            <a:avLst/>
          </a:prstGeom>
          <a:solidFill>
            <a:schemeClr val="bg1"/>
          </a:solidFill>
          <a:ln w="50800" cap="flat" cmpd="sng">
            <a:solidFill>
              <a:schemeClr val="bg1"/>
            </a:solidFill>
            <a:prstDash val="solid"/>
            <a:miter/>
            <a:headEnd type="none" w="med" len="med"/>
            <a:tailEnd type="none" w="med" len="med"/>
          </a:ln>
        </p:spPr>
        <p:txBody>
          <a:bodyPr wrap="square">
            <a:spAutoFit/>
          </a:bodyPr>
          <a:p>
            <a:pPr algn="l">
              <a:lnSpc>
                <a:spcPts val="5000"/>
              </a:lnSpc>
              <a:spcBef>
                <a:spcPts val="0"/>
              </a:spcBef>
              <a:buNone/>
            </a:pPr>
            <a:r>
              <a:rPr lang="zh-CN" altLang="en-US" sz="3600" b="1">
                <a:latin typeface="黑体" panose="02010609060101010101" pitchFamily="49" charset="-122"/>
                <a:ea typeface="黑体" panose="02010609060101010101" pitchFamily="49" charset="-122"/>
              </a:rPr>
              <a:t>19．下列各句中，表达得体的一句是（3分）</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A．弟弟很顽皮，喜欢到处乱跑，妈妈怕他摔倒，满屋追，边追边喊道：“你咋像只大马猴似的！”</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B．手术室里，医生正忙着抢救一名重症病人，他朝一旁的女护士喊道：“快，麻烦你把止血钳递给我！”</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C．主持人上展台致词：“先生们，女士们，阳春三月，繁花似锦，我们有幸相聚在这‘奔向未来’车展盛会。”</a:t>
            </a:r>
            <a:endParaRPr lang="zh-CN" altLang="en-US" sz="3600" b="1">
              <a:latin typeface="黑体" panose="02010609060101010101" pitchFamily="49" charset="-122"/>
              <a:ea typeface="黑体" panose="02010609060101010101" pitchFamily="49" charset="-122"/>
            </a:endParaRPr>
          </a:p>
          <a:p>
            <a:pPr algn="l">
              <a:lnSpc>
                <a:spcPts val="5000"/>
              </a:lnSpc>
              <a:spcBef>
                <a:spcPts val="0"/>
              </a:spcBef>
              <a:buNone/>
            </a:pPr>
            <a:r>
              <a:rPr lang="zh-CN" altLang="en-US" sz="3600" b="1">
                <a:latin typeface="黑体" panose="02010609060101010101" pitchFamily="49" charset="-122"/>
                <a:ea typeface="黑体" panose="02010609060101010101" pitchFamily="49" charset="-122"/>
              </a:rPr>
              <a:t>D．项目组来新成员，经理开心地对他说：“有你忝列其中，我们就多一份力量，离成功也就更近了。”</a:t>
            </a:r>
            <a:endParaRPr lang="zh-CN" altLang="en-US" sz="3600" b="1">
              <a:latin typeface="黑体" panose="02010609060101010101" pitchFamily="49" charset="-122"/>
              <a:ea typeface="黑体" panose="02010609060101010101" pitchFamily="49" charset="-122"/>
            </a:endParaRPr>
          </a:p>
        </p:txBody>
      </p:sp>
      <p:sp>
        <p:nvSpPr>
          <p:cNvPr id="7" name="椭圆 6"/>
          <p:cNvSpPr/>
          <p:nvPr/>
        </p:nvSpPr>
        <p:spPr>
          <a:xfrm>
            <a:off x="4277360" y="3759200"/>
            <a:ext cx="1492885"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5" name="椭圆 4"/>
          <p:cNvSpPr/>
          <p:nvPr/>
        </p:nvSpPr>
        <p:spPr>
          <a:xfrm>
            <a:off x="9975850" y="5709920"/>
            <a:ext cx="105156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6" name="椭圆 5"/>
          <p:cNvSpPr/>
          <p:nvPr/>
        </p:nvSpPr>
        <p:spPr>
          <a:xfrm>
            <a:off x="5328920" y="4403090"/>
            <a:ext cx="3367405"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8" name="椭圆 7"/>
          <p:cNvSpPr/>
          <p:nvPr/>
        </p:nvSpPr>
        <p:spPr>
          <a:xfrm>
            <a:off x="5106035" y="2473960"/>
            <a:ext cx="173609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3" name="云形标注 12"/>
          <p:cNvSpPr/>
          <p:nvPr/>
        </p:nvSpPr>
        <p:spPr>
          <a:xfrm rot="540000">
            <a:off x="10493375" y="5931535"/>
            <a:ext cx="1565275" cy="1220470"/>
          </a:xfrm>
          <a:prstGeom prst="cloudCallout">
            <a:avLst>
              <a:gd name="adj1" fmla="val -75022"/>
              <a:gd name="adj2" fmla="val -43164"/>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谦敬</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1" name="云形标注 10"/>
          <p:cNvSpPr/>
          <p:nvPr/>
        </p:nvSpPr>
        <p:spPr>
          <a:xfrm rot="1200000">
            <a:off x="8710295" y="2477135"/>
            <a:ext cx="1565275" cy="1046163"/>
          </a:xfrm>
          <a:prstGeom prst="cloudCallout">
            <a:avLst>
              <a:gd name="adj1" fmla="val -32785"/>
              <a:gd name="adj2" fmla="val 124428"/>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场合</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5" name="云形标注 14"/>
          <p:cNvSpPr/>
          <p:nvPr/>
        </p:nvSpPr>
        <p:spPr>
          <a:xfrm rot="20340000">
            <a:off x="5888990" y="509905"/>
            <a:ext cx="2079625" cy="1047750"/>
          </a:xfrm>
          <a:prstGeom prst="cloudCallout">
            <a:avLst>
              <a:gd name="adj1" fmla="val -32785"/>
              <a:gd name="adj2" fmla="val 124428"/>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语境语体对象</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2" name="云形标注 11"/>
          <p:cNvSpPr/>
          <p:nvPr/>
        </p:nvSpPr>
        <p:spPr>
          <a:xfrm rot="1200000">
            <a:off x="9096375" y="3679825"/>
            <a:ext cx="1565275" cy="1047750"/>
          </a:xfrm>
          <a:prstGeom prst="cloudCallout">
            <a:avLst>
              <a:gd name="adj1" fmla="val -66512"/>
              <a:gd name="adj2" fmla="val 105512"/>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对象</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2" name="椭圆 1"/>
          <p:cNvSpPr/>
          <p:nvPr/>
        </p:nvSpPr>
        <p:spPr>
          <a:xfrm>
            <a:off x="746760" y="3133090"/>
            <a:ext cx="1843405"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9" name="椭圆 8"/>
          <p:cNvSpPr/>
          <p:nvPr/>
        </p:nvSpPr>
        <p:spPr>
          <a:xfrm>
            <a:off x="746760" y="1814830"/>
            <a:ext cx="5530850" cy="65913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5" grpId="0" bldLvl="0" animBg="1"/>
      <p:bldP spid="6" grpId="0" bldLvl="0" animBg="1"/>
      <p:bldP spid="8" grpId="0" bldLvl="0" animBg="1"/>
      <p:bldP spid="13" grpId="0" bldLvl="0" animBg="1"/>
      <p:bldP spid="11" grpId="0" animBg="1"/>
      <p:bldP spid="11" grpId="1" bldLvl="0" animBg="1"/>
      <p:bldP spid="15" grpId="0" bldLvl="0" animBg="1"/>
      <p:bldP spid="12" grpId="0" bldLvl="0" animBg="1"/>
      <p:bldP spid="2" grpId="0" bldLvl="0" animBg="1"/>
      <p:bldP spid="9" grpId="0" bldLvl="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1" name="文本占位符 12290"/>
          <p:cNvSpPr>
            <a:spLocks noGrp="1"/>
          </p:cNvSpPr>
          <p:nvPr>
            <p:ph type="body" idx="1"/>
          </p:nvPr>
        </p:nvSpPr>
        <p:spPr>
          <a:xfrm>
            <a:off x="838200" y="896620"/>
            <a:ext cx="10515600" cy="5584825"/>
          </a:xfrm>
        </p:spPr>
        <p:txBody>
          <a:bodyPr/>
          <a:p>
            <a:pPr>
              <a:lnSpc>
                <a:spcPct val="90000"/>
              </a:lnSpc>
            </a:pPr>
            <a:r>
              <a:rPr lang="en-US" altLang="zh-CN" sz="3600" dirty="0"/>
              <a:t>4</a:t>
            </a:r>
            <a:r>
              <a:rPr lang="zh-CN" altLang="en-US" sz="3600" dirty="0"/>
              <a:t>、选出用词注意了感情色彩，用语得体的一项（    ）</a:t>
            </a:r>
            <a:endParaRPr lang="zh-CN" altLang="en-US" sz="3600" dirty="0"/>
          </a:p>
          <a:p>
            <a:pPr>
              <a:lnSpc>
                <a:spcPct val="90000"/>
              </a:lnSpc>
            </a:pPr>
            <a:r>
              <a:rPr lang="en-US" altLang="zh-CN" sz="3600" dirty="0"/>
              <a:t>A</a:t>
            </a:r>
            <a:r>
              <a:rPr lang="zh-CN" altLang="en-US" sz="3600" dirty="0"/>
              <a:t>．骄傲自满是我们的一个可怕的陷阱；而且，这个陷阱是我们亲手挖掘的。</a:t>
            </a:r>
            <a:endParaRPr lang="zh-CN" altLang="en-US" sz="3600" dirty="0"/>
          </a:p>
          <a:p>
            <a:pPr>
              <a:lnSpc>
                <a:spcPct val="90000"/>
              </a:lnSpc>
            </a:pPr>
            <a:r>
              <a:rPr lang="en-US" altLang="zh-CN" sz="3600" dirty="0"/>
              <a:t>B</a:t>
            </a:r>
            <a:r>
              <a:rPr lang="zh-CN" altLang="en-US" sz="3600" dirty="0"/>
              <a:t>．他们这一举措受到广大群众的欢迎，所以其他单位也纷纷效尤。</a:t>
            </a:r>
            <a:endParaRPr lang="zh-CN" altLang="en-US" sz="3600" dirty="0"/>
          </a:p>
          <a:p>
            <a:pPr>
              <a:lnSpc>
                <a:spcPct val="90000"/>
              </a:lnSpc>
            </a:pPr>
            <a:r>
              <a:rPr lang="en-US" altLang="zh-CN" sz="3600" dirty="0"/>
              <a:t>C</a:t>
            </a:r>
            <a:r>
              <a:rPr lang="zh-CN" altLang="en-US" sz="3600" dirty="0"/>
              <a:t>．表现在作品里，歌颂的是人民，诽谤的是鬼子、汉奸和地主。</a:t>
            </a:r>
            <a:endParaRPr lang="zh-CN" altLang="en-US" sz="3600" dirty="0"/>
          </a:p>
          <a:p>
            <a:pPr>
              <a:lnSpc>
                <a:spcPct val="90000"/>
              </a:lnSpc>
            </a:pPr>
            <a:r>
              <a:rPr lang="en-US" altLang="zh-CN" sz="3600" dirty="0"/>
              <a:t>D</a:t>
            </a:r>
            <a:r>
              <a:rPr lang="zh-CN" altLang="en-US" sz="3600" dirty="0"/>
              <a:t>．世界各个足球队都在秣马厉兵，觊觎桂冠。</a:t>
            </a:r>
            <a:endParaRPr lang="zh-CN" altLang="en-US" sz="3600" dirty="0"/>
          </a:p>
          <a:p>
            <a:pPr>
              <a:lnSpc>
                <a:spcPct val="90000"/>
              </a:lnSpc>
            </a:pPr>
            <a:r>
              <a:rPr lang="zh-CN" altLang="en-US" sz="3600" dirty="0"/>
              <a:t>答案：</a:t>
            </a:r>
            <a:r>
              <a:rPr lang="en-US" altLang="zh-CN" sz="3600"/>
              <a:t>A</a:t>
            </a:r>
            <a:endParaRPr lang="en-US" altLang="zh-CN" sz="36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charRg st="147" end="152"/>
                                            </p:txEl>
                                          </p:spTgt>
                                        </p:tgtEl>
                                        <p:attrNameLst>
                                          <p:attrName>style.visibility</p:attrName>
                                        </p:attrNameLst>
                                      </p:cBhvr>
                                      <p:to>
                                        <p:strVal val="visible"/>
                                      </p:to>
                                    </p:set>
                                    <p:anim calcmode="lin" valueType="num">
                                      <p:cBhvr additive="base">
                                        <p:cTn id="7" dur="500" fill="hold"/>
                                        <p:tgtEl>
                                          <p:spTgt spid="12291">
                                            <p:txEl>
                                              <p:charRg st="147" end="15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charRg st="147" end="15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charRg st="147" end="152"/>
                                            </p:txEl>
                                          </p:spTgt>
                                        </p:tgtEl>
                                        <p:attrNameLst>
                                          <p:attrName>style.visibility</p:attrName>
                                        </p:attrNameLst>
                                      </p:cBhvr>
                                      <p:to>
                                        <p:strVal val="visible"/>
                                      </p:to>
                                    </p:set>
                                    <p:anim calcmode="lin" valueType="num">
                                      <p:cBhvr additive="base">
                                        <p:cTn id="13" dur="500" fill="hold"/>
                                        <p:tgtEl>
                                          <p:spTgt spid="12291">
                                            <p:txEl>
                                              <p:charRg st="147" end="15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charRg st="147" end="15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文本框 2"/>
          <p:cNvSpPr txBox="1"/>
          <p:nvPr/>
        </p:nvSpPr>
        <p:spPr>
          <a:xfrm>
            <a:off x="101600" y="153988"/>
            <a:ext cx="11885613" cy="6339205"/>
          </a:xfrm>
          <a:prstGeom prst="rect">
            <a:avLst/>
          </a:prstGeom>
          <a:noFill/>
          <a:ln w="50800" cap="flat" cmpd="sng">
            <a:solidFill>
              <a:srgbClr val="FF0000"/>
            </a:solidFill>
            <a:prstDash val="solid"/>
            <a:miter/>
            <a:headEnd type="none" w="med" len="med"/>
            <a:tailEnd type="none" w="med" len="med"/>
          </a:ln>
        </p:spPr>
        <p:txBody>
          <a:bodyPr wrap="square" anchor="t">
            <a:spAutoFit/>
          </a:bodyPr>
          <a:p>
            <a:pPr algn="ctr">
              <a:spcBef>
                <a:spcPct val="50000"/>
              </a:spcBef>
            </a:pPr>
            <a:r>
              <a:rPr lang="en-US" altLang="zh-CN" sz="2800" b="1">
                <a:latin typeface="黑体" panose="02010609060101010101" pitchFamily="49" charset="-122"/>
                <a:ea typeface="黑体" panose="02010609060101010101" pitchFamily="49" charset="-122"/>
              </a:rPr>
              <a:t>5</a:t>
            </a:r>
            <a:r>
              <a:rPr lang="zh-CN" altLang="en-US" sz="2800" b="1">
                <a:latin typeface="黑体" panose="02010609060101010101" pitchFamily="49" charset="-122"/>
                <a:ea typeface="黑体" panose="02010609060101010101" pitchFamily="49" charset="-122"/>
              </a:rPr>
              <a:t>、下面一则文稿在表达上有</a:t>
            </a:r>
            <a:r>
              <a:rPr lang="zh-CN" altLang="en-US" sz="2800" b="1">
                <a:solidFill>
                  <a:srgbClr val="FF0000"/>
                </a:solidFill>
                <a:latin typeface="黑体" panose="02010609060101010101" pitchFamily="49" charset="-122"/>
                <a:ea typeface="黑体" panose="02010609060101010101" pitchFamily="49" charset="-122"/>
              </a:rPr>
              <a:t>五处</a:t>
            </a:r>
            <a:r>
              <a:rPr lang="zh-CN" altLang="en-US" sz="2800" b="1">
                <a:latin typeface="黑体" panose="02010609060101010101" pitchFamily="49" charset="-122"/>
                <a:ea typeface="黑体" panose="02010609060101010101" pitchFamily="49" charset="-122"/>
              </a:rPr>
              <a:t>不妥当，请指出并改正。 </a:t>
            </a:r>
            <a:endParaRPr lang="zh-CN" altLang="en-US" sz="2800" b="1">
              <a:latin typeface="黑体" panose="02010609060101010101" pitchFamily="49" charset="-122"/>
              <a:ea typeface="黑体" panose="02010609060101010101" pitchFamily="49" charset="-122"/>
            </a:endParaRPr>
          </a:p>
          <a:p>
            <a:pPr algn="ctr">
              <a:spcBef>
                <a:spcPct val="50000"/>
              </a:spcBef>
            </a:pPr>
            <a:r>
              <a:rPr lang="zh-CN" altLang="en-US" sz="2800" b="1">
                <a:latin typeface="黑体" panose="02010609060101010101" pitchFamily="49" charset="-122"/>
                <a:ea typeface="黑体" panose="02010609060101010101" pitchFamily="49" charset="-122"/>
              </a:rPr>
              <a:t>通 告 </a:t>
            </a:r>
            <a:endParaRPr lang="zh-CN" altLang="en-US" sz="2800" b="1">
              <a:latin typeface="黑体" panose="02010609060101010101" pitchFamily="49" charset="-122"/>
              <a:ea typeface="黑体" panose="02010609060101010101" pitchFamily="49" charset="-122"/>
            </a:endParaRPr>
          </a:p>
          <a:p>
            <a:pPr>
              <a:spcBef>
                <a:spcPct val="50000"/>
              </a:spcBef>
            </a:pPr>
            <a:r>
              <a:rPr lang="zh-CN" altLang="en-US" sz="2800" b="1">
                <a:latin typeface="黑体" panose="02010609060101010101" pitchFamily="49" charset="-122"/>
                <a:ea typeface="黑体" panose="02010609060101010101" pitchFamily="49" charset="-122"/>
              </a:rPr>
              <a:t> 　　为提高电话网的通讯能力，我公司将对辖区电话局的交换机进行升级改造，现依据《中华人民共和国电信条例》，将有关事项宣布如下：　　</a:t>
            </a:r>
            <a:endParaRPr lang="zh-CN" altLang="en-US" sz="2800" b="1">
              <a:latin typeface="黑体" panose="02010609060101010101" pitchFamily="49" charset="-122"/>
              <a:ea typeface="黑体" panose="02010609060101010101" pitchFamily="49" charset="-122"/>
            </a:endParaRPr>
          </a:p>
          <a:p>
            <a:pPr>
              <a:spcBef>
                <a:spcPct val="50000"/>
              </a:spcBef>
            </a:pPr>
            <a:r>
              <a:rPr lang="zh-CN" altLang="en-US" sz="2800" b="1">
                <a:latin typeface="黑体" panose="02010609060101010101" pitchFamily="49" charset="-122"/>
                <a:ea typeface="黑体" panose="02010609060101010101" pitchFamily="49" charset="-122"/>
              </a:rPr>
              <a:t>    敝工程将于2009年6月10日20时至11日8时施工，在此期间会影响青山区电话用户的正常通话。交换机升级后，用户原有的一些业务功能（如闹钟、呼叫转移等）需要重新设置；热线和呼出限制的设置方法也有变化。　　</a:t>
            </a:r>
            <a:endParaRPr lang="zh-CN" altLang="en-US" sz="2800" b="1">
              <a:latin typeface="黑体" panose="02010609060101010101" pitchFamily="49" charset="-122"/>
              <a:ea typeface="黑体" panose="02010609060101010101" pitchFamily="49" charset="-122"/>
            </a:endParaRPr>
          </a:p>
          <a:p>
            <a:pPr>
              <a:spcBef>
                <a:spcPct val="50000"/>
              </a:spcBef>
            </a:pPr>
            <a:r>
              <a:rPr lang="zh-CN" altLang="en-US" sz="2800" b="1">
                <a:latin typeface="黑体" panose="02010609060101010101" pitchFamily="49" charset="-122"/>
                <a:ea typeface="黑体" panose="02010609060101010101" pitchFamily="49" charset="-122"/>
              </a:rPr>
              <a:t>    如有疑问，欢迎提出。本公司客服电话：87654321。　　</a:t>
            </a:r>
            <a:endParaRPr lang="zh-CN" altLang="en-US" sz="2800" b="1">
              <a:latin typeface="黑体" panose="02010609060101010101" pitchFamily="49" charset="-122"/>
              <a:ea typeface="黑体" panose="02010609060101010101" pitchFamily="49" charset="-122"/>
            </a:endParaRPr>
          </a:p>
          <a:p>
            <a:pPr>
              <a:spcBef>
                <a:spcPct val="50000"/>
              </a:spcBef>
            </a:pPr>
            <a:r>
              <a:rPr lang="zh-CN" altLang="en-US" sz="2800" b="1">
                <a:latin typeface="黑体" panose="02010609060101010101" pitchFamily="49" charset="-122"/>
                <a:ea typeface="黑体" panose="02010609060101010101" pitchFamily="49" charset="-122"/>
              </a:rPr>
              <a:t>    对工程施工给贵用户造成的不便，我们深表不安。请予理解和支持。 </a:t>
            </a:r>
            <a:endParaRPr lang="zh-CN" altLang="en-US" sz="2800" b="1">
              <a:latin typeface="黑体" panose="02010609060101010101" pitchFamily="49" charset="-122"/>
              <a:ea typeface="黑体" panose="02010609060101010101" pitchFamily="49" charset="-122"/>
            </a:endParaRPr>
          </a:p>
          <a:p>
            <a:pPr algn="r">
              <a:spcBef>
                <a:spcPct val="50000"/>
              </a:spcBef>
            </a:pPr>
            <a:r>
              <a:rPr lang="zh-CN" altLang="en-US" sz="2800" b="1">
                <a:latin typeface="黑体" panose="02010609060101010101" pitchFamily="49" charset="-122"/>
                <a:ea typeface="黑体" panose="02010609060101010101" pitchFamily="49" charset="-122"/>
              </a:rPr>
              <a:t>天网通信有限公司青山分公司   </a:t>
            </a:r>
            <a:endParaRPr lang="zh-CN" altLang="en-US" sz="2800" b="1">
              <a:latin typeface="黑体" panose="02010609060101010101" pitchFamily="49" charset="-122"/>
              <a:ea typeface="黑体" panose="02010609060101010101" pitchFamily="49" charset="-122"/>
            </a:endParaRPr>
          </a:p>
          <a:p>
            <a:pPr algn="r">
              <a:spcBef>
                <a:spcPct val="50000"/>
              </a:spcBef>
            </a:pPr>
            <a:r>
              <a:rPr lang="zh-CN" altLang="en-US" sz="2800" b="1">
                <a:latin typeface="黑体" panose="02010609060101010101" pitchFamily="49" charset="-122"/>
                <a:ea typeface="黑体" panose="02010609060101010101" pitchFamily="49" charset="-122"/>
              </a:rPr>
              <a:t>2009年6月7日</a:t>
            </a:r>
            <a:endParaRPr lang="zh-CN" altLang="en-US" sz="2800" b="1">
              <a:latin typeface="黑体" panose="02010609060101010101" pitchFamily="49" charset="-122"/>
              <a:ea typeface="黑体" panose="02010609060101010101" pitchFamily="49" charset="-122"/>
            </a:endParaRPr>
          </a:p>
        </p:txBody>
      </p:sp>
      <p:sp>
        <p:nvSpPr>
          <p:cNvPr id="5" name="椭圆 4"/>
          <p:cNvSpPr/>
          <p:nvPr/>
        </p:nvSpPr>
        <p:spPr>
          <a:xfrm>
            <a:off x="9069388" y="1787525"/>
            <a:ext cx="808038" cy="735013"/>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6" name="椭圆 5"/>
          <p:cNvSpPr/>
          <p:nvPr/>
        </p:nvSpPr>
        <p:spPr>
          <a:xfrm>
            <a:off x="660400" y="2411413"/>
            <a:ext cx="746125" cy="673100"/>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7" name="椭圆 6"/>
          <p:cNvSpPr/>
          <p:nvPr/>
        </p:nvSpPr>
        <p:spPr>
          <a:xfrm>
            <a:off x="3382963" y="3836988"/>
            <a:ext cx="808038" cy="733425"/>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8" name="椭圆 7"/>
          <p:cNvSpPr/>
          <p:nvPr/>
        </p:nvSpPr>
        <p:spPr>
          <a:xfrm>
            <a:off x="3040063" y="4570413"/>
            <a:ext cx="1054100" cy="735013"/>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9" name="椭圆 8"/>
          <p:cNvSpPr/>
          <p:nvPr/>
        </p:nvSpPr>
        <p:spPr>
          <a:xfrm>
            <a:off x="7678738" y="4486275"/>
            <a:ext cx="808038" cy="733425"/>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11" name="云形标注 10"/>
          <p:cNvSpPr/>
          <p:nvPr/>
        </p:nvSpPr>
        <p:spPr>
          <a:xfrm rot="1200000">
            <a:off x="10010775" y="390525"/>
            <a:ext cx="1565275" cy="1046163"/>
          </a:xfrm>
          <a:prstGeom prst="cloudCallout">
            <a:avLst>
              <a:gd name="adj1" fmla="val -32785"/>
              <a:gd name="adj2" fmla="val 124428"/>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通告</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2" name="云形标注 11"/>
          <p:cNvSpPr/>
          <p:nvPr/>
        </p:nvSpPr>
        <p:spPr>
          <a:xfrm rot="1200000">
            <a:off x="9096375" y="3679825"/>
            <a:ext cx="1565275" cy="1047750"/>
          </a:xfrm>
          <a:prstGeom prst="cloudCallout">
            <a:avLst>
              <a:gd name="adj1" fmla="val -66512"/>
              <a:gd name="adj2" fmla="val 105512"/>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歉意</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3" name="云形标注 12"/>
          <p:cNvSpPr/>
          <p:nvPr/>
        </p:nvSpPr>
        <p:spPr>
          <a:xfrm rot="540000">
            <a:off x="3870325" y="5421313"/>
            <a:ext cx="1565275" cy="1046163"/>
          </a:xfrm>
          <a:prstGeom prst="cloudCallout">
            <a:avLst>
              <a:gd name="adj1" fmla="val -75022"/>
              <a:gd name="adj2" fmla="val -43164"/>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您</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4" name="云形标注 13"/>
          <p:cNvSpPr/>
          <p:nvPr/>
        </p:nvSpPr>
        <p:spPr>
          <a:xfrm rot="1200000">
            <a:off x="1189038" y="5021263"/>
            <a:ext cx="1565275" cy="1046163"/>
          </a:xfrm>
          <a:prstGeom prst="cloudCallout">
            <a:avLst>
              <a:gd name="adj1" fmla="val 51436"/>
              <a:gd name="adj2" fmla="val -165362"/>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垂询</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
        <p:nvSpPr>
          <p:cNvPr id="15" name="云形标注 14"/>
          <p:cNvSpPr/>
          <p:nvPr/>
        </p:nvSpPr>
        <p:spPr>
          <a:xfrm rot="20340000">
            <a:off x="250825" y="495300"/>
            <a:ext cx="1565275" cy="1047750"/>
          </a:xfrm>
          <a:prstGeom prst="cloudCallout">
            <a:avLst>
              <a:gd name="adj1" fmla="val -32785"/>
              <a:gd name="adj2" fmla="val 124428"/>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en-US" sz="3200" b="1" strike="noStrike" noProof="1">
                <a:solidFill>
                  <a:srgbClr val="3434FD"/>
                </a:solidFill>
                <a:latin typeface="黑体" panose="02010609060101010101" pitchFamily="49" charset="-122"/>
                <a:ea typeface="黑体" panose="02010609060101010101" pitchFamily="49" charset="-122"/>
              </a:rPr>
              <a:t>本</a:t>
            </a:r>
            <a:endParaRPr lang="zh-CN" altLang="en-US" sz="3200" b="1" strike="noStrike" noProof="1">
              <a:solidFill>
                <a:srgbClr val="3434FD"/>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8" grpId="0" bldLvl="0" animBg="1"/>
      <p:bldP spid="9" grpId="0" bldLvl="0" animBg="1"/>
      <p:bldP spid="11" grpId="0" animBg="1"/>
      <p:bldP spid="11" grpId="1" bldLvl="0" animBg="1"/>
      <p:bldP spid="15" grpId="0" bldLvl="0" animBg="1"/>
      <p:bldP spid="14" grpId="0" bldLvl="0" animBg="1"/>
      <p:bldP spid="13" grpId="0" bldLvl="0" animBg="1"/>
      <p:bldP spid="12" grpId="0" bldLvl="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1" name="文本占位符 32770"/>
          <p:cNvSpPr>
            <a:spLocks noGrp="1"/>
          </p:cNvSpPr>
          <p:nvPr>
            <p:ph type="body" idx="1"/>
          </p:nvPr>
        </p:nvSpPr>
        <p:spPr>
          <a:xfrm>
            <a:off x="335280" y="243840"/>
            <a:ext cx="11506200" cy="6126480"/>
          </a:xfrm>
        </p:spPr>
        <p:txBody>
          <a:bodyPr/>
          <a:p>
            <a:r>
              <a:rPr lang="en-US" altLang="zh-CN" sz="3600" b="1" dirty="0"/>
              <a:t>6</a:t>
            </a:r>
            <a:r>
              <a:rPr lang="zh-CN" altLang="en-US" sz="3600" b="1" dirty="0"/>
              <a:t>、口语交际中委婉拒绝别人的要求是需要技巧的。　</a:t>
            </a:r>
            <a:endParaRPr lang="zh-CN" altLang="en-US" sz="3600" b="1" dirty="0"/>
          </a:p>
          <a:p>
            <a:r>
              <a:rPr lang="zh-CN" altLang="en-US" sz="3600" b="1" dirty="0"/>
              <a:t>两位男士在谈话。其中一位说，在家里妻子不让我抽烟，真难受。他边说边拿出香烟，问旁边的女士：“我抽烟妨碍您吗？”女士笑了笑，回答了一句，既不让这位先生抽烟，又说得很有礼貌，委婉幽默，引得两位男士都笑了。女士的回答是：</a:t>
            </a:r>
            <a:endParaRPr lang="zh-CN" altLang="en-US" sz="3600" b="1">
              <a:solidFill>
                <a:srgbClr val="FF0000"/>
              </a:solidFill>
            </a:endParaRPr>
          </a:p>
          <a:p>
            <a:r>
              <a:rPr lang="zh-CN" altLang="en-US" sz="3600" b="1" dirty="0"/>
              <a:t>Ａ</a:t>
            </a:r>
            <a:r>
              <a:rPr lang="en-US" altLang="zh-CN" sz="3600" b="1" dirty="0"/>
              <a:t>.</a:t>
            </a:r>
            <a:r>
              <a:rPr lang="zh-CN" altLang="en-US" sz="3600" b="1" dirty="0"/>
              <a:t>嗨，您害人又害己啊         </a:t>
            </a:r>
            <a:endParaRPr lang="zh-CN" altLang="en-US" sz="3600" b="1" dirty="0"/>
          </a:p>
          <a:p>
            <a:r>
              <a:rPr lang="zh-CN" altLang="en-US" sz="3600" b="1" dirty="0"/>
              <a:t>Ｂ</a:t>
            </a:r>
            <a:r>
              <a:rPr lang="en-US" altLang="zh-CN" sz="3600" b="1" dirty="0"/>
              <a:t>.</a:t>
            </a:r>
            <a:r>
              <a:rPr lang="zh-CN" altLang="en-US" sz="3600" b="1" dirty="0"/>
              <a:t>看，没见写着“禁止抽烟”！ </a:t>
            </a:r>
            <a:endParaRPr lang="zh-CN" altLang="en-US" sz="3600" b="1" dirty="0"/>
          </a:p>
          <a:p>
            <a:r>
              <a:rPr lang="zh-CN" altLang="en-US" sz="3600" b="1" dirty="0"/>
              <a:t>Ｃ</a:t>
            </a:r>
            <a:r>
              <a:rPr lang="en-US" altLang="zh-CN" sz="3600" b="1" dirty="0"/>
              <a:t>.</a:t>
            </a:r>
            <a:r>
              <a:rPr lang="zh-CN" altLang="en-US" sz="3600" b="1" dirty="0"/>
              <a:t>您夫人还没把您管教好吧！　</a:t>
            </a:r>
            <a:endParaRPr lang="zh-CN" altLang="en-US" sz="3600" b="1" dirty="0"/>
          </a:p>
          <a:p>
            <a:r>
              <a:rPr lang="zh-CN" altLang="en-US" sz="3600" b="1" dirty="0"/>
              <a:t>Ｄ</a:t>
            </a:r>
            <a:r>
              <a:rPr lang="en-US" altLang="zh-CN" sz="3600" b="1" dirty="0"/>
              <a:t>.</a:t>
            </a:r>
            <a:r>
              <a:rPr lang="zh-CN" altLang="en-US" sz="3600" b="1" dirty="0"/>
              <a:t>先生，您像在家里一样好啦！</a:t>
            </a:r>
            <a:endParaRPr lang="zh-CN" altLang="en-US" sz="3600" b="1" dirty="0"/>
          </a:p>
          <a:p>
            <a:r>
              <a:rPr lang="en-US" altLang="zh-CN" sz="3600" b="1">
                <a:solidFill>
                  <a:srgbClr val="FF0000"/>
                </a:solidFill>
              </a:rPr>
              <a:t>D</a:t>
            </a:r>
            <a:endParaRPr lang="en-US" altLang="zh-CN" sz="360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1">
                                            <p:txEl>
                                              <p:charRg st="203" end="205"/>
                                            </p:txEl>
                                          </p:spTgt>
                                        </p:tgtEl>
                                        <p:attrNameLst>
                                          <p:attrName>style.visibility</p:attrName>
                                        </p:attrNameLst>
                                      </p:cBhvr>
                                      <p:to>
                                        <p:strVal val="visible"/>
                                      </p:to>
                                    </p:set>
                                    <p:anim calcmode="lin" valueType="num">
                                      <p:cBhvr additive="base">
                                        <p:cTn id="7" dur="500" fill="hold"/>
                                        <p:tgtEl>
                                          <p:spTgt spid="32771">
                                            <p:txEl>
                                              <p:charRg st="203" end="20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charRg st="203" end="20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069080" y="1730375"/>
            <a:ext cx="1112520" cy="732155"/>
          </a:xfrm>
          <a:prstGeom prst="rect">
            <a:avLst/>
          </a:prstGeom>
          <a:solidFill>
            <a:schemeClr val="bg1"/>
          </a:solidFill>
          <a:ln w="50800" cap="flat" cmpd="sng">
            <a:solidFill>
              <a:schemeClr val="bg1"/>
            </a:solidFill>
            <a:prstDash val="solid"/>
            <a:miter/>
            <a:headEnd type="none" w="med" len="med"/>
            <a:tailEnd type="none" w="med" len="med"/>
          </a:ln>
        </p:spPr>
        <p:txBody>
          <a:bodyPr wrap="square">
            <a:spAutoFit/>
          </a:bodyPr>
          <a:p>
            <a:pPr>
              <a:lnSpc>
                <a:spcPts val="5000"/>
              </a:lnSpc>
            </a:pPr>
            <a:r>
              <a:rPr lang="en-US" altLang="zh-CN" sz="6000" b="1">
                <a:sym typeface="+mn-ea"/>
              </a:rPr>
              <a:t>C</a:t>
            </a:r>
            <a:endParaRPr lang="zh-CN" altLang="en-US" sz="6000" b="1">
              <a:latin typeface="黑体" panose="02010609060101010101" pitchFamily="49" charset="-122"/>
              <a:ea typeface="黑体" panose="02010609060101010101" pitchFamily="49" charset="-122"/>
            </a:endParaRPr>
          </a:p>
        </p:txBody>
      </p:sp>
      <p:sp>
        <p:nvSpPr>
          <p:cNvPr id="34819" name="文本占位符 34818"/>
          <p:cNvSpPr>
            <a:spLocks noGrp="1"/>
          </p:cNvSpPr>
          <p:nvPr>
            <p:ph type="body" idx="1"/>
          </p:nvPr>
        </p:nvSpPr>
        <p:spPr>
          <a:xfrm>
            <a:off x="838200" y="1063625"/>
            <a:ext cx="10515600" cy="5113655"/>
          </a:xfrm>
        </p:spPr>
        <p:txBody>
          <a:bodyPr/>
          <a:p>
            <a:pPr>
              <a:lnSpc>
                <a:spcPts val="5000"/>
              </a:lnSpc>
            </a:pPr>
            <a:r>
              <a:rPr lang="en-US" altLang="zh-CN" sz="3600" b="1" dirty="0"/>
              <a:t>7.</a:t>
            </a:r>
            <a:r>
              <a:rPr lang="zh-CN" altLang="en-US" sz="3600" b="1" dirty="0"/>
              <a:t>如果你的同桌上课老找你说话，你该怎么对他说</a:t>
            </a:r>
            <a:r>
              <a:rPr lang="en-US" altLang="zh-CN" sz="3600" b="1" dirty="0"/>
              <a:t>?</a:t>
            </a:r>
            <a:r>
              <a:rPr lang="zh-CN" altLang="en-US" sz="3600" b="1" dirty="0"/>
              <a:t>最得体的一是 </a:t>
            </a:r>
            <a:r>
              <a:rPr lang="en-US" altLang="zh-CN" sz="3600" b="1" dirty="0"/>
              <a:t>(     )</a:t>
            </a:r>
            <a:br>
              <a:rPr lang="en-US" altLang="zh-CN" sz="3600" b="1" dirty="0"/>
            </a:br>
            <a:r>
              <a:rPr lang="en-US" altLang="zh-CN" sz="3600" b="1" dirty="0"/>
              <a:t>A.</a:t>
            </a:r>
            <a:r>
              <a:rPr lang="zh-CN" altLang="en-US" sz="3600" b="1" dirty="0"/>
              <a:t>你这人怎么这样讨厌，闭上你的臭嘴。</a:t>
            </a:r>
            <a:br>
              <a:rPr lang="zh-CN" altLang="en-US" sz="3600" b="1" dirty="0"/>
            </a:br>
            <a:r>
              <a:rPr lang="en-US" altLang="zh-CN" sz="3600" b="1" dirty="0"/>
              <a:t>B.</a:t>
            </a:r>
            <a:r>
              <a:rPr lang="zh-CN" altLang="en-US" sz="3600" b="1" dirty="0"/>
              <a:t>不准再打扰我，不然我告诉老师了。</a:t>
            </a:r>
            <a:br>
              <a:rPr lang="zh-CN" altLang="en-US" sz="3600" b="1" dirty="0"/>
            </a:br>
            <a:r>
              <a:rPr lang="en-US" altLang="zh-CN" sz="3600" b="1" dirty="0"/>
              <a:t>C.</a:t>
            </a:r>
            <a:r>
              <a:rPr lang="zh-CN" altLang="en-US" sz="3600" b="1" dirty="0"/>
              <a:t>老师讲的课多好，让我们一起听吧</a:t>
            </a:r>
            <a:r>
              <a:rPr lang="en-US" altLang="zh-CN" sz="3600" b="1" dirty="0"/>
              <a:t>!</a:t>
            </a:r>
            <a:br>
              <a:rPr lang="en-US" altLang="zh-CN" sz="3600" b="1" dirty="0"/>
            </a:br>
            <a:r>
              <a:rPr lang="en-US" altLang="zh-CN" sz="3600" b="1" dirty="0"/>
              <a:t>D.</a:t>
            </a:r>
            <a:r>
              <a:rPr lang="zh-CN" altLang="en-US" sz="3600" b="1" dirty="0"/>
              <a:t>你不想学习，我还想学习呢！</a:t>
            </a:r>
            <a:endParaRPr lang="zh-CN" altLang="en-US" sz="3600" b="1" dirty="0"/>
          </a:p>
          <a:p>
            <a:pPr>
              <a:lnSpc>
                <a:spcPts val="5000"/>
              </a:lnSpc>
            </a:pPr>
            <a:endParaRPr lang="en-US" altLang="zh-CN" sz="36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5" name="文本占位符 3074"/>
          <p:cNvSpPr>
            <a:spLocks noGrp="1"/>
          </p:cNvSpPr>
          <p:nvPr>
            <p:ph type="body" idx="1"/>
          </p:nvPr>
        </p:nvSpPr>
        <p:spPr>
          <a:xfrm>
            <a:off x="913765" y="549275"/>
            <a:ext cx="10378440" cy="6126480"/>
          </a:xfrm>
        </p:spPr>
        <p:txBody>
          <a:bodyPr/>
          <a:p>
            <a:r>
              <a:rPr lang="en-US" altLang="zh-CN" sz="2800" dirty="0"/>
              <a:t>8</a:t>
            </a:r>
            <a:r>
              <a:rPr lang="zh-CN" altLang="en-US" sz="2800" dirty="0"/>
              <a:t>、我们某公司派代表团出国洽谈经贸业务，该国一女记者不大友好地问：“贵公司经济实力如何？有足够的资金吗？”下列回答中较为得体的一项是（     ）。</a:t>
            </a:r>
            <a:endParaRPr lang="zh-CN" altLang="en-US" sz="2800" dirty="0"/>
          </a:p>
          <a:p>
            <a:r>
              <a:rPr lang="en-US" altLang="zh-CN" sz="2800" dirty="0"/>
              <a:t>A</a:t>
            </a:r>
            <a:r>
              <a:rPr lang="zh-CN" altLang="en-US" sz="2800" dirty="0"/>
              <a:t>．我公司有强大的经济实力，你不必为此操心。</a:t>
            </a:r>
            <a:endParaRPr lang="zh-CN" altLang="en-US" sz="2800" dirty="0"/>
          </a:p>
          <a:p>
            <a:r>
              <a:rPr lang="en-US" altLang="zh-CN" sz="2800" dirty="0"/>
              <a:t>B</a:t>
            </a:r>
            <a:r>
              <a:rPr lang="zh-CN" altLang="en-US" sz="2800" dirty="0"/>
              <a:t>．请问，您能告诉我，对方公司有多少资金吗？</a:t>
            </a:r>
            <a:endParaRPr lang="zh-CN" altLang="en-US" sz="2800" dirty="0"/>
          </a:p>
          <a:p>
            <a:r>
              <a:rPr lang="en-US" altLang="zh-CN" sz="2800" dirty="0"/>
              <a:t>C</a:t>
            </a:r>
            <a:r>
              <a:rPr lang="zh-CN" altLang="en-US" sz="2800" dirty="0"/>
              <a:t>．小姐，中国有句古语，叫做“男不问钱财，女不问芳龄。”</a:t>
            </a:r>
            <a:endParaRPr lang="zh-CN" altLang="en-US" sz="2800" dirty="0"/>
          </a:p>
          <a:p>
            <a:r>
              <a:rPr lang="en-US" altLang="zh-CN" sz="2800" dirty="0"/>
              <a:t>D</a:t>
            </a:r>
            <a:r>
              <a:rPr lang="zh-CN" altLang="en-US" sz="2800" dirty="0"/>
              <a:t>．小姐，你是华人，想必听说过“杞人忧天”的故事吧。</a:t>
            </a:r>
            <a:endParaRPr lang="zh-CN" altLang="en-US" sz="2800" dirty="0"/>
          </a:p>
          <a:p>
            <a:endParaRPr lang="zh-CN" altLang="en-US" sz="3600" b="1" dirty="0"/>
          </a:p>
        </p:txBody>
      </p:sp>
      <p:sp>
        <p:nvSpPr>
          <p:cNvPr id="2" name="文本框 1"/>
          <p:cNvSpPr txBox="1"/>
          <p:nvPr/>
        </p:nvSpPr>
        <p:spPr>
          <a:xfrm>
            <a:off x="4876800" y="929640"/>
            <a:ext cx="838200" cy="1014730"/>
          </a:xfrm>
          <a:prstGeom prst="rect">
            <a:avLst/>
          </a:prstGeom>
          <a:noFill/>
          <a:ln w="50800" cap="flat" cmpd="sng">
            <a:noFill/>
            <a:prstDash val="solid"/>
            <a:miter/>
            <a:headEnd type="none" w="med" len="med"/>
            <a:tailEnd type="none" w="med" len="med"/>
          </a:ln>
        </p:spPr>
        <p:txBody>
          <a:bodyPr>
            <a:spAutoFit/>
          </a:bodyPr>
          <a:p>
            <a:pPr algn="ctr">
              <a:spcBef>
                <a:spcPct val="50000"/>
              </a:spcBef>
              <a:buNone/>
            </a:pPr>
            <a:r>
              <a:rPr lang="en-US" altLang="zh-CN" sz="6000" b="1">
                <a:latin typeface="黑体" panose="02010609060101010101" pitchFamily="49" charset="-122"/>
                <a:ea typeface="黑体" panose="02010609060101010101" pitchFamily="49" charset="-122"/>
              </a:rPr>
              <a:t>C</a:t>
            </a:r>
            <a:endParaRPr lang="en-US" altLang="zh-CN" sz="6000" b="1">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1" name="文本占位符 12290"/>
          <p:cNvSpPr>
            <a:spLocks noGrp="1"/>
          </p:cNvSpPr>
          <p:nvPr>
            <p:ph type="body" idx="1"/>
          </p:nvPr>
        </p:nvSpPr>
        <p:spPr>
          <a:xfrm>
            <a:off x="838200" y="896620"/>
            <a:ext cx="10515600" cy="5584825"/>
          </a:xfrm>
        </p:spPr>
        <p:txBody>
          <a:bodyPr/>
          <a:p>
            <a:pPr>
              <a:lnSpc>
                <a:spcPct val="90000"/>
              </a:lnSpc>
            </a:pPr>
            <a:r>
              <a:rPr lang="en-US" altLang="zh-CN" sz="3600" dirty="0"/>
              <a:t>9</a:t>
            </a:r>
            <a:r>
              <a:rPr lang="zh-CN" altLang="en-US" sz="3600" dirty="0"/>
              <a:t>、选出用词注意了感情色彩，用语得体的一项（    ）</a:t>
            </a:r>
            <a:endParaRPr lang="zh-CN" altLang="en-US" sz="3600" dirty="0"/>
          </a:p>
          <a:p>
            <a:pPr>
              <a:lnSpc>
                <a:spcPct val="90000"/>
              </a:lnSpc>
            </a:pPr>
            <a:r>
              <a:rPr lang="en-US" altLang="zh-CN" sz="3600" dirty="0"/>
              <a:t>A</a:t>
            </a:r>
            <a:r>
              <a:rPr lang="zh-CN" altLang="en-US" sz="3600" dirty="0"/>
              <a:t>．骄傲自满是我们的一个可怕的陷阱；而且，这个陷阱是我们亲手挖掘的。</a:t>
            </a:r>
            <a:endParaRPr lang="zh-CN" altLang="en-US" sz="3600" dirty="0"/>
          </a:p>
          <a:p>
            <a:pPr>
              <a:lnSpc>
                <a:spcPct val="90000"/>
              </a:lnSpc>
            </a:pPr>
            <a:r>
              <a:rPr lang="en-US" altLang="zh-CN" sz="3600" dirty="0"/>
              <a:t>B</a:t>
            </a:r>
            <a:r>
              <a:rPr lang="zh-CN" altLang="en-US" sz="3600" dirty="0"/>
              <a:t>．他们这一举措受到广大群众的欢迎，所以其他单位也纷纷效尤。</a:t>
            </a:r>
            <a:endParaRPr lang="zh-CN" altLang="en-US" sz="3600" dirty="0"/>
          </a:p>
          <a:p>
            <a:pPr>
              <a:lnSpc>
                <a:spcPct val="90000"/>
              </a:lnSpc>
            </a:pPr>
            <a:r>
              <a:rPr lang="en-US" altLang="zh-CN" sz="3600" dirty="0"/>
              <a:t>C</a:t>
            </a:r>
            <a:r>
              <a:rPr lang="zh-CN" altLang="en-US" sz="3600" dirty="0"/>
              <a:t>．表现在作品里，歌颂的是人民，诽谤的是鬼子、汉奸和地主。</a:t>
            </a:r>
            <a:endParaRPr lang="zh-CN" altLang="en-US" sz="3600" dirty="0"/>
          </a:p>
          <a:p>
            <a:pPr>
              <a:lnSpc>
                <a:spcPct val="90000"/>
              </a:lnSpc>
            </a:pPr>
            <a:r>
              <a:rPr lang="en-US" altLang="zh-CN" sz="3600" dirty="0"/>
              <a:t>D</a:t>
            </a:r>
            <a:r>
              <a:rPr lang="zh-CN" altLang="en-US" sz="3600" dirty="0"/>
              <a:t>．世界各个足球队都在秣马厉兵，觊觎桂冠。</a:t>
            </a:r>
            <a:endParaRPr lang="zh-CN" altLang="en-US" sz="3600" dirty="0"/>
          </a:p>
          <a:p>
            <a:pPr>
              <a:lnSpc>
                <a:spcPct val="90000"/>
              </a:lnSpc>
            </a:pPr>
            <a:r>
              <a:rPr lang="zh-CN" altLang="en-US" sz="3600" dirty="0"/>
              <a:t>答案：</a:t>
            </a:r>
            <a:r>
              <a:rPr lang="en-US" altLang="zh-CN" sz="3600"/>
              <a:t>A</a:t>
            </a:r>
            <a:endParaRPr lang="en-US" altLang="zh-CN" sz="36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charRg st="147" end="152"/>
                                            </p:txEl>
                                          </p:spTgt>
                                        </p:tgtEl>
                                        <p:attrNameLst>
                                          <p:attrName>style.visibility</p:attrName>
                                        </p:attrNameLst>
                                      </p:cBhvr>
                                      <p:to>
                                        <p:strVal val="visible"/>
                                      </p:to>
                                    </p:set>
                                    <p:anim calcmode="lin" valueType="num">
                                      <p:cBhvr additive="base">
                                        <p:cTn id="7" dur="500" fill="hold"/>
                                        <p:tgtEl>
                                          <p:spTgt spid="12291">
                                            <p:txEl>
                                              <p:charRg st="147" end="15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charRg st="147" end="15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charRg st="147" end="152"/>
                                            </p:txEl>
                                          </p:spTgt>
                                        </p:tgtEl>
                                        <p:attrNameLst>
                                          <p:attrName>style.visibility</p:attrName>
                                        </p:attrNameLst>
                                      </p:cBhvr>
                                      <p:to>
                                        <p:strVal val="visible"/>
                                      </p:to>
                                    </p:set>
                                    <p:anim calcmode="lin" valueType="num">
                                      <p:cBhvr additive="base">
                                        <p:cTn id="13" dur="500" fill="hold"/>
                                        <p:tgtEl>
                                          <p:spTgt spid="12291">
                                            <p:txEl>
                                              <p:charRg st="147" end="15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charRg st="147" end="15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文本框 35841"/>
          <p:cNvSpPr txBox="1"/>
          <p:nvPr/>
        </p:nvSpPr>
        <p:spPr>
          <a:xfrm>
            <a:off x="7086600" y="381000"/>
            <a:ext cx="1981200" cy="454025"/>
          </a:xfrm>
          <a:prstGeom prst="rect">
            <a:avLst/>
          </a:prstGeom>
          <a:noFill/>
          <a:ln w="9525">
            <a:noFill/>
          </a:ln>
        </p:spPr>
        <p:txBody>
          <a:bodyPr anchor="t">
            <a:spAutoFit/>
          </a:bodyPr>
          <a:p>
            <a:pPr>
              <a:spcBef>
                <a:spcPct val="50000"/>
              </a:spcBef>
            </a:pPr>
            <a:r>
              <a:rPr lang="en-US" altLang="zh-CN" sz="2400">
                <a:latin typeface="Times New Roman" panose="02020603050405020304" pitchFamily="18" charset="0"/>
                <a:ea typeface="宋体" panose="02010600030101010101" pitchFamily="2" charset="-122"/>
              </a:rPr>
              <a:t> </a:t>
            </a:r>
            <a:endParaRPr lang="en-US" altLang="zh-CN" sz="2400">
              <a:latin typeface="Times New Roman" panose="02020603050405020304" pitchFamily="18" charset="0"/>
              <a:ea typeface="宋体" panose="02010600030101010101" pitchFamily="2" charset="-122"/>
            </a:endParaRPr>
          </a:p>
        </p:txBody>
      </p:sp>
      <p:sp>
        <p:nvSpPr>
          <p:cNvPr id="44034" name="文本框 35842"/>
          <p:cNvSpPr txBox="1"/>
          <p:nvPr/>
        </p:nvSpPr>
        <p:spPr>
          <a:xfrm>
            <a:off x="261938" y="171450"/>
            <a:ext cx="10040937" cy="815975"/>
          </a:xfrm>
          <a:prstGeom prst="rect">
            <a:avLst/>
          </a:prstGeom>
          <a:noFill/>
          <a:ln w="9525">
            <a:noFill/>
          </a:ln>
        </p:spPr>
        <p:txBody>
          <a:bodyPr anchor="t">
            <a:spAutoFit/>
          </a:bodyPr>
          <a:p>
            <a:pPr algn="just">
              <a:spcBef>
                <a:spcPct val="50000"/>
              </a:spcBef>
            </a:pPr>
            <a:r>
              <a:rPr lang="en-US" altLang="zh-CN" sz="4800" b="1">
                <a:latin typeface="黑体" panose="02010609060101010101" pitchFamily="49" charset="-122"/>
                <a:ea typeface="黑体" panose="02010609060101010101" pitchFamily="49" charset="-122"/>
              </a:rPr>
              <a:t>3.</a:t>
            </a:r>
            <a:r>
              <a:rPr lang="zh-CN" altLang="en-US" sz="4800" b="1">
                <a:latin typeface="黑体" panose="02010609060101010101" pitchFamily="49" charset="-122"/>
                <a:ea typeface="黑体" panose="02010609060101010101" pitchFamily="49" charset="-122"/>
              </a:rPr>
              <a:t>下列句子中说话得体的一项是：</a:t>
            </a:r>
            <a:endParaRPr lang="zh-CN" altLang="en-US" sz="4800" b="1">
              <a:latin typeface="黑体" panose="02010609060101010101" pitchFamily="49" charset="-122"/>
              <a:ea typeface="黑体" panose="02010609060101010101" pitchFamily="49" charset="-122"/>
            </a:endParaRPr>
          </a:p>
        </p:txBody>
      </p:sp>
      <p:sp>
        <p:nvSpPr>
          <p:cNvPr id="44035" name="文本框 35843"/>
          <p:cNvSpPr txBox="1"/>
          <p:nvPr/>
        </p:nvSpPr>
        <p:spPr>
          <a:xfrm>
            <a:off x="307975" y="933450"/>
            <a:ext cx="11590338" cy="1539875"/>
          </a:xfrm>
          <a:prstGeom prst="rect">
            <a:avLst/>
          </a:prstGeom>
          <a:noFill/>
          <a:ln w="9525">
            <a:noFill/>
          </a:ln>
        </p:spPr>
        <p:txBody>
          <a:bodyPr anchor="t">
            <a:spAutoFit/>
          </a:bodyPr>
          <a:p>
            <a:pPr>
              <a:spcBef>
                <a:spcPct val="50000"/>
              </a:spcBef>
            </a:pPr>
            <a:r>
              <a:rPr lang="en-US" altLang="zh-CN" sz="4800" b="1">
                <a:latin typeface="楷体" panose="02010609060101010101" pitchFamily="49" charset="-122"/>
                <a:ea typeface="楷体" panose="02010609060101010101" pitchFamily="49" charset="-122"/>
              </a:rPr>
              <a:t>A.</a:t>
            </a:r>
            <a:r>
              <a:rPr lang="zh-CN" altLang="en-US" sz="4800" b="1">
                <a:latin typeface="楷体" panose="02010609060101010101" pitchFamily="49" charset="-122"/>
                <a:ea typeface="楷体" panose="02010609060101010101" pitchFamily="49" charset="-122"/>
              </a:rPr>
              <a:t>在这个问题上请教了很多人，都得不到解决，于是不耻下问，向叶先生请教。</a:t>
            </a:r>
            <a:endParaRPr lang="zh-CN" altLang="en-US" sz="4800" b="1">
              <a:latin typeface="楷体" panose="02010609060101010101" pitchFamily="49" charset="-122"/>
              <a:ea typeface="楷体" panose="02010609060101010101" pitchFamily="49" charset="-122"/>
            </a:endParaRPr>
          </a:p>
        </p:txBody>
      </p:sp>
      <p:sp>
        <p:nvSpPr>
          <p:cNvPr id="44036" name="文本框 35844"/>
          <p:cNvSpPr txBox="1"/>
          <p:nvPr/>
        </p:nvSpPr>
        <p:spPr>
          <a:xfrm>
            <a:off x="307975" y="2408238"/>
            <a:ext cx="11604625" cy="1539875"/>
          </a:xfrm>
          <a:prstGeom prst="rect">
            <a:avLst/>
          </a:prstGeom>
          <a:noFill/>
          <a:ln w="9525">
            <a:noFill/>
          </a:ln>
        </p:spPr>
        <p:txBody>
          <a:bodyPr anchor="t">
            <a:spAutoFit/>
          </a:bodyPr>
          <a:p>
            <a:pPr>
              <a:spcBef>
                <a:spcPct val="50000"/>
              </a:spcBef>
            </a:pPr>
            <a:r>
              <a:rPr lang="en-US" altLang="zh-CN" sz="4800" b="1">
                <a:latin typeface="楷体" panose="02010609060101010101" pitchFamily="49" charset="-122"/>
                <a:ea typeface="楷体" panose="02010609060101010101" pitchFamily="49" charset="-122"/>
              </a:rPr>
              <a:t>B.</a:t>
            </a:r>
            <a:r>
              <a:rPr lang="zh-CN" altLang="en-US" sz="4800" b="1">
                <a:latin typeface="楷体" panose="02010609060101010101" pitchFamily="49" charset="-122"/>
                <a:ea typeface="楷体" panose="02010609060101010101" pitchFamily="49" charset="-122"/>
              </a:rPr>
              <a:t>在座的不是董事长，就是总经理，现在请大家出钱出物，为国家尽匹夫之责。</a:t>
            </a:r>
            <a:endParaRPr lang="zh-CN" altLang="en-US" sz="4800" b="1">
              <a:latin typeface="楷体" panose="02010609060101010101" pitchFamily="49" charset="-122"/>
              <a:ea typeface="楷体" panose="02010609060101010101" pitchFamily="49" charset="-122"/>
            </a:endParaRPr>
          </a:p>
        </p:txBody>
      </p:sp>
      <p:sp>
        <p:nvSpPr>
          <p:cNvPr id="44037" name="文本框 35845"/>
          <p:cNvSpPr txBox="1"/>
          <p:nvPr/>
        </p:nvSpPr>
        <p:spPr>
          <a:xfrm>
            <a:off x="293688" y="3852863"/>
            <a:ext cx="11604625" cy="1539875"/>
          </a:xfrm>
          <a:prstGeom prst="rect">
            <a:avLst/>
          </a:prstGeom>
          <a:noFill/>
          <a:ln w="9525">
            <a:noFill/>
          </a:ln>
        </p:spPr>
        <p:txBody>
          <a:bodyPr anchor="t">
            <a:spAutoFit/>
          </a:bodyPr>
          <a:p>
            <a:pPr>
              <a:spcBef>
                <a:spcPct val="50000"/>
              </a:spcBef>
            </a:pPr>
            <a:r>
              <a:rPr lang="en-US" altLang="zh-CN" sz="4800" b="1">
                <a:latin typeface="楷体" panose="02010609060101010101" pitchFamily="49" charset="-122"/>
                <a:ea typeface="楷体" panose="02010609060101010101" pitchFamily="49" charset="-122"/>
              </a:rPr>
              <a:t>C.</a:t>
            </a:r>
            <a:r>
              <a:rPr lang="zh-CN" altLang="en-US" sz="4800" b="1">
                <a:latin typeface="楷体" panose="02010609060101010101" pitchFamily="49" charset="-122"/>
                <a:ea typeface="楷体" panose="02010609060101010101" pitchFamily="49" charset="-122"/>
              </a:rPr>
              <a:t>（护士）：孩子，别哭，再哭，我就会把你扎出血来了！</a:t>
            </a:r>
            <a:endParaRPr lang="zh-CN" altLang="en-US" sz="4800" b="1">
              <a:latin typeface="楷体" panose="02010609060101010101" pitchFamily="49" charset="-122"/>
              <a:ea typeface="楷体" panose="02010609060101010101" pitchFamily="49" charset="-122"/>
            </a:endParaRPr>
          </a:p>
        </p:txBody>
      </p:sp>
      <p:sp>
        <p:nvSpPr>
          <p:cNvPr id="44038" name="文本框 35846"/>
          <p:cNvSpPr txBox="1"/>
          <p:nvPr/>
        </p:nvSpPr>
        <p:spPr>
          <a:xfrm>
            <a:off x="307975" y="5219700"/>
            <a:ext cx="11604625" cy="1539875"/>
          </a:xfrm>
          <a:prstGeom prst="rect">
            <a:avLst/>
          </a:prstGeom>
          <a:noFill/>
          <a:ln w="9525">
            <a:noFill/>
          </a:ln>
        </p:spPr>
        <p:txBody>
          <a:bodyPr anchor="t">
            <a:spAutoFit/>
          </a:bodyPr>
          <a:p>
            <a:pPr>
              <a:spcBef>
                <a:spcPct val="50000"/>
              </a:spcBef>
            </a:pPr>
            <a:r>
              <a:rPr lang="en-US" altLang="zh-CN" sz="4800" b="1">
                <a:latin typeface="楷体" panose="02010609060101010101" pitchFamily="49" charset="-122"/>
                <a:ea typeface="楷体" panose="02010609060101010101" pitchFamily="49" charset="-122"/>
              </a:rPr>
              <a:t>D.</a:t>
            </a:r>
            <a:r>
              <a:rPr lang="zh-CN" altLang="en-US" sz="4800" b="1">
                <a:latin typeface="楷体" panose="02010609060101010101" pitchFamily="49" charset="-122"/>
                <a:ea typeface="楷体" panose="02010609060101010101" pitchFamily="49" charset="-122"/>
              </a:rPr>
              <a:t>黄老先生，今天是您的寿辰，祝您福如东海，寿比南山！</a:t>
            </a:r>
            <a:endParaRPr lang="zh-CN" altLang="en-US" sz="4800" b="1">
              <a:latin typeface="楷体" panose="02010609060101010101" pitchFamily="49" charset="-122"/>
              <a:ea typeface="楷体" panose="02010609060101010101" pitchFamily="49" charset="-122"/>
            </a:endParaRPr>
          </a:p>
        </p:txBody>
      </p:sp>
      <p:sp>
        <p:nvSpPr>
          <p:cNvPr id="35848" name="矩形 35847"/>
          <p:cNvSpPr/>
          <p:nvPr/>
        </p:nvSpPr>
        <p:spPr>
          <a:xfrm>
            <a:off x="9153525" y="14288"/>
            <a:ext cx="1177925" cy="1076325"/>
          </a:xfrm>
          <a:prstGeom prst="rect">
            <a:avLst/>
          </a:prstGeom>
        </p:spPr>
        <p:txBody>
          <a:bodyPr wrap="none" fromWordArt="1">
            <a:prstTxWarp prst="textSlantUp">
              <a:avLst>
                <a:gd name="adj" fmla="val 10625"/>
              </a:avLst>
            </a:prstTxWarp>
            <a:normAutofit/>
          </a:bodyPr>
          <a:p>
            <a:pPr algn="ctr"/>
            <a:r>
              <a:rPr lang="zh-CN" altLang="en-US" sz="3600" b="1">
                <a:ln w="9525" cap="flat" cmpd="sng">
                  <a:solidFill>
                    <a:srgbClr val="CC99FF"/>
                  </a:solidFill>
                  <a:prstDash val="solid"/>
                  <a:roun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outerShdw>
                </a:effectLst>
                <a:latin typeface="宋体" panose="02010600030101010101" pitchFamily="2" charset="-122"/>
                <a:ea typeface="宋体" panose="02010600030101010101" pitchFamily="2" charset="-122"/>
              </a:rPr>
              <a:t>D</a:t>
            </a:r>
            <a:endParaRPr lang="zh-CN" altLang="en-US" sz="3600" b="1">
              <a:ln w="9525" cap="flat" cmpd="sng">
                <a:solidFill>
                  <a:srgbClr val="CC99FF"/>
                </a:solidFill>
                <a:prstDash val="solid"/>
                <a:round/>
                <a:headEnd type="none" w="med" len="med"/>
                <a:tailEnd type="none" w="med" len="med"/>
              </a:ln>
              <a:gradFill rotWithShape="1">
                <a:gsLst>
                  <a:gs pos="0">
                    <a:srgbClr val="6600CC"/>
                  </a:gs>
                  <a:gs pos="100000">
                    <a:srgbClr val="CC00CC"/>
                  </a:gs>
                </a:gsLst>
                <a:lin ang="5400000" scaled="1"/>
                <a:tileRect/>
              </a:gradFill>
              <a:effectLst>
                <a:outerShdw dist="53882" dir="2699999" algn="ctr" rotWithShape="0">
                  <a:srgbClr val="9999FF"/>
                </a:outerShdw>
              </a:effectLst>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8"/>
                                        </p:tgtEl>
                                        <p:attrNameLst>
                                          <p:attrName>style.visibility</p:attrName>
                                        </p:attrNameLst>
                                      </p:cBhvr>
                                      <p:to>
                                        <p:strVal val="visible"/>
                                      </p:to>
                                    </p:set>
                                    <p:anim calcmode="lin" valueType="num">
                                      <p:cBhvr additive="base">
                                        <p:cTn id="7" dur="500" fill="hold"/>
                                        <p:tgtEl>
                                          <p:spTgt spid="35848"/>
                                        </p:tgtEl>
                                        <p:attrNameLst>
                                          <p:attrName>ppt_x</p:attrName>
                                        </p:attrNameLst>
                                      </p:cBhvr>
                                      <p:tavLst>
                                        <p:tav tm="0">
                                          <p:val>
                                            <p:strVal val="0-#ppt_w/2"/>
                                          </p:val>
                                        </p:tav>
                                        <p:tav tm="100000">
                                          <p:val>
                                            <p:strVal val="ppt_x"/>
                                          </p:val>
                                        </p:tav>
                                      </p:tavLst>
                                    </p:anim>
                                    <p:anim calcmode="lin" valueType="num">
                                      <p:cBhvr additive="base">
                                        <p:cTn id="8" dur="500" fill="hold"/>
                                        <p:tgtEl>
                                          <p:spTgt spid="358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椭圆 5121"/>
          <p:cNvSpPr/>
          <p:nvPr/>
        </p:nvSpPr>
        <p:spPr>
          <a:xfrm>
            <a:off x="4395788" y="1839913"/>
            <a:ext cx="742950" cy="608012"/>
          </a:xfrm>
          <a:prstGeom prst="ellipse">
            <a:avLst/>
          </a:prstGeom>
          <a:noFill/>
          <a:ln w="57150" cap="flat" cmpd="sng">
            <a:solidFill>
              <a:srgbClr val="FF0000"/>
            </a:solidFill>
            <a:prstDash val="solid"/>
            <a:round/>
            <a:headEnd type="none" w="med" len="med"/>
            <a:tailEnd type="none" w="med" len="med"/>
          </a:ln>
        </p:spPr>
        <p:txBody>
          <a:bodyPr anchor="ctr"/>
          <a:p>
            <a:pPr algn="ctr" eaLnBrk="0" hangingPunct="0"/>
            <a:endParaRPr lang="zh-CN" altLang="zh-CN">
              <a:solidFill>
                <a:srgbClr val="FF0000"/>
              </a:solidFill>
              <a:latin typeface="Calibri" panose="020F0502020204030204" pitchFamily="34" charset="0"/>
              <a:ea typeface="微软雅黑" panose="020B0503020204020204" charset="-122"/>
            </a:endParaRPr>
          </a:p>
        </p:txBody>
      </p:sp>
      <p:sp>
        <p:nvSpPr>
          <p:cNvPr id="5123" name="椭圆 5122"/>
          <p:cNvSpPr/>
          <p:nvPr/>
        </p:nvSpPr>
        <p:spPr>
          <a:xfrm>
            <a:off x="8682038" y="3571875"/>
            <a:ext cx="742950" cy="609600"/>
          </a:xfrm>
          <a:prstGeom prst="ellipse">
            <a:avLst/>
          </a:prstGeom>
          <a:noFill/>
          <a:ln w="57150" cap="flat" cmpd="sng">
            <a:solidFill>
              <a:srgbClr val="FF0000"/>
            </a:solidFill>
            <a:prstDash val="solid"/>
            <a:round/>
            <a:headEnd type="none" w="med" len="med"/>
            <a:tailEnd type="none" w="med" len="med"/>
          </a:ln>
        </p:spPr>
        <p:txBody>
          <a:bodyPr anchor="ctr"/>
          <a:p>
            <a:pPr algn="ctr" eaLnBrk="0" hangingPunct="0"/>
            <a:endParaRPr lang="zh-CN" altLang="zh-CN">
              <a:solidFill>
                <a:srgbClr val="FF0000"/>
              </a:solidFill>
              <a:latin typeface="Calibri" panose="020F0502020204030204" pitchFamily="34" charset="0"/>
              <a:ea typeface="微软雅黑" panose="020B0503020204020204" charset="-122"/>
            </a:endParaRPr>
          </a:p>
        </p:txBody>
      </p:sp>
      <p:sp>
        <p:nvSpPr>
          <p:cNvPr id="5124" name="椭圆 5123"/>
          <p:cNvSpPr/>
          <p:nvPr/>
        </p:nvSpPr>
        <p:spPr>
          <a:xfrm>
            <a:off x="3154363" y="4638675"/>
            <a:ext cx="741362" cy="609600"/>
          </a:xfrm>
          <a:prstGeom prst="ellipse">
            <a:avLst/>
          </a:prstGeom>
          <a:noFill/>
          <a:ln w="57150" cap="flat" cmpd="sng">
            <a:solidFill>
              <a:srgbClr val="FF0000"/>
            </a:solidFill>
            <a:prstDash val="solid"/>
            <a:round/>
            <a:headEnd type="none" w="med" len="med"/>
            <a:tailEnd type="none" w="med" len="med"/>
          </a:ln>
        </p:spPr>
        <p:txBody>
          <a:bodyPr anchor="ctr"/>
          <a:p>
            <a:pPr algn="ctr" eaLnBrk="0" hangingPunct="0"/>
            <a:endParaRPr lang="zh-CN" altLang="zh-CN">
              <a:solidFill>
                <a:srgbClr val="FF0000"/>
              </a:solidFill>
              <a:latin typeface="Calibri" panose="020F0502020204030204" pitchFamily="34" charset="0"/>
              <a:ea typeface="微软雅黑" panose="020B0503020204020204" charset="-122"/>
            </a:endParaRPr>
          </a:p>
        </p:txBody>
      </p:sp>
      <p:sp>
        <p:nvSpPr>
          <p:cNvPr id="5125" name="椭圆 5124"/>
          <p:cNvSpPr/>
          <p:nvPr/>
        </p:nvSpPr>
        <p:spPr>
          <a:xfrm>
            <a:off x="4759325" y="5246688"/>
            <a:ext cx="741363" cy="608012"/>
          </a:xfrm>
          <a:prstGeom prst="ellipse">
            <a:avLst/>
          </a:prstGeom>
          <a:noFill/>
          <a:ln w="57150" cap="flat" cmpd="sng">
            <a:solidFill>
              <a:srgbClr val="FF0000"/>
            </a:solidFill>
            <a:prstDash val="solid"/>
            <a:round/>
            <a:headEnd type="none" w="med" len="med"/>
            <a:tailEnd type="none" w="med" len="med"/>
          </a:ln>
        </p:spPr>
        <p:txBody>
          <a:bodyPr anchor="ctr"/>
          <a:p>
            <a:pPr algn="ctr" eaLnBrk="0" hangingPunct="0"/>
            <a:endParaRPr lang="zh-CN" altLang="zh-CN">
              <a:solidFill>
                <a:srgbClr val="FF0000"/>
              </a:solidFill>
              <a:latin typeface="Calibri" panose="020F0502020204030204" pitchFamily="34" charset="0"/>
              <a:ea typeface="微软雅黑" panose="020B0503020204020204" charset="-122"/>
            </a:endParaRPr>
          </a:p>
        </p:txBody>
      </p:sp>
      <p:sp>
        <p:nvSpPr>
          <p:cNvPr id="7173" name="直接连接符 5125"/>
          <p:cNvSpPr/>
          <p:nvPr/>
        </p:nvSpPr>
        <p:spPr>
          <a:xfrm>
            <a:off x="539750" y="5734050"/>
            <a:ext cx="11018838" cy="0"/>
          </a:xfrm>
          <a:prstGeom prst="line">
            <a:avLst/>
          </a:prstGeom>
          <a:ln w="6350" cap="flat" cmpd="sng">
            <a:solidFill>
              <a:srgbClr val="263457"/>
            </a:solidFill>
            <a:prstDash val="solid"/>
            <a:round/>
            <a:headEnd type="none" w="med" len="med"/>
            <a:tailEnd type="none" w="med" len="med"/>
          </a:ln>
        </p:spPr>
      </p:sp>
      <p:sp>
        <p:nvSpPr>
          <p:cNvPr id="7174" name="文本框 5126"/>
          <p:cNvSpPr txBox="1"/>
          <p:nvPr/>
        </p:nvSpPr>
        <p:spPr>
          <a:xfrm>
            <a:off x="153988" y="144463"/>
            <a:ext cx="3406775" cy="922337"/>
          </a:xfrm>
          <a:prstGeom prst="rect">
            <a:avLst/>
          </a:prstGeom>
          <a:noFill/>
          <a:ln w="9525">
            <a:noFill/>
          </a:ln>
        </p:spPr>
        <p:txBody>
          <a:bodyPr anchor="t">
            <a:spAutoFit/>
          </a:bodyPr>
          <a:p>
            <a:pPr eaLnBrk="0" hangingPunct="0"/>
            <a:r>
              <a:rPr lang="zh-CN" altLang="en-US" sz="5400" b="1">
                <a:solidFill>
                  <a:srgbClr val="3434FD"/>
                </a:solidFill>
                <a:latin typeface="黑体" panose="02010609060101010101" pitchFamily="49" charset="-122"/>
                <a:ea typeface="黑体" panose="02010609060101010101" pitchFamily="49" charset="-122"/>
              </a:rPr>
              <a:t>解题过程</a:t>
            </a:r>
            <a:endParaRPr lang="zh-CN" altLang="en-US" sz="5400" b="1">
              <a:solidFill>
                <a:srgbClr val="3434FD"/>
              </a:solidFill>
              <a:latin typeface="黑体" panose="02010609060101010101" pitchFamily="49" charset="-122"/>
              <a:ea typeface="黑体" panose="02010609060101010101" pitchFamily="49" charset="-122"/>
            </a:endParaRPr>
          </a:p>
        </p:txBody>
      </p:sp>
      <p:sp>
        <p:nvSpPr>
          <p:cNvPr id="7175" name="文本框 5127"/>
          <p:cNvSpPr txBox="1"/>
          <p:nvPr/>
        </p:nvSpPr>
        <p:spPr>
          <a:xfrm>
            <a:off x="236538" y="1341438"/>
            <a:ext cx="11718925" cy="5568950"/>
          </a:xfrm>
          <a:prstGeom prst="rect">
            <a:avLst/>
          </a:prstGeom>
          <a:noFill/>
          <a:ln w="9525">
            <a:noFill/>
          </a:ln>
        </p:spPr>
        <p:txBody>
          <a:bodyPr wrap="square" anchor="t">
            <a:spAutoFit/>
          </a:bodyPr>
          <a:p>
            <a:pPr eaLnBrk="0" hangingPunct="0"/>
            <a:r>
              <a:rPr lang="en-US" altLang="zh-CN" sz="3600" b="1">
                <a:latin typeface="黑体" panose="02010609060101010101" pitchFamily="49" charset="-122"/>
                <a:ea typeface="黑体" panose="02010609060101010101" pitchFamily="49" charset="-122"/>
                <a:sym typeface="+mn-ea"/>
              </a:rPr>
              <a:t>19</a:t>
            </a:r>
            <a:r>
              <a:rPr lang="zh-CN" altLang="en-US" sz="3600" b="1">
                <a:latin typeface="黑体" panose="02010609060101010101" pitchFamily="49" charset="-122"/>
                <a:ea typeface="黑体" panose="02010609060101010101" pitchFamily="49" charset="-122"/>
                <a:sym typeface="+mn-ea"/>
              </a:rPr>
              <a:t>．下列各句中，表达得体的一句是（</a:t>
            </a:r>
            <a:r>
              <a:rPr lang="en-US" altLang="zh-CN" sz="3600" b="1">
                <a:latin typeface="黑体" panose="02010609060101010101" pitchFamily="49" charset="-122"/>
                <a:ea typeface="黑体" panose="02010609060101010101" pitchFamily="49" charset="-122"/>
                <a:sym typeface="+mn-ea"/>
              </a:rPr>
              <a:t>3</a:t>
            </a:r>
            <a:r>
              <a:rPr lang="zh-CN" altLang="en-US" sz="3600" b="1">
                <a:latin typeface="黑体" panose="02010609060101010101" pitchFamily="49" charset="-122"/>
                <a:ea typeface="黑体" panose="02010609060101010101" pitchFamily="49" charset="-122"/>
                <a:sym typeface="+mn-ea"/>
              </a:rPr>
              <a:t>分）                                           </a:t>
            </a:r>
            <a:endParaRPr lang="zh-CN" altLang="en-US" sz="3600" b="1">
              <a:latin typeface="黑体" panose="02010609060101010101" pitchFamily="49" charset="-122"/>
              <a:ea typeface="黑体" panose="02010609060101010101" pitchFamily="49" charset="-122"/>
              <a:sym typeface="+mn-ea"/>
            </a:endParaRPr>
          </a:p>
          <a:p>
            <a:pPr eaLnBrk="0" hangingPunct="0"/>
            <a:r>
              <a:rPr lang="en-US" altLang="zh-CN" sz="3600" b="1">
                <a:latin typeface="黑体" panose="02010609060101010101" pitchFamily="49" charset="-122"/>
                <a:ea typeface="黑体" panose="02010609060101010101" pitchFamily="49" charset="-122"/>
                <a:sym typeface="+mn-ea"/>
              </a:rPr>
              <a:t>A</a:t>
            </a:r>
            <a:r>
              <a:rPr lang="zh-CN" altLang="en-US" sz="3600" b="1">
                <a:latin typeface="黑体" panose="02010609060101010101" pitchFamily="49" charset="-122"/>
                <a:ea typeface="黑体" panose="02010609060101010101" pitchFamily="49" charset="-122"/>
                <a:sym typeface="+mn-ea"/>
              </a:rPr>
              <a:t>．真是事出意外！舍弟太过顽皮，碰碎了您家这么贵重的花瓶，敬请原谅，我们一定照价赔偿。</a:t>
            </a:r>
            <a:endParaRPr lang="zh-CN" altLang="en-US" sz="3600" b="1">
              <a:latin typeface="黑体" panose="02010609060101010101" pitchFamily="49" charset="-122"/>
              <a:ea typeface="黑体" panose="02010609060101010101" pitchFamily="49" charset="-122"/>
              <a:sym typeface="+mn-ea"/>
            </a:endParaRPr>
          </a:p>
          <a:p>
            <a:pPr eaLnBrk="0" hangingPunct="0"/>
            <a:r>
              <a:rPr lang="en-US" altLang="zh-CN" sz="3600" b="1">
                <a:latin typeface="黑体" panose="02010609060101010101" pitchFamily="49" charset="-122"/>
                <a:ea typeface="黑体" panose="02010609060101010101" pitchFamily="49" charset="-122"/>
                <a:sym typeface="+mn-ea"/>
              </a:rPr>
              <a:t>B</a:t>
            </a:r>
            <a:r>
              <a:rPr lang="zh-CN" altLang="en-US" sz="3600" b="1">
                <a:latin typeface="黑体" panose="02010609060101010101" pitchFamily="49" charset="-122"/>
                <a:ea typeface="黑体" panose="02010609060101010101" pitchFamily="49" charset="-122"/>
                <a:sym typeface="+mn-ea"/>
              </a:rPr>
              <a:t>．他的书法龙飞凤舞，引来一片赞叹，但落款却出了差错，一时又无法弥补，只好连声道歉：“献丑，献丑！”</a:t>
            </a:r>
            <a:endParaRPr lang="zh-CN" altLang="en-US" sz="3600" b="1">
              <a:latin typeface="黑体" panose="02010609060101010101" pitchFamily="49" charset="-122"/>
              <a:ea typeface="黑体" panose="02010609060101010101" pitchFamily="49" charset="-122"/>
              <a:sym typeface="+mn-ea"/>
            </a:endParaRPr>
          </a:p>
          <a:p>
            <a:pPr eaLnBrk="0" hangingPunct="0"/>
            <a:r>
              <a:rPr lang="en-US" altLang="zh-CN" sz="3600" b="1">
                <a:latin typeface="黑体" panose="02010609060101010101" pitchFamily="49" charset="-122"/>
                <a:ea typeface="黑体" panose="02010609060101010101" pitchFamily="49" charset="-122"/>
                <a:sym typeface="+mn-ea"/>
              </a:rPr>
              <a:t>C</a:t>
            </a:r>
            <a:r>
              <a:rPr lang="zh-CN" altLang="en-US" sz="3600" b="1">
                <a:latin typeface="黑体" panose="02010609060101010101" pitchFamily="49" charset="-122"/>
                <a:ea typeface="黑体" panose="02010609060101010101" pitchFamily="49" charset="-122"/>
                <a:sym typeface="+mn-ea"/>
              </a:rPr>
              <a:t>．他是我最信任的朋友，头脑灵活，处事周到，每次我遇到难题写信垂询，都能得到很有启发的回复。</a:t>
            </a:r>
            <a:endParaRPr lang="zh-CN" altLang="en-US" sz="3600" b="1">
              <a:latin typeface="黑体" panose="02010609060101010101" pitchFamily="49" charset="-122"/>
              <a:ea typeface="黑体" panose="02010609060101010101" pitchFamily="49" charset="-122"/>
              <a:sym typeface="+mn-ea"/>
            </a:endParaRPr>
          </a:p>
          <a:p>
            <a:pPr eaLnBrk="0" hangingPunct="0"/>
            <a:r>
              <a:rPr lang="en-US" altLang="zh-CN" sz="3600" b="1">
                <a:latin typeface="黑体" panose="02010609060101010101" pitchFamily="49" charset="-122"/>
                <a:ea typeface="黑体" panose="02010609060101010101" pitchFamily="49" charset="-122"/>
                <a:sym typeface="+mn-ea"/>
              </a:rPr>
              <a:t>D</a:t>
            </a:r>
            <a:r>
              <a:rPr lang="zh-CN" altLang="en-US" sz="3600" b="1">
                <a:latin typeface="黑体" panose="02010609060101010101" pitchFamily="49" charset="-122"/>
                <a:ea typeface="黑体" panose="02010609060101010101" pitchFamily="49" charset="-122"/>
                <a:sym typeface="+mn-ea"/>
              </a:rPr>
              <a:t>．我妻子和郭教授的内人是多年的闺蜜，她俩经常一起逛街、一起旅游，话多得似乎永远都说不完。</a:t>
            </a:r>
            <a:endParaRPr lang="zh-CN" altLang="en-US" sz="3600" b="1">
              <a:latin typeface="黑体" panose="02010609060101010101" pitchFamily="49" charset="-122"/>
              <a:ea typeface="黑体" panose="02010609060101010101" pitchFamily="49" charset="-122"/>
              <a:sym typeface="+mn-ea"/>
            </a:endParaRPr>
          </a:p>
          <a:p>
            <a:pPr eaLnBrk="0" hangingPunct="0"/>
            <a:r>
              <a:rPr lang="zh-CN" altLang="en-US" sz="3200" b="1">
                <a:latin typeface="黑体" panose="02010609060101010101" pitchFamily="49" charset="-122"/>
                <a:ea typeface="黑体" panose="02010609060101010101" pitchFamily="49" charset="-122"/>
                <a:sym typeface="+mn-ea"/>
              </a:rPr>
              <a:t>   </a:t>
            </a:r>
            <a:endParaRPr lang="zh-CN" altLang="en-US" sz="3200" b="1">
              <a:latin typeface="黑体" panose="02010609060101010101" pitchFamily="49" charset="-122"/>
              <a:ea typeface="黑体" panose="02010609060101010101" pitchFamily="49" charset="-122"/>
            </a:endParaRPr>
          </a:p>
        </p:txBody>
      </p:sp>
      <p:pic>
        <p:nvPicPr>
          <p:cNvPr id="5130" name="图片 5129" descr="3900091451520692330234.png"/>
          <p:cNvPicPr/>
          <p:nvPr/>
        </p:nvPicPr>
        <p:blipFill>
          <a:blip r:embed="rId1"/>
          <a:stretch>
            <a:fillRect/>
          </a:stretch>
        </p:blipFill>
        <p:spPr>
          <a:xfrm>
            <a:off x="2720975" y="0"/>
            <a:ext cx="1398588" cy="1341438"/>
          </a:xfrm>
          <a:prstGeom prst="rect">
            <a:avLst/>
          </a:prstGeom>
          <a:noFill/>
          <a:ln w="9525">
            <a:noFill/>
          </a:ln>
        </p:spPr>
      </p:pic>
      <p:pic>
        <p:nvPicPr>
          <p:cNvPr id="5131" name="图片 5130" descr="2274447161520692330234.png"/>
          <p:cNvPicPr/>
          <p:nvPr/>
        </p:nvPicPr>
        <p:blipFill>
          <a:blip r:embed="rId2"/>
          <a:stretch>
            <a:fillRect/>
          </a:stretch>
        </p:blipFill>
        <p:spPr>
          <a:xfrm>
            <a:off x="4759325" y="30163"/>
            <a:ext cx="1398588" cy="1341437"/>
          </a:xfrm>
          <a:prstGeom prst="rect">
            <a:avLst/>
          </a:prstGeom>
          <a:noFill/>
          <a:ln w="9525">
            <a:noFill/>
          </a:ln>
        </p:spPr>
      </p:pic>
      <p:sp>
        <p:nvSpPr>
          <p:cNvPr id="5135" name="文本框 5134"/>
          <p:cNvSpPr txBox="1"/>
          <p:nvPr/>
        </p:nvSpPr>
        <p:spPr>
          <a:xfrm>
            <a:off x="9424988" y="1066800"/>
            <a:ext cx="858837" cy="1092200"/>
          </a:xfrm>
          <a:prstGeom prst="rect">
            <a:avLst/>
          </a:prstGeom>
          <a:noFill/>
          <a:ln w="9525">
            <a:noFill/>
          </a:ln>
        </p:spPr>
        <p:txBody>
          <a:bodyPr anchor="t">
            <a:spAutoFit/>
          </a:bodyPr>
          <a:p>
            <a:pPr eaLnBrk="0" hangingPunct="0"/>
            <a:r>
              <a:rPr lang="en-US" altLang="zh-CN" sz="6600">
                <a:solidFill>
                  <a:srgbClr val="FF0000"/>
                </a:solidFill>
                <a:latin typeface="宋体" panose="02010600030101010101" pitchFamily="2" charset="-122"/>
                <a:ea typeface="宋体" panose="02010600030101010101" pitchFamily="2" charset="-122"/>
              </a:rPr>
              <a:t>A</a:t>
            </a:r>
            <a:endParaRPr lang="en-US" altLang="zh-CN" sz="6600">
              <a:solidFill>
                <a:srgbClr val="FF0000"/>
              </a:solidFill>
              <a:latin typeface="宋体" panose="02010600030101010101" pitchFamily="2" charset="-122"/>
              <a:ea typeface="宋体" panose="02010600030101010101" pitchFamily="2" charset="-122"/>
            </a:endParaRPr>
          </a:p>
        </p:txBody>
      </p:sp>
      <p:pic>
        <p:nvPicPr>
          <p:cNvPr id="5136" name="图片 5135" descr="2936179011520692330234.png"/>
          <p:cNvPicPr/>
          <p:nvPr/>
        </p:nvPicPr>
        <p:blipFill>
          <a:blip r:embed="rId3"/>
          <a:stretch>
            <a:fillRect/>
          </a:stretch>
        </p:blipFill>
        <p:spPr>
          <a:xfrm>
            <a:off x="6546850" y="30163"/>
            <a:ext cx="1400175" cy="1341437"/>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00"/>
                                        <p:tgtEl>
                                          <p:spTgt spid="512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123"/>
                                        </p:tgtEl>
                                        <p:attrNameLst>
                                          <p:attrName>style.visibility</p:attrName>
                                        </p:attrNameLst>
                                      </p:cBhvr>
                                      <p:to>
                                        <p:strVal val="visible"/>
                                      </p:to>
                                    </p:set>
                                    <p:animEffect transition="in" filter="wipe(down)">
                                      <p:cBhvr>
                                        <p:cTn id="11" dur="500"/>
                                        <p:tgtEl>
                                          <p:spTgt spid="512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124"/>
                                        </p:tgtEl>
                                        <p:attrNameLst>
                                          <p:attrName>style.visibility</p:attrName>
                                        </p:attrNameLst>
                                      </p:cBhvr>
                                      <p:to>
                                        <p:strVal val="visible"/>
                                      </p:to>
                                    </p:set>
                                    <p:animEffect transition="in" filter="wipe(down)">
                                      <p:cBhvr>
                                        <p:cTn id="15" dur="500"/>
                                        <p:tgtEl>
                                          <p:spTgt spid="5124"/>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5125"/>
                                        </p:tgtEl>
                                        <p:attrNameLst>
                                          <p:attrName>style.visibility</p:attrName>
                                        </p:attrNameLst>
                                      </p:cBhvr>
                                      <p:to>
                                        <p:strVal val="visible"/>
                                      </p:to>
                                    </p:set>
                                    <p:animEffect transition="in" filter="wipe(down)">
                                      <p:cBhvr>
                                        <p:cTn id="19" dur="500"/>
                                        <p:tgtEl>
                                          <p:spTgt spid="512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135"/>
                                        </p:tgtEl>
                                        <p:attrNameLst>
                                          <p:attrName>style.visibility</p:attrName>
                                        </p:attrNameLst>
                                      </p:cBhvr>
                                      <p:to>
                                        <p:strVal val="visible"/>
                                      </p:to>
                                    </p:set>
                                    <p:animEffect transition="in" filter="wipe(down)">
                                      <p:cBhvr>
                                        <p:cTn id="24" dur="500"/>
                                        <p:tgtEl>
                                          <p:spTgt spid="5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ldLvl="0" animBg="1"/>
      <p:bldP spid="5124" grpId="0" bldLvl="0" animBg="1"/>
      <p:bldP spid="5123" grpId="0" bldLvl="0" animBg="1"/>
      <p:bldP spid="5122" grpId="0" bldLvl="0" animBg="1"/>
      <p:bldP spid="513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占位符 12289"/>
          <p:cNvSpPr>
            <a:spLocks noGrp="1"/>
          </p:cNvSpPr>
          <p:nvPr>
            <p:ph type="body"/>
          </p:nvPr>
        </p:nvSpPr>
        <p:spPr>
          <a:xfrm>
            <a:off x="450850" y="260350"/>
            <a:ext cx="10806113" cy="5545138"/>
          </a:xfrm>
        </p:spPr>
        <p:txBody>
          <a:bodyPr anchor="t"/>
          <a:p>
            <a:pPr marL="0" indent="0">
              <a:lnSpc>
                <a:spcPct val="80000"/>
              </a:lnSpc>
              <a:buNone/>
            </a:pPr>
            <a:r>
              <a:rPr lang="zh-CN" altLang="en-US" sz="4700" b="1">
                <a:latin typeface="宋体" panose="02010600030101010101" pitchFamily="2" charset="-122"/>
              </a:rPr>
              <a:t>下面是某学生向老师祝寿时发言的一个片段，其中有四处不得体，请找出来并加以修改。</a:t>
            </a:r>
            <a:endParaRPr lang="zh-CN" altLang="en-US" sz="4700" b="1">
              <a:latin typeface="宋体" panose="02010600030101010101" pitchFamily="2" charset="-122"/>
            </a:endParaRPr>
          </a:p>
          <a:p>
            <a:pPr marL="0" indent="0">
              <a:lnSpc>
                <a:spcPct val="80000"/>
              </a:lnSpc>
              <a:buNone/>
            </a:pPr>
            <a:endParaRPr lang="zh-CN" altLang="en-US" sz="4700" b="1">
              <a:latin typeface="黑体" panose="02010609060101010101" pitchFamily="49" charset="-122"/>
              <a:ea typeface="黑体" panose="02010609060101010101" pitchFamily="49" charset="-122"/>
            </a:endParaRPr>
          </a:p>
          <a:p>
            <a:pPr marL="0" indent="0">
              <a:lnSpc>
                <a:spcPct val="80000"/>
              </a:lnSpc>
              <a:buNone/>
            </a:pPr>
            <a:r>
              <a:rPr lang="zh-CN" altLang="en-US" sz="4700" b="1">
                <a:latin typeface="黑体" panose="02010609060101010101" pitchFamily="49" charset="-122"/>
                <a:ea typeface="黑体" panose="02010609060101010101" pitchFamily="49" charset="-122"/>
              </a:rPr>
              <a:t>    这次我们专程从全国各地光临母校，给我们至今健在的恩师俞老师做寿。俞老师视名利淡如水，看事业重如山，八十高龄还在作学问。俞老师又把最近出版的大作赠送给我们几个高足，我们都感到十分欣赏。</a:t>
            </a:r>
            <a:r>
              <a:rPr lang="en-US" altLang="zh-CN" sz="4700" b="1">
                <a:ea typeface="黑体" panose="02010609060101010101" pitchFamily="49" charset="-122"/>
              </a:rPr>
              <a:t>  </a:t>
            </a:r>
            <a:endParaRPr lang="en-US" altLang="zh-CN" sz="4700" b="1">
              <a:latin typeface="黑体" panose="02010609060101010101" pitchFamily="49" charset="-122"/>
              <a:ea typeface="黑体" panose="02010609060101010101" pitchFamily="49" charset="-122"/>
            </a:endParaRPr>
          </a:p>
          <a:p>
            <a:pPr marL="0" indent="0">
              <a:lnSpc>
                <a:spcPct val="80000"/>
              </a:lnSpc>
            </a:pPr>
            <a:endParaRPr lang="en-US" altLang="zh-CN" sz="2500" b="1">
              <a:latin typeface="黑体" panose="02010609060101010101" pitchFamily="49" charset="-122"/>
              <a:ea typeface="黑体" panose="02010609060101010101" pitchFamily="49" charset="-122"/>
            </a:endParaRPr>
          </a:p>
        </p:txBody>
      </p:sp>
      <p:sp>
        <p:nvSpPr>
          <p:cNvPr id="12291" name="流程图: 终止 12290"/>
          <p:cNvSpPr/>
          <p:nvPr/>
        </p:nvSpPr>
        <p:spPr>
          <a:xfrm>
            <a:off x="8347075" y="2714625"/>
            <a:ext cx="1304925" cy="636588"/>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12292" name="流程图: 终止 12291"/>
          <p:cNvSpPr/>
          <p:nvPr/>
        </p:nvSpPr>
        <p:spPr>
          <a:xfrm>
            <a:off x="2292350" y="3351213"/>
            <a:ext cx="2354263" cy="684212"/>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12293" name="流程图: 终止 12292"/>
          <p:cNvSpPr/>
          <p:nvPr/>
        </p:nvSpPr>
        <p:spPr>
          <a:xfrm>
            <a:off x="6937375" y="5108575"/>
            <a:ext cx="1316038" cy="601663"/>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12294" name="流程图: 终止 12293"/>
          <p:cNvSpPr/>
          <p:nvPr/>
        </p:nvSpPr>
        <p:spPr>
          <a:xfrm>
            <a:off x="2811463" y="5710238"/>
            <a:ext cx="1316037" cy="601662"/>
          </a:xfrm>
          <a:prstGeom prst="flowChartTerminator">
            <a:avLst/>
          </a:prstGeom>
          <a:solidFill>
            <a:srgbClr val="FFC000">
              <a:alpha val="37000"/>
            </a:srgbClr>
          </a:solidFill>
          <a:ln w="12700" cap="flat" cmpd="sng">
            <a:solidFill>
              <a:srgbClr val="41719C"/>
            </a:solidFill>
            <a:prstDash val="solid"/>
            <a:miter/>
            <a:headEnd type="none" w="med" len="med"/>
            <a:tailEnd type="none" w="med" len="med"/>
          </a:ln>
        </p:spPr>
        <p:txBody>
          <a:bodyPr anchor="ctr"/>
          <a:p>
            <a:pPr algn="ctr"/>
            <a:endParaRPr lang="zh-CN" altLang="zh-CN">
              <a:solidFill>
                <a:srgbClr val="FFFFFF"/>
              </a:solidFill>
              <a:latin typeface="Calibri" panose="020F0502020204030204" pitchFamily="34" charset="0"/>
              <a:ea typeface="宋体" panose="02010600030101010101" pitchFamily="2" charset="-122"/>
            </a:endParaRPr>
          </a:p>
        </p:txBody>
      </p:sp>
      <p:sp>
        <p:nvSpPr>
          <p:cNvPr id="12295" name="圆角矩形标注 12294"/>
          <p:cNvSpPr/>
          <p:nvPr/>
        </p:nvSpPr>
        <p:spPr>
          <a:xfrm>
            <a:off x="9652000" y="1779588"/>
            <a:ext cx="1779588" cy="777875"/>
          </a:xfrm>
          <a:prstGeom prst="wedgeRoundRectCallout">
            <a:avLst>
              <a:gd name="adj1" fmla="val -68949"/>
              <a:gd name="adj2" fmla="val 59551"/>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回到</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12296" name="圆角矩形标注 12295"/>
          <p:cNvSpPr/>
          <p:nvPr/>
        </p:nvSpPr>
        <p:spPr>
          <a:xfrm>
            <a:off x="5049838" y="1855788"/>
            <a:ext cx="3073400" cy="777875"/>
          </a:xfrm>
          <a:prstGeom prst="wedgeRoundRectCallout">
            <a:avLst>
              <a:gd name="adj1" fmla="val -68514"/>
              <a:gd name="adj2" fmla="val 127875"/>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精神矍铄</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12297" name="圆角矩形标注 12296"/>
          <p:cNvSpPr/>
          <p:nvPr/>
        </p:nvSpPr>
        <p:spPr>
          <a:xfrm>
            <a:off x="7953375" y="5943600"/>
            <a:ext cx="1778000" cy="777875"/>
          </a:xfrm>
          <a:prstGeom prst="wedgeRoundRectCallout">
            <a:avLst>
              <a:gd name="adj1" fmla="val -80319"/>
              <a:gd name="adj2" fmla="val -65019"/>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学生</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12298" name="圆角矩形标注 12297"/>
          <p:cNvSpPr/>
          <p:nvPr/>
        </p:nvSpPr>
        <p:spPr>
          <a:xfrm>
            <a:off x="4646613" y="6024563"/>
            <a:ext cx="1779587" cy="777875"/>
          </a:xfrm>
          <a:prstGeom prst="wedgeRoundRectCallout">
            <a:avLst>
              <a:gd name="adj1" fmla="val -72514"/>
              <a:gd name="adj2" fmla="val -48574"/>
              <a:gd name="adj3" fmla="val 16667"/>
            </a:avLst>
          </a:prstGeom>
          <a:noFill/>
          <a:ln w="57150" cap="flat" cmpd="sng">
            <a:solidFill>
              <a:srgbClr val="0000FF"/>
            </a:solidFill>
            <a:prstDash val="solid"/>
            <a:miter/>
            <a:headEnd type="none" w="med" len="med"/>
            <a:tailEnd type="none" w="med" len="med"/>
          </a:ln>
        </p:spPr>
        <p:txBody>
          <a:bodyPr anchor="ctr"/>
          <a:p>
            <a:pPr algn="ctr"/>
            <a:r>
              <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rPr>
              <a:t>高兴</a:t>
            </a:r>
            <a:endParaRPr lang="zh-CN" altLang="en-US" sz="5400" b="1">
              <a:solidFill>
                <a:srgbClr val="FF0000"/>
              </a:solidFill>
              <a:latin typeface="Times New Roman" panose="02020603050405020304" pitchFamily="18" charset="0"/>
              <a:ea typeface="楷体_GB2312" pitchFamily="49" charset="-122"/>
              <a:sym typeface="宋体" panose="02010600030101010101" pitchFamily="2" charset="-122"/>
            </a:endParaRPr>
          </a:p>
        </p:txBody>
      </p:sp>
      <p:sp>
        <p:nvSpPr>
          <p:cNvPr id="12299" name="椭圆 12298"/>
          <p:cNvSpPr/>
          <p:nvPr/>
        </p:nvSpPr>
        <p:spPr>
          <a:xfrm>
            <a:off x="4646613" y="106363"/>
            <a:ext cx="1385887" cy="677862"/>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12300" name="椭圆 12299"/>
          <p:cNvSpPr/>
          <p:nvPr/>
        </p:nvSpPr>
        <p:spPr>
          <a:xfrm>
            <a:off x="4019550" y="784225"/>
            <a:ext cx="1387475" cy="6794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12301" name="椭圆 12300"/>
          <p:cNvSpPr/>
          <p:nvPr/>
        </p:nvSpPr>
        <p:spPr>
          <a:xfrm>
            <a:off x="1666875" y="1347788"/>
            <a:ext cx="1385888" cy="679450"/>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9"/>
                                        </p:tgtEl>
                                        <p:attrNameLst>
                                          <p:attrName>style.visibility</p:attrName>
                                        </p:attrNameLst>
                                      </p:cBhvr>
                                      <p:to>
                                        <p:strVal val="visible"/>
                                      </p:to>
                                    </p:set>
                                    <p:animEffect transition="in" filter="blinds(horizontal)">
                                      <p:cBhvr>
                                        <p:cTn id="7" dur="500"/>
                                        <p:tgtEl>
                                          <p:spTgt spid="122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300"/>
                                        </p:tgtEl>
                                        <p:attrNameLst>
                                          <p:attrName>style.visibility</p:attrName>
                                        </p:attrNameLst>
                                      </p:cBhvr>
                                      <p:to>
                                        <p:strVal val="visible"/>
                                      </p:to>
                                    </p:set>
                                    <p:animEffect transition="in" filter="blinds(horizontal)">
                                      <p:cBhvr>
                                        <p:cTn id="12" dur="500"/>
                                        <p:tgtEl>
                                          <p:spTgt spid="1230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blinds(horizontal)">
                                      <p:cBhvr>
                                        <p:cTn id="17" dur="500"/>
                                        <p:tgtEl>
                                          <p:spTgt spid="1230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2291"/>
                                        </p:tgtEl>
                                        <p:attrNameLst>
                                          <p:attrName>style.visibility</p:attrName>
                                        </p:attrNameLst>
                                      </p:cBhvr>
                                      <p:to>
                                        <p:strVal val="visible"/>
                                      </p:to>
                                    </p:set>
                                    <p:anim calcmode="lin" valueType="num">
                                      <p:cBhvr additive="base">
                                        <p:cTn id="22" dur="500" fill="hold"/>
                                        <p:tgtEl>
                                          <p:spTgt spid="12291"/>
                                        </p:tgtEl>
                                        <p:attrNameLst>
                                          <p:attrName>ppt_x</p:attrName>
                                        </p:attrNameLst>
                                      </p:cBhvr>
                                      <p:tavLst>
                                        <p:tav tm="0">
                                          <p:val>
                                            <p:strVal val="ppt_x"/>
                                          </p:val>
                                        </p:tav>
                                        <p:tav tm="100000">
                                          <p:val>
                                            <p:strVal val="ppt_x"/>
                                          </p:val>
                                        </p:tav>
                                      </p:tavLst>
                                    </p:anim>
                                    <p:anim calcmode="lin" valueType="num">
                                      <p:cBhvr additive="base">
                                        <p:cTn id="23" dur="500" fill="hold"/>
                                        <p:tgtEl>
                                          <p:spTgt spid="1229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292"/>
                                        </p:tgtEl>
                                        <p:attrNameLst>
                                          <p:attrName>style.visibility</p:attrName>
                                        </p:attrNameLst>
                                      </p:cBhvr>
                                      <p:to>
                                        <p:strVal val="visible"/>
                                      </p:to>
                                    </p:set>
                                    <p:anim calcmode="lin" valueType="num">
                                      <p:cBhvr additive="base">
                                        <p:cTn id="28" dur="500" fill="hold"/>
                                        <p:tgtEl>
                                          <p:spTgt spid="12292"/>
                                        </p:tgtEl>
                                        <p:attrNameLst>
                                          <p:attrName>ppt_x</p:attrName>
                                        </p:attrNameLst>
                                      </p:cBhvr>
                                      <p:tavLst>
                                        <p:tav tm="0">
                                          <p:val>
                                            <p:strVal val="ppt_x"/>
                                          </p:val>
                                        </p:tav>
                                        <p:tav tm="100000">
                                          <p:val>
                                            <p:strVal val="ppt_x"/>
                                          </p:val>
                                        </p:tav>
                                      </p:tavLst>
                                    </p:anim>
                                    <p:anim calcmode="lin" valueType="num">
                                      <p:cBhvr additive="base">
                                        <p:cTn id="29" dur="500" fill="hold"/>
                                        <p:tgtEl>
                                          <p:spTgt spid="1229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2293"/>
                                        </p:tgtEl>
                                        <p:attrNameLst>
                                          <p:attrName>style.visibility</p:attrName>
                                        </p:attrNameLst>
                                      </p:cBhvr>
                                      <p:to>
                                        <p:strVal val="visible"/>
                                      </p:to>
                                    </p:set>
                                    <p:anim calcmode="lin" valueType="num">
                                      <p:cBhvr additive="base">
                                        <p:cTn id="34" dur="500" fill="hold"/>
                                        <p:tgtEl>
                                          <p:spTgt spid="12293"/>
                                        </p:tgtEl>
                                        <p:attrNameLst>
                                          <p:attrName>ppt_x</p:attrName>
                                        </p:attrNameLst>
                                      </p:cBhvr>
                                      <p:tavLst>
                                        <p:tav tm="0">
                                          <p:val>
                                            <p:strVal val="ppt_x"/>
                                          </p:val>
                                        </p:tav>
                                        <p:tav tm="100000">
                                          <p:val>
                                            <p:strVal val="ppt_x"/>
                                          </p:val>
                                        </p:tav>
                                      </p:tavLst>
                                    </p:anim>
                                    <p:anim calcmode="lin" valueType="num">
                                      <p:cBhvr additive="base">
                                        <p:cTn id="35" dur="500" fill="hold"/>
                                        <p:tgtEl>
                                          <p:spTgt spid="12293"/>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2294"/>
                                        </p:tgtEl>
                                        <p:attrNameLst>
                                          <p:attrName>style.visibility</p:attrName>
                                        </p:attrNameLst>
                                      </p:cBhvr>
                                      <p:to>
                                        <p:strVal val="visible"/>
                                      </p:to>
                                    </p:set>
                                    <p:anim calcmode="lin" valueType="num">
                                      <p:cBhvr additive="base">
                                        <p:cTn id="40" dur="500" fill="hold"/>
                                        <p:tgtEl>
                                          <p:spTgt spid="12294"/>
                                        </p:tgtEl>
                                        <p:attrNameLst>
                                          <p:attrName>ppt_x</p:attrName>
                                        </p:attrNameLst>
                                      </p:cBhvr>
                                      <p:tavLst>
                                        <p:tav tm="0">
                                          <p:val>
                                            <p:strVal val="ppt_x"/>
                                          </p:val>
                                        </p:tav>
                                        <p:tav tm="100000">
                                          <p:val>
                                            <p:strVal val="ppt_x"/>
                                          </p:val>
                                        </p:tav>
                                      </p:tavLst>
                                    </p:anim>
                                    <p:anim calcmode="lin" valueType="num">
                                      <p:cBhvr additive="base">
                                        <p:cTn id="41" dur="500" fill="hold"/>
                                        <p:tgtEl>
                                          <p:spTgt spid="1229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2295"/>
                                        </p:tgtEl>
                                        <p:attrNameLst>
                                          <p:attrName>style.visibility</p:attrName>
                                        </p:attrNameLst>
                                      </p:cBhvr>
                                      <p:to>
                                        <p:strVal val="visible"/>
                                      </p:to>
                                    </p:set>
                                    <p:anim calcmode="lin" valueType="num">
                                      <p:cBhvr additive="base">
                                        <p:cTn id="46" dur="500" fill="hold"/>
                                        <p:tgtEl>
                                          <p:spTgt spid="12295"/>
                                        </p:tgtEl>
                                        <p:attrNameLst>
                                          <p:attrName>ppt_x</p:attrName>
                                        </p:attrNameLst>
                                      </p:cBhvr>
                                      <p:tavLst>
                                        <p:tav tm="0">
                                          <p:val>
                                            <p:strVal val="ppt_x"/>
                                          </p:val>
                                        </p:tav>
                                        <p:tav tm="100000">
                                          <p:val>
                                            <p:strVal val="ppt_x"/>
                                          </p:val>
                                        </p:tav>
                                      </p:tavLst>
                                    </p:anim>
                                    <p:anim calcmode="lin" valueType="num">
                                      <p:cBhvr additive="base">
                                        <p:cTn id="47" dur="500" fill="hold"/>
                                        <p:tgtEl>
                                          <p:spTgt spid="12295"/>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2296"/>
                                        </p:tgtEl>
                                        <p:attrNameLst>
                                          <p:attrName>style.visibility</p:attrName>
                                        </p:attrNameLst>
                                      </p:cBhvr>
                                      <p:to>
                                        <p:strVal val="visible"/>
                                      </p:to>
                                    </p:set>
                                    <p:anim calcmode="lin" valueType="num">
                                      <p:cBhvr additive="base">
                                        <p:cTn id="52" dur="500" fill="hold"/>
                                        <p:tgtEl>
                                          <p:spTgt spid="12296"/>
                                        </p:tgtEl>
                                        <p:attrNameLst>
                                          <p:attrName>ppt_x</p:attrName>
                                        </p:attrNameLst>
                                      </p:cBhvr>
                                      <p:tavLst>
                                        <p:tav tm="0">
                                          <p:val>
                                            <p:strVal val="ppt_x"/>
                                          </p:val>
                                        </p:tav>
                                        <p:tav tm="100000">
                                          <p:val>
                                            <p:strVal val="ppt_x"/>
                                          </p:val>
                                        </p:tav>
                                      </p:tavLst>
                                    </p:anim>
                                    <p:anim calcmode="lin" valueType="num">
                                      <p:cBhvr additive="base">
                                        <p:cTn id="53" dur="500" fill="hold"/>
                                        <p:tgtEl>
                                          <p:spTgt spid="12296"/>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2297"/>
                                        </p:tgtEl>
                                        <p:attrNameLst>
                                          <p:attrName>style.visibility</p:attrName>
                                        </p:attrNameLst>
                                      </p:cBhvr>
                                      <p:to>
                                        <p:strVal val="visible"/>
                                      </p:to>
                                    </p:set>
                                    <p:anim calcmode="lin" valueType="num">
                                      <p:cBhvr additive="base">
                                        <p:cTn id="58" dur="500" fill="hold"/>
                                        <p:tgtEl>
                                          <p:spTgt spid="12297"/>
                                        </p:tgtEl>
                                        <p:attrNameLst>
                                          <p:attrName>ppt_x</p:attrName>
                                        </p:attrNameLst>
                                      </p:cBhvr>
                                      <p:tavLst>
                                        <p:tav tm="0">
                                          <p:val>
                                            <p:strVal val="ppt_x"/>
                                          </p:val>
                                        </p:tav>
                                        <p:tav tm="100000">
                                          <p:val>
                                            <p:strVal val="ppt_x"/>
                                          </p:val>
                                        </p:tav>
                                      </p:tavLst>
                                    </p:anim>
                                    <p:anim calcmode="lin" valueType="num">
                                      <p:cBhvr additive="base">
                                        <p:cTn id="59" dur="500" fill="hold"/>
                                        <p:tgtEl>
                                          <p:spTgt spid="12297"/>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2298"/>
                                        </p:tgtEl>
                                        <p:attrNameLst>
                                          <p:attrName>style.visibility</p:attrName>
                                        </p:attrNameLst>
                                      </p:cBhvr>
                                      <p:to>
                                        <p:strVal val="visible"/>
                                      </p:to>
                                    </p:set>
                                    <p:anim calcmode="lin" valueType="num">
                                      <p:cBhvr additive="base">
                                        <p:cTn id="64" dur="500" fill="hold"/>
                                        <p:tgtEl>
                                          <p:spTgt spid="12298"/>
                                        </p:tgtEl>
                                        <p:attrNameLst>
                                          <p:attrName>ppt_x</p:attrName>
                                        </p:attrNameLst>
                                      </p:cBhvr>
                                      <p:tavLst>
                                        <p:tav tm="0">
                                          <p:val>
                                            <p:strVal val="ppt_x"/>
                                          </p:val>
                                        </p:tav>
                                        <p:tav tm="100000">
                                          <p:val>
                                            <p:strVal val="ppt_x"/>
                                          </p:val>
                                        </p:tav>
                                      </p:tavLst>
                                    </p:anim>
                                    <p:anim calcmode="lin" valueType="num">
                                      <p:cBhvr additive="base">
                                        <p:cTn id="65" dur="500" fill="hold"/>
                                        <p:tgtEl>
                                          <p:spTgt spid="122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 grpId="0" bldLvl="0" animBg="1"/>
      <p:bldP spid="12300" grpId="0" bldLvl="0" animBg="1"/>
      <p:bldP spid="12301" grpId="0" bldLvl="0" animBg="1"/>
      <p:bldP spid="12291" grpId="0" bldLvl="0" animBg="1"/>
      <p:bldP spid="12292" grpId="0" bldLvl="0" animBg="1"/>
      <p:bldP spid="12293" grpId="0" bldLvl="0" animBg="1"/>
      <p:bldP spid="12294" grpId="0" bldLvl="0" animBg="1"/>
      <p:bldP spid="12295" grpId="0" bldLvl="0" animBg="1"/>
      <p:bldP spid="12296" grpId="0" bldLvl="0" animBg="1"/>
      <p:bldP spid="12297" grpId="0" bldLvl="0" animBg="1"/>
      <p:bldP spid="12298" grpId="0" bldLvl="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文本框 33793"/>
          <p:cNvSpPr txBox="1"/>
          <p:nvPr/>
        </p:nvSpPr>
        <p:spPr>
          <a:xfrm>
            <a:off x="595313" y="881063"/>
            <a:ext cx="11034712" cy="4523105"/>
          </a:xfrm>
          <a:prstGeom prst="rect">
            <a:avLst/>
          </a:prstGeom>
          <a:solidFill>
            <a:schemeClr val="bg1"/>
          </a:solidFill>
          <a:ln w="9525">
            <a:noFill/>
          </a:ln>
        </p:spPr>
        <p:txBody>
          <a:bodyPr anchor="t">
            <a:spAutoFit/>
          </a:bodyPr>
          <a:p>
            <a:pPr>
              <a:spcBef>
                <a:spcPct val="50000"/>
              </a:spcBef>
            </a:pPr>
            <a:r>
              <a:rPr lang="en-US" altLang="zh-CN" sz="4800" b="1">
                <a:latin typeface="黑体" panose="02010609060101010101" pitchFamily="49" charset="-122"/>
                <a:ea typeface="黑体" panose="02010609060101010101" pitchFamily="49" charset="-122"/>
              </a:rPr>
              <a:t>3</a:t>
            </a:r>
            <a:r>
              <a:rPr lang="zh-CN" altLang="en-US" sz="4800" b="1">
                <a:latin typeface="黑体" panose="02010609060101010101" pitchFamily="49" charset="-122"/>
                <a:ea typeface="黑体" panose="02010609060101010101" pitchFamily="49" charset="-122"/>
              </a:rPr>
              <a:t>、（全国卷</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王孝椿准备</a:t>
            </a:r>
            <a:r>
              <a:rPr lang="en-US" altLang="zh-CN" sz="4800" b="1">
                <a:latin typeface="黑体" panose="02010609060101010101" pitchFamily="49" charset="-122"/>
                <a:ea typeface="黑体" panose="02010609060101010101" pitchFamily="49" charset="-122"/>
              </a:rPr>
              <a:t>6</a:t>
            </a:r>
            <a:r>
              <a:rPr lang="zh-CN" altLang="en-US" sz="4800" b="1">
                <a:latin typeface="黑体" panose="02010609060101010101" pitchFamily="49" charset="-122"/>
                <a:ea typeface="黑体" panose="02010609060101010101" pitchFamily="49" charset="-122"/>
              </a:rPr>
              <a:t>月</a:t>
            </a:r>
            <a:r>
              <a:rPr lang="en-US" altLang="zh-CN" sz="4800" b="1">
                <a:latin typeface="黑体" panose="02010609060101010101" pitchFamily="49" charset="-122"/>
                <a:ea typeface="黑体" panose="02010609060101010101" pitchFamily="49" charset="-122"/>
              </a:rPr>
              <a:t>16</a:t>
            </a:r>
            <a:r>
              <a:rPr lang="zh-CN" altLang="en-US" sz="4800" b="1">
                <a:latin typeface="黑体" panose="02010609060101010101" pitchFamily="49" charset="-122"/>
                <a:ea typeface="黑体" panose="02010609060101010101" pitchFamily="49" charset="-122"/>
              </a:rPr>
              <a:t>日在阳光饭店为爸爸过七十岁生日</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想请爸爸的老战友刘妙山夫妇那天中午十二点来一起吃饭</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请以王孝椿的名义给刘妙山夫妇写一份请柬</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要求称呼得体</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表述简明</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措辞文雅。</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不超过</a:t>
            </a:r>
            <a:r>
              <a:rPr lang="en-US" altLang="zh-CN" sz="4800" b="1">
                <a:latin typeface="黑体" panose="02010609060101010101" pitchFamily="49" charset="-122"/>
                <a:ea typeface="黑体" panose="02010609060101010101" pitchFamily="49" charset="-122"/>
              </a:rPr>
              <a:t>40</a:t>
            </a:r>
            <a:r>
              <a:rPr lang="zh-CN" altLang="en-US" sz="4800" b="1">
                <a:latin typeface="黑体" panose="02010609060101010101" pitchFamily="49" charset="-122"/>
                <a:ea typeface="黑体" panose="02010609060101010101" pitchFamily="49" charset="-122"/>
              </a:rPr>
              <a:t>个字</a:t>
            </a:r>
            <a:r>
              <a:rPr lang="en-US" altLang="zh-CN" sz="4800" b="1">
                <a:latin typeface="黑体" panose="02010609060101010101" pitchFamily="49" charset="-122"/>
                <a:ea typeface="黑体" panose="02010609060101010101" pitchFamily="49" charset="-122"/>
              </a:rPr>
              <a:t>)</a:t>
            </a:r>
            <a:endParaRPr lang="en-US" altLang="zh-CN" sz="4800" b="1">
              <a:latin typeface="黑体" panose="02010609060101010101" pitchFamily="49" charset="-122"/>
              <a:ea typeface="黑体" panose="02010609060101010101" pitchFamily="49"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框 10242"/>
          <p:cNvSpPr txBox="1"/>
          <p:nvPr/>
        </p:nvSpPr>
        <p:spPr>
          <a:xfrm>
            <a:off x="142875" y="134938"/>
            <a:ext cx="5181600" cy="1014412"/>
          </a:xfrm>
          <a:prstGeom prst="rect">
            <a:avLst/>
          </a:prstGeom>
          <a:noFill/>
          <a:ln w="50800" cap="flat" cmpd="sng">
            <a:solidFill>
              <a:srgbClr val="FF0000"/>
            </a:solidFill>
            <a:prstDash val="solid"/>
            <a:miter/>
            <a:headEnd type="none" w="med" len="med"/>
            <a:tailEnd type="none" w="med" len="med"/>
          </a:ln>
        </p:spPr>
        <p:txBody>
          <a:bodyPr anchor="t">
            <a:spAutoFit/>
          </a:bodyPr>
          <a:p>
            <a:pPr algn="ctr">
              <a:spcBef>
                <a:spcPct val="50000"/>
              </a:spcBef>
            </a:pPr>
            <a:r>
              <a:rPr lang="zh-CN" altLang="en-US" sz="6000" b="1">
                <a:solidFill>
                  <a:srgbClr val="3434FD"/>
                </a:solidFill>
                <a:latin typeface="黑体" panose="02010609060101010101" pitchFamily="49" charset="-122"/>
                <a:ea typeface="黑体" panose="02010609060101010101" pitchFamily="49" charset="-122"/>
              </a:rPr>
              <a:t>高考考题特点</a:t>
            </a:r>
            <a:endParaRPr lang="en-US" altLang="zh-CN" sz="6000" b="1">
              <a:solidFill>
                <a:srgbClr val="3434FD"/>
              </a:solidFill>
              <a:latin typeface="黑体" panose="02010609060101010101" pitchFamily="49" charset="-122"/>
              <a:ea typeface="黑体" panose="02010609060101010101" pitchFamily="49" charset="-122"/>
            </a:endParaRPr>
          </a:p>
        </p:txBody>
      </p:sp>
      <p:sp>
        <p:nvSpPr>
          <p:cNvPr id="14338" name="文本占位符 10243"/>
          <p:cNvSpPr>
            <a:spLocks noGrp="1"/>
          </p:cNvSpPr>
          <p:nvPr>
            <p:ph type="body"/>
          </p:nvPr>
        </p:nvSpPr>
        <p:spPr>
          <a:xfrm>
            <a:off x="273050" y="1574800"/>
            <a:ext cx="11541125" cy="5213350"/>
          </a:xfrm>
          <a:solidFill>
            <a:srgbClr val="FFFFFF"/>
          </a:solidFill>
        </p:spPr>
        <p:txBody>
          <a:bodyPr anchor="t"/>
          <a:p>
            <a:pPr>
              <a:buNone/>
            </a:pPr>
            <a:r>
              <a:rPr lang="zh-CN" altLang="en-US" sz="3600" b="1">
                <a:solidFill>
                  <a:srgbClr val="3434FD"/>
                </a:solidFill>
                <a:latin typeface="黑体" panose="02010609060101010101" pitchFamily="49" charset="-122"/>
                <a:ea typeface="黑体" panose="02010609060101010101" pitchFamily="49" charset="-122"/>
              </a:rPr>
              <a:t>●</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语言运用得体”是高考语用题的一个考点，通常以</a:t>
            </a:r>
            <a:r>
              <a:rPr lang="zh-CN" altLang="en-US" sz="3600" b="1">
                <a:solidFill>
                  <a:srgbClr val="3434FD"/>
                </a:solidFill>
                <a:latin typeface="黑体" panose="02010609060101010101" pitchFamily="49" charset="-122"/>
                <a:ea typeface="黑体" panose="02010609060101010101" pitchFamily="49" charset="-122"/>
              </a:rPr>
              <a:t>选择题、改错题、主观表述题</a:t>
            </a:r>
            <a:r>
              <a:rPr lang="zh-CN" altLang="en-US" sz="3600" b="1">
                <a:latin typeface="黑体" panose="02010609060101010101" pitchFamily="49" charset="-122"/>
                <a:ea typeface="黑体" panose="02010609060101010101" pitchFamily="49" charset="-122"/>
              </a:rPr>
              <a:t>的形式来考查。</a:t>
            </a:r>
            <a:endParaRPr lang="zh-CN" altLang="en-US" sz="3600" b="1">
              <a:latin typeface="黑体" panose="02010609060101010101" pitchFamily="49" charset="-122"/>
              <a:ea typeface="黑体" panose="02010609060101010101" pitchFamily="49" charset="-122"/>
            </a:endParaRPr>
          </a:p>
          <a:p>
            <a:pPr>
              <a:buNone/>
            </a:pPr>
            <a:endParaRPr lang="zh-CN" altLang="en-US" sz="3600" b="1">
              <a:latin typeface="宋体" panose="02010600030101010101" pitchFamily="2" charset="-122"/>
            </a:endParaRPr>
          </a:p>
          <a:p>
            <a:pPr>
              <a:buNone/>
            </a:pPr>
            <a:r>
              <a:rPr lang="zh-CN" altLang="en-US" sz="3600" b="1">
                <a:solidFill>
                  <a:srgbClr val="3434FD"/>
                </a:solidFill>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试题选用来自</a:t>
            </a:r>
            <a:r>
              <a:rPr lang="zh-CN" altLang="en-US" sz="3600" b="1">
                <a:solidFill>
                  <a:srgbClr val="3434FD"/>
                </a:solidFill>
                <a:latin typeface="黑体" panose="02010609060101010101" pitchFamily="49" charset="-122"/>
                <a:ea typeface="黑体" panose="02010609060101010101" pitchFamily="49" charset="-122"/>
              </a:rPr>
              <a:t>生活的语言材料</a:t>
            </a:r>
            <a:r>
              <a:rPr lang="zh-CN" altLang="en-US" sz="3600" b="1">
                <a:latin typeface="黑体" panose="02010609060101010101" pitchFamily="49" charset="-122"/>
                <a:ea typeface="黑体" panose="02010609060101010101" pitchFamily="49" charset="-122"/>
              </a:rPr>
              <a:t>，侧重从</a:t>
            </a:r>
            <a:r>
              <a:rPr lang="zh-CN" altLang="en-US" sz="3600" b="1">
                <a:solidFill>
                  <a:srgbClr val="3434FD"/>
                </a:solidFill>
                <a:latin typeface="黑体" panose="02010609060101010101" pitchFamily="49" charset="-122"/>
                <a:ea typeface="黑体" panose="02010609060101010101" pitchFamily="49" charset="-122"/>
              </a:rPr>
              <a:t>语言的运用</a:t>
            </a:r>
            <a:r>
              <a:rPr lang="zh-CN" altLang="en-US" sz="3600" b="1">
                <a:latin typeface="黑体" panose="02010609060101010101" pitchFamily="49" charset="-122"/>
                <a:ea typeface="黑体" panose="02010609060101010101" pitchFamily="49" charset="-122"/>
              </a:rPr>
              <a:t>角度来检测考生的表达能力。</a:t>
            </a:r>
            <a:r>
              <a:rPr lang="zh-CN" altLang="en-US" sz="3600" b="1">
                <a:latin typeface="宋体" panose="02010600030101010101" pitchFamily="2" charset="-122"/>
              </a:rPr>
              <a:t> </a:t>
            </a:r>
            <a:endParaRPr lang="zh-CN" altLang="en-US" sz="3600" b="1">
              <a:latin typeface="宋体" panose="02010600030101010101" pitchFamily="2" charset="-122"/>
            </a:endParaRPr>
          </a:p>
        </p:txBody>
      </p:sp>
      <p:sp>
        <p:nvSpPr>
          <p:cNvPr id="9220" name="文本框 9219"/>
          <p:cNvSpPr txBox="1"/>
          <p:nvPr/>
        </p:nvSpPr>
        <p:spPr>
          <a:xfrm>
            <a:off x="5891213" y="319088"/>
            <a:ext cx="2870200" cy="646112"/>
          </a:xfrm>
          <a:prstGeom prst="rect">
            <a:avLst/>
          </a:prstGeom>
          <a:noFill/>
          <a:ln w="9525">
            <a:noFill/>
          </a:ln>
        </p:spPr>
        <p:txBody>
          <a:bodyPr anchor="t">
            <a:spAutoFit/>
          </a:bodyPr>
          <a:p>
            <a:pPr>
              <a:spcBef>
                <a:spcPct val="50000"/>
              </a:spcBef>
            </a:pPr>
            <a:r>
              <a:rPr lang="zh-CN" altLang="en-US" sz="3600" b="1">
                <a:solidFill>
                  <a:srgbClr val="3434FD"/>
                </a:solidFill>
                <a:latin typeface="Calibri" panose="020F0502020204030204" pitchFamily="34" charset="0"/>
                <a:ea typeface="宋体" panose="02010600030101010101" pitchFamily="2" charset="-122"/>
              </a:rPr>
              <a:t>（怎么考）</a:t>
            </a:r>
            <a:endParaRPr lang="zh-CN" altLang="en-US" sz="3600" b="1">
              <a:solidFill>
                <a:srgbClr val="3434FD"/>
              </a:solidFill>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8">
                                            <p:bg/>
                                          </p:spTgt>
                                        </p:tgtEl>
                                        <p:attrNameLst>
                                          <p:attrName>style.visibility</p:attrName>
                                        </p:attrNameLst>
                                      </p:cBhvr>
                                      <p:to>
                                        <p:strVal val="visible"/>
                                      </p:to>
                                    </p:set>
                                    <p:animEffect transition="in" filter="blinds(horizontal)">
                                      <p:cBhvr>
                                        <p:cTn id="7" dur="500"/>
                                        <p:tgtEl>
                                          <p:spTgt spid="14338">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8">
                                            <p:txEl>
                                              <p:pRg st="0" end="0"/>
                                            </p:txEl>
                                          </p:spTgt>
                                        </p:tgtEl>
                                        <p:attrNameLst>
                                          <p:attrName>style.visibility</p:attrName>
                                        </p:attrNameLst>
                                      </p:cBhvr>
                                      <p:to>
                                        <p:strVal val="visible"/>
                                      </p:to>
                                    </p:set>
                                    <p:animEffect transition="in" filter="blinds(horizontal)">
                                      <p:cBhvr>
                                        <p:cTn id="12" dur="500"/>
                                        <p:tgtEl>
                                          <p:spTgt spid="1433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38">
                                            <p:txEl>
                                              <p:pRg st="2" end="2"/>
                                            </p:txEl>
                                          </p:spTgt>
                                        </p:tgtEl>
                                        <p:attrNameLst>
                                          <p:attrName>style.visibility</p:attrName>
                                        </p:attrNameLst>
                                      </p:cBhvr>
                                      <p:to>
                                        <p:strVal val="visible"/>
                                      </p:to>
                                    </p:set>
                                    <p:animEffect transition="in" filter="blinds(horizontal)">
                                      <p:cBhvr>
                                        <p:cTn id="17" dur="500"/>
                                        <p:tgtEl>
                                          <p:spTgt spid="143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文本框 34817"/>
          <p:cNvSpPr txBox="1"/>
          <p:nvPr/>
        </p:nvSpPr>
        <p:spPr>
          <a:xfrm>
            <a:off x="415925" y="339725"/>
            <a:ext cx="11361738" cy="5307965"/>
          </a:xfrm>
          <a:prstGeom prst="rect">
            <a:avLst/>
          </a:prstGeom>
          <a:solidFill>
            <a:srgbClr val="FBFDA1">
              <a:alpha val="43999"/>
            </a:srgbClr>
          </a:solidFill>
          <a:ln w="9525" cap="flat" cmpd="sng">
            <a:solidFill>
              <a:schemeClr val="tx2"/>
            </a:solidFill>
            <a:prstDash val="solid"/>
            <a:miter/>
            <a:headEnd type="none" w="med" len="med"/>
            <a:tailEnd type="none" w="med" len="med"/>
          </a:ln>
        </p:spPr>
        <p:txBody>
          <a:bodyPr anchor="t">
            <a:spAutoFit/>
          </a:bodyPr>
          <a:p>
            <a:pPr>
              <a:spcBef>
                <a:spcPct val="50000"/>
              </a:spcBef>
            </a:pPr>
            <a:r>
              <a:rPr lang="zh-CN" altLang="en-US" sz="4800" b="1">
                <a:solidFill>
                  <a:srgbClr val="F80836"/>
                </a:solidFill>
                <a:latin typeface="Times New Roman" panose="02020603050405020304" pitchFamily="18" charset="0"/>
                <a:ea typeface="楷体_GB2312" pitchFamily="49" charset="-122"/>
                <a:sym typeface="宋体" panose="02010600030101010101" pitchFamily="2" charset="-122"/>
              </a:rPr>
              <a:t>尊敬的叔叔阿姨</a:t>
            </a:r>
            <a:r>
              <a:rPr lang="en-US" altLang="zh-CN" sz="4800" b="1">
                <a:latin typeface="楷体_GB2312" pitchFamily="49" charset="-122"/>
                <a:ea typeface="楷体_GB2312" pitchFamily="49" charset="-122"/>
              </a:rPr>
              <a:t>:</a:t>
            </a:r>
            <a:endParaRPr lang="en-US" altLang="zh-CN" sz="4800">
              <a:latin typeface="楷体_GB2312" pitchFamily="49" charset="-122"/>
              <a:ea typeface="楷体_GB2312" pitchFamily="49" charset="-122"/>
            </a:endParaRPr>
          </a:p>
          <a:p>
            <a:pPr>
              <a:spcBef>
                <a:spcPct val="50000"/>
              </a:spcBef>
            </a:pPr>
            <a:r>
              <a:rPr lang="en-US" altLang="zh-CN" sz="4800" b="1">
                <a:latin typeface="楷体_GB2312" pitchFamily="49" charset="-122"/>
                <a:ea typeface="楷体_GB2312" pitchFamily="49" charset="-122"/>
              </a:rPr>
              <a:t>    </a:t>
            </a:r>
            <a:r>
              <a:rPr lang="zh-CN" altLang="en-US" sz="4800" b="1">
                <a:latin typeface="楷体_GB2312" pitchFamily="49" charset="-122"/>
                <a:ea typeface="楷体_GB2312" pitchFamily="49" charset="-122"/>
              </a:rPr>
              <a:t>兹定于</a:t>
            </a:r>
            <a:r>
              <a:rPr lang="en-US" altLang="zh-CN" sz="4800" b="1">
                <a:latin typeface="楷体_GB2312" pitchFamily="49" charset="-122"/>
                <a:ea typeface="楷体_GB2312" pitchFamily="49" charset="-122"/>
              </a:rPr>
              <a:t>6</a:t>
            </a:r>
            <a:r>
              <a:rPr lang="zh-CN" altLang="en-US" sz="4800" b="1">
                <a:latin typeface="楷体_GB2312" pitchFamily="49" charset="-122"/>
                <a:ea typeface="楷体_GB2312" pitchFamily="49" charset="-122"/>
              </a:rPr>
              <a:t>月</a:t>
            </a:r>
            <a:r>
              <a:rPr lang="en-US" altLang="zh-CN" sz="4800" b="1">
                <a:latin typeface="楷体_GB2312" pitchFamily="49" charset="-122"/>
                <a:ea typeface="楷体_GB2312" pitchFamily="49" charset="-122"/>
              </a:rPr>
              <a:t>16</a:t>
            </a:r>
            <a:r>
              <a:rPr lang="zh-CN" altLang="en-US" sz="4800" b="1">
                <a:latin typeface="楷体_GB2312" pitchFamily="49" charset="-122"/>
                <a:ea typeface="楷体_GB2312" pitchFamily="49" charset="-122"/>
              </a:rPr>
              <a:t>日中午十二点在阳光饭店</a:t>
            </a:r>
            <a:r>
              <a:rPr lang="en-US" altLang="zh-CN" sz="4800" b="1">
                <a:latin typeface="楷体_GB2312" pitchFamily="49" charset="-122"/>
                <a:ea typeface="楷体_GB2312" pitchFamily="49" charset="-122"/>
              </a:rPr>
              <a:t>, </a:t>
            </a:r>
            <a:r>
              <a:rPr lang="zh-CN" altLang="en-US" sz="4800" b="1">
                <a:latin typeface="楷体_GB2312" pitchFamily="49" charset="-122"/>
                <a:ea typeface="楷体_GB2312" pitchFamily="49" charset="-122"/>
              </a:rPr>
              <a:t>为家父举行生日宴会</a:t>
            </a:r>
            <a:r>
              <a:rPr lang="en-US" altLang="zh-CN" sz="4800" b="1">
                <a:latin typeface="楷体_GB2312" pitchFamily="49" charset="-122"/>
                <a:ea typeface="楷体_GB2312" pitchFamily="49" charset="-122"/>
              </a:rPr>
              <a:t>,</a:t>
            </a:r>
            <a:r>
              <a:rPr lang="zh-CN" altLang="en-US" sz="4800" b="1">
                <a:latin typeface="楷体_GB2312" pitchFamily="49" charset="-122"/>
                <a:ea typeface="楷体_GB2312" pitchFamily="49" charset="-122"/>
              </a:rPr>
              <a:t>敬请光临。</a:t>
            </a:r>
            <a:endParaRPr lang="en-US" altLang="zh-CN" sz="4800" b="1">
              <a:latin typeface="楷体_GB2312" pitchFamily="49" charset="-122"/>
              <a:ea typeface="楷体_GB2312" pitchFamily="49" charset="-122"/>
            </a:endParaRPr>
          </a:p>
          <a:p>
            <a:pPr>
              <a:spcBef>
                <a:spcPct val="50000"/>
              </a:spcBef>
            </a:pPr>
            <a:r>
              <a:rPr lang="en-US" altLang="zh-CN" sz="4800" b="1">
                <a:latin typeface="宋体" panose="02010600030101010101" pitchFamily="2" charset="-122"/>
                <a:ea typeface="宋体" panose="02010600030101010101" pitchFamily="2" charset="-122"/>
              </a:rPr>
              <a:t>              </a:t>
            </a:r>
            <a:r>
              <a:rPr lang="en-US" altLang="zh-CN" sz="4800" b="1">
                <a:latin typeface="Calibri" panose="020F0502020204030204" pitchFamily="34" charset="0"/>
                <a:ea typeface="宋体" panose="02010600030101010101" pitchFamily="2" charset="-122"/>
              </a:rPr>
              <a:t>                       </a:t>
            </a:r>
            <a:r>
              <a:rPr lang="zh-CN" altLang="en-US" sz="4800" b="1">
                <a:solidFill>
                  <a:srgbClr val="F80836"/>
                </a:solidFill>
                <a:latin typeface="Times New Roman" panose="02020603050405020304" pitchFamily="18" charset="0"/>
                <a:ea typeface="楷体_GB2312" pitchFamily="49" charset="-122"/>
                <a:sym typeface="宋体" panose="02010600030101010101" pitchFamily="2" charset="-122"/>
              </a:rPr>
              <a:t>侄椿恭候</a:t>
            </a:r>
            <a:endParaRPr lang="zh-CN" altLang="en-US" sz="4800" b="1">
              <a:latin typeface="宋体" panose="02010600030101010101" pitchFamily="2" charset="-122"/>
              <a:ea typeface="宋体" panose="02010600030101010101" pitchFamily="2" charset="-122"/>
            </a:endParaRPr>
          </a:p>
          <a:p>
            <a:pPr>
              <a:spcBef>
                <a:spcPct val="50000"/>
              </a:spcBef>
            </a:pPr>
            <a:r>
              <a:rPr lang="zh-CN" altLang="en-US" sz="4800" b="1">
                <a:latin typeface="Calibri" panose="020F0502020204030204" pitchFamily="34" charset="0"/>
                <a:ea typeface="宋体" panose="02010600030101010101" pitchFamily="2" charset="-122"/>
              </a:rPr>
              <a:t>                              </a:t>
            </a:r>
            <a:r>
              <a:rPr lang="zh-CN" altLang="en-US" sz="4800" b="1">
                <a:latin typeface="宋体" panose="02010600030101010101" pitchFamily="2" charset="-122"/>
                <a:ea typeface="宋体" panose="02010600030101010101" pitchFamily="2" charset="-122"/>
              </a:rPr>
              <a:t>            </a:t>
            </a:r>
            <a:r>
              <a:rPr lang="en-US" altLang="zh-CN" sz="4800" b="1">
                <a:latin typeface="宋体" panose="02010600030101010101" pitchFamily="2" charset="-122"/>
                <a:ea typeface="宋体" panose="02010600030101010101" pitchFamily="2" charset="-122"/>
                <a:sym typeface="宋体" panose="02010600030101010101" pitchFamily="2" charset="-122"/>
              </a:rPr>
              <a:t>6</a:t>
            </a:r>
            <a:r>
              <a:rPr lang="zh-CN" altLang="en-US" sz="4800" b="1">
                <a:latin typeface="宋体" panose="02010600030101010101" pitchFamily="2" charset="-122"/>
                <a:ea typeface="宋体" panose="02010600030101010101" pitchFamily="2" charset="-122"/>
                <a:sym typeface="宋体" panose="02010600030101010101" pitchFamily="2" charset="-122"/>
              </a:rPr>
              <a:t>月</a:t>
            </a:r>
            <a:r>
              <a:rPr lang="en-US" altLang="zh-CN" sz="4800" b="1">
                <a:latin typeface="宋体" panose="02010600030101010101" pitchFamily="2" charset="-122"/>
                <a:ea typeface="宋体" panose="02010600030101010101" pitchFamily="2" charset="-122"/>
                <a:sym typeface="宋体" panose="02010600030101010101" pitchFamily="2" charset="-122"/>
              </a:rPr>
              <a:t>8</a:t>
            </a:r>
            <a:r>
              <a:rPr lang="zh-CN" altLang="en-US" sz="4800" b="1">
                <a:latin typeface="宋体" panose="02010600030101010101" pitchFamily="2" charset="-122"/>
                <a:ea typeface="宋体" panose="02010600030101010101" pitchFamily="2" charset="-122"/>
                <a:sym typeface="宋体" panose="02010600030101010101" pitchFamily="2" charset="-122"/>
              </a:rPr>
              <a:t>日</a:t>
            </a:r>
            <a:r>
              <a:rPr lang="zh-CN" altLang="en-US" sz="4800" b="1">
                <a:latin typeface="宋体" panose="02010600030101010101" pitchFamily="2" charset="-122"/>
                <a:ea typeface="宋体" panose="02010600030101010101" pitchFamily="2" charset="-122"/>
              </a:rPr>
              <a:t>               </a:t>
            </a:r>
            <a:endParaRPr lang="zh-CN" altLang="en-US" sz="4800" b="1">
              <a:latin typeface="宋体" panose="02010600030101010101" pitchFamily="2" charset="-122"/>
              <a:ea typeface="宋体" panose="02010600030101010101" pitchFamily="2" charset="-122"/>
            </a:endParaRPr>
          </a:p>
          <a:p>
            <a:pPr>
              <a:spcBef>
                <a:spcPct val="50000"/>
              </a:spcBef>
            </a:pPr>
            <a:r>
              <a:rPr lang="zh-CN" altLang="en-US" b="1">
                <a:latin typeface="宋体" panose="02010600030101010101" pitchFamily="2" charset="-122"/>
                <a:ea typeface="宋体" panose="02010600030101010101" pitchFamily="2" charset="-122"/>
              </a:rPr>
              <a:t>                   </a:t>
            </a:r>
            <a:endParaRPr lang="zh-CN" altLang="en-US" b="1">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文本框 6146"/>
          <p:cNvSpPr txBox="1"/>
          <p:nvPr/>
        </p:nvSpPr>
        <p:spPr>
          <a:xfrm>
            <a:off x="0" y="549275"/>
            <a:ext cx="12084050" cy="6716713"/>
          </a:xfrm>
          <a:prstGeom prst="rect">
            <a:avLst/>
          </a:prstGeom>
          <a:noFill/>
          <a:ln w="9525">
            <a:noFill/>
          </a:ln>
        </p:spPr>
        <p:txBody>
          <a:bodyPr anchor="t">
            <a:spAutoFit/>
          </a:bodyPr>
          <a:p>
            <a:pPr algn="just" eaLnBrk="0" hangingPunct="0">
              <a:lnSpc>
                <a:spcPct val="120000"/>
              </a:lnSpc>
            </a:pPr>
            <a:r>
              <a:rPr lang="en-US" altLang="zh-CN" sz="3600" b="1">
                <a:latin typeface="黑体" panose="02010609060101010101" pitchFamily="49" charset="-122"/>
                <a:ea typeface="黑体" panose="02010609060101010101" pitchFamily="49" charset="-122"/>
              </a:rPr>
              <a:t>19</a:t>
            </a:r>
            <a:r>
              <a:rPr lang="zh-CN" altLang="en-US" sz="3600" b="1">
                <a:latin typeface="黑体" panose="02010609060101010101" pitchFamily="49" charset="-122"/>
                <a:ea typeface="黑体" panose="02010609060101010101" pitchFamily="49" charset="-122"/>
              </a:rPr>
              <a:t>．下列各句中，表达得体的一句是（   ）</a:t>
            </a:r>
            <a:endParaRPr lang="zh-CN" altLang="en-US" sz="3600" b="1">
              <a:latin typeface="黑体" panose="02010609060101010101" pitchFamily="49" charset="-122"/>
              <a:ea typeface="黑体" panose="02010609060101010101" pitchFamily="49" charset="-122"/>
            </a:endParaRPr>
          </a:p>
          <a:p>
            <a:pPr algn="just" eaLnBrk="0" hangingPunct="0">
              <a:lnSpc>
                <a:spcPct val="120000"/>
              </a:lnSpc>
            </a:pPr>
            <a:r>
              <a:rPr lang="en-US" altLang="zh-CN" sz="3600" b="1">
                <a:latin typeface="黑体" panose="02010609060101010101" pitchFamily="49" charset="-122"/>
                <a:ea typeface="黑体" panose="02010609060101010101" pitchFamily="49" charset="-122"/>
              </a:rPr>
              <a:t>A</a:t>
            </a:r>
            <a:r>
              <a:rPr lang="zh-CN" altLang="en-US" sz="3600" b="1">
                <a:latin typeface="黑体" panose="02010609060101010101" pitchFamily="49" charset="-122"/>
                <a:ea typeface="黑体" panose="02010609060101010101" pitchFamily="49" charset="-122"/>
              </a:rPr>
              <a:t>．女儿出生后，初为人父的他通过“朋友圈”告知亲朋好友：今天上午我家千金出生了，谢谢大家关心！</a:t>
            </a:r>
            <a:endParaRPr lang="zh-CN" altLang="en-US" sz="3600" b="1">
              <a:latin typeface="黑体" panose="02010609060101010101" pitchFamily="49" charset="-122"/>
              <a:ea typeface="黑体" panose="02010609060101010101" pitchFamily="49" charset="-122"/>
            </a:endParaRPr>
          </a:p>
          <a:p>
            <a:pPr algn="just" eaLnBrk="0" hangingPunct="0">
              <a:lnSpc>
                <a:spcPct val="120000"/>
              </a:lnSpc>
            </a:pPr>
            <a:r>
              <a:rPr lang="en-US" altLang="zh-CN" sz="3600" b="1">
                <a:latin typeface="黑体" panose="02010609060101010101" pitchFamily="49" charset="-122"/>
                <a:ea typeface="黑体" panose="02010609060101010101" pitchFamily="49" charset="-122"/>
              </a:rPr>
              <a:t>B</a:t>
            </a:r>
            <a:r>
              <a:rPr lang="zh-CN" altLang="en-US" sz="3600" b="1">
                <a:latin typeface="黑体" panose="02010609060101010101" pitchFamily="49" charset="-122"/>
                <a:ea typeface="黑体" panose="02010609060101010101" pitchFamily="49" charset="-122"/>
              </a:rPr>
              <a:t>．因为读了</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时间 简史</a:t>
            </a:r>
            <a:r>
              <a:rPr lang="en-US" altLang="zh-CN" sz="3600" b="1">
                <a:latin typeface="黑体" panose="02010609060101010101" pitchFamily="49" charset="-122"/>
                <a:ea typeface="黑体" panose="02010609060101010101" pitchFamily="49" charset="-122"/>
              </a:rPr>
              <a:t>》</a:t>
            </a:r>
            <a:r>
              <a:rPr lang="zh-CN" altLang="en-US" sz="3600" b="1">
                <a:latin typeface="黑体" panose="02010609060101010101" pitchFamily="49" charset="-122"/>
                <a:ea typeface="黑体" panose="02010609060101010101" pitchFamily="49" charset="-122"/>
              </a:rPr>
              <a:t>而喜欢上物理的他，在全国中学生物理竞赛中夺得金牌，获得清华北大的垂青。</a:t>
            </a:r>
            <a:endParaRPr lang="zh-CN" altLang="en-US" sz="3600" b="1">
              <a:latin typeface="黑体" panose="02010609060101010101" pitchFamily="49" charset="-122"/>
              <a:ea typeface="黑体" panose="02010609060101010101" pitchFamily="49" charset="-122"/>
            </a:endParaRPr>
          </a:p>
          <a:p>
            <a:pPr algn="just" eaLnBrk="0" hangingPunct="0">
              <a:lnSpc>
                <a:spcPct val="120000"/>
              </a:lnSpc>
            </a:pPr>
            <a:r>
              <a:rPr lang="en-US" altLang="zh-CN" sz="3600" b="1">
                <a:latin typeface="黑体" panose="02010609060101010101" pitchFamily="49" charset="-122"/>
                <a:ea typeface="黑体" panose="02010609060101010101" pitchFamily="49" charset="-122"/>
              </a:rPr>
              <a:t>C</a:t>
            </a:r>
            <a:r>
              <a:rPr lang="zh-CN" altLang="en-US" sz="3600" b="1">
                <a:latin typeface="黑体" panose="02010609060101010101" pitchFamily="49" charset="-122"/>
                <a:ea typeface="黑体" panose="02010609060101010101" pitchFamily="49" charset="-122"/>
              </a:rPr>
              <a:t>．我家新房装修终于完工了，虽然很想入住，但为健康起见，我还是等通风半年之后再乔迁新居吧。</a:t>
            </a:r>
            <a:endParaRPr lang="zh-CN" altLang="en-US" sz="3600" b="1">
              <a:latin typeface="黑体" panose="02010609060101010101" pitchFamily="49" charset="-122"/>
              <a:ea typeface="黑体" panose="02010609060101010101" pitchFamily="49" charset="-122"/>
            </a:endParaRPr>
          </a:p>
          <a:p>
            <a:pPr algn="just" eaLnBrk="0" hangingPunct="0">
              <a:lnSpc>
                <a:spcPct val="120000"/>
              </a:lnSpc>
            </a:pPr>
            <a:r>
              <a:rPr lang="en-US" altLang="zh-CN" sz="3600" b="1">
                <a:latin typeface="黑体" panose="02010609060101010101" pitchFamily="49" charset="-122"/>
                <a:ea typeface="黑体" panose="02010609060101010101" pitchFamily="49" charset="-122"/>
              </a:rPr>
              <a:t>D</a:t>
            </a:r>
            <a:r>
              <a:rPr lang="zh-CN" altLang="en-US" sz="3600" b="1">
                <a:latin typeface="黑体" panose="02010609060101010101" pitchFamily="49" charset="-122"/>
                <a:ea typeface="黑体" panose="02010609060101010101" pitchFamily="49" charset="-122"/>
              </a:rPr>
              <a:t>．今日家父寿诞，嘉宾云集，我们全家感到莫大的荣幸，我谨代表家人对各位光临府上表示衷心的感谢。</a:t>
            </a:r>
            <a:endParaRPr lang="zh-CN" altLang="en-US" sz="3600" b="1">
              <a:latin typeface="黑体" panose="02010609060101010101" pitchFamily="49" charset="-122"/>
              <a:ea typeface="黑体" panose="02010609060101010101" pitchFamily="49" charset="-122"/>
            </a:endParaRPr>
          </a:p>
          <a:p>
            <a:pPr eaLnBrk="0" hangingPunct="0">
              <a:lnSpc>
                <a:spcPct val="150000"/>
              </a:lnSpc>
            </a:pPr>
            <a:endParaRPr lang="zh-CN" altLang="en-US" sz="2800" b="1">
              <a:latin typeface="黑体" panose="02010609060101010101" pitchFamily="49" charset="-122"/>
              <a:ea typeface="黑体" panose="02010609060101010101" pitchFamily="49" charset="-122"/>
            </a:endParaRPr>
          </a:p>
        </p:txBody>
      </p:sp>
      <p:sp>
        <p:nvSpPr>
          <p:cNvPr id="9218" name="文本框 6147"/>
          <p:cNvSpPr txBox="1"/>
          <p:nvPr/>
        </p:nvSpPr>
        <p:spPr>
          <a:xfrm>
            <a:off x="52388" y="36513"/>
            <a:ext cx="5238750" cy="644525"/>
          </a:xfrm>
          <a:prstGeom prst="rect">
            <a:avLst/>
          </a:prstGeom>
          <a:noFill/>
          <a:ln w="9525">
            <a:noFill/>
          </a:ln>
        </p:spPr>
        <p:txBody>
          <a:bodyPr wrap="none" anchor="t">
            <a:spAutoFit/>
          </a:bodyPr>
          <a:p>
            <a:pPr algn="ctr" eaLnBrk="0" hangingPunct="0"/>
            <a:r>
              <a:rPr lang="en-US" altLang="zh-CN" sz="3600" b="1">
                <a:solidFill>
                  <a:srgbClr val="3434FD"/>
                </a:solidFill>
                <a:latin typeface="黑体" panose="02010609060101010101" pitchFamily="49" charset="-122"/>
                <a:ea typeface="黑体" panose="02010609060101010101" pitchFamily="49" charset="-122"/>
                <a:sym typeface="+mn-ea"/>
              </a:rPr>
              <a:t>201</a:t>
            </a:r>
            <a:r>
              <a:rPr lang="en-US" altLang="zh-CN" sz="3600" b="1">
                <a:solidFill>
                  <a:srgbClr val="3434FD"/>
                </a:solidFill>
                <a:latin typeface="黑体" panose="02010609060101010101" pitchFamily="49" charset="-122"/>
                <a:ea typeface="黑体" panose="02010609060101010101" pitchFamily="49" charset="-122"/>
              </a:rPr>
              <a:t>8</a:t>
            </a:r>
            <a:r>
              <a:rPr lang="zh-CN" altLang="en-US" sz="3600" b="1">
                <a:solidFill>
                  <a:srgbClr val="3434FD"/>
                </a:solidFill>
                <a:latin typeface="黑体" panose="02010609060101010101" pitchFamily="49" charset="-122"/>
                <a:ea typeface="黑体" panose="02010609060101010101" pitchFamily="49" charset="-122"/>
                <a:sym typeface="+mn-ea"/>
              </a:rPr>
              <a:t>年</a:t>
            </a:r>
            <a:r>
              <a:rPr lang="zh-CN" altLang="en-US" sz="3600" b="1">
                <a:solidFill>
                  <a:srgbClr val="3434FD"/>
                </a:solidFill>
                <a:latin typeface="黑体" panose="02010609060101010101" pitchFamily="49" charset="-122"/>
                <a:ea typeface="黑体" panose="02010609060101010101" pitchFamily="49" charset="-122"/>
              </a:rPr>
              <a:t>厦门质检</a:t>
            </a:r>
            <a:r>
              <a:rPr lang="zh-CN" altLang="en-US" sz="3600" b="1">
                <a:solidFill>
                  <a:srgbClr val="3434FD"/>
                </a:solidFill>
                <a:latin typeface="黑体" panose="02010609060101010101" pitchFamily="49" charset="-122"/>
                <a:ea typeface="黑体" panose="02010609060101010101" pitchFamily="49" charset="-122"/>
                <a:sym typeface="+mn-ea"/>
              </a:rPr>
              <a:t>卷第</a:t>
            </a:r>
            <a:r>
              <a:rPr lang="en-US" altLang="zh-CN" sz="3600" b="1">
                <a:solidFill>
                  <a:srgbClr val="3434FD"/>
                </a:solidFill>
                <a:latin typeface="黑体" panose="02010609060101010101" pitchFamily="49" charset="-122"/>
                <a:ea typeface="黑体" panose="02010609060101010101" pitchFamily="49" charset="-122"/>
                <a:sym typeface="+mn-ea"/>
              </a:rPr>
              <a:t>19</a:t>
            </a:r>
            <a:r>
              <a:rPr lang="zh-CN" altLang="en-US" sz="3600" b="1">
                <a:solidFill>
                  <a:srgbClr val="3434FD"/>
                </a:solidFill>
                <a:latin typeface="黑体" panose="02010609060101010101" pitchFamily="49" charset="-122"/>
                <a:ea typeface="黑体" panose="02010609060101010101" pitchFamily="49" charset="-122"/>
                <a:sym typeface="+mn-ea"/>
              </a:rPr>
              <a:t>题</a:t>
            </a:r>
            <a:endParaRPr lang="zh-CN" altLang="en-US" sz="3600" b="1">
              <a:solidFill>
                <a:srgbClr val="3434FD"/>
              </a:solidFill>
              <a:latin typeface="黑体" panose="02010609060101010101" pitchFamily="49" charset="-122"/>
              <a:ea typeface="黑体" panose="02010609060101010101" pitchFamily="49" charset="-122"/>
              <a:sym typeface="+mn-ea"/>
            </a:endParaRPr>
          </a:p>
        </p:txBody>
      </p:sp>
      <p:sp>
        <p:nvSpPr>
          <p:cNvPr id="2" name="椭圆 1"/>
          <p:cNvSpPr/>
          <p:nvPr/>
        </p:nvSpPr>
        <p:spPr>
          <a:xfrm>
            <a:off x="3851275" y="1917700"/>
            <a:ext cx="808038" cy="735013"/>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3" name="椭圆 2"/>
          <p:cNvSpPr/>
          <p:nvPr/>
        </p:nvSpPr>
        <p:spPr>
          <a:xfrm>
            <a:off x="8897938" y="3219450"/>
            <a:ext cx="808038" cy="735013"/>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4" name="椭圆 3"/>
          <p:cNvSpPr/>
          <p:nvPr/>
        </p:nvSpPr>
        <p:spPr>
          <a:xfrm>
            <a:off x="6107113" y="4530725"/>
            <a:ext cx="808038" cy="733425"/>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5" name="椭圆 4"/>
          <p:cNvSpPr/>
          <p:nvPr/>
        </p:nvSpPr>
        <p:spPr>
          <a:xfrm>
            <a:off x="4295775" y="5840413"/>
            <a:ext cx="808038" cy="733425"/>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6" name="椭圆 5"/>
          <p:cNvSpPr/>
          <p:nvPr/>
        </p:nvSpPr>
        <p:spPr>
          <a:xfrm>
            <a:off x="5103813" y="5840413"/>
            <a:ext cx="808038" cy="733425"/>
          </a:xfrm>
          <a:prstGeom prst="ellipse">
            <a:avLst/>
          </a:prstGeom>
          <a:noFill/>
          <a:ln w="5715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
        <p:nvSpPr>
          <p:cNvPr id="7" name="文本框 6"/>
          <p:cNvSpPr txBox="1"/>
          <p:nvPr/>
        </p:nvSpPr>
        <p:spPr>
          <a:xfrm>
            <a:off x="7937500" y="549275"/>
            <a:ext cx="2081213" cy="830263"/>
          </a:xfrm>
          <a:prstGeom prst="rect">
            <a:avLst/>
          </a:prstGeom>
          <a:noFill/>
          <a:ln w="9525">
            <a:noFill/>
          </a:ln>
        </p:spPr>
        <p:txBody>
          <a:bodyPr wrap="square" anchor="t">
            <a:spAutoFit/>
          </a:bodyPr>
          <a:p>
            <a:r>
              <a:rPr lang="en-US" altLang="zh-CN" sz="4800" b="1">
                <a:solidFill>
                  <a:srgbClr val="FF0000"/>
                </a:solidFill>
                <a:latin typeface="宋体" panose="02010600030101010101" pitchFamily="2" charset="-122"/>
                <a:ea typeface="宋体" panose="02010600030101010101" pitchFamily="2" charset="-122"/>
              </a:rPr>
              <a:t>B</a:t>
            </a:r>
            <a:endParaRPr lang="en-US" altLang="zh-CN" sz="48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mph" presetSubtype="0" fill="hold" grpId="2" nodeType="clickEffect">
                                  <p:stCondLst>
                                    <p:cond delay="0"/>
                                  </p:stCondLst>
                                  <p:childTnLst>
                                    <p:animScale>
                                      <p:cBhvr>
                                        <p:cTn id="31" dur="2000" fill="hold"/>
                                        <p:tgtEl>
                                          <p:spTgt spid="6"/>
                                        </p:tgtEl>
                                      </p:cBhvr>
                                      <p:by x="150000" y="150000"/>
                                    </p:animScale>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1+#ppt_w/2"/>
                                          </p:val>
                                        </p:tav>
                                        <p:tav tm="100000">
                                          <p:val>
                                            <p:strVal val="#ppt_x"/>
                                          </p:val>
                                        </p:tav>
                                      </p:tavLst>
                                    </p:anim>
                                    <p:anim calcmode="lin" valueType="num">
                                      <p:cBhvr additive="base">
                                        <p:cTn id="37"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P spid="6" grpId="1" animBg="1"/>
      <p:bldP spid="6" grpId="2" bldLvl="0" animBg="1"/>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文本框 7170"/>
          <p:cNvSpPr txBox="1"/>
          <p:nvPr/>
        </p:nvSpPr>
        <p:spPr>
          <a:xfrm>
            <a:off x="0" y="549275"/>
            <a:ext cx="12125325" cy="6492875"/>
          </a:xfrm>
          <a:prstGeom prst="rect">
            <a:avLst/>
          </a:prstGeom>
          <a:noFill/>
          <a:ln w="9525">
            <a:noFill/>
          </a:ln>
        </p:spPr>
        <p:txBody>
          <a:bodyPr wrap="square" anchor="t">
            <a:spAutoFit/>
          </a:bodyPr>
          <a:p>
            <a:pPr algn="just" eaLnBrk="0" hangingPunct="0"/>
            <a:r>
              <a:rPr lang="en-US" altLang="zh-CN" sz="3200" b="1">
                <a:latin typeface="黑体" panose="02010609060101010101" pitchFamily="49" charset="-122"/>
                <a:ea typeface="黑体" panose="02010609060101010101" pitchFamily="49" charset="-122"/>
              </a:rPr>
              <a:t>19</a:t>
            </a:r>
            <a:r>
              <a:rPr lang="zh-CN" altLang="en-US" sz="3200" b="1">
                <a:latin typeface="黑体" panose="02010609060101010101" pitchFamily="49" charset="-122"/>
                <a:ea typeface="黑体" panose="02010609060101010101" pitchFamily="49" charset="-122"/>
              </a:rPr>
              <a:t>．大学生王一峰与腾飞公司李总约定，</a:t>
            </a:r>
            <a:r>
              <a:rPr lang="en-US" altLang="zh-CN" sz="3200" b="1">
                <a:latin typeface="黑体" panose="02010609060101010101" pitchFamily="49" charset="-122"/>
                <a:ea typeface="黑体" panose="02010609060101010101" pitchFamily="49" charset="-122"/>
              </a:rPr>
              <a:t>1</a:t>
            </a:r>
            <a:r>
              <a:rPr lang="zh-CN" altLang="en-US" sz="3200" b="1">
                <a:latin typeface="黑体" panose="02010609060101010101" pitchFamily="49" charset="-122"/>
                <a:ea typeface="黑体" panose="02010609060101010101" pitchFamily="49" charset="-122"/>
              </a:rPr>
              <a:t>月</a:t>
            </a:r>
            <a:r>
              <a:rPr lang="en-US" altLang="zh-CN" sz="3200" b="1">
                <a:latin typeface="黑体" panose="02010609060101010101" pitchFamily="49" charset="-122"/>
                <a:ea typeface="黑体" panose="02010609060101010101" pitchFamily="49" charset="-122"/>
              </a:rPr>
              <a:t>18</a:t>
            </a:r>
            <a:r>
              <a:rPr lang="zh-CN" altLang="en-US" sz="3200" b="1">
                <a:latin typeface="黑体" panose="02010609060101010101" pitchFamily="49" charset="-122"/>
                <a:ea typeface="黑体" panose="02010609060101010101" pitchFamily="49" charset="-122"/>
              </a:rPr>
              <a:t>日上午</a:t>
            </a:r>
            <a:r>
              <a:rPr lang="en-US" altLang="zh-CN" sz="3200" b="1">
                <a:latin typeface="黑体" panose="02010609060101010101" pitchFamily="49" charset="-122"/>
                <a:ea typeface="黑体" panose="02010609060101010101" pitchFamily="49" charset="-122"/>
              </a:rPr>
              <a:t>10</a:t>
            </a:r>
            <a:r>
              <a:rPr lang="zh-CN" altLang="en-US" sz="3200" b="1">
                <a:latin typeface="黑体" panose="02010609060101010101" pitchFamily="49" charset="-122"/>
                <a:ea typeface="黑体" panose="02010609060101010101" pitchFamily="49" charset="-122"/>
              </a:rPr>
              <a:t>时要去公司联系毕业生实习事宜，但临时接到学校要去参加团代会的通知。王一峰拟写短信向李总说明情况并希望预约</a:t>
            </a:r>
            <a:r>
              <a:rPr lang="en-US" altLang="zh-CN" sz="3200" b="1">
                <a:latin typeface="黑体" panose="02010609060101010101" pitchFamily="49" charset="-122"/>
                <a:ea typeface="黑体" panose="02010609060101010101" pitchFamily="49" charset="-122"/>
              </a:rPr>
              <a:t>19</a:t>
            </a:r>
            <a:r>
              <a:rPr lang="zh-CN" altLang="en-US" sz="3200" b="1">
                <a:latin typeface="黑体" panose="02010609060101010101" pitchFamily="49" charset="-122"/>
                <a:ea typeface="黑体" panose="02010609060101010101" pitchFamily="49" charset="-122"/>
              </a:rPr>
              <a:t>日见面，下列选项中表达最得体的一项是（   ）</a:t>
            </a:r>
            <a:endParaRPr lang="zh-CN" altLang="en-US" sz="3200" b="1">
              <a:latin typeface="黑体" panose="02010609060101010101" pitchFamily="49" charset="-122"/>
              <a:ea typeface="黑体" panose="02010609060101010101" pitchFamily="49" charset="-122"/>
            </a:endParaRPr>
          </a:p>
          <a:p>
            <a:pPr algn="just" eaLnBrk="0" hangingPunct="0"/>
            <a:r>
              <a:rPr lang="en-US" altLang="zh-CN" sz="3200" b="1">
                <a:latin typeface="黑体" panose="02010609060101010101" pitchFamily="49" charset="-122"/>
                <a:ea typeface="黑体" panose="02010609060101010101" pitchFamily="49" charset="-122"/>
              </a:rPr>
              <a:t>A</a:t>
            </a:r>
            <a:r>
              <a:rPr lang="zh-CN" altLang="en-US" sz="3200" b="1">
                <a:latin typeface="黑体" panose="02010609060101010101" pitchFamily="49" charset="-122"/>
                <a:ea typeface="黑体" panose="02010609060101010101" pitchFamily="49" charset="-122"/>
              </a:rPr>
              <a:t>．因一定要参加团代会，联系实习一事不得不取消，能否敲定在</a:t>
            </a:r>
            <a:r>
              <a:rPr lang="en-US" altLang="zh-CN" sz="3200" b="1">
                <a:latin typeface="黑体" panose="02010609060101010101" pitchFamily="49" charset="-122"/>
                <a:ea typeface="黑体" panose="02010609060101010101" pitchFamily="49" charset="-122"/>
              </a:rPr>
              <a:t>19</a:t>
            </a:r>
            <a:r>
              <a:rPr lang="zh-CN" altLang="en-US" sz="3200" b="1">
                <a:latin typeface="黑体" panose="02010609060101010101" pitchFamily="49" charset="-122"/>
                <a:ea typeface="黑体" panose="02010609060101010101" pitchFamily="49" charset="-122"/>
              </a:rPr>
              <a:t>日？</a:t>
            </a:r>
            <a:endParaRPr lang="zh-CN" altLang="en-US" sz="3200" b="1">
              <a:latin typeface="黑体" panose="02010609060101010101" pitchFamily="49" charset="-122"/>
              <a:ea typeface="黑体" panose="02010609060101010101" pitchFamily="49" charset="-122"/>
            </a:endParaRPr>
          </a:p>
          <a:p>
            <a:pPr algn="just" eaLnBrk="0" hangingPunct="0"/>
            <a:r>
              <a:rPr lang="en-US" altLang="zh-CN" sz="3200" b="1">
                <a:latin typeface="黑体" panose="02010609060101010101" pitchFamily="49" charset="-122"/>
                <a:ea typeface="黑体" panose="02010609060101010101" pitchFamily="49" charset="-122"/>
              </a:rPr>
              <a:t>B</a:t>
            </a:r>
            <a:r>
              <a:rPr lang="zh-CN" altLang="en-US" sz="3200" b="1">
                <a:latin typeface="黑体" panose="02010609060101010101" pitchFamily="49" charset="-122"/>
                <a:ea typeface="黑体" panose="02010609060101010101" pitchFamily="49" charset="-122"/>
              </a:rPr>
              <a:t>．李总好！因需要参加团代会，联系实习一事只能改期 ，希望改到</a:t>
            </a:r>
            <a:r>
              <a:rPr lang="en-US" altLang="zh-CN" sz="3200" b="1">
                <a:latin typeface="黑体" panose="02010609060101010101" pitchFamily="49" charset="-122"/>
                <a:ea typeface="黑体" panose="02010609060101010101" pitchFamily="49" charset="-122"/>
              </a:rPr>
              <a:t>19</a:t>
            </a:r>
            <a:r>
              <a:rPr lang="zh-CN" altLang="en-US" sz="3200" b="1">
                <a:latin typeface="黑体" panose="02010609060101010101" pitchFamily="49" charset="-122"/>
                <a:ea typeface="黑体" panose="02010609060101010101" pitchFamily="49" charset="-122"/>
              </a:rPr>
              <a:t>日。小王</a:t>
            </a:r>
            <a:endParaRPr lang="zh-CN" altLang="en-US" sz="3200" b="1">
              <a:latin typeface="黑体" panose="02010609060101010101" pitchFamily="49" charset="-122"/>
              <a:ea typeface="黑体" panose="02010609060101010101" pitchFamily="49" charset="-122"/>
            </a:endParaRPr>
          </a:p>
          <a:p>
            <a:pPr algn="just" eaLnBrk="0" hangingPunct="0"/>
            <a:r>
              <a:rPr lang="en-US" altLang="zh-CN" sz="3200" b="1">
                <a:latin typeface="黑体" panose="02010609060101010101" pitchFamily="49" charset="-122"/>
                <a:ea typeface="黑体" panose="02010609060101010101" pitchFamily="49" charset="-122"/>
              </a:rPr>
              <a:t>C</a:t>
            </a:r>
            <a:r>
              <a:rPr lang="zh-CN" altLang="en-US" sz="3200" b="1">
                <a:latin typeface="黑体" panose="02010609060101010101" pitchFamily="49" charset="-122"/>
                <a:ea typeface="黑体" panose="02010609060101010101" pitchFamily="49" charset="-122"/>
              </a:rPr>
              <a:t>．李总好！因须参加团代会，联系实习一事不得不另约 ，决定改到</a:t>
            </a:r>
            <a:r>
              <a:rPr lang="en-US" altLang="zh-CN" sz="3200" b="1">
                <a:latin typeface="黑体" panose="02010609060101010101" pitchFamily="49" charset="-122"/>
                <a:ea typeface="黑体" panose="02010609060101010101" pitchFamily="49" charset="-122"/>
              </a:rPr>
              <a:t>19</a:t>
            </a:r>
            <a:r>
              <a:rPr lang="zh-CN" altLang="en-US" sz="3200" b="1">
                <a:latin typeface="黑体" panose="02010609060101010101" pitchFamily="49" charset="-122"/>
                <a:ea typeface="黑体" panose="02010609060101010101" pitchFamily="49" charset="-122"/>
              </a:rPr>
              <a:t>日。一峰</a:t>
            </a:r>
            <a:endParaRPr lang="zh-CN" altLang="en-US" sz="3200" b="1">
              <a:latin typeface="黑体" panose="02010609060101010101" pitchFamily="49" charset="-122"/>
              <a:ea typeface="黑体" panose="02010609060101010101" pitchFamily="49" charset="-122"/>
            </a:endParaRPr>
          </a:p>
          <a:p>
            <a:pPr algn="just" eaLnBrk="0" hangingPunct="0"/>
            <a:r>
              <a:rPr lang="en-US" altLang="zh-CN" sz="3200" b="1">
                <a:latin typeface="黑体" panose="02010609060101010101" pitchFamily="49" charset="-122"/>
                <a:ea typeface="黑体" panose="02010609060101010101" pitchFamily="49" charset="-122"/>
              </a:rPr>
              <a:t>D</a:t>
            </a:r>
            <a:r>
              <a:rPr lang="zh-CN" altLang="en-US" sz="3200" b="1">
                <a:latin typeface="黑体" panose="02010609060101010101" pitchFamily="49" charset="-122"/>
                <a:ea typeface="黑体" panose="02010609060101010101" pitchFamily="49" charset="-122"/>
              </a:rPr>
              <a:t>．李总好！因参加团代会，联系实习一事不得不爽约 ，可否改到</a:t>
            </a:r>
            <a:r>
              <a:rPr lang="en-US" altLang="zh-CN" sz="3200" b="1">
                <a:latin typeface="黑体" panose="02010609060101010101" pitchFamily="49" charset="-122"/>
                <a:ea typeface="黑体" panose="02010609060101010101" pitchFamily="49" charset="-122"/>
              </a:rPr>
              <a:t>19</a:t>
            </a:r>
            <a:r>
              <a:rPr lang="zh-CN" altLang="en-US" sz="3200" b="1">
                <a:latin typeface="黑体" panose="02010609060101010101" pitchFamily="49" charset="-122"/>
                <a:ea typeface="黑体" panose="02010609060101010101" pitchFamily="49" charset="-122"/>
              </a:rPr>
              <a:t>日。王一峰</a:t>
            </a:r>
            <a:endParaRPr lang="zh-CN" altLang="en-US" sz="3200" b="1">
              <a:latin typeface="黑体" panose="02010609060101010101" pitchFamily="49" charset="-122"/>
              <a:ea typeface="黑体" panose="02010609060101010101" pitchFamily="49" charset="-122"/>
            </a:endParaRPr>
          </a:p>
          <a:p>
            <a:pPr algn="just" eaLnBrk="0" hangingPunct="0"/>
            <a:endParaRPr lang="zh-CN" altLang="en-US" sz="3200" b="1">
              <a:latin typeface="黑体" panose="02010609060101010101" pitchFamily="49" charset="-122"/>
              <a:ea typeface="黑体" panose="02010609060101010101" pitchFamily="49" charset="-122"/>
            </a:endParaRPr>
          </a:p>
        </p:txBody>
      </p:sp>
      <p:sp>
        <p:nvSpPr>
          <p:cNvPr id="11266" name="文本框 7171"/>
          <p:cNvSpPr txBox="1"/>
          <p:nvPr/>
        </p:nvSpPr>
        <p:spPr>
          <a:xfrm>
            <a:off x="-123825" y="0"/>
            <a:ext cx="6905625" cy="644525"/>
          </a:xfrm>
          <a:prstGeom prst="rect">
            <a:avLst/>
          </a:prstGeom>
          <a:noFill/>
          <a:ln w="9525">
            <a:noFill/>
          </a:ln>
        </p:spPr>
        <p:txBody>
          <a:bodyPr wrap="square" anchor="t">
            <a:spAutoFit/>
          </a:bodyPr>
          <a:p>
            <a:pPr algn="ctr" eaLnBrk="0" hangingPunct="0"/>
            <a:r>
              <a:rPr lang="en-US" altLang="zh-CN" sz="3600" b="1">
                <a:solidFill>
                  <a:srgbClr val="3434FD"/>
                </a:solidFill>
                <a:latin typeface="黑体" panose="02010609060101010101" pitchFamily="49" charset="-122"/>
                <a:ea typeface="黑体" panose="02010609060101010101" pitchFamily="49" charset="-122"/>
                <a:sym typeface="+mn-ea"/>
              </a:rPr>
              <a:t>201</a:t>
            </a:r>
            <a:r>
              <a:rPr lang="en-US" altLang="zh-CN" sz="3600" b="1">
                <a:solidFill>
                  <a:srgbClr val="3434FD"/>
                </a:solidFill>
                <a:latin typeface="黑体" panose="02010609060101010101" pitchFamily="49" charset="-122"/>
                <a:ea typeface="黑体" panose="02010609060101010101" pitchFamily="49" charset="-122"/>
              </a:rPr>
              <a:t>8</a:t>
            </a:r>
            <a:r>
              <a:rPr lang="zh-CN" altLang="en-US" sz="3600" b="1">
                <a:solidFill>
                  <a:srgbClr val="3434FD"/>
                </a:solidFill>
                <a:latin typeface="黑体" panose="02010609060101010101" pitchFamily="49" charset="-122"/>
                <a:ea typeface="黑体" panose="02010609060101010101" pitchFamily="49" charset="-122"/>
                <a:sym typeface="+mn-ea"/>
              </a:rPr>
              <a:t>年</a:t>
            </a:r>
            <a:r>
              <a:rPr lang="zh-CN" altLang="en-US" sz="3600" b="1">
                <a:solidFill>
                  <a:srgbClr val="3434FD"/>
                </a:solidFill>
                <a:latin typeface="黑体" panose="02010609060101010101" pitchFamily="49" charset="-122"/>
                <a:ea typeface="黑体" panose="02010609060101010101" pitchFamily="49" charset="-122"/>
              </a:rPr>
              <a:t>泉州单科质检</a:t>
            </a:r>
            <a:r>
              <a:rPr lang="zh-CN" altLang="en-US" sz="3600" b="1">
                <a:solidFill>
                  <a:srgbClr val="3434FD"/>
                </a:solidFill>
                <a:latin typeface="黑体" panose="02010609060101010101" pitchFamily="49" charset="-122"/>
                <a:ea typeface="黑体" panose="02010609060101010101" pitchFamily="49" charset="-122"/>
                <a:sym typeface="+mn-ea"/>
              </a:rPr>
              <a:t>卷第</a:t>
            </a:r>
            <a:r>
              <a:rPr lang="en-US" altLang="zh-CN" sz="3600" b="1">
                <a:solidFill>
                  <a:srgbClr val="3434FD"/>
                </a:solidFill>
                <a:latin typeface="黑体" panose="02010609060101010101" pitchFamily="49" charset="-122"/>
                <a:ea typeface="黑体" panose="02010609060101010101" pitchFamily="49" charset="-122"/>
                <a:sym typeface="+mn-ea"/>
              </a:rPr>
              <a:t>19</a:t>
            </a:r>
            <a:r>
              <a:rPr lang="zh-CN" altLang="en-US" sz="3600" b="1">
                <a:solidFill>
                  <a:srgbClr val="3434FD"/>
                </a:solidFill>
                <a:latin typeface="黑体" panose="02010609060101010101" pitchFamily="49" charset="-122"/>
                <a:ea typeface="黑体" panose="02010609060101010101" pitchFamily="49" charset="-122"/>
                <a:sym typeface="+mn-ea"/>
              </a:rPr>
              <a:t>题</a:t>
            </a:r>
            <a:endParaRPr lang="zh-CN" altLang="en-US" sz="3600" b="1">
              <a:solidFill>
                <a:srgbClr val="3434FD"/>
              </a:solidFill>
              <a:latin typeface="黑体" panose="02010609060101010101" pitchFamily="49" charset="-122"/>
              <a:ea typeface="黑体" panose="02010609060101010101" pitchFamily="49" charset="-122"/>
              <a:sym typeface="+mn-ea"/>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矩形 15361"/>
          <p:cNvSpPr/>
          <p:nvPr/>
        </p:nvSpPr>
        <p:spPr>
          <a:xfrm>
            <a:off x="415925" y="428625"/>
            <a:ext cx="11577638" cy="4830763"/>
          </a:xfrm>
          <a:prstGeom prst="rect">
            <a:avLst/>
          </a:prstGeom>
          <a:solidFill>
            <a:schemeClr val="bg1"/>
          </a:solidFill>
          <a:ln w="9525">
            <a:noFill/>
          </a:ln>
        </p:spPr>
        <p:txBody>
          <a:bodyPr anchor="t">
            <a:spAutoFit/>
          </a:bodyPr>
          <a:p>
            <a:pPr eaLnBrk="0" hangingPunct="0"/>
            <a:r>
              <a:rPr lang="zh-CN" altLang="en-US" sz="4400" b="1">
                <a:latin typeface="黑体" panose="02010609060101010101" pitchFamily="49" charset="-122"/>
                <a:ea typeface="黑体" panose="02010609060101010101" pitchFamily="49" charset="-122"/>
              </a:rPr>
              <a:t>初次见面说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，好久未见说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请人批评说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，求人原谅说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要人帮忙说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，向人祝贺说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黑体" panose="02010609060101010101" pitchFamily="49" charset="-122"/>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麻烦别人说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，请人赴约说</a:t>
            </a:r>
            <a:r>
              <a:rPr lang="zh-CN" altLang="en-US" sz="4400" b="1">
                <a:latin typeface="Times New Roman" panose="02020603050405020304" pitchFamily="18" charset="0"/>
                <a:ea typeface="黑体" panose="02010609060101010101" pitchFamily="49" charset="-122"/>
              </a:rPr>
              <a:t>“</a:t>
            </a:r>
            <a:r>
              <a:rPr lang="zh-CN" altLang="en-US" sz="4400" b="1" u="sng">
                <a:latin typeface="Verdana" panose="020B0604030504040204" pitchFamily="34" charset="0"/>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Verdana" panose="020B0604030504040204" pitchFamily="34"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求人解答用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，请人指点用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托人办事用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，赞人见解用</a:t>
            </a:r>
            <a:r>
              <a:rPr lang="zh-CN" altLang="en-US" sz="4400" b="1">
                <a:latin typeface="Times New Roman" panose="02020603050405020304" pitchFamily="18" charset="0"/>
                <a:ea typeface="黑体" panose="02010609060101010101" pitchFamily="49" charset="-122"/>
              </a:rPr>
              <a:t>“</a:t>
            </a:r>
            <a:r>
              <a:rPr lang="zh-CN" altLang="en-US" sz="4400" b="1" u="sng">
                <a:latin typeface="Verdana" panose="020B0604030504040204" pitchFamily="34" charset="0"/>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Verdana" panose="020B0604030504040204" pitchFamily="34"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看望别人用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，客人来到用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黑体" panose="02010609060101010101" pitchFamily="49" charset="-122"/>
              <a:ea typeface="黑体" panose="02010609060101010101" pitchFamily="49" charset="-122"/>
            </a:endParaRPr>
          </a:p>
        </p:txBody>
      </p:sp>
      <p:sp>
        <p:nvSpPr>
          <p:cNvPr id="15363" name="矩形 15362"/>
          <p:cNvSpPr/>
          <p:nvPr/>
        </p:nvSpPr>
        <p:spPr>
          <a:xfrm>
            <a:off x="3690938" y="357188"/>
            <a:ext cx="1630362"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久仰</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64" name="矩形 15363"/>
          <p:cNvSpPr/>
          <p:nvPr/>
        </p:nvSpPr>
        <p:spPr>
          <a:xfrm>
            <a:off x="9299575" y="384175"/>
            <a:ext cx="177482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久违</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65" name="矩形 15364"/>
          <p:cNvSpPr/>
          <p:nvPr/>
        </p:nvSpPr>
        <p:spPr>
          <a:xfrm>
            <a:off x="3729038" y="1035050"/>
            <a:ext cx="1573212"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指教</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66" name="矩形 15365"/>
          <p:cNvSpPr/>
          <p:nvPr/>
        </p:nvSpPr>
        <p:spPr>
          <a:xfrm>
            <a:off x="9334500" y="1046163"/>
            <a:ext cx="158432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包涵</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5367" name="矩形 15366"/>
          <p:cNvSpPr/>
          <p:nvPr/>
        </p:nvSpPr>
        <p:spPr>
          <a:xfrm>
            <a:off x="3714750" y="1739900"/>
            <a:ext cx="1700213"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劳驾</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5368" name="矩形 15367"/>
          <p:cNvSpPr/>
          <p:nvPr/>
        </p:nvSpPr>
        <p:spPr>
          <a:xfrm>
            <a:off x="9310688" y="1735138"/>
            <a:ext cx="142240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恭喜</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5369" name="矩形 15368"/>
          <p:cNvSpPr/>
          <p:nvPr/>
        </p:nvSpPr>
        <p:spPr>
          <a:xfrm>
            <a:off x="3733800" y="2413000"/>
            <a:ext cx="153352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打扰</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70" name="矩形 15369"/>
          <p:cNvSpPr/>
          <p:nvPr/>
        </p:nvSpPr>
        <p:spPr>
          <a:xfrm>
            <a:off x="9242425" y="2420938"/>
            <a:ext cx="1408113"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赏光</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71" name="矩形 15370"/>
          <p:cNvSpPr/>
          <p:nvPr/>
        </p:nvSpPr>
        <p:spPr>
          <a:xfrm>
            <a:off x="3757613" y="3040063"/>
            <a:ext cx="147955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请问</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72" name="矩形 15371"/>
          <p:cNvSpPr/>
          <p:nvPr/>
        </p:nvSpPr>
        <p:spPr>
          <a:xfrm>
            <a:off x="9358313" y="3055938"/>
            <a:ext cx="1617662"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赐教</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5373" name="矩形 15372"/>
          <p:cNvSpPr/>
          <p:nvPr/>
        </p:nvSpPr>
        <p:spPr>
          <a:xfrm>
            <a:off x="3730625" y="3719513"/>
            <a:ext cx="1525588"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拜托</a:t>
            </a:r>
            <a:r>
              <a:rPr lang="zh-CN" altLang="en-US" sz="4800">
                <a:latin typeface="黑体" panose="02010609060101010101" pitchFamily="49" charset="-122"/>
                <a:ea typeface="黑体" panose="02010609060101010101" pitchFamily="49" charset="-122"/>
              </a:rPr>
              <a:t> </a:t>
            </a:r>
            <a:endParaRPr lang="zh-CN" altLang="en-US" sz="4800">
              <a:latin typeface="黑体" panose="02010609060101010101" pitchFamily="49" charset="-122"/>
              <a:ea typeface="黑体" panose="02010609060101010101" pitchFamily="49" charset="-122"/>
            </a:endParaRPr>
          </a:p>
        </p:txBody>
      </p:sp>
      <p:sp>
        <p:nvSpPr>
          <p:cNvPr id="15374" name="矩形 15373"/>
          <p:cNvSpPr/>
          <p:nvPr/>
        </p:nvSpPr>
        <p:spPr>
          <a:xfrm>
            <a:off x="9231313" y="3741738"/>
            <a:ext cx="1547812"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高见</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75" name="矩形 15374"/>
          <p:cNvSpPr/>
          <p:nvPr/>
        </p:nvSpPr>
        <p:spPr>
          <a:xfrm>
            <a:off x="3733800" y="4391025"/>
            <a:ext cx="159385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拜访</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5376" name="矩形 15375"/>
          <p:cNvSpPr/>
          <p:nvPr/>
        </p:nvSpPr>
        <p:spPr>
          <a:xfrm>
            <a:off x="9286875" y="4405313"/>
            <a:ext cx="1792288"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光临</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0-#ppt_w/2"/>
                                          </p:val>
                                        </p:tav>
                                        <p:tav tm="100000">
                                          <p:val>
                                            <p:strVal val="ppt_x"/>
                                          </p:val>
                                        </p:tav>
                                      </p:tavLst>
                                    </p:anim>
                                    <p:anim calcmode="lin" valueType="num">
                                      <p:cBhvr additive="base">
                                        <p:cTn id="8" dur="500" fill="hold"/>
                                        <p:tgtEl>
                                          <p:spTgt spid="1536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4"/>
                                        </p:tgtEl>
                                        <p:attrNameLst>
                                          <p:attrName>style.visibility</p:attrName>
                                        </p:attrNameLst>
                                      </p:cBhvr>
                                      <p:to>
                                        <p:strVal val="visible"/>
                                      </p:to>
                                    </p:set>
                                    <p:anim calcmode="lin" valueType="num">
                                      <p:cBhvr additive="base">
                                        <p:cTn id="13" dur="500" fill="hold"/>
                                        <p:tgtEl>
                                          <p:spTgt spid="15364"/>
                                        </p:tgtEl>
                                        <p:attrNameLst>
                                          <p:attrName>ppt_x</p:attrName>
                                        </p:attrNameLst>
                                      </p:cBhvr>
                                      <p:tavLst>
                                        <p:tav tm="0">
                                          <p:val>
                                            <p:strVal val="0-#ppt_w/2"/>
                                          </p:val>
                                        </p:tav>
                                        <p:tav tm="100000">
                                          <p:val>
                                            <p:strVal val="ppt_x"/>
                                          </p:val>
                                        </p:tav>
                                      </p:tavLst>
                                    </p:anim>
                                    <p:anim calcmode="lin" valueType="num">
                                      <p:cBhvr additive="base">
                                        <p:cTn id="14"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5"/>
                                        </p:tgtEl>
                                        <p:attrNameLst>
                                          <p:attrName>style.visibility</p:attrName>
                                        </p:attrNameLst>
                                      </p:cBhvr>
                                      <p:to>
                                        <p:strVal val="visible"/>
                                      </p:to>
                                    </p:set>
                                    <p:anim calcmode="lin" valueType="num">
                                      <p:cBhvr additive="base">
                                        <p:cTn id="19" dur="500" fill="hold"/>
                                        <p:tgtEl>
                                          <p:spTgt spid="15365"/>
                                        </p:tgtEl>
                                        <p:attrNameLst>
                                          <p:attrName>ppt_x</p:attrName>
                                        </p:attrNameLst>
                                      </p:cBhvr>
                                      <p:tavLst>
                                        <p:tav tm="0">
                                          <p:val>
                                            <p:strVal val="0-#ppt_w/2"/>
                                          </p:val>
                                        </p:tav>
                                        <p:tav tm="100000">
                                          <p:val>
                                            <p:strVal val="ppt_x"/>
                                          </p:val>
                                        </p:tav>
                                      </p:tavLst>
                                    </p:anim>
                                    <p:anim calcmode="lin" valueType="num">
                                      <p:cBhvr additive="base">
                                        <p:cTn id="20" dur="500" fill="hold"/>
                                        <p:tgtEl>
                                          <p:spTgt spid="1536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66"/>
                                        </p:tgtEl>
                                        <p:attrNameLst>
                                          <p:attrName>style.visibility</p:attrName>
                                        </p:attrNameLst>
                                      </p:cBhvr>
                                      <p:to>
                                        <p:strVal val="visible"/>
                                      </p:to>
                                    </p:set>
                                    <p:anim calcmode="lin" valueType="num">
                                      <p:cBhvr additive="base">
                                        <p:cTn id="25" dur="500" fill="hold"/>
                                        <p:tgtEl>
                                          <p:spTgt spid="15366"/>
                                        </p:tgtEl>
                                        <p:attrNameLst>
                                          <p:attrName>ppt_x</p:attrName>
                                        </p:attrNameLst>
                                      </p:cBhvr>
                                      <p:tavLst>
                                        <p:tav tm="0">
                                          <p:val>
                                            <p:strVal val="0-#ppt_w/2"/>
                                          </p:val>
                                        </p:tav>
                                        <p:tav tm="100000">
                                          <p:val>
                                            <p:strVal val="ppt_x"/>
                                          </p:val>
                                        </p:tav>
                                      </p:tavLst>
                                    </p:anim>
                                    <p:anim calcmode="lin" valueType="num">
                                      <p:cBhvr additive="base">
                                        <p:cTn id="26" dur="500" fill="hold"/>
                                        <p:tgtEl>
                                          <p:spTgt spid="1536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67"/>
                                        </p:tgtEl>
                                        <p:attrNameLst>
                                          <p:attrName>style.visibility</p:attrName>
                                        </p:attrNameLst>
                                      </p:cBhvr>
                                      <p:to>
                                        <p:strVal val="visible"/>
                                      </p:to>
                                    </p:set>
                                    <p:anim calcmode="lin" valueType="num">
                                      <p:cBhvr additive="base">
                                        <p:cTn id="31" dur="500" fill="hold"/>
                                        <p:tgtEl>
                                          <p:spTgt spid="15367"/>
                                        </p:tgtEl>
                                        <p:attrNameLst>
                                          <p:attrName>ppt_x</p:attrName>
                                        </p:attrNameLst>
                                      </p:cBhvr>
                                      <p:tavLst>
                                        <p:tav tm="0">
                                          <p:val>
                                            <p:strVal val="0-#ppt_w/2"/>
                                          </p:val>
                                        </p:tav>
                                        <p:tav tm="100000">
                                          <p:val>
                                            <p:strVal val="ppt_x"/>
                                          </p:val>
                                        </p:tav>
                                      </p:tavLst>
                                    </p:anim>
                                    <p:anim calcmode="lin" valueType="num">
                                      <p:cBhvr additive="base">
                                        <p:cTn id="32" dur="500" fill="hold"/>
                                        <p:tgtEl>
                                          <p:spTgt spid="1536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368"/>
                                        </p:tgtEl>
                                        <p:attrNameLst>
                                          <p:attrName>style.visibility</p:attrName>
                                        </p:attrNameLst>
                                      </p:cBhvr>
                                      <p:to>
                                        <p:strVal val="visible"/>
                                      </p:to>
                                    </p:set>
                                    <p:anim calcmode="lin" valueType="num">
                                      <p:cBhvr additive="base">
                                        <p:cTn id="37" dur="500" fill="hold"/>
                                        <p:tgtEl>
                                          <p:spTgt spid="15368"/>
                                        </p:tgtEl>
                                        <p:attrNameLst>
                                          <p:attrName>ppt_x</p:attrName>
                                        </p:attrNameLst>
                                      </p:cBhvr>
                                      <p:tavLst>
                                        <p:tav tm="0">
                                          <p:val>
                                            <p:strVal val="0-#ppt_w/2"/>
                                          </p:val>
                                        </p:tav>
                                        <p:tav tm="100000">
                                          <p:val>
                                            <p:strVal val="ppt_x"/>
                                          </p:val>
                                        </p:tav>
                                      </p:tavLst>
                                    </p:anim>
                                    <p:anim calcmode="lin" valueType="num">
                                      <p:cBhvr additive="base">
                                        <p:cTn id="38" dur="500" fill="hold"/>
                                        <p:tgtEl>
                                          <p:spTgt spid="1536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369"/>
                                        </p:tgtEl>
                                        <p:attrNameLst>
                                          <p:attrName>style.visibility</p:attrName>
                                        </p:attrNameLst>
                                      </p:cBhvr>
                                      <p:to>
                                        <p:strVal val="visible"/>
                                      </p:to>
                                    </p:set>
                                    <p:anim calcmode="lin" valueType="num">
                                      <p:cBhvr additive="base">
                                        <p:cTn id="43" dur="500" fill="hold"/>
                                        <p:tgtEl>
                                          <p:spTgt spid="15369"/>
                                        </p:tgtEl>
                                        <p:attrNameLst>
                                          <p:attrName>ppt_x</p:attrName>
                                        </p:attrNameLst>
                                      </p:cBhvr>
                                      <p:tavLst>
                                        <p:tav tm="0">
                                          <p:val>
                                            <p:strVal val="0-#ppt_w/2"/>
                                          </p:val>
                                        </p:tav>
                                        <p:tav tm="100000">
                                          <p:val>
                                            <p:strVal val="ppt_x"/>
                                          </p:val>
                                        </p:tav>
                                      </p:tavLst>
                                    </p:anim>
                                    <p:anim calcmode="lin" valueType="num">
                                      <p:cBhvr additive="base">
                                        <p:cTn id="44" dur="500" fill="hold"/>
                                        <p:tgtEl>
                                          <p:spTgt spid="1536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370"/>
                                        </p:tgtEl>
                                        <p:attrNameLst>
                                          <p:attrName>style.visibility</p:attrName>
                                        </p:attrNameLst>
                                      </p:cBhvr>
                                      <p:to>
                                        <p:strVal val="visible"/>
                                      </p:to>
                                    </p:set>
                                    <p:anim calcmode="lin" valueType="num">
                                      <p:cBhvr additive="base">
                                        <p:cTn id="49" dur="500" fill="hold"/>
                                        <p:tgtEl>
                                          <p:spTgt spid="15370"/>
                                        </p:tgtEl>
                                        <p:attrNameLst>
                                          <p:attrName>ppt_x</p:attrName>
                                        </p:attrNameLst>
                                      </p:cBhvr>
                                      <p:tavLst>
                                        <p:tav tm="0">
                                          <p:val>
                                            <p:strVal val="0-#ppt_w/2"/>
                                          </p:val>
                                        </p:tav>
                                        <p:tav tm="100000">
                                          <p:val>
                                            <p:strVal val="ppt_x"/>
                                          </p:val>
                                        </p:tav>
                                      </p:tavLst>
                                    </p:anim>
                                    <p:anim calcmode="lin" valueType="num">
                                      <p:cBhvr additive="base">
                                        <p:cTn id="50" dur="500" fill="hold"/>
                                        <p:tgtEl>
                                          <p:spTgt spid="1537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371"/>
                                        </p:tgtEl>
                                        <p:attrNameLst>
                                          <p:attrName>style.visibility</p:attrName>
                                        </p:attrNameLst>
                                      </p:cBhvr>
                                      <p:to>
                                        <p:strVal val="visible"/>
                                      </p:to>
                                    </p:set>
                                    <p:anim calcmode="lin" valueType="num">
                                      <p:cBhvr additive="base">
                                        <p:cTn id="55" dur="500" fill="hold"/>
                                        <p:tgtEl>
                                          <p:spTgt spid="15371"/>
                                        </p:tgtEl>
                                        <p:attrNameLst>
                                          <p:attrName>ppt_x</p:attrName>
                                        </p:attrNameLst>
                                      </p:cBhvr>
                                      <p:tavLst>
                                        <p:tav tm="0">
                                          <p:val>
                                            <p:strVal val="0-#ppt_w/2"/>
                                          </p:val>
                                        </p:tav>
                                        <p:tav tm="100000">
                                          <p:val>
                                            <p:strVal val="ppt_x"/>
                                          </p:val>
                                        </p:tav>
                                      </p:tavLst>
                                    </p:anim>
                                    <p:anim calcmode="lin" valueType="num">
                                      <p:cBhvr additive="base">
                                        <p:cTn id="56" dur="500" fill="hold"/>
                                        <p:tgtEl>
                                          <p:spTgt spid="15371"/>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372"/>
                                        </p:tgtEl>
                                        <p:attrNameLst>
                                          <p:attrName>style.visibility</p:attrName>
                                        </p:attrNameLst>
                                      </p:cBhvr>
                                      <p:to>
                                        <p:strVal val="visible"/>
                                      </p:to>
                                    </p:set>
                                    <p:anim calcmode="lin" valueType="num">
                                      <p:cBhvr additive="base">
                                        <p:cTn id="61" dur="500" fill="hold"/>
                                        <p:tgtEl>
                                          <p:spTgt spid="15372"/>
                                        </p:tgtEl>
                                        <p:attrNameLst>
                                          <p:attrName>ppt_x</p:attrName>
                                        </p:attrNameLst>
                                      </p:cBhvr>
                                      <p:tavLst>
                                        <p:tav tm="0">
                                          <p:val>
                                            <p:strVal val="0-#ppt_w/2"/>
                                          </p:val>
                                        </p:tav>
                                        <p:tav tm="100000">
                                          <p:val>
                                            <p:strVal val="ppt_x"/>
                                          </p:val>
                                        </p:tav>
                                      </p:tavLst>
                                    </p:anim>
                                    <p:anim calcmode="lin" valueType="num">
                                      <p:cBhvr additive="base">
                                        <p:cTn id="62" dur="500" fill="hold"/>
                                        <p:tgtEl>
                                          <p:spTgt spid="15372"/>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5373"/>
                                        </p:tgtEl>
                                        <p:attrNameLst>
                                          <p:attrName>style.visibility</p:attrName>
                                        </p:attrNameLst>
                                      </p:cBhvr>
                                      <p:to>
                                        <p:strVal val="visible"/>
                                      </p:to>
                                    </p:set>
                                    <p:anim calcmode="lin" valueType="num">
                                      <p:cBhvr additive="base">
                                        <p:cTn id="67" dur="500" fill="hold"/>
                                        <p:tgtEl>
                                          <p:spTgt spid="15373"/>
                                        </p:tgtEl>
                                        <p:attrNameLst>
                                          <p:attrName>ppt_x</p:attrName>
                                        </p:attrNameLst>
                                      </p:cBhvr>
                                      <p:tavLst>
                                        <p:tav tm="0">
                                          <p:val>
                                            <p:strVal val="0-#ppt_w/2"/>
                                          </p:val>
                                        </p:tav>
                                        <p:tav tm="100000">
                                          <p:val>
                                            <p:strVal val="ppt_x"/>
                                          </p:val>
                                        </p:tav>
                                      </p:tavLst>
                                    </p:anim>
                                    <p:anim calcmode="lin" valueType="num">
                                      <p:cBhvr additive="base">
                                        <p:cTn id="68" dur="500" fill="hold"/>
                                        <p:tgtEl>
                                          <p:spTgt spid="15373"/>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5374"/>
                                        </p:tgtEl>
                                        <p:attrNameLst>
                                          <p:attrName>style.visibility</p:attrName>
                                        </p:attrNameLst>
                                      </p:cBhvr>
                                      <p:to>
                                        <p:strVal val="visible"/>
                                      </p:to>
                                    </p:set>
                                    <p:anim calcmode="lin" valueType="num">
                                      <p:cBhvr additive="base">
                                        <p:cTn id="73" dur="500" fill="hold"/>
                                        <p:tgtEl>
                                          <p:spTgt spid="15374"/>
                                        </p:tgtEl>
                                        <p:attrNameLst>
                                          <p:attrName>ppt_x</p:attrName>
                                        </p:attrNameLst>
                                      </p:cBhvr>
                                      <p:tavLst>
                                        <p:tav tm="0">
                                          <p:val>
                                            <p:strVal val="0-#ppt_w/2"/>
                                          </p:val>
                                        </p:tav>
                                        <p:tav tm="100000">
                                          <p:val>
                                            <p:strVal val="ppt_x"/>
                                          </p:val>
                                        </p:tav>
                                      </p:tavLst>
                                    </p:anim>
                                    <p:anim calcmode="lin" valueType="num">
                                      <p:cBhvr additive="base">
                                        <p:cTn id="74" dur="500" fill="hold"/>
                                        <p:tgtEl>
                                          <p:spTgt spid="15374"/>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5375"/>
                                        </p:tgtEl>
                                        <p:attrNameLst>
                                          <p:attrName>style.visibility</p:attrName>
                                        </p:attrNameLst>
                                      </p:cBhvr>
                                      <p:to>
                                        <p:strVal val="visible"/>
                                      </p:to>
                                    </p:set>
                                    <p:anim calcmode="lin" valueType="num">
                                      <p:cBhvr additive="base">
                                        <p:cTn id="79" dur="500" fill="hold"/>
                                        <p:tgtEl>
                                          <p:spTgt spid="15375"/>
                                        </p:tgtEl>
                                        <p:attrNameLst>
                                          <p:attrName>ppt_x</p:attrName>
                                        </p:attrNameLst>
                                      </p:cBhvr>
                                      <p:tavLst>
                                        <p:tav tm="0">
                                          <p:val>
                                            <p:strVal val="0-#ppt_w/2"/>
                                          </p:val>
                                        </p:tav>
                                        <p:tav tm="100000">
                                          <p:val>
                                            <p:strVal val="ppt_x"/>
                                          </p:val>
                                        </p:tav>
                                      </p:tavLst>
                                    </p:anim>
                                    <p:anim calcmode="lin" valueType="num">
                                      <p:cBhvr additive="base">
                                        <p:cTn id="80" dur="500" fill="hold"/>
                                        <p:tgtEl>
                                          <p:spTgt spid="15375"/>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5376"/>
                                        </p:tgtEl>
                                        <p:attrNameLst>
                                          <p:attrName>style.visibility</p:attrName>
                                        </p:attrNameLst>
                                      </p:cBhvr>
                                      <p:to>
                                        <p:strVal val="visible"/>
                                      </p:to>
                                    </p:set>
                                    <p:anim calcmode="lin" valueType="num">
                                      <p:cBhvr additive="base">
                                        <p:cTn id="85" dur="500" fill="hold"/>
                                        <p:tgtEl>
                                          <p:spTgt spid="15376"/>
                                        </p:tgtEl>
                                        <p:attrNameLst>
                                          <p:attrName>ppt_x</p:attrName>
                                        </p:attrNameLst>
                                      </p:cBhvr>
                                      <p:tavLst>
                                        <p:tav tm="0">
                                          <p:val>
                                            <p:strVal val="0-#ppt_w/2"/>
                                          </p:val>
                                        </p:tav>
                                        <p:tav tm="100000">
                                          <p:val>
                                            <p:strVal val="ppt_x"/>
                                          </p:val>
                                        </p:tav>
                                      </p:tavLst>
                                    </p:anim>
                                    <p:anim calcmode="lin" valueType="num">
                                      <p:cBhvr additive="base">
                                        <p:cTn id="86" dur="500" fill="hold"/>
                                        <p:tgtEl>
                                          <p:spTgt spid="153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P spid="15365" grpId="0" animBg="1"/>
      <p:bldP spid="15366" grpId="0" animBg="1"/>
      <p:bldP spid="15367" grpId="0" animBg="1"/>
      <p:bldP spid="15368" grpId="0" animBg="1"/>
      <p:bldP spid="15369" grpId="0" animBg="1"/>
      <p:bldP spid="15370" grpId="0" animBg="1"/>
      <p:bldP spid="15371" grpId="0" animBg="1"/>
      <p:bldP spid="15372" grpId="0" animBg="1"/>
      <p:bldP spid="15373" grpId="0" animBg="1"/>
      <p:bldP spid="15374" grpId="0" animBg="1"/>
      <p:bldP spid="15375" grpId="0" animBg="1"/>
      <p:bldP spid="1537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矩形 16385"/>
          <p:cNvSpPr/>
          <p:nvPr/>
        </p:nvSpPr>
        <p:spPr>
          <a:xfrm>
            <a:off x="473075" y="766763"/>
            <a:ext cx="11461750" cy="4759325"/>
          </a:xfrm>
          <a:prstGeom prst="rect">
            <a:avLst/>
          </a:prstGeom>
          <a:solidFill>
            <a:schemeClr val="bg1"/>
          </a:solidFill>
          <a:ln w="9525">
            <a:noFill/>
          </a:ln>
        </p:spPr>
        <p:txBody>
          <a:bodyPr anchor="t">
            <a:spAutoFit/>
          </a:bodyPr>
          <a:p>
            <a:pPr eaLnBrk="0" hangingPunct="0"/>
            <a:r>
              <a:rPr lang="zh-CN" altLang="en-US" sz="4400" b="1">
                <a:latin typeface="黑体" panose="02010609060101010101" pitchFamily="49" charset="-122"/>
                <a:ea typeface="黑体" panose="02010609060101010101" pitchFamily="49" charset="-122"/>
              </a:rPr>
              <a:t>陪伴朋友用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，中途先走用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等候客人用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，请人勿送用</a:t>
            </a:r>
            <a:r>
              <a:rPr lang="zh-CN" altLang="en-US" sz="4400" b="1">
                <a:latin typeface="Times New Roman" panose="02020603050405020304" pitchFamily="18" charset="0"/>
                <a:ea typeface="黑体" panose="02010609060101010101" pitchFamily="49" charset="-122"/>
              </a:rPr>
              <a:t>“ </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请改文章说</a:t>
            </a:r>
            <a:r>
              <a:rPr lang="zh-CN" altLang="en-US" sz="4400" b="1">
                <a:latin typeface="Times New Roman" panose="02020603050405020304" pitchFamily="18" charset="0"/>
                <a:ea typeface="黑体" panose="02010609060101010101" pitchFamily="49" charset="-122"/>
              </a:rPr>
              <a:t>“</a:t>
            </a:r>
            <a:r>
              <a:rPr lang="zh-CN" altLang="en-US" sz="4400" b="1" u="sng">
                <a:latin typeface="Verdana" panose="020B0604030504040204" pitchFamily="34" charset="0"/>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Verdana" panose="020B060403050404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归还原物用</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黑体" panose="02010609060101010101" pitchFamily="49" charset="-122"/>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送礼给人说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，老人年龄称</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问人姓名说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，希望照顾说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Times New Roman" panose="02020603050405020304" pitchFamily="18" charset="0"/>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称人住处是</a:t>
            </a:r>
            <a:r>
              <a:rPr lang="zh-CN" altLang="en-US" sz="4400" b="1">
                <a:latin typeface="Times New Roman" panose="02020603050405020304" pitchFamily="18" charset="0"/>
                <a:ea typeface="黑体" panose="02010609060101010101" pitchFamily="49" charset="-122"/>
              </a:rPr>
              <a:t>“</a:t>
            </a:r>
            <a:r>
              <a:rPr lang="zh-CN" altLang="en-US" sz="4400" b="1" u="sng">
                <a:latin typeface="Verdana" panose="020B0604030504040204" pitchFamily="34" charset="0"/>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Verdana" panose="020B0604030504040204" pitchFamily="34"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称己住处为</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endParaRPr lang="zh-CN" altLang="en-US" sz="4400" b="1">
              <a:latin typeface="黑体" panose="02010609060101010101" pitchFamily="49" charset="-122"/>
              <a:ea typeface="黑体" panose="02010609060101010101" pitchFamily="49" charset="-122"/>
            </a:endParaRPr>
          </a:p>
          <a:p>
            <a:pPr eaLnBrk="0" hangingPunct="0"/>
            <a:r>
              <a:rPr lang="zh-CN" altLang="en-US" sz="4400" b="1">
                <a:latin typeface="黑体" panose="02010609060101010101" pitchFamily="49" charset="-122"/>
                <a:ea typeface="黑体" panose="02010609060101010101" pitchFamily="49" charset="-122"/>
              </a:rPr>
              <a:t>送人东西说</a:t>
            </a:r>
            <a:r>
              <a:rPr lang="zh-CN" altLang="en-US" sz="4400" b="1">
                <a:latin typeface="Times New Roman" panose="02020603050405020304" pitchFamily="18" charset="0"/>
                <a:ea typeface="黑体" panose="02010609060101010101" pitchFamily="49" charset="-122"/>
              </a:rPr>
              <a:t>“</a:t>
            </a:r>
            <a:r>
              <a:rPr lang="zh-CN" altLang="en-US" sz="4400" b="1" u="sng">
                <a:latin typeface="黑体" panose="02010609060101010101" pitchFamily="49" charset="-122"/>
                <a:ea typeface="黑体" panose="02010609060101010101" pitchFamily="49" charset="-122"/>
              </a:rPr>
              <a:t>    </a:t>
            </a:r>
            <a:r>
              <a:rPr lang="zh-CN" altLang="en-US" sz="4400" b="1">
                <a:latin typeface="Times New Roman" panose="02020603050405020304" pitchFamily="18" charset="0"/>
                <a:ea typeface="黑体" panose="02010609060101010101" pitchFamily="49" charset="-122"/>
              </a:rPr>
              <a:t>”</a:t>
            </a:r>
            <a:r>
              <a:rPr lang="zh-CN" altLang="en-US" sz="4400" b="1">
                <a:latin typeface="黑体" panose="02010609060101010101" pitchFamily="49" charset="-122"/>
                <a:ea typeface="黑体" panose="02010609060101010101" pitchFamily="49" charset="-122"/>
              </a:rPr>
              <a:t>，欢迎购买说</a:t>
            </a:r>
            <a:r>
              <a:rPr lang="zh-CN" altLang="en-US" sz="4400" b="1">
                <a:latin typeface="Calibri" panose="020F0502020204030204" pitchFamily="34" charset="0"/>
                <a:ea typeface="黑体" panose="02010609060101010101" pitchFamily="49" charset="-122"/>
              </a:rPr>
              <a:t>“</a:t>
            </a:r>
            <a:r>
              <a:rPr lang="zh-CN" altLang="en-US" sz="4400" b="1" u="sng">
                <a:latin typeface="Calibri" panose="020F0502020204030204" pitchFamily="34" charset="0"/>
                <a:ea typeface="黑体" panose="02010609060101010101" pitchFamily="49" charset="-122"/>
              </a:rPr>
              <a:t>           </a:t>
            </a:r>
            <a:r>
              <a:rPr lang="zh-CN" altLang="en-US" sz="4400" b="1">
                <a:latin typeface="Calibri" panose="020F0502020204030204" pitchFamily="34" charset="0"/>
                <a:ea typeface="黑体" panose="02010609060101010101" pitchFamily="49" charset="-122"/>
              </a:rPr>
              <a:t>”</a:t>
            </a:r>
            <a:endParaRPr lang="zh-CN" altLang="en-US" sz="4400" b="1">
              <a:latin typeface="Calibri" panose="020F0502020204030204" pitchFamily="34" charset="0"/>
              <a:ea typeface="黑体" panose="02010609060101010101" pitchFamily="49" charset="-122"/>
            </a:endParaRPr>
          </a:p>
        </p:txBody>
      </p:sp>
      <p:sp>
        <p:nvSpPr>
          <p:cNvPr id="16387" name="矩形 16386"/>
          <p:cNvSpPr/>
          <p:nvPr/>
        </p:nvSpPr>
        <p:spPr>
          <a:xfrm>
            <a:off x="3775075" y="704850"/>
            <a:ext cx="145732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奉陪</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6388" name="矩形 16387"/>
          <p:cNvSpPr/>
          <p:nvPr/>
        </p:nvSpPr>
        <p:spPr>
          <a:xfrm>
            <a:off x="9607550" y="717550"/>
            <a:ext cx="173355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失陪</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89" name="矩形 16388"/>
          <p:cNvSpPr/>
          <p:nvPr/>
        </p:nvSpPr>
        <p:spPr>
          <a:xfrm>
            <a:off x="3757613" y="1387475"/>
            <a:ext cx="151447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恭候</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0" name="矩形 16389"/>
          <p:cNvSpPr/>
          <p:nvPr/>
        </p:nvSpPr>
        <p:spPr>
          <a:xfrm>
            <a:off x="9621838" y="1387475"/>
            <a:ext cx="1617662"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留步</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1" name="矩形 16390"/>
          <p:cNvSpPr/>
          <p:nvPr/>
        </p:nvSpPr>
        <p:spPr>
          <a:xfrm>
            <a:off x="3810000" y="2051050"/>
            <a:ext cx="166370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斧正</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2" name="矩形 16391"/>
          <p:cNvSpPr/>
          <p:nvPr/>
        </p:nvSpPr>
        <p:spPr>
          <a:xfrm>
            <a:off x="9523413" y="2051050"/>
            <a:ext cx="142240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奉还</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3" name="矩形 16392"/>
          <p:cNvSpPr/>
          <p:nvPr/>
        </p:nvSpPr>
        <p:spPr>
          <a:xfrm>
            <a:off x="3752850" y="2716213"/>
            <a:ext cx="151447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笑纳</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4" name="矩形 16393"/>
          <p:cNvSpPr/>
          <p:nvPr/>
        </p:nvSpPr>
        <p:spPr>
          <a:xfrm>
            <a:off x="9659938" y="2716213"/>
            <a:ext cx="1709737"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高寿</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5" name="矩形 16394"/>
          <p:cNvSpPr/>
          <p:nvPr/>
        </p:nvSpPr>
        <p:spPr>
          <a:xfrm>
            <a:off x="3775075" y="3405188"/>
            <a:ext cx="1619250"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贵姓</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6396" name="矩形 16395"/>
          <p:cNvSpPr/>
          <p:nvPr/>
        </p:nvSpPr>
        <p:spPr>
          <a:xfrm>
            <a:off x="3752850" y="4071938"/>
            <a:ext cx="158432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华居</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7" name="矩形 16396"/>
          <p:cNvSpPr/>
          <p:nvPr/>
        </p:nvSpPr>
        <p:spPr>
          <a:xfrm>
            <a:off x="9545638" y="4071938"/>
            <a:ext cx="1703387"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寒舍</a:t>
            </a:r>
            <a:r>
              <a:rPr lang="zh-CN" altLang="en-US" sz="4800">
                <a:latin typeface="黑体" panose="02010609060101010101" pitchFamily="49" charset="-122"/>
                <a:ea typeface="黑体" panose="02010609060101010101" pitchFamily="49" charset="-122"/>
              </a:rPr>
              <a:t> </a:t>
            </a:r>
            <a:endParaRPr lang="zh-CN" altLang="en-US" sz="4800">
              <a:latin typeface="黑体" panose="02010609060101010101" pitchFamily="49" charset="-122"/>
              <a:ea typeface="黑体" panose="02010609060101010101" pitchFamily="49" charset="-122"/>
            </a:endParaRPr>
          </a:p>
        </p:txBody>
      </p:sp>
      <p:sp>
        <p:nvSpPr>
          <p:cNvPr id="16398" name="矩形 16397"/>
          <p:cNvSpPr/>
          <p:nvPr/>
        </p:nvSpPr>
        <p:spPr>
          <a:xfrm>
            <a:off x="9499600" y="3382963"/>
            <a:ext cx="1577975" cy="815975"/>
          </a:xfrm>
          <a:prstGeom prst="rect">
            <a:avLst/>
          </a:prstGeom>
          <a:noFill/>
          <a:ln w="9525">
            <a:noFill/>
          </a:ln>
        </p:spPr>
        <p:txBody>
          <a:bodyPr anchor="t">
            <a:spAutoFit/>
          </a:bodyPr>
          <a:p>
            <a:pPr eaLnBrk="0" hangingPunct="0"/>
            <a:r>
              <a:rPr lang="zh-CN" altLang="en-US" sz="4800" b="1">
                <a:solidFill>
                  <a:srgbClr val="FF0000"/>
                </a:solidFill>
                <a:latin typeface="黑体" panose="02010609060101010101" pitchFamily="49" charset="-122"/>
                <a:ea typeface="黑体" panose="02010609060101010101" pitchFamily="49" charset="-122"/>
              </a:rPr>
              <a:t>关照</a:t>
            </a:r>
            <a:r>
              <a:rPr lang="zh-CN" altLang="en-US" sz="1100">
                <a:latin typeface="Verdana" panose="020B0604030504040204" pitchFamily="34" charset="0"/>
                <a:ea typeface="宋体" panose="02010600030101010101" pitchFamily="2" charset="-122"/>
              </a:rPr>
              <a:t> </a:t>
            </a:r>
            <a:endParaRPr lang="zh-CN" altLang="en-US" sz="2400">
              <a:latin typeface="Times New Roman" panose="02020603050405020304" pitchFamily="18" charset="0"/>
              <a:ea typeface="宋体" panose="02010600030101010101" pitchFamily="2" charset="-122"/>
            </a:endParaRPr>
          </a:p>
        </p:txBody>
      </p:sp>
      <p:sp>
        <p:nvSpPr>
          <p:cNvPr id="16399" name="文本框 16398"/>
          <p:cNvSpPr txBox="1"/>
          <p:nvPr/>
        </p:nvSpPr>
        <p:spPr>
          <a:xfrm>
            <a:off x="3784600" y="4727575"/>
            <a:ext cx="1438275" cy="815975"/>
          </a:xfrm>
          <a:prstGeom prst="rect">
            <a:avLst/>
          </a:prstGeom>
          <a:noFill/>
          <a:ln w="9525">
            <a:noFill/>
          </a:ln>
        </p:spPr>
        <p:txBody>
          <a:bodyPr anchor="t">
            <a:spAutoFit/>
          </a:bodyPr>
          <a:p>
            <a:pPr eaLnBrk="0" hangingPunct="0">
              <a:spcBef>
                <a:spcPct val="50000"/>
              </a:spcBef>
            </a:pPr>
            <a:r>
              <a:rPr lang="zh-CN" altLang="en-US" sz="4800" b="1">
                <a:solidFill>
                  <a:srgbClr val="FF0000"/>
                </a:solidFill>
                <a:latin typeface="黑体" panose="02010609060101010101" pitchFamily="49" charset="-122"/>
                <a:ea typeface="黑体" panose="02010609060101010101" pitchFamily="49" charset="-122"/>
              </a:rPr>
              <a:t>惠存</a:t>
            </a:r>
            <a:endParaRPr lang="zh-CN" altLang="en-US" sz="4800" b="1">
              <a:solidFill>
                <a:srgbClr val="FF0000"/>
              </a:solidFill>
              <a:latin typeface="黑体" panose="02010609060101010101" pitchFamily="49" charset="-122"/>
              <a:ea typeface="黑体" panose="02010609060101010101" pitchFamily="49" charset="-122"/>
            </a:endParaRPr>
          </a:p>
        </p:txBody>
      </p:sp>
      <p:sp>
        <p:nvSpPr>
          <p:cNvPr id="16400" name="文本框 16399"/>
          <p:cNvSpPr txBox="1"/>
          <p:nvPr/>
        </p:nvSpPr>
        <p:spPr>
          <a:xfrm>
            <a:off x="9518650" y="4738688"/>
            <a:ext cx="1541463" cy="815975"/>
          </a:xfrm>
          <a:prstGeom prst="rect">
            <a:avLst/>
          </a:prstGeom>
          <a:noFill/>
          <a:ln w="9525">
            <a:noFill/>
          </a:ln>
        </p:spPr>
        <p:txBody>
          <a:bodyPr anchor="t">
            <a:spAutoFit/>
          </a:bodyPr>
          <a:p>
            <a:pPr eaLnBrk="0" hangingPunct="0">
              <a:spcBef>
                <a:spcPct val="50000"/>
              </a:spcBef>
            </a:pPr>
            <a:r>
              <a:rPr lang="zh-CN" altLang="en-US" sz="4800" b="1">
                <a:solidFill>
                  <a:srgbClr val="FF0000"/>
                </a:solidFill>
                <a:latin typeface="黑体" panose="02010609060101010101" pitchFamily="49" charset="-122"/>
                <a:ea typeface="黑体" panose="02010609060101010101" pitchFamily="49" charset="-122"/>
              </a:rPr>
              <a:t>惠顾</a:t>
            </a:r>
            <a:endParaRPr lang="zh-CN" altLang="en-US" sz="4800" b="1">
              <a:solidFill>
                <a:srgbClr val="FF0000"/>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0-#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8"/>
                                        </p:tgtEl>
                                        <p:attrNameLst>
                                          <p:attrName>style.visibility</p:attrName>
                                        </p:attrNameLst>
                                      </p:cBhvr>
                                      <p:to>
                                        <p:strVal val="visible"/>
                                      </p:to>
                                    </p:set>
                                    <p:anim calcmode="lin" valueType="num">
                                      <p:cBhvr additive="base">
                                        <p:cTn id="13" dur="500" fill="hold"/>
                                        <p:tgtEl>
                                          <p:spTgt spid="16388"/>
                                        </p:tgtEl>
                                        <p:attrNameLst>
                                          <p:attrName>ppt_x</p:attrName>
                                        </p:attrNameLst>
                                      </p:cBhvr>
                                      <p:tavLst>
                                        <p:tav tm="0">
                                          <p:val>
                                            <p:strVal val="0-#ppt_w/2"/>
                                          </p:val>
                                        </p:tav>
                                        <p:tav tm="100000">
                                          <p:val>
                                            <p:strVal val="ppt_x"/>
                                          </p:val>
                                        </p:tav>
                                      </p:tavLst>
                                    </p:anim>
                                    <p:anim calcmode="lin" valueType="num">
                                      <p:cBhvr additive="base">
                                        <p:cTn id="14" dur="500" fill="hold"/>
                                        <p:tgtEl>
                                          <p:spTgt spid="1638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9"/>
                                        </p:tgtEl>
                                        <p:attrNameLst>
                                          <p:attrName>style.visibility</p:attrName>
                                        </p:attrNameLst>
                                      </p:cBhvr>
                                      <p:to>
                                        <p:strVal val="visible"/>
                                      </p:to>
                                    </p:set>
                                    <p:anim calcmode="lin" valueType="num">
                                      <p:cBhvr additive="base">
                                        <p:cTn id="19" dur="500" fill="hold"/>
                                        <p:tgtEl>
                                          <p:spTgt spid="16389"/>
                                        </p:tgtEl>
                                        <p:attrNameLst>
                                          <p:attrName>ppt_x</p:attrName>
                                        </p:attrNameLst>
                                      </p:cBhvr>
                                      <p:tavLst>
                                        <p:tav tm="0">
                                          <p:val>
                                            <p:strVal val="0-#ppt_w/2"/>
                                          </p:val>
                                        </p:tav>
                                        <p:tav tm="100000">
                                          <p:val>
                                            <p:strVal val="ppt_x"/>
                                          </p:val>
                                        </p:tav>
                                      </p:tavLst>
                                    </p:anim>
                                    <p:anim calcmode="lin" valueType="num">
                                      <p:cBhvr additive="base">
                                        <p:cTn id="20" dur="500" fill="hold"/>
                                        <p:tgtEl>
                                          <p:spTgt spid="1638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90"/>
                                        </p:tgtEl>
                                        <p:attrNameLst>
                                          <p:attrName>style.visibility</p:attrName>
                                        </p:attrNameLst>
                                      </p:cBhvr>
                                      <p:to>
                                        <p:strVal val="visible"/>
                                      </p:to>
                                    </p:set>
                                    <p:anim calcmode="lin" valueType="num">
                                      <p:cBhvr additive="base">
                                        <p:cTn id="25" dur="500" fill="hold"/>
                                        <p:tgtEl>
                                          <p:spTgt spid="16390"/>
                                        </p:tgtEl>
                                        <p:attrNameLst>
                                          <p:attrName>ppt_x</p:attrName>
                                        </p:attrNameLst>
                                      </p:cBhvr>
                                      <p:tavLst>
                                        <p:tav tm="0">
                                          <p:val>
                                            <p:strVal val="0-#ppt_w/2"/>
                                          </p:val>
                                        </p:tav>
                                        <p:tav tm="100000">
                                          <p:val>
                                            <p:strVal val="ppt_x"/>
                                          </p:val>
                                        </p:tav>
                                      </p:tavLst>
                                    </p:anim>
                                    <p:anim calcmode="lin" valueType="num">
                                      <p:cBhvr additive="base">
                                        <p:cTn id="26" dur="500" fill="hold"/>
                                        <p:tgtEl>
                                          <p:spTgt spid="1639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91"/>
                                        </p:tgtEl>
                                        <p:attrNameLst>
                                          <p:attrName>style.visibility</p:attrName>
                                        </p:attrNameLst>
                                      </p:cBhvr>
                                      <p:to>
                                        <p:strVal val="visible"/>
                                      </p:to>
                                    </p:set>
                                    <p:anim calcmode="lin" valueType="num">
                                      <p:cBhvr additive="base">
                                        <p:cTn id="31" dur="500" fill="hold"/>
                                        <p:tgtEl>
                                          <p:spTgt spid="16391"/>
                                        </p:tgtEl>
                                        <p:attrNameLst>
                                          <p:attrName>ppt_x</p:attrName>
                                        </p:attrNameLst>
                                      </p:cBhvr>
                                      <p:tavLst>
                                        <p:tav tm="0">
                                          <p:val>
                                            <p:strVal val="0-#ppt_w/2"/>
                                          </p:val>
                                        </p:tav>
                                        <p:tav tm="100000">
                                          <p:val>
                                            <p:strVal val="ppt_x"/>
                                          </p:val>
                                        </p:tav>
                                      </p:tavLst>
                                    </p:anim>
                                    <p:anim calcmode="lin" valueType="num">
                                      <p:cBhvr additive="base">
                                        <p:cTn id="32" dur="500" fill="hold"/>
                                        <p:tgtEl>
                                          <p:spTgt spid="1639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6392"/>
                                        </p:tgtEl>
                                        <p:attrNameLst>
                                          <p:attrName>style.visibility</p:attrName>
                                        </p:attrNameLst>
                                      </p:cBhvr>
                                      <p:to>
                                        <p:strVal val="visible"/>
                                      </p:to>
                                    </p:set>
                                    <p:anim calcmode="lin" valueType="num">
                                      <p:cBhvr additive="base">
                                        <p:cTn id="37" dur="500" fill="hold"/>
                                        <p:tgtEl>
                                          <p:spTgt spid="16392"/>
                                        </p:tgtEl>
                                        <p:attrNameLst>
                                          <p:attrName>ppt_x</p:attrName>
                                        </p:attrNameLst>
                                      </p:cBhvr>
                                      <p:tavLst>
                                        <p:tav tm="0">
                                          <p:val>
                                            <p:strVal val="0-#ppt_w/2"/>
                                          </p:val>
                                        </p:tav>
                                        <p:tav tm="100000">
                                          <p:val>
                                            <p:strVal val="ppt_x"/>
                                          </p:val>
                                        </p:tav>
                                      </p:tavLst>
                                    </p:anim>
                                    <p:anim calcmode="lin" valueType="num">
                                      <p:cBhvr additive="base">
                                        <p:cTn id="38" dur="500" fill="hold"/>
                                        <p:tgtEl>
                                          <p:spTgt spid="1639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6393"/>
                                        </p:tgtEl>
                                        <p:attrNameLst>
                                          <p:attrName>style.visibility</p:attrName>
                                        </p:attrNameLst>
                                      </p:cBhvr>
                                      <p:to>
                                        <p:strVal val="visible"/>
                                      </p:to>
                                    </p:set>
                                    <p:anim calcmode="lin" valueType="num">
                                      <p:cBhvr additive="base">
                                        <p:cTn id="43" dur="500" fill="hold"/>
                                        <p:tgtEl>
                                          <p:spTgt spid="16393"/>
                                        </p:tgtEl>
                                        <p:attrNameLst>
                                          <p:attrName>ppt_x</p:attrName>
                                        </p:attrNameLst>
                                      </p:cBhvr>
                                      <p:tavLst>
                                        <p:tav tm="0">
                                          <p:val>
                                            <p:strVal val="0-#ppt_w/2"/>
                                          </p:val>
                                        </p:tav>
                                        <p:tav tm="100000">
                                          <p:val>
                                            <p:strVal val="ppt_x"/>
                                          </p:val>
                                        </p:tav>
                                      </p:tavLst>
                                    </p:anim>
                                    <p:anim calcmode="lin" valueType="num">
                                      <p:cBhvr additive="base">
                                        <p:cTn id="44" dur="500" fill="hold"/>
                                        <p:tgtEl>
                                          <p:spTgt spid="1639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6394"/>
                                        </p:tgtEl>
                                        <p:attrNameLst>
                                          <p:attrName>style.visibility</p:attrName>
                                        </p:attrNameLst>
                                      </p:cBhvr>
                                      <p:to>
                                        <p:strVal val="visible"/>
                                      </p:to>
                                    </p:set>
                                    <p:anim calcmode="lin" valueType="num">
                                      <p:cBhvr additive="base">
                                        <p:cTn id="49" dur="500" fill="hold"/>
                                        <p:tgtEl>
                                          <p:spTgt spid="16394"/>
                                        </p:tgtEl>
                                        <p:attrNameLst>
                                          <p:attrName>ppt_x</p:attrName>
                                        </p:attrNameLst>
                                      </p:cBhvr>
                                      <p:tavLst>
                                        <p:tav tm="0">
                                          <p:val>
                                            <p:strVal val="0-#ppt_w/2"/>
                                          </p:val>
                                        </p:tav>
                                        <p:tav tm="100000">
                                          <p:val>
                                            <p:strVal val="ppt_x"/>
                                          </p:val>
                                        </p:tav>
                                      </p:tavLst>
                                    </p:anim>
                                    <p:anim calcmode="lin" valueType="num">
                                      <p:cBhvr additive="base">
                                        <p:cTn id="50" dur="500" fill="hold"/>
                                        <p:tgtEl>
                                          <p:spTgt spid="16394"/>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6395"/>
                                        </p:tgtEl>
                                        <p:attrNameLst>
                                          <p:attrName>style.visibility</p:attrName>
                                        </p:attrNameLst>
                                      </p:cBhvr>
                                      <p:to>
                                        <p:strVal val="visible"/>
                                      </p:to>
                                    </p:set>
                                    <p:anim calcmode="lin" valueType="num">
                                      <p:cBhvr additive="base">
                                        <p:cTn id="55" dur="500" fill="hold"/>
                                        <p:tgtEl>
                                          <p:spTgt spid="16395"/>
                                        </p:tgtEl>
                                        <p:attrNameLst>
                                          <p:attrName>ppt_x</p:attrName>
                                        </p:attrNameLst>
                                      </p:cBhvr>
                                      <p:tavLst>
                                        <p:tav tm="0">
                                          <p:val>
                                            <p:strVal val="0-#ppt_w/2"/>
                                          </p:val>
                                        </p:tav>
                                        <p:tav tm="100000">
                                          <p:val>
                                            <p:strVal val="ppt_x"/>
                                          </p:val>
                                        </p:tav>
                                      </p:tavLst>
                                    </p:anim>
                                    <p:anim calcmode="lin" valueType="num">
                                      <p:cBhvr additive="base">
                                        <p:cTn id="56" dur="500" fill="hold"/>
                                        <p:tgtEl>
                                          <p:spTgt spid="16395"/>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6398"/>
                                        </p:tgtEl>
                                        <p:attrNameLst>
                                          <p:attrName>style.visibility</p:attrName>
                                        </p:attrNameLst>
                                      </p:cBhvr>
                                      <p:to>
                                        <p:strVal val="visible"/>
                                      </p:to>
                                    </p:set>
                                    <p:anim calcmode="lin" valueType="num">
                                      <p:cBhvr additive="base">
                                        <p:cTn id="61" dur="500" fill="hold"/>
                                        <p:tgtEl>
                                          <p:spTgt spid="16398"/>
                                        </p:tgtEl>
                                        <p:attrNameLst>
                                          <p:attrName>ppt_x</p:attrName>
                                        </p:attrNameLst>
                                      </p:cBhvr>
                                      <p:tavLst>
                                        <p:tav tm="0">
                                          <p:val>
                                            <p:strVal val="0-#ppt_w/2"/>
                                          </p:val>
                                        </p:tav>
                                        <p:tav tm="100000">
                                          <p:val>
                                            <p:strVal val="ppt_x"/>
                                          </p:val>
                                        </p:tav>
                                      </p:tavLst>
                                    </p:anim>
                                    <p:anim calcmode="lin" valueType="num">
                                      <p:cBhvr additive="base">
                                        <p:cTn id="62" dur="500" fill="hold"/>
                                        <p:tgtEl>
                                          <p:spTgt spid="16398"/>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6396"/>
                                        </p:tgtEl>
                                        <p:attrNameLst>
                                          <p:attrName>style.visibility</p:attrName>
                                        </p:attrNameLst>
                                      </p:cBhvr>
                                      <p:to>
                                        <p:strVal val="visible"/>
                                      </p:to>
                                    </p:set>
                                    <p:anim calcmode="lin" valueType="num">
                                      <p:cBhvr additive="base">
                                        <p:cTn id="67" dur="500" fill="hold"/>
                                        <p:tgtEl>
                                          <p:spTgt spid="16396"/>
                                        </p:tgtEl>
                                        <p:attrNameLst>
                                          <p:attrName>ppt_x</p:attrName>
                                        </p:attrNameLst>
                                      </p:cBhvr>
                                      <p:tavLst>
                                        <p:tav tm="0">
                                          <p:val>
                                            <p:strVal val="0-#ppt_w/2"/>
                                          </p:val>
                                        </p:tav>
                                        <p:tav tm="100000">
                                          <p:val>
                                            <p:strVal val="ppt_x"/>
                                          </p:val>
                                        </p:tav>
                                      </p:tavLst>
                                    </p:anim>
                                    <p:anim calcmode="lin" valueType="num">
                                      <p:cBhvr additive="base">
                                        <p:cTn id="68" dur="500" fill="hold"/>
                                        <p:tgtEl>
                                          <p:spTgt spid="16396"/>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6397"/>
                                        </p:tgtEl>
                                        <p:attrNameLst>
                                          <p:attrName>style.visibility</p:attrName>
                                        </p:attrNameLst>
                                      </p:cBhvr>
                                      <p:to>
                                        <p:strVal val="visible"/>
                                      </p:to>
                                    </p:set>
                                    <p:anim calcmode="lin" valueType="num">
                                      <p:cBhvr additive="base">
                                        <p:cTn id="73" dur="500" fill="hold"/>
                                        <p:tgtEl>
                                          <p:spTgt spid="16397"/>
                                        </p:tgtEl>
                                        <p:attrNameLst>
                                          <p:attrName>ppt_x</p:attrName>
                                        </p:attrNameLst>
                                      </p:cBhvr>
                                      <p:tavLst>
                                        <p:tav tm="0">
                                          <p:val>
                                            <p:strVal val="0-#ppt_w/2"/>
                                          </p:val>
                                        </p:tav>
                                        <p:tav tm="100000">
                                          <p:val>
                                            <p:strVal val="ppt_x"/>
                                          </p:val>
                                        </p:tav>
                                      </p:tavLst>
                                    </p:anim>
                                    <p:anim calcmode="lin" valueType="num">
                                      <p:cBhvr additive="base">
                                        <p:cTn id="74" dur="500" fill="hold"/>
                                        <p:tgtEl>
                                          <p:spTgt spid="1639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6399">
                                            <p:txEl>
                                              <p:charRg st="0" end="3"/>
                                            </p:txEl>
                                          </p:spTgt>
                                        </p:tgtEl>
                                        <p:attrNameLst>
                                          <p:attrName>style.visibility</p:attrName>
                                        </p:attrNameLst>
                                      </p:cBhvr>
                                      <p:to>
                                        <p:strVal val="visible"/>
                                      </p:to>
                                    </p:set>
                                    <p:anim calcmode="lin" valueType="num">
                                      <p:cBhvr additive="base">
                                        <p:cTn id="79" dur="500" fill="hold"/>
                                        <p:tgtEl>
                                          <p:spTgt spid="16399">
                                            <p:txEl>
                                              <p:charRg st="0" end="3"/>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16399">
                                            <p:txEl>
                                              <p:charRg st="0" end="3"/>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6400">
                                            <p:txEl>
                                              <p:charRg st="0" end="3"/>
                                            </p:txEl>
                                          </p:spTgt>
                                        </p:tgtEl>
                                        <p:attrNameLst>
                                          <p:attrName>style.visibility</p:attrName>
                                        </p:attrNameLst>
                                      </p:cBhvr>
                                      <p:to>
                                        <p:strVal val="visible"/>
                                      </p:to>
                                    </p:set>
                                    <p:anim calcmode="lin" valueType="num">
                                      <p:cBhvr additive="base">
                                        <p:cTn id="85" dur="500" fill="hold"/>
                                        <p:tgtEl>
                                          <p:spTgt spid="16400">
                                            <p:txEl>
                                              <p:charRg st="0" end="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16400">
                                            <p:txEl>
                                              <p:charRg st="0"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animBg="1"/>
      <p:bldP spid="16389" grpId="0" animBg="1"/>
      <p:bldP spid="16390" grpId="0" animBg="1"/>
      <p:bldP spid="16391" grpId="0" animBg="1"/>
      <p:bldP spid="16392" grpId="0" animBg="1"/>
      <p:bldP spid="16393" grpId="0" animBg="1"/>
      <p:bldP spid="16394" grpId="0" animBg="1"/>
      <p:bldP spid="16395" grpId="0" animBg="1"/>
      <p:bldP spid="16398" grpId="0" animBg="1"/>
      <p:bldP spid="16396" grpId="0" animBg="1"/>
      <p:bldP spid="1639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文本框 4098"/>
          <p:cNvSpPr txBox="1"/>
          <p:nvPr/>
        </p:nvSpPr>
        <p:spPr>
          <a:xfrm>
            <a:off x="76200" y="635000"/>
            <a:ext cx="12382500" cy="6070600"/>
          </a:xfrm>
          <a:prstGeom prst="rect">
            <a:avLst/>
          </a:prstGeom>
          <a:noFill/>
          <a:ln w="9525">
            <a:noFill/>
          </a:ln>
        </p:spPr>
        <p:txBody>
          <a:bodyPr anchor="t">
            <a:spAutoFit/>
          </a:bodyPr>
          <a:p>
            <a:pPr eaLnBrk="0" hangingPunct="0">
              <a:lnSpc>
                <a:spcPct val="120000"/>
              </a:lnSpc>
            </a:pPr>
            <a:r>
              <a:rPr lang="en-US" altLang="zh-CN" sz="3600" b="1">
                <a:latin typeface="黑体" panose="02010609060101010101" pitchFamily="49" charset="-122"/>
                <a:ea typeface="黑体" panose="02010609060101010101" pitchFamily="49" charset="-122"/>
              </a:rPr>
              <a:t>19</a:t>
            </a:r>
            <a:r>
              <a:rPr lang="zh-CN" altLang="en-US" sz="3600" b="1">
                <a:latin typeface="黑体" panose="02010609060101010101" pitchFamily="49" charset="-122"/>
                <a:ea typeface="黑体" panose="02010609060101010101" pitchFamily="49" charset="-122"/>
              </a:rPr>
              <a:t>．下列各句中，表达得体的一句是（</a:t>
            </a:r>
            <a:r>
              <a:rPr lang="en-US" altLang="zh-CN" sz="3600" b="1">
                <a:latin typeface="黑体" panose="02010609060101010101" pitchFamily="49" charset="-122"/>
                <a:ea typeface="黑体" panose="02010609060101010101" pitchFamily="49" charset="-122"/>
              </a:rPr>
              <a:t>3</a:t>
            </a:r>
            <a:r>
              <a:rPr lang="zh-CN" altLang="en-US" sz="3600" b="1">
                <a:latin typeface="黑体" panose="02010609060101010101" pitchFamily="49" charset="-122"/>
                <a:ea typeface="黑体" panose="02010609060101010101" pitchFamily="49" charset="-122"/>
              </a:rPr>
              <a:t>分）                                           </a:t>
            </a:r>
            <a:endParaRPr lang="zh-CN" altLang="en-US" sz="3600" b="1">
              <a:latin typeface="黑体" panose="02010609060101010101" pitchFamily="49" charset="-122"/>
              <a:ea typeface="黑体" panose="02010609060101010101" pitchFamily="49" charset="-122"/>
            </a:endParaRPr>
          </a:p>
          <a:p>
            <a:pPr eaLnBrk="0" hangingPunct="0">
              <a:lnSpc>
                <a:spcPct val="120000"/>
              </a:lnSpc>
            </a:pPr>
            <a:r>
              <a:rPr lang="zh-CN" altLang="en-US" sz="3600" b="1">
                <a:latin typeface="黑体" panose="02010609060101010101" pitchFamily="49" charset="-122"/>
                <a:ea typeface="黑体" panose="02010609060101010101" pitchFamily="49" charset="-122"/>
              </a:rPr>
              <a:t> </a:t>
            </a:r>
            <a:r>
              <a:rPr lang="en-US" altLang="zh-CN" sz="3600" b="1">
                <a:latin typeface="黑体" panose="02010609060101010101" pitchFamily="49" charset="-122"/>
                <a:ea typeface="黑体" panose="02010609060101010101" pitchFamily="49" charset="-122"/>
              </a:rPr>
              <a:t>A</a:t>
            </a:r>
            <a:r>
              <a:rPr lang="zh-CN" altLang="en-US" sz="3600" b="1">
                <a:latin typeface="黑体" panose="02010609060101010101" pitchFamily="49" charset="-122"/>
                <a:ea typeface="黑体" panose="02010609060101010101" pitchFamily="49" charset="-122"/>
              </a:rPr>
              <a:t>．真是事出意外！舍弟太过顽皮，碰碎了您家这么贵重的花瓶，敬请原谅，我们一定照价赔偿。</a:t>
            </a:r>
            <a:endParaRPr lang="zh-CN" altLang="en-US" sz="3600" b="1">
              <a:latin typeface="黑体" panose="02010609060101010101" pitchFamily="49" charset="-122"/>
              <a:ea typeface="黑体" panose="02010609060101010101" pitchFamily="49" charset="-122"/>
            </a:endParaRPr>
          </a:p>
          <a:p>
            <a:pPr eaLnBrk="0" hangingPunct="0">
              <a:lnSpc>
                <a:spcPct val="120000"/>
              </a:lnSpc>
            </a:pPr>
            <a:r>
              <a:rPr lang="zh-CN" altLang="en-US" sz="3600" b="1">
                <a:latin typeface="黑体" panose="02010609060101010101" pitchFamily="49" charset="-122"/>
                <a:ea typeface="黑体" panose="02010609060101010101" pitchFamily="49" charset="-122"/>
              </a:rPr>
              <a:t> </a:t>
            </a:r>
            <a:r>
              <a:rPr lang="en-US" altLang="zh-CN" sz="3600" b="1">
                <a:latin typeface="黑体" panose="02010609060101010101" pitchFamily="49" charset="-122"/>
                <a:ea typeface="黑体" panose="02010609060101010101" pitchFamily="49" charset="-122"/>
              </a:rPr>
              <a:t>B</a:t>
            </a:r>
            <a:r>
              <a:rPr lang="zh-CN" altLang="en-US" sz="3600" b="1">
                <a:latin typeface="黑体" panose="02010609060101010101" pitchFamily="49" charset="-122"/>
                <a:ea typeface="黑体" panose="02010609060101010101" pitchFamily="49" charset="-122"/>
              </a:rPr>
              <a:t>．他的书法龙飞凤舞，引来一片赞叹，但落款却出了差错，一时又无法弥补，只好连声道歉：“献丑，献丑！”</a:t>
            </a:r>
            <a:endParaRPr lang="zh-CN" altLang="en-US" sz="3600" b="1">
              <a:latin typeface="黑体" panose="02010609060101010101" pitchFamily="49" charset="-122"/>
              <a:ea typeface="黑体" panose="02010609060101010101" pitchFamily="49" charset="-122"/>
            </a:endParaRPr>
          </a:p>
          <a:p>
            <a:pPr eaLnBrk="0" hangingPunct="0">
              <a:lnSpc>
                <a:spcPct val="120000"/>
              </a:lnSpc>
            </a:pPr>
            <a:r>
              <a:rPr lang="zh-CN" altLang="en-US" sz="3600" b="1">
                <a:latin typeface="黑体" panose="02010609060101010101" pitchFamily="49" charset="-122"/>
                <a:ea typeface="黑体" panose="02010609060101010101" pitchFamily="49" charset="-122"/>
              </a:rPr>
              <a:t> </a:t>
            </a:r>
            <a:r>
              <a:rPr lang="en-US" altLang="zh-CN" sz="3600" b="1">
                <a:latin typeface="黑体" panose="02010609060101010101" pitchFamily="49" charset="-122"/>
                <a:ea typeface="黑体" panose="02010609060101010101" pitchFamily="49" charset="-122"/>
              </a:rPr>
              <a:t>C</a:t>
            </a:r>
            <a:r>
              <a:rPr lang="zh-CN" altLang="en-US" sz="3600" b="1">
                <a:latin typeface="黑体" panose="02010609060101010101" pitchFamily="49" charset="-122"/>
                <a:ea typeface="黑体" panose="02010609060101010101" pitchFamily="49" charset="-122"/>
              </a:rPr>
              <a:t>．他是我最信任的朋友，头脑灵活，处事周到，每次我遇到难题写信垂询，都能得到很有启发的回复。</a:t>
            </a:r>
            <a:endParaRPr lang="zh-CN" altLang="en-US" sz="3600" b="1">
              <a:latin typeface="黑体" panose="02010609060101010101" pitchFamily="49" charset="-122"/>
              <a:ea typeface="黑体" panose="02010609060101010101" pitchFamily="49" charset="-122"/>
            </a:endParaRPr>
          </a:p>
          <a:p>
            <a:pPr eaLnBrk="0" hangingPunct="0">
              <a:lnSpc>
                <a:spcPct val="120000"/>
              </a:lnSpc>
            </a:pPr>
            <a:r>
              <a:rPr lang="zh-CN" altLang="en-US" sz="3600" b="1">
                <a:latin typeface="黑体" panose="02010609060101010101" pitchFamily="49" charset="-122"/>
                <a:ea typeface="黑体" panose="02010609060101010101" pitchFamily="49" charset="-122"/>
              </a:rPr>
              <a:t> </a:t>
            </a:r>
            <a:r>
              <a:rPr lang="en-US" altLang="zh-CN" sz="3600" b="1">
                <a:latin typeface="黑体" panose="02010609060101010101" pitchFamily="49" charset="-122"/>
                <a:ea typeface="黑体" panose="02010609060101010101" pitchFamily="49" charset="-122"/>
              </a:rPr>
              <a:t>D</a:t>
            </a:r>
            <a:r>
              <a:rPr lang="zh-CN" altLang="en-US" sz="3600" b="1">
                <a:latin typeface="黑体" panose="02010609060101010101" pitchFamily="49" charset="-122"/>
                <a:ea typeface="黑体" panose="02010609060101010101" pitchFamily="49" charset="-122"/>
              </a:rPr>
              <a:t>．我妻子和郭教授的内人是多年的闺蜜，她俩经常一起逛街、一起旅游，话多得似乎永远都说不完。</a:t>
            </a:r>
            <a:endParaRPr lang="zh-CN" altLang="en-US" sz="3600" b="1">
              <a:latin typeface="黑体" panose="02010609060101010101" pitchFamily="49" charset="-122"/>
              <a:ea typeface="黑体" panose="02010609060101010101" pitchFamily="49" charset="-122"/>
            </a:endParaRPr>
          </a:p>
        </p:txBody>
      </p:sp>
      <p:sp>
        <p:nvSpPr>
          <p:cNvPr id="5123" name="文本框 4099"/>
          <p:cNvSpPr txBox="1"/>
          <p:nvPr/>
        </p:nvSpPr>
        <p:spPr>
          <a:xfrm>
            <a:off x="407988" y="0"/>
            <a:ext cx="4949825" cy="644525"/>
          </a:xfrm>
          <a:prstGeom prst="rect">
            <a:avLst/>
          </a:prstGeom>
          <a:noFill/>
          <a:ln w="9525">
            <a:noFill/>
          </a:ln>
        </p:spPr>
        <p:txBody>
          <a:bodyPr anchor="t">
            <a:spAutoFit/>
          </a:bodyPr>
          <a:p>
            <a:pPr algn="ctr" eaLnBrk="0" hangingPunct="0"/>
            <a:r>
              <a:rPr lang="en-US" altLang="zh-CN" sz="3600" b="1">
                <a:solidFill>
                  <a:srgbClr val="3434FD"/>
                </a:solidFill>
                <a:latin typeface="黑体" panose="02010609060101010101" pitchFamily="49" charset="-122"/>
                <a:ea typeface="黑体" panose="02010609060101010101" pitchFamily="49" charset="-122"/>
                <a:sym typeface="+mn-ea"/>
              </a:rPr>
              <a:t>2017</a:t>
            </a:r>
            <a:r>
              <a:rPr lang="zh-CN" altLang="en-US" sz="3600" b="1">
                <a:solidFill>
                  <a:srgbClr val="3434FD"/>
                </a:solidFill>
                <a:latin typeface="黑体" panose="02010609060101010101" pitchFamily="49" charset="-122"/>
                <a:ea typeface="黑体" panose="02010609060101010101" pitchFamily="49" charset="-122"/>
                <a:sym typeface="+mn-ea"/>
              </a:rPr>
              <a:t>年全国</a:t>
            </a:r>
            <a:r>
              <a:rPr lang="en-US" altLang="zh-CN" sz="3600" b="1">
                <a:solidFill>
                  <a:srgbClr val="3434FD"/>
                </a:solidFill>
                <a:latin typeface="黑体" panose="02010609060101010101" pitchFamily="49" charset="-122"/>
                <a:ea typeface="黑体" panose="02010609060101010101" pitchFamily="49" charset="-122"/>
                <a:sym typeface="+mn-ea"/>
              </a:rPr>
              <a:t>Ⅰ</a:t>
            </a:r>
            <a:r>
              <a:rPr lang="zh-CN" altLang="en-US" sz="3600" b="1">
                <a:solidFill>
                  <a:srgbClr val="3434FD"/>
                </a:solidFill>
                <a:latin typeface="黑体" panose="02010609060101010101" pitchFamily="49" charset="-122"/>
                <a:ea typeface="黑体" panose="02010609060101010101" pitchFamily="49" charset="-122"/>
                <a:sym typeface="+mn-ea"/>
              </a:rPr>
              <a:t>卷第</a:t>
            </a:r>
            <a:r>
              <a:rPr lang="en-US" altLang="zh-CN" sz="3600" b="1">
                <a:solidFill>
                  <a:srgbClr val="3434FD"/>
                </a:solidFill>
                <a:latin typeface="黑体" panose="02010609060101010101" pitchFamily="49" charset="-122"/>
                <a:ea typeface="黑体" panose="02010609060101010101" pitchFamily="49" charset="-122"/>
                <a:sym typeface="+mn-ea"/>
              </a:rPr>
              <a:t>19</a:t>
            </a:r>
            <a:r>
              <a:rPr lang="zh-CN" altLang="en-US" sz="3600" b="1">
                <a:solidFill>
                  <a:srgbClr val="3434FD"/>
                </a:solidFill>
                <a:latin typeface="黑体" panose="02010609060101010101" pitchFamily="49" charset="-122"/>
                <a:ea typeface="黑体" panose="02010609060101010101" pitchFamily="49" charset="-122"/>
                <a:sym typeface="+mn-ea"/>
              </a:rPr>
              <a:t>题</a:t>
            </a:r>
            <a:endParaRPr lang="zh-CN" altLang="en-US" sz="3600" b="1">
              <a:solidFill>
                <a:srgbClr val="3434FD"/>
              </a:solidFill>
              <a:latin typeface="黑体" panose="02010609060101010101" pitchFamily="49" charset="-122"/>
              <a:ea typeface="黑体" panose="02010609060101010101" pitchFamily="49" charset="-122"/>
              <a:sym typeface="+mn-ea"/>
            </a:endParaRPr>
          </a:p>
        </p:txBody>
      </p:sp>
      <p:sp>
        <p:nvSpPr>
          <p:cNvPr id="3" name="文本框 2"/>
          <p:cNvSpPr txBox="1"/>
          <p:nvPr/>
        </p:nvSpPr>
        <p:spPr>
          <a:xfrm>
            <a:off x="8260080" y="99060"/>
            <a:ext cx="3413760" cy="1014730"/>
          </a:xfrm>
          <a:prstGeom prst="rect">
            <a:avLst/>
          </a:prstGeom>
          <a:noFill/>
          <a:ln w="50800" cap="flat" cmpd="sng">
            <a:noFill/>
            <a:prstDash val="solid"/>
            <a:miter/>
            <a:headEnd type="none" w="med" len="med"/>
            <a:tailEnd type="none" w="med" len="med"/>
          </a:ln>
          <a:extLst>
            <a:ext uri="{909E8E84-426E-40DD-AFC4-6F175D3DCCD1}">
              <a14:hiddenFill xmlns:a14="http://schemas.microsoft.com/office/drawing/2010/main">
                <a:solidFill>
                  <a:srgbClr val="00FF00"/>
                </a:solidFill>
              </a14:hiddenFill>
            </a:ext>
          </a:extLst>
        </p:spPr>
        <p:txBody>
          <a:bodyPr wrap="square">
            <a:spAutoFit/>
          </a:bodyPr>
          <a:p>
            <a:pPr algn="ctr">
              <a:spcBef>
                <a:spcPct val="50000"/>
              </a:spcBef>
              <a:buNone/>
            </a:pPr>
            <a:r>
              <a:rPr lang="zh-CN" altLang="en-US" sz="6000" b="1">
                <a:solidFill>
                  <a:srgbClr val="FF0000"/>
                </a:solidFill>
                <a:latin typeface="黑体" panose="02010609060101010101" pitchFamily="49" charset="-122"/>
                <a:ea typeface="黑体" panose="02010609060101010101" pitchFamily="49" charset="-122"/>
                <a:sym typeface="+mn-ea"/>
              </a:rPr>
              <a:t>选择题</a:t>
            </a:r>
            <a:endParaRPr lang="zh-CN" altLang="en-US" sz="6000" b="1">
              <a:solidFill>
                <a:srgbClr val="FF0000"/>
              </a:solidFill>
              <a:latin typeface="黑体" panose="02010609060101010101" pitchFamily="49" charset="-122"/>
              <a:ea typeface="黑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占位符 12289"/>
          <p:cNvSpPr>
            <a:spLocks noGrp="1"/>
          </p:cNvSpPr>
          <p:nvPr>
            <p:ph type="body"/>
          </p:nvPr>
        </p:nvSpPr>
        <p:spPr>
          <a:xfrm>
            <a:off x="450850" y="260350"/>
            <a:ext cx="10806113" cy="5545138"/>
          </a:xfrm>
        </p:spPr>
        <p:txBody>
          <a:bodyPr anchor="t"/>
          <a:p>
            <a:pPr marL="0" indent="0">
              <a:lnSpc>
                <a:spcPct val="80000"/>
              </a:lnSpc>
              <a:buNone/>
            </a:pPr>
            <a:r>
              <a:rPr lang="zh-CN" altLang="en-US" sz="4700" b="1">
                <a:latin typeface="宋体" panose="02010600030101010101" pitchFamily="2" charset="-122"/>
              </a:rPr>
              <a:t>下面是某学生向老师祝寿时发言的一个片段，其中有四处不得体，请找出来并加以修改。</a:t>
            </a:r>
            <a:endParaRPr lang="zh-CN" altLang="en-US" sz="4700" b="1">
              <a:latin typeface="宋体" panose="02010600030101010101" pitchFamily="2" charset="-122"/>
            </a:endParaRPr>
          </a:p>
          <a:p>
            <a:pPr marL="0" indent="0">
              <a:lnSpc>
                <a:spcPct val="80000"/>
              </a:lnSpc>
              <a:buNone/>
            </a:pPr>
            <a:endParaRPr lang="zh-CN" altLang="en-US" sz="4700" b="1">
              <a:latin typeface="黑体" panose="02010609060101010101" pitchFamily="49" charset="-122"/>
              <a:ea typeface="黑体" panose="02010609060101010101" pitchFamily="49" charset="-122"/>
            </a:endParaRPr>
          </a:p>
          <a:p>
            <a:pPr marL="0" indent="0">
              <a:lnSpc>
                <a:spcPct val="80000"/>
              </a:lnSpc>
              <a:buNone/>
            </a:pPr>
            <a:r>
              <a:rPr lang="zh-CN" altLang="en-US" sz="4700" b="1">
                <a:latin typeface="黑体" panose="02010609060101010101" pitchFamily="49" charset="-122"/>
                <a:ea typeface="黑体" panose="02010609060101010101" pitchFamily="49" charset="-122"/>
              </a:rPr>
              <a:t>    这次我们专程从全国各地光临母校，给我们至今健在的恩师俞老师做寿。俞老师视名利淡如水，看事业重如山，八十高龄还在作学问。俞老师又把最近出版的大作赠送给我们几个高足，我们都感到十分欣赏。</a:t>
            </a:r>
            <a:r>
              <a:rPr lang="en-US" altLang="zh-CN" sz="4700" b="1">
                <a:ea typeface="黑体" panose="02010609060101010101" pitchFamily="49" charset="-122"/>
              </a:rPr>
              <a:t>  </a:t>
            </a:r>
            <a:endParaRPr lang="en-US" altLang="zh-CN" sz="4700" b="1">
              <a:latin typeface="黑体" panose="02010609060101010101" pitchFamily="49" charset="-122"/>
              <a:ea typeface="黑体" panose="02010609060101010101" pitchFamily="49" charset="-122"/>
            </a:endParaRPr>
          </a:p>
          <a:p>
            <a:pPr marL="0" indent="0">
              <a:lnSpc>
                <a:spcPct val="80000"/>
              </a:lnSpc>
            </a:pPr>
            <a:endParaRPr lang="en-US" altLang="zh-CN" sz="2500" b="1">
              <a:latin typeface="黑体" panose="02010609060101010101" pitchFamily="49" charset="-122"/>
              <a:ea typeface="黑体" panose="02010609060101010101" pitchFamily="49" charset="-122"/>
            </a:endParaRPr>
          </a:p>
        </p:txBody>
      </p:sp>
      <p:sp>
        <p:nvSpPr>
          <p:cNvPr id="2" name="椭圆 1"/>
          <p:cNvSpPr/>
          <p:nvPr/>
        </p:nvSpPr>
        <p:spPr>
          <a:xfrm>
            <a:off x="1690053" y="1310323"/>
            <a:ext cx="1385887" cy="677862"/>
          </a:xfrm>
          <a:prstGeom prst="ellipse">
            <a:avLst/>
          </a:prstGeom>
          <a:noFill/>
          <a:ln w="76200" cap="flat" cmpd="sng">
            <a:solidFill>
              <a:srgbClr val="FF0000"/>
            </a:solidFill>
            <a:prstDash val="solid"/>
            <a:round/>
            <a:headEnd type="none" w="med" len="med"/>
            <a:tailEnd type="none" w="med" len="med"/>
          </a:ln>
        </p:spPr>
        <p:txBody>
          <a:bodyPr wrap="none" anchor="ctr"/>
          <a:p>
            <a:endParaRPr lang="zh-CN" altLang="zh-CN" b="1">
              <a:latin typeface="Calibri" panose="020F0502020204030204" pitchFamily="34" charset="0"/>
              <a:ea typeface="宋体" panose="02010600030101010101" pitchFamily="2" charset="-122"/>
            </a:endParaRPr>
          </a:p>
        </p:txBody>
      </p:sp>
      <p:sp>
        <p:nvSpPr>
          <p:cNvPr id="3" name="文本框 2"/>
          <p:cNvSpPr txBox="1"/>
          <p:nvPr/>
        </p:nvSpPr>
        <p:spPr>
          <a:xfrm>
            <a:off x="5593080" y="1623060"/>
            <a:ext cx="3413760" cy="1014730"/>
          </a:xfrm>
          <a:prstGeom prst="rect">
            <a:avLst/>
          </a:prstGeom>
          <a:noFill/>
          <a:ln w="50800" cap="flat" cmpd="sng">
            <a:noFill/>
            <a:prstDash val="solid"/>
            <a:miter/>
            <a:headEnd type="none" w="med" len="med"/>
            <a:tailEnd type="none" w="med" len="med"/>
          </a:ln>
          <a:extLst>
            <a:ext uri="{909E8E84-426E-40DD-AFC4-6F175D3DCCD1}">
              <a14:hiddenFill xmlns:a14="http://schemas.microsoft.com/office/drawing/2010/main">
                <a:solidFill>
                  <a:srgbClr val="00FF00"/>
                </a:solidFill>
              </a14:hiddenFill>
            </a:ext>
          </a:extLst>
        </p:spPr>
        <p:txBody>
          <a:bodyPr wrap="square">
            <a:spAutoFit/>
          </a:bodyPr>
          <a:p>
            <a:pPr algn="ctr">
              <a:spcBef>
                <a:spcPct val="50000"/>
              </a:spcBef>
              <a:buNone/>
            </a:pPr>
            <a:r>
              <a:rPr lang="zh-CN" altLang="en-US" sz="6000" b="1">
                <a:solidFill>
                  <a:srgbClr val="FF0000"/>
                </a:solidFill>
                <a:latin typeface="黑体" panose="02010609060101010101" pitchFamily="49" charset="-122"/>
                <a:ea typeface="黑体" panose="02010609060101010101" pitchFamily="49" charset="-122"/>
                <a:sym typeface="+mn-ea"/>
              </a:rPr>
              <a:t>改错题</a:t>
            </a:r>
            <a:endParaRPr lang="zh-CN" altLang="en-US" sz="6000" b="1">
              <a:solidFill>
                <a:srgbClr val="FF0000"/>
              </a:solidFill>
              <a:latin typeface="黑体" panose="02010609060101010101" pitchFamily="49" charset="-122"/>
              <a:ea typeface="黑体" panose="02010609060101010101" pitchFamily="49"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文本框 33793"/>
          <p:cNvSpPr txBox="1"/>
          <p:nvPr/>
        </p:nvSpPr>
        <p:spPr>
          <a:xfrm>
            <a:off x="595313" y="881063"/>
            <a:ext cx="11034712" cy="4523105"/>
          </a:xfrm>
          <a:prstGeom prst="rect">
            <a:avLst/>
          </a:prstGeom>
          <a:solidFill>
            <a:schemeClr val="bg1"/>
          </a:solidFill>
          <a:ln w="9525">
            <a:noFill/>
          </a:ln>
        </p:spPr>
        <p:txBody>
          <a:bodyPr anchor="t">
            <a:spAutoFit/>
          </a:bodyPr>
          <a:p>
            <a:pPr>
              <a:spcBef>
                <a:spcPct val="50000"/>
              </a:spcBef>
            </a:pPr>
            <a:r>
              <a:rPr lang="en-US" altLang="zh-CN" sz="4800" b="1">
                <a:latin typeface="黑体" panose="02010609060101010101" pitchFamily="49" charset="-122"/>
                <a:ea typeface="黑体" panose="02010609060101010101" pitchFamily="49" charset="-122"/>
              </a:rPr>
              <a:t>3</a:t>
            </a:r>
            <a:r>
              <a:rPr lang="zh-CN" altLang="en-US" sz="4800" b="1">
                <a:latin typeface="黑体" panose="02010609060101010101" pitchFamily="49" charset="-122"/>
                <a:ea typeface="黑体" panose="02010609060101010101" pitchFamily="49" charset="-122"/>
              </a:rPr>
              <a:t>、（全国卷</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王孝椿准备</a:t>
            </a:r>
            <a:r>
              <a:rPr lang="en-US" altLang="zh-CN" sz="4800" b="1">
                <a:latin typeface="黑体" panose="02010609060101010101" pitchFamily="49" charset="-122"/>
                <a:ea typeface="黑体" panose="02010609060101010101" pitchFamily="49" charset="-122"/>
              </a:rPr>
              <a:t>6</a:t>
            </a:r>
            <a:r>
              <a:rPr lang="zh-CN" altLang="en-US" sz="4800" b="1">
                <a:latin typeface="黑体" panose="02010609060101010101" pitchFamily="49" charset="-122"/>
                <a:ea typeface="黑体" panose="02010609060101010101" pitchFamily="49" charset="-122"/>
              </a:rPr>
              <a:t>月</a:t>
            </a:r>
            <a:r>
              <a:rPr lang="en-US" altLang="zh-CN" sz="4800" b="1">
                <a:latin typeface="黑体" panose="02010609060101010101" pitchFamily="49" charset="-122"/>
                <a:ea typeface="黑体" panose="02010609060101010101" pitchFamily="49" charset="-122"/>
              </a:rPr>
              <a:t>16</a:t>
            </a:r>
            <a:r>
              <a:rPr lang="zh-CN" altLang="en-US" sz="4800" b="1">
                <a:latin typeface="黑体" panose="02010609060101010101" pitchFamily="49" charset="-122"/>
                <a:ea typeface="黑体" panose="02010609060101010101" pitchFamily="49" charset="-122"/>
              </a:rPr>
              <a:t>日在阳光饭店为爸爸过七十岁生日</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想请爸爸的老战友刘妙山夫妇那天中午十二点来一起吃饭</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请以王孝椿的名义给刘妙山夫妇写一份请柬</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要求称呼得体</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表述简明</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措辞文雅。</a:t>
            </a:r>
            <a:r>
              <a:rPr lang="en-US" altLang="zh-CN" sz="4800" b="1">
                <a:latin typeface="黑体" panose="02010609060101010101" pitchFamily="49" charset="-122"/>
                <a:ea typeface="黑体" panose="02010609060101010101" pitchFamily="49" charset="-122"/>
              </a:rPr>
              <a:t>(</a:t>
            </a:r>
            <a:r>
              <a:rPr lang="zh-CN" altLang="en-US" sz="4800" b="1">
                <a:latin typeface="黑体" panose="02010609060101010101" pitchFamily="49" charset="-122"/>
                <a:ea typeface="黑体" panose="02010609060101010101" pitchFamily="49" charset="-122"/>
              </a:rPr>
              <a:t>不超过</a:t>
            </a:r>
            <a:r>
              <a:rPr lang="en-US" altLang="zh-CN" sz="4800" b="1">
                <a:latin typeface="黑体" panose="02010609060101010101" pitchFamily="49" charset="-122"/>
                <a:ea typeface="黑体" panose="02010609060101010101" pitchFamily="49" charset="-122"/>
              </a:rPr>
              <a:t>40</a:t>
            </a:r>
            <a:r>
              <a:rPr lang="zh-CN" altLang="en-US" sz="4800" b="1">
                <a:latin typeface="黑体" panose="02010609060101010101" pitchFamily="49" charset="-122"/>
                <a:ea typeface="黑体" panose="02010609060101010101" pitchFamily="49" charset="-122"/>
              </a:rPr>
              <a:t>个字</a:t>
            </a:r>
            <a:r>
              <a:rPr lang="en-US" altLang="zh-CN" sz="4800" b="1">
                <a:latin typeface="黑体" panose="02010609060101010101" pitchFamily="49" charset="-122"/>
                <a:ea typeface="黑体" panose="02010609060101010101" pitchFamily="49" charset="-122"/>
              </a:rPr>
              <a:t>)</a:t>
            </a:r>
            <a:endParaRPr lang="en-US" altLang="zh-CN" sz="4800" b="1">
              <a:latin typeface="黑体" panose="02010609060101010101" pitchFamily="49" charset="-122"/>
              <a:ea typeface="黑体" panose="02010609060101010101" pitchFamily="49" charset="-122"/>
            </a:endParaRPr>
          </a:p>
        </p:txBody>
      </p:sp>
      <p:sp>
        <p:nvSpPr>
          <p:cNvPr id="2" name="文本框 1"/>
          <p:cNvSpPr txBox="1"/>
          <p:nvPr/>
        </p:nvSpPr>
        <p:spPr>
          <a:xfrm>
            <a:off x="7117080" y="5013960"/>
            <a:ext cx="4099560" cy="1014730"/>
          </a:xfrm>
          <a:prstGeom prst="rect">
            <a:avLst/>
          </a:prstGeom>
          <a:solidFill>
            <a:schemeClr val="bg1"/>
          </a:solidFill>
          <a:ln w="50800" cap="flat" cmpd="sng">
            <a:solidFill>
              <a:schemeClr val="bg1"/>
            </a:solidFill>
            <a:prstDash val="solid"/>
            <a:miter/>
            <a:headEnd type="none" w="med" len="med"/>
            <a:tailEnd type="none" w="med" len="med"/>
          </a:ln>
        </p:spPr>
        <p:txBody>
          <a:bodyPr wrap="square">
            <a:spAutoFit/>
          </a:bodyPr>
          <a:p>
            <a:pPr algn="ctr">
              <a:spcBef>
                <a:spcPct val="50000"/>
              </a:spcBef>
              <a:buNone/>
            </a:pPr>
            <a:r>
              <a:rPr lang="zh-CN" altLang="en-US" sz="6000" b="1">
                <a:solidFill>
                  <a:srgbClr val="FF0000"/>
                </a:solidFill>
                <a:latin typeface="黑体" panose="02010609060101010101" pitchFamily="49" charset="-122"/>
                <a:ea typeface="黑体" panose="02010609060101010101" pitchFamily="49" charset="-122"/>
              </a:rPr>
              <a:t>主观表述题</a:t>
            </a:r>
            <a:endParaRPr lang="zh-CN" altLang="en-US" sz="6000" b="1">
              <a:solidFill>
                <a:srgbClr val="FF0000"/>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框 10242"/>
          <p:cNvSpPr txBox="1"/>
          <p:nvPr/>
        </p:nvSpPr>
        <p:spPr>
          <a:xfrm>
            <a:off x="142875" y="134938"/>
            <a:ext cx="5181600" cy="1014730"/>
          </a:xfrm>
          <a:prstGeom prst="rect">
            <a:avLst/>
          </a:prstGeom>
          <a:noFill/>
          <a:ln w="50800" cap="flat" cmpd="sng">
            <a:solidFill>
              <a:srgbClr val="FF0000"/>
            </a:solidFill>
            <a:prstDash val="solid"/>
            <a:miter/>
            <a:headEnd type="none" w="med" len="med"/>
            <a:tailEnd type="none" w="med" len="med"/>
          </a:ln>
        </p:spPr>
        <p:txBody>
          <a:bodyPr anchor="t">
            <a:spAutoFit/>
          </a:bodyPr>
          <a:p>
            <a:pPr algn="ctr">
              <a:spcBef>
                <a:spcPct val="50000"/>
              </a:spcBef>
            </a:pPr>
            <a:r>
              <a:rPr lang="zh-CN" altLang="en-US" sz="6000" b="1">
                <a:solidFill>
                  <a:srgbClr val="3434FD"/>
                </a:solidFill>
                <a:latin typeface="黑体" panose="02010609060101010101" pitchFamily="49" charset="-122"/>
                <a:ea typeface="黑体" panose="02010609060101010101" pitchFamily="49" charset="-122"/>
              </a:rPr>
              <a:t>语言得体题</a:t>
            </a:r>
            <a:endParaRPr lang="zh-CN" altLang="en-US" sz="6000" b="1">
              <a:solidFill>
                <a:srgbClr val="3434FD"/>
              </a:solidFill>
              <a:latin typeface="黑体" panose="02010609060101010101" pitchFamily="49" charset="-122"/>
              <a:ea typeface="黑体" panose="02010609060101010101" pitchFamily="49" charset="-122"/>
            </a:endParaRPr>
          </a:p>
        </p:txBody>
      </p:sp>
      <p:sp>
        <p:nvSpPr>
          <p:cNvPr id="14338" name="文本占位符 10243"/>
          <p:cNvSpPr>
            <a:spLocks noGrp="1"/>
          </p:cNvSpPr>
          <p:nvPr>
            <p:ph type="body"/>
          </p:nvPr>
        </p:nvSpPr>
        <p:spPr>
          <a:xfrm>
            <a:off x="273050" y="1574800"/>
            <a:ext cx="11541125" cy="3019425"/>
          </a:xfrm>
          <a:solidFill>
            <a:srgbClr val="FFFFFF"/>
          </a:solidFill>
        </p:spPr>
        <p:txBody>
          <a:bodyPr anchor="t"/>
          <a:p>
            <a:pPr>
              <a:buNone/>
            </a:pPr>
            <a:endParaRPr lang="zh-CN" altLang="en-US" sz="6000" b="1">
              <a:latin typeface="宋体" panose="02010600030101010101" pitchFamily="2" charset="-122"/>
            </a:endParaRPr>
          </a:p>
          <a:p>
            <a:pPr algn="ctr">
              <a:buNone/>
            </a:pPr>
            <a:r>
              <a:rPr lang="zh-CN" altLang="en-US" sz="6000" b="1">
                <a:latin typeface="宋体" panose="02010600030101010101" pitchFamily="2" charset="-122"/>
              </a:rPr>
              <a:t>做语言得体题，要注意哪些？</a:t>
            </a:r>
            <a:endParaRPr lang="zh-CN" altLang="en-US" sz="6000" b="1">
              <a:latin typeface="宋体" panose="02010600030101010101" pitchFamily="2" charset="-122"/>
            </a:endParaRPr>
          </a:p>
        </p:txBody>
      </p:sp>
      <p:sp>
        <p:nvSpPr>
          <p:cNvPr id="9220" name="文本框 9219"/>
          <p:cNvSpPr txBox="1"/>
          <p:nvPr/>
        </p:nvSpPr>
        <p:spPr>
          <a:xfrm>
            <a:off x="5891530" y="319405"/>
            <a:ext cx="4256405" cy="645160"/>
          </a:xfrm>
          <a:prstGeom prst="rect">
            <a:avLst/>
          </a:prstGeom>
          <a:noFill/>
          <a:ln w="9525">
            <a:noFill/>
          </a:ln>
        </p:spPr>
        <p:txBody>
          <a:bodyPr wrap="square" anchor="t">
            <a:spAutoFit/>
          </a:bodyPr>
          <a:p>
            <a:pPr>
              <a:spcBef>
                <a:spcPct val="50000"/>
              </a:spcBef>
            </a:pPr>
            <a:r>
              <a:rPr lang="zh-CN" altLang="en-US" sz="3600" b="1">
                <a:solidFill>
                  <a:srgbClr val="3434FD"/>
                </a:solidFill>
                <a:latin typeface="Calibri" panose="020F0502020204030204" pitchFamily="34" charset="0"/>
                <a:ea typeface="宋体" panose="02010600030101010101" pitchFamily="2" charset="-122"/>
              </a:rPr>
              <a:t>（怎么应考？）</a:t>
            </a:r>
            <a:endParaRPr lang="zh-CN" altLang="en-US" sz="3600" b="1">
              <a:solidFill>
                <a:srgbClr val="3434FD"/>
              </a:solidFill>
              <a:latin typeface="Calibri" panose="020F050202020403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8">
                                            <p:bg/>
                                          </p:spTgt>
                                        </p:tgtEl>
                                        <p:attrNameLst>
                                          <p:attrName>style.visibility</p:attrName>
                                        </p:attrNameLst>
                                      </p:cBhvr>
                                      <p:to>
                                        <p:strVal val="visible"/>
                                      </p:to>
                                    </p:set>
                                    <p:animEffect transition="in" filter="blinds(horizontal)">
                                      <p:cBhvr>
                                        <p:cTn id="7" dur="500"/>
                                        <p:tgtEl>
                                          <p:spTgt spid="14338">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blinds(horizontal)">
                                      <p:cBhvr>
                                        <p:cTn id="12" dur="500"/>
                                        <p:tgtEl>
                                          <p:spTgt spid="143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mph" presetSubtype="0" fill="hold" nodeType="clickEffect">
                                  <p:stCondLst>
                                    <p:cond delay="0"/>
                                  </p:stCondLst>
                                  <p:childTnLst>
                                    <p:animScale>
                                      <p:cBhvr>
                                        <p:cTn id="16" dur="2000" fill="hold"/>
                                        <p:tgtEl>
                                          <p:spTgt spid="14338">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build="p"/>
    </p:bldLst>
  </p:timing>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rgbClr val="00FF00"/>
        </a:solidFill>
        <a:ln w="50800" cap="flat" cmpd="sng">
          <a:solidFill>
            <a:srgbClr val="FF0000"/>
          </a:solidFill>
          <a:prstDash val="solid"/>
          <a:miter/>
          <a:headEnd type="none" w="med" len="med"/>
          <a:tailEnd type="none" w="med" len="med"/>
        </a:ln>
      </a:spPr>
      <a:bodyPr>
        <a:spAutoFit/>
      </a:bodyPr>
      <a:lstStyle>
        <a:defPPr algn="ctr">
          <a:spcBef>
            <a:spcPct val="50000"/>
          </a:spcBef>
          <a:buNone/>
          <a:defRPr lang="zh-CN" altLang="en-US" sz="6000" b="1">
            <a:latin typeface="黑体" panose="02010609060101010101" pitchFamily="49" charset="-122"/>
            <a:ea typeface="黑体" panose="02010609060101010101" pitchFamily="49" charset="-122"/>
          </a:defRPr>
        </a:defPPr>
      </a:lstStyle>
    </a:txDef>
  </a:objectDefaults>
  <a:extraClrSchemeLst>
    <a:extraClrScheme>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8232</Words>
  <Application>WPS 演示</Application>
  <PresentationFormat/>
  <Paragraphs>550</Paragraphs>
  <Slides>54</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54</vt:i4>
      </vt:variant>
    </vt:vector>
  </HeadingPairs>
  <TitlesOfParts>
    <vt:vector size="71" baseType="lpstr">
      <vt:lpstr>Arial</vt:lpstr>
      <vt:lpstr>宋体</vt:lpstr>
      <vt:lpstr>Wingdings</vt:lpstr>
      <vt:lpstr>Calibri</vt:lpstr>
      <vt:lpstr>黑体</vt:lpstr>
      <vt:lpstr>Times New Roman</vt:lpstr>
      <vt:lpstr>幼圆</vt:lpstr>
      <vt:lpstr>楷体</vt:lpstr>
      <vt:lpstr>方正大标宋简体</vt:lpstr>
      <vt:lpstr>微软雅黑</vt:lpstr>
      <vt:lpstr>Arial Unicode MS</vt:lpstr>
      <vt:lpstr>Calibri Light</vt:lpstr>
      <vt:lpstr>楷体_GB2312</vt:lpstr>
      <vt:lpstr>华文中宋</vt:lpstr>
      <vt:lpstr>Verdana</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小米贝贝</cp:lastModifiedBy>
  <cp:revision>137</cp:revision>
  <dcterms:created xsi:type="dcterms:W3CDTF">2015-05-05T08:02:00Z</dcterms:created>
  <dcterms:modified xsi:type="dcterms:W3CDTF">2018-04-18T01:30:45Z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