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sldIdLst>
    <p:sldId id="283" r:id="rId6"/>
    <p:sldId id="302" r:id="rId7"/>
    <p:sldId id="278" r:id="rId8"/>
    <p:sldId id="425" r:id="rId9"/>
    <p:sldId id="420" r:id="rId10"/>
    <p:sldId id="427" r:id="rId11"/>
    <p:sldId id="259" r:id="rId12"/>
    <p:sldId id="416" r:id="rId13"/>
    <p:sldId id="421" r:id="rId14"/>
    <p:sldId id="428" r:id="rId15"/>
    <p:sldId id="280" r:id="rId16"/>
    <p:sldId id="419" r:id="rId17"/>
    <p:sldId id="422" r:id="rId18"/>
    <p:sldId id="429" r:id="rId19"/>
    <p:sldId id="281" r:id="rId20"/>
    <p:sldId id="423" r:id="rId21"/>
    <p:sldId id="424" r:id="rId22"/>
    <p:sldId id="363" r:id="rId23"/>
    <p:sldId id="426" r:id="rId24"/>
    <p:sldId id="264" r:id="rId25"/>
    <p:sldId id="430" r:id="rId26"/>
    <p:sldId id="431" r:id="rId27"/>
    <p:sldId id="265" r:id="rId28"/>
    <p:sldId id="433" r:id="rId29"/>
    <p:sldId id="432" r:id="rId30"/>
    <p:sldId id="435" r:id="rId31"/>
    <p:sldId id="436" r:id="rId32"/>
    <p:sldId id="437" r:id="rId33"/>
    <p:sldId id="438" r:id="rId34"/>
    <p:sldId id="440" r:id="rId35"/>
    <p:sldId id="286" r:id="rId36"/>
    <p:sldId id="365" r:id="rId37"/>
    <p:sldId id="366" r:id="rId38"/>
    <p:sldId id="368" r:id="rId39"/>
    <p:sldId id="442" r:id="rId40"/>
    <p:sldId id="284" r:id="rId41"/>
    <p:sldId id="367" r:id="rId42"/>
    <p:sldId id="372" r:id="rId43"/>
    <p:sldId id="369" r:id="rId44"/>
    <p:sldId id="290" r:id="rId45"/>
    <p:sldId id="370" r:id="rId46"/>
    <p:sldId id="441" r:id="rId47"/>
    <p:sldId id="291" r:id="rId48"/>
    <p:sldId id="415" r:id="rId49"/>
    <p:sldId id="304" r:id="rId50"/>
    <p:sldId id="292" r:id="rId51"/>
    <p:sldId id="312" r:id="rId52"/>
    <p:sldId id="314" r:id="rId53"/>
    <p:sldId id="383" r:id="rId54"/>
    <p:sldId id="306" r:id="rId55"/>
    <p:sldId id="308" r:id="rId56"/>
    <p:sldId id="384" r:id="rId57"/>
    <p:sldId id="386" r:id="rId58"/>
    <p:sldId id="334" r:id="rId59"/>
    <p:sldId id="335" r:id="rId60"/>
    <p:sldId id="387" r:id="rId61"/>
    <p:sldId id="342" r:id="rId62"/>
    <p:sldId id="389" r:id="rId63"/>
    <p:sldId id="388" r:id="rId64"/>
    <p:sldId id="390" r:id="rId65"/>
    <p:sldId id="343" r:id="rId66"/>
    <p:sldId id="344" r:id="rId67"/>
    <p:sldId id="391" r:id="rId68"/>
    <p:sldId id="345" r:id="rId69"/>
    <p:sldId id="392" r:id="rId70"/>
    <p:sldId id="393" r:id="rId71"/>
    <p:sldId id="394" r:id="rId72"/>
    <p:sldId id="395" r:id="rId73"/>
    <p:sldId id="396" r:id="rId74"/>
    <p:sldId id="336" r:id="rId75"/>
    <p:sldId id="397" r:id="rId76"/>
    <p:sldId id="398" r:id="rId77"/>
    <p:sldId id="406" r:id="rId78"/>
    <p:sldId id="399" r:id="rId79"/>
    <p:sldId id="400" r:id="rId80"/>
    <p:sldId id="401" r:id="rId81"/>
    <p:sldId id="402" r:id="rId82"/>
    <p:sldId id="337" r:id="rId83"/>
    <p:sldId id="403" r:id="rId84"/>
    <p:sldId id="404" r:id="rId85"/>
    <p:sldId id="338" r:id="rId86"/>
    <p:sldId id="407" r:id="rId87"/>
    <p:sldId id="408" r:id="rId88"/>
    <p:sldId id="339" r:id="rId89"/>
    <p:sldId id="409" r:id="rId90"/>
    <p:sldId id="410" r:id="rId91"/>
    <p:sldId id="340" r:id="rId92"/>
    <p:sldId id="411" r:id="rId93"/>
    <p:sldId id="412" r:id="rId94"/>
    <p:sldId id="413" r:id="rId95"/>
    <p:sldId id="414" r:id="rId9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FF"/>
    <a:srgbClr val="0033CC"/>
    <a:srgbClr val="CCECFF"/>
    <a:srgbClr val="110D0D"/>
    <a:srgbClr val="00CC00"/>
    <a:srgbClr val="FFFFFF"/>
    <a:srgbClr val="790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tableStyles" Target="tableStyles.xml"/><Relationship Id="rId98" Type="http://schemas.openxmlformats.org/officeDocument/2006/relationships/viewProps" Target="viewProps.xml"/><Relationship Id="rId97" Type="http://schemas.openxmlformats.org/officeDocument/2006/relationships/presProps" Target="presProps.xml"/><Relationship Id="rId96" Type="http://schemas.openxmlformats.org/officeDocument/2006/relationships/slide" Target="slides/slide91.xml"/><Relationship Id="rId95" Type="http://schemas.openxmlformats.org/officeDocument/2006/relationships/slide" Target="slides/slide90.xml"/><Relationship Id="rId94" Type="http://schemas.openxmlformats.org/officeDocument/2006/relationships/slide" Target="slides/slide89.xml"/><Relationship Id="rId93" Type="http://schemas.openxmlformats.org/officeDocument/2006/relationships/slide" Target="slides/slide88.xml"/><Relationship Id="rId92" Type="http://schemas.openxmlformats.org/officeDocument/2006/relationships/slide" Target="slides/slide87.xml"/><Relationship Id="rId91" Type="http://schemas.openxmlformats.org/officeDocument/2006/relationships/slide" Target="slides/slide86.xml"/><Relationship Id="rId90" Type="http://schemas.openxmlformats.org/officeDocument/2006/relationships/slide" Target="slides/slide85.xml"/><Relationship Id="rId9" Type="http://schemas.openxmlformats.org/officeDocument/2006/relationships/slide" Target="slides/slide4.xml"/><Relationship Id="rId89" Type="http://schemas.openxmlformats.org/officeDocument/2006/relationships/slide" Target="slides/slide84.xml"/><Relationship Id="rId88" Type="http://schemas.openxmlformats.org/officeDocument/2006/relationships/slide" Target="slides/slide83.xml"/><Relationship Id="rId87" Type="http://schemas.openxmlformats.org/officeDocument/2006/relationships/slide" Target="slides/slide82.xml"/><Relationship Id="rId86" Type="http://schemas.openxmlformats.org/officeDocument/2006/relationships/slide" Target="slides/slide81.xml"/><Relationship Id="rId85" Type="http://schemas.openxmlformats.org/officeDocument/2006/relationships/slide" Target="slides/slide80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80" Type="http://schemas.openxmlformats.org/officeDocument/2006/relationships/slide" Target="slides/slide75.xml"/><Relationship Id="rId8" Type="http://schemas.openxmlformats.org/officeDocument/2006/relationships/slide" Target="slides/slide3.xml"/><Relationship Id="rId79" Type="http://schemas.openxmlformats.org/officeDocument/2006/relationships/slide" Target="slides/slide74.xml"/><Relationship Id="rId78" Type="http://schemas.openxmlformats.org/officeDocument/2006/relationships/slide" Target="slides/slide73.xml"/><Relationship Id="rId77" Type="http://schemas.openxmlformats.org/officeDocument/2006/relationships/slide" Target="slides/slide72.xml"/><Relationship Id="rId76" Type="http://schemas.openxmlformats.org/officeDocument/2006/relationships/slide" Target="slides/slide71.xml"/><Relationship Id="rId75" Type="http://schemas.openxmlformats.org/officeDocument/2006/relationships/slide" Target="slides/slide70.xml"/><Relationship Id="rId74" Type="http://schemas.openxmlformats.org/officeDocument/2006/relationships/slide" Target="slides/slide69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7" Type="http://schemas.openxmlformats.org/officeDocument/2006/relationships/slide" Target="slides/slide2.xml"/><Relationship Id="rId69" Type="http://schemas.openxmlformats.org/officeDocument/2006/relationships/slide" Target="slides/slide64.xml"/><Relationship Id="rId68" Type="http://schemas.openxmlformats.org/officeDocument/2006/relationships/slide" Target="slides/slide63.xml"/><Relationship Id="rId67" Type="http://schemas.openxmlformats.org/officeDocument/2006/relationships/slide" Target="slides/slide62.xml"/><Relationship Id="rId66" Type="http://schemas.openxmlformats.org/officeDocument/2006/relationships/slide" Target="slides/slide61.xml"/><Relationship Id="rId65" Type="http://schemas.openxmlformats.org/officeDocument/2006/relationships/slide" Target="slides/slide60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60" Type="http://schemas.openxmlformats.org/officeDocument/2006/relationships/slide" Target="slides/slide55.xml"/><Relationship Id="rId6" Type="http://schemas.openxmlformats.org/officeDocument/2006/relationships/slide" Target="slides/slide1.xml"/><Relationship Id="rId59" Type="http://schemas.openxmlformats.org/officeDocument/2006/relationships/slide" Target="slides/slide54.xml"/><Relationship Id="rId58" Type="http://schemas.openxmlformats.org/officeDocument/2006/relationships/slide" Target="slides/slide53.xml"/><Relationship Id="rId57" Type="http://schemas.openxmlformats.org/officeDocument/2006/relationships/slide" Target="slides/slide52.xml"/><Relationship Id="rId56" Type="http://schemas.openxmlformats.org/officeDocument/2006/relationships/slide" Target="slides/slide51.xml"/><Relationship Id="rId55" Type="http://schemas.openxmlformats.org/officeDocument/2006/relationships/slide" Target="slides/slide50.xml"/><Relationship Id="rId54" Type="http://schemas.openxmlformats.org/officeDocument/2006/relationships/slide" Target="slides/slide49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" Type="http://schemas.openxmlformats.org/officeDocument/2006/relationships/slideMaster" Target="slideMasters/slideMaster4.xml"/><Relationship Id="rId49" Type="http://schemas.openxmlformats.org/officeDocument/2006/relationships/slide" Target="slides/slide4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0" Type="http://schemas.openxmlformats.org/officeDocument/2006/relationships/slide" Target="slides/slide35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9850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9850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27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hangingPunct="1"/>
            <a:fld id="{9A0DB2DC-4C9A-4742-B13C-FB6460FD3503}" type="slidenum">
              <a:rPr lang="en-US" altLang="zh-CN">
                <a:latin typeface="Times New Roman" panose="02020603050405020304" pitchFamily="18" charset="0"/>
              </a:rPr>
            </a:fld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Group 2"/>
          <p:cNvGrpSpPr/>
          <p:nvPr/>
        </p:nvGrpSpPr>
        <p:grpSpPr>
          <a:xfrm>
            <a:off x="6303963" y="0"/>
            <a:ext cx="2840037" cy="3254375"/>
            <a:chOff x="0" y="0"/>
            <a:chExt cx="2170" cy="2486"/>
          </a:xfrm>
        </p:grpSpPr>
        <p:grpSp>
          <p:nvGrpSpPr>
            <p:cNvPr id="2056" name="Group 3"/>
            <p:cNvGrpSpPr/>
            <p:nvPr/>
          </p:nvGrpSpPr>
          <p:grpSpPr>
            <a:xfrm>
              <a:off x="965" y="1910"/>
              <a:ext cx="768" cy="576"/>
              <a:chOff x="0" y="0"/>
              <a:chExt cx="768" cy="576"/>
            </a:xfrm>
          </p:grpSpPr>
          <p:sp>
            <p:nvSpPr>
              <p:cNvPr id="2" name="Oval 4"/>
              <p:cNvSpPr>
                <a:spLocks noChangeArrowheads="1"/>
              </p:cNvSpPr>
              <p:nvPr/>
            </p:nvSpPr>
            <p:spPr bwMode="auto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3" name="Oval 5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57" name="Group 6"/>
            <p:cNvGrpSpPr/>
            <p:nvPr/>
          </p:nvGrpSpPr>
          <p:grpSpPr>
            <a:xfrm>
              <a:off x="1142" y="1103"/>
              <a:ext cx="768" cy="576"/>
              <a:chOff x="0" y="0"/>
              <a:chExt cx="768" cy="576"/>
            </a:xfrm>
          </p:grpSpPr>
          <p:sp>
            <p:nvSpPr>
              <p:cNvPr id="2055" name="Oval 7"/>
              <p:cNvSpPr>
                <a:spLocks noChangeArrowheads="1"/>
              </p:cNvSpPr>
              <p:nvPr/>
            </p:nvSpPr>
            <p:spPr bwMode="auto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" name="Oval 8"/>
              <p:cNvSpPr>
                <a:spLocks noChangeArrowheads="1"/>
              </p:cNvSpPr>
              <p:nvPr/>
            </p:nvSpPr>
            <p:spPr bwMode="auto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58" name="Group 9"/>
            <p:cNvGrpSpPr/>
            <p:nvPr/>
          </p:nvGrpSpPr>
          <p:grpSpPr>
            <a:xfrm>
              <a:off x="19" y="0"/>
              <a:ext cx="768" cy="576"/>
              <a:chOff x="0" y="0"/>
              <a:chExt cx="768" cy="576"/>
            </a:xfrm>
          </p:grpSpPr>
          <p:sp>
            <p:nvSpPr>
              <p:cNvPr id="4" name="Oval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5" name="Oval 11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59" name="Group 12"/>
            <p:cNvGrpSpPr/>
            <p:nvPr/>
          </p:nvGrpSpPr>
          <p:grpSpPr>
            <a:xfrm>
              <a:off x="0" y="0"/>
              <a:ext cx="2170" cy="1702"/>
              <a:chOff x="0" y="0"/>
              <a:chExt cx="2170" cy="1702"/>
            </a:xfrm>
          </p:grpSpPr>
          <p:grpSp>
            <p:nvGrpSpPr>
              <p:cNvPr id="2060" name="Group 13"/>
              <p:cNvGrpSpPr/>
              <p:nvPr/>
            </p:nvGrpSpPr>
            <p:grpSpPr>
              <a:xfrm>
                <a:off x="525" y="308"/>
                <a:ext cx="1145" cy="844"/>
                <a:chOff x="0" y="0"/>
                <a:chExt cx="2919" cy="2151"/>
              </a:xfrm>
            </p:grpSpPr>
            <p:sp>
              <p:nvSpPr>
                <p:cNvPr id="2062" name="Oval 14"/>
                <p:cNvSpPr>
                  <a:spLocks noChangeArrowheads="1"/>
                </p:cNvSpPr>
                <p:nvPr/>
              </p:nvSpPr>
              <p:spPr bwMode="auto">
                <a:xfrm>
                  <a:off x="1" y="0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063" name="Oval 15"/>
                <p:cNvSpPr>
                  <a:spLocks noChangeArrowheads="1"/>
                </p:cNvSpPr>
                <p:nvPr/>
              </p:nvSpPr>
              <p:spPr bwMode="auto">
                <a:xfrm>
                  <a:off x="1117" y="788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2061" name="Group 16"/>
              <p:cNvGrpSpPr/>
              <p:nvPr/>
            </p:nvGrpSpPr>
            <p:grpSpPr>
              <a:xfrm>
                <a:off x="0" y="0"/>
                <a:ext cx="2145" cy="1702"/>
                <a:chOff x="0" y="0"/>
                <a:chExt cx="2145" cy="1702"/>
              </a:xfrm>
            </p:grpSpPr>
            <p:grpSp>
              <p:nvGrpSpPr>
                <p:cNvPr id="2084" name="Group 17"/>
                <p:cNvGrpSpPr/>
                <p:nvPr/>
              </p:nvGrpSpPr>
              <p:grpSpPr>
                <a:xfrm>
                  <a:off x="1390" y="589"/>
                  <a:ext cx="493" cy="912"/>
                  <a:chOff x="0" y="0"/>
                  <a:chExt cx="1258" cy="2327"/>
                </a:xfrm>
              </p:grpSpPr>
              <p:sp>
                <p:nvSpPr>
                  <p:cNvPr id="2066" name="Freeform 18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-694" y="706"/>
                    <a:ext cx="1702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37 w 2736"/>
                      <a:gd name="T3" fmla="*/ 65 h 504"/>
                      <a:gd name="T4" fmla="*/ 692 w 2736"/>
                      <a:gd name="T5" fmla="*/ 9 h 504"/>
                      <a:gd name="T6" fmla="*/ 1066 w 2736"/>
                      <a:gd name="T7" fmla="*/ 9 h 504"/>
                      <a:gd name="T8" fmla="*/ 1060 w 2736"/>
                      <a:gd name="T9" fmla="*/ 40 h 504"/>
                      <a:gd name="T10" fmla="*/ 687 w 2736"/>
                      <a:gd name="T11" fmla="*/ 40 h 504"/>
                      <a:gd name="T12" fmla="*/ 255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67" name="Freeform 19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550" y="1608"/>
                    <a:ext cx="907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9 w 1769"/>
                      <a:gd name="T3" fmla="*/ 22 h 791"/>
                      <a:gd name="T4" fmla="*/ 308 w 1769"/>
                      <a:gd name="T5" fmla="*/ 77 h 791"/>
                      <a:gd name="T6" fmla="*/ 429 w 1769"/>
                      <a:gd name="T7" fmla="*/ 165 h 791"/>
                      <a:gd name="T8" fmla="*/ 468 w 1769"/>
                      <a:gd name="T9" fmla="*/ 232 h 791"/>
                      <a:gd name="T10" fmla="*/ 450 w 1769"/>
                      <a:gd name="T11" fmla="*/ 301 h 791"/>
                      <a:gd name="T12" fmla="*/ 423 w 1769"/>
                      <a:gd name="T13" fmla="*/ 242 h 791"/>
                      <a:gd name="T14" fmla="*/ 370 w 1769"/>
                      <a:gd name="T15" fmla="*/ 174 h 791"/>
                      <a:gd name="T16" fmla="*/ 295 w 1769"/>
                      <a:gd name="T17" fmla="*/ 113 h 791"/>
                      <a:gd name="T18" fmla="*/ 155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85" name="Group 20"/>
                <p:cNvGrpSpPr/>
                <p:nvPr/>
              </p:nvGrpSpPr>
              <p:grpSpPr>
                <a:xfrm>
                  <a:off x="1152" y="781"/>
                  <a:ext cx="966" cy="522"/>
                  <a:chOff x="0" y="0"/>
                  <a:chExt cx="2463" cy="1332"/>
                </a:xfrm>
              </p:grpSpPr>
              <p:sp>
                <p:nvSpPr>
                  <p:cNvPr id="2069" name="Freeform 21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1" y="0"/>
                    <a:ext cx="1812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9 w 2736"/>
                      <a:gd name="T3" fmla="*/ 80 h 504"/>
                      <a:gd name="T4" fmla="*/ 779 w 2736"/>
                      <a:gd name="T5" fmla="*/ 12 h 504"/>
                      <a:gd name="T6" fmla="*/ 1200 w 2736"/>
                      <a:gd name="T7" fmla="*/ 12 h 504"/>
                      <a:gd name="T8" fmla="*/ 1193 w 2736"/>
                      <a:gd name="T9" fmla="*/ 49 h 504"/>
                      <a:gd name="T10" fmla="*/ 774 w 2736"/>
                      <a:gd name="T11" fmla="*/ 49 h 504"/>
                      <a:gd name="T12" fmla="*/ 287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70" name="Freeform 22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1488" y="786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86" name="Group 23"/>
                <p:cNvGrpSpPr/>
                <p:nvPr/>
              </p:nvGrpSpPr>
              <p:grpSpPr>
                <a:xfrm>
                  <a:off x="1165" y="707"/>
                  <a:ext cx="971" cy="417"/>
                  <a:chOff x="0" y="0"/>
                  <a:chExt cx="2477" cy="1064"/>
                </a:xfrm>
              </p:grpSpPr>
              <p:sp>
                <p:nvSpPr>
                  <p:cNvPr id="2072" name="Freeform 24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-1" y="0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73" name="Freeform 25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1546" y="588"/>
                    <a:ext cx="931" cy="47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21 h 791"/>
                      <a:gd name="T4" fmla="*/ 321 w 1769"/>
                      <a:gd name="T5" fmla="*/ 73 h 791"/>
                      <a:gd name="T6" fmla="*/ 446 w 1769"/>
                      <a:gd name="T7" fmla="*/ 157 h 791"/>
                      <a:gd name="T8" fmla="*/ 486 w 1769"/>
                      <a:gd name="T9" fmla="*/ 221 h 791"/>
                      <a:gd name="T10" fmla="*/ 468 w 1769"/>
                      <a:gd name="T11" fmla="*/ 286 h 791"/>
                      <a:gd name="T12" fmla="*/ 440 w 1769"/>
                      <a:gd name="T13" fmla="*/ 230 h 791"/>
                      <a:gd name="T14" fmla="*/ 385 w 1769"/>
                      <a:gd name="T15" fmla="*/ 165 h 791"/>
                      <a:gd name="T16" fmla="*/ 307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87" name="Group 26"/>
                <p:cNvGrpSpPr/>
                <p:nvPr/>
              </p:nvGrpSpPr>
              <p:grpSpPr>
                <a:xfrm>
                  <a:off x="1176" y="630"/>
                  <a:ext cx="969" cy="364"/>
                  <a:chOff x="0" y="0"/>
                  <a:chExt cx="2472" cy="927"/>
                </a:xfrm>
              </p:grpSpPr>
              <p:sp>
                <p:nvSpPr>
                  <p:cNvPr id="2075" name="Freeform 27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-17" y="-20"/>
                    <a:ext cx="1680" cy="346"/>
                  </a:xfrm>
                  <a:custGeom>
                    <a:avLst/>
                    <a:gdLst>
                      <a:gd name="T0" fmla="*/ 0 w 2736"/>
                      <a:gd name="T1" fmla="*/ 229 h 504"/>
                      <a:gd name="T2" fmla="*/ 325 w 2736"/>
                      <a:gd name="T3" fmla="*/ 76 h 504"/>
                      <a:gd name="T4" fmla="*/ 669 w 2736"/>
                      <a:gd name="T5" fmla="*/ 11 h 504"/>
                      <a:gd name="T6" fmla="*/ 1030 w 2736"/>
                      <a:gd name="T7" fmla="*/ 11 h 504"/>
                      <a:gd name="T8" fmla="*/ 1024 w 2736"/>
                      <a:gd name="T9" fmla="*/ 47 h 504"/>
                      <a:gd name="T10" fmla="*/ 664 w 2736"/>
                      <a:gd name="T11" fmla="*/ 47 h 504"/>
                      <a:gd name="T12" fmla="*/ 246 w 2736"/>
                      <a:gd name="T13" fmla="*/ 133 h 504"/>
                      <a:gd name="T14" fmla="*/ 0 w 2736"/>
                      <a:gd name="T15" fmla="*/ 2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76" name="Freeform 28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1564" y="394"/>
                    <a:ext cx="891" cy="51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4 w 1769"/>
                      <a:gd name="T3" fmla="*/ 24 h 791"/>
                      <a:gd name="T4" fmla="*/ 296 w 1769"/>
                      <a:gd name="T5" fmla="*/ 86 h 791"/>
                      <a:gd name="T6" fmla="*/ 412 w 1769"/>
                      <a:gd name="T7" fmla="*/ 186 h 791"/>
                      <a:gd name="T8" fmla="*/ 448 w 1769"/>
                      <a:gd name="T9" fmla="*/ 262 h 791"/>
                      <a:gd name="T10" fmla="*/ 431 w 1769"/>
                      <a:gd name="T11" fmla="*/ 339 h 791"/>
                      <a:gd name="T12" fmla="*/ 406 w 1769"/>
                      <a:gd name="T13" fmla="*/ 272 h 791"/>
                      <a:gd name="T14" fmla="*/ 355 w 1769"/>
                      <a:gd name="T15" fmla="*/ 196 h 791"/>
                      <a:gd name="T16" fmla="*/ 283 w 1769"/>
                      <a:gd name="T17" fmla="*/ 127 h 791"/>
                      <a:gd name="T18" fmla="*/ 149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88" name="Group 29"/>
                <p:cNvGrpSpPr/>
                <p:nvPr/>
              </p:nvGrpSpPr>
              <p:grpSpPr>
                <a:xfrm>
                  <a:off x="1189" y="543"/>
                  <a:ext cx="918" cy="258"/>
                  <a:chOff x="0" y="0"/>
                  <a:chExt cx="2342" cy="657"/>
                </a:xfrm>
              </p:grpSpPr>
              <p:sp>
                <p:nvSpPr>
                  <p:cNvPr id="2078" name="Freeform 30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-1" y="1"/>
                    <a:ext cx="154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5 w 2736"/>
                      <a:gd name="T3" fmla="*/ 64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79" name="Freeform 31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1512" y="167"/>
                    <a:ext cx="829" cy="46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0 h 791"/>
                      <a:gd name="T4" fmla="*/ 254 w 1769"/>
                      <a:gd name="T5" fmla="*/ 72 h 791"/>
                      <a:gd name="T6" fmla="*/ 354 w 1769"/>
                      <a:gd name="T7" fmla="*/ 156 h 791"/>
                      <a:gd name="T8" fmla="*/ 386 w 1769"/>
                      <a:gd name="T9" fmla="*/ 220 h 791"/>
                      <a:gd name="T10" fmla="*/ 371 w 1769"/>
                      <a:gd name="T11" fmla="*/ 285 h 791"/>
                      <a:gd name="T12" fmla="*/ 349 w 1769"/>
                      <a:gd name="T13" fmla="*/ 229 h 791"/>
                      <a:gd name="T14" fmla="*/ 305 w 1769"/>
                      <a:gd name="T15" fmla="*/ 164 h 791"/>
                      <a:gd name="T16" fmla="*/ 244 w 1769"/>
                      <a:gd name="T17" fmla="*/ 107 h 791"/>
                      <a:gd name="T18" fmla="*/ 127 w 1769"/>
                      <a:gd name="T19" fmla="*/ 55 h 791"/>
                      <a:gd name="T20" fmla="*/ 0 w 1769"/>
                      <a:gd name="T21" fmla="*/ 27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89" name="Group 32"/>
                <p:cNvGrpSpPr/>
                <p:nvPr/>
              </p:nvGrpSpPr>
              <p:grpSpPr>
                <a:xfrm>
                  <a:off x="1199" y="487"/>
                  <a:ext cx="843" cy="134"/>
                  <a:chOff x="0" y="0"/>
                  <a:chExt cx="2150" cy="343"/>
                </a:xfrm>
              </p:grpSpPr>
              <p:sp>
                <p:nvSpPr>
                  <p:cNvPr id="2081" name="Freeform 33"/>
                  <p:cNvSpPr>
                    <a:spLocks noChangeArrowheads="1"/>
                  </p:cNvSpPr>
                  <p:nvPr/>
                </p:nvSpPr>
                <p:spPr bwMode="auto">
                  <a:xfrm rot="21515819">
                    <a:off x="-1" y="17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082" name="Freeform 34"/>
                  <p:cNvSpPr>
                    <a:spLocks noChangeArrowheads="1"/>
                  </p:cNvSpPr>
                  <p:nvPr/>
                </p:nvSpPr>
                <p:spPr bwMode="auto">
                  <a:xfrm rot="21515819">
                    <a:off x="1394" y="-20"/>
                    <a:ext cx="755" cy="36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1 h 791"/>
                      <a:gd name="T6" fmla="*/ 294 w 1769"/>
                      <a:gd name="T7" fmla="*/ 88 h 791"/>
                      <a:gd name="T8" fmla="*/ 320 w 1769"/>
                      <a:gd name="T9" fmla="*/ 124 h 791"/>
                      <a:gd name="T10" fmla="*/ 308 w 1769"/>
                      <a:gd name="T11" fmla="*/ 160 h 791"/>
                      <a:gd name="T12" fmla="*/ 289 w 1769"/>
                      <a:gd name="T13" fmla="*/ 129 h 791"/>
                      <a:gd name="T14" fmla="*/ 253 w 1769"/>
                      <a:gd name="T15" fmla="*/ 92 h 791"/>
                      <a:gd name="T16" fmla="*/ 202 w 1769"/>
                      <a:gd name="T17" fmla="*/ 60 h 791"/>
                      <a:gd name="T18" fmla="*/ 106 w 1769"/>
                      <a:gd name="T19" fmla="*/ 31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0" name="Group 35"/>
                <p:cNvGrpSpPr/>
                <p:nvPr/>
              </p:nvGrpSpPr>
              <p:grpSpPr>
                <a:xfrm>
                  <a:off x="1181" y="349"/>
                  <a:ext cx="737" cy="167"/>
                  <a:chOff x="0" y="0"/>
                  <a:chExt cx="1879" cy="427"/>
                </a:xfrm>
              </p:grpSpPr>
              <p:sp>
                <p:nvSpPr>
                  <p:cNvPr id="6" name="Freeform 36"/>
                  <p:cNvSpPr>
                    <a:spLocks noChangeArrowheads="1"/>
                  </p:cNvSpPr>
                  <p:nvPr/>
                </p:nvSpPr>
                <p:spPr bwMode="auto">
                  <a:xfrm rot="20797423">
                    <a:off x="-21" y="211"/>
                    <a:ext cx="1252" cy="202"/>
                  </a:xfrm>
                  <a:custGeom>
                    <a:avLst/>
                    <a:gdLst>
                      <a:gd name="T0" fmla="*/ 0 w 2736"/>
                      <a:gd name="T1" fmla="*/ 82 h 504"/>
                      <a:gd name="T2" fmla="*/ 179 w 2736"/>
                      <a:gd name="T3" fmla="*/ 27 h 504"/>
                      <a:gd name="T4" fmla="*/ 368 w 2736"/>
                      <a:gd name="T5" fmla="*/ 4 h 504"/>
                      <a:gd name="T6" fmla="*/ 567 w 2736"/>
                      <a:gd name="T7" fmla="*/ 4 h 504"/>
                      <a:gd name="T8" fmla="*/ 564 w 2736"/>
                      <a:gd name="T9" fmla="*/ 17 h 504"/>
                      <a:gd name="T10" fmla="*/ 366 w 2736"/>
                      <a:gd name="T11" fmla="*/ 17 h 504"/>
                      <a:gd name="T12" fmla="*/ 136 w 2736"/>
                      <a:gd name="T13" fmla="*/ 48 h 504"/>
                      <a:gd name="T14" fmla="*/ 0 w 2736"/>
                      <a:gd name="T15" fmla="*/ 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" name="Freeform 37"/>
                  <p:cNvSpPr>
                    <a:spLocks noChangeArrowheads="1"/>
                  </p:cNvSpPr>
                  <p:nvPr/>
                </p:nvSpPr>
                <p:spPr bwMode="auto">
                  <a:xfrm rot="20797423">
                    <a:off x="1210" y="1"/>
                    <a:ext cx="668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9 w 1769"/>
                      <a:gd name="T3" fmla="*/ 10 h 791"/>
                      <a:gd name="T4" fmla="*/ 165 w 1769"/>
                      <a:gd name="T5" fmla="*/ 36 h 791"/>
                      <a:gd name="T6" fmla="*/ 230 w 1769"/>
                      <a:gd name="T7" fmla="*/ 78 h 791"/>
                      <a:gd name="T8" fmla="*/ 250 w 1769"/>
                      <a:gd name="T9" fmla="*/ 109 h 791"/>
                      <a:gd name="T10" fmla="*/ 241 w 1769"/>
                      <a:gd name="T11" fmla="*/ 141 h 791"/>
                      <a:gd name="T12" fmla="*/ 227 w 1769"/>
                      <a:gd name="T13" fmla="*/ 114 h 791"/>
                      <a:gd name="T14" fmla="*/ 198 w 1769"/>
                      <a:gd name="T15" fmla="*/ 81 h 791"/>
                      <a:gd name="T16" fmla="*/ 158 w 1769"/>
                      <a:gd name="T17" fmla="*/ 53 h 791"/>
                      <a:gd name="T18" fmla="*/ 83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1" name="Group 38"/>
                <p:cNvGrpSpPr/>
                <p:nvPr/>
              </p:nvGrpSpPr>
              <p:grpSpPr>
                <a:xfrm>
                  <a:off x="279" y="637"/>
                  <a:ext cx="493" cy="912"/>
                  <a:chOff x="0" y="0"/>
                  <a:chExt cx="1257" cy="2326"/>
                </a:xfrm>
              </p:grpSpPr>
              <p:sp>
                <p:nvSpPr>
                  <p:cNvPr id="8" name="Freeform 39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230" y="700"/>
                    <a:ext cx="1723" cy="297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3 w 2736"/>
                      <a:gd name="T3" fmla="*/ 61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38 h 504"/>
                      <a:gd name="T10" fmla="*/ 700 w 2736"/>
                      <a:gd name="T11" fmla="*/ 38 h 504"/>
                      <a:gd name="T12" fmla="*/ 259 w 2736"/>
                      <a:gd name="T13" fmla="*/ 105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9" name="Freeform 40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-218" y="1609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2" name="Group 41"/>
                <p:cNvGrpSpPr/>
                <p:nvPr/>
              </p:nvGrpSpPr>
              <p:grpSpPr>
                <a:xfrm>
                  <a:off x="27" y="850"/>
                  <a:ext cx="966" cy="522"/>
                  <a:chOff x="0" y="0"/>
                  <a:chExt cx="2463" cy="1332"/>
                </a:xfrm>
              </p:grpSpPr>
              <p:sp>
                <p:nvSpPr>
                  <p:cNvPr id="10" name="Freeform 42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649" y="0"/>
                    <a:ext cx="1797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4 w 2736"/>
                      <a:gd name="T3" fmla="*/ 80 h 504"/>
                      <a:gd name="T4" fmla="*/ 768 w 2736"/>
                      <a:gd name="T5" fmla="*/ 12 h 504"/>
                      <a:gd name="T6" fmla="*/ 1184 w 2736"/>
                      <a:gd name="T7" fmla="*/ 12 h 504"/>
                      <a:gd name="T8" fmla="*/ 1177 w 2736"/>
                      <a:gd name="T9" fmla="*/ 49 h 504"/>
                      <a:gd name="T10" fmla="*/ 763 w 2736"/>
                      <a:gd name="T11" fmla="*/ 49 h 504"/>
                      <a:gd name="T12" fmla="*/ 283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" name="Freeform 43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-1" y="786"/>
                    <a:ext cx="968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5 w 1769"/>
                      <a:gd name="T3" fmla="*/ 27 h 791"/>
                      <a:gd name="T4" fmla="*/ 346 w 1769"/>
                      <a:gd name="T5" fmla="*/ 95 h 791"/>
                      <a:gd name="T6" fmla="*/ 483 w 1769"/>
                      <a:gd name="T7" fmla="*/ 205 h 791"/>
                      <a:gd name="T8" fmla="*/ 526 w 1769"/>
                      <a:gd name="T9" fmla="*/ 289 h 791"/>
                      <a:gd name="T10" fmla="*/ 506 w 1769"/>
                      <a:gd name="T11" fmla="*/ 373 h 791"/>
                      <a:gd name="T12" fmla="*/ 476 w 1769"/>
                      <a:gd name="T13" fmla="*/ 300 h 791"/>
                      <a:gd name="T14" fmla="*/ 416 w 1769"/>
                      <a:gd name="T15" fmla="*/ 216 h 791"/>
                      <a:gd name="T16" fmla="*/ 332 w 1769"/>
                      <a:gd name="T17" fmla="*/ 141 h 791"/>
                      <a:gd name="T18" fmla="*/ 174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3" name="Group 44"/>
                <p:cNvGrpSpPr/>
                <p:nvPr/>
              </p:nvGrpSpPr>
              <p:grpSpPr>
                <a:xfrm>
                  <a:off x="9" y="777"/>
                  <a:ext cx="971" cy="417"/>
                  <a:chOff x="0" y="0"/>
                  <a:chExt cx="2477" cy="1064"/>
                </a:xfrm>
              </p:grpSpPr>
              <p:sp>
                <p:nvSpPr>
                  <p:cNvPr id="12" name="Freeform 45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741" y="1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-1" y="589"/>
                    <a:ext cx="931" cy="45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19 h 791"/>
                      <a:gd name="T4" fmla="*/ 321 w 1769"/>
                      <a:gd name="T5" fmla="*/ 68 h 791"/>
                      <a:gd name="T6" fmla="*/ 446 w 1769"/>
                      <a:gd name="T7" fmla="*/ 146 h 791"/>
                      <a:gd name="T8" fmla="*/ 486 w 1769"/>
                      <a:gd name="T9" fmla="*/ 207 h 791"/>
                      <a:gd name="T10" fmla="*/ 468 w 1769"/>
                      <a:gd name="T11" fmla="*/ 268 h 791"/>
                      <a:gd name="T12" fmla="*/ 440 w 1769"/>
                      <a:gd name="T13" fmla="*/ 215 h 791"/>
                      <a:gd name="T14" fmla="*/ 385 w 1769"/>
                      <a:gd name="T15" fmla="*/ 154 h 791"/>
                      <a:gd name="T16" fmla="*/ 307 w 1769"/>
                      <a:gd name="T17" fmla="*/ 101 h 791"/>
                      <a:gd name="T18" fmla="*/ 161 w 1769"/>
                      <a:gd name="T19" fmla="*/ 52 h 791"/>
                      <a:gd name="T20" fmla="*/ 0 w 1769"/>
                      <a:gd name="T21" fmla="*/ 26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4" name="Group 47"/>
                <p:cNvGrpSpPr/>
                <p:nvPr/>
              </p:nvGrpSpPr>
              <p:grpSpPr>
                <a:xfrm>
                  <a:off x="0" y="700"/>
                  <a:ext cx="969" cy="363"/>
                  <a:chOff x="0" y="0"/>
                  <a:chExt cx="2472" cy="927"/>
                </a:xfrm>
              </p:grpSpPr>
              <p:sp>
                <p:nvSpPr>
                  <p:cNvPr id="14" name="Freeform 48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795" y="-1"/>
                    <a:ext cx="1677" cy="325"/>
                  </a:xfrm>
                  <a:custGeom>
                    <a:avLst/>
                    <a:gdLst>
                      <a:gd name="T0" fmla="*/ 0 w 2736"/>
                      <a:gd name="T1" fmla="*/ 210 h 504"/>
                      <a:gd name="T2" fmla="*/ 325 w 2736"/>
                      <a:gd name="T3" fmla="*/ 70 h 504"/>
                      <a:gd name="T4" fmla="*/ 667 w 2736"/>
                      <a:gd name="T5" fmla="*/ 10 h 504"/>
                      <a:gd name="T6" fmla="*/ 1028 w 2736"/>
                      <a:gd name="T7" fmla="*/ 10 h 504"/>
                      <a:gd name="T8" fmla="*/ 1022 w 2736"/>
                      <a:gd name="T9" fmla="*/ 43 h 504"/>
                      <a:gd name="T10" fmla="*/ 663 w 2736"/>
                      <a:gd name="T11" fmla="*/ 43 h 504"/>
                      <a:gd name="T12" fmla="*/ 246 w 2736"/>
                      <a:gd name="T13" fmla="*/ 121 h 504"/>
                      <a:gd name="T14" fmla="*/ 0 w 2736"/>
                      <a:gd name="T15" fmla="*/ 2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5" name="Freeform 49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0" y="399"/>
                    <a:ext cx="900" cy="51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4 h 791"/>
                      <a:gd name="T4" fmla="*/ 300 w 1769"/>
                      <a:gd name="T5" fmla="*/ 85 h 791"/>
                      <a:gd name="T6" fmla="*/ 417 w 1769"/>
                      <a:gd name="T7" fmla="*/ 182 h 791"/>
                      <a:gd name="T8" fmla="*/ 454 w 1769"/>
                      <a:gd name="T9" fmla="*/ 257 h 791"/>
                      <a:gd name="T10" fmla="*/ 437 w 1769"/>
                      <a:gd name="T11" fmla="*/ 332 h 791"/>
                      <a:gd name="T12" fmla="*/ 411 w 1769"/>
                      <a:gd name="T13" fmla="*/ 267 h 791"/>
                      <a:gd name="T14" fmla="*/ 360 w 1769"/>
                      <a:gd name="T15" fmla="*/ 192 h 791"/>
                      <a:gd name="T16" fmla="*/ 287 w 1769"/>
                      <a:gd name="T17" fmla="*/ 125 h 791"/>
                      <a:gd name="T18" fmla="*/ 151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5" name="Group 50"/>
                <p:cNvGrpSpPr/>
                <p:nvPr/>
              </p:nvGrpSpPr>
              <p:grpSpPr>
                <a:xfrm>
                  <a:off x="38" y="613"/>
                  <a:ext cx="918" cy="257"/>
                  <a:chOff x="0" y="0"/>
                  <a:chExt cx="2342" cy="657"/>
                </a:xfrm>
              </p:grpSpPr>
              <p:sp>
                <p:nvSpPr>
                  <p:cNvPr id="16" name="Freeform 51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797" y="-17"/>
                    <a:ext cx="154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75 w 2736"/>
                      <a:gd name="T3" fmla="*/ 65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7" name="Freeform 52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-1" y="166"/>
                    <a:ext cx="829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2 h 791"/>
                      <a:gd name="T4" fmla="*/ 254 w 1769"/>
                      <a:gd name="T5" fmla="*/ 77 h 791"/>
                      <a:gd name="T6" fmla="*/ 354 w 1769"/>
                      <a:gd name="T7" fmla="*/ 166 h 791"/>
                      <a:gd name="T8" fmla="*/ 386 w 1769"/>
                      <a:gd name="T9" fmla="*/ 234 h 791"/>
                      <a:gd name="T10" fmla="*/ 371 w 1769"/>
                      <a:gd name="T11" fmla="*/ 302 h 791"/>
                      <a:gd name="T12" fmla="*/ 349 w 1769"/>
                      <a:gd name="T13" fmla="*/ 243 h 791"/>
                      <a:gd name="T14" fmla="*/ 305 w 1769"/>
                      <a:gd name="T15" fmla="*/ 174 h 791"/>
                      <a:gd name="T16" fmla="*/ 244 w 1769"/>
                      <a:gd name="T17" fmla="*/ 113 h 791"/>
                      <a:gd name="T18" fmla="*/ 127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6" name="Group 53"/>
                <p:cNvGrpSpPr/>
                <p:nvPr/>
              </p:nvGrpSpPr>
              <p:grpSpPr>
                <a:xfrm>
                  <a:off x="103" y="556"/>
                  <a:ext cx="843" cy="134"/>
                  <a:chOff x="0" y="0"/>
                  <a:chExt cx="2150" cy="343"/>
                </a:xfrm>
              </p:grpSpPr>
              <p:sp>
                <p:nvSpPr>
                  <p:cNvPr id="18" name="Freeform 54"/>
                  <p:cNvSpPr>
                    <a:spLocks noChangeArrowheads="1"/>
                  </p:cNvSpPr>
                  <p:nvPr/>
                </p:nvSpPr>
                <p:spPr bwMode="auto">
                  <a:xfrm rot="84181" flipH="1">
                    <a:off x="746" y="17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9" name="Freeform 55"/>
                  <p:cNvSpPr>
                    <a:spLocks noChangeArrowheads="1"/>
                  </p:cNvSpPr>
                  <p:nvPr/>
                </p:nvSpPr>
                <p:spPr bwMode="auto">
                  <a:xfrm rot="84181" flipH="1">
                    <a:off x="0" y="-20"/>
                    <a:ext cx="755" cy="36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1 h 791"/>
                      <a:gd name="T6" fmla="*/ 294 w 1769"/>
                      <a:gd name="T7" fmla="*/ 88 h 791"/>
                      <a:gd name="T8" fmla="*/ 320 w 1769"/>
                      <a:gd name="T9" fmla="*/ 124 h 791"/>
                      <a:gd name="T10" fmla="*/ 308 w 1769"/>
                      <a:gd name="T11" fmla="*/ 160 h 791"/>
                      <a:gd name="T12" fmla="*/ 289 w 1769"/>
                      <a:gd name="T13" fmla="*/ 129 h 791"/>
                      <a:gd name="T14" fmla="*/ 253 w 1769"/>
                      <a:gd name="T15" fmla="*/ 92 h 791"/>
                      <a:gd name="T16" fmla="*/ 202 w 1769"/>
                      <a:gd name="T17" fmla="*/ 60 h 791"/>
                      <a:gd name="T18" fmla="*/ 106 w 1769"/>
                      <a:gd name="T19" fmla="*/ 31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7" name="Group 56"/>
                <p:cNvGrpSpPr/>
                <p:nvPr/>
              </p:nvGrpSpPr>
              <p:grpSpPr>
                <a:xfrm>
                  <a:off x="227" y="418"/>
                  <a:ext cx="737" cy="167"/>
                  <a:chOff x="0" y="0"/>
                  <a:chExt cx="1879" cy="427"/>
                </a:xfrm>
              </p:grpSpPr>
              <p:sp>
                <p:nvSpPr>
                  <p:cNvPr id="2105" name="Freeform 57"/>
                  <p:cNvSpPr>
                    <a:spLocks noChangeArrowheads="1"/>
                  </p:cNvSpPr>
                  <p:nvPr/>
                </p:nvSpPr>
                <p:spPr bwMode="auto">
                  <a:xfrm rot="802577" flipH="1">
                    <a:off x="646" y="212"/>
                    <a:ext cx="1234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76 w 2736"/>
                      <a:gd name="T3" fmla="*/ 30 h 504"/>
                      <a:gd name="T4" fmla="*/ 361 w 2736"/>
                      <a:gd name="T5" fmla="*/ 4 h 504"/>
                      <a:gd name="T6" fmla="*/ 557 w 2736"/>
                      <a:gd name="T7" fmla="*/ 4 h 504"/>
                      <a:gd name="T8" fmla="*/ 553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06" name="Freeform 58"/>
                  <p:cNvSpPr>
                    <a:spLocks noChangeArrowheads="1"/>
                  </p:cNvSpPr>
                  <p:nvPr/>
                </p:nvSpPr>
                <p:spPr bwMode="auto">
                  <a:xfrm rot="802577" flipH="1">
                    <a:off x="0" y="1"/>
                    <a:ext cx="662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8 h 791"/>
                      <a:gd name="T8" fmla="*/ 246 w 1769"/>
                      <a:gd name="T9" fmla="*/ 109 h 791"/>
                      <a:gd name="T10" fmla="*/ 237 w 1769"/>
                      <a:gd name="T11" fmla="*/ 141 h 791"/>
                      <a:gd name="T12" fmla="*/ 223 w 1769"/>
                      <a:gd name="T13" fmla="*/ 114 h 791"/>
                      <a:gd name="T14" fmla="*/ 195 w 1769"/>
                      <a:gd name="T15" fmla="*/ 81 h 791"/>
                      <a:gd name="T16" fmla="*/ 155 w 1769"/>
                      <a:gd name="T17" fmla="*/ 53 h 791"/>
                      <a:gd name="T18" fmla="*/ 81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8" name="Group 59"/>
                <p:cNvGrpSpPr/>
                <p:nvPr/>
              </p:nvGrpSpPr>
              <p:grpSpPr>
                <a:xfrm>
                  <a:off x="271" y="341"/>
                  <a:ext cx="725" cy="218"/>
                  <a:chOff x="0" y="0"/>
                  <a:chExt cx="1850" cy="554"/>
                </a:xfrm>
              </p:grpSpPr>
              <p:sp>
                <p:nvSpPr>
                  <p:cNvPr id="20" name="Freeform 60"/>
                  <p:cNvSpPr>
                    <a:spLocks noChangeArrowheads="1"/>
                  </p:cNvSpPr>
                  <p:nvPr/>
                </p:nvSpPr>
                <p:spPr bwMode="auto">
                  <a:xfrm rot="1277472" flipH="1">
                    <a:off x="615" y="338"/>
                    <a:ext cx="1235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6 w 2736"/>
                      <a:gd name="T3" fmla="*/ 31 h 504"/>
                      <a:gd name="T4" fmla="*/ 362 w 2736"/>
                      <a:gd name="T5" fmla="*/ 4 h 504"/>
                      <a:gd name="T6" fmla="*/ 557 w 2736"/>
                      <a:gd name="T7" fmla="*/ 4 h 504"/>
                      <a:gd name="T8" fmla="*/ 554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" name="Freeform 61"/>
                  <p:cNvSpPr>
                    <a:spLocks noChangeArrowheads="1"/>
                  </p:cNvSpPr>
                  <p:nvPr/>
                </p:nvSpPr>
                <p:spPr bwMode="auto">
                  <a:xfrm rot="1277472" flipH="1">
                    <a:off x="-1" y="-1"/>
                    <a:ext cx="66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7 h 791"/>
                      <a:gd name="T6" fmla="*/ 226 w 1769"/>
                      <a:gd name="T7" fmla="*/ 79 h 791"/>
                      <a:gd name="T8" fmla="*/ 246 w 1769"/>
                      <a:gd name="T9" fmla="*/ 112 h 791"/>
                      <a:gd name="T10" fmla="*/ 237 w 1769"/>
                      <a:gd name="T11" fmla="*/ 144 h 791"/>
                      <a:gd name="T12" fmla="*/ 223 w 1769"/>
                      <a:gd name="T13" fmla="*/ 116 h 791"/>
                      <a:gd name="T14" fmla="*/ 195 w 1769"/>
                      <a:gd name="T15" fmla="*/ 84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099" name="Group 62"/>
                <p:cNvGrpSpPr/>
                <p:nvPr/>
              </p:nvGrpSpPr>
              <p:grpSpPr>
                <a:xfrm>
                  <a:off x="357" y="231"/>
                  <a:ext cx="693" cy="291"/>
                  <a:chOff x="0" y="0"/>
                  <a:chExt cx="693" cy="291"/>
                </a:xfrm>
              </p:grpSpPr>
              <p:sp>
                <p:nvSpPr>
                  <p:cNvPr id="22" name="Freeform 63"/>
                  <p:cNvSpPr>
                    <a:spLocks noChangeArrowheads="1"/>
                  </p:cNvSpPr>
                  <p:nvPr/>
                </p:nvSpPr>
                <p:spPr bwMode="auto">
                  <a:xfrm rot="2028409" flipH="1">
                    <a:off x="207" y="207"/>
                    <a:ext cx="483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5 w 2736"/>
                      <a:gd name="T5" fmla="*/ 1 h 504"/>
                      <a:gd name="T6" fmla="*/ 85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0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3" name="Freeform 64"/>
                  <p:cNvSpPr>
                    <a:spLocks noChangeArrowheads="1"/>
                  </p:cNvSpPr>
                  <p:nvPr/>
                </p:nvSpPr>
                <p:spPr bwMode="auto">
                  <a:xfrm rot="2028409" flipH="1">
                    <a:off x="0" y="-3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1 h 791"/>
                      <a:gd name="T4" fmla="*/ 25 w 1769"/>
                      <a:gd name="T5" fmla="*/ 5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7 h 791"/>
                      <a:gd name="T14" fmla="*/ 30 w 1769"/>
                      <a:gd name="T15" fmla="*/ 12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0" name="Group 65"/>
                <p:cNvGrpSpPr/>
                <p:nvPr/>
              </p:nvGrpSpPr>
              <p:grpSpPr>
                <a:xfrm>
                  <a:off x="439" y="118"/>
                  <a:ext cx="664" cy="349"/>
                  <a:chOff x="0" y="0"/>
                  <a:chExt cx="664" cy="349"/>
                </a:xfrm>
              </p:grpSpPr>
              <p:sp>
                <p:nvSpPr>
                  <p:cNvPr id="24" name="Freeform 66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174" y="265"/>
                    <a:ext cx="490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7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5" name="Freeform 67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0" y="0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7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1" name="Group 68"/>
                <p:cNvGrpSpPr/>
                <p:nvPr/>
              </p:nvGrpSpPr>
              <p:grpSpPr>
                <a:xfrm>
                  <a:off x="669" y="30"/>
                  <a:ext cx="305" cy="593"/>
                  <a:chOff x="0" y="0"/>
                  <a:chExt cx="778" cy="1512"/>
                </a:xfrm>
              </p:grpSpPr>
              <p:sp>
                <p:nvSpPr>
                  <p:cNvPr id="26" name="Freeform 69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119" y="853"/>
                    <a:ext cx="1101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140 w 2736"/>
                      <a:gd name="T3" fmla="*/ 32 h 504"/>
                      <a:gd name="T4" fmla="*/ 288 w 2736"/>
                      <a:gd name="T5" fmla="*/ 4 h 504"/>
                      <a:gd name="T6" fmla="*/ 443 w 2736"/>
                      <a:gd name="T7" fmla="*/ 4 h 504"/>
                      <a:gd name="T8" fmla="*/ 441 w 2736"/>
                      <a:gd name="T9" fmla="*/ 20 h 504"/>
                      <a:gd name="T10" fmla="*/ 286 w 2736"/>
                      <a:gd name="T11" fmla="*/ 20 h 504"/>
                      <a:gd name="T12" fmla="*/ 106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18" name="Freeform 70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-128" y="127"/>
                    <a:ext cx="591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8 h 791"/>
                      <a:gd name="T8" fmla="*/ 196 w 1769"/>
                      <a:gd name="T9" fmla="*/ 110 h 791"/>
                      <a:gd name="T10" fmla="*/ 188 w 1769"/>
                      <a:gd name="T11" fmla="*/ 143 h 791"/>
                      <a:gd name="T12" fmla="*/ 177 w 1769"/>
                      <a:gd name="T13" fmla="*/ 115 h 791"/>
                      <a:gd name="T14" fmla="*/ 155 w 1769"/>
                      <a:gd name="T15" fmla="*/ 82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2" name="Group 71"/>
                <p:cNvGrpSpPr/>
                <p:nvPr/>
              </p:nvGrpSpPr>
              <p:grpSpPr>
                <a:xfrm>
                  <a:off x="788" y="0"/>
                  <a:ext cx="248" cy="601"/>
                  <a:chOff x="0" y="0"/>
                  <a:chExt cx="634" cy="1534"/>
                </a:xfrm>
              </p:grpSpPr>
              <p:sp>
                <p:nvSpPr>
                  <p:cNvPr id="2120" name="Freeform 72"/>
                  <p:cNvSpPr>
                    <a:spLocks noChangeArrowheads="1"/>
                  </p:cNvSpPr>
                  <p:nvPr/>
                </p:nvSpPr>
                <p:spPr bwMode="auto">
                  <a:xfrm rot="4126479" flipH="1">
                    <a:off x="4" y="887"/>
                    <a:ext cx="1046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27 w 2736"/>
                      <a:gd name="T3" fmla="*/ 30 h 504"/>
                      <a:gd name="T4" fmla="*/ 261 w 2736"/>
                      <a:gd name="T5" fmla="*/ 4 h 504"/>
                      <a:gd name="T6" fmla="*/ 402 w 2736"/>
                      <a:gd name="T7" fmla="*/ 4 h 504"/>
                      <a:gd name="T8" fmla="*/ 400 w 2736"/>
                      <a:gd name="T9" fmla="*/ 19 h 504"/>
                      <a:gd name="T10" fmla="*/ 259 w 2736"/>
                      <a:gd name="T11" fmla="*/ 19 h 504"/>
                      <a:gd name="T12" fmla="*/ 96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21" name="Freeform 73"/>
                  <p:cNvSpPr>
                    <a:spLocks noChangeArrowheads="1"/>
                  </p:cNvSpPr>
                  <p:nvPr/>
                </p:nvSpPr>
                <p:spPr bwMode="auto">
                  <a:xfrm rot="4126479" flipH="1">
                    <a:off x="-115" y="116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3" name="Group 74"/>
                <p:cNvGrpSpPr/>
                <p:nvPr/>
              </p:nvGrpSpPr>
              <p:grpSpPr>
                <a:xfrm>
                  <a:off x="1136" y="252"/>
                  <a:ext cx="723" cy="222"/>
                  <a:chOff x="0" y="0"/>
                  <a:chExt cx="1845" cy="566"/>
                </a:xfrm>
              </p:grpSpPr>
              <p:sp>
                <p:nvSpPr>
                  <p:cNvPr id="2123" name="Freeform 75"/>
                  <p:cNvSpPr>
                    <a:spLocks noChangeArrowheads="1"/>
                  </p:cNvSpPr>
                  <p:nvPr/>
                </p:nvSpPr>
                <p:spPr bwMode="auto">
                  <a:xfrm rot="20274565">
                    <a:off x="-17" y="350"/>
                    <a:ext cx="1229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5 w 2736"/>
                      <a:gd name="T3" fmla="*/ 31 h 504"/>
                      <a:gd name="T4" fmla="*/ 360 w 2736"/>
                      <a:gd name="T5" fmla="*/ 4 h 504"/>
                      <a:gd name="T6" fmla="*/ 555 w 2736"/>
                      <a:gd name="T7" fmla="*/ 4 h 504"/>
                      <a:gd name="T8" fmla="*/ 552 w 2736"/>
                      <a:gd name="T9" fmla="*/ 19 h 504"/>
                      <a:gd name="T10" fmla="*/ 358 w 2736"/>
                      <a:gd name="T11" fmla="*/ 19 h 504"/>
                      <a:gd name="T12" fmla="*/ 132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24" name="Freeform 76"/>
                  <p:cNvSpPr>
                    <a:spLocks noChangeArrowheads="1"/>
                  </p:cNvSpPr>
                  <p:nvPr/>
                </p:nvSpPr>
                <p:spPr bwMode="auto">
                  <a:xfrm rot="20274565">
                    <a:off x="1181" y="1"/>
                    <a:ext cx="647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5 w 1769"/>
                      <a:gd name="T3" fmla="*/ 10 h 791"/>
                      <a:gd name="T4" fmla="*/ 156 w 1769"/>
                      <a:gd name="T5" fmla="*/ 36 h 791"/>
                      <a:gd name="T6" fmla="*/ 218 w 1769"/>
                      <a:gd name="T7" fmla="*/ 78 h 791"/>
                      <a:gd name="T8" fmla="*/ 237 w 1769"/>
                      <a:gd name="T9" fmla="*/ 110 h 791"/>
                      <a:gd name="T10" fmla="*/ 228 w 1769"/>
                      <a:gd name="T11" fmla="*/ 143 h 791"/>
                      <a:gd name="T12" fmla="*/ 215 w 1769"/>
                      <a:gd name="T13" fmla="*/ 115 h 791"/>
                      <a:gd name="T14" fmla="*/ 188 w 1769"/>
                      <a:gd name="T15" fmla="*/ 82 h 791"/>
                      <a:gd name="T16" fmla="*/ 150 w 1769"/>
                      <a:gd name="T17" fmla="*/ 54 h 791"/>
                      <a:gd name="T18" fmla="*/ 78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4" name="Group 77"/>
                <p:cNvGrpSpPr/>
                <p:nvPr/>
              </p:nvGrpSpPr>
              <p:grpSpPr>
                <a:xfrm>
                  <a:off x="1081" y="163"/>
                  <a:ext cx="699" cy="282"/>
                  <a:chOff x="0" y="0"/>
                  <a:chExt cx="1781" cy="717"/>
                </a:xfrm>
              </p:grpSpPr>
              <p:sp>
                <p:nvSpPr>
                  <p:cNvPr id="2126" name="Freeform 78"/>
                  <p:cNvSpPr>
                    <a:spLocks noChangeArrowheads="1"/>
                  </p:cNvSpPr>
                  <p:nvPr/>
                </p:nvSpPr>
                <p:spPr bwMode="auto">
                  <a:xfrm rot="19678936">
                    <a:off x="-1" y="501"/>
                    <a:ext cx="1227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4 w 2736"/>
                      <a:gd name="T3" fmla="*/ 31 h 504"/>
                      <a:gd name="T4" fmla="*/ 357 w 2736"/>
                      <a:gd name="T5" fmla="*/ 4 h 504"/>
                      <a:gd name="T6" fmla="*/ 550 w 2736"/>
                      <a:gd name="T7" fmla="*/ 4 h 504"/>
                      <a:gd name="T8" fmla="*/ 547 w 2736"/>
                      <a:gd name="T9" fmla="*/ 19 h 504"/>
                      <a:gd name="T10" fmla="*/ 355 w 2736"/>
                      <a:gd name="T11" fmla="*/ 19 h 504"/>
                      <a:gd name="T12" fmla="*/ 131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27" name="Freeform 79"/>
                  <p:cNvSpPr>
                    <a:spLocks noChangeArrowheads="1"/>
                  </p:cNvSpPr>
                  <p:nvPr/>
                </p:nvSpPr>
                <p:spPr bwMode="auto">
                  <a:xfrm rot="19678936">
                    <a:off x="1118" y="-1"/>
                    <a:ext cx="646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5 w 1769"/>
                      <a:gd name="T3" fmla="*/ 10 h 791"/>
                      <a:gd name="T4" fmla="*/ 156 w 1769"/>
                      <a:gd name="T5" fmla="*/ 37 h 791"/>
                      <a:gd name="T6" fmla="*/ 217 w 1769"/>
                      <a:gd name="T7" fmla="*/ 79 h 791"/>
                      <a:gd name="T8" fmla="*/ 236 w 1769"/>
                      <a:gd name="T9" fmla="*/ 112 h 791"/>
                      <a:gd name="T10" fmla="*/ 228 w 1769"/>
                      <a:gd name="T11" fmla="*/ 144 h 791"/>
                      <a:gd name="T12" fmla="*/ 214 w 1769"/>
                      <a:gd name="T13" fmla="*/ 116 h 791"/>
                      <a:gd name="T14" fmla="*/ 187 w 1769"/>
                      <a:gd name="T15" fmla="*/ 84 h 791"/>
                      <a:gd name="T16" fmla="*/ 149 w 1769"/>
                      <a:gd name="T17" fmla="*/ 54 h 791"/>
                      <a:gd name="T18" fmla="*/ 78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2128" name="Freeform 80"/>
                <p:cNvSpPr>
                  <a:spLocks noChangeArrowheads="1"/>
                </p:cNvSpPr>
                <p:nvPr/>
              </p:nvSpPr>
              <p:spPr bwMode="auto">
                <a:xfrm rot="4578754" flipH="1">
                  <a:off x="848" y="371"/>
                  <a:ext cx="404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60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736"/>
                    <a:gd name="T25" fmla="*/ 0 h 504"/>
                    <a:gd name="T26" fmla="*/ 2736 w 2736"/>
                    <a:gd name="T27" fmla="*/ 504 h 50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29" name="Freeform 81"/>
                <p:cNvSpPr>
                  <a:spLocks noChangeArrowheads="1"/>
                </p:cNvSpPr>
                <p:nvPr/>
              </p:nvSpPr>
              <p:spPr bwMode="auto">
                <a:xfrm rot="4578754" flipH="1">
                  <a:off x="856" y="78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69"/>
                    <a:gd name="T37" fmla="*/ 0 h 791"/>
                    <a:gd name="T38" fmla="*/ 1769 w 1769"/>
                    <a:gd name="T39" fmla="*/ 791 h 79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grpSp>
              <p:nvGrpSpPr>
                <p:cNvPr id="2107" name="Group 82"/>
                <p:cNvGrpSpPr/>
                <p:nvPr/>
              </p:nvGrpSpPr>
              <p:grpSpPr>
                <a:xfrm>
                  <a:off x="1127" y="5"/>
                  <a:ext cx="251" cy="596"/>
                  <a:chOff x="0" y="0"/>
                  <a:chExt cx="640" cy="1520"/>
                </a:xfrm>
              </p:grpSpPr>
              <p:sp>
                <p:nvSpPr>
                  <p:cNvPr id="2131" name="Freeform 83"/>
                  <p:cNvSpPr>
                    <a:spLocks noChangeArrowheads="1"/>
                  </p:cNvSpPr>
                  <p:nvPr/>
                </p:nvSpPr>
                <p:spPr bwMode="auto">
                  <a:xfrm rot="17742246">
                    <a:off x="-429" y="884"/>
                    <a:ext cx="1045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127 w 2736"/>
                      <a:gd name="T3" fmla="*/ 23 h 504"/>
                      <a:gd name="T4" fmla="*/ 261 w 2736"/>
                      <a:gd name="T5" fmla="*/ 3 h 504"/>
                      <a:gd name="T6" fmla="*/ 402 w 2736"/>
                      <a:gd name="T7" fmla="*/ 3 h 504"/>
                      <a:gd name="T8" fmla="*/ 400 w 2736"/>
                      <a:gd name="T9" fmla="*/ 14 h 504"/>
                      <a:gd name="T10" fmla="*/ 259 w 2736"/>
                      <a:gd name="T11" fmla="*/ 14 h 504"/>
                      <a:gd name="T12" fmla="*/ 96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32" name="Freeform 84"/>
                  <p:cNvSpPr>
                    <a:spLocks noChangeArrowheads="1"/>
                  </p:cNvSpPr>
                  <p:nvPr/>
                </p:nvSpPr>
                <p:spPr bwMode="auto">
                  <a:xfrm rot="17742246">
                    <a:off x="213" y="139"/>
                    <a:ext cx="566" cy="28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18 w 1769"/>
                      <a:gd name="T5" fmla="*/ 27 h 791"/>
                      <a:gd name="T6" fmla="*/ 165 w 1769"/>
                      <a:gd name="T7" fmla="*/ 57 h 791"/>
                      <a:gd name="T8" fmla="*/ 180 w 1769"/>
                      <a:gd name="T9" fmla="*/ 81 h 791"/>
                      <a:gd name="T10" fmla="*/ 173 w 1769"/>
                      <a:gd name="T11" fmla="*/ 104 h 791"/>
                      <a:gd name="T12" fmla="*/ 163 w 1769"/>
                      <a:gd name="T13" fmla="*/ 84 h 791"/>
                      <a:gd name="T14" fmla="*/ 142 w 1769"/>
                      <a:gd name="T15" fmla="*/ 60 h 791"/>
                      <a:gd name="T16" fmla="*/ 114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8" name="Group 85"/>
                <p:cNvGrpSpPr/>
                <p:nvPr/>
              </p:nvGrpSpPr>
              <p:grpSpPr>
                <a:xfrm>
                  <a:off x="1180" y="53"/>
                  <a:ext cx="398" cy="574"/>
                  <a:chOff x="0" y="0"/>
                  <a:chExt cx="1017" cy="1464"/>
                </a:xfrm>
              </p:grpSpPr>
              <p:sp>
                <p:nvSpPr>
                  <p:cNvPr id="2134" name="Freeform 86"/>
                  <p:cNvSpPr>
                    <a:spLocks noChangeArrowheads="1"/>
                  </p:cNvSpPr>
                  <p:nvPr/>
                </p:nvSpPr>
                <p:spPr bwMode="auto">
                  <a:xfrm rot="18822740">
                    <a:off x="-441" y="752"/>
                    <a:ext cx="1154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6 w 2736"/>
                      <a:gd name="T5" fmla="*/ 7 h 504"/>
                      <a:gd name="T6" fmla="*/ 487 w 2736"/>
                      <a:gd name="T7" fmla="*/ 7 h 504"/>
                      <a:gd name="T8" fmla="*/ 484 w 2736"/>
                      <a:gd name="T9" fmla="*/ 29 h 504"/>
                      <a:gd name="T10" fmla="*/ 314 w 2736"/>
                      <a:gd name="T11" fmla="*/ 29 h 504"/>
                      <a:gd name="T12" fmla="*/ 116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35" name="Freeform 87"/>
                  <p:cNvSpPr>
                    <a:spLocks noChangeArrowheads="1"/>
                  </p:cNvSpPr>
                  <p:nvPr/>
                </p:nvSpPr>
                <p:spPr bwMode="auto">
                  <a:xfrm rot="18822740">
                    <a:off x="498" y="99"/>
                    <a:ext cx="619" cy="422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59 w 1769"/>
                      <a:gd name="T3" fmla="*/ 16 h 791"/>
                      <a:gd name="T4" fmla="*/ 142 w 1769"/>
                      <a:gd name="T5" fmla="*/ 57 h 791"/>
                      <a:gd name="T6" fmla="*/ 197 w 1769"/>
                      <a:gd name="T7" fmla="*/ 123 h 791"/>
                      <a:gd name="T8" fmla="*/ 215 w 1769"/>
                      <a:gd name="T9" fmla="*/ 173 h 791"/>
                      <a:gd name="T10" fmla="*/ 207 w 1769"/>
                      <a:gd name="T11" fmla="*/ 224 h 791"/>
                      <a:gd name="T12" fmla="*/ 195 w 1769"/>
                      <a:gd name="T13" fmla="*/ 180 h 791"/>
                      <a:gd name="T14" fmla="*/ 170 w 1769"/>
                      <a:gd name="T15" fmla="*/ 129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09" name="Group 88"/>
                <p:cNvGrpSpPr/>
                <p:nvPr/>
              </p:nvGrpSpPr>
              <p:grpSpPr>
                <a:xfrm>
                  <a:off x="1100" y="2"/>
                  <a:ext cx="95" cy="567"/>
                  <a:chOff x="0" y="0"/>
                  <a:chExt cx="243" cy="1448"/>
                </a:xfrm>
              </p:grpSpPr>
              <p:sp>
                <p:nvSpPr>
                  <p:cNvPr id="2137" name="Freeform 89"/>
                  <p:cNvSpPr>
                    <a:spLocks noChangeArrowheads="1"/>
                  </p:cNvSpPr>
                  <p:nvPr/>
                </p:nvSpPr>
                <p:spPr bwMode="auto">
                  <a:xfrm rot="16696252">
                    <a:off x="-433" y="928"/>
                    <a:ext cx="954" cy="87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79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38" name="Freeform 90"/>
                  <p:cNvSpPr>
                    <a:spLocks noChangeArrowheads="1"/>
                  </p:cNvSpPr>
                  <p:nvPr/>
                </p:nvSpPr>
                <p:spPr bwMode="auto">
                  <a:xfrm rot="16696252">
                    <a:off x="-80" y="191"/>
                    <a:ext cx="511" cy="130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0 w 1769"/>
                      <a:gd name="T3" fmla="*/ 1 h 791"/>
                      <a:gd name="T4" fmla="*/ 96 w 1769"/>
                      <a:gd name="T5" fmla="*/ 5 h 791"/>
                      <a:gd name="T6" fmla="*/ 134 w 1769"/>
                      <a:gd name="T7" fmla="*/ 12 h 791"/>
                      <a:gd name="T8" fmla="*/ 146 w 1769"/>
                      <a:gd name="T9" fmla="*/ 16 h 791"/>
                      <a:gd name="T10" fmla="*/ 141 w 1769"/>
                      <a:gd name="T11" fmla="*/ 21 h 791"/>
                      <a:gd name="T12" fmla="*/ 133 w 1769"/>
                      <a:gd name="T13" fmla="*/ 17 h 791"/>
                      <a:gd name="T14" fmla="*/ 116 w 1769"/>
                      <a:gd name="T15" fmla="*/ 12 h 791"/>
                      <a:gd name="T16" fmla="*/ 92 w 1769"/>
                      <a:gd name="T17" fmla="*/ 8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0" name="Group 91"/>
                <p:cNvGrpSpPr/>
                <p:nvPr/>
              </p:nvGrpSpPr>
              <p:grpSpPr>
                <a:xfrm>
                  <a:off x="399" y="683"/>
                  <a:ext cx="425" cy="960"/>
                  <a:chOff x="0" y="0"/>
                  <a:chExt cx="1085" cy="2450"/>
                </a:xfrm>
              </p:grpSpPr>
              <p:sp>
                <p:nvSpPr>
                  <p:cNvPr id="2140" name="Freeform 92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64" y="698"/>
                    <a:ext cx="1708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40 w 2736"/>
                      <a:gd name="T3" fmla="*/ 65 h 504"/>
                      <a:gd name="T4" fmla="*/ 697 w 2736"/>
                      <a:gd name="T5" fmla="*/ 9 h 504"/>
                      <a:gd name="T6" fmla="*/ 1074 w 2736"/>
                      <a:gd name="T7" fmla="*/ 9 h 504"/>
                      <a:gd name="T8" fmla="*/ 1068 w 2736"/>
                      <a:gd name="T9" fmla="*/ 40 h 504"/>
                      <a:gd name="T10" fmla="*/ 693 w 2736"/>
                      <a:gd name="T11" fmla="*/ 40 h 504"/>
                      <a:gd name="T12" fmla="*/ 257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41" name="Freeform 93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-216" y="1724"/>
                    <a:ext cx="922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2 w 1769"/>
                      <a:gd name="T3" fmla="*/ 22 h 791"/>
                      <a:gd name="T4" fmla="*/ 315 w 1769"/>
                      <a:gd name="T5" fmla="*/ 77 h 791"/>
                      <a:gd name="T6" fmla="*/ 439 w 1769"/>
                      <a:gd name="T7" fmla="*/ 165 h 791"/>
                      <a:gd name="T8" fmla="*/ 478 w 1769"/>
                      <a:gd name="T9" fmla="*/ 232 h 791"/>
                      <a:gd name="T10" fmla="*/ 460 w 1769"/>
                      <a:gd name="T11" fmla="*/ 301 h 791"/>
                      <a:gd name="T12" fmla="*/ 433 w 1769"/>
                      <a:gd name="T13" fmla="*/ 242 h 791"/>
                      <a:gd name="T14" fmla="*/ 378 w 1769"/>
                      <a:gd name="T15" fmla="*/ 174 h 791"/>
                      <a:gd name="T16" fmla="*/ 302 w 1769"/>
                      <a:gd name="T17" fmla="*/ 113 h 791"/>
                      <a:gd name="T18" fmla="*/ 158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1" name="Group 94"/>
                <p:cNvGrpSpPr/>
                <p:nvPr/>
              </p:nvGrpSpPr>
              <p:grpSpPr>
                <a:xfrm>
                  <a:off x="600" y="748"/>
                  <a:ext cx="300" cy="930"/>
                  <a:chOff x="0" y="0"/>
                  <a:chExt cx="766" cy="2373"/>
                </a:xfrm>
              </p:grpSpPr>
              <p:sp>
                <p:nvSpPr>
                  <p:cNvPr id="2143" name="Freeform 95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-187" y="642"/>
                    <a:ext cx="159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93 w 2736"/>
                      <a:gd name="T3" fmla="*/ 65 h 504"/>
                      <a:gd name="T4" fmla="*/ 603 w 2736"/>
                      <a:gd name="T5" fmla="*/ 9 h 504"/>
                      <a:gd name="T6" fmla="*/ 929 w 2736"/>
                      <a:gd name="T7" fmla="*/ 9 h 504"/>
                      <a:gd name="T8" fmla="*/ 923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44" name="Freeform 96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-180" y="1682"/>
                    <a:ext cx="851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2 w 1769"/>
                      <a:gd name="T3" fmla="*/ 22 h 791"/>
                      <a:gd name="T4" fmla="*/ 268 w 1769"/>
                      <a:gd name="T5" fmla="*/ 77 h 791"/>
                      <a:gd name="T6" fmla="*/ 373 w 1769"/>
                      <a:gd name="T7" fmla="*/ 165 h 791"/>
                      <a:gd name="T8" fmla="*/ 406 w 1769"/>
                      <a:gd name="T9" fmla="*/ 232 h 791"/>
                      <a:gd name="T10" fmla="*/ 391 w 1769"/>
                      <a:gd name="T11" fmla="*/ 301 h 791"/>
                      <a:gd name="T12" fmla="*/ 368 w 1769"/>
                      <a:gd name="T13" fmla="*/ 242 h 791"/>
                      <a:gd name="T14" fmla="*/ 321 w 1769"/>
                      <a:gd name="T15" fmla="*/ 174 h 791"/>
                      <a:gd name="T16" fmla="*/ 256 w 1769"/>
                      <a:gd name="T17" fmla="*/ 113 h 791"/>
                      <a:gd name="T18" fmla="*/ 134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2" name="Group 97"/>
                <p:cNvGrpSpPr/>
                <p:nvPr/>
              </p:nvGrpSpPr>
              <p:grpSpPr>
                <a:xfrm rot="88588">
                  <a:off x="808" y="769"/>
                  <a:ext cx="180" cy="913"/>
                  <a:chOff x="0" y="0"/>
                  <a:chExt cx="492" cy="2604"/>
                </a:xfrm>
              </p:grpSpPr>
              <p:sp>
                <p:nvSpPr>
                  <p:cNvPr id="2146" name="Freeform 98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-538" y="682"/>
                    <a:ext cx="1712" cy="302"/>
                  </a:xfrm>
                  <a:custGeom>
                    <a:avLst/>
                    <a:gdLst>
                      <a:gd name="T0" fmla="*/ 0 w 2736"/>
                      <a:gd name="T1" fmla="*/ 181 h 504"/>
                      <a:gd name="T2" fmla="*/ 339 w 2736"/>
                      <a:gd name="T3" fmla="*/ 61 h 504"/>
                      <a:gd name="T4" fmla="*/ 695 w 2736"/>
                      <a:gd name="T5" fmla="*/ 8 h 504"/>
                      <a:gd name="T6" fmla="*/ 1071 w 2736"/>
                      <a:gd name="T7" fmla="*/ 8 h 504"/>
                      <a:gd name="T8" fmla="*/ 1065 w 2736"/>
                      <a:gd name="T9" fmla="*/ 37 h 504"/>
                      <a:gd name="T10" fmla="*/ 691 w 2736"/>
                      <a:gd name="T11" fmla="*/ 37 h 504"/>
                      <a:gd name="T12" fmla="*/ 256 w 2736"/>
                      <a:gd name="T13" fmla="*/ 105 h 504"/>
                      <a:gd name="T14" fmla="*/ 0 w 2736"/>
                      <a:gd name="T15" fmla="*/ 18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47" name="Freeform 99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-246" y="1887"/>
                    <a:ext cx="917" cy="47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0 w 1769"/>
                      <a:gd name="T3" fmla="*/ 20 h 791"/>
                      <a:gd name="T4" fmla="*/ 311 w 1769"/>
                      <a:gd name="T5" fmla="*/ 71 h 791"/>
                      <a:gd name="T6" fmla="*/ 433 w 1769"/>
                      <a:gd name="T7" fmla="*/ 153 h 791"/>
                      <a:gd name="T8" fmla="*/ 472 w 1769"/>
                      <a:gd name="T9" fmla="*/ 216 h 791"/>
                      <a:gd name="T10" fmla="*/ 454 w 1769"/>
                      <a:gd name="T11" fmla="*/ 279 h 791"/>
                      <a:gd name="T12" fmla="*/ 427 w 1769"/>
                      <a:gd name="T13" fmla="*/ 224 h 791"/>
                      <a:gd name="T14" fmla="*/ 373 w 1769"/>
                      <a:gd name="T15" fmla="*/ 161 h 791"/>
                      <a:gd name="T16" fmla="*/ 298 w 1769"/>
                      <a:gd name="T17" fmla="*/ 105 h 791"/>
                      <a:gd name="T18" fmla="*/ 156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3" name="Group 100"/>
                <p:cNvGrpSpPr/>
                <p:nvPr/>
              </p:nvGrpSpPr>
              <p:grpSpPr>
                <a:xfrm>
                  <a:off x="1336" y="662"/>
                  <a:ext cx="442" cy="951"/>
                  <a:chOff x="0" y="0"/>
                  <a:chExt cx="1125" cy="2426"/>
                </a:xfrm>
              </p:grpSpPr>
              <p:sp>
                <p:nvSpPr>
                  <p:cNvPr id="2149" name="Freeform 101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-706" y="706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50" name="Freeform 102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418" y="1718"/>
                    <a:ext cx="925" cy="49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5 h 791"/>
                      <a:gd name="T10" fmla="*/ 462 w 1769"/>
                      <a:gd name="T11" fmla="*/ 304 h 791"/>
                      <a:gd name="T12" fmla="*/ 435 w 1769"/>
                      <a:gd name="T13" fmla="*/ 243 h 791"/>
                      <a:gd name="T14" fmla="*/ 380 w 1769"/>
                      <a:gd name="T15" fmla="*/ 175 h 791"/>
                      <a:gd name="T16" fmla="*/ 303 w 1769"/>
                      <a:gd name="T17" fmla="*/ 114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4" name="Group 103"/>
                <p:cNvGrpSpPr/>
                <p:nvPr/>
              </p:nvGrpSpPr>
              <p:grpSpPr>
                <a:xfrm>
                  <a:off x="1276" y="721"/>
                  <a:ext cx="347" cy="951"/>
                  <a:chOff x="0" y="0"/>
                  <a:chExt cx="883" cy="2426"/>
                </a:xfrm>
              </p:grpSpPr>
              <p:sp>
                <p:nvSpPr>
                  <p:cNvPr id="2152" name="Freeform 104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-673" y="657"/>
                    <a:ext cx="1646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5 w 2736"/>
                      <a:gd name="T5" fmla="*/ 8 h 504"/>
                      <a:gd name="T6" fmla="*/ 994 w 2736"/>
                      <a:gd name="T7" fmla="*/ 8 h 504"/>
                      <a:gd name="T8" fmla="*/ 988 w 2736"/>
                      <a:gd name="T9" fmla="*/ 36 h 504"/>
                      <a:gd name="T10" fmla="*/ 641 w 2736"/>
                      <a:gd name="T11" fmla="*/ 36 h 504"/>
                      <a:gd name="T12" fmla="*/ 237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53" name="Freeform 105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206" y="1728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5" name="Group 106"/>
                <p:cNvGrpSpPr/>
                <p:nvPr/>
              </p:nvGrpSpPr>
              <p:grpSpPr>
                <a:xfrm>
                  <a:off x="1208" y="767"/>
                  <a:ext cx="243" cy="935"/>
                  <a:chOff x="0" y="0"/>
                  <a:chExt cx="619" cy="2386"/>
                </a:xfrm>
              </p:grpSpPr>
              <p:sp>
                <p:nvSpPr>
                  <p:cNvPr id="2155" name="Freeform 107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-678" y="661"/>
                    <a:ext cx="1600" cy="244"/>
                  </a:xfrm>
                  <a:custGeom>
                    <a:avLst/>
                    <a:gdLst>
                      <a:gd name="T0" fmla="*/ 0 w 2736"/>
                      <a:gd name="T1" fmla="*/ 118 h 504"/>
                      <a:gd name="T2" fmla="*/ 295 w 2736"/>
                      <a:gd name="T3" fmla="*/ 39 h 504"/>
                      <a:gd name="T4" fmla="*/ 608 w 2736"/>
                      <a:gd name="T5" fmla="*/ 6 h 504"/>
                      <a:gd name="T6" fmla="*/ 936 w 2736"/>
                      <a:gd name="T7" fmla="*/ 6 h 504"/>
                      <a:gd name="T8" fmla="*/ 930 w 2736"/>
                      <a:gd name="T9" fmla="*/ 24 h 504"/>
                      <a:gd name="T10" fmla="*/ 604 w 2736"/>
                      <a:gd name="T11" fmla="*/ 24 h 504"/>
                      <a:gd name="T12" fmla="*/ 223 w 2736"/>
                      <a:gd name="T13" fmla="*/ 68 h 504"/>
                      <a:gd name="T14" fmla="*/ 0 w 2736"/>
                      <a:gd name="T15" fmla="*/ 1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56" name="Freeform 108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-2" y="1744"/>
                    <a:ext cx="857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4 w 1769"/>
                      <a:gd name="T3" fmla="*/ 13 h 791"/>
                      <a:gd name="T4" fmla="*/ 272 w 1769"/>
                      <a:gd name="T5" fmla="*/ 48 h 791"/>
                      <a:gd name="T6" fmla="*/ 378 w 1769"/>
                      <a:gd name="T7" fmla="*/ 103 h 791"/>
                      <a:gd name="T8" fmla="*/ 412 w 1769"/>
                      <a:gd name="T9" fmla="*/ 145 h 791"/>
                      <a:gd name="T10" fmla="*/ 396 w 1769"/>
                      <a:gd name="T11" fmla="*/ 187 h 791"/>
                      <a:gd name="T12" fmla="*/ 373 w 1769"/>
                      <a:gd name="T13" fmla="*/ 150 h 791"/>
                      <a:gd name="T14" fmla="*/ 326 w 1769"/>
                      <a:gd name="T15" fmla="*/ 108 h 791"/>
                      <a:gd name="T16" fmla="*/ 260 w 1769"/>
                      <a:gd name="T17" fmla="*/ 70 h 791"/>
                      <a:gd name="T18" fmla="*/ 13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6" name="Group 109"/>
                <p:cNvGrpSpPr/>
                <p:nvPr/>
              </p:nvGrpSpPr>
              <p:grpSpPr>
                <a:xfrm>
                  <a:off x="1134" y="813"/>
                  <a:ext cx="159" cy="870"/>
                  <a:chOff x="0" y="0"/>
                  <a:chExt cx="405" cy="2219"/>
                </a:xfrm>
              </p:grpSpPr>
              <p:sp>
                <p:nvSpPr>
                  <p:cNvPr id="2158" name="Freeform 110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-605" y="597"/>
                    <a:ext cx="1457" cy="247"/>
                  </a:xfrm>
                  <a:custGeom>
                    <a:avLst/>
                    <a:gdLst>
                      <a:gd name="T0" fmla="*/ 0 w 2736"/>
                      <a:gd name="T1" fmla="*/ 121 h 504"/>
                      <a:gd name="T2" fmla="*/ 246 w 2736"/>
                      <a:gd name="T3" fmla="*/ 40 h 504"/>
                      <a:gd name="T4" fmla="*/ 506 w 2736"/>
                      <a:gd name="T5" fmla="*/ 6 h 504"/>
                      <a:gd name="T6" fmla="*/ 779 w 2736"/>
                      <a:gd name="T7" fmla="*/ 6 h 504"/>
                      <a:gd name="T8" fmla="*/ 774 w 2736"/>
                      <a:gd name="T9" fmla="*/ 25 h 504"/>
                      <a:gd name="T10" fmla="*/ 502 w 2736"/>
                      <a:gd name="T11" fmla="*/ 25 h 504"/>
                      <a:gd name="T12" fmla="*/ 186 w 2736"/>
                      <a:gd name="T13" fmla="*/ 70 h 504"/>
                      <a:gd name="T14" fmla="*/ 0 w 2736"/>
                      <a:gd name="T15" fmla="*/ 1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59" name="Freeform 111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-181" y="1610"/>
                    <a:ext cx="78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6 w 1769"/>
                      <a:gd name="T3" fmla="*/ 13 h 791"/>
                      <a:gd name="T4" fmla="*/ 230 w 1769"/>
                      <a:gd name="T5" fmla="*/ 48 h 791"/>
                      <a:gd name="T6" fmla="*/ 321 w 1769"/>
                      <a:gd name="T7" fmla="*/ 103 h 791"/>
                      <a:gd name="T8" fmla="*/ 349 w 1769"/>
                      <a:gd name="T9" fmla="*/ 145 h 791"/>
                      <a:gd name="T10" fmla="*/ 336 w 1769"/>
                      <a:gd name="T11" fmla="*/ 187 h 791"/>
                      <a:gd name="T12" fmla="*/ 316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117" name="Group 112"/>
                <p:cNvGrpSpPr/>
                <p:nvPr/>
              </p:nvGrpSpPr>
              <p:grpSpPr>
                <a:xfrm>
                  <a:off x="930" y="826"/>
                  <a:ext cx="167" cy="857"/>
                  <a:chOff x="0" y="0"/>
                  <a:chExt cx="426" cy="2185"/>
                </a:xfrm>
              </p:grpSpPr>
              <p:sp>
                <p:nvSpPr>
                  <p:cNvPr id="2161" name="Freeform 113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-384" y="623"/>
                    <a:ext cx="143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237 w 2736"/>
                      <a:gd name="T3" fmla="*/ 23 h 504"/>
                      <a:gd name="T4" fmla="*/ 487 w 2736"/>
                      <a:gd name="T5" fmla="*/ 3 h 504"/>
                      <a:gd name="T6" fmla="*/ 749 w 2736"/>
                      <a:gd name="T7" fmla="*/ 3 h 504"/>
                      <a:gd name="T8" fmla="*/ 745 w 2736"/>
                      <a:gd name="T9" fmla="*/ 14 h 504"/>
                      <a:gd name="T10" fmla="*/ 483 w 2736"/>
                      <a:gd name="T11" fmla="*/ 14 h 504"/>
                      <a:gd name="T12" fmla="*/ 179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736"/>
                      <a:gd name="T25" fmla="*/ 0 h 504"/>
                      <a:gd name="T26" fmla="*/ 2736 w 2736"/>
                      <a:gd name="T27" fmla="*/ 504 h 50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62" name="Freeform 114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-235" y="1634"/>
                    <a:ext cx="767" cy="29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1 w 1769"/>
                      <a:gd name="T3" fmla="*/ 8 h 791"/>
                      <a:gd name="T4" fmla="*/ 218 w 1769"/>
                      <a:gd name="T5" fmla="*/ 28 h 791"/>
                      <a:gd name="T6" fmla="*/ 303 w 1769"/>
                      <a:gd name="T7" fmla="*/ 60 h 791"/>
                      <a:gd name="T8" fmla="*/ 330 w 1769"/>
                      <a:gd name="T9" fmla="*/ 84 h 791"/>
                      <a:gd name="T10" fmla="*/ 317 w 1769"/>
                      <a:gd name="T11" fmla="*/ 109 h 791"/>
                      <a:gd name="T12" fmla="*/ 299 w 1769"/>
                      <a:gd name="T13" fmla="*/ 87 h 791"/>
                      <a:gd name="T14" fmla="*/ 261 w 1769"/>
                      <a:gd name="T15" fmla="*/ 63 h 791"/>
                      <a:gd name="T16" fmla="*/ 209 w 1769"/>
                      <a:gd name="T17" fmla="*/ 41 h 791"/>
                      <a:gd name="T18" fmla="*/ 109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69"/>
                      <a:gd name="T37" fmla="*/ 0 h 791"/>
                      <a:gd name="T38" fmla="*/ 1769 w 1769"/>
                      <a:gd name="T39" fmla="*/ 791 h 79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</a:ln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2800" b="1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</p:grpSp>
          <p:sp>
            <p:nvSpPr>
              <p:cNvPr id="2163" name="Freeform 115"/>
              <p:cNvSpPr/>
              <p:nvPr/>
            </p:nvSpPr>
            <p:spPr bwMode="auto">
              <a:xfrm flipH="1">
                <a:off x="758" y="934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4" name="Arc 116"/>
              <p:cNvSpPr/>
              <p:nvPr/>
            </p:nvSpPr>
            <p:spPr bwMode="auto">
              <a:xfrm flipH="1">
                <a:off x="412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1 w 21600"/>
                  <a:gd name="T3" fmla="*/ 2 h 21602"/>
                  <a:gd name="T4" fmla="*/ 0 w 21600"/>
                  <a:gd name="T5" fmla="*/ 1 h 2160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2"/>
                  <a:gd name="T11" fmla="*/ 21600 w 21600"/>
                  <a:gd name="T12" fmla="*/ 21602 h 216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5" name="Arc 117"/>
              <p:cNvSpPr/>
              <p:nvPr/>
            </p:nvSpPr>
            <p:spPr bwMode="auto">
              <a:xfrm flipV="1">
                <a:off x="1163" y="179"/>
                <a:ext cx="1007" cy="802"/>
              </a:xfrm>
              <a:custGeom>
                <a:avLst/>
                <a:gdLst>
                  <a:gd name="T0" fmla="*/ 1 w 36729"/>
                  <a:gd name="T1" fmla="*/ 1 h 21600"/>
                  <a:gd name="T2" fmla="*/ 0 w 36729"/>
                  <a:gd name="T3" fmla="*/ 1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6729"/>
                  <a:gd name="T10" fmla="*/ 0 h 21600"/>
                  <a:gd name="T11" fmla="*/ 36729 w 3672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6" name="Arc 118"/>
              <p:cNvSpPr/>
              <p:nvPr/>
            </p:nvSpPr>
            <p:spPr bwMode="auto">
              <a:xfrm flipH="1">
                <a:off x="497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2 h 22305"/>
                  <a:gd name="T4" fmla="*/ 0 w 28940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28940"/>
                  <a:gd name="T10" fmla="*/ 0 h 22305"/>
                  <a:gd name="T11" fmla="*/ 28940 w 28940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7" name="Arc 119"/>
              <p:cNvSpPr/>
              <p:nvPr/>
            </p:nvSpPr>
            <p:spPr bwMode="auto">
              <a:xfrm flipH="1">
                <a:off x="152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1 w 30473"/>
                  <a:gd name="T3" fmla="*/ 2 h 22305"/>
                  <a:gd name="T4" fmla="*/ 0 w 30473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0473"/>
                  <a:gd name="T10" fmla="*/ 0 h 22305"/>
                  <a:gd name="T11" fmla="*/ 30473 w 30473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8" name="Arc 120"/>
              <p:cNvSpPr/>
              <p:nvPr/>
            </p:nvSpPr>
            <p:spPr bwMode="auto">
              <a:xfrm flipH="1">
                <a:off x="82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1 w 34455"/>
                  <a:gd name="T3" fmla="*/ 2 h 22305"/>
                  <a:gd name="T4" fmla="*/ 0 w 34455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4455"/>
                  <a:gd name="T10" fmla="*/ 0 h 22305"/>
                  <a:gd name="T11" fmla="*/ 34455 w 34455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69" name="Arc 121"/>
              <p:cNvSpPr/>
              <p:nvPr/>
            </p:nvSpPr>
            <p:spPr bwMode="auto">
              <a:xfrm>
                <a:off x="1114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4812"/>
                  <a:gd name="T10" fmla="*/ 0 h 22305"/>
                  <a:gd name="T11" fmla="*/ 34812 w 34812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0" name="Arc 122"/>
              <p:cNvSpPr/>
              <p:nvPr/>
            </p:nvSpPr>
            <p:spPr bwMode="auto">
              <a:xfrm>
                <a:off x="1154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4812"/>
                  <a:gd name="T10" fmla="*/ 0 h 22305"/>
                  <a:gd name="T11" fmla="*/ 34812 w 34812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1" name="Arc 123"/>
              <p:cNvSpPr/>
              <p:nvPr/>
            </p:nvSpPr>
            <p:spPr bwMode="auto">
              <a:xfrm>
                <a:off x="1187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4812"/>
                  <a:gd name="T10" fmla="*/ 0 h 22305"/>
                  <a:gd name="T11" fmla="*/ 34812 w 34812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2" name="Freeform 124"/>
              <p:cNvSpPr/>
              <p:nvPr/>
            </p:nvSpPr>
            <p:spPr bwMode="auto">
              <a:xfrm>
                <a:off x="1295" y="1033"/>
                <a:ext cx="188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8 w 776"/>
                  <a:gd name="T15" fmla="*/ 30 h 2368"/>
                  <a:gd name="T16" fmla="*/ 23 w 776"/>
                  <a:gd name="T17" fmla="*/ 36 h 2368"/>
                  <a:gd name="T18" fmla="*/ 31 w 776"/>
                  <a:gd name="T19" fmla="*/ 38 h 2368"/>
                  <a:gd name="T20" fmla="*/ 28 w 776"/>
                  <a:gd name="T21" fmla="*/ 44 h 2368"/>
                  <a:gd name="T22" fmla="*/ 34 w 776"/>
                  <a:gd name="T23" fmla="*/ 50 h 2368"/>
                  <a:gd name="T24" fmla="*/ 34 w 776"/>
                  <a:gd name="T25" fmla="*/ 56 h 2368"/>
                  <a:gd name="T26" fmla="*/ 39 w 776"/>
                  <a:gd name="T27" fmla="*/ 64 h 2368"/>
                  <a:gd name="T28" fmla="*/ 37 w 776"/>
                  <a:gd name="T29" fmla="*/ 73 h 2368"/>
                  <a:gd name="T30" fmla="*/ 42 w 776"/>
                  <a:gd name="T31" fmla="*/ 79 h 2368"/>
                  <a:gd name="T32" fmla="*/ 39 w 776"/>
                  <a:gd name="T33" fmla="*/ 87 h 2368"/>
                  <a:gd name="T34" fmla="*/ 42 w 776"/>
                  <a:gd name="T35" fmla="*/ 96 h 2368"/>
                  <a:gd name="T36" fmla="*/ 39 w 776"/>
                  <a:gd name="T37" fmla="*/ 102 h 2368"/>
                  <a:gd name="T38" fmla="*/ 45 w 776"/>
                  <a:gd name="T39" fmla="*/ 110 h 2368"/>
                  <a:gd name="T40" fmla="*/ 42 w 776"/>
                  <a:gd name="T41" fmla="*/ 119 h 2368"/>
                  <a:gd name="T42" fmla="*/ 45 w 776"/>
                  <a:gd name="T43" fmla="*/ 131 h 2368"/>
                  <a:gd name="T44" fmla="*/ 42 w 776"/>
                  <a:gd name="T45" fmla="*/ 133 h 2368"/>
                  <a:gd name="T46" fmla="*/ 45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3" name="Freeform 125"/>
              <p:cNvSpPr/>
              <p:nvPr/>
            </p:nvSpPr>
            <p:spPr bwMode="auto">
              <a:xfrm rot="19660755" flipV="1">
                <a:off x="999" y="843"/>
                <a:ext cx="171" cy="326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9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9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0 h 2368"/>
                  <a:gd name="T28" fmla="*/ 30 w 776"/>
                  <a:gd name="T29" fmla="*/ 23 h 2368"/>
                  <a:gd name="T30" fmla="*/ 35 w 776"/>
                  <a:gd name="T31" fmla="*/ 25 h 2368"/>
                  <a:gd name="T32" fmla="*/ 33 w 776"/>
                  <a:gd name="T33" fmla="*/ 28 h 2368"/>
                  <a:gd name="T34" fmla="*/ 35 w 776"/>
                  <a:gd name="T35" fmla="*/ 30 h 2368"/>
                  <a:gd name="T36" fmla="*/ 33 w 776"/>
                  <a:gd name="T37" fmla="*/ 32 h 2368"/>
                  <a:gd name="T38" fmla="*/ 37 w 776"/>
                  <a:gd name="T39" fmla="*/ 35 h 2368"/>
                  <a:gd name="T40" fmla="*/ 35 w 776"/>
                  <a:gd name="T41" fmla="*/ 38 h 2368"/>
                  <a:gd name="T42" fmla="*/ 37 w 776"/>
                  <a:gd name="T43" fmla="*/ 41 h 2368"/>
                  <a:gd name="T44" fmla="*/ 35 w 776"/>
                  <a:gd name="T45" fmla="*/ 42 h 2368"/>
                  <a:gd name="T46" fmla="*/ 37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4" name="Arc 126"/>
              <p:cNvSpPr/>
              <p:nvPr/>
            </p:nvSpPr>
            <p:spPr bwMode="auto">
              <a:xfrm flipH="1">
                <a:off x="29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1 w 36830"/>
                  <a:gd name="T3" fmla="*/ 2 h 22305"/>
                  <a:gd name="T4" fmla="*/ 0 w 36830"/>
                  <a:gd name="T5" fmla="*/ 2 h 22305"/>
                  <a:gd name="T6" fmla="*/ 0 60000 65536"/>
                  <a:gd name="T7" fmla="*/ 0 60000 65536"/>
                  <a:gd name="T8" fmla="*/ 0 60000 65536"/>
                  <a:gd name="T9" fmla="*/ 0 w 36830"/>
                  <a:gd name="T10" fmla="*/ 0 h 22305"/>
                  <a:gd name="T11" fmla="*/ 36830 w 36830"/>
                  <a:gd name="T12" fmla="*/ 22305 h 2230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5" name="Arc 127"/>
              <p:cNvSpPr/>
              <p:nvPr/>
            </p:nvSpPr>
            <p:spPr bwMode="auto">
              <a:xfrm flipH="1">
                <a:off x="311" y="122"/>
                <a:ext cx="724" cy="899"/>
              </a:xfrm>
              <a:custGeom>
                <a:avLst/>
                <a:gdLst>
                  <a:gd name="T0" fmla="*/ 0 w 31881"/>
                  <a:gd name="T1" fmla="*/ 1 h 21600"/>
                  <a:gd name="T2" fmla="*/ 0 w 31881"/>
                  <a:gd name="T3" fmla="*/ 0 h 21600"/>
                  <a:gd name="T4" fmla="*/ 0 w 31881"/>
                  <a:gd name="T5" fmla="*/ 2 h 21600"/>
                  <a:gd name="T6" fmla="*/ 0 60000 65536"/>
                  <a:gd name="T7" fmla="*/ 0 60000 65536"/>
                  <a:gd name="T8" fmla="*/ 0 60000 65536"/>
                  <a:gd name="T9" fmla="*/ 0 w 31881"/>
                  <a:gd name="T10" fmla="*/ 0 h 21600"/>
                  <a:gd name="T11" fmla="*/ 31881 w 3188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6" name="Arc 128"/>
              <p:cNvSpPr/>
              <p:nvPr/>
            </p:nvSpPr>
            <p:spPr bwMode="auto">
              <a:xfrm>
                <a:off x="1084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1 h 21600"/>
                  <a:gd name="T4" fmla="*/ 0 w 31146"/>
                  <a:gd name="T5" fmla="*/ 2 h 21600"/>
                  <a:gd name="T6" fmla="*/ 0 60000 65536"/>
                  <a:gd name="T7" fmla="*/ 0 60000 65536"/>
                  <a:gd name="T8" fmla="*/ 0 60000 65536"/>
                  <a:gd name="T9" fmla="*/ 0 w 31146"/>
                  <a:gd name="T10" fmla="*/ 0 h 21600"/>
                  <a:gd name="T11" fmla="*/ 31146 w 3114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7" name="Freeform 129"/>
              <p:cNvSpPr/>
              <p:nvPr/>
            </p:nvSpPr>
            <p:spPr bwMode="auto">
              <a:xfrm flipH="1">
                <a:off x="192" y="981"/>
                <a:ext cx="426" cy="598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6 w 776"/>
                  <a:gd name="T11" fmla="*/ 22 h 2368"/>
                  <a:gd name="T12" fmla="*/ 87 w 776"/>
                  <a:gd name="T13" fmla="*/ 29 h 2368"/>
                  <a:gd name="T14" fmla="*/ 145 w 776"/>
                  <a:gd name="T15" fmla="*/ 32 h 2368"/>
                  <a:gd name="T16" fmla="*/ 116 w 776"/>
                  <a:gd name="T17" fmla="*/ 38 h 2368"/>
                  <a:gd name="T18" fmla="*/ 159 w 776"/>
                  <a:gd name="T19" fmla="*/ 41 h 2368"/>
                  <a:gd name="T20" fmla="*/ 145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3 w 776"/>
                  <a:gd name="T27" fmla="*/ 68 h 2368"/>
                  <a:gd name="T28" fmla="*/ 188 w 776"/>
                  <a:gd name="T29" fmla="*/ 78 h 2368"/>
                  <a:gd name="T30" fmla="*/ 217 w 776"/>
                  <a:gd name="T31" fmla="*/ 84 h 2368"/>
                  <a:gd name="T32" fmla="*/ 203 w 776"/>
                  <a:gd name="T33" fmla="*/ 93 h 2368"/>
                  <a:gd name="T34" fmla="*/ 217 w 776"/>
                  <a:gd name="T35" fmla="*/ 102 h 2368"/>
                  <a:gd name="T36" fmla="*/ 203 w 776"/>
                  <a:gd name="T37" fmla="*/ 108 h 2368"/>
                  <a:gd name="T38" fmla="*/ 232 w 776"/>
                  <a:gd name="T39" fmla="*/ 117 h 2368"/>
                  <a:gd name="T40" fmla="*/ 217 w 776"/>
                  <a:gd name="T41" fmla="*/ 127 h 2368"/>
                  <a:gd name="T42" fmla="*/ 232 w 776"/>
                  <a:gd name="T43" fmla="*/ 139 h 2368"/>
                  <a:gd name="T44" fmla="*/ 217 w 776"/>
                  <a:gd name="T45" fmla="*/ 142 h 2368"/>
                  <a:gd name="T46" fmla="*/ 232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8" name="Freeform 130"/>
              <p:cNvSpPr/>
              <p:nvPr/>
            </p:nvSpPr>
            <p:spPr bwMode="auto">
              <a:xfrm flipH="1">
                <a:off x="392" y="350"/>
                <a:ext cx="273" cy="597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8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7 h 2368"/>
                  <a:gd name="T30" fmla="*/ 89 w 776"/>
                  <a:gd name="T31" fmla="*/ 83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6 h 2368"/>
                  <a:gd name="T42" fmla="*/ 95 w 776"/>
                  <a:gd name="T43" fmla="*/ 138 h 2368"/>
                  <a:gd name="T44" fmla="*/ 89 w 776"/>
                  <a:gd name="T45" fmla="*/ 141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79" name="Freeform 131"/>
              <p:cNvSpPr/>
              <p:nvPr/>
            </p:nvSpPr>
            <p:spPr bwMode="auto">
              <a:xfrm flipH="1">
                <a:off x="706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80" name="Freeform 132"/>
              <p:cNvSpPr/>
              <p:nvPr/>
            </p:nvSpPr>
            <p:spPr bwMode="auto">
              <a:xfrm>
                <a:off x="1726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81" name="Freeform 133"/>
              <p:cNvSpPr/>
              <p:nvPr/>
            </p:nvSpPr>
            <p:spPr bwMode="auto">
              <a:xfrm>
                <a:off x="1521" y="576"/>
                <a:ext cx="594" cy="417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6 w 776"/>
                  <a:gd name="T5" fmla="*/ 5 h 2368"/>
                  <a:gd name="T6" fmla="*/ 197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8 w 776"/>
                  <a:gd name="T13" fmla="*/ 14 h 2368"/>
                  <a:gd name="T14" fmla="*/ 281 w 776"/>
                  <a:gd name="T15" fmla="*/ 15 h 2368"/>
                  <a:gd name="T16" fmla="*/ 225 w 776"/>
                  <a:gd name="T17" fmla="*/ 18 h 2368"/>
                  <a:gd name="T18" fmla="*/ 309 w 776"/>
                  <a:gd name="T19" fmla="*/ 20 h 2368"/>
                  <a:gd name="T20" fmla="*/ 281 w 776"/>
                  <a:gd name="T21" fmla="*/ 23 h 2368"/>
                  <a:gd name="T22" fmla="*/ 338 w 776"/>
                  <a:gd name="T23" fmla="*/ 26 h 2368"/>
                  <a:gd name="T24" fmla="*/ 338 w 776"/>
                  <a:gd name="T25" fmla="*/ 29 h 2368"/>
                  <a:gd name="T26" fmla="*/ 393 w 776"/>
                  <a:gd name="T27" fmla="*/ 33 h 2368"/>
                  <a:gd name="T28" fmla="*/ 366 w 776"/>
                  <a:gd name="T29" fmla="*/ 38 h 2368"/>
                  <a:gd name="T30" fmla="*/ 422 w 776"/>
                  <a:gd name="T31" fmla="*/ 41 h 2368"/>
                  <a:gd name="T32" fmla="*/ 393 w 776"/>
                  <a:gd name="T33" fmla="*/ 45 h 2368"/>
                  <a:gd name="T34" fmla="*/ 422 w 776"/>
                  <a:gd name="T35" fmla="*/ 50 h 2368"/>
                  <a:gd name="T36" fmla="*/ 393 w 776"/>
                  <a:gd name="T37" fmla="*/ 53 h 2368"/>
                  <a:gd name="T38" fmla="*/ 450 w 776"/>
                  <a:gd name="T39" fmla="*/ 57 h 2368"/>
                  <a:gd name="T40" fmla="*/ 422 w 776"/>
                  <a:gd name="T41" fmla="*/ 61 h 2368"/>
                  <a:gd name="T42" fmla="*/ 450 w 776"/>
                  <a:gd name="T43" fmla="*/ 67 h 2368"/>
                  <a:gd name="T44" fmla="*/ 422 w 776"/>
                  <a:gd name="T45" fmla="*/ 69 h 2368"/>
                  <a:gd name="T46" fmla="*/ 450 w 776"/>
                  <a:gd name="T47" fmla="*/ 7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82" name="Freeform 134"/>
              <p:cNvSpPr/>
              <p:nvPr/>
            </p:nvSpPr>
            <p:spPr bwMode="auto">
              <a:xfrm>
                <a:off x="1543" y="132"/>
                <a:ext cx="260" cy="559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1 h 2368"/>
                  <a:gd name="T22" fmla="*/ 65 w 776"/>
                  <a:gd name="T23" fmla="*/ 46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8 h 2368"/>
                  <a:gd name="T30" fmla="*/ 81 w 776"/>
                  <a:gd name="T31" fmla="*/ 73 h 2368"/>
                  <a:gd name="T32" fmla="*/ 75 w 776"/>
                  <a:gd name="T33" fmla="*/ 81 h 2368"/>
                  <a:gd name="T34" fmla="*/ 81 w 776"/>
                  <a:gd name="T35" fmla="*/ 89 h 2368"/>
                  <a:gd name="T36" fmla="*/ 75 w 776"/>
                  <a:gd name="T37" fmla="*/ 94 h 2368"/>
                  <a:gd name="T38" fmla="*/ 86 w 776"/>
                  <a:gd name="T39" fmla="*/ 102 h 2368"/>
                  <a:gd name="T40" fmla="*/ 81 w 776"/>
                  <a:gd name="T41" fmla="*/ 110 h 2368"/>
                  <a:gd name="T42" fmla="*/ 86 w 776"/>
                  <a:gd name="T43" fmla="*/ 121 h 2368"/>
                  <a:gd name="T44" fmla="*/ 81 w 776"/>
                  <a:gd name="T45" fmla="*/ 124 h 2368"/>
                  <a:gd name="T46" fmla="*/ 86 w 776"/>
                  <a:gd name="T47" fmla="*/ 13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83" name="Freeform 135"/>
              <p:cNvSpPr/>
              <p:nvPr/>
            </p:nvSpPr>
            <p:spPr bwMode="auto">
              <a:xfrm rot="20253369">
                <a:off x="1286" y="599"/>
                <a:ext cx="175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20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20 w 776"/>
                  <a:gd name="T17" fmla="*/ 11 h 2368"/>
                  <a:gd name="T18" fmla="*/ 27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2 w 776"/>
                  <a:gd name="T29" fmla="*/ 23 h 2368"/>
                  <a:gd name="T30" fmla="*/ 37 w 776"/>
                  <a:gd name="T31" fmla="*/ 25 h 2368"/>
                  <a:gd name="T32" fmla="*/ 34 w 776"/>
                  <a:gd name="T33" fmla="*/ 28 h 2368"/>
                  <a:gd name="T34" fmla="*/ 37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7 w 776"/>
                  <a:gd name="T41" fmla="*/ 38 h 2368"/>
                  <a:gd name="T42" fmla="*/ 39 w 776"/>
                  <a:gd name="T43" fmla="*/ 42 h 2368"/>
                  <a:gd name="T44" fmla="*/ 37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84" name="Freeform 136"/>
              <p:cNvSpPr/>
              <p:nvPr/>
            </p:nvSpPr>
            <p:spPr bwMode="auto">
              <a:xfrm rot="1346631" flipH="1">
                <a:off x="668" y="589"/>
                <a:ext cx="172" cy="330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10 h 2368"/>
                  <a:gd name="T16" fmla="*/ 19 w 776"/>
                  <a:gd name="T17" fmla="*/ 12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4 h 2368"/>
                  <a:gd name="T30" fmla="*/ 35 w 776"/>
                  <a:gd name="T31" fmla="*/ 26 h 2368"/>
                  <a:gd name="T32" fmla="*/ 33 w 776"/>
                  <a:gd name="T33" fmla="*/ 28 h 2368"/>
                  <a:gd name="T34" fmla="*/ 35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5 w 776"/>
                  <a:gd name="T41" fmla="*/ 38 h 2368"/>
                  <a:gd name="T42" fmla="*/ 38 w 776"/>
                  <a:gd name="T43" fmla="*/ 42 h 2368"/>
                  <a:gd name="T44" fmla="*/ 35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76"/>
                  <a:gd name="T73" fmla="*/ 0 h 2368"/>
                  <a:gd name="T74" fmla="*/ 776 w 776"/>
                  <a:gd name="T75" fmla="*/ 2368 h 236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mpd="sng">
                <a:solidFill>
                  <a:schemeClr val="accent2"/>
                </a:solidFill>
                <a:miter lim="800000"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051" name="Rectangle 137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2" name="Rectangle 138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8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8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8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latin typeface="Arial Black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/>
          <p:nvPr>
            <p:ph type="title"/>
          </p:nvPr>
        </p:nvSpPr>
        <p:spPr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Rectangle 3"/>
          <p:cNvSpPr/>
          <p:nvPr>
            <p:ph type="body" idx="1"/>
          </p:nvPr>
        </p:nvSpPr>
        <p:spPr>
          <a:xfrm>
            <a:off x="457200" y="1339850"/>
            <a:ext cx="8229600" cy="45275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0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 smtClean="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slide" Target="slide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2"/>
          <p:cNvSpPr txBox="1"/>
          <p:nvPr/>
        </p:nvSpPr>
        <p:spPr>
          <a:xfrm>
            <a:off x="0" y="609600"/>
            <a:ext cx="8686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endParaRPr lang="zh-CN" altLang="en-US" b="0" dirty="0">
              <a:latin typeface="Times New Roman" panose="02020603050405020304" pitchFamily="18" charset="0"/>
            </a:endParaRPr>
          </a:p>
        </p:txBody>
      </p:sp>
      <p:sp>
        <p:nvSpPr>
          <p:cNvPr id="5123" name="Text Box 4"/>
          <p:cNvSpPr txBox="1"/>
          <p:nvPr/>
        </p:nvSpPr>
        <p:spPr>
          <a:xfrm>
            <a:off x="285750" y="928688"/>
            <a:ext cx="8501063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fontAlgn="ctr"/>
            <a:r>
              <a:rPr lang="zh-CN" altLang="en-US" sz="8000" dirty="0">
                <a:latin typeface="Times New Roman" panose="02020603050405020304" pitchFamily="18" charset="0"/>
              </a:rPr>
              <a:t>语法知识专题讲座</a:t>
            </a:r>
            <a:endParaRPr lang="zh-CN" altLang="en-US" sz="8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内容占位符 2"/>
          <p:cNvSpPr txBox="1"/>
          <p:nvPr/>
        </p:nvSpPr>
        <p:spPr>
          <a:xfrm>
            <a:off x="500063" y="714375"/>
            <a:ext cx="8072437" cy="5500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4000">
                <a:latin typeface="Times New Roman" panose="02020603050405020304" pitchFamily="18" charset="0"/>
              </a:rPr>
              <a:t>1</a:t>
            </a:r>
            <a:r>
              <a:rPr lang="zh-CN" altLang="en-US" sz="4000" dirty="0">
                <a:latin typeface="Times New Roman" panose="02020603050405020304" pitchFamily="18" charset="0"/>
              </a:rPr>
              <a:t>、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漫天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乌云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顿时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消散</a:t>
            </a:r>
            <a:r>
              <a:rPr lang="zh-CN" altLang="en-US" sz="4000" dirty="0">
                <a:latin typeface="Times New Roman" panose="02020603050405020304" pitchFamily="18" charset="0"/>
              </a:rPr>
              <a:t>了。</a:t>
            </a:r>
            <a:endParaRPr lang="en-US" altLang="x-none" sz="40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4000">
                <a:latin typeface="Times New Roman" panose="02020603050405020304" pitchFamily="18" charset="0"/>
              </a:rPr>
              <a:t>2</a:t>
            </a:r>
            <a:r>
              <a:rPr lang="zh-CN" altLang="en-US" sz="4000" dirty="0">
                <a:latin typeface="Times New Roman" panose="02020603050405020304" pitchFamily="18" charset="0"/>
              </a:rPr>
              <a:t>、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门口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站</a:t>
            </a:r>
            <a:r>
              <a:rPr lang="zh-CN" altLang="en-US" sz="4000" dirty="0">
                <a:latin typeface="Times New Roman" panose="02020603050405020304" pitchFamily="18" charset="0"/>
              </a:rPr>
              <a:t>着两个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士兵</a:t>
            </a:r>
            <a:r>
              <a:rPr lang="zh-CN" altLang="en-US" sz="4000" dirty="0">
                <a:latin typeface="Times New Roman" panose="02020603050405020304" pitchFamily="18" charset="0"/>
              </a:rPr>
              <a:t>。</a:t>
            </a:r>
            <a:endParaRPr lang="en-US" altLang="x-none" sz="40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4000">
                <a:latin typeface="Times New Roman" panose="02020603050405020304" pitchFamily="18" charset="0"/>
              </a:rPr>
              <a:t>3</a:t>
            </a:r>
            <a:r>
              <a:rPr lang="zh-CN" altLang="en-US" sz="4000" dirty="0">
                <a:latin typeface="Times New Roman" panose="02020603050405020304" pitchFamily="18" charset="0"/>
              </a:rPr>
              <a:t>、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单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丝</a:t>
            </a:r>
            <a:r>
              <a:rPr lang="zh-CN" altLang="en-US" sz="4000" dirty="0">
                <a:latin typeface="Times New Roman" panose="02020603050405020304" pitchFamily="18" charset="0"/>
              </a:rPr>
              <a:t>不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成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线</a:t>
            </a:r>
            <a:r>
              <a:rPr lang="zh-CN" altLang="en-US" sz="4000" dirty="0">
                <a:latin typeface="Times New Roman" panose="02020603050405020304" pitchFamily="18" charset="0"/>
              </a:rPr>
              <a:t>，独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木</a:t>
            </a:r>
            <a:r>
              <a:rPr lang="zh-CN" altLang="en-US" sz="4000" dirty="0">
                <a:latin typeface="Times New Roman" panose="02020603050405020304" pitchFamily="18" charset="0"/>
              </a:rPr>
              <a:t>不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成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林</a:t>
            </a:r>
            <a:r>
              <a:rPr lang="zh-CN" altLang="en-US" sz="4000" dirty="0">
                <a:latin typeface="Times New Roman" panose="02020603050405020304" pitchFamily="18" charset="0"/>
              </a:rPr>
              <a:t>。</a:t>
            </a:r>
            <a:endParaRPr lang="en-US" altLang="x-none" sz="40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4000">
                <a:latin typeface="Times New Roman" panose="02020603050405020304" pitchFamily="18" charset="0"/>
              </a:rPr>
              <a:t>4</a:t>
            </a:r>
            <a:r>
              <a:rPr lang="zh-CN" altLang="en-US" sz="4000" dirty="0">
                <a:latin typeface="Times New Roman" panose="02020603050405020304" pitchFamily="18" charset="0"/>
              </a:rPr>
              <a:t>、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这本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书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拓宽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了我们的</a:t>
            </a:r>
            <a:r>
              <a:rPr lang="zh-CN" altLang="en-US" sz="4000" dirty="0">
                <a:solidFill>
                  <a:srgbClr val="0033CC"/>
                </a:solidFill>
                <a:latin typeface="Times New Roman" panose="02020603050405020304" pitchFamily="18" charset="0"/>
              </a:rPr>
              <a:t>视野</a:t>
            </a:r>
            <a:r>
              <a:rPr lang="zh-CN" altLang="en-US" sz="4000" dirty="0">
                <a:latin typeface="Times New Roman" panose="02020603050405020304" pitchFamily="18" charset="0"/>
              </a:rPr>
              <a:t>。</a:t>
            </a:r>
            <a:endParaRPr lang="en-US" altLang="x-none" sz="40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endParaRPr lang="zh-CN" altLang="en-US" sz="3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3"/>
          <p:cNvSpPr txBox="1"/>
          <p:nvPr/>
        </p:nvSpPr>
        <p:spPr>
          <a:xfrm>
            <a:off x="357188" y="285750"/>
            <a:ext cx="8501062" cy="6308725"/>
          </a:xfrm>
          <a:prstGeom prst="rect">
            <a:avLst/>
          </a:prstGeom>
          <a:solidFill>
            <a:srgbClr val="FFFFFF"/>
          </a:solidFill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000000"/>
                </a:solidFill>
                <a:latin typeface="宋体" panose="02010600030101010101" pitchFamily="2" charset="-122"/>
              </a:rPr>
              <a:t>三、形容词：表示事物性质、状貌特征的词</a:t>
            </a:r>
            <a:r>
              <a:rPr lang="zh-CN" altLang="en-US" sz="3600" dirty="0">
                <a:solidFill>
                  <a:srgbClr val="0000FF"/>
                </a:solidFill>
                <a:latin typeface="宋体" panose="02010600030101010101" pitchFamily="2" charset="-122"/>
              </a:rPr>
              <a:t>。</a:t>
            </a:r>
            <a:endParaRPr lang="zh-CN" altLang="en-US" sz="3600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endParaRPr lang="en-US" altLang="x-none" sz="360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表形状：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如高大、弯曲、干瘪、纤细、雄壮；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表性质：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如甜、好、伟大、漂亮、圆滑、机智、单调；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表状态：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如快、浓、满、多、迅速、明媚、娴静、激动。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15363" name="Text Box 9"/>
          <p:cNvSpPr txBox="1"/>
          <p:nvPr/>
        </p:nvSpPr>
        <p:spPr>
          <a:xfrm>
            <a:off x="3505200" y="3962400"/>
            <a:ext cx="3311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endParaRPr lang="en-US" altLang="zh-CN" sz="36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2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charRg st="22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4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charRg st="44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charRg st="7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6386">
                                            <p:txEl>
                                              <p:charRg st="70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143875" cy="928688"/>
          </a:xfrm>
          <a:solidFill>
            <a:srgbClr val="00CC00">
              <a:alpha val="100000"/>
            </a:srgbClr>
          </a:solidFill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</a:rPr>
              <a:t>形容词的语法功能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>
          <a:xfrm>
            <a:off x="214313" y="1357313"/>
            <a:ext cx="8501062" cy="5143500"/>
          </a:xfrm>
          <a:solidFill>
            <a:srgbClr val="FFFFFF">
              <a:alpha val="100000"/>
            </a:srgbClr>
          </a:solidFill>
          <a:ln w="57150">
            <a:solidFill>
              <a:srgbClr val="0033CC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b="1">
                <a:solidFill>
                  <a:srgbClr val="000000"/>
                </a:solidFill>
              </a:rPr>
              <a:t>1</a:t>
            </a:r>
            <a:r>
              <a:rPr lang="zh-CN" altLang="en-US" b="1" dirty="0">
                <a:solidFill>
                  <a:srgbClr val="000000"/>
                </a:solidFill>
              </a:rPr>
              <a:t>、形容词多数能直接修饰名词，作定语。</a:t>
            </a:r>
            <a:endParaRPr lang="en-US" altLang="x-none" b="1">
              <a:solidFill>
                <a:srgbClr val="000000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rgbClr val="000000"/>
                </a:solidFill>
              </a:rPr>
              <a:t>2</a:t>
            </a:r>
            <a:r>
              <a:rPr lang="zh-CN" altLang="en-US" b="1" dirty="0">
                <a:solidFill>
                  <a:srgbClr val="000000"/>
                </a:solidFill>
              </a:rPr>
              <a:t>、形容词可以作谓语，但不能带宾语。</a:t>
            </a:r>
            <a:endParaRPr lang="en-US" altLang="x-none" b="1">
              <a:solidFill>
                <a:srgbClr val="000000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rgbClr val="000000"/>
                </a:solidFill>
              </a:rPr>
              <a:t>3</a:t>
            </a:r>
            <a:r>
              <a:rPr lang="zh-CN" altLang="en-US" b="1" dirty="0">
                <a:solidFill>
                  <a:srgbClr val="000000"/>
                </a:solidFill>
              </a:rPr>
              <a:t>、形容词前面有助词“得”时可以作补语。</a:t>
            </a:r>
            <a:endParaRPr lang="en-US" altLang="x-none" b="1">
              <a:solidFill>
                <a:srgbClr val="000000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rgbClr val="000000"/>
                </a:solidFill>
              </a:rPr>
              <a:t>4</a:t>
            </a:r>
            <a:r>
              <a:rPr lang="zh-CN" altLang="en-US" b="1" dirty="0">
                <a:solidFill>
                  <a:srgbClr val="000000"/>
                </a:solidFill>
              </a:rPr>
              <a:t>、表性质的形容词大都能受程度副词修辞。“很聪明”。</a:t>
            </a:r>
            <a:endParaRPr lang="en-US" altLang="x-none" b="1">
              <a:solidFill>
                <a:srgbClr val="000000"/>
              </a:solidFill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000000"/>
                </a:solidFill>
              </a:rPr>
              <a:t>    有些已经表程度的形容词不能再受程度副词修饰：比如悬殊、罕见、溺爱、雪白、绿油油、甜甜等）</a:t>
            </a:r>
            <a:endParaRPr lang="en-US" altLang="x-none" b="1">
              <a:solidFill>
                <a:srgbClr val="000000"/>
              </a:solidFill>
            </a:endParaRPr>
          </a:p>
          <a:p>
            <a:pPr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6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charRg st="6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charRg st="6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8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charRg st="8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charRg st="8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429625" cy="1214438"/>
          </a:xfrm>
          <a:solidFill>
            <a:srgbClr val="CCECFF">
              <a:alpha val="100000"/>
            </a:srgbClr>
          </a:solidFill>
          <a:ln/>
        </p:spPr>
        <p:txBody>
          <a:bodyPr vert="horz" wrap="square" lIns="91440" tIns="45720" rIns="91440" bIns="45720" anchor="ctr"/>
          <a:p>
            <a:pPr algn="l"/>
            <a:r>
              <a:rPr lang="zh-CN" altLang="en-US" b="1" dirty="0">
                <a:solidFill>
                  <a:srgbClr val="000000"/>
                </a:solidFill>
              </a:rPr>
              <a:t>慧眼识珠，请找出下面句子中的形容词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>
          <a:xfrm>
            <a:off x="214313" y="1981200"/>
            <a:ext cx="8572500" cy="4591050"/>
          </a:xfrm>
          <a:solidFill>
            <a:srgbClr val="FFFFFF">
              <a:alpha val="100000"/>
            </a:srgbClr>
          </a:solidFill>
          <a:ln w="38100">
            <a:solidFill>
              <a:srgbClr val="0033CC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en-US" altLang="zh-CN" sz="3600" b="1">
                <a:solidFill>
                  <a:srgbClr val="000000"/>
                </a:solidFill>
              </a:rPr>
              <a:t>1</a:t>
            </a:r>
            <a:r>
              <a:rPr lang="zh-CN" altLang="en-US" sz="3600" b="1" dirty="0">
                <a:solidFill>
                  <a:srgbClr val="000000"/>
                </a:solidFill>
              </a:rPr>
              <a:t>、中国人民志气高。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2</a:t>
            </a:r>
            <a:r>
              <a:rPr lang="zh-CN" altLang="en-US" sz="3600" b="1" dirty="0">
                <a:solidFill>
                  <a:srgbClr val="000000"/>
                </a:solidFill>
              </a:rPr>
              <a:t>、树叶黄了。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3</a:t>
            </a:r>
            <a:r>
              <a:rPr lang="zh-CN" altLang="en-US" sz="3600" b="1" dirty="0">
                <a:solidFill>
                  <a:srgbClr val="000000"/>
                </a:solidFill>
              </a:rPr>
              <a:t>、那沉甸甸的稻谷，像一垄垄金黄的珍珠。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4</a:t>
            </a:r>
            <a:r>
              <a:rPr lang="zh-CN" altLang="en-US" sz="3600" b="1" dirty="0">
                <a:solidFill>
                  <a:srgbClr val="000000"/>
                </a:solidFill>
              </a:rPr>
              <a:t>、同学们干得热火朝天。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5</a:t>
            </a:r>
            <a:r>
              <a:rPr lang="zh-CN" altLang="en-US" sz="3600" b="1" dirty="0">
                <a:solidFill>
                  <a:srgbClr val="000000"/>
                </a:solidFill>
              </a:rPr>
              <a:t>、他学习很刻苦。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6</a:t>
            </a:r>
            <a:r>
              <a:rPr lang="zh-CN" altLang="en-US" sz="3600" b="1" dirty="0">
                <a:solidFill>
                  <a:srgbClr val="000000"/>
                </a:solidFill>
              </a:rPr>
              <a:t>、我们要刻苦学习。</a:t>
            </a:r>
            <a:endParaRPr lang="zh-CN" altLang="en-US" sz="3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内容占位符 2"/>
          <p:cNvSpPr txBox="1"/>
          <p:nvPr/>
        </p:nvSpPr>
        <p:spPr>
          <a:xfrm>
            <a:off x="214313" y="428625"/>
            <a:ext cx="8572500" cy="6143625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00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中国人民志气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高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树叶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黄</a:t>
            </a:r>
            <a:r>
              <a:rPr lang="zh-CN" altLang="en-US" sz="3600" dirty="0">
                <a:latin typeface="Times New Roman" panose="02020603050405020304" pitchFamily="18" charset="0"/>
              </a:rPr>
              <a:t>了。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、那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沉甸甸</a:t>
            </a:r>
            <a:r>
              <a:rPr lang="zh-CN" altLang="en-US" sz="3600" dirty="0">
                <a:latin typeface="Times New Roman" panose="02020603050405020304" pitchFamily="18" charset="0"/>
              </a:rPr>
              <a:t>的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稻谷</a:t>
            </a:r>
            <a:r>
              <a:rPr lang="zh-CN" altLang="en-US" sz="3600" dirty="0">
                <a:latin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像</a:t>
            </a:r>
            <a:r>
              <a:rPr lang="zh-CN" altLang="en-US" sz="3600" dirty="0">
                <a:latin typeface="Times New Roman" panose="02020603050405020304" pitchFamily="18" charset="0"/>
              </a:rPr>
              <a:t>一垄垄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金黄</a:t>
            </a:r>
            <a:r>
              <a:rPr lang="zh-CN" altLang="en-US" sz="3600" dirty="0">
                <a:latin typeface="Times New Roman" panose="02020603050405020304" pitchFamily="18" charset="0"/>
              </a:rPr>
              <a:t>的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珍珠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同学们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干</a:t>
            </a:r>
            <a:r>
              <a:rPr lang="zh-CN" altLang="en-US" sz="3600" dirty="0">
                <a:latin typeface="Times New Roman" panose="02020603050405020304" pitchFamily="18" charset="0"/>
              </a:rPr>
              <a:t>得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热火朝天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5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</a:rPr>
              <a:t>他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学习</a:t>
            </a:r>
            <a:r>
              <a:rPr lang="zh-CN" altLang="en-US" sz="3600" dirty="0">
                <a:latin typeface="Times New Roman" panose="02020603050405020304" pitchFamily="18" charset="0"/>
              </a:rPr>
              <a:t>很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刻苦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</a:pPr>
            <a:r>
              <a:rPr lang="en-US" altLang="zh-CN" sz="3600">
                <a:latin typeface="Times New Roman" panose="02020603050405020304" pitchFamily="18" charset="0"/>
              </a:rPr>
              <a:t>6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</a:rPr>
              <a:t>我们</a:t>
            </a:r>
            <a:r>
              <a:rPr lang="zh-CN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要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刻苦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学习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zh-C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charRg st="11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charRg st="1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8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charRg st="5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8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8">
                                            <p:txEl>
                                              <p:charRg st="63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3"/>
          <p:cNvSpPr txBox="1"/>
          <p:nvPr/>
        </p:nvSpPr>
        <p:spPr>
          <a:xfrm>
            <a:off x="285750" y="428625"/>
            <a:ext cx="8501063" cy="6124575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00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</a:rPr>
              <a:t>四、数词</a:t>
            </a:r>
            <a:endParaRPr lang="zh-CN" altLang="en-US" sz="3200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确数：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</a:t>
            </a:r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、、一、二、二分之一、</a:t>
            </a:r>
            <a:r>
              <a:rPr lang="en-US" altLang="x-none" sz="360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3.45</a:t>
            </a:r>
            <a:endParaRPr lang="en-US" altLang="zh-CN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壹、贰、叁、肆、伍、陆、柒、捌、玖、拾、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概数：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如几、一些、左右、以下、余、许多、三四十；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Tahoma" panose="020B0604030504040204" pitchFamily="34" charset="0"/>
              </a:rPr>
              <a:t>序数：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如第一、第二、老大、老三、初九、初十。 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9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56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矩形 1"/>
          <p:cNvSpPr/>
          <p:nvPr/>
        </p:nvSpPr>
        <p:spPr>
          <a:xfrm>
            <a:off x="214313" y="142875"/>
            <a:ext cx="8715375" cy="778668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慧眼识珠，请找出下面句子中的数词。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、他十四五岁。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、我的书桌里有许多书。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数词的语法特点：</a:t>
            </a:r>
            <a:endParaRPr lang="en-US" altLang="x-none" sz="320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、数目增加，可以用分数表示，也可以用倍数表示。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、数目减少，只能用分数，不能用倍数。</a:t>
            </a:r>
            <a:endParaRPr lang="en-US" altLang="x-none" sz="320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你能诊断出下面句子的语病吗？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、这两年，不少空调的价格前几年比，几乎下降了一倍。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、这个事故造成的经济损失至少三千万元以上。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8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charRg st="18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charRg st="18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2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charRg st="2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6">
                                            <p:txEl>
                                              <p:charRg st="2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4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charRg st="4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charRg st="4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4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charRg st="4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6">
                                            <p:txEl>
                                              <p:charRg st="4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74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6">
                                            <p:txEl>
                                              <p:charRg st="74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6">
                                            <p:txEl>
                                              <p:charRg st="74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9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6">
                                            <p:txEl>
                                              <p:charRg st="9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6">
                                            <p:txEl>
                                              <p:charRg st="9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1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6">
                                            <p:txEl>
                                              <p:charRg st="11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6">
                                            <p:txEl>
                                              <p:charRg st="11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3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6">
                                            <p:txEl>
                                              <p:charRg st="13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6">
                                            <p:txEl>
                                              <p:charRg st="138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7"/>
          <p:cNvSpPr txBox="1"/>
          <p:nvPr/>
        </p:nvSpPr>
        <p:spPr>
          <a:xfrm>
            <a:off x="0" y="0"/>
            <a:ext cx="9144000" cy="6494463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</a:rPr>
              <a:t>五、量词，表示事物或动作的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单位。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  <a:ea typeface="黑体" panose="02010600030101010101" pitchFamily="49" charset="-122"/>
              </a:rPr>
              <a:t>物</a:t>
            </a: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量词：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如尺、寸、里、公里、斤、辆、角、元；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20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动量词：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如把、次、趟、下、回、声、脚、座。 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数词和量词的语法功能：</a:t>
            </a:r>
            <a:endParaRPr lang="en-US" altLang="x-none" sz="360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、经常一起使用，共同修饰名词，作定语。</a:t>
            </a:r>
            <a:endParaRPr lang="en-US" altLang="x-none" sz="3600">
              <a:solidFill>
                <a:schemeClr val="bg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、放在动词后，作补语。</a:t>
            </a:r>
            <a:endParaRPr lang="en-US" altLang="x-none" sz="3600">
              <a:solidFill>
                <a:schemeClr val="bg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例如：</a:t>
            </a:r>
            <a:endParaRPr lang="en-US" altLang="x-none" sz="3600">
              <a:solidFill>
                <a:schemeClr val="bg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、你到办公室来一下。</a:t>
            </a:r>
            <a:endParaRPr lang="en-US" altLang="x-none" sz="3600">
              <a:solidFill>
                <a:schemeClr val="bg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600" dirty="0">
                <a:solidFill>
                  <a:schemeClr val="bg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、他的头发有一寸长。</a:t>
            </a:r>
            <a:endParaRPr lang="en-US" altLang="x-none" sz="3600">
              <a:solidFill>
                <a:schemeClr val="bg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charRg st="1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>
                                            <p:txEl>
                                              <p:charRg st="1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4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0">
                                            <p:txEl>
                                              <p:charRg st="4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0">
                                            <p:txEl>
                                              <p:charRg st="4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6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0">
                                            <p:txEl>
                                              <p:charRg st="6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0">
                                            <p:txEl>
                                              <p:charRg st="6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7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0">
                                            <p:txEl>
                                              <p:charRg st="7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0">
                                            <p:txEl>
                                              <p:charRg st="77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98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0">
                                            <p:txEl>
                                              <p:charRg st="98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0">
                                            <p:txEl>
                                              <p:charRg st="98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1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0">
                                            <p:txEl>
                                              <p:charRg st="11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0">
                                            <p:txEl>
                                              <p:charRg st="111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15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0">
                                            <p:txEl>
                                              <p:charRg st="115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0">
                                            <p:txEl>
                                              <p:charRg st="115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0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0">
                                            <p:txEl>
                                              <p:charRg st="127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4"/>
          <p:cNvSpPr txBox="1"/>
          <p:nvPr/>
        </p:nvSpPr>
        <p:spPr>
          <a:xfrm>
            <a:off x="0" y="428625"/>
            <a:ext cx="9144000" cy="698658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</a:rPr>
              <a:t>六</a:t>
            </a:r>
            <a:r>
              <a:rPr lang="en-US" altLang="zh-CN" sz="3200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</a:rPr>
              <a:t>代词，能代替事物名称的词。</a:t>
            </a:r>
            <a:endParaRPr lang="en-US" altLang="x-none" sz="320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人称代词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我、你、他、它、她们、大家、咱们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疑问代词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谁、什么、怎么、哪里、为什么、</a:t>
            </a:r>
            <a:endParaRPr lang="en-US" altLang="x-none" sz="32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指示代词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：如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这、那、那里、那边。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endParaRPr lang="en-US" altLang="x-none" sz="320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代词的语法特点：</a:t>
            </a:r>
            <a:endParaRPr lang="en-US" altLang="x-none" sz="320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</a:t>
            </a:r>
            <a:r>
              <a:rPr lang="zh-CN" altLang="en-US" sz="3200" dirty="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、第二人称的敬称“您”不能用复数。</a:t>
            </a:r>
            <a:endParaRPr lang="en-US" altLang="x-none" sz="3200">
              <a:solidFill>
                <a:schemeClr val="bg2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</a:t>
            </a:r>
            <a:r>
              <a:rPr lang="zh-CN" altLang="en-US" sz="3200" dirty="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、他们可专指男性，也可兼指男性和女性。“她们”专指女性。</a:t>
            </a:r>
            <a:endParaRPr lang="en-US" altLang="x-none" sz="3200">
              <a:solidFill>
                <a:schemeClr val="bg2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</a:t>
            </a:r>
            <a:r>
              <a:rPr lang="zh-CN" altLang="en-US" sz="3200" dirty="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、代词用得不恰当，指代不明，可造成语病。</a:t>
            </a:r>
            <a:endParaRPr lang="en-US" altLang="x-none" sz="3200">
              <a:solidFill>
                <a:schemeClr val="bg2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40000"/>
              </a:lnSpc>
            </a:pPr>
            <a:endParaRPr lang="zh-CN" altLang="en-US" sz="3200" dirty="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charRg st="1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charRg st="1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38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charRg st="38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charRg st="38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5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charRg st="5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charRg st="5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7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charRg st="7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charRg st="7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charRg st="86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05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charRg st="105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charRg st="105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7"/>
          <p:cNvSpPr txBox="1"/>
          <p:nvPr/>
        </p:nvSpPr>
        <p:spPr>
          <a:xfrm>
            <a:off x="357188" y="357188"/>
            <a:ext cx="8572500" cy="563245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　　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</a:rPr>
              <a:t>请你指出指代不明之处吧</a:t>
            </a:r>
            <a:endParaRPr lang="en-US" altLang="x-none" sz="440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endParaRPr lang="en-US" altLang="x-none" sz="3200">
              <a:latin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、三妹拉着葛姐的手说，她老家在偏远的山区，因为和家里赌气才跑到北京打工的，接着她又哭诉起自己的遭遇来。</a:t>
            </a:r>
            <a:endParaRPr lang="en-US" altLang="x-none" sz="32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、欣赏一首好诗不容易，创作一首好诗更不是一件简单的事，小李对诗歌情有独钟，他平时在这方面做了不少努力。</a:t>
            </a:r>
            <a:endParaRPr lang="en-US" altLang="x-none" sz="32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、不几天，刘备率领大军到了零陵，零陵太守刘度派大将邢道荣和他的儿子引兵出战。</a:t>
            </a:r>
            <a:endParaRPr lang="en-US" altLang="x-none" sz="32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endParaRPr lang="en-US" altLang="x-none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5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charRg st="15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charRg st="15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6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>
                                            <p:txEl>
                                              <p:charRg st="6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>
                                            <p:txEl>
                                              <p:charRg st="6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8">
                                            <p:txEl>
                                              <p:charRg st="1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8">
                                            <p:txEl>
                                              <p:charRg st="12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3052763" y="947738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名词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3052763" y="1666875"/>
            <a:ext cx="14398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动词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3052763" y="2387600"/>
            <a:ext cx="14398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形容词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3054350" y="3179763"/>
            <a:ext cx="14398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数词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/>
          <p:nvPr/>
        </p:nvSpPr>
        <p:spPr>
          <a:xfrm>
            <a:off x="3054350" y="4043363"/>
            <a:ext cx="14398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量词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/>
          <p:nvPr/>
        </p:nvSpPr>
        <p:spPr>
          <a:xfrm>
            <a:off x="3052763" y="4979988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代词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/>
          <p:nvPr/>
        </p:nvSpPr>
        <p:spPr>
          <a:xfrm>
            <a:off x="4924425" y="947738"/>
            <a:ext cx="14398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副词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Text Box 9"/>
          <p:cNvSpPr txBox="1"/>
          <p:nvPr/>
        </p:nvSpPr>
        <p:spPr>
          <a:xfrm>
            <a:off x="4932363" y="1916113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介词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8" name="Text Box 10"/>
          <p:cNvSpPr txBox="1"/>
          <p:nvPr/>
        </p:nvSpPr>
        <p:spPr>
          <a:xfrm>
            <a:off x="4924425" y="2924175"/>
            <a:ext cx="14398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连词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/>
          <p:nvPr/>
        </p:nvSpPr>
        <p:spPr>
          <a:xfrm>
            <a:off x="4926013" y="3917950"/>
            <a:ext cx="14398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助词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0" name="Text Box 13"/>
          <p:cNvSpPr txBox="1"/>
          <p:nvPr/>
        </p:nvSpPr>
        <p:spPr>
          <a:xfrm>
            <a:off x="4859338" y="4941888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语气词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81" name="Line 14"/>
          <p:cNvSpPr/>
          <p:nvPr/>
        </p:nvSpPr>
        <p:spPr>
          <a:xfrm>
            <a:off x="4643438" y="260350"/>
            <a:ext cx="0" cy="5184775"/>
          </a:xfrm>
          <a:prstGeom prst="line">
            <a:avLst/>
          </a:prstGeom>
          <a:ln w="508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2" name="AutoShape 15"/>
          <p:cNvSpPr/>
          <p:nvPr/>
        </p:nvSpPr>
        <p:spPr>
          <a:xfrm>
            <a:off x="2620963" y="1235075"/>
            <a:ext cx="433387" cy="4032250"/>
          </a:xfrm>
          <a:prstGeom prst="leftBrace">
            <a:avLst>
              <a:gd name="adj1" fmla="val 77533"/>
              <a:gd name="adj2" fmla="val 50000"/>
            </a:avLst>
          </a:prstGeom>
          <a:noFill/>
          <a:ln w="317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183" name="AutoShape 16"/>
          <p:cNvSpPr/>
          <p:nvPr/>
        </p:nvSpPr>
        <p:spPr>
          <a:xfrm>
            <a:off x="6078538" y="1163638"/>
            <a:ext cx="431800" cy="4103687"/>
          </a:xfrm>
          <a:prstGeom prst="rightBrace">
            <a:avLst>
              <a:gd name="adj1" fmla="val 79197"/>
              <a:gd name="adj2" fmla="val 49532"/>
            </a:avLst>
          </a:prstGeom>
          <a:noFill/>
          <a:ln w="3175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184" name="Text Box 17"/>
          <p:cNvSpPr txBox="1"/>
          <p:nvPr/>
        </p:nvSpPr>
        <p:spPr>
          <a:xfrm>
            <a:off x="539750" y="981075"/>
            <a:ext cx="2016125" cy="3760788"/>
          </a:xfrm>
          <a:prstGeom prst="rect">
            <a:avLst/>
          </a:prstGeom>
          <a:solidFill>
            <a:schemeClr val="tx2"/>
          </a:solidFill>
          <a:ln w="3810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CC"/>
                </a:solidFill>
                <a:latin typeface="Arial" panose="020B0604020202020204" pitchFamily="34" charset="0"/>
              </a:rPr>
              <a:t>实词：</a:t>
            </a:r>
            <a:endParaRPr lang="zh-CN" altLang="en-US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CC"/>
                </a:solidFill>
                <a:latin typeface="Arial" panose="020B0604020202020204" pitchFamily="34" charset="0"/>
              </a:rPr>
              <a:t>意义较实在，能独立充当句子成分；加上一定的语气语调，一般可独立成句。</a:t>
            </a:r>
            <a:endParaRPr lang="zh-CN" altLang="en-US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7185" name="Text Box 18"/>
          <p:cNvSpPr txBox="1"/>
          <p:nvPr/>
        </p:nvSpPr>
        <p:spPr>
          <a:xfrm>
            <a:off x="6659563" y="1052513"/>
            <a:ext cx="1728787" cy="3760787"/>
          </a:xfrm>
          <a:prstGeom prst="rect">
            <a:avLst/>
          </a:prstGeom>
          <a:solidFill>
            <a:schemeClr val="tx2"/>
          </a:solidFill>
          <a:ln w="3810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CC"/>
                </a:solidFill>
                <a:latin typeface="Arial" panose="020B0604020202020204" pitchFamily="34" charset="0"/>
              </a:rPr>
              <a:t>虚词：</a:t>
            </a:r>
            <a:endParaRPr lang="zh-CN" altLang="en-US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CC"/>
                </a:solidFill>
                <a:latin typeface="Arial" panose="020B0604020202020204" pitchFamily="34" charset="0"/>
              </a:rPr>
              <a:t>不能独立充当句子成分；除了个别副词，一般不能独立成句。</a:t>
            </a:r>
            <a:endParaRPr lang="zh-CN" altLang="en-US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  <p:bldP spid="7180" grpId="0"/>
      <p:bldP spid="7182" grpId="0" animBg="1"/>
      <p:bldP spid="7183" grpId="0" animBg="1"/>
      <p:bldP spid="7184" grpId="0" animBg="1"/>
      <p:bldP spid="71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4"/>
          <p:cNvSpPr txBox="1"/>
          <p:nvPr/>
        </p:nvSpPr>
        <p:spPr>
          <a:xfrm>
            <a:off x="142875" y="285750"/>
            <a:ext cx="8786813" cy="440055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zh-CN" altLang="en-US" sz="3600" dirty="0">
                <a:solidFill>
                  <a:srgbClr val="0000FF"/>
                </a:solidFill>
                <a:latin typeface="Arial" panose="020B0604020202020204" pitchFamily="34" charset="0"/>
              </a:rPr>
              <a:t>七、副词，一般用在动、形前。</a:t>
            </a:r>
            <a:endParaRPr lang="zh-CN" altLang="en-US" sz="36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</a:rPr>
              <a:t>有程度：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很、极、非常、格外、太、过、更加；</a:t>
            </a:r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</a:rPr>
              <a:t>有时间：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已、刚、才、将、恰好、立刻、马上、一向</a:t>
            </a:r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</a:rPr>
              <a:t>有范围：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都、全、总、只、仅、一概、一同；</a:t>
            </a:r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</a:rPr>
              <a:t>有情态：</a:t>
            </a:r>
            <a:r>
              <a:rPr lang="zh-CN" altLang="en-US" dirty="0">
                <a:latin typeface="Tahoma" panose="020B0604030504040204" pitchFamily="34" charset="0"/>
                <a:ea typeface="楷体_GB2312" panose="02010609030101010101" pitchFamily="49" charset="-122"/>
              </a:rPr>
              <a:t>仿佛</a:t>
            </a: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  <a:ea typeface="楷体_GB2312" panose="02010609030101010101" pitchFamily="49" charset="-122"/>
              </a:rPr>
              <a:t>、</a:t>
            </a:r>
            <a:r>
              <a:rPr lang="zh-CN" altLang="en-US" dirty="0">
                <a:latin typeface="Tahoma" panose="020B0604030504040204" pitchFamily="34" charset="0"/>
                <a:ea typeface="楷体_GB2312" panose="02010609030101010101" pitchFamily="49" charset="-122"/>
              </a:rPr>
              <a:t>渐渐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、、特地、互相、猛然、果然</a:t>
            </a:r>
            <a:endParaRPr lang="en-US" altLang="x-none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ahoma" panose="020B0604030504040204" pitchFamily="34" charset="0"/>
              </a:rPr>
              <a:t>有语气：</a:t>
            </a:r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不、没有、</a:t>
            </a:r>
            <a:r>
              <a:rPr lang="zh-CN" altLang="en-US" sz="32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一定、必然</a:t>
            </a:r>
            <a:r>
              <a:rPr lang="zh-CN" altLang="en-US" sz="3200" dirty="0">
                <a:latin typeface="宋体" panose="02010600030101010101" pitchFamily="2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确实、幸亏、岂、难道、尤其、甚至、简直、大约、偏偏等；</a:t>
            </a:r>
            <a:endParaRPr lang="zh-CN" altLang="en-US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5603" name="Text Box 10"/>
          <p:cNvSpPr txBox="1"/>
          <p:nvPr/>
        </p:nvSpPr>
        <p:spPr>
          <a:xfrm>
            <a:off x="0" y="5105400"/>
            <a:ext cx="838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endParaRPr lang="zh-CN" altLang="en-US" sz="2400" b="0" dirty="0">
              <a:latin typeface="Times New Roman" panose="02020603050405020304" pitchFamily="18" charset="0"/>
            </a:endParaRPr>
          </a:p>
        </p:txBody>
      </p:sp>
      <p:sp>
        <p:nvSpPr>
          <p:cNvPr id="25604" name="Text Box 15"/>
          <p:cNvSpPr txBox="1"/>
          <p:nvPr/>
        </p:nvSpPr>
        <p:spPr>
          <a:xfrm>
            <a:off x="609600" y="5562600"/>
            <a:ext cx="594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CN" sz="3600">
                <a:latin typeface="Arial" panose="020B0604020202020204" pitchFamily="34" charset="0"/>
              </a:rPr>
              <a:t> </a:t>
            </a:r>
            <a:endParaRPr lang="en-US" altLang="zh-CN" sz="360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37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charRg st="37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charRg st="37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8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charRg st="8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charRg st="82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105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charRg st="105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charRg st="105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Box 4"/>
          <p:cNvSpPr txBox="1"/>
          <p:nvPr/>
        </p:nvSpPr>
        <p:spPr>
          <a:xfrm>
            <a:off x="357188" y="214313"/>
            <a:ext cx="8429625" cy="23082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副词的语法功能</a:t>
            </a:r>
            <a:r>
              <a:rPr lang="zh-CN" altLang="en-US" sz="3600" dirty="0">
                <a:latin typeface="Times New Roman" panose="02020603050405020304" pitchFamily="18" charset="0"/>
              </a:rPr>
              <a:t>：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、副词主要修饰动或形，作状语。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、副词放在形容词后，作补语。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、副词不能修饰名、代词。</a:t>
            </a:r>
            <a:endParaRPr lang="zh-CN" altLang="en-US" sz="3600" dirty="0">
              <a:latin typeface="Times New Roman" panose="02020603050405020304" pitchFamily="18" charset="0"/>
            </a:endParaRPr>
          </a:p>
        </p:txBody>
      </p:sp>
      <p:sp>
        <p:nvSpPr>
          <p:cNvPr id="27651" name="TextBox 5"/>
          <p:cNvSpPr txBox="1"/>
          <p:nvPr/>
        </p:nvSpPr>
        <p:spPr>
          <a:xfrm>
            <a:off x="285750" y="2714625"/>
            <a:ext cx="8572500" cy="397033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Times New Roman" panose="02020603050405020304" pitchFamily="18" charset="0"/>
              </a:rPr>
              <a:t>牛刀小试：看谁找的副词最准确。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、今天早上，我差点就迟到了。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、树上仿佛已经满是桃儿、杏儿、梨儿。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、我已经再三请求他别这样做。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</a:rPr>
              <a:t>、我再也不撒谎了。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zh-C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26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0">
                                            <p:txEl>
                                              <p:charRg st="26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0">
                                            <p:txEl>
                                              <p:charRg st="26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4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0">
                                            <p:txEl>
                                              <p:charRg st="4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0">
                                            <p:txEl>
                                              <p:charRg st="4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charRg st="52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charRg st="68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extBox 1"/>
          <p:cNvSpPr txBox="1"/>
          <p:nvPr/>
        </p:nvSpPr>
        <p:spPr>
          <a:xfrm>
            <a:off x="285750" y="428625"/>
            <a:ext cx="8572500" cy="63087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Times New Roman" panose="02020603050405020304" pitchFamily="18" charset="0"/>
              </a:rPr>
              <a:t>牛刀小试：看谁找的副词最准确。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、今天早上，我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差点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就</a:t>
            </a:r>
            <a:r>
              <a:rPr lang="zh-CN" altLang="en-US" sz="3600" dirty="0">
                <a:latin typeface="Times New Roman" panose="02020603050405020304" pitchFamily="18" charset="0"/>
              </a:rPr>
              <a:t>迟到了。（</a:t>
            </a:r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个）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、树上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仿佛</a:t>
            </a:r>
            <a:r>
              <a:rPr lang="zh-CN" altLang="en-US" sz="3600" dirty="0">
                <a:solidFill>
                  <a:srgbClr val="00B0F0"/>
                </a:solidFill>
                <a:latin typeface="Times New Roman" panose="02020603050405020304" pitchFamily="18" charset="0"/>
              </a:rPr>
              <a:t>已经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满</a:t>
            </a:r>
            <a:r>
              <a:rPr lang="zh-CN" altLang="en-US" sz="3600" dirty="0">
                <a:latin typeface="Times New Roman" panose="02020603050405020304" pitchFamily="18" charset="0"/>
              </a:rPr>
              <a:t>是桃儿、杏儿、梨儿。（</a:t>
            </a:r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个）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、我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已经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再三</a:t>
            </a:r>
            <a:r>
              <a:rPr lang="zh-CN" altLang="en-US" sz="3600" dirty="0">
                <a:latin typeface="Times New Roman" panose="02020603050405020304" pitchFamily="18" charset="0"/>
              </a:rPr>
              <a:t>请求他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别</a:t>
            </a:r>
            <a:r>
              <a:rPr lang="zh-CN" altLang="en-US" sz="3600" dirty="0">
                <a:latin typeface="Times New Roman" panose="02020603050405020304" pitchFamily="18" charset="0"/>
              </a:rPr>
              <a:t>这样做。（</a:t>
            </a:r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个）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</a:rPr>
              <a:t>、我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再</a:t>
            </a:r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</a:rPr>
              <a:t>也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不</a:t>
            </a:r>
            <a:r>
              <a:rPr lang="zh-CN" altLang="en-US" sz="3600" dirty="0">
                <a:latin typeface="Times New Roman" panose="02020603050405020304" pitchFamily="18" charset="0"/>
              </a:rPr>
              <a:t>撒谎了。（</a:t>
            </a:r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个）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4400" dirty="0">
                <a:latin typeface="Times New Roman" panose="02020603050405020304" pitchFamily="18" charset="0"/>
              </a:rPr>
              <a:t>共</a:t>
            </a:r>
            <a:r>
              <a:rPr lang="en-US" altLang="zh-CN" sz="4400">
                <a:latin typeface="Times New Roman" panose="02020603050405020304" pitchFamily="18" charset="0"/>
              </a:rPr>
              <a:t>11</a:t>
            </a:r>
            <a:r>
              <a:rPr lang="zh-CN" altLang="en-US" sz="4400" dirty="0">
                <a:latin typeface="Times New Roman" panose="02020603050405020304" pitchFamily="18" charset="0"/>
              </a:rPr>
              <a:t>个副词，你猜对了多少？</a:t>
            </a:r>
            <a:endParaRPr lang="en-US" altLang="x-none" sz="44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zh-C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3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charRg st="3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charRg st="36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6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charRg st="6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charRg st="6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8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charRg st="8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charRg st="8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charRg st="9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charRg st="9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charRg st="9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5"/>
          <p:cNvSpPr txBox="1"/>
          <p:nvPr/>
        </p:nvSpPr>
        <p:spPr>
          <a:xfrm>
            <a:off x="357188" y="285750"/>
            <a:ext cx="8429625" cy="117633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八、介词，用在名、代或名短语前</a:t>
            </a:r>
            <a:endParaRPr lang="zh-CN" altLang="en-US" sz="3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</a:rPr>
              <a:t>,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合起来，</a:t>
            </a:r>
            <a:r>
              <a:rPr lang="zh-CN" altLang="en-US" sz="3200" dirty="0">
                <a:latin typeface="Arial" panose="020B0604020202020204" pitchFamily="34" charset="0"/>
              </a:rPr>
              <a:t>表示方向、对象等的词。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9699" name="矩形 2"/>
          <p:cNvSpPr>
            <a:spLocks noChangeArrowheads="1"/>
          </p:cNvSpPr>
          <p:nvPr/>
        </p:nvSpPr>
        <p:spPr bwMode="auto">
          <a:xfrm>
            <a:off x="357188" y="1785938"/>
            <a:ext cx="8501063" cy="40322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　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介词口诀：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自、从、以、当、为、按照，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由于、对于、为了、到；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和、跟、把、比、在、关于，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除了、同、对、向、往、朝；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用在名词代词前，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组成介宾短语后，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修饰动形要记牢。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7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charRg st="7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charRg st="7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charRg st="7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3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charRg st="23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37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charRg st="37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53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charRg st="53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99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699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9699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699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699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9699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9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9699">
                                            <p:txEl>
                                              <p:charRg st="91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Box 1"/>
          <p:cNvSpPr txBox="1"/>
          <p:nvPr/>
        </p:nvSpPr>
        <p:spPr>
          <a:xfrm>
            <a:off x="285750" y="357188"/>
            <a:ext cx="8358188" cy="397033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110D0D"/>
                </a:solidFill>
                <a:latin typeface="Times New Roman" panose="02020603050405020304" pitchFamily="18" charset="0"/>
              </a:rPr>
              <a:t>介词的语法功能：</a:t>
            </a:r>
            <a:endParaRPr lang="en-US" altLang="x-none" sz="3600">
              <a:solidFill>
                <a:srgbClr val="110D0D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rgbClr val="110D0D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solidFill>
                  <a:srgbClr val="110D0D"/>
                </a:solidFill>
                <a:latin typeface="Times New Roman" panose="02020603050405020304" pitchFamily="18" charset="0"/>
              </a:rPr>
              <a:t>、介词不能单独作句子成分，必须和名、代或名短共同组成介宾短语。</a:t>
            </a:r>
            <a:endParaRPr lang="en-US" altLang="x-none" sz="3600">
              <a:solidFill>
                <a:srgbClr val="110D0D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rgbClr val="110D0D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solidFill>
                  <a:srgbClr val="110D0D"/>
                </a:solidFill>
                <a:latin typeface="Times New Roman" panose="02020603050405020304" pitchFamily="18" charset="0"/>
              </a:rPr>
              <a:t>、介宾短语主要修饰动、形，前作状，后作补。</a:t>
            </a:r>
            <a:endParaRPr lang="en-US" altLang="x-none" sz="3600">
              <a:solidFill>
                <a:srgbClr val="110D0D"/>
              </a:solidFill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zh-C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>
                                            <p:txEl>
                                              <p:charRg st="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2">
                                            <p:txEl>
                                              <p:charRg st="9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4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">
                                            <p:txEl>
                                              <p:charRg st="4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2">
                                            <p:txEl>
                                              <p:charRg st="4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Box 1"/>
          <p:cNvSpPr txBox="1"/>
          <p:nvPr/>
        </p:nvSpPr>
        <p:spPr>
          <a:xfrm>
            <a:off x="142875" y="214313"/>
            <a:ext cx="8858250" cy="723265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Times New Roman" panose="02020603050405020304" pitchFamily="18" charset="0"/>
              </a:rPr>
              <a:t>牛刀再试：看谁能找准介宾短语。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、他先将橘子慢慢散放在地上。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将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橘子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】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在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地上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】</a:t>
            </a:r>
            <a:endParaRPr lang="en-US" altLang="zh-CN" sz="36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</a:rPr>
              <a:t>、你住在家里吗？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在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家里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】</a:t>
            </a:r>
            <a:r>
              <a:rPr lang="zh-CN" altLang="en-US" sz="3600" dirty="0">
                <a:latin typeface="Times New Roman" panose="02020603050405020304" pitchFamily="18" charset="0"/>
              </a:rPr>
              <a:t>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</a:rPr>
              <a:t>、通过老师的教育，我明白了其中的道理。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通过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老师的教育</a:t>
            </a:r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】</a:t>
            </a:r>
            <a:endParaRPr lang="en-US" altLang="zh-CN" sz="36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</a:rPr>
              <a:t>、自从离开之后，他再也没有回过家乡。</a:t>
            </a:r>
            <a:endParaRPr lang="en-US" altLang="x-none" sz="3600">
              <a:latin typeface="Times New Roman" panose="02020603050405020304" pitchFamily="18" charset="0"/>
            </a:endParaRPr>
          </a:p>
          <a:p>
            <a:r>
              <a:rPr lang="en-US" altLang="zh-CN" sz="3600">
                <a:solidFill>
                  <a:schemeClr val="bg2"/>
                </a:solidFill>
                <a:latin typeface="Times New Roman" panose="02020603050405020304" pitchFamily="18" charset="0"/>
              </a:rPr>
              <a:t>【</a:t>
            </a:r>
            <a:r>
              <a:rPr lang="zh-CN" altLang="en-US" sz="3600" dirty="0">
                <a:solidFill>
                  <a:srgbClr val="00CC00"/>
                </a:solidFill>
                <a:latin typeface="Times New Roman" panose="02020603050405020304" pitchFamily="18" charset="0"/>
              </a:rPr>
              <a:t>自从</a:t>
            </a:r>
            <a:r>
              <a:rPr lang="zh-CN" altLang="en-US" sz="3600" dirty="0">
                <a:latin typeface="Times New Roman" panose="02020603050405020304" pitchFamily="18" charset="0"/>
              </a:rPr>
              <a:t>离开之后</a:t>
            </a:r>
            <a:r>
              <a:rPr lang="en-US" altLang="zh-CN" sz="3600">
                <a:latin typeface="Times New Roman" panose="02020603050405020304" pitchFamily="18" charset="0"/>
              </a:rPr>
              <a:t>】</a:t>
            </a:r>
            <a:endParaRPr lang="en-US" altLang="zh-CN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en-US" altLang="x-none" sz="3600">
              <a:latin typeface="Times New Roman" panose="02020603050405020304" pitchFamily="18" charset="0"/>
            </a:endParaRPr>
          </a:p>
          <a:p>
            <a:endParaRPr lang="zh-C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32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>
                                            <p:txEl>
                                              <p:charRg st="32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>
                                            <p:txEl>
                                              <p:charRg st="32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6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6">
                                            <p:txEl>
                                              <p:charRg st="4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54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6">
                                            <p:txEl>
                                              <p:charRg st="54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6">
                                            <p:txEl>
                                              <p:charRg st="54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6">
                                            <p:txEl>
                                              <p:charRg st="6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8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6">
                                            <p:txEl>
                                              <p:charRg st="8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6">
                                            <p:txEl>
                                              <p:charRg st="82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9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6">
                                            <p:txEl>
                                              <p:charRg st="9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6">
                                            <p:txEl>
                                              <p:charRg st="92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1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6">
                                            <p:txEl>
                                              <p:charRg st="11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6">
                                            <p:txEl>
                                              <p:charRg st="11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1"/>
          <p:cNvSpPr>
            <a:spLocks noGrp="1"/>
          </p:cNvSpPr>
          <p:nvPr>
            <p:ph type="title"/>
          </p:nvPr>
        </p:nvSpPr>
        <p:spPr>
          <a:xfrm>
            <a:off x="685800" y="142875"/>
            <a:ext cx="7772400" cy="1000125"/>
          </a:xfrm>
          <a:ln/>
        </p:spPr>
        <p:txBody>
          <a:bodyPr vert="horz" wrap="square" lIns="91440" tIns="45720" rIns="91440" bIns="45720" anchor="ctr"/>
          <a:p>
            <a:r>
              <a:rPr lang="zh-CN" altLang="en-US" b="1" dirty="0">
                <a:solidFill>
                  <a:schemeClr val="bg2"/>
                </a:solidFill>
              </a:rPr>
              <a:t>动词和介词的区别</a:t>
            </a:r>
            <a:endParaRPr lang="zh-CN" altLang="en-US" b="1" dirty="0">
              <a:solidFill>
                <a:schemeClr val="bg2"/>
              </a:solidFill>
            </a:endParaRPr>
          </a:p>
        </p:txBody>
      </p:sp>
      <p:sp>
        <p:nvSpPr>
          <p:cNvPr id="32771" name="内容占位符 2"/>
          <p:cNvSpPr>
            <a:spLocks noGrp="1"/>
          </p:cNvSpPr>
          <p:nvPr>
            <p:ph idx="1"/>
          </p:nvPr>
        </p:nvSpPr>
        <p:spPr>
          <a:xfrm>
            <a:off x="500063" y="1143000"/>
            <a:ext cx="8215312" cy="4953000"/>
          </a:xfrm>
          <a:solidFill>
            <a:srgbClr val="FFFFFF">
              <a:alpha val="100000"/>
            </a:srgbClr>
          </a:solidFill>
          <a:ln/>
        </p:spPr>
        <p:txBody>
          <a:bodyPr vert="horz" wrap="square" lIns="91440" tIns="45720" rIns="91440" bIns="45720" anchor="t"/>
          <a:p>
            <a:r>
              <a:rPr lang="zh-CN" altLang="en-US" b="1" dirty="0"/>
              <a:t>在</a:t>
            </a:r>
            <a:endParaRPr lang="en-US" altLang="x-none" b="1"/>
          </a:p>
          <a:p>
            <a:r>
              <a:rPr lang="zh-CN" altLang="en-US" b="1" dirty="0"/>
              <a:t>我整整</a:t>
            </a:r>
            <a:r>
              <a:rPr lang="en-US" altLang="zh-CN" b="1"/>
              <a:t>【</a:t>
            </a:r>
            <a:r>
              <a:rPr lang="zh-CN" altLang="en-US" b="1" dirty="0">
                <a:solidFill>
                  <a:srgbClr val="FF0000"/>
                </a:solidFill>
              </a:rPr>
              <a:t>在</a:t>
            </a:r>
            <a:r>
              <a:rPr lang="zh-CN" altLang="en-US" b="1" dirty="0"/>
              <a:t>床上</a:t>
            </a:r>
            <a:r>
              <a:rPr lang="en-US" altLang="zh-CN" b="1"/>
              <a:t>】</a:t>
            </a:r>
            <a:r>
              <a:rPr lang="zh-CN" altLang="en-US" b="1" dirty="0"/>
              <a:t>躺了三天。</a:t>
            </a:r>
            <a:endParaRPr lang="en-US" altLang="x-none" b="1"/>
          </a:p>
          <a:p>
            <a:r>
              <a:rPr lang="zh-CN" altLang="en-US" b="1" dirty="0"/>
              <a:t>我</a:t>
            </a:r>
            <a:r>
              <a:rPr lang="zh-CN" altLang="en-US" b="1" dirty="0">
                <a:solidFill>
                  <a:srgbClr val="FF0000"/>
                </a:solidFill>
              </a:rPr>
              <a:t>在</a:t>
            </a:r>
            <a:r>
              <a:rPr lang="zh-CN" altLang="en-US" b="1" dirty="0"/>
              <a:t>家。</a:t>
            </a:r>
            <a:endParaRPr lang="en-US" altLang="x-none" b="1"/>
          </a:p>
          <a:p>
            <a:r>
              <a:rPr lang="zh-CN" altLang="en-US" b="1" dirty="0"/>
              <a:t>我</a:t>
            </a:r>
            <a:r>
              <a:rPr lang="en-US" altLang="zh-CN" b="1"/>
              <a:t>【</a:t>
            </a:r>
            <a:r>
              <a:rPr lang="zh-CN" altLang="en-US" b="1" dirty="0">
                <a:solidFill>
                  <a:srgbClr val="FF0000"/>
                </a:solidFill>
              </a:rPr>
              <a:t>在</a:t>
            </a:r>
            <a:r>
              <a:rPr lang="zh-CN" altLang="en-US" b="1" dirty="0"/>
              <a:t>家</a:t>
            </a:r>
            <a:r>
              <a:rPr lang="en-US" altLang="zh-CN" b="1"/>
              <a:t>】</a:t>
            </a:r>
            <a:r>
              <a:rPr lang="zh-CN" altLang="en-US" b="1" dirty="0"/>
              <a:t>看书。</a:t>
            </a:r>
            <a:endParaRPr lang="en-US" altLang="x-none" b="1"/>
          </a:p>
          <a:p>
            <a:r>
              <a:rPr lang="zh-CN" altLang="en-US" b="1" dirty="0"/>
              <a:t>让</a:t>
            </a:r>
            <a:endParaRPr lang="en-US" altLang="x-none" b="1"/>
          </a:p>
          <a:p>
            <a:r>
              <a:rPr lang="en-US" altLang="zh-CN" b="1">
                <a:solidFill>
                  <a:srgbClr val="FF0000"/>
                </a:solidFill>
              </a:rPr>
              <a:t>【</a:t>
            </a:r>
            <a:r>
              <a:rPr lang="zh-CN" altLang="en-US" b="1" dirty="0">
                <a:solidFill>
                  <a:srgbClr val="FF0000"/>
                </a:solidFill>
              </a:rPr>
              <a:t>让</a:t>
            </a:r>
            <a:r>
              <a:rPr lang="zh-CN" altLang="en-US" b="1" dirty="0"/>
              <a:t>顺道</a:t>
            </a:r>
            <a:r>
              <a:rPr lang="en-US" altLang="zh-CN" b="1"/>
              <a:t>】</a:t>
            </a:r>
            <a:r>
              <a:rPr lang="zh-CN" altLang="en-US" b="1" dirty="0"/>
              <a:t>的人捎去。</a:t>
            </a:r>
            <a:endParaRPr lang="en-US" altLang="x-none" b="1"/>
          </a:p>
          <a:p>
            <a:r>
              <a:rPr lang="zh-CN" altLang="en-US" b="1" dirty="0"/>
              <a:t>谁都得</a:t>
            </a:r>
            <a:r>
              <a:rPr lang="zh-CN" altLang="en-US" b="1" dirty="0">
                <a:solidFill>
                  <a:srgbClr val="FF0000"/>
                </a:solidFill>
              </a:rPr>
              <a:t>让</a:t>
            </a:r>
            <a:r>
              <a:rPr lang="zh-CN" altLang="en-US" b="1" dirty="0"/>
              <a:t>他三分。</a:t>
            </a:r>
            <a:endParaRPr lang="en-US" altLang="x-none" b="1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6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21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1"/>
          <p:cNvSpPr>
            <a:spLocks noGrp="1"/>
          </p:cNvSpPr>
          <p:nvPr>
            <p:ph type="title"/>
          </p:nvPr>
        </p:nvSpPr>
        <p:spPr>
          <a:solidFill>
            <a:schemeClr val="accent2">
              <a:alpha val="100000"/>
            </a:schemeClr>
          </a:solidFill>
          <a:ln/>
        </p:spPr>
        <p:txBody>
          <a:bodyPr vert="horz" wrap="square" lIns="91440" tIns="45720" rIns="91440" bIns="45720" anchor="ctr"/>
          <a:p>
            <a:r>
              <a:rPr lang="zh-CN" altLang="en-US" b="1" dirty="0">
                <a:solidFill>
                  <a:schemeClr val="bg2"/>
                </a:solidFill>
              </a:rPr>
              <a:t>副词和介词的如何区别？</a:t>
            </a:r>
            <a:endParaRPr lang="zh-CN" altLang="en-US" b="1" dirty="0">
              <a:solidFill>
                <a:schemeClr val="bg2"/>
              </a:solidFill>
            </a:endParaRPr>
          </a:p>
        </p:txBody>
      </p:sp>
      <p:sp>
        <p:nvSpPr>
          <p:cNvPr id="32771" name="内容占位符 2"/>
          <p:cNvSpPr>
            <a:spLocks noGrp="1"/>
          </p:cNvSpPr>
          <p:nvPr>
            <p:ph idx="1"/>
          </p:nvPr>
        </p:nvSpPr>
        <p:spPr>
          <a:xfrm>
            <a:off x="571500" y="1981200"/>
            <a:ext cx="8001000" cy="4114800"/>
          </a:xfrm>
          <a:solidFill>
            <a:srgbClr val="FFFFFF">
              <a:alpha val="100000"/>
            </a:srgbClr>
          </a:solidFill>
          <a:ln w="57150">
            <a:solidFill>
              <a:srgbClr val="0033CC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en-US" altLang="zh-CN" b="1"/>
              <a:t>1</a:t>
            </a:r>
            <a:r>
              <a:rPr lang="zh-CN" altLang="en-US" b="1" dirty="0"/>
              <a:t>、副词和介词都可以修饰动形，前作补语，后作补语。</a:t>
            </a:r>
            <a:endParaRPr lang="en-US" altLang="x-none" b="1"/>
          </a:p>
          <a:p>
            <a:r>
              <a:rPr lang="en-US" altLang="zh-CN" b="1"/>
              <a:t>2</a:t>
            </a:r>
            <a:r>
              <a:rPr lang="zh-CN" altLang="en-US" b="1" dirty="0"/>
              <a:t>、副词直接修饰动形，介词必须和名或名短组成介宾短语，才能一起修饰动形。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01063" cy="1214437"/>
          </a:xfrm>
          <a:solidFill>
            <a:srgbClr val="92D050">
              <a:alpha val="100000"/>
            </a:srgbClr>
          </a:solidFill>
          <a:ln/>
        </p:spPr>
        <p:txBody>
          <a:bodyPr vert="horz" wrap="square" lIns="91440" tIns="45720" rIns="91440" bIns="45720" anchor="ctr"/>
          <a:p>
            <a:pPr algn="l"/>
            <a:r>
              <a:rPr lang="zh-CN" altLang="en-US" b="1" dirty="0">
                <a:solidFill>
                  <a:schemeClr val="bg2"/>
                </a:solidFill>
              </a:rPr>
              <a:t>请找出句子中的副词和介宾短语</a:t>
            </a:r>
            <a:endParaRPr lang="zh-CN" altLang="en-US" b="1" dirty="0">
              <a:solidFill>
                <a:schemeClr val="bg2"/>
              </a:solidFill>
            </a:endParaRPr>
          </a:p>
        </p:txBody>
      </p:sp>
      <p:sp>
        <p:nvSpPr>
          <p:cNvPr id="33795" name="内容占位符 2"/>
          <p:cNvSpPr>
            <a:spLocks noGrp="1"/>
          </p:cNvSpPr>
          <p:nvPr>
            <p:ph idx="1"/>
          </p:nvPr>
        </p:nvSpPr>
        <p:spPr>
          <a:xfrm>
            <a:off x="357188" y="1643063"/>
            <a:ext cx="8429625" cy="4857750"/>
          </a:xfrm>
          <a:solidFill>
            <a:srgbClr val="FFFFFF">
              <a:alpha val="100000"/>
            </a:srgbClr>
          </a:solidFill>
          <a:ln w="57150">
            <a:solidFill>
              <a:srgbClr val="0033CC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en-US" altLang="zh-CN" b="1"/>
              <a:t>1</a:t>
            </a:r>
            <a:r>
              <a:rPr lang="zh-CN" altLang="en-US" b="1" dirty="0"/>
              <a:t>、请把你的微笑留下。</a:t>
            </a:r>
            <a:endParaRPr lang="en-US" altLang="x-none" b="1"/>
          </a:p>
          <a:p>
            <a:r>
              <a:rPr lang="en-US" altLang="zh-CN" b="1"/>
              <a:t>2</a:t>
            </a:r>
            <a:r>
              <a:rPr lang="zh-CN" altLang="en-US" b="1" dirty="0"/>
              <a:t>、赶快救人。</a:t>
            </a:r>
            <a:endParaRPr lang="en-US" altLang="x-none" b="1"/>
          </a:p>
          <a:p>
            <a:r>
              <a:rPr lang="en-US" altLang="zh-CN" b="1"/>
              <a:t>3</a:t>
            </a:r>
            <a:r>
              <a:rPr lang="zh-CN" altLang="en-US" b="1" dirty="0"/>
              <a:t>、空中纷纷扬扬地飘着雪花。</a:t>
            </a:r>
            <a:endParaRPr lang="en-US" altLang="x-none" b="1"/>
          </a:p>
          <a:p>
            <a:r>
              <a:rPr lang="en-US" altLang="zh-CN" b="1"/>
              <a:t>4</a:t>
            </a:r>
            <a:r>
              <a:rPr lang="zh-CN" altLang="en-US" b="1" dirty="0"/>
              <a:t>、我们不能被困难吓倒。</a:t>
            </a:r>
            <a:endParaRPr lang="en-US" altLang="x-none" b="1"/>
          </a:p>
          <a:p>
            <a:r>
              <a:rPr lang="en-US" altLang="zh-CN" b="1"/>
              <a:t>5</a:t>
            </a:r>
            <a:r>
              <a:rPr lang="zh-CN" altLang="en-US" b="1" dirty="0"/>
              <a:t>、巴黎之行让我对法国作家雨果渐渐有了新的认识。</a:t>
            </a:r>
            <a:endParaRPr lang="zh-CN" altLang="en-US" b="1" dirty="0"/>
          </a:p>
        </p:txBody>
      </p:sp>
      <p:sp>
        <p:nvSpPr>
          <p:cNvPr id="33796" name="TextBox 1"/>
          <p:cNvSpPr txBox="1"/>
          <p:nvPr/>
        </p:nvSpPr>
        <p:spPr>
          <a:xfrm>
            <a:off x="571500" y="5214938"/>
            <a:ext cx="8001000" cy="1077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latin typeface="宋体" panose="02010600030101010101" pitchFamily="2" charset="-122"/>
              </a:rPr>
              <a:t>6</a:t>
            </a:r>
            <a:r>
              <a:rPr lang="zh-CN" altLang="en-US" sz="3200" dirty="0">
                <a:latin typeface="宋体" panose="02010600030101010101" pitchFamily="2" charset="-122"/>
              </a:rPr>
              <a:t>、那个戴墨镜的人静静地等待着，还不时用指尖轻轻地敲着桌面。</a:t>
            </a:r>
            <a:endParaRPr lang="zh-CN" altLang="en-US" sz="32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内容占位符 2"/>
          <p:cNvSpPr>
            <a:spLocks noGrp="1"/>
          </p:cNvSpPr>
          <p:nvPr>
            <p:ph idx="1"/>
          </p:nvPr>
        </p:nvSpPr>
        <p:spPr>
          <a:xfrm>
            <a:off x="428625" y="500063"/>
            <a:ext cx="8143875" cy="5595937"/>
          </a:xfrm>
          <a:solidFill>
            <a:srgbClr val="FFFFFF">
              <a:alpha val="100000"/>
            </a:srgbClr>
          </a:solidFill>
          <a:ln w="7620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en-US" altLang="zh-CN" b="1"/>
              <a:t>1</a:t>
            </a:r>
            <a:r>
              <a:rPr lang="zh-CN" altLang="en-US" b="1" dirty="0"/>
              <a:t>、请</a:t>
            </a:r>
            <a:r>
              <a:rPr lang="en-US" altLang="zh-CN" b="1"/>
              <a:t>【</a:t>
            </a:r>
            <a:r>
              <a:rPr lang="zh-CN" altLang="en-US" b="1" dirty="0"/>
              <a:t>把你的微笑</a:t>
            </a:r>
            <a:r>
              <a:rPr lang="en-US" altLang="zh-CN" b="1"/>
              <a:t>】</a:t>
            </a:r>
            <a:r>
              <a:rPr lang="zh-CN" altLang="en-US" b="1" dirty="0"/>
              <a:t>留下。</a:t>
            </a:r>
            <a:endParaRPr lang="en-US" altLang="x-none" b="1"/>
          </a:p>
          <a:p>
            <a:r>
              <a:rPr lang="en-US" altLang="zh-CN" b="1"/>
              <a:t>2</a:t>
            </a:r>
            <a:r>
              <a:rPr lang="zh-CN" altLang="en-US" b="1" dirty="0"/>
              <a:t>、</a:t>
            </a:r>
            <a:r>
              <a:rPr lang="en-US" altLang="zh-CN" b="1"/>
              <a:t>【</a:t>
            </a:r>
            <a:r>
              <a:rPr lang="zh-CN" altLang="en-US" b="1" dirty="0"/>
              <a:t>赶快</a:t>
            </a:r>
            <a:r>
              <a:rPr lang="en-US" altLang="zh-CN" b="1"/>
              <a:t>】</a:t>
            </a:r>
            <a:r>
              <a:rPr lang="zh-CN" altLang="en-US" b="1" dirty="0"/>
              <a:t>救人。</a:t>
            </a:r>
            <a:endParaRPr lang="en-US" altLang="x-none" b="1"/>
          </a:p>
          <a:p>
            <a:r>
              <a:rPr lang="en-US" altLang="zh-CN" b="1"/>
              <a:t>3</a:t>
            </a:r>
            <a:r>
              <a:rPr lang="zh-CN" altLang="en-US" b="1" dirty="0"/>
              <a:t>、空中</a:t>
            </a:r>
            <a:r>
              <a:rPr lang="en-US" altLang="zh-CN" b="1"/>
              <a:t>【</a:t>
            </a:r>
            <a:r>
              <a:rPr lang="zh-CN" altLang="en-US" b="1" dirty="0"/>
              <a:t>纷纷扬扬</a:t>
            </a:r>
            <a:r>
              <a:rPr lang="en-US" altLang="zh-CN" b="1"/>
              <a:t>】</a:t>
            </a:r>
            <a:r>
              <a:rPr lang="zh-CN" altLang="en-US" b="1" dirty="0"/>
              <a:t>地飘着雪花。</a:t>
            </a:r>
            <a:endParaRPr lang="en-US" altLang="x-none" b="1"/>
          </a:p>
          <a:p>
            <a:r>
              <a:rPr lang="en-US" altLang="zh-CN" b="1"/>
              <a:t>4</a:t>
            </a:r>
            <a:r>
              <a:rPr lang="zh-CN" altLang="en-US" b="1" dirty="0"/>
              <a:t>、我们</a:t>
            </a:r>
            <a:r>
              <a:rPr lang="en-US" altLang="zh-CN" b="1"/>
              <a:t>【</a:t>
            </a:r>
            <a:r>
              <a:rPr lang="zh-CN" altLang="en-US" b="1" dirty="0"/>
              <a:t>不能</a:t>
            </a:r>
            <a:r>
              <a:rPr lang="en-US" altLang="zh-CN" b="1"/>
              <a:t>】【</a:t>
            </a:r>
            <a:r>
              <a:rPr lang="zh-CN" altLang="en-US" b="1" dirty="0"/>
              <a:t>被困难</a:t>
            </a:r>
            <a:r>
              <a:rPr lang="en-US" altLang="zh-CN" b="1"/>
              <a:t>】</a:t>
            </a:r>
            <a:r>
              <a:rPr lang="zh-CN" altLang="en-US" b="1" dirty="0"/>
              <a:t>吓倒。</a:t>
            </a:r>
            <a:endParaRPr lang="en-US" altLang="x-none" b="1"/>
          </a:p>
          <a:p>
            <a:r>
              <a:rPr lang="en-US" altLang="zh-CN" b="1"/>
              <a:t>5</a:t>
            </a:r>
            <a:r>
              <a:rPr lang="zh-CN" altLang="en-US" b="1" dirty="0"/>
              <a:t>、巴黎之行</a:t>
            </a:r>
            <a:r>
              <a:rPr lang="en-US" altLang="zh-CN" b="1"/>
              <a:t>【</a:t>
            </a:r>
            <a:r>
              <a:rPr lang="zh-CN" altLang="en-US" b="1" dirty="0"/>
              <a:t>让我</a:t>
            </a:r>
            <a:r>
              <a:rPr lang="en-US" altLang="zh-CN" b="1"/>
              <a:t>】【</a:t>
            </a:r>
            <a:r>
              <a:rPr lang="zh-CN" altLang="en-US" b="1" dirty="0"/>
              <a:t>对法国作家雨果</a:t>
            </a:r>
            <a:r>
              <a:rPr lang="en-US" altLang="zh-CN" b="1"/>
              <a:t>】【</a:t>
            </a:r>
            <a:r>
              <a:rPr lang="zh-CN" altLang="en-US" b="1" dirty="0"/>
              <a:t>渐渐</a:t>
            </a:r>
            <a:r>
              <a:rPr lang="en-US" altLang="zh-CN" b="1"/>
              <a:t>】</a:t>
            </a:r>
            <a:r>
              <a:rPr lang="zh-CN" altLang="en-US" b="1" dirty="0"/>
              <a:t>有了新的认识。</a:t>
            </a:r>
            <a:endParaRPr lang="en-US" altLang="x-none" b="1"/>
          </a:p>
          <a:p>
            <a:endParaRPr lang="zh-CN" altLang="en-US" b="1" dirty="0"/>
          </a:p>
        </p:txBody>
      </p:sp>
      <p:sp>
        <p:nvSpPr>
          <p:cNvPr id="34819" name="TextBox 1"/>
          <p:cNvSpPr txBox="1"/>
          <p:nvPr/>
        </p:nvSpPr>
        <p:spPr>
          <a:xfrm>
            <a:off x="571500" y="4143375"/>
            <a:ext cx="74295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latin typeface="楷体_GB2312" panose="02010609030101010101" pitchFamily="49" charset="-122"/>
                <a:ea typeface="楷体_GB2312" panose="02010609030101010101" pitchFamily="49" charset="-122"/>
              </a:rPr>
              <a:t>6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那个戴墨镜的人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【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静静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】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地等待着，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【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还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】【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不时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】【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用指尖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】【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轻轻</a:t>
            </a:r>
            <a:r>
              <a:rPr lang="en-US" altLang="zh-CN" sz="320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】</a:t>
            </a:r>
            <a:r>
              <a:rPr lang="zh-CN" altLang="en-US" sz="3200" dirty="0">
                <a:solidFill>
                  <a:srgbClr val="110D0D"/>
                </a:solidFill>
                <a:latin typeface="仿宋" pitchFamily="49" charset="-122"/>
                <a:ea typeface="仿宋" pitchFamily="49" charset="-122"/>
              </a:rPr>
              <a:t>地敲着桌面。</a:t>
            </a:r>
            <a:endParaRPr lang="zh-CN" altLang="en-US" sz="3200" dirty="0">
              <a:solidFill>
                <a:srgbClr val="110D0D"/>
              </a:solidFill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11"/>
          <p:cNvSpPr txBox="1"/>
          <p:nvPr/>
        </p:nvSpPr>
        <p:spPr>
          <a:xfrm>
            <a:off x="428625" y="3643313"/>
            <a:ext cx="8286750" cy="12001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</a:rPr>
              <a:t>方位名词：</a:t>
            </a:r>
            <a:r>
              <a:rPr lang="zh-CN" altLang="en-US" sz="3600" dirty="0">
                <a:latin typeface="Times New Roman" panose="02020603050405020304" pitchFamily="18" charset="0"/>
              </a:rPr>
              <a:t>如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东南、华北、上、前方、内部、中间、桥边等。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171" name="Text Box 14"/>
          <p:cNvSpPr txBox="1"/>
          <p:nvPr/>
        </p:nvSpPr>
        <p:spPr>
          <a:xfrm>
            <a:off x="2133600" y="2514600"/>
            <a:ext cx="184150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15"/>
          <p:cNvSpPr txBox="1"/>
          <p:nvPr/>
        </p:nvSpPr>
        <p:spPr>
          <a:xfrm>
            <a:off x="428625" y="1928813"/>
            <a:ext cx="8286750" cy="12001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</a:rPr>
              <a:t>时间名词：</a:t>
            </a:r>
            <a:r>
              <a:rPr lang="zh-CN" altLang="en-US" sz="3600" dirty="0">
                <a:latin typeface="Times New Roman" panose="02020603050405020304" pitchFamily="18" charset="0"/>
              </a:rPr>
              <a:t>如芒种、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上午、过去、将来、午夜、夏季、戊戌、世纪等；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173" name="Text Box 20"/>
          <p:cNvSpPr txBox="1"/>
          <p:nvPr/>
        </p:nvSpPr>
        <p:spPr>
          <a:xfrm>
            <a:off x="357188" y="0"/>
            <a:ext cx="8501062" cy="1754188"/>
          </a:xfrm>
          <a:prstGeom prst="rect">
            <a:avLst/>
          </a:prstGeom>
          <a:solidFill>
            <a:srgbClr val="F3F1E8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一、名词：表示人或事物或抽象概念名称的词。</a:t>
            </a:r>
            <a:endParaRPr lang="zh-CN" altLang="en-US" sz="3600" i="1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endParaRPr lang="en-US" altLang="x-none" sz="36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矩形 1"/>
          <p:cNvSpPr/>
          <p:nvPr/>
        </p:nvSpPr>
        <p:spPr>
          <a:xfrm>
            <a:off x="928688" y="1000125"/>
            <a:ext cx="7286625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6600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第二部分：短语</a:t>
            </a:r>
            <a:endParaRPr lang="en-US" altLang="x-none" sz="660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/>
          <p:nvPr/>
        </p:nvSpPr>
        <p:spPr>
          <a:xfrm>
            <a:off x="500063" y="142875"/>
            <a:ext cx="8072437" cy="7080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zh-CN" altLang="en-US" sz="4000" dirty="0">
                <a:solidFill>
                  <a:schemeClr val="bg2"/>
                </a:solidFill>
                <a:latin typeface="Times New Roman" panose="02020603050405020304" pitchFamily="18" charset="0"/>
              </a:rPr>
              <a:t>一、并列短语</a:t>
            </a:r>
            <a:endParaRPr lang="zh-CN" altLang="en-US" sz="400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Text Box 5"/>
          <p:cNvSpPr txBox="1"/>
          <p:nvPr/>
        </p:nvSpPr>
        <p:spPr>
          <a:xfrm>
            <a:off x="0" y="857250"/>
            <a:ext cx="8929688" cy="6661150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bg2"/>
                </a:solidFill>
                <a:latin typeface="宋体" panose="02010600030101010101" pitchFamily="2" charset="-122"/>
              </a:rPr>
              <a:t>       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老师和同学（名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名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)</a:t>
            </a:r>
            <a:endParaRPr lang="en-US" altLang="zh-CN" sz="32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x-none" sz="3200">
                <a:solidFill>
                  <a:schemeClr val="bg2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调查研究、培养和提高 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动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动）   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庄严肃穆（形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形）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我和你（代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代）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四面八方（数量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数量）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万紫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千红、理直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气壮、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丰功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伟绩、德高/望重、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惹是/生非 、名门/望族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貌合/神离、审时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度势</a:t>
            </a:r>
            <a:endParaRPr lang="en-US" altLang="x-none" sz="32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      捕风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捉影、曲高</a:t>
            </a:r>
            <a:r>
              <a:rPr lang="en-US" altLang="zh-CN" sz="3200">
                <a:solidFill>
                  <a:schemeClr val="bg2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3200" dirty="0">
                <a:solidFill>
                  <a:schemeClr val="bg2"/>
                </a:solidFill>
                <a:latin typeface="宋体" panose="02010600030101010101" pitchFamily="2" charset="-122"/>
              </a:rPr>
              <a:t>和寡</a:t>
            </a:r>
            <a:endParaRPr lang="zh-CN" altLang="en-US" sz="32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dirty="0">
              <a:solidFill>
                <a:schemeClr val="bg2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charRg st="18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44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charRg st="44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75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charRg st="75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93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987">
                                            <p:txEl>
                                              <p:charRg st="93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12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87">
                                            <p:txEl>
                                              <p:charRg st="112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31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987">
                                            <p:txEl>
                                              <p:charRg st="131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50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987">
                                            <p:txEl>
                                              <p:charRg st="150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68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987">
                                            <p:txEl>
                                              <p:charRg st="168" end="1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ext Box 4"/>
          <p:cNvSpPr txBox="1"/>
          <p:nvPr/>
        </p:nvSpPr>
        <p:spPr>
          <a:xfrm>
            <a:off x="395288" y="357188"/>
            <a:ext cx="8248650" cy="5588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4000" dirty="0">
                <a:solidFill>
                  <a:schemeClr val="bg2"/>
                </a:solidFill>
                <a:latin typeface="Times New Roman" panose="02020603050405020304" pitchFamily="18" charset="0"/>
              </a:rPr>
              <a:t>二、偏正短语，词和词按修饰关系构成的短语。</a:t>
            </a:r>
            <a:endParaRPr lang="en-US" altLang="x-none" sz="4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4000">
                <a:solidFill>
                  <a:schemeClr val="bg2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4000" dirty="0">
                <a:solidFill>
                  <a:schemeClr val="bg2"/>
                </a:solidFill>
                <a:latin typeface="Times New Roman" panose="02020603050405020304" pitchFamily="18" charset="0"/>
              </a:rPr>
              <a:t>类：定语</a:t>
            </a:r>
            <a:r>
              <a:rPr lang="en-US" altLang="zh-CN" sz="4000">
                <a:solidFill>
                  <a:schemeClr val="bg2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4000" dirty="0">
                <a:solidFill>
                  <a:schemeClr val="bg2"/>
                </a:solidFill>
                <a:latin typeface="Times New Roman" panose="02020603050405020304" pitchFamily="18" charset="0"/>
              </a:rPr>
              <a:t>中心语（名、代）</a:t>
            </a:r>
            <a:endParaRPr lang="zh-CN" altLang="en-US" sz="40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我的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老师        （代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一个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顾客         （数量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伟大的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人民      （形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昨天的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事          （名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前进的</a:t>
            </a:r>
            <a:r>
              <a:rPr lang="zh-CN" altLang="en-US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步伐       （动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22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charRg st="22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charRg st="22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38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06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36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charRg st="169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ext Box 4"/>
          <p:cNvSpPr txBox="1"/>
          <p:nvPr/>
        </p:nvSpPr>
        <p:spPr>
          <a:xfrm>
            <a:off x="642938" y="428625"/>
            <a:ext cx="7929562" cy="5113338"/>
          </a:xfrm>
          <a:prstGeom prst="rect">
            <a:avLst/>
          </a:prstGeom>
          <a:noFill/>
          <a:ln w="57150" cap="flat" cmpd="sng">
            <a:solidFill>
              <a:srgbClr val="00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4000">
                <a:solidFill>
                  <a:schemeClr val="bg2"/>
                </a:solidFill>
                <a:latin typeface="宋体" panose="02010600030101010101" pitchFamily="2" charset="-122"/>
              </a:rPr>
              <a:t>   B</a:t>
            </a:r>
            <a:r>
              <a:rPr lang="zh-CN" altLang="en-US" sz="4000" dirty="0">
                <a:solidFill>
                  <a:schemeClr val="bg2"/>
                </a:solidFill>
                <a:latin typeface="宋体" panose="02010600030101010101" pitchFamily="2" charset="-122"/>
              </a:rPr>
              <a:t>类：状语</a:t>
            </a:r>
            <a:r>
              <a:rPr lang="en-US" altLang="zh-CN" sz="4000">
                <a:solidFill>
                  <a:schemeClr val="bg2"/>
                </a:solidFill>
                <a:latin typeface="宋体" panose="02010600030101010101" pitchFamily="2" charset="-122"/>
              </a:rPr>
              <a:t>+</a:t>
            </a:r>
            <a:r>
              <a:rPr lang="zh-CN" altLang="en-US" sz="4000" dirty="0">
                <a:solidFill>
                  <a:schemeClr val="bg2"/>
                </a:solidFill>
                <a:latin typeface="宋体" panose="02010600030101010101" pitchFamily="2" charset="-122"/>
              </a:rPr>
              <a:t>中心语（动、形）</a:t>
            </a:r>
            <a:endParaRPr lang="zh-CN" altLang="en-US" sz="4000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小心观察（形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动） 慢慢地吃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更加坚定（副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动） 突然发现   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这么走（代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一步一步地走（数量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)</a:t>
            </a:r>
            <a:endParaRPr lang="en-US" altLang="zh-CN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x-none">
                <a:latin typeface="楷体_GB2312" panose="02010609030101010101" pitchFamily="49" charset="-122"/>
                <a:ea typeface="楷体_GB2312" panose="02010609030101010101" pitchFamily="49" charset="-122"/>
              </a:rPr>
              <a:t>      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非常壮观（副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形）  相当迅速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endParaRPr lang="zh-CN" altLang="en-US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20000"/>
              </a:lnSpc>
            </a:pPr>
            <a:endParaRPr lang="en-US" altLang="zh-CN" b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Text Box 4"/>
          <p:cNvSpPr txBox="1"/>
          <p:nvPr/>
        </p:nvSpPr>
        <p:spPr>
          <a:xfrm>
            <a:off x="500063" y="214313"/>
            <a:ext cx="8072437" cy="646112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特殊的偏正（定中）短语：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Text Box 5"/>
          <p:cNvSpPr txBox="1"/>
          <p:nvPr/>
        </p:nvSpPr>
        <p:spPr>
          <a:xfrm>
            <a:off x="539750" y="1052513"/>
            <a:ext cx="4471988" cy="3981450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经济的逐步发展（名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动） 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他们的估计（代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动）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灯火的辉煌（名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形）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分析的精确（动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形）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天平的不准（名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形）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昨晚记的日记（动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抓破了的鼻子 （动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名）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5060" name="AutoShape 6"/>
          <p:cNvSpPr/>
          <p:nvPr/>
        </p:nvSpPr>
        <p:spPr>
          <a:xfrm>
            <a:off x="4316413" y="29972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5061" name="Text Box 7"/>
          <p:cNvSpPr txBox="1"/>
          <p:nvPr/>
        </p:nvSpPr>
        <p:spPr>
          <a:xfrm>
            <a:off x="5521325" y="1052513"/>
            <a:ext cx="2506663" cy="3981450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经济逐步发展 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他们估计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灯火辉煌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分析精确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天平不准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昨晚记日记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抓破了鼻子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5062" name="Text Box 8"/>
          <p:cNvSpPr txBox="1"/>
          <p:nvPr/>
        </p:nvSpPr>
        <p:spPr>
          <a:xfrm>
            <a:off x="428625" y="5715000"/>
            <a:ext cx="8286750" cy="584200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chemeClr val="bg2"/>
                </a:solidFill>
                <a:latin typeface="Times New Roman" panose="02020603050405020304" pitchFamily="18" charset="0"/>
              </a:rPr>
              <a:t>例：嫂子的到来给我们家带来了节日的气氛。 </a:t>
            </a:r>
            <a:endParaRPr lang="zh-CN" altLang="en-US" sz="320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  <p:bldP spid="45060" grpId="0" animBg="1"/>
      <p:bldP spid="45061" grpId="0" animBg="1"/>
      <p:bldP spid="4506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Text Box 6"/>
          <p:cNvSpPr txBox="1">
            <a:spLocks noChangeArrowheads="1"/>
          </p:cNvSpPr>
          <p:nvPr/>
        </p:nvSpPr>
        <p:spPr bwMode="auto">
          <a:xfrm>
            <a:off x="395288" y="1500188"/>
            <a:ext cx="8462963" cy="452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主谓：春意盎然、云彩飞扬</a:t>
            </a:r>
            <a:endParaRPr kumimoji="0" lang="en-US" altLang="zh-CN" sz="3200" kern="1200" cap="none" spc="0" normalizeH="0" baseline="0" noProof="0" dirty="0">
              <a:solidFill>
                <a:schemeClr val="bg2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偏正：农业银行、高兴地笑、一头黑发、</a:t>
            </a:r>
            <a:endParaRPr kumimoji="0" lang="en-US" altLang="zh-CN" sz="3200" kern="1200" cap="none" spc="0" normalizeH="0" baseline="0" noProof="0" dirty="0">
              <a:solidFill>
                <a:schemeClr val="bg2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寥寥可数</a:t>
            </a:r>
            <a:endParaRPr kumimoji="0" lang="en-US" altLang="zh-CN" sz="3200" kern="1200" cap="none" spc="0" normalizeH="0" baseline="0" noProof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动宾：  发挥作用、 </a:t>
            </a:r>
            <a:r>
              <a:rPr kumimoji="0" lang="zh-CN" altLang="en-US" sz="3200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顾全大局</a:t>
            </a: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en-US" sz="3200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各奔前程</a:t>
            </a: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en-US" sz="3200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飞来横祸</a:t>
            </a: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</a:t>
            </a:r>
            <a:endParaRPr kumimoji="0" lang="en-US" altLang="zh-CN" sz="3200" kern="1200" cap="none" spc="0" normalizeH="0" baseline="0" noProof="0" dirty="0">
              <a:solidFill>
                <a:schemeClr val="bg2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chemeClr val="bg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并列：自给自足、心广体胖、唉声叹气、提心吊胆、咬文嚼字。</a:t>
            </a:r>
            <a:endParaRPr kumimoji="0" lang="en-US" sz="3200" b="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5059" name="WordArt 7"/>
          <p:cNvSpPr>
            <a:spLocks noTextEdit="1"/>
          </p:cNvSpPr>
          <p:nvPr/>
        </p:nvSpPr>
        <p:spPr>
          <a:xfrm>
            <a:off x="857250" y="357188"/>
            <a:ext cx="7572375" cy="1055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判断短语类型</a:t>
            </a:r>
            <a:endParaRPr lang="zh-CN" altLang="en-US" sz="3600" b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Text Box 2"/>
          <p:cNvSpPr txBox="1"/>
          <p:nvPr/>
        </p:nvSpPr>
        <p:spPr>
          <a:xfrm>
            <a:off x="428625" y="428625"/>
            <a:ext cx="8281988" cy="5294313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chemeClr val="bg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三、动宾短语：由动词和宾语组成。</a:t>
            </a:r>
            <a:endParaRPr lang="zh-CN" altLang="en-US" sz="3600" dirty="0">
              <a:solidFill>
                <a:schemeClr val="bg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吃晚饭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盖房子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歌唱祖国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顾全大 局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关心集体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饱经风霜</a:t>
            </a:r>
            <a:endParaRPr lang="en-US" altLang="x-none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理清思路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2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2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25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2">
                                            <p:txEl>
                                              <p:charRg st="25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3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2">
                                            <p:txEl>
                                              <p:charRg st="3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3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2">
                                            <p:txEl>
                                              <p:charRg st="36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41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2">
                                            <p:txEl>
                                              <p:charRg st="41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charRg st="46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2">
                                            <p:txEl>
                                              <p:charRg st="46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ext Box 4"/>
          <p:cNvSpPr txBox="1"/>
          <p:nvPr/>
        </p:nvSpPr>
        <p:spPr>
          <a:xfrm>
            <a:off x="357188" y="214313"/>
            <a:ext cx="8358187" cy="6613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 eaLnBrk="1" hangingPunct="1">
              <a:lnSpc>
                <a:spcPct val="130000"/>
              </a:lnSpc>
            </a:pP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四、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中补（动补、形补）短语</a:t>
            </a:r>
            <a:r>
              <a:rPr lang="zh-CN" altLang="en-US" sz="3200" dirty="0">
                <a:solidFill>
                  <a:schemeClr val="bg2"/>
                </a:solidFill>
                <a:latin typeface="Times New Roman" panose="02020603050405020304" pitchFamily="18" charset="0"/>
              </a:rPr>
              <a:t>：由动或形加补语组成</a:t>
            </a:r>
            <a:endParaRPr lang="en-US" altLang="x-none" sz="32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想得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太多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送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出去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住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一宿 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说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两句 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红得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发紫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害怕得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要命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好得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很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endParaRPr lang="en-US" altLang="zh-CN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傻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呆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了</a:t>
            </a:r>
            <a:endParaRPr lang="zh-CN" altLang="en-US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漂亮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&lt;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极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&gt;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了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106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24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7106">
                                            <p:txEl>
                                              <p:charRg st="24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39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7106">
                                            <p:txEl>
                                              <p:charRg st="39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53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7106">
                                            <p:txEl>
                                              <p:charRg st="53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7106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84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7106">
                                            <p:txEl>
                                              <p:charRg st="84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9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7106">
                                            <p:txEl>
                                              <p:charRg st="99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115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7106">
                                            <p:txEl>
                                              <p:charRg st="115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12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7106">
                                            <p:txEl>
                                              <p:charRg st="129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charRg st="143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7106">
                                            <p:txEl>
                                              <p:charRg st="143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Text Box 4"/>
          <p:cNvSpPr txBox="1"/>
          <p:nvPr/>
        </p:nvSpPr>
        <p:spPr>
          <a:xfrm>
            <a:off x="684213" y="549275"/>
            <a:ext cx="767397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正确填写“的”“地”“得” </a:t>
            </a:r>
            <a:endParaRPr lang="zh-CN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Text Box 5"/>
          <p:cNvSpPr txBox="1"/>
          <p:nvPr/>
        </p:nvSpPr>
        <p:spPr>
          <a:xfrm>
            <a:off x="395288" y="1287463"/>
            <a:ext cx="8758237" cy="2625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30000"/>
              </a:lnSpc>
            </a:pPr>
            <a:r>
              <a:rPr lang="en-US" altLang="zh-CN" sz="320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一位戴眼镜（  ）中年男子，倚在右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舷（  ）栏杆旁，默默（  ）眺望远处（  ） 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景色，一位眉目开朗（  ）女人，亲昵（  ）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站在他身旁。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8132" name="Text Box 6"/>
          <p:cNvSpPr txBox="1"/>
          <p:nvPr/>
        </p:nvSpPr>
        <p:spPr>
          <a:xfrm>
            <a:off x="539750" y="4311650"/>
            <a:ext cx="8351838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三五成群（  ）鸭子在波光闪闪（  ） 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水面上游（  ）好自在。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9157" name="Text Box 8"/>
          <p:cNvSpPr txBox="1"/>
          <p:nvPr/>
        </p:nvSpPr>
        <p:spPr>
          <a:xfrm>
            <a:off x="3214688" y="1412875"/>
            <a:ext cx="64293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58" name="Text Box 9"/>
          <p:cNvSpPr txBox="1"/>
          <p:nvPr/>
        </p:nvSpPr>
        <p:spPr>
          <a:xfrm>
            <a:off x="1071563" y="1928813"/>
            <a:ext cx="77787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59" name="Text Box 10"/>
          <p:cNvSpPr txBox="1"/>
          <p:nvPr/>
        </p:nvSpPr>
        <p:spPr>
          <a:xfrm>
            <a:off x="4486275" y="2571750"/>
            <a:ext cx="5905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0" name="Text Box 11"/>
          <p:cNvSpPr txBox="1"/>
          <p:nvPr/>
        </p:nvSpPr>
        <p:spPr>
          <a:xfrm>
            <a:off x="3071813" y="4292600"/>
            <a:ext cx="9382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1" name="Text Box 12"/>
          <p:cNvSpPr txBox="1"/>
          <p:nvPr/>
        </p:nvSpPr>
        <p:spPr>
          <a:xfrm>
            <a:off x="7000875" y="4292600"/>
            <a:ext cx="11001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2" name="Text Box 13"/>
          <p:cNvSpPr txBox="1"/>
          <p:nvPr/>
        </p:nvSpPr>
        <p:spPr>
          <a:xfrm>
            <a:off x="7429500" y="2057400"/>
            <a:ext cx="901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3" name="Text Box 14"/>
          <p:cNvSpPr txBox="1"/>
          <p:nvPr/>
        </p:nvSpPr>
        <p:spPr>
          <a:xfrm>
            <a:off x="4500563" y="2057400"/>
            <a:ext cx="10017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地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4" name="Text Box 15"/>
          <p:cNvSpPr txBox="1"/>
          <p:nvPr/>
        </p:nvSpPr>
        <p:spPr>
          <a:xfrm>
            <a:off x="7500938" y="2636838"/>
            <a:ext cx="8302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地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49165" name="Text Box 16"/>
          <p:cNvSpPr txBox="1"/>
          <p:nvPr/>
        </p:nvSpPr>
        <p:spPr>
          <a:xfrm>
            <a:off x="2613025" y="479425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得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63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9164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916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59" grpId="0"/>
      <p:bldP spid="49160" grpId="0"/>
      <p:bldP spid="49161" grpId="0"/>
      <p:bldP spid="4916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Text Box 4"/>
          <p:cNvSpPr txBox="1"/>
          <p:nvPr/>
        </p:nvSpPr>
        <p:spPr>
          <a:xfrm>
            <a:off x="142875" y="214313"/>
            <a:ext cx="8501063" cy="7373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1" eaLnBrk="1" hangingPunct="1">
              <a:lnSpc>
                <a:spcPct val="130000"/>
              </a:lnSpc>
            </a:pPr>
            <a:r>
              <a:rPr lang="zh-CN" altLang="en-US" sz="4000" dirty="0">
                <a:solidFill>
                  <a:srgbClr val="110D0D"/>
                </a:solidFill>
                <a:latin typeface="Times New Roman" panose="02020603050405020304" pitchFamily="18" charset="0"/>
              </a:rPr>
              <a:t>五、主谓短语：由主语和谓语组成。</a:t>
            </a:r>
            <a:endParaRPr lang="zh-CN" altLang="en-US" sz="4000" dirty="0">
              <a:solidFill>
                <a:srgbClr val="110D0D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lang="zh-CN" altLang="en-US" sz="3600" dirty="0">
                <a:latin typeface="宋体" panose="02010600030101010101" pitchFamily="2" charset="-122"/>
              </a:rPr>
              <a:t>心情 ▍舒畅</a:t>
            </a:r>
            <a:endParaRPr lang="en-US" altLang="x-none" sz="3600"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latin typeface="宋体" panose="02010600030101010101" pitchFamily="2" charset="-122"/>
              </a:rPr>
              <a:t> 人声 ▍鼎沸</a:t>
            </a:r>
            <a:endParaRPr lang="en-US" altLang="x-none" sz="3600"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latin typeface="宋体" panose="02010600030101010101" pitchFamily="2" charset="-122"/>
              </a:rPr>
              <a:t> 春光 ▍明媚</a:t>
            </a:r>
            <a:endParaRPr lang="en-US" altLang="x-none" sz="3600"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latin typeface="宋体" panose="02010600030101010101" pitchFamily="2" charset="-122"/>
              </a:rPr>
              <a:t> 好人 ▍一生平安</a:t>
            </a:r>
            <a:endParaRPr lang="en-US" altLang="x-none" sz="3600"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latin typeface="宋体" panose="02010600030101010101" pitchFamily="2" charset="-122"/>
              </a:rPr>
              <a:t>月儿弯弯 ▍照九州</a:t>
            </a:r>
            <a:endParaRPr lang="en-US" altLang="x-none" sz="3600"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110D0D"/>
                </a:solidFill>
                <a:latin typeface="宋体" panose="02010600030101010101" pitchFamily="2" charset="-122"/>
              </a:rPr>
              <a:t>户枢 ▍不蠹</a:t>
            </a:r>
            <a:endParaRPr lang="en-US" altLang="x-none" sz="3600">
              <a:solidFill>
                <a:srgbClr val="110D0D"/>
              </a:solidFill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110D0D"/>
                </a:solidFill>
                <a:latin typeface="宋体" panose="02010600030101010101" pitchFamily="2" charset="-122"/>
              </a:rPr>
              <a:t>鹬蚌 ▍相争</a:t>
            </a:r>
            <a:endParaRPr lang="en-US" altLang="x-none" sz="3600">
              <a:solidFill>
                <a:srgbClr val="110D0D"/>
              </a:solidFill>
              <a:latin typeface="宋体" panose="02010600030101010101" pitchFamily="2" charset="-122"/>
            </a:endParaRPr>
          </a:p>
          <a:p>
            <a:pPr lvl="1" eaLnBrk="1" hangingPunct="1">
              <a:lnSpc>
                <a:spcPct val="130000"/>
              </a:lnSpc>
            </a:pPr>
            <a:endParaRPr lang="en-US" altLang="x-none" sz="360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eaLnBrk="1" hangingPunct="1">
              <a:lnSpc>
                <a:spcPct val="130000"/>
              </a:lnSpc>
            </a:pPr>
            <a:endParaRPr lang="zh-CN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1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17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0178">
                                            <p:txEl>
                                              <p:charRg st="17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0178">
                                            <p:txEl>
                                              <p:charRg st="25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33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0178">
                                            <p:txEl>
                                              <p:charRg st="33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41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0178">
                                            <p:txEl>
                                              <p:charRg st="41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0178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6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0178">
                                            <p:txEl>
                                              <p:charRg st="61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68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0178">
                                            <p:txEl>
                                              <p:charRg st="68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7"/>
          <p:cNvSpPr txBox="1"/>
          <p:nvPr/>
        </p:nvSpPr>
        <p:spPr>
          <a:xfrm>
            <a:off x="428625" y="428625"/>
            <a:ext cx="8143875" cy="39703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</a:rPr>
              <a:t>名词的语法功能：</a:t>
            </a:r>
            <a:endParaRPr lang="en-US" altLang="x-none" sz="3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endParaRPr lang="en-US" altLang="x-none" sz="3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en-US" altLang="zh-CN" sz="360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</a:rPr>
              <a:t>、经常做主语和宾语。</a:t>
            </a:r>
            <a:endParaRPr lang="en-US" altLang="x-none" sz="3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endParaRPr lang="en-US" altLang="x-none" sz="3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en-US" altLang="zh-CN" sz="360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</a:rPr>
              <a:t>、方位词经常放在其他名词后，组成表处所、范围或时间的方位短语。</a:t>
            </a:r>
            <a:endParaRPr lang="en-US" altLang="x-none" sz="3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</a:rPr>
              <a:t> </a:t>
            </a:r>
            <a:endParaRPr lang="zh-CN" altLang="en-US" sz="36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charRg st="1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charRg st="1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2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charRg st="2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charRg st="2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Text Box 3"/>
          <p:cNvSpPr txBox="1"/>
          <p:nvPr/>
        </p:nvSpPr>
        <p:spPr>
          <a:xfrm>
            <a:off x="0" y="0"/>
            <a:ext cx="9144000" cy="6013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200"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en-US" sz="4400" dirty="0">
                <a:solidFill>
                  <a:schemeClr val="bg2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六、介宾短语</a:t>
            </a:r>
            <a:r>
              <a:rPr lang="zh-CN" altLang="en-US" sz="4400" dirty="0">
                <a:solidFill>
                  <a:schemeClr val="bg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    </a:t>
            </a:r>
            <a:endParaRPr lang="en-US" altLang="x-none" sz="4400">
              <a:solidFill>
                <a:schemeClr val="bg2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x-none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从山中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来</a:t>
            </a:r>
            <a:endParaRPr lang="en-US" altLang="x-none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x-none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向沙漠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进军</a:t>
            </a:r>
            <a:endParaRPr lang="en-US" altLang="x-none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x-none">
                <a:latin typeface="楷体_GB2312" panose="02010609030101010101" pitchFamily="49" charset="-122"/>
                <a:ea typeface="楷体_GB2312" panose="02010609030101010101" pitchFamily="49" charset="-122"/>
              </a:rPr>
              <a:t>         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为人民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服务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 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把大门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推开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在教室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看书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当太阳升起的时候</a:t>
            </a:r>
            <a:r>
              <a:rPr lang="en-US" altLang="zh-CN">
                <a:latin typeface="楷体_GB2312" panose="02010609030101010101" pitchFamily="49" charset="-122"/>
                <a:ea typeface="楷体_GB2312" panose="02010609030101010101" pitchFamily="49" charset="-122"/>
              </a:rPr>
              <a:t>】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 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【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关于课堂纪律问题</a:t>
            </a:r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】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　 </a:t>
            </a:r>
            <a:b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</a:b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　</a:t>
            </a:r>
            <a:endParaRPr lang="zh-CN" altLang="en-US" dirty="0">
              <a:latin typeface="黑体" panose="02010600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黑体" panose="02010600030101010101" pitchFamily="49" charset="-122"/>
                <a:ea typeface="楷体_GB2312" panose="02010609030101010101" pitchFamily="49" charset="-122"/>
              </a:rPr>
              <a:t>　　</a:t>
            </a:r>
            <a:endParaRPr lang="zh-CN" altLang="en-US" dirty="0">
              <a:latin typeface="黑体" panose="02010600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0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202">
                                            <p:txEl>
                                              <p:charRg st="19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202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6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202">
                                            <p:txEl>
                                              <p:charRg st="60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202">
                                            <p:txEl>
                                              <p:charRg st="81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202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26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202">
                                            <p:txEl>
                                              <p:charRg st="126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50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202">
                                            <p:txEl>
                                              <p:charRg st="150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181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202">
                                            <p:txEl>
                                              <p:charRg st="181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Text Box 4"/>
          <p:cNvSpPr txBox="1"/>
          <p:nvPr/>
        </p:nvSpPr>
        <p:spPr>
          <a:xfrm>
            <a:off x="214313" y="357188"/>
            <a:ext cx="8643937" cy="6999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七、</a:t>
            </a:r>
            <a:r>
              <a:rPr lang="zh-CN" altLang="en-US" sz="3600" dirty="0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复指短语</a:t>
            </a: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，由两个所指意思基本一致的词构成的短语。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如故乡四川、酒仙李白、智多星吴用、天王刘德华等。</a:t>
            </a:r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endParaRPr lang="zh-CN" altLang="en-US" sz="3600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　　</a:t>
            </a:r>
            <a:endParaRPr lang="en-US" altLang="x-none" sz="360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x-none" sz="3600">
                <a:latin typeface="黑体" panose="02010600030101010101" pitchFamily="49" charset="-122"/>
                <a:ea typeface="黑体" panose="02010600030101010101" pitchFamily="49" charset="-122"/>
              </a:rPr>
              <a:t>  </a:t>
            </a:r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八、</a:t>
            </a:r>
            <a:r>
              <a:rPr lang="zh-CN" altLang="en-US" sz="3600" dirty="0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连动短语</a:t>
            </a: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，由动词或动词短语连用而成的短语。</a:t>
            </a:r>
            <a:endParaRPr lang="en-US" altLang="zh-CN" sz="36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（注意：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几个动词不分主次，但一定有先后顺序</a:t>
            </a: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）</a:t>
            </a:r>
            <a:endParaRPr lang="en-US" altLang="zh-CN" sz="36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去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踢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球、</a:t>
            </a: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去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领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书、</a:t>
            </a: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画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蛇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添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足、</a:t>
            </a: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守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株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待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兔、</a:t>
            </a: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买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菜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回来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zh-CN" altLang="en-US" sz="36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打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靶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归来</a:t>
            </a: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等。</a:t>
            </a:r>
            <a:r>
              <a:rPr lang="zh-CN" altLang="en-US" sz="3600" dirty="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endParaRPr lang="zh-CN" altLang="en-US" sz="3600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　　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56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2226">
                                            <p:txEl>
                                              <p:charRg st="56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59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2226">
                                            <p:txEl>
                                              <p:charRg st="59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8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2226">
                                            <p:txEl>
                                              <p:charRg st="8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108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2226">
                                            <p:txEl>
                                              <p:charRg st="108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139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2226">
                                            <p:txEl>
                                              <p:charRg st="139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矩形 1"/>
          <p:cNvSpPr/>
          <p:nvPr/>
        </p:nvSpPr>
        <p:spPr>
          <a:xfrm>
            <a:off x="642938" y="500063"/>
            <a:ext cx="8001000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九、</a:t>
            </a:r>
            <a:r>
              <a:rPr lang="zh-CN" altLang="en-US" sz="3200" dirty="0">
                <a:solidFill>
                  <a:srgbClr val="FF33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兼语短语</a:t>
            </a:r>
            <a:r>
              <a:rPr lang="zh-CN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，由一个动宾短语和一个主谓短语套合构成的短语。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注意：充当兼语的一定是表人或物的名字。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叫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你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不要讲话</a:t>
            </a:r>
            <a:endParaRPr lang="en-US" altLang="zh-CN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让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他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把话说完</a:t>
            </a:r>
            <a:endParaRPr lang="en-US" altLang="zh-CN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引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狼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入室</a:t>
            </a:r>
            <a:endParaRPr lang="en-US" altLang="zh-CN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请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君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入瓮</a:t>
            </a:r>
            <a:endParaRPr lang="en-US" altLang="zh-CN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引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人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入胜</a:t>
            </a:r>
            <a:endParaRPr lang="en-US" altLang="zh-CN" sz="320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放</a:t>
            </a:r>
            <a:r>
              <a:rPr lang="zh-CN" altLang="en-US" sz="3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虎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归山</a:t>
            </a:r>
            <a:endParaRPr lang="zh-CN" altLang="en-US" sz="3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0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0">
                                            <p:txEl>
                                              <p:charRg st="3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5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0">
                                            <p:txEl>
                                              <p:charRg st="5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0">
                                            <p:txEl>
                                              <p:charRg st="5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5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0">
                                            <p:txEl>
                                              <p:charRg st="5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0">
                                            <p:txEl>
                                              <p:charRg st="5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6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0">
                                            <p:txEl>
                                              <p:charRg st="6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0">
                                            <p:txEl>
                                              <p:charRg st="6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6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0">
                                            <p:txEl>
                                              <p:charRg st="6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0">
                                            <p:txEl>
                                              <p:charRg st="69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7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0">
                                            <p:txEl>
                                              <p:charRg st="7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0">
                                            <p:txEl>
                                              <p:charRg st="7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79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50">
                                            <p:txEl>
                                              <p:charRg st="79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250">
                                            <p:txEl>
                                              <p:charRg st="79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Grp="1"/>
          </p:cNvSpPr>
          <p:nvPr>
            <p:ph idx="1"/>
          </p:nvPr>
        </p:nvSpPr>
        <p:spPr>
          <a:xfrm>
            <a:off x="214313" y="285750"/>
            <a:ext cx="8643937" cy="6238875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十、特殊短语：</a:t>
            </a:r>
            <a:endParaRPr lang="zh-CN" altLang="en-US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en-US" altLang="zh-CN" sz="3600" b="1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x-none" sz="36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所”字短语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：</a:t>
            </a:r>
            <a:r>
              <a:rPr lang="zh-CN" altLang="en-US" sz="3600" b="1" dirty="0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“所</a:t>
            </a:r>
            <a:r>
              <a:rPr lang="en-US" altLang="x-none" sz="3600" b="1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”</a:t>
            </a:r>
            <a:r>
              <a:rPr lang="en-US" altLang="zh-CN" sz="3600" b="1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+</a:t>
            </a:r>
            <a:r>
              <a:rPr lang="zh-CN" altLang="en-US" sz="3600" b="1" dirty="0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动词</a:t>
            </a:r>
            <a:r>
              <a:rPr lang="en-US" altLang="zh-CN" sz="3600" b="1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=</a:t>
            </a:r>
            <a:r>
              <a:rPr lang="zh-CN" altLang="en-US" sz="3600" b="1" dirty="0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名短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en-US" altLang="x-none" sz="3600" b="1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如：所讲的、所见、所想、所不愿看到的；</a:t>
            </a:r>
            <a:endParaRPr lang="zh-CN" altLang="en-US" sz="3600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en-US" altLang="zh-CN" sz="3600" b="1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x-none" sz="36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的”字短语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：</a:t>
            </a:r>
            <a:r>
              <a:rPr lang="zh-CN" altLang="en-US" sz="3600" b="1" dirty="0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动、形、动宾短语</a:t>
            </a:r>
            <a:r>
              <a:rPr lang="en-US" altLang="zh-CN" sz="3600" b="1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+</a:t>
            </a:r>
            <a:r>
              <a:rPr lang="zh-CN" altLang="en-US" sz="3600" b="1" dirty="0">
                <a:solidFill>
                  <a:srgbClr val="0033CC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“的”</a:t>
            </a:r>
            <a:r>
              <a:rPr lang="en-US" altLang="zh-CN" sz="3600" b="1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=</a:t>
            </a: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名短</a:t>
            </a:r>
            <a:endParaRPr lang="en-US" altLang="x-none" sz="3600" b="1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如：看见的、匪夷所思的、会说的等；</a:t>
            </a:r>
            <a:endParaRPr lang="zh-CN" altLang="en-US" sz="3600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solidFill>
                  <a:schemeClr val="bg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特点：</a:t>
            </a:r>
            <a:endParaRPr lang="en-US" altLang="x-none" sz="3600" b="1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4">
                                            <p:txEl>
                                              <p:charRg st="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2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4">
                                            <p:txEl>
                                              <p:charRg st="28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4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4">
                                            <p:txEl>
                                              <p:charRg st="48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73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4">
                                            <p:txEl>
                                              <p:charRg st="73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charRg st="91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4">
                                            <p:txEl>
                                              <p:charRg st="91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Text Box 6"/>
          <p:cNvSpPr txBox="1"/>
          <p:nvPr/>
        </p:nvSpPr>
        <p:spPr>
          <a:xfrm>
            <a:off x="395288" y="1500188"/>
            <a:ext cx="8248650" cy="5016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天气睛朗   红得发紫      仔细翻阅    丰功伟绩 </a:t>
            </a:r>
            <a:endParaRPr lang="zh-CN" altLang="en-US" sz="32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扫得干净   美好回忆      打击敌人    舒活筋骨   </a:t>
            </a:r>
            <a:endParaRPr lang="en-US" altLang="x-none" sz="32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认真讲解     歌咏春天    长江源头   一粒种子     </a:t>
            </a:r>
            <a:endParaRPr lang="en-US" altLang="zh-CN" sz="32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灵魂深处  性格和蔼       白云飘飘    命途多舛    </a:t>
            </a:r>
            <a:endParaRPr lang="en-US" altLang="zh-CN" sz="32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积累经验   狂风暴雨     光明正大     幽静神秘</a:t>
            </a:r>
            <a:endParaRPr lang="en-US" altLang="zh-CN" sz="32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一蹴而就   日薄西山     衣衫褴褛     重整勇气</a:t>
            </a:r>
            <a:endParaRPr lang="en-US" altLang="x-none" sz="32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x-none" sz="3200" b="0">
              <a:latin typeface="Arial" panose="020B0604020202020204" pitchFamily="34" charset="0"/>
            </a:endParaRPr>
          </a:p>
        </p:txBody>
      </p:sp>
      <p:sp>
        <p:nvSpPr>
          <p:cNvPr id="54275" name="WordArt 7"/>
          <p:cNvSpPr>
            <a:spLocks noTextEdit="1"/>
          </p:cNvSpPr>
          <p:nvPr/>
        </p:nvSpPr>
        <p:spPr>
          <a:xfrm>
            <a:off x="857250" y="357188"/>
            <a:ext cx="7572375" cy="1055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判断短语类型</a:t>
            </a:r>
            <a:endParaRPr lang="zh-CN" altLang="en-US" sz="3600" b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Text Box 2"/>
          <p:cNvSpPr txBox="1"/>
          <p:nvPr/>
        </p:nvSpPr>
        <p:spPr>
          <a:xfrm>
            <a:off x="428625" y="928688"/>
            <a:ext cx="8143875" cy="2000250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口诀： </a:t>
            </a:r>
            <a:br>
              <a:rPr lang="zh-CN" altLang="en-US" dirty="0">
                <a:latin typeface="Arial" panose="020B0604020202020204" pitchFamily="34" charset="0"/>
              </a:rPr>
            </a:br>
            <a:r>
              <a:rPr lang="zh-CN" altLang="en-US" dirty="0">
                <a:latin typeface="Arial" panose="020B0604020202020204" pitchFamily="34" charset="0"/>
              </a:rPr>
              <a:t>　　 </a:t>
            </a: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</a:rPr>
              <a:t>主谓宾、定状补，主干枝叶分清楚。 </a:t>
            </a:r>
            <a:b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</a:rPr>
            </a:b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</a:rPr>
              <a:t>　　 定语必居主宾前，谓前为状谓后补。 </a:t>
            </a:r>
            <a:b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</a:rPr>
            </a:br>
            <a:r>
              <a:rPr lang="zh-CN" altLang="en-US" sz="3200" dirty="0">
                <a:solidFill>
                  <a:schemeClr val="tx2"/>
                </a:solidFill>
                <a:latin typeface="宋体" panose="02010600030101010101" pitchFamily="2" charset="-122"/>
              </a:rPr>
              <a:t>　　 状语有时位主前，逗号分开心有数</a:t>
            </a:r>
            <a:r>
              <a:rPr lang="zh-CN" altLang="en-US" sz="3200" b="0" dirty="0">
                <a:solidFill>
                  <a:schemeClr val="tx2"/>
                </a:solidFill>
                <a:latin typeface="宋体" panose="02010600030101010101" pitchFamily="2" charset="-122"/>
              </a:rPr>
              <a:t>。</a:t>
            </a:r>
            <a:r>
              <a:rPr lang="zh-CN" altLang="en-US" sz="3200" b="0" dirty="0">
                <a:latin typeface="宋体" panose="02010600030101010101" pitchFamily="2" charset="-122"/>
              </a:rPr>
              <a:t> </a:t>
            </a:r>
            <a:endParaRPr lang="zh-CN" altLang="en-US" sz="3200" b="0" dirty="0">
              <a:latin typeface="宋体" panose="02010600030101010101" pitchFamily="2" charset="-122"/>
            </a:endParaRPr>
          </a:p>
        </p:txBody>
      </p:sp>
      <p:sp>
        <p:nvSpPr>
          <p:cNvPr id="55299" name="Text Box 3"/>
          <p:cNvSpPr txBox="1"/>
          <p:nvPr/>
        </p:nvSpPr>
        <p:spPr>
          <a:xfrm>
            <a:off x="428625" y="142875"/>
            <a:ext cx="8215313" cy="646113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  <a:ea typeface="华文行楷" panose="02010800040101010101" pitchFamily="2" charset="-122"/>
              </a:rPr>
              <a:t>四、单句的句子结构</a:t>
            </a:r>
            <a:endParaRPr lang="zh-CN" altLang="en-US" sz="3600" dirty="0"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6324" name="Text Box 4"/>
          <p:cNvSpPr txBox="1"/>
          <p:nvPr/>
        </p:nvSpPr>
        <p:spPr>
          <a:xfrm>
            <a:off x="358775" y="3213100"/>
            <a:ext cx="8285163" cy="265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例如：</a:t>
            </a:r>
            <a:r>
              <a:rPr lang="zh-CN" altLang="en-US" dirty="0">
                <a:latin typeface="宋体" panose="02010600030101010101" pitchFamily="2" charset="-122"/>
              </a:rPr>
              <a:t>产生了深远影响 的这件事 对于一般见异思</a:t>
            </a:r>
            <a:endParaRPr lang="zh-CN" altLang="en-US" dirty="0">
              <a:latin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迁的人，对于一般鄙薄技术工作以为不足道、以为</a:t>
            </a:r>
            <a:endParaRPr lang="zh-CN" altLang="en-US" dirty="0">
              <a:latin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无出路的人，是 一个极好的值得反省的事件。 </a:t>
            </a:r>
            <a:br>
              <a:rPr lang="zh-CN" altLang="en-US" dirty="0">
                <a:latin typeface="宋体" panose="02010600030101010101" pitchFamily="2" charset="-122"/>
              </a:rPr>
            </a:br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56325" name="Line 5"/>
          <p:cNvSpPr/>
          <p:nvPr/>
        </p:nvSpPr>
        <p:spPr>
          <a:xfrm>
            <a:off x="4500563" y="3644900"/>
            <a:ext cx="936625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6" name="Line 6"/>
          <p:cNvSpPr/>
          <p:nvPr/>
        </p:nvSpPr>
        <p:spPr>
          <a:xfrm>
            <a:off x="4500563" y="3716338"/>
            <a:ext cx="936625" cy="158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7" name="Line 7"/>
          <p:cNvSpPr/>
          <p:nvPr/>
        </p:nvSpPr>
        <p:spPr>
          <a:xfrm>
            <a:off x="2555875" y="5445125"/>
            <a:ext cx="4318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28" name="Freeform 8"/>
          <p:cNvSpPr/>
          <p:nvPr/>
        </p:nvSpPr>
        <p:spPr>
          <a:xfrm>
            <a:off x="6659563" y="5373688"/>
            <a:ext cx="827087" cy="123825"/>
          </a:xfrm>
          <a:custGeom>
            <a:avLst/>
            <a:gdLst>
              <a:gd name="txL" fmla="*/ 0 w 521"/>
              <a:gd name="txT" fmla="*/ 0 h 78"/>
              <a:gd name="txR" fmla="*/ 521 w 521"/>
              <a:gd name="txB" fmla="*/ 78 h 78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21" h="78">
                <a:moveTo>
                  <a:pt x="0" y="4"/>
                </a:moveTo>
                <a:cubicBezTo>
                  <a:pt x="4" y="15"/>
                  <a:pt x="10" y="47"/>
                  <a:pt x="27" y="50"/>
                </a:cubicBezTo>
                <a:cubicBezTo>
                  <a:pt x="48" y="54"/>
                  <a:pt x="89" y="20"/>
                  <a:pt x="109" y="13"/>
                </a:cubicBezTo>
                <a:cubicBezTo>
                  <a:pt x="127" y="19"/>
                  <a:pt x="159" y="12"/>
                  <a:pt x="164" y="31"/>
                </a:cubicBezTo>
                <a:cubicBezTo>
                  <a:pt x="175" y="78"/>
                  <a:pt x="161" y="64"/>
                  <a:pt x="201" y="77"/>
                </a:cubicBezTo>
                <a:cubicBezTo>
                  <a:pt x="227" y="38"/>
                  <a:pt x="238" y="37"/>
                  <a:pt x="283" y="50"/>
                </a:cubicBezTo>
                <a:cubicBezTo>
                  <a:pt x="298" y="47"/>
                  <a:pt x="316" y="49"/>
                  <a:pt x="329" y="40"/>
                </a:cubicBezTo>
                <a:cubicBezTo>
                  <a:pt x="375" y="9"/>
                  <a:pt x="285" y="0"/>
                  <a:pt x="375" y="22"/>
                </a:cubicBezTo>
                <a:cubicBezTo>
                  <a:pt x="387" y="30"/>
                  <a:pt x="412" y="50"/>
                  <a:pt x="429" y="50"/>
                </a:cubicBezTo>
                <a:cubicBezTo>
                  <a:pt x="463" y="50"/>
                  <a:pt x="453" y="31"/>
                  <a:pt x="484" y="22"/>
                </a:cubicBezTo>
                <a:cubicBezTo>
                  <a:pt x="496" y="19"/>
                  <a:pt x="509" y="22"/>
                  <a:pt x="521" y="2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6329" name="Text Box 9"/>
          <p:cNvSpPr txBox="1"/>
          <p:nvPr/>
        </p:nvSpPr>
        <p:spPr>
          <a:xfrm>
            <a:off x="2771775" y="3644900"/>
            <a:ext cx="54133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定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0" name="Text Box 10"/>
          <p:cNvSpPr txBox="1"/>
          <p:nvPr/>
        </p:nvSpPr>
        <p:spPr>
          <a:xfrm>
            <a:off x="4787900" y="3716338"/>
            <a:ext cx="54133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主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1" name="Text Box 11"/>
          <p:cNvSpPr txBox="1"/>
          <p:nvPr/>
        </p:nvSpPr>
        <p:spPr>
          <a:xfrm>
            <a:off x="4140200" y="4508500"/>
            <a:ext cx="54133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状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2" name="Text Box 12"/>
          <p:cNvSpPr txBox="1"/>
          <p:nvPr/>
        </p:nvSpPr>
        <p:spPr>
          <a:xfrm>
            <a:off x="2484438" y="5589588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谓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3" name="Text Box 13"/>
          <p:cNvSpPr txBox="1"/>
          <p:nvPr/>
        </p:nvSpPr>
        <p:spPr>
          <a:xfrm>
            <a:off x="4859338" y="55165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定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4" name="Text Box 14"/>
          <p:cNvSpPr txBox="1"/>
          <p:nvPr/>
        </p:nvSpPr>
        <p:spPr>
          <a:xfrm>
            <a:off x="6732588" y="55165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宾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5" name="Line 15"/>
          <p:cNvSpPr/>
          <p:nvPr/>
        </p:nvSpPr>
        <p:spPr>
          <a:xfrm>
            <a:off x="1619250" y="3716338"/>
            <a:ext cx="2447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6" name="Line 16"/>
          <p:cNvSpPr/>
          <p:nvPr/>
        </p:nvSpPr>
        <p:spPr>
          <a:xfrm>
            <a:off x="5795963" y="3716338"/>
            <a:ext cx="23034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7" name="Line 17"/>
          <p:cNvSpPr/>
          <p:nvPr/>
        </p:nvSpPr>
        <p:spPr>
          <a:xfrm>
            <a:off x="539750" y="4581525"/>
            <a:ext cx="77041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8" name="Line 18"/>
          <p:cNvSpPr/>
          <p:nvPr/>
        </p:nvSpPr>
        <p:spPr>
          <a:xfrm>
            <a:off x="611188" y="5445125"/>
            <a:ext cx="17287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6339" name="Rectangle 19"/>
          <p:cNvSpPr/>
          <p:nvPr/>
        </p:nvSpPr>
        <p:spPr>
          <a:xfrm>
            <a:off x="1187450" y="3214688"/>
            <a:ext cx="541338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0" name="Rectangle 20"/>
          <p:cNvSpPr/>
          <p:nvPr/>
        </p:nvSpPr>
        <p:spPr>
          <a:xfrm>
            <a:off x="3779838" y="3213100"/>
            <a:ext cx="7207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1" name="Rectangle 21"/>
          <p:cNvSpPr/>
          <p:nvPr/>
        </p:nvSpPr>
        <p:spPr>
          <a:xfrm>
            <a:off x="5508625" y="3141663"/>
            <a:ext cx="3587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[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2" name="Rectangle 22"/>
          <p:cNvSpPr/>
          <p:nvPr/>
        </p:nvSpPr>
        <p:spPr>
          <a:xfrm>
            <a:off x="1403350" y="4076700"/>
            <a:ext cx="3032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3" name="Rectangle 23"/>
          <p:cNvSpPr/>
          <p:nvPr/>
        </p:nvSpPr>
        <p:spPr>
          <a:xfrm>
            <a:off x="1692275" y="4076700"/>
            <a:ext cx="3032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[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4" name="Rectangle 24"/>
          <p:cNvSpPr/>
          <p:nvPr/>
        </p:nvSpPr>
        <p:spPr>
          <a:xfrm>
            <a:off x="2195513" y="4868863"/>
            <a:ext cx="3032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5" name="Rectangle 25"/>
          <p:cNvSpPr/>
          <p:nvPr/>
        </p:nvSpPr>
        <p:spPr>
          <a:xfrm>
            <a:off x="2700338" y="48688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6" name="Rectangle 26"/>
          <p:cNvSpPr/>
          <p:nvPr/>
        </p:nvSpPr>
        <p:spPr>
          <a:xfrm>
            <a:off x="6011863" y="4868863"/>
            <a:ext cx="5413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47" name="Line 27"/>
          <p:cNvSpPr/>
          <p:nvPr/>
        </p:nvSpPr>
        <p:spPr>
          <a:xfrm>
            <a:off x="3276600" y="5445125"/>
            <a:ext cx="28813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  <p:bldP spid="56324" grpId="0"/>
      <p:bldP spid="56328" grpId="0" animBg="1"/>
      <p:bldP spid="56329" grpId="0"/>
      <p:bldP spid="56330" grpId="0"/>
      <p:bldP spid="56331" grpId="0"/>
      <p:bldP spid="56332" grpId="0"/>
      <p:bldP spid="56333" grpId="0"/>
      <p:bldP spid="56334" grpId="0"/>
      <p:bldP spid="56339" grpId="0"/>
      <p:bldP spid="56340" grpId="0"/>
      <p:bldP spid="56341" grpId="0"/>
      <p:bldP spid="56342" grpId="0"/>
      <p:bldP spid="56343" grpId="0"/>
      <p:bldP spid="56344" grpId="0"/>
      <p:bldP spid="56345" grpId="0"/>
      <p:bldP spid="5634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Text Box 4"/>
          <p:cNvSpPr txBox="1"/>
          <p:nvPr/>
        </p:nvSpPr>
        <p:spPr>
          <a:xfrm>
            <a:off x="214313" y="357188"/>
            <a:ext cx="8501062" cy="1200150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完整的句子结构是：</a:t>
            </a:r>
            <a:endParaRPr lang="en-US" altLang="x-none" sz="360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（定）主中</a:t>
            </a:r>
            <a:r>
              <a:rPr lang="en-US" altLang="zh-CN" sz="3600">
                <a:solidFill>
                  <a:schemeClr val="bg2"/>
                </a:solidFill>
                <a:latin typeface="宋体" panose="02010600030101010101" pitchFamily="2" charset="-122"/>
              </a:rPr>
              <a:t>//[</a:t>
            </a:r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状</a:t>
            </a:r>
            <a:r>
              <a:rPr lang="en-US" altLang="zh-CN" sz="3600">
                <a:solidFill>
                  <a:schemeClr val="bg2"/>
                </a:solidFill>
                <a:latin typeface="宋体" panose="02010600030101010101" pitchFamily="2" charset="-122"/>
              </a:rPr>
              <a:t>]</a:t>
            </a:r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谓中</a:t>
            </a:r>
            <a:r>
              <a:rPr lang="en-US" altLang="zh-CN" sz="3600">
                <a:solidFill>
                  <a:schemeClr val="bg2"/>
                </a:solidFill>
                <a:latin typeface="宋体" panose="02010600030101010101" pitchFamily="2" charset="-122"/>
              </a:rPr>
              <a:t>&lt;</a:t>
            </a:r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补</a:t>
            </a:r>
            <a:r>
              <a:rPr lang="en-US" altLang="zh-CN" sz="3600">
                <a:solidFill>
                  <a:schemeClr val="bg2"/>
                </a:solidFill>
                <a:latin typeface="宋体" panose="02010600030101010101" pitchFamily="2" charset="-122"/>
              </a:rPr>
              <a:t>&gt;</a:t>
            </a:r>
            <a:r>
              <a:rPr lang="zh-CN" altLang="en-US" sz="3600" dirty="0">
                <a:solidFill>
                  <a:schemeClr val="bg2"/>
                </a:solidFill>
                <a:latin typeface="宋体" panose="02010600030101010101" pitchFamily="2" charset="-122"/>
              </a:rPr>
              <a:t>＋（定）宾中</a:t>
            </a:r>
            <a:endParaRPr lang="zh-CN" altLang="en-US" sz="3600" dirty="0">
              <a:solidFill>
                <a:schemeClr val="bg2"/>
              </a:solidFill>
              <a:latin typeface="宋体" panose="02010600030101010101" pitchFamily="2" charset="-122"/>
            </a:endParaRPr>
          </a:p>
        </p:txBody>
      </p:sp>
      <p:sp>
        <p:nvSpPr>
          <p:cNvPr id="56323" name="Text Box 5"/>
          <p:cNvSpPr txBox="1"/>
          <p:nvPr/>
        </p:nvSpPr>
        <p:spPr>
          <a:xfrm>
            <a:off x="0" y="2286000"/>
            <a:ext cx="9144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宋体" panose="02010600030101010101" pitchFamily="2" charset="-122"/>
              </a:rPr>
              <a:t>例如：</a:t>
            </a:r>
            <a:r>
              <a:rPr lang="en-US" altLang="zh-CN">
                <a:latin typeface="宋体" panose="02010600030101010101" pitchFamily="2" charset="-122"/>
              </a:rPr>
              <a:t>(</a:t>
            </a:r>
            <a:r>
              <a:rPr lang="zh-CN" altLang="en-US" dirty="0">
                <a:latin typeface="宋体" panose="02010600030101010101" pitchFamily="2" charset="-122"/>
              </a:rPr>
              <a:t>我们</a:t>
            </a:r>
            <a:r>
              <a:rPr lang="en-US" altLang="zh-CN">
                <a:latin typeface="宋体" panose="02010600030101010101" pitchFamily="2" charset="-122"/>
              </a:rPr>
              <a:t>)</a:t>
            </a:r>
            <a:r>
              <a:rPr lang="zh-CN" altLang="en-US" dirty="0">
                <a:latin typeface="宋体" panose="02010600030101010101" pitchFamily="2" charset="-122"/>
              </a:rPr>
              <a:t>学生</a:t>
            </a:r>
            <a:r>
              <a:rPr lang="en-US" altLang="zh-CN">
                <a:latin typeface="宋体" panose="02010600030101010101" pitchFamily="2" charset="-122"/>
              </a:rPr>
              <a:t>||[</a:t>
            </a:r>
            <a:r>
              <a:rPr lang="zh-CN" altLang="en-US" dirty="0">
                <a:latin typeface="宋体" panose="02010600030101010101" pitchFamily="2" charset="-122"/>
              </a:rPr>
              <a:t>一定</a:t>
            </a:r>
            <a:r>
              <a:rPr lang="en-US" altLang="zh-CN">
                <a:latin typeface="宋体" panose="02010600030101010101" pitchFamily="2" charset="-122"/>
              </a:rPr>
              <a:t>][</a:t>
            </a:r>
            <a:r>
              <a:rPr lang="zh-CN" altLang="en-US" dirty="0">
                <a:latin typeface="宋体" panose="02010600030101010101" pitchFamily="2" charset="-122"/>
              </a:rPr>
              <a:t>要</a:t>
            </a:r>
            <a:r>
              <a:rPr lang="en-US" altLang="zh-CN">
                <a:latin typeface="宋体" panose="02010600030101010101" pitchFamily="2" charset="-122"/>
              </a:rPr>
              <a:t>]</a:t>
            </a:r>
            <a:r>
              <a:rPr lang="zh-CN" altLang="en-US" dirty="0">
                <a:latin typeface="宋体" panose="02010600030101010101" pitchFamily="2" charset="-122"/>
              </a:rPr>
              <a:t>学＜好＞（专业）课程。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charRg st="1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6">
                                            <p:txEl>
                                              <p:charRg st="1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6">
                                            <p:txEl>
                                              <p:charRg st="1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WordArt 2"/>
          <p:cNvSpPr>
            <a:spLocks noChangeArrowheads="1" noChangeShapeType="1"/>
          </p:cNvSpPr>
          <p:nvPr/>
        </p:nvSpPr>
        <p:spPr bwMode="auto">
          <a:xfrm>
            <a:off x="642910" y="214291"/>
            <a:ext cx="7929618" cy="100013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0" cap="none" spc="0" normalizeH="0" baseline="0" noProof="0" dirty="0" smtClean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如何划分句子成分</a:t>
            </a:r>
            <a:r>
              <a:rPr kumimoji="0" lang="zh-CN" altLang="en-US" sz="3600" b="1" i="0" u="none" strike="noStrike" kern="10" cap="none" spc="0" normalizeH="0" baseline="0" noProof="0" dirty="0" smtClean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？</a:t>
            </a:r>
            <a:endParaRPr kumimoji="0" lang="zh-CN" altLang="en-US" sz="3600" b="1" i="0" u="none" strike="noStrike" kern="10" cap="none" spc="0" normalizeH="0" baseline="0" noProof="0" dirty="0" smtClean="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黑体" panose="02010600030101010101" pitchFamily="49" charset="-122"/>
              <a:ea typeface="黑体" panose="02010600030101010101" pitchFamily="49" charset="-122"/>
              <a:cs typeface="+mn-cs"/>
            </a:endParaRPr>
          </a:p>
        </p:txBody>
      </p:sp>
      <p:sp>
        <p:nvSpPr>
          <p:cNvPr id="58371" name="Rectangle 3"/>
          <p:cNvSpPr/>
          <p:nvPr/>
        </p:nvSpPr>
        <p:spPr>
          <a:xfrm>
            <a:off x="396875" y="1928813"/>
            <a:ext cx="91440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第一步</a:t>
            </a:r>
            <a:r>
              <a:rPr lang="en-US" altLang="zh-TW" sz="3600">
                <a:latin typeface="Arial" panose="020B0604020202020204" pitchFamily="34" charset="0"/>
                <a:ea typeface="华文中宋" panose="02010600040101010101" pitchFamily="2" charset="-122"/>
              </a:rPr>
              <a:t>: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先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用“</a:t>
            </a:r>
            <a:r>
              <a:rPr lang="en-US" altLang="zh-CN" sz="3600">
                <a:latin typeface="Arial" panose="020B0604020202020204" pitchFamily="34" charset="0"/>
                <a:ea typeface="华文中宋" panose="02010600040101010101" pitchFamily="2" charset="-122"/>
              </a:rPr>
              <a:t>||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”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分出主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部分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与谓语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部分；</a:t>
            </a:r>
            <a:endParaRPr lang="zh-TW" altLang="en-US" sz="3600" dirty="0"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58372" name="Rectangle 4"/>
          <p:cNvSpPr/>
          <p:nvPr/>
        </p:nvSpPr>
        <p:spPr>
          <a:xfrm>
            <a:off x="395288" y="4797425"/>
            <a:ext cx="8497887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第三步：划出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定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、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状语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、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补语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。</a:t>
            </a:r>
            <a:endParaRPr lang="zh-TW" altLang="en-US" sz="3600" dirty="0"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58373" name="Rectangle 5"/>
          <p:cNvSpPr/>
          <p:nvPr/>
        </p:nvSpPr>
        <p:spPr>
          <a:xfrm>
            <a:off x="395288" y="2997200"/>
            <a:ext cx="86407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第二步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：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找出主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中心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词与谓语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中心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词</a:t>
            </a:r>
            <a:r>
              <a:rPr lang="zh-TW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；</a:t>
            </a:r>
            <a:r>
              <a:rPr lang="zh-CN" altLang="en-US" sz="3600" dirty="0">
                <a:latin typeface="Arial" panose="020B0604020202020204" pitchFamily="34" charset="0"/>
                <a:ea typeface="华文中宋" panose="02010600040101010101" pitchFamily="2" charset="-122"/>
              </a:rPr>
              <a:t>划出宾语和宾语中心语。</a:t>
            </a:r>
            <a:endParaRPr lang="zh-CN" altLang="en-US" sz="3600" dirty="0"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58375" name="Rectangle 10"/>
          <p:cNvSpPr/>
          <p:nvPr/>
        </p:nvSpPr>
        <p:spPr>
          <a:xfrm>
            <a:off x="2051050" y="4149725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3600">
                <a:solidFill>
                  <a:srgbClr val="00FFFF"/>
                </a:solidFill>
                <a:latin typeface="Arial" panose="020B0604020202020204" pitchFamily="34" charset="0"/>
              </a:rPr>
              <a:t>‖</a:t>
            </a:r>
            <a:endParaRPr lang="en-US" altLang="zh-CN" sz="360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58376" name="Rectangle 11"/>
          <p:cNvSpPr/>
          <p:nvPr/>
        </p:nvSpPr>
        <p:spPr>
          <a:xfrm>
            <a:off x="1258888" y="594995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3600">
                <a:solidFill>
                  <a:srgbClr val="00FFFF"/>
                </a:solidFill>
                <a:latin typeface="Arial" panose="020B0604020202020204" pitchFamily="34" charset="0"/>
              </a:rPr>
              <a:t>‖</a:t>
            </a:r>
            <a:endParaRPr lang="en-US" altLang="zh-CN" sz="360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58372" grpId="0"/>
      <p:bldP spid="58373" grpId="0"/>
      <p:bldP spid="58375" grpId="0"/>
      <p:bldP spid="5837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500063" y="357188"/>
            <a:ext cx="6740525" cy="708025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28398" dir="1593903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TW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1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、</a:t>
            </a:r>
            <a:r>
              <a:rPr kumimoji="0" lang="zh-TW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家的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猫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最怕陌生人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华文中宋" panose="02010600040101010101" pitchFamily="2" charset="-122"/>
                <a:cs typeface="+mn-cs"/>
              </a:rPr>
              <a:t>。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1500" y="1071563"/>
            <a:ext cx="6426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TW" sz="3600">
                <a:solidFill>
                  <a:srgbClr val="FF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2</a:t>
            </a:r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、</a:t>
            </a:r>
            <a:r>
              <a:rPr lang="zh-TW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祖父正在找五十年前的照片。</a:t>
            </a:r>
            <a:endParaRPr lang="zh-TW" altLang="en-US" sz="3600" dirty="0">
              <a:solidFill>
                <a:srgbClr val="FF0000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0063" y="2000250"/>
            <a:ext cx="8286750" cy="3692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600">
                <a:latin typeface="宋体" panose="02010600030101010101" pitchFamily="2" charset="-122"/>
              </a:rPr>
              <a:t>3</a:t>
            </a:r>
            <a:r>
              <a:rPr lang="zh-CN" altLang="en-US" sz="3600" dirty="0">
                <a:latin typeface="宋体" panose="02010600030101010101" pitchFamily="2" charset="-122"/>
              </a:rPr>
              <a:t>、总理那高大的形象总是浮现在我的眼前。</a:t>
            </a:r>
            <a:endParaRPr lang="zh-CN" altLang="en-US" sz="36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600">
                <a:latin typeface="宋体" panose="02010600030101010101" pitchFamily="2" charset="-122"/>
              </a:rPr>
              <a:t>4</a:t>
            </a:r>
            <a:r>
              <a:rPr lang="zh-CN" altLang="en-US" sz="3600" dirty="0">
                <a:latin typeface="宋体" panose="02010600030101010101" pitchFamily="2" charset="-122"/>
              </a:rPr>
              <a:t>、船长已经不耐烦我父亲 的那番 话。                             </a:t>
            </a:r>
            <a:endParaRPr lang="zh-CN" altLang="en-US" sz="36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600">
                <a:latin typeface="宋体" panose="02010600030101010101" pitchFamily="2" charset="-122"/>
              </a:rPr>
              <a:t>5</a:t>
            </a:r>
            <a:r>
              <a:rPr lang="zh-CN" altLang="en-US" sz="3600" dirty="0">
                <a:latin typeface="宋体" panose="02010600030101010101" pitchFamily="2" charset="-122"/>
              </a:rPr>
              <a:t>、经过多少世纪的风雨，她 仍然立在死海附近的山坡上。</a:t>
            </a:r>
            <a:endParaRPr lang="zh-CN" altLang="en-US" sz="36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9" grpId="0"/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Rectangl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3600" b="1" dirty="0">
                <a:solidFill>
                  <a:schemeClr val="bg2"/>
                </a:solidFill>
              </a:rPr>
              <a:t>独立语：</a:t>
            </a:r>
            <a:r>
              <a:rPr lang="zh-CN" altLang="en-US" b="1" dirty="0">
                <a:solidFill>
                  <a:schemeClr val="bg2"/>
                </a:solidFill>
              </a:rPr>
              <a:t>在句子中不与其他成分（主、谓、宾、定、状、补）产生结构关系，但意义上又是全句所必需的，具有相对独立性的一种成分，用来表示称谓呼叫，对事物原推测、估计、注释、补充、感叹、摹拟语气等。例如：</a:t>
            </a:r>
            <a:endParaRPr lang="zh-CN" altLang="en-US" b="1" dirty="0">
              <a:solidFill>
                <a:schemeClr val="bg2"/>
              </a:solidFill>
            </a:endParaRPr>
          </a:p>
          <a:p>
            <a:pPr eaLnBrk="1" hangingPunct="1">
              <a:buNone/>
            </a:pPr>
            <a:r>
              <a:rPr lang="en-US" altLang="zh-CN" b="1"/>
              <a:t>(1)</a:t>
            </a:r>
            <a:r>
              <a:rPr lang="zh-CN" altLang="en-US" b="1" dirty="0">
                <a:solidFill>
                  <a:srgbClr val="FF3300"/>
                </a:solidFill>
              </a:rPr>
              <a:t>十分明显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chemeClr val="bg2"/>
                </a:solidFill>
              </a:rPr>
              <a:t>不大大提高整个中华民族的科学文化水平，四个现代化就是一句空话</a:t>
            </a:r>
            <a:r>
              <a:rPr lang="zh-CN" altLang="en-US" b="1" dirty="0"/>
              <a:t>。</a:t>
            </a:r>
            <a:endParaRPr lang="zh-CN" altLang="en-US" b="1" dirty="0"/>
          </a:p>
          <a:p>
            <a:pPr eaLnBrk="1" hangingPunct="1">
              <a:buNone/>
            </a:pPr>
            <a:r>
              <a:rPr lang="en-US" altLang="zh-CN" b="1"/>
              <a:t>(2)</a:t>
            </a:r>
            <a:r>
              <a:rPr lang="zh-CN" altLang="en-US" b="1" dirty="0">
                <a:solidFill>
                  <a:srgbClr val="FF3300"/>
                </a:solidFill>
              </a:rPr>
              <a:t>啊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chemeClr val="bg2"/>
                </a:solidFill>
              </a:rPr>
              <a:t>多么使人心醉的绚丽灿烂的秋色！</a:t>
            </a:r>
            <a:endParaRPr lang="zh-CN" altLang="en-US" b="1" dirty="0">
              <a:solidFill>
                <a:schemeClr val="bg2"/>
              </a:solidFill>
            </a:endParaRPr>
          </a:p>
          <a:p>
            <a:pPr eaLnBrk="1" hangingPunct="1">
              <a:buNone/>
            </a:pPr>
            <a:r>
              <a:rPr lang="en-US" altLang="zh-CN" b="1"/>
              <a:t>(3)</a:t>
            </a:r>
            <a:r>
              <a:rPr lang="zh-CN" altLang="en-US" b="1" dirty="0">
                <a:solidFill>
                  <a:srgbClr val="FF3300"/>
                </a:solidFill>
              </a:rPr>
              <a:t>砰，砰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chemeClr val="bg2"/>
                </a:solidFill>
              </a:rPr>
              <a:t>一阵枪声传来．．．．．．</a:t>
            </a:r>
            <a:endParaRPr lang="zh-CN" altLang="en-US" b="1" dirty="0">
              <a:solidFill>
                <a:schemeClr val="bg2"/>
              </a:solidFill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FF3300"/>
                </a:solidFill>
              </a:rPr>
              <a:t>（</a:t>
            </a:r>
            <a:r>
              <a:rPr lang="en-US" altLang="zh-CN" b="1">
                <a:solidFill>
                  <a:srgbClr val="FF3300"/>
                </a:solidFill>
              </a:rPr>
              <a:t>4</a:t>
            </a:r>
            <a:r>
              <a:rPr lang="zh-CN" altLang="en-US" b="1" dirty="0">
                <a:solidFill>
                  <a:srgbClr val="FF3300"/>
                </a:solidFill>
              </a:rPr>
              <a:t>）大师傅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chemeClr val="bg2"/>
                </a:solidFill>
              </a:rPr>
              <a:t>白天的事你千万不要见怪</a:t>
            </a:r>
            <a:r>
              <a:rPr lang="zh-CN" altLang="en-US" b="1" dirty="0"/>
              <a:t>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15"/>
          <p:cNvSpPr txBox="1"/>
          <p:nvPr/>
        </p:nvSpPr>
        <p:spPr>
          <a:xfrm>
            <a:off x="428625" y="500063"/>
            <a:ext cx="8286750" cy="45243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慧眼识珠，请找出句子中的名词。</a:t>
            </a:r>
            <a:endParaRPr lang="en-US" altLang="x-none" sz="360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、牛吃草。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、今天星期一。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、这是闰土的父亲所传授的方法。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、出门向东，不过半里，走过一道石桥，便是我的先生的家了。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5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、海上升起了一轮明月。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5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charRg st="5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charRg st="5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8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>
                                            <p:txEl>
                                              <p:charRg st="8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>
                                            <p:txEl>
                                              <p:charRg st="8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3" name="Rectangle 3"/>
          <p:cNvSpPr/>
          <p:nvPr/>
        </p:nvSpPr>
        <p:spPr>
          <a:xfrm>
            <a:off x="1258888" y="0"/>
            <a:ext cx="631348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  <a:ea typeface="楷体_GB2312" panose="02010609030101010101" pitchFamily="49" charset="-122"/>
              </a:rPr>
              <a:t>几种特殊的单句：</a:t>
            </a:r>
            <a:endParaRPr lang="zh-CN" altLang="en-US" sz="3200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66564" name="Text Box 4"/>
          <p:cNvSpPr txBox="1"/>
          <p:nvPr/>
        </p:nvSpPr>
        <p:spPr>
          <a:xfrm>
            <a:off x="428625" y="714375"/>
            <a:ext cx="8143875" cy="1508125"/>
          </a:xfrm>
          <a:prstGeom prst="rect">
            <a:avLst/>
          </a:prstGeom>
          <a:noFill/>
          <a:ln w="38100" cap="flat" cmpd="sng">
            <a:solidFill>
              <a:srgbClr val="00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　</a:t>
            </a:r>
            <a:r>
              <a:rPr lang="en-US" altLang="zh-CN">
                <a:latin typeface="Arial" panose="020B0604020202020204" pitchFamily="34" charset="0"/>
              </a:rPr>
              <a:t>1</a:t>
            </a:r>
            <a:r>
              <a:rPr lang="zh-CN" altLang="en-US" dirty="0">
                <a:latin typeface="Arial" panose="020B0604020202020204" pitchFamily="34" charset="0"/>
              </a:rPr>
              <a:t>、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把字句</a:t>
            </a:r>
            <a:br>
              <a:rPr lang="zh-CN" altLang="en-US" dirty="0">
                <a:latin typeface="Arial" panose="020B0604020202020204" pitchFamily="34" charset="0"/>
              </a:rPr>
            </a:br>
            <a:r>
              <a:rPr lang="zh-CN" altLang="en-US" dirty="0">
                <a:latin typeface="Arial" panose="020B0604020202020204" pitchFamily="34" charset="0"/>
              </a:rPr>
              <a:t>　</a:t>
            </a:r>
            <a:r>
              <a:rPr lang="zh-CN" altLang="en-US" sz="3200" dirty="0">
                <a:latin typeface="宋体" panose="02010600030101010101" pitchFamily="2" charset="-122"/>
              </a:rPr>
              <a:t>例：我们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把</a:t>
            </a:r>
            <a:r>
              <a:rPr lang="zh-CN" altLang="en-US" sz="3200" dirty="0">
                <a:latin typeface="宋体" panose="02010600030101010101" pitchFamily="2" charset="-122"/>
              </a:rPr>
              <a:t>豹子打死了。</a:t>
            </a:r>
            <a:br>
              <a:rPr lang="zh-CN" altLang="en-US" sz="3200" dirty="0">
                <a:latin typeface="宋体" panose="02010600030101010101" pitchFamily="2" charset="-122"/>
              </a:rPr>
            </a:br>
            <a:r>
              <a:rPr lang="zh-CN" altLang="en-US" sz="3200" dirty="0">
                <a:latin typeface="宋体" panose="02010600030101010101" pitchFamily="2" charset="-122"/>
              </a:rPr>
              <a:t>　例：郭全海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把</a:t>
            </a:r>
            <a:r>
              <a:rPr lang="zh-CN" altLang="en-US" sz="3200" dirty="0">
                <a:latin typeface="宋体" panose="02010600030101010101" pitchFamily="2" charset="-122"/>
              </a:rPr>
              <a:t>玉石眼追了回来。</a:t>
            </a:r>
            <a:endParaRPr lang="zh-CN" altLang="en-US" sz="3200" dirty="0">
              <a:latin typeface="宋体" panose="02010600030101010101" pitchFamily="2" charset="-122"/>
            </a:endParaRPr>
          </a:p>
        </p:txBody>
      </p:sp>
      <p:sp>
        <p:nvSpPr>
          <p:cNvPr id="66565" name="Rectangle 5"/>
          <p:cNvSpPr/>
          <p:nvPr/>
        </p:nvSpPr>
        <p:spPr>
          <a:xfrm>
            <a:off x="571500" y="2428875"/>
            <a:ext cx="8204200" cy="1570038"/>
          </a:xfrm>
          <a:prstGeom prst="rect">
            <a:avLst/>
          </a:prstGeom>
          <a:noFill/>
          <a:ln w="38100" cap="flat" cmpd="sng">
            <a:solidFill>
              <a:srgbClr val="00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3200">
                <a:latin typeface="宋体" panose="02010600030101010101" pitchFamily="2" charset="-122"/>
              </a:rPr>
              <a:t> 2</a:t>
            </a:r>
            <a:r>
              <a:rPr lang="zh-CN" altLang="en-US" sz="3200" dirty="0">
                <a:latin typeface="宋体" panose="02010600030101010101" pitchFamily="2" charset="-122"/>
              </a:rPr>
              <a:t>、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被字句</a:t>
            </a:r>
            <a:b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</a:br>
            <a:r>
              <a:rPr lang="zh-CN" altLang="en-US" sz="3200" dirty="0">
                <a:latin typeface="宋体" panose="02010600030101010101" pitchFamily="2" charset="-122"/>
              </a:rPr>
              <a:t>例：在罗马百花广场，布鲁诺</a:t>
            </a:r>
            <a:r>
              <a:rPr lang="en-US" altLang="zh-CN" sz="3200">
                <a:latin typeface="宋体" panose="02010600030101010101" pitchFamily="2" charset="-122"/>
              </a:rPr>
              <a:t>[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被</a:t>
            </a:r>
            <a:r>
              <a:rPr lang="en-US" altLang="zh-CN" sz="3200">
                <a:latin typeface="宋体" panose="02010600030101010101" pitchFamily="2" charset="-122"/>
              </a:rPr>
              <a:t>]</a:t>
            </a:r>
            <a:r>
              <a:rPr lang="zh-CN" altLang="en-US" sz="3200" dirty="0">
                <a:latin typeface="宋体" panose="02010600030101010101" pitchFamily="2" charset="-122"/>
              </a:rPr>
              <a:t>活活烧死了。</a:t>
            </a:r>
            <a:endParaRPr lang="zh-CN" altLang="en-US" sz="3200" dirty="0">
              <a:latin typeface="宋体" panose="02010600030101010101" pitchFamily="2" charset="-122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428625" y="4214813"/>
            <a:ext cx="8429625" cy="3108325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2400">
                <a:latin typeface="宋体" panose="02010600030101010101" pitchFamily="2" charset="-122"/>
              </a:rPr>
              <a:t>  3</a:t>
            </a:r>
            <a:r>
              <a:rPr lang="zh-CN" altLang="en-US" dirty="0">
                <a:latin typeface="宋体" panose="02010600030101010101" pitchFamily="2" charset="-122"/>
              </a:rPr>
              <a:t>、兼语句</a:t>
            </a:r>
            <a:br>
              <a:rPr lang="zh-CN" altLang="en-US" dirty="0">
                <a:latin typeface="宋体" panose="02010600030101010101" pitchFamily="2" charset="-122"/>
              </a:rPr>
            </a:br>
            <a:r>
              <a:rPr lang="zh-CN" altLang="en-US" dirty="0">
                <a:latin typeface="宋体" panose="02010600030101010101" pitchFamily="2" charset="-122"/>
              </a:rPr>
              <a:t>   兼语句是用兼语短语充当谓语的句子。</a:t>
            </a:r>
            <a:endParaRPr lang="en-US" altLang="zh-CN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例如：母亲 叫 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闰土</a:t>
            </a:r>
            <a:r>
              <a:rPr lang="zh-CN" altLang="en-US" dirty="0">
                <a:latin typeface="宋体" panose="02010600030101010101" pitchFamily="2" charset="-122"/>
              </a:rPr>
              <a:t> 坐。</a:t>
            </a:r>
            <a:endParaRPr lang="en-US" altLang="zh-CN">
              <a:latin typeface="宋体" panose="02010600030101010101" pitchFamily="2" charset="-122"/>
            </a:endParaRPr>
          </a:p>
          <a:p>
            <a:r>
              <a:rPr lang="en-US" altLang="zh-CN">
                <a:latin typeface="宋体" panose="02010600030101010101" pitchFamily="2" charset="-122"/>
              </a:rPr>
              <a:t>     </a:t>
            </a:r>
            <a:r>
              <a:rPr lang="zh-CN" altLang="en-US" dirty="0">
                <a:latin typeface="宋体" panose="02010600030101010101" pitchFamily="2" charset="-122"/>
              </a:rPr>
              <a:t>“闰土”既作“叫”的宾语，又作“坐”的主语，“闰土”因一身兼二任，所以叫做兼语。</a:t>
            </a:r>
            <a:endParaRPr lang="zh-CN" altLang="en-US" dirty="0">
              <a:latin typeface="宋体" panose="02010600030101010101" pitchFamily="2" charset="-122"/>
            </a:endParaRPr>
          </a:p>
          <a:p>
            <a:endParaRPr lang="en-US" altLang="zh-CN">
              <a:latin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3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charRg st="43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564" grpId="0" animBg="1"/>
      <p:bldP spid="6656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Text Box 2"/>
          <p:cNvSpPr txBox="1"/>
          <p:nvPr/>
        </p:nvSpPr>
        <p:spPr>
          <a:xfrm>
            <a:off x="1384300" y="26416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68614" name="Text Box 6"/>
          <p:cNvSpPr txBox="1"/>
          <p:nvPr/>
        </p:nvSpPr>
        <p:spPr>
          <a:xfrm>
            <a:off x="500063" y="571500"/>
            <a:ext cx="8215312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　　</a:t>
            </a:r>
            <a:r>
              <a:rPr lang="en-US" altLang="zh-CN" sz="40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zh-CN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、连动句：</a:t>
            </a:r>
            <a:endParaRPr lang="en-US" altLang="zh-CN" sz="4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如：他推门进来坐下。</a:t>
            </a:r>
            <a:endParaRPr lang="en-US" altLang="zh-CN" sz="4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Rectangle 4"/>
          <p:cNvSpPr>
            <a:spLocks noGrp="1"/>
          </p:cNvSpPr>
          <p:nvPr>
            <p:ph type="ctrTitle"/>
          </p:nvPr>
        </p:nvSpPr>
        <p:spPr>
          <a:xfrm>
            <a:off x="500063" y="1000125"/>
            <a:ext cx="8072437" cy="2214563"/>
          </a:xfrm>
          <a:ln/>
        </p:spPr>
        <p:txBody>
          <a:bodyPr vert="horz" wrap="square" lIns="91440" tIns="45720" rIns="91440" bIns="45720" anchor="ctr"/>
          <a:lstStyle>
            <a:lvl1pPr lvl="0">
              <a:defRPr/>
            </a:lvl1pPr>
          </a:lstStyle>
          <a:p>
            <a:pPr lvl="0" eaLnBrk="1" hangingPunct="1"/>
            <a:r>
              <a:rPr lang="zh-CN" altLang="en-US" sz="8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修</a:t>
            </a:r>
            <a:r>
              <a:rPr lang="en-US" altLang="zh-CN" sz="800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en-US" sz="8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改</a:t>
            </a:r>
            <a:r>
              <a:rPr lang="en-US" altLang="zh-CN" sz="800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en-US" sz="8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病</a:t>
            </a:r>
            <a:r>
              <a:rPr lang="en-US" altLang="zh-CN" sz="800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en-US" sz="8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句</a:t>
            </a:r>
            <a:endParaRPr lang="zh-CN" altLang="en-US" sz="80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9144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/>
              <a:t>高考考试说明要求：</a:t>
            </a:r>
            <a:endParaRPr lang="zh-CN" altLang="en-US" b="1" dirty="0"/>
          </a:p>
        </p:txBody>
      </p:sp>
      <p:sp>
        <p:nvSpPr>
          <p:cNvPr id="71683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524000" y="1752600"/>
            <a:ext cx="2514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语序不当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4" name="AutoShape 4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2438400"/>
            <a:ext cx="2514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搭配不当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5" name="AutoShape 5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47813" y="3068638"/>
            <a:ext cx="3276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成分残缺或赘余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6" name="AutoShape 6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47813" y="3716338"/>
            <a:ext cx="2514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结构混乱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7" name="AutoShape 7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52575" y="5084763"/>
            <a:ext cx="2514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不合逻辑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8" name="AutoShape 8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47813" y="4365625"/>
            <a:ext cx="2516188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rgbClr val="708688"/>
            </a:prst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表意不明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5562600" y="3048000"/>
            <a:ext cx="328295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5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六大类型  </a:t>
            </a:r>
            <a:endParaRPr kumimoji="0" lang="zh-CN" altLang="en-US" sz="5400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690" name="AutoShape 10"/>
          <p:cNvSpPr/>
          <p:nvPr/>
        </p:nvSpPr>
        <p:spPr>
          <a:xfrm>
            <a:off x="5181600" y="1828800"/>
            <a:ext cx="76200" cy="3581400"/>
          </a:xfrm>
          <a:prstGeom prst="rightBrace">
            <a:avLst>
              <a:gd name="adj1" fmla="val 391666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animBg="1"/>
      <p:bldP spid="71684" grpId="0" animBg="1"/>
      <p:bldP spid="71685" grpId="0" animBg="1"/>
      <p:bldP spid="71686" grpId="0" animBg="1"/>
      <p:bldP spid="71687" grpId="0" animBg="1"/>
      <p:bldP spid="71688" grpId="0" animBg="1"/>
      <p:bldP spid="71689" grpId="0"/>
      <p:bldP spid="7169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Rectangle 3"/>
          <p:cNvSpPr>
            <a:spLocks noGrp="1"/>
          </p:cNvSpPr>
          <p:nvPr>
            <p:ph type="body"/>
          </p:nvPr>
        </p:nvSpPr>
        <p:spPr>
          <a:xfrm>
            <a:off x="0" y="117475"/>
            <a:ext cx="9144000" cy="3024188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None/>
            </a:pPr>
            <a:endParaRPr lang="en-US" altLang="zh-CN" sz="800" b="1"/>
          </a:p>
          <a:p>
            <a:pPr eaLnBrk="1" hangingPunct="1">
              <a:lnSpc>
                <a:spcPct val="115000"/>
              </a:lnSpc>
            </a:pPr>
            <a:r>
              <a:rPr lang="en-US" altLang="zh-CN" sz="28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、语序不当</a:t>
            </a:r>
            <a:endParaRPr lang="zh-CN" altLang="en-US" sz="28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2800" b="1"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）由于纺织工人努力提高生产质量，我国棉布的出  口深受各国顾客的欢迎。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2800" b="1"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）在休息室里许多老师昨天都同他热情地交谈。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2800" b="1">
                <a:latin typeface="楷体_GB2312" panose="02010609030101010101" pitchFamily="49" charset="-122"/>
                <a:ea typeface="楷体_GB2312" panose="02010609030101010101" pitchFamily="49" charset="-122"/>
              </a:rPr>
              <a:t>3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）通过检查，大家讨论、发现、解决了课外活动中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 的一些问题。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2707" name="Text Box 4"/>
          <p:cNvSpPr txBox="1"/>
          <p:nvPr/>
        </p:nvSpPr>
        <p:spPr>
          <a:xfrm>
            <a:off x="250825" y="3619500"/>
            <a:ext cx="8893175" cy="2330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5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（定语和中心语的位置颠倒，“棉布”与“出口”位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置交换） 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（多层状语语序不当，表对象的介宾短语一般紧挨中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心语，应改为“热情地同他交谈”）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lnSpc>
                <a:spcPct val="105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（“讨论”与“发现”有时间先后区别） 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706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8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6">
                                            <p:txEl>
                                              <p:charRg st="8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4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706">
                                            <p:txEl>
                                              <p:charRg st="46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7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06">
                                            <p:txEl>
                                              <p:charRg st="70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9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706">
                                            <p:txEl>
                                              <p:charRg st="95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675687" cy="1008063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en-US" altLang="zh-CN" sz="2800" b="1">
                <a:latin typeface="楷体_GB2312" panose="02010609030101010101" pitchFamily="49" charset="-122"/>
                <a:ea typeface="楷体_GB2312" panose="02010609030101010101" pitchFamily="49" charset="-122"/>
              </a:rPr>
              <a:t>⑷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文件对经济领域中的一些问题，从理论上和政</a:t>
            </a:r>
            <a:b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</a:b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策上作了详细的规定和深刻的说明。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3731" name="Text Box 4"/>
          <p:cNvSpPr txBox="1"/>
          <p:nvPr/>
        </p:nvSpPr>
        <p:spPr>
          <a:xfrm>
            <a:off x="250825" y="2933700"/>
            <a:ext cx="8713788" cy="164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词语的前后顺序排列不当，“深刻说明 ”应照应“理 论”，“详细的规定”应照应“政策”。）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（虚词的位置不当，“他”放到“不但”前。）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2" name="Text Box 5"/>
          <p:cNvSpPr txBox="1"/>
          <p:nvPr/>
        </p:nvSpPr>
        <p:spPr>
          <a:xfrm>
            <a:off x="468313" y="1708150"/>
            <a:ext cx="81311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Times New Roman" panose="02020603050405020304" pitchFamily="18" charset="0"/>
                <a:ea typeface="楷体_GB2312" panose="02010609030101010101" pitchFamily="49" charset="-122"/>
              </a:rPr>
              <a:t>⑸</a:t>
            </a:r>
            <a:r>
              <a:rPr lang="zh-CN" altLang="en-US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不但他爱下围棋，而且精于围棋发展史的研究。 </a:t>
            </a:r>
            <a:endParaRPr lang="zh-CN" altLang="en-US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Rectangle 4"/>
          <p:cNvSpPr/>
          <p:nvPr/>
        </p:nvSpPr>
        <p:spPr>
          <a:xfrm>
            <a:off x="468313" y="1052513"/>
            <a:ext cx="8229600" cy="3041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宋体" panose="02010600030101010101" pitchFamily="2" charset="-122"/>
              </a:rPr>
              <a:t>语序不当主要有下列类型：</a:t>
            </a:r>
            <a:endParaRPr lang="zh-CN" altLang="en-US" sz="3200" dirty="0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宋体" panose="02010600030101010101" pitchFamily="2" charset="-122"/>
              </a:rPr>
              <a:t>A</a:t>
            </a:r>
            <a:r>
              <a:rPr lang="zh-CN" altLang="en-US" sz="3200" dirty="0">
                <a:latin typeface="宋体" panose="02010600030101010101" pitchFamily="2" charset="-122"/>
              </a:rPr>
              <a:t>、名词附加语的多项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定语次序不当</a:t>
            </a:r>
            <a:r>
              <a:rPr lang="zh-CN" altLang="en-US" sz="3200" dirty="0">
                <a:latin typeface="宋体" panose="02010600030101010101" pitchFamily="2" charset="-122"/>
              </a:rPr>
              <a:t>；</a:t>
            </a:r>
            <a:endParaRPr lang="zh-CN" altLang="en-US" sz="3200" dirty="0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宋体" panose="02010600030101010101" pitchFamily="2" charset="-122"/>
              </a:rPr>
              <a:t>B</a:t>
            </a:r>
            <a:r>
              <a:rPr lang="zh-CN" altLang="en-US" sz="3200" dirty="0">
                <a:latin typeface="宋体" panose="02010600030101010101" pitchFamily="2" charset="-122"/>
              </a:rPr>
              <a:t>、动词的附加语的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多项状语次序不当；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宋体" panose="02010600030101010101" pitchFamily="2" charset="-122"/>
              </a:rPr>
              <a:t>C</a:t>
            </a:r>
            <a:r>
              <a:rPr lang="zh-CN" altLang="en-US" sz="3200" dirty="0">
                <a:latin typeface="宋体" panose="02010600030101010101" pitchFamily="2" charset="-122"/>
              </a:rPr>
              <a:t>、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虚词的位置</a:t>
            </a:r>
            <a:r>
              <a:rPr lang="zh-CN" altLang="en-US" sz="3200" dirty="0">
                <a:latin typeface="宋体" panose="02010600030101010101" pitchFamily="2" charset="-122"/>
              </a:rPr>
              <a:t>安排得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不恰当</a:t>
            </a:r>
            <a:r>
              <a:rPr lang="zh-CN" altLang="en-US" sz="3200" dirty="0">
                <a:latin typeface="宋体" panose="02010600030101010101" pitchFamily="2" charset="-122"/>
              </a:rPr>
              <a:t>；特别是“把”字短语位置不当。</a:t>
            </a:r>
            <a:endParaRPr lang="zh-CN" altLang="en-US" sz="3200" dirty="0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宋体" panose="02010600030101010101" pitchFamily="2" charset="-122"/>
              </a:rPr>
              <a:t>D</a:t>
            </a:r>
            <a:r>
              <a:rPr lang="zh-CN" altLang="en-US" sz="3200" dirty="0">
                <a:latin typeface="宋体" panose="02010600030101010101" pitchFamily="2" charset="-122"/>
              </a:rPr>
              <a:t>、违背时间、空间或逻辑的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排列和发展顺序</a:t>
            </a:r>
            <a:r>
              <a:rPr lang="zh-CN" altLang="en-US" sz="3200" dirty="0">
                <a:latin typeface="宋体" panose="02010600030101010101" pitchFamily="2" charset="-122"/>
              </a:rPr>
              <a:t>。</a:t>
            </a:r>
            <a:endParaRPr lang="zh-CN" altLang="en-US" sz="32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charRg st="13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charRg st="31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charRg st="5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charRg st="79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Rectangle 3"/>
          <p:cNvSpPr>
            <a:spLocks noGrp="1"/>
          </p:cNvSpPr>
          <p:nvPr>
            <p:ph type="body"/>
          </p:nvPr>
        </p:nvSpPr>
        <p:spPr>
          <a:xfrm>
            <a:off x="0" y="1196975"/>
            <a:ext cx="8964613" cy="489585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1) </a:t>
            </a:r>
            <a:r>
              <a:rPr lang="zh-CN" altLang="en-US" sz="2800" b="1" dirty="0">
                <a:latin typeface="宋体" panose="02010600030101010101" pitchFamily="2" charset="-122"/>
              </a:rPr>
              <a:t>名词附加语：多项定语次序不当。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多项定语</a:t>
            </a:r>
            <a:r>
              <a:rPr lang="zh-CN" altLang="en-US" sz="2800" b="1" dirty="0">
                <a:latin typeface="宋体" panose="02010600030101010101" pitchFamily="2" charset="-122"/>
              </a:rPr>
              <a:t>的正确 次序一般可按以下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次序排列</a:t>
            </a:r>
            <a:r>
              <a:rPr lang="zh-CN" altLang="en-US" sz="2800" b="1" dirty="0">
                <a:latin typeface="宋体" panose="02010600030101010101" pitchFamily="2" charset="-122"/>
              </a:rPr>
              <a:t>：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>
                <a:latin typeface="宋体" panose="02010600030101010101" pitchFamily="2" charset="-122"/>
              </a:rPr>
              <a:t>a.</a:t>
            </a:r>
            <a:r>
              <a:rPr lang="zh-CN" altLang="en-US" sz="2800" b="1" dirty="0">
                <a:latin typeface="宋体" panose="02010600030101010101" pitchFamily="2" charset="-122"/>
              </a:rPr>
              <a:t>表领属关系的；（表示“谁的？”）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>
                <a:latin typeface="宋体" panose="02010600030101010101" pitchFamily="2" charset="-122"/>
              </a:rPr>
              <a:t>b.</a:t>
            </a:r>
            <a:r>
              <a:rPr lang="zh-CN" altLang="en-US" sz="2800" b="1" dirty="0">
                <a:latin typeface="宋体" panose="02010600030101010101" pitchFamily="2" charset="-122"/>
              </a:rPr>
              <a:t>表时间、处所的；（什么时候？什么地方？）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　　</a:t>
            </a:r>
            <a:r>
              <a:rPr lang="en-US" altLang="zh-CN" sz="2800" b="1">
                <a:latin typeface="宋体" panose="02010600030101010101" pitchFamily="2" charset="-122"/>
              </a:rPr>
              <a:t>c.</a:t>
            </a:r>
            <a:r>
              <a:rPr lang="zh-CN" altLang="en-US" sz="2800" b="1" dirty="0">
                <a:latin typeface="宋体" panose="02010600030101010101" pitchFamily="2" charset="-122"/>
              </a:rPr>
              <a:t>代词或量词短语；（多少？）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　　</a:t>
            </a:r>
            <a:r>
              <a:rPr lang="en-US" altLang="zh-CN" sz="2800" b="1">
                <a:latin typeface="宋体" panose="02010600030101010101" pitchFamily="2" charset="-122"/>
              </a:rPr>
              <a:t>d.</a:t>
            </a:r>
            <a:r>
              <a:rPr lang="zh-CN" altLang="en-US" sz="2800" b="1" dirty="0">
                <a:latin typeface="宋体" panose="02010600030101010101" pitchFamily="2" charset="-122"/>
              </a:rPr>
              <a:t>动词或动词短语；（怎样的？）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　　</a:t>
            </a:r>
            <a:r>
              <a:rPr lang="en-US" altLang="zh-CN" sz="2800" b="1">
                <a:latin typeface="宋体" panose="02010600030101010101" pitchFamily="2" charset="-122"/>
              </a:rPr>
              <a:t>e.</a:t>
            </a:r>
            <a:r>
              <a:rPr lang="zh-CN" altLang="en-US" sz="2800" b="1" dirty="0">
                <a:latin typeface="宋体" panose="02010600030101010101" pitchFamily="2" charset="-122"/>
              </a:rPr>
              <a:t>形容词或形容词短语；（什么样的？）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　　</a:t>
            </a:r>
            <a:r>
              <a:rPr lang="en-US" altLang="zh-CN" sz="2800" b="1">
                <a:latin typeface="宋体" panose="02010600030101010101" pitchFamily="2" charset="-122"/>
              </a:rPr>
              <a:t>f.</a:t>
            </a:r>
            <a:r>
              <a:rPr lang="zh-CN" altLang="en-US" sz="2800" b="1" dirty="0">
                <a:latin typeface="宋体" panose="02010600030101010101" pitchFamily="2" charset="-122"/>
              </a:rPr>
              <a:t>表示性质、类别或范围的名词。（什么？）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zh-CN" altLang="en-US" sz="2800" b="1" dirty="0">
                <a:solidFill>
                  <a:srgbClr val="CC3300"/>
                </a:solidFill>
                <a:latin typeface="宋体" panose="02010600030101010101" pitchFamily="2" charset="-122"/>
              </a:rPr>
              <a:t>另外，带“的”的定语放在不带“的”的定语之前。</a:t>
            </a:r>
            <a:endParaRPr lang="zh-CN" altLang="en-US" sz="2800" b="1" dirty="0">
              <a:solidFill>
                <a:srgbClr val="CC3300"/>
              </a:solidFill>
              <a:latin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2800" b="1" u="sng">
              <a:solidFill>
                <a:schemeClr val="accent2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778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4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778">
                                            <p:txEl>
                                              <p:charRg st="4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63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5778">
                                            <p:txEl>
                                              <p:charRg st="63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9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778">
                                            <p:txEl>
                                              <p:charRg st="90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108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778">
                                            <p:txEl>
                                              <p:charRg st="108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127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5778">
                                            <p:txEl>
                                              <p:charRg st="127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149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5778">
                                            <p:txEl>
                                              <p:charRg st="149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charRg st="173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5778">
                                            <p:txEl>
                                              <p:charRg st="173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Text Box 4"/>
          <p:cNvSpPr txBox="1"/>
          <p:nvPr/>
        </p:nvSpPr>
        <p:spPr>
          <a:xfrm>
            <a:off x="663575" y="687388"/>
            <a:ext cx="78660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: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一件、他的、新、羊皮、夹克、刚买的  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6803" name="Text Box 5"/>
          <p:cNvSpPr txBox="1"/>
          <p:nvPr/>
        </p:nvSpPr>
        <p:spPr>
          <a:xfrm>
            <a:off x="755650" y="1628775"/>
            <a:ext cx="6705600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正确语序：</a:t>
            </a:r>
            <a:endParaRPr lang="zh-CN" altLang="en-US" sz="3200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他的 一件 刚买的 新 羊皮 夹克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  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6804" name="Text Box 6"/>
          <p:cNvSpPr txBox="1"/>
          <p:nvPr/>
        </p:nvSpPr>
        <p:spPr>
          <a:xfrm>
            <a:off x="250825" y="2767013"/>
            <a:ext cx="1344613" cy="19224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他的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谁的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领属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6805" name="Text Box 7"/>
          <p:cNvSpPr txBox="1"/>
          <p:nvPr/>
        </p:nvSpPr>
        <p:spPr>
          <a:xfrm>
            <a:off x="1476375" y="2781300"/>
            <a:ext cx="1344613" cy="14954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一件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多少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数量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6806" name="Text Box 8"/>
          <p:cNvSpPr txBox="1"/>
          <p:nvPr/>
        </p:nvSpPr>
        <p:spPr>
          <a:xfrm>
            <a:off x="2843213" y="2781300"/>
            <a:ext cx="1716087" cy="14954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刚买的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怎样的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性质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6807" name="Text Box 9"/>
          <p:cNvSpPr txBox="1"/>
          <p:nvPr/>
        </p:nvSpPr>
        <p:spPr>
          <a:xfrm>
            <a:off x="4427538" y="2797175"/>
            <a:ext cx="2058987" cy="14954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新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真么样的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形状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6808" name="Text Box 10"/>
          <p:cNvSpPr txBox="1"/>
          <p:nvPr/>
        </p:nvSpPr>
        <p:spPr>
          <a:xfrm>
            <a:off x="6300788" y="2797175"/>
            <a:ext cx="2862262" cy="14954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羊皮</a:t>
            </a:r>
            <a:endParaRPr lang="zh-CN" altLang="en-US" sz="36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什么（东西）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质料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6" grpId="0"/>
      <p:bldP spid="76807" grpId="0"/>
      <p:bldP spid="7680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Rectangle 4"/>
          <p:cNvSpPr/>
          <p:nvPr/>
        </p:nvSpPr>
        <p:spPr>
          <a:xfrm>
            <a:off x="539750" y="836613"/>
            <a:ext cx="7661275" cy="11144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05000"/>
              </a:lnSpc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: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一位、优秀的、有</a:t>
            </a:r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20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多年教学经验的、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国家队的、篮球、女教练。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7827" name="Text Box 5"/>
          <p:cNvSpPr txBox="1"/>
          <p:nvPr/>
        </p:nvSpPr>
        <p:spPr>
          <a:xfrm>
            <a:off x="395288" y="2349500"/>
            <a:ext cx="8343900" cy="32623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正确次序：</a:t>
            </a:r>
            <a:endParaRPr lang="zh-CN" altLang="en-US" sz="3200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u="sng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国家队的（领属性的）一位（数量）有</a:t>
            </a:r>
            <a:r>
              <a:rPr lang="en-US" altLang="zh-CN" sz="3200" u="sng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20</a:t>
            </a:r>
            <a:r>
              <a:rPr lang="zh-CN" altLang="en-US" sz="3200" u="sng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多年</a:t>
            </a:r>
            <a:endParaRPr lang="zh-CN" altLang="en-US" sz="3200" u="sng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u="sng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教学经验的（动词短语）优秀的（形容）篮球</a:t>
            </a:r>
            <a:endParaRPr lang="zh-CN" altLang="en-US" sz="3200" u="sng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u="sng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（名词）女教练。</a:t>
            </a:r>
            <a:endParaRPr lang="zh-CN" altLang="en-US" sz="3200" u="sng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zh-CN" sz="3200" b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15"/>
          <p:cNvSpPr txBox="1"/>
          <p:nvPr/>
        </p:nvSpPr>
        <p:spPr>
          <a:xfrm>
            <a:off x="428625" y="500063"/>
            <a:ext cx="8286750" cy="452437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慧眼识珠，请找出句子中的名词。</a:t>
            </a:r>
            <a:endParaRPr lang="en-US" altLang="x-none" sz="360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牛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吃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草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今天星期一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、这是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闰土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父亲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所传授的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方法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4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、出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门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向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东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，走过一道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石桥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，便是我的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先生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的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家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了。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 sz="3600">
                <a:latin typeface="Times New Roman" panose="02020603050405020304" pitchFamily="18" charset="0"/>
                <a:ea typeface="楷体_GB2312" panose="02010609030101010101" pitchFamily="49" charset="-122"/>
              </a:rPr>
              <a:t>5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海上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升起了一轮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明月</a:t>
            </a:r>
            <a:r>
              <a:rPr lang="zh-CN" altLang="en-US" sz="36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en-US" altLang="x-none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charRg st="1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6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6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6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6">
                                            <p:txEl>
                                              <p:charRg st="33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5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6">
                                            <p:txEl>
                                              <p:charRg st="5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6">
                                            <p:txEl>
                                              <p:charRg st="5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75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6">
                                            <p:txEl>
                                              <p:charRg st="75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6">
                                            <p:txEl>
                                              <p:charRg st="75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Text Box 4"/>
          <p:cNvSpPr txBox="1"/>
          <p:nvPr/>
        </p:nvSpPr>
        <p:spPr>
          <a:xfrm>
            <a:off x="755650" y="627063"/>
            <a:ext cx="3725863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灵活的量词短语  </a:t>
            </a:r>
            <a:r>
              <a:rPr lang="zh-CN" altLang="en-US" sz="3200" b="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3200" b="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8851" name="Text Box 5"/>
          <p:cNvSpPr txBox="1"/>
          <p:nvPr/>
        </p:nvSpPr>
        <p:spPr>
          <a:xfrm>
            <a:off x="1908175" y="1700213"/>
            <a:ext cx="4467225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25000"/>
              </a:lnSpc>
            </a:pPr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①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朋友送的两个小花瓶 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②两个朋友送的小花瓶  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78852" name="Text Box 6"/>
          <p:cNvSpPr txBox="1"/>
          <p:nvPr/>
        </p:nvSpPr>
        <p:spPr>
          <a:xfrm>
            <a:off x="827088" y="3311525"/>
            <a:ext cx="4875212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注意：②句造成句子歧义  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53" name="AutoShape 7"/>
          <p:cNvSpPr/>
          <p:nvPr/>
        </p:nvSpPr>
        <p:spPr>
          <a:xfrm>
            <a:off x="4067175" y="4076700"/>
            <a:ext cx="485775" cy="792163"/>
          </a:xfrm>
          <a:prstGeom prst="downArrow">
            <a:avLst>
              <a:gd name="adj1" fmla="val 50000"/>
              <a:gd name="adj2" fmla="val 40767"/>
            </a:avLst>
          </a:prstGeom>
          <a:solidFill>
            <a:srgbClr val="FF99CC">
              <a:alpha val="43921"/>
            </a:srgbClr>
          </a:solidFill>
          <a:ln w="12700" cap="sq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8854" name="Text Box 8"/>
          <p:cNvSpPr txBox="1"/>
          <p:nvPr/>
        </p:nvSpPr>
        <p:spPr>
          <a:xfrm>
            <a:off x="1187450" y="5084763"/>
            <a:ext cx="66087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留心量词的位置是否造成句子歧义  </a:t>
            </a:r>
            <a:r>
              <a:rPr lang="zh-CN" altLang="en-US" sz="3200" b="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3200" b="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5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  <p:bldP spid="78852" grpId="0"/>
      <p:bldP spid="78852" grpId="1"/>
      <p:bldP spid="78853" grpId="0" animBg="1"/>
      <p:bldP spid="7885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Rectangle 3"/>
          <p:cNvSpPr>
            <a:spLocks noGrp="1"/>
          </p:cNvSpPr>
          <p:nvPr>
            <p:ph type="body"/>
          </p:nvPr>
        </p:nvSpPr>
        <p:spPr>
          <a:xfrm>
            <a:off x="360363" y="217488"/>
            <a:ext cx="8532812" cy="652462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下面的句子里的定语的次序是不符合一般习惯的。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①许多附近的妇女、老人和孩子都跑来看他们。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（“附近的”移到“许多”前面。）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②在新中国的建设事业上，发挥着他们无穷的蕴藏着的力量。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（“蕴藏着的”移到“无穷的”前面。）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③里面陈列着各式各样列宁过去所使用的东西。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（“列宁过去所使用的”移到“各式各样”前。）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④夜深人静，想起今天一连串发生的事情，我怎么也睡不着。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（把“一连串”移到“事情”前）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/>
              <a:t>⑤这种管子要不要换，在领导和群众中广泛地引起了讨论。</a:t>
            </a:r>
            <a:endParaRPr lang="zh-CN" altLang="en-US" sz="28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（“广泛”应移到“讨论”前，“地”改为“的 ”）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charRg st="45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9874">
                                            <p:txEl>
                                              <p:charRg st="45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9874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charRg st="13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9874">
                                            <p:txEl>
                                              <p:charRg st="131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charRg st="182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9874">
                                            <p:txEl>
                                              <p:charRg st="182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charRg st="225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9874">
                                            <p:txEl>
                                              <p:charRg st="225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395288" y="773113"/>
            <a:ext cx="8675687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en-US" altLang="zh-CN" sz="3200" b="1">
                <a:solidFill>
                  <a:srgbClr val="FF0000"/>
                </a:solidFill>
              </a:rPr>
              <a:t>2)</a:t>
            </a:r>
            <a:r>
              <a:rPr lang="zh-CN" altLang="en-US" sz="3200" b="1" dirty="0">
                <a:solidFill>
                  <a:srgbClr val="FF0000"/>
                </a:solidFill>
              </a:rPr>
              <a:t>动词的附加语。多项状语语序不当。复杂状   语排列大致为：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0899" name="Rectangle 3"/>
          <p:cNvSpPr>
            <a:spLocks noGrp="1"/>
          </p:cNvSpPr>
          <p:nvPr>
            <p:ph type="body"/>
          </p:nvPr>
        </p:nvSpPr>
        <p:spPr>
          <a:xfrm>
            <a:off x="0" y="2205038"/>
            <a:ext cx="9144000" cy="4032250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b="1"/>
              <a:t>        a.</a:t>
            </a:r>
            <a:r>
              <a:rPr lang="zh-CN" altLang="en-US" b="1" dirty="0"/>
              <a:t>表目的或原因的介宾短语；（为什么？）</a:t>
            </a:r>
            <a:endParaRPr lang="zh-CN" altLang="en-US" b="1" dirty="0"/>
          </a:p>
          <a:p>
            <a:pPr eaLnBrk="1" hangingPunct="1">
              <a:buNone/>
            </a:pPr>
            <a:r>
              <a:rPr lang="zh-CN" altLang="en-US" b="1" dirty="0"/>
              <a:t>        </a:t>
            </a:r>
            <a:r>
              <a:rPr lang="en-US" altLang="zh-CN" b="1"/>
              <a:t>b.</a:t>
            </a:r>
            <a:r>
              <a:rPr lang="zh-CN" altLang="en-US" b="1" dirty="0"/>
              <a:t>表时间的名词或表处所的介宾短语；（何时、何地？）</a:t>
            </a:r>
            <a:endParaRPr lang="zh-CN" altLang="en-US" b="1" dirty="0"/>
          </a:p>
          <a:p>
            <a:pPr eaLnBrk="1" hangingPunct="1">
              <a:buNone/>
            </a:pPr>
            <a:r>
              <a:rPr lang="zh-CN" altLang="en-US" b="1" dirty="0"/>
              <a:t>        </a:t>
            </a:r>
            <a:r>
              <a:rPr lang="en-US" altLang="zh-CN" b="1"/>
              <a:t>c.</a:t>
            </a:r>
            <a:r>
              <a:rPr lang="zh-CN" altLang="en-US" b="1" dirty="0"/>
              <a:t>表范围程度的；（什么范围？）</a:t>
            </a:r>
            <a:endParaRPr lang="zh-CN" altLang="en-US" b="1" dirty="0"/>
          </a:p>
          <a:p>
            <a:pPr eaLnBrk="1" hangingPunct="1">
              <a:buNone/>
            </a:pPr>
            <a:r>
              <a:rPr lang="zh-CN" altLang="en-US" b="1" dirty="0"/>
              <a:t>        </a:t>
            </a:r>
            <a:r>
              <a:rPr lang="en-US" altLang="zh-CN" b="1"/>
              <a:t>d.</a:t>
            </a:r>
            <a:r>
              <a:rPr lang="zh-CN" altLang="en-US" b="1" dirty="0"/>
              <a:t>表情态或程序的；（怎样？）</a:t>
            </a:r>
            <a:endParaRPr lang="zh-CN" altLang="en-US" b="1" dirty="0"/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CC3300"/>
                </a:solidFill>
              </a:rPr>
              <a:t>        </a:t>
            </a:r>
            <a:r>
              <a:rPr lang="en-US" altLang="zh-CN" b="1"/>
              <a:t>e.</a:t>
            </a:r>
            <a:r>
              <a:rPr lang="zh-CN" altLang="en-US" b="1" dirty="0"/>
              <a:t>表示对象的介宾短语。（同谁？）</a:t>
            </a:r>
            <a:endParaRPr lang="zh-CN" altLang="en-US" b="1" dirty="0"/>
          </a:p>
          <a:p>
            <a:pPr eaLnBrk="1" hangingPunct="1">
              <a:buNone/>
            </a:pPr>
            <a:r>
              <a:rPr lang="zh-CN" altLang="en-US" b="1" dirty="0"/>
              <a:t>        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29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charRg st="29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64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charRg st="64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89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charRg st="89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113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charRg st="113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charRg st="13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charRg st="139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Text Box 4"/>
          <p:cNvSpPr txBox="1"/>
          <p:nvPr/>
        </p:nvSpPr>
        <p:spPr>
          <a:xfrm>
            <a:off x="395288" y="1916113"/>
            <a:ext cx="8569325" cy="1651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正确次序：</a:t>
            </a:r>
            <a:endParaRPr lang="zh-CN" altLang="en-US" sz="320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许多老师昨天</a:t>
            </a: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（时间）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在休息室里</a:t>
            </a: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（处所）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都</a:t>
            </a: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（范围）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热情地</a:t>
            </a: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（情态）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同他</a:t>
            </a:r>
            <a:r>
              <a:rPr lang="zh-CN" alt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（对象）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交谈。</a:t>
            </a:r>
            <a:endParaRPr lang="zh-CN" altLang="en-US" sz="3200" b="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73731" name="Text Box 5"/>
          <p:cNvSpPr txBox="1"/>
          <p:nvPr/>
        </p:nvSpPr>
        <p:spPr>
          <a:xfrm>
            <a:off x="392113" y="765175"/>
            <a:ext cx="8751887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例如：许多老师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在休息室里、昨天、都、同他、热情地、交谈。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81924" name="Text Box 6"/>
          <p:cNvSpPr txBox="1"/>
          <p:nvPr/>
        </p:nvSpPr>
        <p:spPr>
          <a:xfrm>
            <a:off x="323850" y="3684588"/>
            <a:ext cx="1701800" cy="14335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昨天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表时间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何时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1925" name="Text Box 7"/>
          <p:cNvSpPr txBox="1"/>
          <p:nvPr/>
        </p:nvSpPr>
        <p:spPr>
          <a:xfrm>
            <a:off x="1835150" y="3716338"/>
            <a:ext cx="2366963" cy="14335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在休息室里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表处所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何地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1926" name="Text Box 8"/>
          <p:cNvSpPr txBox="1"/>
          <p:nvPr/>
        </p:nvSpPr>
        <p:spPr>
          <a:xfrm>
            <a:off x="4067175" y="3735388"/>
            <a:ext cx="1344613" cy="14938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都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表范围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endParaRPr lang="en-US" altLang="zh-CN" sz="3200" b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81927" name="Text Box 9"/>
          <p:cNvSpPr txBox="1"/>
          <p:nvPr/>
        </p:nvSpPr>
        <p:spPr>
          <a:xfrm>
            <a:off x="5580063" y="3684588"/>
            <a:ext cx="1701800" cy="14335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热情地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表情态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怎样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1928" name="Text Box 10"/>
          <p:cNvSpPr txBox="1"/>
          <p:nvPr/>
        </p:nvSpPr>
        <p:spPr>
          <a:xfrm>
            <a:off x="7308850" y="3724275"/>
            <a:ext cx="1701800" cy="14335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同他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表对象</a:t>
            </a:r>
            <a:r>
              <a:rPr lang="en-US" altLang="zh-CN">
                <a:latin typeface="宋体" panose="02010600030101010101" pitchFamily="2" charset="-122"/>
              </a:rPr>
              <a:t>—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endParaRPr lang="en-US" altLang="zh-CN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同谁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4" grpId="0"/>
      <p:bldP spid="81925" grpId="0"/>
      <p:bldP spid="81926" grpId="0"/>
      <p:bldP spid="81927" grpId="0"/>
      <p:bldP spid="8192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Rectangle 3"/>
          <p:cNvSpPr>
            <a:spLocks noGrp="1"/>
          </p:cNvSpPr>
          <p:nvPr>
            <p:ph type="body"/>
          </p:nvPr>
        </p:nvSpPr>
        <p:spPr>
          <a:xfrm>
            <a:off x="179388" y="476250"/>
            <a:ext cx="8820150" cy="6048375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迎面吹来的寒风不禁使我打了个寒战。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buNone/>
            </a:pP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  </a:t>
            </a:r>
            <a:endParaRPr lang="zh-CN" altLang="en-US" sz="2800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居里夫人艰辛地在简陋的工作室里经过漫长的研究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后来在那里发现了镭。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buNone/>
            </a:pPr>
            <a:endParaRPr lang="zh-CN" altLang="en-US" sz="2800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那位失主在电视台昨天为表谢意又诚挚地为小赵点了一首歌。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2947" name="Text Box 4"/>
          <p:cNvSpPr txBox="1"/>
          <p:nvPr/>
        </p:nvSpPr>
        <p:spPr>
          <a:xfrm>
            <a:off x="1455738" y="1109663"/>
            <a:ext cx="51689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（“不禁”应移到“打”的前面。） </a:t>
            </a:r>
            <a:endParaRPr lang="zh-CN" altLang="en-US" b="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2948" name="Text Box 6"/>
          <p:cNvSpPr txBox="1"/>
          <p:nvPr/>
        </p:nvSpPr>
        <p:spPr>
          <a:xfrm>
            <a:off x="488950" y="2919413"/>
            <a:ext cx="8348663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b="0">
                <a:latin typeface="Times New Roman" panose="02020603050405020304" pitchFamily="18" charset="0"/>
                <a:ea typeface="黑体" panose="02010600030101010101" pitchFamily="49" charset="-122"/>
              </a:rPr>
              <a:t>(</a:t>
            </a:r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表处所的状语“在简陋的工作室里”和表时间的形容</a:t>
            </a:r>
            <a:endParaRPr lang="zh-CN" altLang="en-US" b="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词“漫长”</a:t>
            </a:r>
            <a:r>
              <a:rPr lang="en-US" altLang="zh-CN" b="0">
                <a:latin typeface="Times New Roman" panose="02020603050405020304" pitchFamily="18" charset="0"/>
                <a:ea typeface="黑体" panose="02010600030101010101" pitchFamily="49" charset="-122"/>
              </a:rPr>
              <a:t>,</a:t>
            </a:r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应放在表情态的状语“艰辛”前面</a:t>
            </a:r>
            <a:r>
              <a:rPr lang="en-US" altLang="zh-CN" b="0">
                <a:latin typeface="Times New Roman" panose="02020603050405020304" pitchFamily="18" charset="0"/>
                <a:ea typeface="黑体" panose="02010600030101010101" pitchFamily="49" charset="-122"/>
              </a:rPr>
              <a:t>,</a:t>
            </a:r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改为“居里 </a:t>
            </a:r>
            <a:endParaRPr lang="zh-CN" altLang="en-US" b="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r>
              <a:rPr lang="zh-CN" altLang="en-US" b="0" dirty="0">
                <a:latin typeface="Times New Roman" panose="02020603050405020304" pitchFamily="18" charset="0"/>
                <a:ea typeface="黑体" panose="02010600030101010101" pitchFamily="49" charset="-122"/>
              </a:rPr>
              <a:t>夫人在简陋的工作室里经过漫长的艰辛研究”。</a:t>
            </a:r>
            <a:r>
              <a:rPr lang="en-US" altLang="zh-CN" b="0">
                <a:latin typeface="Times New Roman" panose="02020603050405020304" pitchFamily="18" charset="0"/>
                <a:ea typeface="黑体" panose="02010600030101010101" pitchFamily="49" charset="-122"/>
              </a:rPr>
              <a:t>)</a:t>
            </a:r>
            <a:endParaRPr lang="en-US" altLang="zh-CN" b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2949" name="Text Box 7"/>
          <p:cNvSpPr txBox="1"/>
          <p:nvPr/>
        </p:nvSpPr>
        <p:spPr>
          <a:xfrm>
            <a:off x="633413" y="5457825"/>
            <a:ext cx="8131175" cy="14589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（那位失主为表谢意昨天在电视台又诚挚地为小赵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点了一首歌。）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endParaRPr lang="en-US" altLang="zh-CN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/>
      <p:bldP spid="8294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Text Box 4"/>
          <p:cNvSpPr txBox="1"/>
          <p:nvPr/>
        </p:nvSpPr>
        <p:spPr>
          <a:xfrm>
            <a:off x="539750" y="546100"/>
            <a:ext cx="507841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3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）虚词的位置安排不恰当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0030101010101" pitchFamily="49" charset="-122"/>
              </a:rPr>
              <a:t>  </a:t>
            </a:r>
            <a:endParaRPr lang="zh-CN" altLang="en-US" sz="320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3971" name="Text Box 5"/>
          <p:cNvSpPr txBox="1"/>
          <p:nvPr/>
        </p:nvSpPr>
        <p:spPr>
          <a:xfrm>
            <a:off x="187325" y="1341438"/>
            <a:ext cx="89566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latin typeface="宋体" panose="02010600030101010101" pitchFamily="2" charset="-122"/>
              </a:rPr>
              <a:t>    </a:t>
            </a:r>
            <a:r>
              <a:rPr lang="zh-CN" altLang="en-US" sz="3200" dirty="0">
                <a:latin typeface="宋体" panose="02010600030101010101" pitchFamily="2" charset="-122"/>
              </a:rPr>
              <a:t>有些连词和副词要根据内容</a:t>
            </a:r>
            <a:r>
              <a:rPr lang="en-US" altLang="zh-CN" sz="3200">
                <a:latin typeface="宋体" panose="02010600030101010101" pitchFamily="2" charset="-122"/>
              </a:rPr>
              <a:t>,</a:t>
            </a:r>
            <a:r>
              <a:rPr lang="zh-CN" altLang="en-US" sz="3200" dirty="0">
                <a:latin typeface="宋体" panose="02010600030101010101" pitchFamily="2" charset="-122"/>
              </a:rPr>
              <a:t>决定放在什么</a:t>
            </a:r>
            <a:endParaRPr lang="zh-CN" altLang="en-US" sz="3200" dirty="0">
              <a:latin typeface="宋体" panose="02010600030101010101" pitchFamily="2" charset="-122"/>
            </a:endParaRPr>
          </a:p>
          <a:p>
            <a:r>
              <a:rPr lang="zh-CN" altLang="en-US" sz="3200" dirty="0">
                <a:latin typeface="宋体" panose="02010600030101010101" pitchFamily="2" charset="-122"/>
              </a:rPr>
              <a:t>位置。特别要注意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关联词语与主语的先后次序</a:t>
            </a:r>
            <a:r>
              <a:rPr lang="zh-CN" altLang="en-US" sz="3200" dirty="0">
                <a:latin typeface="宋体" panose="02010600030101010101" pitchFamily="2" charset="-122"/>
              </a:rPr>
              <a:t>。 </a:t>
            </a:r>
            <a:endParaRPr lang="zh-CN" altLang="en-US" sz="3200" dirty="0">
              <a:latin typeface="宋体" panose="02010600030101010101" pitchFamily="2" charset="-122"/>
            </a:endParaRPr>
          </a:p>
        </p:txBody>
      </p:sp>
      <p:sp>
        <p:nvSpPr>
          <p:cNvPr id="83972" name="Text Box 6"/>
          <p:cNvSpPr txBox="1"/>
          <p:nvPr/>
        </p:nvSpPr>
        <p:spPr>
          <a:xfrm>
            <a:off x="395288" y="2636838"/>
            <a:ext cx="84470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0033CC"/>
                </a:solidFill>
                <a:latin typeface="宋体" panose="02010600030101010101" pitchFamily="2" charset="-122"/>
              </a:rPr>
              <a:t>①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</a:rPr>
              <a:t>两个分句同一主语时</a:t>
            </a:r>
            <a:r>
              <a:rPr lang="en-US" altLang="zh-CN" sz="3200">
                <a:solidFill>
                  <a:srgbClr val="0033CC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</a:rPr>
              <a:t>关联词语在主语后边 </a:t>
            </a:r>
            <a:r>
              <a:rPr lang="zh-CN" altLang="en-US" sz="3200" b="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3200" b="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83973" name="Text Box 7"/>
          <p:cNvSpPr txBox="1"/>
          <p:nvPr/>
        </p:nvSpPr>
        <p:spPr>
          <a:xfrm>
            <a:off x="323850" y="3573463"/>
            <a:ext cx="8348663" cy="2171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0000"/>
              </a:lnSpc>
            </a:pPr>
            <a:r>
              <a:rPr lang="en-US" altLang="zh-CN" sz="320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不仅毒品泛滥会诱发大量刑事犯罪</a:t>
            </a:r>
            <a:r>
              <a:rPr lang="en-US" altLang="zh-CN" sz="3200"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而且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会影响物质文明和精神文明的协调发展。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>
                <a:latin typeface="宋体" panose="02010600030101010101" pitchFamily="2" charset="-122"/>
              </a:rPr>
              <a:t>(</a:t>
            </a:r>
            <a:r>
              <a:rPr lang="zh-CN" altLang="en-US" dirty="0">
                <a:latin typeface="宋体" panose="02010600030101010101" pitchFamily="2" charset="-122"/>
              </a:rPr>
              <a:t>这个复句分句的主语都是“毒品泛滥”</a:t>
            </a:r>
            <a:r>
              <a:rPr lang="en-US" altLang="zh-CN">
                <a:latin typeface="宋体" panose="02010600030101010101" pitchFamily="2" charset="-122"/>
              </a:rPr>
              <a:t>,</a:t>
            </a:r>
            <a:r>
              <a:rPr lang="zh-CN" altLang="en-US" dirty="0">
                <a:latin typeface="宋体" panose="02010600030101010101" pitchFamily="2" charset="-122"/>
              </a:rPr>
              <a:t>关联词语</a:t>
            </a:r>
            <a:endParaRPr lang="zh-CN" altLang="en-US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dirty="0">
                <a:latin typeface="宋体" panose="02010600030101010101" pitchFamily="2" charset="-122"/>
              </a:rPr>
              <a:t>“不仅”应放在主语后边。</a:t>
            </a:r>
            <a:r>
              <a:rPr lang="en-US" altLang="zh-CN">
                <a:latin typeface="宋体" panose="02010600030101010101" pitchFamily="2" charset="-122"/>
              </a:rPr>
              <a:t>)</a:t>
            </a:r>
            <a:r>
              <a:rPr lang="en-US" altLang="zh-CN" sz="3200" b="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en-US" altLang="zh-CN" sz="3200" b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2" grpId="0"/>
      <p:bldP spid="8397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Text Box 4"/>
          <p:cNvSpPr txBox="1"/>
          <p:nvPr/>
        </p:nvSpPr>
        <p:spPr>
          <a:xfrm>
            <a:off x="468313" y="1120775"/>
            <a:ext cx="85502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0033CC"/>
                </a:solidFill>
                <a:latin typeface="宋体" panose="02010600030101010101" pitchFamily="2" charset="-122"/>
              </a:rPr>
              <a:t>②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</a:rPr>
              <a:t>两个分句主语不同时</a:t>
            </a:r>
            <a:r>
              <a:rPr lang="en-US" altLang="zh-CN" sz="3200">
                <a:solidFill>
                  <a:srgbClr val="0033CC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</a:rPr>
              <a:t>关联词放在主语前边  </a:t>
            </a:r>
            <a:endParaRPr lang="zh-CN" altLang="en-US" sz="3200" dirty="0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  <p:sp>
        <p:nvSpPr>
          <p:cNvPr id="84995" name="Text Box 5"/>
          <p:cNvSpPr txBox="1"/>
          <p:nvPr/>
        </p:nvSpPr>
        <p:spPr>
          <a:xfrm>
            <a:off x="447675" y="2520950"/>
            <a:ext cx="8648700" cy="23479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他们不但完成了任务</a:t>
            </a:r>
            <a:r>
              <a:rPr lang="en-US" altLang="zh-CN" sz="3200">
                <a:latin typeface="Times New Roman" panose="02020603050405020304" pitchFamily="18" charset="0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而且我们也完成了任 务。 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en-US" altLang="zh-CN">
                <a:latin typeface="宋体" panose="02010600030101010101" pitchFamily="2" charset="-122"/>
              </a:rPr>
              <a:t>(</a:t>
            </a:r>
            <a:r>
              <a:rPr lang="zh-CN" altLang="en-US" dirty="0">
                <a:latin typeface="宋体" panose="02010600030101010101" pitchFamily="2" charset="-122"/>
              </a:rPr>
              <a:t>这个复句各分句的主语前后不一</a:t>
            </a:r>
            <a:r>
              <a:rPr lang="en-US" altLang="zh-CN">
                <a:latin typeface="宋体" panose="02010600030101010101" pitchFamily="2" charset="-122"/>
              </a:rPr>
              <a:t>,</a:t>
            </a:r>
            <a:r>
              <a:rPr lang="zh-CN" altLang="en-US" dirty="0">
                <a:latin typeface="宋体" panose="02010600030101010101" pitchFamily="2" charset="-122"/>
              </a:rPr>
              <a:t>前一主语是“他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们”</a:t>
            </a:r>
            <a:r>
              <a:rPr lang="en-US" altLang="zh-CN">
                <a:latin typeface="宋体" panose="02010600030101010101" pitchFamily="2" charset="-122"/>
              </a:rPr>
              <a:t>,</a:t>
            </a:r>
            <a:r>
              <a:rPr lang="zh-CN" altLang="en-US" dirty="0">
                <a:latin typeface="宋体" panose="02010600030101010101" pitchFamily="2" charset="-122"/>
              </a:rPr>
              <a:t>后一主语是“我们”</a:t>
            </a:r>
            <a:r>
              <a:rPr lang="en-US" altLang="zh-CN">
                <a:latin typeface="宋体" panose="02010600030101010101" pitchFamily="2" charset="-122"/>
              </a:rPr>
              <a:t>,</a:t>
            </a:r>
            <a:r>
              <a:rPr lang="zh-CN" altLang="en-US" dirty="0">
                <a:latin typeface="宋体" panose="02010600030101010101" pitchFamily="2" charset="-122"/>
              </a:rPr>
              <a:t>关联词语“不但”应放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到主语“他们”前面。</a:t>
            </a:r>
            <a:r>
              <a:rPr lang="en-US" altLang="zh-CN">
                <a:latin typeface="宋体" panose="02010600030101010101" pitchFamily="2" charset="-122"/>
              </a:rPr>
              <a:t>) </a:t>
            </a:r>
            <a:endParaRPr lang="en-US" altLang="zh-CN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Text Box 4"/>
          <p:cNvSpPr txBox="1"/>
          <p:nvPr/>
        </p:nvSpPr>
        <p:spPr>
          <a:xfrm>
            <a:off x="468313" y="522288"/>
            <a:ext cx="8955087" cy="4845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我们如果把这本书不认真读好，就谈不到 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读别的书了。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zh-CN" altLang="en-US" sz="3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苏联著名的生理学家巴甫洛夫整天忙于</a:t>
            </a:r>
            <a:endParaRPr lang="zh-CN" altLang="en-US" sz="3200" dirty="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做动物的条件反射试验，把动物用绳子缚在</a:t>
            </a:r>
            <a:endParaRPr lang="zh-CN" altLang="en-US" sz="3200" dirty="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试验的架子上。</a:t>
            </a:r>
            <a:endParaRPr lang="zh-CN" altLang="en-US" sz="3200" dirty="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r>
              <a:rPr lang="zh-CN" altLang="en-US" sz="3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张艺谋执导的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十面埋伏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对中国青年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是不陌生的。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86019" name="Text Box 5"/>
          <p:cNvSpPr txBox="1"/>
          <p:nvPr/>
        </p:nvSpPr>
        <p:spPr>
          <a:xfrm>
            <a:off x="1384300" y="1470025"/>
            <a:ext cx="38417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（“不”移到“把”字前）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6020" name="Text Box 6"/>
          <p:cNvSpPr txBox="1"/>
          <p:nvPr/>
        </p:nvSpPr>
        <p:spPr>
          <a:xfrm>
            <a:off x="1258888" y="3486150"/>
            <a:ext cx="67881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（“把”字短语应紧挨动词中心语 “缚”。）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6021" name="Text Box 7"/>
          <p:cNvSpPr txBox="1"/>
          <p:nvPr/>
        </p:nvSpPr>
        <p:spPr>
          <a:xfrm>
            <a:off x="900113" y="5013325"/>
            <a:ext cx="8221662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(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虚词位置不当导致主客体颠倒。可改为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“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中国青年 </a:t>
            </a:r>
            <a:endParaRPr lang="zh-CN" altLang="en-US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对张艺谋执导的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《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十面埋伏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》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是不陌生的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")</a:t>
            </a:r>
            <a:endParaRPr lang="en-US" altLang="zh-CN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  <p:bldP spid="86020" grpId="0"/>
      <p:bldP spid="86021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Text Box 4"/>
          <p:cNvSpPr txBox="1"/>
          <p:nvPr/>
        </p:nvSpPr>
        <p:spPr>
          <a:xfrm>
            <a:off x="395288" y="549275"/>
            <a:ext cx="7632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</a:t>
            </a: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）违背时间、空间或逻辑的排列和顺序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7043" name="Text Box 5"/>
          <p:cNvSpPr txBox="1"/>
          <p:nvPr/>
        </p:nvSpPr>
        <p:spPr>
          <a:xfrm>
            <a:off x="468313" y="1412875"/>
            <a:ext cx="7935912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例：这是一本好书，它能催人进取，促人猛</a:t>
            </a:r>
            <a:endParaRPr lang="zh-CN" altLang="en-US" sz="3200" dirty="0">
              <a:solidFill>
                <a:srgbClr val="0033CC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醒，引人深思。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7044" name="Text Box 6"/>
          <p:cNvSpPr txBox="1"/>
          <p:nvPr/>
        </p:nvSpPr>
        <p:spPr>
          <a:xfrm>
            <a:off x="539750" y="2636838"/>
            <a:ext cx="830897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（按事理、逻辑次序、先后、轻重、缓急、大小、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因果等，应改为“引人深思，促人猛省，催人进取） 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7045" name="Text Box 7"/>
          <p:cNvSpPr txBox="1"/>
          <p:nvPr/>
        </p:nvSpPr>
        <p:spPr>
          <a:xfrm>
            <a:off x="395288" y="3933825"/>
            <a:ext cx="8345487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例：对于自己的路。他们在探索着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他们在判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断着，他们在寻找着，他们在思考着。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7046" name="Text Box 8"/>
          <p:cNvSpPr txBox="1"/>
          <p:nvPr/>
        </p:nvSpPr>
        <p:spPr>
          <a:xfrm>
            <a:off x="539750" y="5229225"/>
            <a:ext cx="7862888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（应改为“对于自己的路，他们在思考着，他们在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判断着</a:t>
            </a:r>
            <a:r>
              <a:rPr lang="en-US" altLang="zh-CN">
                <a:latin typeface="Times New Roman" panose="02020603050405020304" pitchFamily="18" charset="0"/>
                <a:ea typeface="黑体" panose="02010600030101010101" pitchFamily="49" charset="-122"/>
              </a:rPr>
              <a:t>,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他们在探索着</a:t>
            </a:r>
            <a:r>
              <a:rPr lang="en-US" altLang="zh-CN">
                <a:latin typeface="Times New Roman" panose="02020603050405020304" pitchFamily="18" charset="0"/>
                <a:ea typeface="黑体" panose="02010600030101010101" pitchFamily="49" charset="-122"/>
              </a:rPr>
              <a:t>,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他们在寻找着</a:t>
            </a:r>
            <a:r>
              <a:rPr lang="en-US" altLang="zh-CN">
                <a:latin typeface="Times New Roman" panose="02020603050405020304" pitchFamily="18" charset="0"/>
                <a:ea typeface="黑体" panose="02010600030101010101" pitchFamily="49" charset="-122"/>
              </a:rPr>
              <a:t>"</a:t>
            </a:r>
            <a:r>
              <a:rPr lang="zh-CN" altLang="en-US" dirty="0">
                <a:latin typeface="Times New Roman" panose="02020603050405020304" pitchFamily="18" charset="0"/>
                <a:ea typeface="黑体" panose="02010600030101010101" pitchFamily="49" charset="-122"/>
              </a:rPr>
              <a:t>）</a:t>
            </a:r>
            <a:endParaRPr lang="zh-CN" altLang="en-US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  <p:bldP spid="87044" grpId="0"/>
      <p:bldP spid="87045" grpId="0"/>
      <p:bldP spid="8704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Text Box 4"/>
          <p:cNvSpPr txBox="1"/>
          <p:nvPr/>
        </p:nvSpPr>
        <p:spPr>
          <a:xfrm>
            <a:off x="539750" y="188913"/>
            <a:ext cx="8140700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例：这个村很好执行了党的富民政策。现在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不但向国家交售了六万斤公粮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而且还不吃国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家救济了。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8067" name="Text Box 5"/>
          <p:cNvSpPr txBox="1"/>
          <p:nvPr/>
        </p:nvSpPr>
        <p:spPr>
          <a:xfrm>
            <a:off x="539750" y="1751013"/>
            <a:ext cx="80454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（递进关系不当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,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应改为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"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不但不吃国家救济粮了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, </a:t>
            </a:r>
            <a:endParaRPr lang="en-US" altLang="zh-CN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而且还向国家交售了六万斤公粮</a:t>
            </a:r>
            <a:r>
              <a:rPr lang="en-US" altLang="zh-CN">
                <a:latin typeface="黑体" panose="02010600030101010101" pitchFamily="49" charset="-122"/>
                <a:ea typeface="黑体" panose="02010600030101010101" pitchFamily="49" charset="-122"/>
              </a:rPr>
              <a:t>"</a:t>
            </a:r>
            <a:r>
              <a:rPr lang="zh-CN" altLang="en-US" dirty="0">
                <a:latin typeface="黑体" panose="02010600030101010101" pitchFamily="49" charset="-122"/>
                <a:ea typeface="黑体" panose="02010600030101010101" pitchFamily="49" charset="-122"/>
              </a:rPr>
              <a:t>） </a:t>
            </a:r>
            <a:endParaRPr lang="zh-CN" altLang="en-US" dirty="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88068" name="Text Box 6"/>
          <p:cNvSpPr txBox="1"/>
          <p:nvPr/>
        </p:nvSpPr>
        <p:spPr>
          <a:xfrm>
            <a:off x="250825" y="2881313"/>
            <a:ext cx="8840788" cy="3105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关于语序不当的语病要特别注意以下几种情况：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</a:rPr>
              <a:t>．望见句中有关联词语，检查是否关联词位置失当。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</a:rPr>
              <a:t>．望见修饰语长的句子，即多重状语与多重定语，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     检查是否修饰语语序不当。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</a:rPr>
              <a:t>．望见句中有数量词语，检查是否数量词位置不当。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altLang="zh-CN"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</a:rPr>
              <a:t>．望见分句较多的复句，检查是否分句间语序不当。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8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2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68">
                                            <p:txEl>
                                              <p:charRg st="23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68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7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68">
                                            <p:txEl>
                                              <p:charRg st="73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93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068">
                                            <p:txEl>
                                              <p:charRg st="93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charRg st="119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068">
                                            <p:txEl>
                                              <p:charRg st="119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6"/>
          <p:cNvSpPr txBox="1"/>
          <p:nvPr/>
        </p:nvSpPr>
        <p:spPr>
          <a:xfrm>
            <a:off x="214313" y="142875"/>
            <a:ext cx="8572500" cy="584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Tahoma" panose="020B0604030504040204" pitchFamily="34" charset="0"/>
              </a:rPr>
              <a:t>二、</a:t>
            </a:r>
            <a:r>
              <a:rPr lang="en-US" altLang="x-none" sz="3200" err="1">
                <a:solidFill>
                  <a:srgbClr val="0000FF"/>
                </a:solidFill>
                <a:latin typeface="Tahoma" panose="020B0604030504040204" pitchFamily="34" charset="0"/>
              </a:rPr>
              <a:t>动词：表示动作行为及发展变化的词</a:t>
            </a:r>
            <a:r>
              <a:rPr lang="en-US" altLang="x-none" sz="3200">
                <a:solidFill>
                  <a:srgbClr val="0000FF"/>
                </a:solidFill>
                <a:latin typeface="Tahoma" panose="020B0604030504040204" pitchFamily="34" charset="0"/>
              </a:rPr>
              <a:t>。</a:t>
            </a:r>
            <a:endParaRPr lang="en-US" altLang="x-none" sz="320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sp>
        <p:nvSpPr>
          <p:cNvPr id="12291" name="Text Box 7"/>
          <p:cNvSpPr txBox="1"/>
          <p:nvPr/>
        </p:nvSpPr>
        <p:spPr>
          <a:xfrm>
            <a:off x="214313" y="785813"/>
            <a:ext cx="8643937" cy="6156325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表动作、行为、发展变化：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跑、思考、吆喝、学习、提高、转变、减少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表心理：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喜欢、恨、气愤、觉得、同意、厌恶；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表存现：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消失、显现、有、丢失、幻灭；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表使令：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使、让、令、禁止、勒令；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表能愿：</a:t>
            </a:r>
            <a:r>
              <a:rPr lang="zh-CN" altLang="en-US" sz="3200" dirty="0">
                <a:latin typeface="Tahoma" panose="020B0604030504040204" pitchFamily="34" charset="0"/>
                <a:ea typeface="楷体_GB2312" panose="02010609030101010101" pitchFamily="49" charset="-122"/>
              </a:rPr>
              <a:t>必须、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会、愿意、可以、能够、应该、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表趋向：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来、去、上、下、起来；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表判断：</a:t>
            </a:r>
            <a:r>
              <a:rPr lang="zh-CN" altLang="en-US" sz="32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是</a:t>
            </a:r>
            <a:endParaRPr lang="zh-CN" altLang="en-US" sz="3200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fontAlgn="ctr">
              <a:spcBef>
                <a:spcPct val="50000"/>
              </a:spcBef>
            </a:pPr>
            <a:endParaRPr lang="en-US" altLang="x-none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32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charRg st="32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54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charRg st="54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73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charRg st="73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90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charRg st="90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12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291">
                                            <p:txEl>
                                              <p:charRg st="112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charRg st="128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291">
                                            <p:txEl>
                                              <p:charRg st="128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Rectangle 3"/>
          <p:cNvSpPr>
            <a:spLocks noGrp="1"/>
          </p:cNvSpPr>
          <p:nvPr>
            <p:ph type="body"/>
          </p:nvPr>
        </p:nvSpPr>
        <p:spPr>
          <a:xfrm>
            <a:off x="250825" y="549275"/>
            <a:ext cx="8424863" cy="3887788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None/>
            </a:pPr>
            <a:endParaRPr lang="en-US" altLang="zh-CN" sz="2000" b="1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b="1" dirty="0">
                <a:solidFill>
                  <a:srgbClr val="0033CC"/>
                </a:solidFill>
                <a:ea typeface="楷体_GB2312" panose="02010609030101010101" pitchFamily="49" charset="-122"/>
              </a:rPr>
              <a:t>春风一阵阵吹来，树枝摇曳着，月光、树影一齐晃动起来，发出沙沙的声 响。</a:t>
            </a:r>
            <a:endParaRPr lang="zh-CN" altLang="en-US" b="1" dirty="0">
              <a:solidFill>
                <a:srgbClr val="0033CC"/>
              </a:solidFill>
              <a:ea typeface="楷体_GB2312" panose="0201060903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b="1" dirty="0">
              <a:solidFill>
                <a:srgbClr val="0033CC"/>
              </a:solidFill>
              <a:ea typeface="楷体_GB2312" panose="0201060903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400" b="1" dirty="0">
              <a:solidFill>
                <a:srgbClr val="0033CC"/>
              </a:solidFill>
              <a:ea typeface="楷体_GB2312" panose="0201060903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厚道有如参天的大树，替你遮挡暑热炎凉；厚道有如母亲的怀抱，替你抚慰喜怒哀乐。</a:t>
            </a:r>
            <a:r>
              <a:rPr lang="zh-CN" altLang="en-US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0899" name="Text Box 6"/>
          <p:cNvSpPr txBox="1"/>
          <p:nvPr/>
        </p:nvSpPr>
        <p:spPr>
          <a:xfrm>
            <a:off x="611188" y="188913"/>
            <a:ext cx="28813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搭配不当：</a:t>
            </a:r>
            <a:endParaRPr lang="zh-CN" altLang="en-US" sz="3200" i="1" dirty="0">
              <a:solidFill>
                <a:srgbClr val="FF0000"/>
              </a:solidFill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89092" name="Text Box 7"/>
          <p:cNvSpPr txBox="1"/>
          <p:nvPr/>
        </p:nvSpPr>
        <p:spPr>
          <a:xfrm>
            <a:off x="755650" y="1901825"/>
            <a:ext cx="7327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（主谓搭配不当，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月光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不会发出声响。）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9093" name="Text Box 8"/>
          <p:cNvSpPr txBox="1"/>
          <p:nvPr/>
        </p:nvSpPr>
        <p:spPr>
          <a:xfrm>
            <a:off x="566738" y="4005263"/>
            <a:ext cx="8577262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（动宾搭配不当，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炎凉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一般只用它的比喻义，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即人事中的亲疏冷暖，用在这里不恰当，也不能与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遮挡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搭配；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喜</a:t>
            </a:r>
            <a:r>
              <a:rPr lang="zh-CN" altLang="en-US" dirty="0">
                <a:latin typeface="宋体" panose="02010600030101010101" pitchFamily="2" charset="-122"/>
              </a:rPr>
              <a:t>”“</a:t>
            </a:r>
            <a:r>
              <a:rPr lang="zh-CN" altLang="en-US" dirty="0">
                <a:latin typeface="Times New Roman" panose="02020603050405020304" pitchFamily="18" charset="0"/>
              </a:rPr>
              <a:t>乐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是不需要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抚慰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的）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Text Box 6"/>
          <p:cNvSpPr txBox="1"/>
          <p:nvPr/>
        </p:nvSpPr>
        <p:spPr>
          <a:xfrm>
            <a:off x="395288" y="476250"/>
            <a:ext cx="8142287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这最后一天的劳动是同学们最紧张、最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愉快、最有意义的一天。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0115" name="Text Box 7"/>
          <p:cNvSpPr txBox="1"/>
          <p:nvPr/>
        </p:nvSpPr>
        <p:spPr>
          <a:xfrm>
            <a:off x="611188" y="1700213"/>
            <a:ext cx="786447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宋体" panose="02010600030101010101" pitchFamily="2" charset="-122"/>
              </a:rPr>
              <a:t>（主宾搭配不当，“劳动”不可能是“一天”， 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删去“的劳动”） </a:t>
            </a:r>
            <a:endParaRPr lang="zh-CN" altLang="en-US" dirty="0">
              <a:latin typeface="宋体" panose="02010600030101010101" pitchFamily="2" charset="-122"/>
            </a:endParaRPr>
          </a:p>
        </p:txBody>
      </p:sp>
      <p:sp>
        <p:nvSpPr>
          <p:cNvPr id="81924" name="Text Box 8"/>
          <p:cNvSpPr txBox="1"/>
          <p:nvPr/>
        </p:nvSpPr>
        <p:spPr>
          <a:xfrm>
            <a:off x="468313" y="2892425"/>
            <a:ext cx="8142287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早晨五六点钟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在通往机场的大街两旁便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站满了数万名欢送的人群。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0117" name="Text Box 9"/>
          <p:cNvSpPr txBox="1"/>
          <p:nvPr/>
        </p:nvSpPr>
        <p:spPr>
          <a:xfrm>
            <a:off x="395288" y="4292600"/>
            <a:ext cx="8577262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人群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是在整体性名词</a:t>
            </a:r>
            <a:r>
              <a:rPr lang="en-US" altLang="zh-CN"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</a:rPr>
              <a:t>前面不能再用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数万名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予以限制。可将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人群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改为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人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en-US" altLang="zh-CN">
                <a:latin typeface="Times New Roman" panose="02020603050405020304" pitchFamily="18" charset="0"/>
              </a:rPr>
              <a:t>) 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  <p:bldP spid="9011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Text Box 4"/>
          <p:cNvSpPr txBox="1"/>
          <p:nvPr/>
        </p:nvSpPr>
        <p:spPr>
          <a:xfrm>
            <a:off x="388938" y="706438"/>
            <a:ext cx="8755062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应用这种罗盘，无论在阴云密布以及早晚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看不到太阳的时候，也不会迷失方向。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1139" name="Text Box 8"/>
          <p:cNvSpPr txBox="1"/>
          <p:nvPr/>
        </p:nvSpPr>
        <p:spPr>
          <a:xfrm>
            <a:off x="493713" y="2046288"/>
            <a:ext cx="848836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关联词搭配不当。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无论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（还是）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（都）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2948" name="Text Box 9"/>
          <p:cNvSpPr txBox="1"/>
          <p:nvPr/>
        </p:nvSpPr>
        <p:spPr>
          <a:xfrm>
            <a:off x="595313" y="3068638"/>
            <a:ext cx="8548687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春节期间，这个市的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210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辆消防车、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300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多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名消防官兵，放弃休假，始终坚持在各自执勤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的岗位上。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1141" name="Text Box 10"/>
          <p:cNvSpPr txBox="1"/>
          <p:nvPr/>
        </p:nvSpPr>
        <p:spPr>
          <a:xfrm>
            <a:off x="323850" y="4797425"/>
            <a:ext cx="89344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搭配不当。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消防车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消防官兵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坚持岗位。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41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Text Box 4"/>
          <p:cNvSpPr txBox="1"/>
          <p:nvPr/>
        </p:nvSpPr>
        <p:spPr>
          <a:xfrm>
            <a:off x="539750" y="836613"/>
            <a:ext cx="8140700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工厂实行了生产责任制以后，效率有了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显著的提高，每月废品由原先一千只下降到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一百只，废品率下降了九倍。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2163" name="Text Box 5"/>
          <p:cNvSpPr txBox="1"/>
          <p:nvPr/>
        </p:nvSpPr>
        <p:spPr>
          <a:xfrm>
            <a:off x="827088" y="2852738"/>
            <a:ext cx="7505700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下降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后面不能接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倍数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，只能用百分几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或几分之几来搭配；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增加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提高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才可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用倍数。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Text Box 6"/>
          <p:cNvSpPr txBox="1"/>
          <p:nvPr/>
        </p:nvSpPr>
        <p:spPr>
          <a:xfrm>
            <a:off x="611188" y="404813"/>
            <a:ext cx="46085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3200" i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成分残缺或赘余 ：</a:t>
            </a:r>
            <a:endParaRPr lang="zh-CN" altLang="en-US" sz="3200" i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84995" name="Text Box 7"/>
          <p:cNvSpPr txBox="1"/>
          <p:nvPr/>
        </p:nvSpPr>
        <p:spPr>
          <a:xfrm>
            <a:off x="539750" y="1125538"/>
            <a:ext cx="8220075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    </a:t>
            </a:r>
            <a:r>
              <a:rPr lang="zh-CN" altLang="en-US" dirty="0">
                <a:latin typeface="Times New Roman" panose="02020603050405020304" pitchFamily="18" charset="0"/>
              </a:rPr>
              <a:t>成分残缺一般主要表现在主、谓、宾和修饰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成分的残缺。句子成分赘余，指句子中出现了表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达相同意思，起相同作用的成分或不必要的成分。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4996" name="Text Box 8"/>
          <p:cNvSpPr txBox="1"/>
          <p:nvPr/>
        </p:nvSpPr>
        <p:spPr>
          <a:xfrm>
            <a:off x="684213" y="2708275"/>
            <a:ext cx="7504112" cy="1373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）滥用介词造成主语残缺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     介宾短语不能作主语，抓重点介词（由于、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通过、经过、由于、为了）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3189" name="Text Box 9"/>
          <p:cNvSpPr txBox="1"/>
          <p:nvPr/>
        </p:nvSpPr>
        <p:spPr>
          <a:xfrm>
            <a:off x="971550" y="4221163"/>
            <a:ext cx="732631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经过学习，使我提高了文化水平。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3190" name="Text Box 10"/>
          <p:cNvSpPr txBox="1"/>
          <p:nvPr/>
        </p:nvSpPr>
        <p:spPr>
          <a:xfrm>
            <a:off x="1743075" y="4997450"/>
            <a:ext cx="52736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删去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经过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，或删掉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使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  <p:bldP spid="9319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Text Box 4"/>
          <p:cNvSpPr txBox="1"/>
          <p:nvPr/>
        </p:nvSpPr>
        <p:spPr>
          <a:xfrm>
            <a:off x="539750" y="549275"/>
            <a:ext cx="8345488" cy="15541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在这部作品中，并没有给人们多少正面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的鼓励和积极的启示，相反，其中一些情节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的负面作用倒是不少。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4211" name="Text Box 5"/>
          <p:cNvSpPr txBox="1"/>
          <p:nvPr/>
        </p:nvSpPr>
        <p:spPr>
          <a:xfrm>
            <a:off x="1187450" y="2371725"/>
            <a:ext cx="6076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（缺主语，将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中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去 掉）。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4212" name="Text Box 6"/>
          <p:cNvSpPr txBox="1"/>
          <p:nvPr/>
        </p:nvSpPr>
        <p:spPr>
          <a:xfrm>
            <a:off x="539750" y="3213100"/>
            <a:ext cx="58975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）暗中更换主语而主语残缺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4213" name="Text Box 7"/>
          <p:cNvSpPr txBox="1"/>
          <p:nvPr/>
        </p:nvSpPr>
        <p:spPr>
          <a:xfrm>
            <a:off x="395288" y="4005263"/>
            <a:ext cx="89566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一位农民向国家文物部门献出了一枚祖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传的大颗粒珍珠，具有极高的观赏、保存价值。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4214" name="Text Box 8"/>
          <p:cNvSpPr txBox="1"/>
          <p:nvPr/>
        </p:nvSpPr>
        <p:spPr>
          <a:xfrm>
            <a:off x="827088" y="5343525"/>
            <a:ext cx="7773987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第二分句缺主语，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具有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前加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这颗珍珠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/>
      <p:bldP spid="94212" grpId="0"/>
      <p:bldP spid="94213" grpId="0"/>
      <p:bldP spid="9421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Text Box 4"/>
          <p:cNvSpPr txBox="1"/>
          <p:nvPr/>
        </p:nvSpPr>
        <p:spPr>
          <a:xfrm>
            <a:off x="250825" y="620713"/>
            <a:ext cx="91614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）定语过长，丢掉了中心词，造成主语残缺。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5235" name="Text Box 5"/>
          <p:cNvSpPr txBox="1"/>
          <p:nvPr/>
        </p:nvSpPr>
        <p:spPr>
          <a:xfrm>
            <a:off x="752475" y="1370013"/>
            <a:ext cx="8140700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在社会主义市场经济体制建立的今天，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任何脱离国际化市场需要去谈志愿、兴趣，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都是不恰当的。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5236" name="Text Box 6"/>
          <p:cNvSpPr txBox="1"/>
          <p:nvPr/>
        </p:nvSpPr>
        <p:spPr>
          <a:xfrm>
            <a:off x="1476375" y="2924175"/>
            <a:ext cx="53625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兴趣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的后面加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的情况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5237" name="Text Box 7"/>
          <p:cNvSpPr txBox="1"/>
          <p:nvPr/>
        </p:nvSpPr>
        <p:spPr>
          <a:xfrm>
            <a:off x="727075" y="3573463"/>
            <a:ext cx="7732713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教育部实施的学历证书电子注册即将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推行，这将会给假文凭致命一击，使假文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凭无藏身之地，最终退出历史舞台。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5238" name="Text Box 8"/>
          <p:cNvSpPr txBox="1"/>
          <p:nvPr/>
        </p:nvSpPr>
        <p:spPr>
          <a:xfrm>
            <a:off x="1619250" y="5357813"/>
            <a:ext cx="500538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注册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的后面加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制度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6" grpId="0"/>
      <p:bldP spid="95237" grpId="0"/>
      <p:bldP spid="9523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Text Box 4"/>
          <p:cNvSpPr txBox="1"/>
          <p:nvPr/>
        </p:nvSpPr>
        <p:spPr>
          <a:xfrm>
            <a:off x="738188" y="546100"/>
            <a:ext cx="30416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）谓语残缺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6259" name="Text Box 5"/>
          <p:cNvSpPr txBox="1"/>
          <p:nvPr/>
        </p:nvSpPr>
        <p:spPr>
          <a:xfrm>
            <a:off x="617538" y="1235075"/>
            <a:ext cx="83470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他主动参与社会灾害性事故处理，化解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风险，安定社会生活的责任。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6260" name="Text Box 6"/>
          <p:cNvSpPr txBox="1"/>
          <p:nvPr/>
        </p:nvSpPr>
        <p:spPr>
          <a:xfrm>
            <a:off x="1743075" y="2492375"/>
            <a:ext cx="45593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参与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前加上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承担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6261" name="Text Box 7"/>
          <p:cNvSpPr txBox="1"/>
          <p:nvPr/>
        </p:nvSpPr>
        <p:spPr>
          <a:xfrm>
            <a:off x="611188" y="3284538"/>
            <a:ext cx="83470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鲁迅在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孔乙己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中的孔乙己是受到封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建科举制度毒害的无数个读书人中的一个。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6262" name="Text Box 8"/>
          <p:cNvSpPr txBox="1"/>
          <p:nvPr/>
        </p:nvSpPr>
        <p:spPr>
          <a:xfrm>
            <a:off x="1671638" y="4694238"/>
            <a:ext cx="42021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中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后加上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塑造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/>
      <p:bldP spid="96260" grpId="0"/>
      <p:bldP spid="96261" grpId="0"/>
      <p:bldP spid="9626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Text Box 5"/>
          <p:cNvSpPr txBox="1"/>
          <p:nvPr/>
        </p:nvSpPr>
        <p:spPr>
          <a:xfrm>
            <a:off x="539750" y="1049338"/>
            <a:ext cx="3246438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）宾语残缺 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7283" name="Text Box 6"/>
          <p:cNvSpPr txBox="1"/>
          <p:nvPr/>
        </p:nvSpPr>
        <p:spPr>
          <a:xfrm>
            <a:off x="539750" y="2162175"/>
            <a:ext cx="8343900" cy="15541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8.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随着社会的不断进步，科技知识的价值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日益显现，人类已进入知识产权的归属和利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益的分成，并已开始向科技工作者身上倾斜。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7284" name="Text Box 8"/>
          <p:cNvSpPr txBox="1"/>
          <p:nvPr/>
        </p:nvSpPr>
        <p:spPr>
          <a:xfrm>
            <a:off x="755650" y="4133850"/>
            <a:ext cx="768508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进入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缺宾语，在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分成后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后加上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阶段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Text Box 4"/>
          <p:cNvSpPr txBox="1"/>
          <p:nvPr/>
        </p:nvSpPr>
        <p:spPr>
          <a:xfrm>
            <a:off x="833438" y="404813"/>
            <a:ext cx="22256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成分赘余 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0115" name="Text Box 5"/>
          <p:cNvSpPr txBox="1"/>
          <p:nvPr/>
        </p:nvSpPr>
        <p:spPr>
          <a:xfrm>
            <a:off x="755650" y="1125538"/>
            <a:ext cx="3246438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）堆砌词语 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8308" name="Text Box 6"/>
          <p:cNvSpPr txBox="1"/>
          <p:nvPr/>
        </p:nvSpPr>
        <p:spPr>
          <a:xfrm>
            <a:off x="539750" y="1773238"/>
            <a:ext cx="8142288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昨天是转会截止日期的最后一天，中国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足协又接到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25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名球员递交的转会申请。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8309" name="Text Box 7"/>
          <p:cNvSpPr txBox="1"/>
          <p:nvPr/>
        </p:nvSpPr>
        <p:spPr>
          <a:xfrm>
            <a:off x="827088" y="2924175"/>
            <a:ext cx="7862887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最后一天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跟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截止日期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重复，应删除其一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8310" name="Text Box 8"/>
          <p:cNvSpPr txBox="1"/>
          <p:nvPr/>
        </p:nvSpPr>
        <p:spPr>
          <a:xfrm>
            <a:off x="592138" y="3500438"/>
            <a:ext cx="8140700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他平时总是沉默寡言，但只要一到学术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会议上谈起他那心爱的专业时，就变得分外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活跃而健谈多了。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8311" name="Text Box 9"/>
          <p:cNvSpPr txBox="1"/>
          <p:nvPr/>
        </p:nvSpPr>
        <p:spPr>
          <a:xfrm>
            <a:off x="468313" y="5084763"/>
            <a:ext cx="8401050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宋体" panose="02010600030101010101" pitchFamily="2" charset="-122"/>
              </a:rPr>
              <a:t>分外”、“多了”修饰成份重复，可删去其中一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个。另外，“活跃”也是多余的，“活跃”与“沉  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静”相对，而整个句子是写他言谈方面的情况。 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  <p:bldP spid="98309" grpId="0"/>
      <p:bldP spid="98310" grpId="0"/>
      <p:bldP spid="983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072437" cy="928687"/>
          </a:xfrm>
          <a:solidFill>
            <a:srgbClr val="00CC00">
              <a:alpha val="100000"/>
            </a:srgbClr>
          </a:solidFill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2060"/>
                </a:solidFill>
                <a:latin typeface="宋体" panose="02010600030101010101" pitchFamily="2" charset="-122"/>
              </a:rPr>
              <a:t>动词的语法功能</a:t>
            </a:r>
            <a:endParaRPr lang="zh-CN" altLang="en-US" b="1" dirty="0">
              <a:solidFill>
                <a:srgbClr val="002060"/>
              </a:solidFill>
              <a:latin typeface="宋体" panose="02010600030101010101" pitchFamily="2" charset="-122"/>
            </a:endParaRPr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285750" y="1357313"/>
            <a:ext cx="8501063" cy="5072062"/>
          </a:xfrm>
          <a:solidFill>
            <a:srgbClr val="FFFFFF">
              <a:alpha val="100000"/>
            </a:srgbClr>
          </a:solidFill>
          <a:ln w="5715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b="1"/>
              <a:t>1</a:t>
            </a:r>
            <a:r>
              <a:rPr lang="zh-CN" altLang="en-US" b="1" dirty="0"/>
              <a:t>、动词可以做谓语，多数能带宾语。</a:t>
            </a:r>
            <a:endParaRPr lang="en-US" altLang="x-none" b="1"/>
          </a:p>
          <a:p>
            <a:pPr eaLnBrk="1" hangingPunct="1"/>
            <a:r>
              <a:rPr lang="en-US" altLang="zh-CN" b="1"/>
              <a:t>2</a:t>
            </a:r>
            <a:r>
              <a:rPr lang="zh-CN" altLang="en-US" b="1" dirty="0"/>
              <a:t>、动词能够前加副词“不”，多数不能加程度（很、非常等）副词，只有表心理的动词和一些能愿动词前能够加（如：非常希望、很愿意等）</a:t>
            </a:r>
            <a:endParaRPr lang="en-US" altLang="x-none" b="1"/>
          </a:p>
          <a:p>
            <a:pPr eaLnBrk="1" hangingPunct="1"/>
            <a:r>
              <a:rPr lang="en-US" altLang="zh-CN" b="1"/>
              <a:t>3</a:t>
            </a:r>
            <a:r>
              <a:rPr lang="zh-CN" altLang="en-US" b="1" dirty="0"/>
              <a:t>、动词多数后可带“着”“了”“过”等时态。</a:t>
            </a:r>
            <a:endParaRPr lang="en-US" altLang="x-none" b="1"/>
          </a:p>
          <a:p>
            <a:pPr eaLnBrk="1" hangingPunct="1"/>
            <a:r>
              <a:rPr lang="zh-CN" altLang="en-US" b="1" dirty="0"/>
              <a:t>（分清时态，辨清“目前”和“日前”）</a:t>
            </a:r>
            <a:endParaRPr lang="en-US" altLang="x-none" b="1"/>
          </a:p>
          <a:p>
            <a:pPr eaLnBrk="1" hangingPunct="1"/>
            <a:r>
              <a:rPr lang="en-US" altLang="zh-CN" b="1"/>
              <a:t>4</a:t>
            </a:r>
            <a:r>
              <a:rPr lang="zh-CN" altLang="en-US" b="1" dirty="0"/>
              <a:t>、有些动词可以重叠（如想想、打扫打扫）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Text Box 4"/>
          <p:cNvSpPr txBox="1"/>
          <p:nvPr/>
        </p:nvSpPr>
        <p:spPr>
          <a:xfrm>
            <a:off x="395288" y="333375"/>
            <a:ext cx="83470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在甲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联赛期间，非常酷爱足球的老爸常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常对着电视看到深夜，惹得老妈唠唠叨叨。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9331" name="Text Box 5"/>
          <p:cNvSpPr txBox="1"/>
          <p:nvPr/>
        </p:nvSpPr>
        <p:spPr>
          <a:xfrm>
            <a:off x="1527175" y="1484313"/>
            <a:ext cx="46482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非常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与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酷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语意重复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9332" name="Text Box 6"/>
          <p:cNvSpPr txBox="1"/>
          <p:nvPr/>
        </p:nvSpPr>
        <p:spPr>
          <a:xfrm>
            <a:off x="323850" y="1844675"/>
            <a:ext cx="30416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）虚词多余 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99333" name="Text Box 7"/>
          <p:cNvSpPr txBox="1"/>
          <p:nvPr/>
        </p:nvSpPr>
        <p:spPr>
          <a:xfrm>
            <a:off x="468313" y="2420938"/>
            <a:ext cx="85502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这些问题，可以诉诸于司法部门来解决。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9334" name="Text Box 8"/>
          <p:cNvSpPr txBox="1"/>
          <p:nvPr/>
        </p:nvSpPr>
        <p:spPr>
          <a:xfrm>
            <a:off x="663575" y="2997200"/>
            <a:ext cx="7862888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诸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即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之于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的合音字，与其后的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重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复，可将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删去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9335" name="Text Box 9"/>
          <p:cNvSpPr txBox="1"/>
          <p:nvPr/>
        </p:nvSpPr>
        <p:spPr>
          <a:xfrm>
            <a:off x="611188" y="3933825"/>
            <a:ext cx="7732712" cy="2041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为什么火上舞蹈者的脚掌不会被烧伤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呢？原因之一是因为舞蹈者不停地跳跃，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两只脚掌交替地接触炭火，每次接触的时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间都很短。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9336" name="Text Box 10"/>
          <p:cNvSpPr txBox="1"/>
          <p:nvPr/>
        </p:nvSpPr>
        <p:spPr>
          <a:xfrm>
            <a:off x="1331913" y="6078538"/>
            <a:ext cx="42910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原因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与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因为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重复 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/>
      <p:bldP spid="99333" grpId="0"/>
      <p:bldP spid="99334" grpId="0"/>
      <p:bldP spid="99335" grpId="0"/>
      <p:bldP spid="9933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4" name="Rectangle 3"/>
          <p:cNvSpPr>
            <a:spLocks noGrp="1"/>
          </p:cNvSpPr>
          <p:nvPr>
            <p:ph type="body"/>
          </p:nvPr>
        </p:nvSpPr>
        <p:spPr>
          <a:xfrm>
            <a:off x="250825" y="260350"/>
            <a:ext cx="8642350" cy="63373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4</a:t>
            </a:r>
            <a:r>
              <a:rPr lang="zh-CN" altLang="en-US" dirty="0">
                <a:solidFill>
                  <a:srgbClr val="FF0000"/>
                </a:solidFill>
              </a:rPr>
              <a:t>、</a:t>
            </a:r>
            <a:r>
              <a:rPr lang="zh-CN" altLang="en-US" b="1" dirty="0">
                <a:solidFill>
                  <a:srgbClr val="FF0000"/>
                </a:solidFill>
              </a:rPr>
              <a:t>结构混乱（句式杂糅）</a:t>
            </a:r>
            <a:endParaRPr lang="zh-CN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止咳祛痰片，它里面的主要成分是远志、桔梗、贝母、氯化铵等配制而成的。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/>
            <a:r>
              <a:rPr lang="zh-CN" altLang="en-US" b="1" dirty="0"/>
              <a:t>（应该是“主要成分是</a:t>
            </a:r>
            <a:r>
              <a:rPr lang="en-US" altLang="zh-CN" b="1"/>
              <a:t>……”</a:t>
            </a:r>
            <a:r>
              <a:rPr lang="zh-CN" altLang="en-US" b="1" dirty="0"/>
              <a:t>或“是由</a:t>
            </a:r>
            <a:r>
              <a:rPr lang="en-US" altLang="zh-CN" b="1"/>
              <a:t>……</a:t>
            </a:r>
            <a:r>
              <a:rPr lang="zh-CN" altLang="en-US" b="1" dirty="0"/>
              <a:t>配制 而成”，两种格式或选用一个） </a:t>
            </a:r>
            <a:endParaRPr lang="zh-CN" altLang="en-US" b="1" dirty="0"/>
          </a:p>
          <a:p>
            <a:pPr eaLnBrk="1" hangingPunct="1"/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你可知道，要出版一本译作是要经过多少人的努力以后，才能与读者见面的。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/>
            <a:r>
              <a:rPr lang="zh-CN" altLang="en-US" b="1" dirty="0"/>
              <a:t>（把“要出版</a:t>
            </a:r>
            <a:r>
              <a:rPr lang="en-US" altLang="zh-CN" b="1"/>
              <a:t>……</a:t>
            </a:r>
            <a:r>
              <a:rPr lang="zh-CN" altLang="en-US" b="1" dirty="0"/>
              <a:t>的努力”和“一本译作</a:t>
            </a:r>
            <a:r>
              <a:rPr lang="en-US" altLang="zh-CN" b="1"/>
              <a:t>……</a:t>
            </a:r>
            <a:r>
              <a:rPr lang="zh-CN" altLang="en-US" b="1" dirty="0"/>
              <a:t>见  面的”两句话揉在一块儿说了，只能选一句说） 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charRg st="51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0354">
                                            <p:txEl>
                                              <p:charRg st="51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charRg st="127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0354">
                                            <p:txEl>
                                              <p:charRg st="127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Text Box 4"/>
          <p:cNvSpPr txBox="1"/>
          <p:nvPr/>
        </p:nvSpPr>
        <p:spPr>
          <a:xfrm>
            <a:off x="395288" y="692150"/>
            <a:ext cx="85502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这种慷慨悲歌的壮举背后，还是自信心不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够的表现。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1379" name="Text Box 5"/>
          <p:cNvSpPr txBox="1"/>
          <p:nvPr/>
        </p:nvSpPr>
        <p:spPr>
          <a:xfrm>
            <a:off x="468313" y="1978025"/>
            <a:ext cx="822007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壮举是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表现</a:t>
            </a:r>
            <a:r>
              <a:rPr lang="zh-CN" altLang="en-US" dirty="0">
                <a:latin typeface="宋体" panose="02010600030101010101" pitchFamily="2" charset="-122"/>
              </a:rPr>
              <a:t>”“</a:t>
            </a:r>
            <a:r>
              <a:rPr lang="zh-CN" altLang="en-US" dirty="0">
                <a:latin typeface="Times New Roman" panose="02020603050405020304" pitchFamily="18" charset="0"/>
              </a:rPr>
              <a:t>壮举背后是</a:t>
            </a:r>
            <a:r>
              <a:rPr lang="en-US" altLang="zh-CN">
                <a:latin typeface="宋体" panose="02010600030101010101" pitchFamily="2" charset="-122"/>
              </a:rPr>
              <a:t>……”</a:t>
            </a:r>
            <a:r>
              <a:rPr lang="zh-CN" altLang="en-US" dirty="0">
                <a:latin typeface="Times New Roman" panose="02020603050405020304" pitchFamily="18" charset="0"/>
              </a:rPr>
              <a:t>两种句式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套在一起了。去掉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背后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或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的表现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3188" name="Text Box 6"/>
          <p:cNvSpPr txBox="1"/>
          <p:nvPr/>
        </p:nvSpPr>
        <p:spPr>
          <a:xfrm>
            <a:off x="395288" y="3179763"/>
            <a:ext cx="8958262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处理好人与自然的关系，要靠政府的力量，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同时也不能不发挥民间力量在舆论动员、监督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检查等方面起到无可替代的作用。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1381" name="Text Box 7"/>
          <p:cNvSpPr txBox="1"/>
          <p:nvPr/>
        </p:nvSpPr>
        <p:spPr>
          <a:xfrm>
            <a:off x="323850" y="5054600"/>
            <a:ext cx="8666163" cy="1373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民间力量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在前部分作宾语整个句子已经完整，但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加上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在舆论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的作用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部分，又使它做了后部分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的主语，整个句子的结构乱了。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/>
      <p:bldP spid="101381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10" name="Text Box 4"/>
          <p:cNvSpPr txBox="1"/>
          <p:nvPr/>
        </p:nvSpPr>
        <p:spPr>
          <a:xfrm>
            <a:off x="323850" y="490538"/>
            <a:ext cx="8755063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中国人民自从接受马克思主义之后，中国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的革命就在毛泽东同志领导下大大改了样。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2403" name="Text Box 5"/>
          <p:cNvSpPr txBox="1"/>
          <p:nvPr/>
        </p:nvSpPr>
        <p:spPr>
          <a:xfrm>
            <a:off x="468313" y="1700213"/>
            <a:ext cx="8220075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中国人民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这个主语没有陈述的内容，后面又换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成了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革命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，中途更换主语造成了结构混乱。可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自从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放到句首。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4212" name="Text Box 6"/>
          <p:cNvSpPr txBox="1"/>
          <p:nvPr/>
        </p:nvSpPr>
        <p:spPr>
          <a:xfrm>
            <a:off x="395288" y="3213100"/>
            <a:ext cx="8753475" cy="2041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专业人士告诫说，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18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岁以前是孩子长高的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重要时期，请家长们在起居、饮食、运动及心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理等方面应该为孩子的健康成长做好相应的准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备。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2405" name="Text Box 7"/>
          <p:cNvSpPr txBox="1"/>
          <p:nvPr/>
        </p:nvSpPr>
        <p:spPr>
          <a:xfrm>
            <a:off x="511175" y="5343525"/>
            <a:ext cx="830897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句式杂糅引起的结构混乱，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请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做好相应的准 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备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与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应该</a:t>
            </a:r>
            <a:r>
              <a:rPr lang="en-US" altLang="zh-CN">
                <a:latin typeface="宋体" panose="02010600030101010101" pitchFamily="2" charset="-122"/>
              </a:rPr>
              <a:t>……</a:t>
            </a:r>
            <a:r>
              <a:rPr lang="zh-CN" altLang="en-US" dirty="0">
                <a:latin typeface="Times New Roman" panose="02020603050405020304" pitchFamily="18" charset="0"/>
              </a:rPr>
              <a:t>做好相应准备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保留一种说法。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/>
      <p:bldP spid="10240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Rectangle 3"/>
          <p:cNvSpPr>
            <a:spLocks noGrp="1"/>
          </p:cNvSpPr>
          <p:nvPr>
            <p:ph type="body"/>
          </p:nvPr>
        </p:nvSpPr>
        <p:spPr>
          <a:xfrm>
            <a:off x="0" y="522288"/>
            <a:ext cx="9144000" cy="6335712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b="1">
                <a:solidFill>
                  <a:srgbClr val="FF0000"/>
                </a:solidFill>
              </a:rPr>
              <a:t>5</a:t>
            </a:r>
            <a:r>
              <a:rPr lang="zh-CN" altLang="en-US" b="1" dirty="0">
                <a:solidFill>
                  <a:srgbClr val="FF0000"/>
                </a:solidFill>
              </a:rPr>
              <a:t>、表意不明 </a:t>
            </a:r>
            <a:endParaRPr lang="zh-CN" altLang="en-US" b="1" dirty="0">
              <a:solidFill>
                <a:srgbClr val="FF0000"/>
              </a:solidFill>
            </a:endParaRPr>
          </a:p>
          <a:p>
            <a:pPr eaLnBrk="1" hangingPunct="1"/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局长、副局长和其他局领导出席了这次表彰会。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/>
            <a:r>
              <a:rPr lang="zh-CN" altLang="en-US" b="1" dirty="0"/>
              <a:t>（其他局领导是本局领导还是别局的领导，不明确） </a:t>
            </a:r>
            <a:endParaRPr lang="zh-CN" altLang="en-US" b="1" dirty="0"/>
          </a:p>
          <a:p>
            <a:pPr eaLnBrk="1" hangingPunct="1"/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巴勒斯坦游击队对以色列的进攻是早有准备 的。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/>
            <a:r>
              <a:rPr lang="zh-CN" altLang="en-US" b="1" dirty="0"/>
              <a:t>（是“巴勒斯坦游击队进攻以色列”，还是“以色列进攻巴勒斯坦游击队”，不清楚） 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charRg st="3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426">
                                            <p:txEl>
                                              <p:charRg st="33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charRg st="84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26">
                                            <p:txEl>
                                              <p:charRg st="84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Text Box 4"/>
          <p:cNvSpPr txBox="1"/>
          <p:nvPr/>
        </p:nvSpPr>
        <p:spPr>
          <a:xfrm>
            <a:off x="484188" y="476250"/>
            <a:ext cx="8551862" cy="15541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 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欣赏一首好诗不容易，创作一首好诗更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不是一件简单的事，小李对诗歌情有独钟，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因此，他平时在这方面做了不少的努力。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4451" name="Text Box 5"/>
          <p:cNvSpPr txBox="1"/>
          <p:nvPr/>
        </p:nvSpPr>
        <p:spPr>
          <a:xfrm>
            <a:off x="315913" y="2262188"/>
            <a:ext cx="8577262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这方面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指代不明，到底是指欣赏好诗，还是指创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作好诗？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6260" name="Text Box 6"/>
          <p:cNvSpPr txBox="1"/>
          <p:nvPr/>
        </p:nvSpPr>
        <p:spPr>
          <a:xfrm>
            <a:off x="468313" y="3298825"/>
            <a:ext cx="83470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医学家普遍认为，一个人如果不适当地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增加饮水，就会影响机体的正常含水量。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4453" name="Text Box 7"/>
          <p:cNvSpPr txBox="1"/>
          <p:nvPr/>
        </p:nvSpPr>
        <p:spPr>
          <a:xfrm>
            <a:off x="395288" y="4437063"/>
            <a:ext cx="8675687" cy="22272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不适当地增加饮水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可作两种不同的理解：一是针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对饮水很少的人说的，读的时候停顿为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不</a:t>
            </a:r>
            <a:r>
              <a:rPr lang="en-US" altLang="zh-CN">
                <a:latin typeface="Times New Roman" panose="02020603050405020304" pitchFamily="18" charset="0"/>
              </a:rPr>
              <a:t>/</a:t>
            </a:r>
            <a:r>
              <a:rPr lang="zh-CN" altLang="en-US" dirty="0">
                <a:latin typeface="Times New Roman" panose="02020603050405020304" pitchFamily="18" charset="0"/>
              </a:rPr>
              <a:t>适当地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增加饮水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；一是针对饮水过多的情况说的，如在运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动后大出汗的情况下，读的时候停顿为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不适当地</a:t>
            </a:r>
            <a:r>
              <a:rPr lang="en-US" altLang="zh-CN">
                <a:latin typeface="Times New Roman" panose="02020603050405020304" pitchFamily="18" charset="0"/>
              </a:rPr>
              <a:t>/</a:t>
            </a:r>
            <a:r>
              <a:rPr lang="zh-CN" altLang="en-US" dirty="0">
                <a:latin typeface="Times New Roman" panose="02020603050405020304" pitchFamily="18" charset="0"/>
              </a:rPr>
              <a:t>增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加饮水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Text Box 4"/>
          <p:cNvSpPr txBox="1"/>
          <p:nvPr/>
        </p:nvSpPr>
        <p:spPr>
          <a:xfrm>
            <a:off x="250825" y="1341438"/>
            <a:ext cx="9202738" cy="29733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方法小结：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latin typeface="Times New Roman" panose="02020603050405020304" pitchFamily="18" charset="0"/>
              </a:rPr>
              <a:t>）望见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数量词</a:t>
            </a:r>
            <a:r>
              <a:rPr lang="en-US" altLang="zh-CN">
                <a:latin typeface="Times New Roman" panose="02020603050405020304" pitchFamily="18" charset="0"/>
              </a:rPr>
              <a:t>+</a:t>
            </a:r>
            <a:r>
              <a:rPr lang="zh-CN" altLang="en-US" dirty="0">
                <a:latin typeface="Times New Roman" panose="02020603050405020304" pitchFamily="18" charset="0"/>
              </a:rPr>
              <a:t>名词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检查是否句意歧义。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局长嘱咐几个学校的领导，新学期工作一定要有新起色。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</a:rPr>
              <a:t>）望见有和</a:t>
            </a:r>
            <a:r>
              <a:rPr lang="en-US" altLang="zh-CN">
                <a:latin typeface="Times New Roman" panose="02020603050405020304" pitchFamily="18" charset="0"/>
              </a:rPr>
              <a:t>(</a:t>
            </a:r>
            <a:r>
              <a:rPr lang="zh-CN" altLang="en-US" dirty="0">
                <a:latin typeface="Times New Roman" panose="02020603050405020304" pitchFamily="18" charset="0"/>
              </a:rPr>
              <a:t>或</a:t>
            </a:r>
            <a:r>
              <a:rPr lang="en-US" altLang="zh-CN">
                <a:latin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</a:rPr>
              <a:t>连接的成分，检查是否歧义。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他背着总经理和经理把这笔钱分别存到了两家银行。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8" name="Rectangle 3"/>
          <p:cNvSpPr>
            <a:spLocks noGrp="1"/>
          </p:cNvSpPr>
          <p:nvPr>
            <p:ph type="body"/>
          </p:nvPr>
        </p:nvSpPr>
        <p:spPr>
          <a:xfrm>
            <a:off x="0" y="287338"/>
            <a:ext cx="9144000" cy="458152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　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</a:rPr>
              <a:t>6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</a:rPr>
              <a:t>、不合逻辑</a:t>
            </a:r>
            <a:r>
              <a:rPr lang="zh-CN" altLang="en-US" sz="3600" b="1" dirty="0">
                <a:solidFill>
                  <a:srgbClr val="FF0000"/>
                </a:solidFill>
              </a:rPr>
              <a:t> </a:t>
            </a:r>
            <a:endParaRPr lang="zh-CN" altLang="en-US" sz="3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他是多少个死难者中幸免的一个。</a:t>
            </a:r>
            <a:endParaRPr lang="zh-CN" altLang="en-US" b="1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宋体" panose="02010600030101010101" pitchFamily="2" charset="-122"/>
              </a:rPr>
              <a:t>（自相矛盾，既然是“幸免”，就是没有死，怎么能说“死难者”中的“一个”呢？）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endParaRPr lang="zh-CN" altLang="en-US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例</a:t>
            </a:r>
            <a:r>
              <a:rPr lang="en-US" altLang="zh-CN" b="1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b="1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在这个边远的小城里，一家为顾客提供各类用品、服装、文具、家电的大型超市即将开业。</a:t>
            </a:r>
            <a:r>
              <a:rPr lang="zh-CN" altLang="en-US" dirty="0"/>
              <a:t> </a:t>
            </a:r>
            <a:endParaRPr lang="zh-CN" altLang="en-US" sz="36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/>
              <a:t> </a:t>
            </a:r>
            <a:r>
              <a:rPr lang="zh-CN" altLang="en-US" sz="2800" b="1" dirty="0"/>
              <a:t>（范围不清，</a:t>
            </a:r>
            <a:r>
              <a:rPr lang="zh-CN" altLang="en-US" sz="2800" b="1" dirty="0">
                <a:latin typeface="宋体" panose="02010600030101010101" pitchFamily="2" charset="-122"/>
              </a:rPr>
              <a:t>“</a:t>
            </a:r>
            <a:r>
              <a:rPr lang="zh-CN" altLang="en-US" sz="2800" b="1" dirty="0"/>
              <a:t>各类用品</a:t>
            </a:r>
            <a:r>
              <a:rPr lang="zh-CN" altLang="en-US" sz="2800" b="1" dirty="0">
                <a:latin typeface="宋体" panose="02010600030101010101" pitchFamily="2" charset="-122"/>
              </a:rPr>
              <a:t>”</a:t>
            </a:r>
            <a:r>
              <a:rPr lang="zh-CN" altLang="en-US" sz="2800" b="1" dirty="0"/>
              <a:t>已经包括</a:t>
            </a:r>
            <a:r>
              <a:rPr lang="zh-CN" altLang="en-US" sz="2800" b="1" dirty="0">
                <a:latin typeface="宋体" panose="02010600030101010101" pitchFamily="2" charset="-122"/>
              </a:rPr>
              <a:t>“</a:t>
            </a:r>
            <a:r>
              <a:rPr lang="zh-CN" altLang="en-US" sz="2800" b="1" dirty="0"/>
              <a:t>服装、文具、家电</a:t>
            </a:r>
            <a:r>
              <a:rPr lang="zh-CN" altLang="en-US" sz="2800" b="1" dirty="0">
                <a:latin typeface="宋体" panose="02010600030101010101" pitchFamily="2" charset="-122"/>
              </a:rPr>
              <a:t>”</a:t>
            </a:r>
            <a:r>
              <a:rPr lang="zh-CN" altLang="en-US" sz="2800" b="1" dirty="0"/>
              <a:t>等）</a:t>
            </a:r>
            <a:endParaRPr lang="zh-CN" altLang="en-US" sz="2800" b="1" dirty="0"/>
          </a:p>
        </p:txBody>
      </p:sp>
      <p:sp>
        <p:nvSpPr>
          <p:cNvPr id="98307" name="Text Box 6"/>
          <p:cNvSpPr txBox="1"/>
          <p:nvPr/>
        </p:nvSpPr>
        <p:spPr>
          <a:xfrm>
            <a:off x="395288" y="4365625"/>
            <a:ext cx="8548687" cy="15541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周古城先生早年积极投身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“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五四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”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运动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endParaRPr lang="en-US" altLang="zh-CN" sz="320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所以最终成为蜚声海内外的著名学者和历史学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家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. </a:t>
            </a:r>
            <a:endParaRPr lang="en-US" altLang="zh-CN" sz="320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6500" name="Text Box 7"/>
          <p:cNvSpPr txBox="1"/>
          <p:nvPr/>
        </p:nvSpPr>
        <p:spPr>
          <a:xfrm>
            <a:off x="900113" y="5840413"/>
            <a:ext cx="64373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zh-CN" altLang="en-US" dirty="0">
                <a:latin typeface="宋体" panose="02010600030101010101" pitchFamily="2" charset="-122"/>
              </a:rPr>
              <a:t>两句之间无因果关系</a:t>
            </a:r>
            <a:r>
              <a:rPr lang="en-US" altLang="zh-CN">
                <a:latin typeface="宋体" panose="02010600030101010101" pitchFamily="2" charset="-122"/>
              </a:rPr>
              <a:t>,</a:t>
            </a:r>
            <a:r>
              <a:rPr lang="zh-CN" altLang="en-US" dirty="0">
                <a:latin typeface="宋体" panose="02010600030101010101" pitchFamily="2" charset="-122"/>
              </a:rPr>
              <a:t>不合逻辑。）  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charRg st="3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8">
                                            <p:txEl>
                                              <p:charRg st="30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charRg st="118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8">
                                            <p:txEl>
                                              <p:charRg st="118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0" name="Text Box 4"/>
          <p:cNvSpPr txBox="1"/>
          <p:nvPr/>
        </p:nvSpPr>
        <p:spPr>
          <a:xfrm>
            <a:off x="468313" y="515938"/>
            <a:ext cx="8550275" cy="15541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地震发生之后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当地政府及解放军部队全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力救助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目前灾区群众已住进了临时帐篷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防止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余震再次发生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. </a:t>
            </a:r>
            <a:endParaRPr lang="en-US" altLang="zh-CN" sz="320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7523" name="Text Box 5"/>
          <p:cNvSpPr txBox="1"/>
          <p:nvPr/>
        </p:nvSpPr>
        <p:spPr>
          <a:xfrm>
            <a:off x="468313" y="2205038"/>
            <a:ext cx="830897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不合事理，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余震再次发生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只能防备而无法防止</a:t>
            </a:r>
            <a:r>
              <a:rPr lang="en-US" altLang="zh-CN">
                <a:latin typeface="Times New Roman" panose="02020603050405020304" pitchFamily="18" charset="0"/>
              </a:rPr>
              <a:t>.  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99332" name="Text Box 6"/>
          <p:cNvSpPr txBox="1"/>
          <p:nvPr/>
        </p:nvSpPr>
        <p:spPr>
          <a:xfrm>
            <a:off x="395288" y="2819400"/>
            <a:ext cx="8751887" cy="2041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很多人利用长假出游，怎样才能避免合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法权益不受侵害，有关部门对此作了相关提示。</a:t>
            </a:r>
            <a:b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</a:br>
            <a:b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</a:b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7525" name="Text Box 7"/>
          <p:cNvSpPr txBox="1"/>
          <p:nvPr/>
        </p:nvSpPr>
        <p:spPr>
          <a:xfrm>
            <a:off x="539750" y="3975100"/>
            <a:ext cx="8397875" cy="2227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否定失当，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避免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和 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 保留一个 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注意：</a:t>
            </a:r>
            <a:r>
              <a:rPr lang="zh-CN" altLang="en-US" dirty="0">
                <a:latin typeface="Times New Roman" panose="02020603050405020304" pitchFamily="18" charset="0"/>
              </a:rPr>
              <a:t>反问句，以及有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避免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预防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防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止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忌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 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缺乏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 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杜绝</a:t>
            </a:r>
            <a:r>
              <a:rPr lang="zh-CN" altLang="en-US" dirty="0">
                <a:latin typeface="宋体" panose="02010600030101010101" pitchFamily="2" charset="-122"/>
              </a:rPr>
              <a:t>”“</a:t>
            </a:r>
            <a:r>
              <a:rPr lang="zh-CN" altLang="en-US" dirty="0">
                <a:latin typeface="Times New Roman" panose="02020603050405020304" pitchFamily="18" charset="0"/>
              </a:rPr>
              <a:t>忘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等词用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在否定句中也相当于否定词，要考虑句子是否把意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思说反了。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/>
      <p:bldP spid="10752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4" name="Text Box 4"/>
          <p:cNvSpPr txBox="1"/>
          <p:nvPr/>
        </p:nvSpPr>
        <p:spPr>
          <a:xfrm>
            <a:off x="390525" y="739775"/>
            <a:ext cx="8753475" cy="2041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与空中航路相对应，在沿途的地面上，平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均间隔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300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公里左右就设有一处雷达、通讯导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航和众多空管中心等设备，为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“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天路</a:t>
            </a:r>
            <a:r>
              <a:rPr lang="zh-CN" altLang="en-US" sz="3200" dirty="0">
                <a:solidFill>
                  <a:srgbClr val="0033CC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”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上的飞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行提供服务。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8547" name="Text Box 5"/>
          <p:cNvSpPr txBox="1"/>
          <p:nvPr/>
        </p:nvSpPr>
        <p:spPr>
          <a:xfrm>
            <a:off x="395288" y="2857500"/>
            <a:ext cx="8666162" cy="2227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宋体" panose="02010600030101010101" pitchFamily="2" charset="-122"/>
              </a:rPr>
              <a:t>平均数是一个确数，而“三百公里左右”则是一个概 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数，应删掉“左右”。</a:t>
            </a:r>
            <a:endParaRPr lang="zh-CN" altLang="en-US" dirty="0">
              <a:latin typeface="宋体" panose="02010600030101010101" pitchFamily="2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</a:rPr>
              <a:t>注意：</a:t>
            </a:r>
            <a:r>
              <a:rPr lang="zh-CN" altLang="en-US" dirty="0">
                <a:latin typeface="宋体" panose="02010600030101010101" pitchFamily="2" charset="-122"/>
              </a:rPr>
              <a:t> </a:t>
            </a:r>
            <a:r>
              <a:rPr lang="zh-CN" altLang="en-US" dirty="0">
                <a:latin typeface="Times New Roman" panose="02020603050405020304" pitchFamily="18" charset="0"/>
              </a:rPr>
              <a:t>大约、上下、左右、平均、以上、至少等为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约数，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倍数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增多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提高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超过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等 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词语只能用于数量的增加。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685800" y="428625"/>
            <a:ext cx="8101013" cy="1323975"/>
          </a:xfrm>
          <a:ln w="57150">
            <a:solidFill>
              <a:srgbClr val="00CC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ctr"/>
          <a:p>
            <a:pPr algn="l"/>
            <a:r>
              <a:rPr lang="zh-CN" altLang="en-US" b="1" dirty="0">
                <a:solidFill>
                  <a:srgbClr val="000000"/>
                </a:solidFill>
              </a:rPr>
              <a:t>慧眼识珠，请找出句子中的动词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>
          <a:xfrm>
            <a:off x="500063" y="1981200"/>
            <a:ext cx="8072437" cy="4233863"/>
          </a:xfrm>
          <a:solidFill>
            <a:srgbClr val="FFFFFF">
              <a:alpha val="100000"/>
            </a:srgbClr>
          </a:solidFill>
          <a:ln w="38100">
            <a:solidFill>
              <a:srgbClr val="FF0000">
                <a:alpha val="100000"/>
              </a:srgbClr>
            </a:solidFill>
            <a:miter/>
          </a:ln>
        </p:spPr>
        <p:txBody>
          <a:bodyPr vert="horz" wrap="square" lIns="91440" tIns="45720" rIns="91440" bIns="45720" anchor="t"/>
          <a:p>
            <a:r>
              <a:rPr lang="en-US" altLang="zh-CN" sz="3600" b="1">
                <a:solidFill>
                  <a:srgbClr val="000000"/>
                </a:solidFill>
              </a:rPr>
              <a:t>1</a:t>
            </a:r>
            <a:r>
              <a:rPr lang="zh-CN" altLang="en-US" sz="3600" b="1" dirty="0">
                <a:solidFill>
                  <a:srgbClr val="000000"/>
                </a:solidFill>
              </a:rPr>
              <a:t>、漫天乌云顿时消散了。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2</a:t>
            </a:r>
            <a:r>
              <a:rPr lang="zh-CN" altLang="en-US" sz="3600" b="1" dirty="0">
                <a:solidFill>
                  <a:srgbClr val="000000"/>
                </a:solidFill>
              </a:rPr>
              <a:t>、门口站着两个士兵。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3</a:t>
            </a:r>
            <a:r>
              <a:rPr lang="zh-CN" altLang="en-US" sz="3600" b="1" dirty="0">
                <a:solidFill>
                  <a:srgbClr val="000000"/>
                </a:solidFill>
              </a:rPr>
              <a:t>、单丝不成线，独木不成林。</a:t>
            </a:r>
            <a:endParaRPr lang="en-US" altLang="x-none" sz="3600" b="1">
              <a:solidFill>
                <a:srgbClr val="000000"/>
              </a:solidFill>
            </a:endParaRPr>
          </a:p>
          <a:p>
            <a:r>
              <a:rPr lang="en-US" altLang="zh-CN" sz="3600" b="1">
                <a:solidFill>
                  <a:srgbClr val="000000"/>
                </a:solidFill>
              </a:rPr>
              <a:t>4</a:t>
            </a:r>
            <a:r>
              <a:rPr lang="zh-CN" altLang="en-US" sz="3600" b="1" dirty="0">
                <a:solidFill>
                  <a:srgbClr val="000000"/>
                </a:solidFill>
              </a:rPr>
              <a:t>、这本书拓宽了我们的视野。</a:t>
            </a:r>
            <a:endParaRPr lang="en-US" altLang="x-none" sz="3600" b="1">
              <a:solidFill>
                <a:srgbClr val="000000"/>
              </a:solidFill>
            </a:endParaRPr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charRg st="13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charRg st="25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charRg st="4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8" name="Text Box 4"/>
          <p:cNvSpPr txBox="1"/>
          <p:nvPr/>
        </p:nvSpPr>
        <p:spPr>
          <a:xfrm>
            <a:off x="395288" y="473075"/>
            <a:ext cx="8755062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是否解放思想，关系到国家改革开放的顺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利进行。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9571" name="Text Box 5"/>
          <p:cNvSpPr txBox="1"/>
          <p:nvPr/>
        </p:nvSpPr>
        <p:spPr>
          <a:xfrm>
            <a:off x="468313" y="1647825"/>
            <a:ext cx="8756650" cy="1800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Times New Roman" panose="02020603050405020304" pitchFamily="18" charset="0"/>
              </a:rPr>
              <a:t>两面对一面，前后不想照应，把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的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换成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能否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注意：</a:t>
            </a:r>
            <a:r>
              <a:rPr lang="zh-CN" altLang="en-US" dirty="0">
                <a:latin typeface="Times New Roman" panose="02020603050405020304" pitchFamily="18" charset="0"/>
              </a:rPr>
              <a:t>有 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能否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是否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有没有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好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坏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优劣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上下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左右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高低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endParaRPr lang="zh-CN" altLang="en-US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轻重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之类的两面词时，要考虑前后句间的照应。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9572" name="Text Box 6"/>
          <p:cNvSpPr txBox="1"/>
          <p:nvPr/>
        </p:nvSpPr>
        <p:spPr>
          <a:xfrm>
            <a:off x="519113" y="3644900"/>
            <a:ext cx="8753475" cy="2089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</a:t>
            </a:r>
            <a:r>
              <a:rPr lang="en-US" altLang="zh-CN" sz="320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8.</a:t>
            </a:r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电子工业能否迅速发展，并广泛渗透到各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行各业中去，关键在于要加速训练并造就一批  </a:t>
            </a:r>
            <a:endParaRPr lang="zh-CN" altLang="en-US" sz="320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专门技术人才。</a:t>
            </a:r>
            <a:endParaRPr lang="zh-CN" altLang="en-US" sz="3200" b="0" dirty="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</a:pPr>
            <a:endParaRPr lang="en-US" altLang="x-none" sz="3200">
              <a:solidFill>
                <a:srgbClr val="0033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9573" name="Text Box 7"/>
          <p:cNvSpPr txBox="1"/>
          <p:nvPr/>
        </p:nvSpPr>
        <p:spPr>
          <a:xfrm>
            <a:off x="1169988" y="5373688"/>
            <a:ext cx="527367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能否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和</a:t>
            </a:r>
            <a:r>
              <a:rPr lang="zh-CN" altLang="en-US" dirty="0">
                <a:latin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加速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不相照应。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  <p:bldP spid="109572" grpId="0"/>
      <p:bldP spid="10957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Text Box 4"/>
          <p:cNvSpPr txBox="1"/>
          <p:nvPr/>
        </p:nvSpPr>
        <p:spPr>
          <a:xfrm>
            <a:off x="663575" y="442913"/>
            <a:ext cx="8397875" cy="5194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病句的判断技巧：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</a:rPr>
              <a:t>关注句子中的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并列成分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长句</a:t>
            </a:r>
            <a:r>
              <a:rPr lang="zh-CN" altLang="en-US" dirty="0">
                <a:latin typeface="Times New Roman" panose="02020603050405020304" pitchFamily="18" charset="0"/>
              </a:rPr>
              <a:t>要瞻前顾后，注意语序、成分和句式问题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多分句</a:t>
            </a:r>
            <a:r>
              <a:rPr lang="zh-CN" altLang="en-US" dirty="0">
                <a:latin typeface="Times New Roman" panose="02020603050405020304" pitchFamily="18" charset="0"/>
              </a:rPr>
              <a:t>的复句要注意句间关系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数字</a:t>
            </a:r>
            <a:r>
              <a:rPr lang="zh-CN" altLang="en-US" dirty="0">
                <a:latin typeface="Times New Roman" panose="02020603050405020304" pitchFamily="18" charset="0"/>
              </a:rPr>
              <a:t>在句中出现要关注其逻辑性和合理性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介宾短语</a:t>
            </a:r>
            <a:r>
              <a:rPr lang="zh-CN" altLang="en-US" dirty="0">
                <a:latin typeface="Times New Roman" panose="02020603050405020304" pitchFamily="18" charset="0"/>
              </a:rPr>
              <a:t>容易造成成分的残缺和赘余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</a:rPr>
              <a:t>是否、能否等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两面词</a:t>
            </a:r>
            <a:r>
              <a:rPr lang="zh-CN" altLang="en-US" dirty="0">
                <a:latin typeface="Times New Roman" panose="02020603050405020304" pitchFamily="18" charset="0"/>
              </a:rPr>
              <a:t>存在对应关系的一致性问题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</a:rPr>
              <a:t>出现</a:t>
            </a:r>
            <a:r>
              <a:rPr lang="zh-CN" altLang="en-US" u="sng" dirty="0">
                <a:solidFill>
                  <a:srgbClr val="FF0000"/>
                </a:solidFill>
                <a:latin typeface="宋体" panose="02010600030101010101" pitchFamily="2" charset="-122"/>
              </a:rPr>
              <a:t>“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对</a:t>
            </a:r>
            <a:r>
              <a:rPr lang="zh-CN" altLang="en-US" u="sng" dirty="0">
                <a:solidFill>
                  <a:srgbClr val="FF0000"/>
                </a:solidFill>
                <a:latin typeface="宋体" panose="02010600030101010101" pitchFamily="2" charset="-122"/>
              </a:rPr>
              <a:t>”“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对于</a:t>
            </a:r>
            <a:r>
              <a:rPr lang="zh-CN" altLang="en-US" u="sng" dirty="0">
                <a:solidFill>
                  <a:srgbClr val="FF0000"/>
                </a:solidFill>
                <a:latin typeface="宋体" panose="02010600030101010101" pitchFamily="2" charset="-122"/>
              </a:rPr>
              <a:t>”“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为</a:t>
            </a:r>
            <a:r>
              <a:rPr lang="en-US" altLang="zh-CN" u="sng">
                <a:solidFill>
                  <a:srgbClr val="FF00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所</a:t>
            </a:r>
            <a:r>
              <a:rPr lang="zh-CN" altLang="en-US" dirty="0">
                <a:latin typeface="宋体" panose="02010600030101010101" pitchFamily="2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等介词时，注意  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  主宾关系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多重否定</a:t>
            </a:r>
            <a:r>
              <a:rPr lang="zh-CN" altLang="en-US" dirty="0">
                <a:latin typeface="Times New Roman" panose="02020603050405020304" pitchFamily="18" charset="0"/>
              </a:rPr>
              <a:t>造成意思相反是值得注意的病状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宋体"/>
        <a:cs typeface=""/>
      </a:majorFont>
      <a:minorFont>
        <a:latin typeface="Arial Black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鱼水之情">
  <a:themeElements>
    <a:clrScheme name="鱼水之情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鱼水之情">
      <a:majorFont>
        <a:latin typeface="Arial Black"/>
        <a:ea typeface="宋体"/>
        <a:cs typeface=""/>
      </a:majorFont>
      <a:minorFont>
        <a:latin typeface="Arial Rounded MT Bold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鱼水之情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鱼水之情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鱼水之情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鱼水之情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鱼水之情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鱼水之情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鱼水之情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0</TotalTime>
  <Words>11556</Words>
  <Application>WPS 演示</Application>
  <PresentationFormat>在屏幕上显示</PresentationFormat>
  <Paragraphs>1025</Paragraphs>
  <Slides>91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91</vt:i4>
      </vt:variant>
    </vt:vector>
  </HeadingPairs>
  <TitlesOfParts>
    <vt:vector size="112" baseType="lpstr">
      <vt:lpstr>Arial</vt:lpstr>
      <vt:lpstr>宋体</vt:lpstr>
      <vt:lpstr>Wingdings</vt:lpstr>
      <vt:lpstr>Times New Roman</vt:lpstr>
      <vt:lpstr>Calibri</vt:lpstr>
      <vt:lpstr>Arial Black</vt:lpstr>
      <vt:lpstr>Arial Rounded MT Bold</vt:lpstr>
      <vt:lpstr>楷体_GB2312</vt:lpstr>
      <vt:lpstr>黑体</vt:lpstr>
      <vt:lpstr>Tahoma</vt:lpstr>
      <vt:lpstr>华文中宋</vt:lpstr>
      <vt:lpstr>仿宋</vt:lpstr>
      <vt:lpstr>华文行楷</vt:lpstr>
      <vt:lpstr>仿宋_GB2312</vt:lpstr>
      <vt:lpstr>微软雅黑</vt:lpstr>
      <vt:lpstr>Arial Unicode MS</vt:lpstr>
      <vt:lpstr>Century Gothic</vt:lpstr>
      <vt:lpstr>Sakura</vt:lpstr>
      <vt:lpstr>Fireworks</vt:lpstr>
      <vt:lpstr>默认设计模板</vt:lpstr>
      <vt:lpstr>鱼水之情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linlqy</dc:creator>
  <cp:lastModifiedBy>Administrator</cp:lastModifiedBy>
  <cp:revision>191</cp:revision>
  <dcterms:created xsi:type="dcterms:W3CDTF">2003-09-26T14:29:11Z</dcterms:created>
  <dcterms:modified xsi:type="dcterms:W3CDTF">2017-06-30T05:21:55Z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