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notesMasterIdLst>
    <p:notesMasterId r:id="rId33"/>
  </p:notesMasterIdLst>
  <p:handoutMasterIdLst>
    <p:handoutMasterId r:id="rId34"/>
  </p:handoutMasterIdLst>
  <p:sldIdLst>
    <p:sldId id="1164" r:id="rId3"/>
    <p:sldId id="1366" r:id="rId4"/>
    <p:sldId id="1184" r:id="rId5"/>
    <p:sldId id="1362" r:id="rId6"/>
    <p:sldId id="1187" r:id="rId7"/>
    <p:sldId id="1395" r:id="rId8"/>
    <p:sldId id="1221" r:id="rId9"/>
    <p:sldId id="1367" r:id="rId10"/>
    <p:sldId id="1368" r:id="rId11"/>
    <p:sldId id="1369" r:id="rId12"/>
    <p:sldId id="1391" r:id="rId13"/>
    <p:sldId id="1374" r:id="rId14"/>
    <p:sldId id="1376" r:id="rId15"/>
    <p:sldId id="1363" r:id="rId16"/>
    <p:sldId id="1346" r:id="rId17"/>
    <p:sldId id="1377" r:id="rId18"/>
    <p:sldId id="1388" r:id="rId19"/>
    <p:sldId id="1380" r:id="rId20"/>
    <p:sldId id="1396" r:id="rId21"/>
    <p:sldId id="1398" r:id="rId22"/>
    <p:sldId id="1205" r:id="rId23"/>
    <p:sldId id="1250" r:id="rId24"/>
    <p:sldId id="1255" r:id="rId25"/>
    <p:sldId id="1251" r:id="rId26"/>
    <p:sldId id="1252" r:id="rId27"/>
    <p:sldId id="1394" r:id="rId28"/>
    <p:sldId id="1400" r:id="rId29"/>
    <p:sldId id="1402" r:id="rId30"/>
    <p:sldId id="1401" r:id="rId31"/>
    <p:sldId id="1244" r:id="rId32"/>
  </p:sldIdLst>
  <p:sldSz cx="12190413" cy="6859588"/>
  <p:notesSz cx="6858000" cy="9144000"/>
  <p:defaultTextStyle>
    <a:defPPr>
      <a:defRPr lang="zh-CN"/>
    </a:defPPr>
    <a:lvl1pPr marL="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114AC"/>
    <a:srgbClr val="000066"/>
    <a:srgbClr val="0000CC"/>
    <a:srgbClr val="FF9966"/>
    <a:srgbClr val="66FF99"/>
    <a:srgbClr val="5DDDDA"/>
    <a:srgbClr val="000000"/>
    <a:srgbClr val="00CCFF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27F97BB-C833-4FB7-BDE5-3F7075034690}" styleName="主题样式 2 - 强调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FD4443E-F989-4FC4-A0C8-D5A2AF1F390B}" styleName="深色样式 1 - 强调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3" autoAdjust="0"/>
    <p:restoredTop sz="97193" autoAdjust="0"/>
  </p:normalViewPr>
  <p:slideViewPr>
    <p:cSldViewPr>
      <p:cViewPr>
        <p:scale>
          <a:sx n="100" d="100"/>
          <a:sy n="100" d="100"/>
        </p:scale>
        <p:origin x="-210" y="486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6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594FB-2808-45A5-BDC8-80C0F481B27E}" type="datetimeFigureOut">
              <a:rPr lang="zh-CN" altLang="en-US" smtClean="0"/>
              <a:pPr/>
              <a:t>2017/10/19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B4082-C5AE-46D0-A000-D929E8B259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38111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FAA0F-2349-45DA-9EBD-9D94C9A1CFA0}" type="datetimeFigureOut">
              <a:rPr lang="zh-CN" altLang="en-US" smtClean="0"/>
              <a:pPr/>
              <a:t>2017/10/19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37086-15D0-443D-AF17-A3F21825C0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2509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标题幻灯片"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65495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520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7CD490C1-7E7E-423A-91D8-058624AF834B}" type="datetimeFigureOut">
              <a:rPr lang="zh-CN" altLang="en-US" smtClean="0">
                <a:solidFill>
                  <a:prstClr val="black"/>
                </a:solidFill>
              </a:rPr>
              <a:pPr/>
              <a:t>2017/10/19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058" y="6357823"/>
            <a:ext cx="3860297" cy="365210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6463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EA5C5624-0453-40A9-9FFF-DD435B6A2D1D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674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标题幻灯片"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96398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61329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520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7CD490C1-7E7E-423A-91D8-058624AF834B}" type="datetimeFigureOut">
              <a:rPr lang="zh-CN" altLang="en-US" smtClean="0">
                <a:solidFill>
                  <a:prstClr val="black"/>
                </a:solidFill>
              </a:rPr>
              <a:pPr/>
              <a:t>2017/10/19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058" y="6357823"/>
            <a:ext cx="3860297" cy="365210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6463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EA5C5624-0453-40A9-9FFF-DD435B6A2D1D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444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9" r:id="rId4"/>
  </p:sldLayoutIdLst>
  <p:timing>
    <p:tnLst>
      <p:par>
        <p:cTn id="1" dur="indefinite" restart="never" nodeType="tmRoot"/>
      </p:par>
    </p:tnLst>
  </p:timing>
  <p:txStyles>
    <p:titleStyle>
      <a:lvl1pPr algn="ctr" defTabSz="121856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8565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8565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8565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8565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54794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iming>
    <p:tnLst>
      <p:par>
        <p:cTn id="1" dur="indefinite" restart="never" nodeType="tmRoot"/>
      </p:par>
    </p:tnLst>
  </p:timing>
  <p:txStyles>
    <p:titleStyle>
      <a:lvl1pPr algn="ctr" defTabSz="121856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8565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8565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8565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8565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openxmlformats.org/officeDocument/2006/relationships/slide" Target="slide27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6.xml"/><Relationship Id="rId5" Type="http://schemas.openxmlformats.org/officeDocument/2006/relationships/slide" Target="slide25.xml"/><Relationship Id="rId4" Type="http://schemas.openxmlformats.org/officeDocument/2006/relationships/slide" Target="slide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openxmlformats.org/officeDocument/2006/relationships/slide" Target="slide27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6.xml"/><Relationship Id="rId5" Type="http://schemas.openxmlformats.org/officeDocument/2006/relationships/slide" Target="slide25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openxmlformats.org/officeDocument/2006/relationships/slide" Target="slide27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6.xml"/><Relationship Id="rId5" Type="http://schemas.openxmlformats.org/officeDocument/2006/relationships/slide" Target="slide25.xml"/><Relationship Id="rId4" Type="http://schemas.openxmlformats.org/officeDocument/2006/relationships/slide" Target="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openxmlformats.org/officeDocument/2006/relationships/slide" Target="slide27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6.xml"/><Relationship Id="rId5" Type="http://schemas.openxmlformats.org/officeDocument/2006/relationships/slide" Target="slide25.xml"/><Relationship Id="rId4" Type="http://schemas.openxmlformats.org/officeDocument/2006/relationships/slide" Target="sl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openxmlformats.org/officeDocument/2006/relationships/slide" Target="slide27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6.xml"/><Relationship Id="rId5" Type="http://schemas.openxmlformats.org/officeDocument/2006/relationships/slide" Target="slide25.xml"/><Relationship Id="rId4" Type="http://schemas.openxmlformats.org/officeDocument/2006/relationships/slide" Target="slide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3" Type="http://schemas.openxmlformats.org/officeDocument/2006/relationships/slide" Target="slide23.xml"/><Relationship Id="rId7" Type="http://schemas.openxmlformats.org/officeDocument/2006/relationships/slide" Target="slide27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6.xml"/><Relationship Id="rId5" Type="http://schemas.openxmlformats.org/officeDocument/2006/relationships/slide" Target="slide25.xml"/><Relationship Id="rId4" Type="http://schemas.openxmlformats.org/officeDocument/2006/relationships/slide" Target="slide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openxmlformats.org/officeDocument/2006/relationships/slide" Target="slide27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6.xml"/><Relationship Id="rId5" Type="http://schemas.openxmlformats.org/officeDocument/2006/relationships/slide" Target="slide25.xml"/><Relationship Id="rId4" Type="http://schemas.openxmlformats.org/officeDocument/2006/relationships/slide" Target="slide24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23.xml"/><Relationship Id="rId7" Type="http://schemas.openxmlformats.org/officeDocument/2006/relationships/image" Target="../media/image4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slide" Target="slide25.xml"/><Relationship Id="rId4" Type="http://schemas.openxmlformats.org/officeDocument/2006/relationships/slide" Target="slide24.xml"/><Relationship Id="rId9" Type="http://schemas.openxmlformats.org/officeDocument/2006/relationships/slide" Target="slide27.xml"/></Relationships>
</file>

<file path=ppt/slides/_rels/slide3.xml.rels><?xml version="1.0" encoding="UTF-8" standalone="yes" ?><Relationships xmlns="http://schemas.openxmlformats.org/package/2006/relationships"><Relationship Id="rId3" Target="slide4.xml" Type="http://schemas.openxmlformats.org/officeDocument/2006/relationships/slid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5" Target="slide21.xml" Type="http://schemas.openxmlformats.org/officeDocument/2006/relationships/slide"/><Relationship Id="rId4" Target="slide14.xml" Type="http://schemas.openxmlformats.org/officeDocument/2006/relationships/slide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" r="28"/>
          <a:stretch/>
        </p:blipFill>
        <p:spPr>
          <a:xfrm>
            <a:off x="0" y="0"/>
            <a:ext cx="12191999" cy="6859588"/>
          </a:xfrm>
          <a:prstGeom prst="rect">
            <a:avLst/>
          </a:prstGeom>
        </p:spPr>
      </p:pic>
      <p:grpSp>
        <p:nvGrpSpPr>
          <p:cNvPr id="25" name="组合 24"/>
          <p:cNvGrpSpPr/>
          <p:nvPr/>
        </p:nvGrpSpPr>
        <p:grpSpPr>
          <a:xfrm>
            <a:off x="-25475" y="3604299"/>
            <a:ext cx="12215887" cy="1375395"/>
            <a:chOff x="-1524000" y="2705990"/>
            <a:chExt cx="12192000" cy="1375395"/>
          </a:xfrm>
        </p:grpSpPr>
        <p:cxnSp>
          <p:nvCxnSpPr>
            <p:cNvPr id="26" name="直接连接符 25"/>
            <p:cNvCxnSpPr/>
            <p:nvPr/>
          </p:nvCxnSpPr>
          <p:spPr>
            <a:xfrm>
              <a:off x="0" y="2807930"/>
              <a:ext cx="9144000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组合 26"/>
            <p:cNvGrpSpPr/>
            <p:nvPr/>
          </p:nvGrpSpPr>
          <p:grpSpPr>
            <a:xfrm>
              <a:off x="-1524000" y="2705990"/>
              <a:ext cx="12192000" cy="1375395"/>
              <a:chOff x="-1524000" y="2705990"/>
              <a:chExt cx="12192000" cy="1375395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-1524000" y="2705990"/>
                <a:ext cx="12192000" cy="1292787"/>
              </a:xfrm>
              <a:prstGeom prst="rect">
                <a:avLst/>
              </a:prstGeom>
              <a:solidFill>
                <a:schemeClr val="bg1">
                  <a:alpha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3985218" y="3998778"/>
                <a:ext cx="6682781" cy="82606"/>
              </a:xfrm>
              <a:prstGeom prst="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0" name="矩形 29"/>
              <p:cNvSpPr/>
              <p:nvPr/>
            </p:nvSpPr>
            <p:spPr>
              <a:xfrm>
                <a:off x="-1524000" y="3998777"/>
                <a:ext cx="5509219" cy="82608"/>
              </a:xfrm>
              <a:prstGeom prst="rect">
                <a:avLst/>
              </a:prstGeom>
              <a:solidFill>
                <a:srgbClr val="92D05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13" name="副标题 3"/>
          <p:cNvSpPr txBox="1">
            <a:spLocks/>
          </p:cNvSpPr>
          <p:nvPr/>
        </p:nvSpPr>
        <p:spPr>
          <a:xfrm>
            <a:off x="2851744" y="3573628"/>
            <a:ext cx="9119543" cy="136833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1218565" eaLnBrk="1" hangingPunct="1" indent="-457200" latinLnBrk="0" marL="457200" rtl="0">
              <a:spcBef>
                <a:spcPct val="20000"/>
              </a:spcBef>
              <a:buFont charset="0" pitchFamily="34" typeface="Arial"/>
              <a:buChar char="•"/>
              <a:defRPr kern="1200" sz="4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218565" eaLnBrk="1" hangingPunct="1" indent="-381000" latinLnBrk="0" marL="990600" rtl="0">
              <a:spcBef>
                <a:spcPct val="20000"/>
              </a:spcBef>
              <a:buFont charset="0" pitchFamily="34" typeface="Arial"/>
              <a:buChar char="–"/>
              <a:defRPr kern="1200"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218565" eaLnBrk="1" hangingPunct="1" indent="-304800" latinLnBrk="0" marL="1524000" rtl="0">
              <a:spcBef>
                <a:spcPct val="20000"/>
              </a:spcBef>
              <a:buFont charset="0" pitchFamily="34" typeface="Arial"/>
              <a:buChar char="•"/>
              <a:defRPr kern="1200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218565" eaLnBrk="1" hangingPunct="1" indent="-304800" latinLnBrk="0" marL="2133600" rtl="0">
              <a:spcBef>
                <a:spcPct val="20000"/>
              </a:spcBef>
              <a:buFont charset="0" pitchFamily="34" typeface="Arial"/>
              <a:buChar char="–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218565" eaLnBrk="1" hangingPunct="1" indent="-304800" latinLnBrk="0" marL="2743200" rtl="0">
              <a:spcBef>
                <a:spcPct val="20000"/>
              </a:spcBef>
              <a:buFont charset="0" pitchFamily="34" typeface="Arial"/>
              <a:buChar char="»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218565" eaLnBrk="1" hangingPunct="1" indent="-304800" latinLnBrk="0" marL="3352800" rtl="0">
              <a:spcBef>
                <a:spcPct val="20000"/>
              </a:spcBef>
              <a:buFont charset="0" pitchFamily="34" typeface="Arial"/>
              <a:buChar char="•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218565" eaLnBrk="1" hangingPunct="1" indent="-304800" latinLnBrk="0" marL="3962400" rtl="0">
              <a:spcBef>
                <a:spcPct val="20000"/>
              </a:spcBef>
              <a:buFont charset="0" pitchFamily="34" typeface="Arial"/>
              <a:buChar char="•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218565" eaLnBrk="1" hangingPunct="1" indent="-304800" latinLnBrk="0" marL="4572000" rtl="0">
              <a:spcBef>
                <a:spcPct val="20000"/>
              </a:spcBef>
              <a:buFont charset="0" pitchFamily="34" typeface="Arial"/>
              <a:buChar char="•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218565" eaLnBrk="1" hangingPunct="1" indent="-304800" latinLnBrk="0" marL="5181600" rtl="0">
              <a:spcBef>
                <a:spcPct val="20000"/>
              </a:spcBef>
              <a:buFont charset="0" pitchFamily="34" typeface="Arial"/>
              <a:buChar char="•"/>
              <a:defRPr kern="1200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lnSpc>
                <a:spcPct val="150000"/>
              </a:lnSpc>
              <a:spcBef>
                <a:spcPts val="0"/>
              </a:spcBef>
              <a:buNone/>
              <a:tabLst>
                <a:tab algn="l" pos="2250440"/>
              </a:tabLst>
            </a:pPr>
            <a:r>
              <a:rPr altLang="en-US" b="1" dirty="0" lang="zh-CN" smtClean="0" sz="240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第一单元    东西方先哲</a:t>
            </a:r>
            <a:endParaRPr altLang="zh-CN" b="1" dirty="0" lang="en-US" sz="240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indent="0" lvl="0" marL="0">
              <a:lnSpc>
                <a:spcPct val="150000"/>
              </a:lnSpc>
              <a:spcBef>
                <a:spcPts val="0"/>
              </a:spcBef>
              <a:buNone/>
              <a:tabLst>
                <a:tab algn="l" pos="2250440"/>
              </a:tabLst>
            </a:pPr>
            <a:r>
              <a:rPr altLang="en-US" b="1" dirty="0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0" pitchFamily="18" typeface="Times New Roman"/>
                <a:ea typeface="+mj-ea"/>
                <a:cs charset="0" pitchFamily="18" typeface="Times New Roman"/>
              </a:rPr>
              <a:t>第</a:t>
            </a:r>
            <a:r>
              <a:rPr altLang="zh-CN" b="1" dirty="0" lang="en-US" sz="3200">
                <a:solidFill>
                  <a:schemeClr val="tx1">
                    <a:lumMod val="85000"/>
                    <a:lumOff val="15000"/>
                  </a:schemeClr>
                </a:solidFill>
                <a:latin charset="0" pitchFamily="18" typeface="Times New Roman"/>
                <a:ea typeface="+mj-ea"/>
                <a:cs charset="0" pitchFamily="18" typeface="Times New Roman"/>
              </a:rPr>
              <a:t>1</a:t>
            </a:r>
            <a:r>
              <a:rPr altLang="en-US" b="1" dirty="0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0" pitchFamily="18" typeface="Times New Roman"/>
                <a:ea typeface="+mj-ea"/>
                <a:cs charset="0" pitchFamily="18" typeface="Times New Roman"/>
              </a:rPr>
              <a:t>课　先师孔子</a:t>
            </a:r>
            <a:endParaRPr altLang="zh-CN" b="1" dirty="0" lang="zh-CN" sz="3200">
              <a:solidFill>
                <a:schemeClr val="tx1">
                  <a:lumMod val="85000"/>
                  <a:lumOff val="15000"/>
                </a:schemeClr>
              </a:solidFill>
              <a:latin charset="0" pitchFamily="18" typeface="Times New Roman"/>
              <a:ea typeface="+mj-ea"/>
              <a:cs charset="0" pitchFamily="18"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67314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dur="indefinite" id="1" nodeType="tmRoot" restart="never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164" y="238194"/>
            <a:ext cx="2333534" cy="668428"/>
            <a:chOff x="164" y="341996"/>
            <a:chExt cx="2333534" cy="668428"/>
          </a:xfrm>
        </p:grpSpPr>
        <p:sp>
          <p:nvSpPr>
            <p:cNvPr id="17" name="五边形 16"/>
            <p:cNvSpPr/>
            <p:nvPr/>
          </p:nvSpPr>
          <p:spPr>
            <a:xfrm>
              <a:off x="164" y="505747"/>
              <a:ext cx="432048" cy="491359"/>
            </a:xfrm>
            <a:prstGeom prst="homePlate">
              <a:avLst>
                <a:gd name="adj" fmla="val 3530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8" name="燕尾形 17"/>
            <p:cNvSpPr/>
            <p:nvPr/>
          </p:nvSpPr>
          <p:spPr>
            <a:xfrm>
              <a:off x="262558" y="501558"/>
              <a:ext cx="2037820" cy="495548"/>
            </a:xfrm>
            <a:prstGeom prst="chevron">
              <a:avLst>
                <a:gd name="adj" fmla="val 36111"/>
              </a:avLst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245466" y="341996"/>
              <a:ext cx="2088232" cy="668428"/>
            </a:xfrm>
            <a:prstGeom prst="rect">
              <a:avLst/>
            </a:prstGeom>
          </p:spPr>
          <p:txBody>
            <a:bodyPr wrap="square" lIns="121898" tIns="60948" rIns="121898" bIns="60948">
              <a:spAutoFit/>
            </a:bodyPr>
            <a:lstStyle/>
            <a:p>
              <a:pPr lvl="0" algn="ctr">
                <a:lnSpc>
                  <a:spcPct val="150000"/>
                </a:lnSpc>
                <a:tabLst>
                  <a:tab pos="1890395" algn="l"/>
                </a:tabLst>
              </a:pPr>
              <a:r>
                <a:rPr lang="zh-CN" altLang="en-US" sz="2800" b="1" kern="100" dirty="0">
                  <a:solidFill>
                    <a:prstClr val="white"/>
                  </a:solidFill>
                  <a:latin typeface="宋体"/>
                  <a:cs typeface="Courier New"/>
                </a:rPr>
                <a:t>重点精讲</a:t>
              </a:r>
            </a:p>
          </p:txBody>
        </p:sp>
      </p:grpSp>
      <p:sp>
        <p:nvSpPr>
          <p:cNvPr id="23" name="矩形 22"/>
          <p:cNvSpPr/>
          <p:nvPr/>
        </p:nvSpPr>
        <p:spPr>
          <a:xfrm>
            <a:off x="504414" y="1269554"/>
            <a:ext cx="11057037" cy="25950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对中庸思想的认识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中庸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的本意是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去其两端，取其中而用之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，也就是去除偏激，选择正确的道路。它体现的是端庄沉稳、守善持中的博大气魄和坚定信念。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pic>
        <p:nvPicPr>
          <p:cNvPr id="24" name="图片 2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5494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62558" y="261442"/>
            <a:ext cx="11499437" cy="594006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三、孔子思想的影响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对古代中国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西汉武帝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“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	   	        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后，儒家思想逐渐成为中国传统社会的主流思想。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孔子被尊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为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其形象逐渐被神圣化。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2.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对世界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亚洲许多国家接受了儒家文化。儒家学说成为这些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国家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的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组成部分。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(2)18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世纪后，儒学传到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了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对法、德等国思想发展起到了促进作用。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7574" y="6026030"/>
            <a:ext cx="2674827" cy="829568"/>
          </a:xfrm>
          <a:prstGeom prst="rect">
            <a:avLst/>
          </a:prstGeom>
        </p:spPr>
      </p:pic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61408482"/>
              </p:ext>
            </p:extLst>
          </p:nvPr>
        </p:nvGraphicFramePr>
        <p:xfrm>
          <a:off x="10520411" y="4851952"/>
          <a:ext cx="1570509" cy="594066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570509"/>
              </a:tblGrid>
              <a:tr h="594066">
                <a:tc>
                  <a:txBody>
                    <a:bodyPr/>
                    <a:lstStyle/>
                    <a:p>
                      <a:pPr marL="0" marR="0" indent="0" algn="ctr" defTabSz="12185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400" i="1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10608368" y="4887956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itchFamily="2" charset="-122"/>
                <a:ea typeface="华文细黑" pitchFamily="2" charset="-122"/>
              </a:rPr>
              <a:t>重点精讲</a:t>
            </a:r>
          </a:p>
        </p:txBody>
      </p:sp>
      <p:sp>
        <p:nvSpPr>
          <p:cNvPr id="3" name="矩形 2"/>
          <p:cNvSpPr/>
          <p:nvPr/>
        </p:nvSpPr>
        <p:spPr>
          <a:xfrm>
            <a:off x="2590261" y="1629594"/>
            <a:ext cx="3416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罢黜百家，独尊儒术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587344" y="2897163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万世师表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298785" y="4212243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传统文化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95006" y="5474593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西欧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4971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64" y="238194"/>
            <a:ext cx="2333534" cy="668428"/>
            <a:chOff x="164" y="341996"/>
            <a:chExt cx="2333534" cy="668428"/>
          </a:xfrm>
        </p:grpSpPr>
        <p:sp>
          <p:nvSpPr>
            <p:cNvPr id="3" name="五边形 2"/>
            <p:cNvSpPr/>
            <p:nvPr/>
          </p:nvSpPr>
          <p:spPr>
            <a:xfrm>
              <a:off x="164" y="505747"/>
              <a:ext cx="432048" cy="491359"/>
            </a:xfrm>
            <a:prstGeom prst="homePlate">
              <a:avLst>
                <a:gd name="adj" fmla="val 3530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" name="燕尾形 3"/>
            <p:cNvSpPr/>
            <p:nvPr/>
          </p:nvSpPr>
          <p:spPr>
            <a:xfrm>
              <a:off x="262558" y="501558"/>
              <a:ext cx="2037820" cy="495548"/>
            </a:xfrm>
            <a:prstGeom prst="chevron">
              <a:avLst>
                <a:gd name="adj" fmla="val 36111"/>
              </a:avLst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245466" y="341996"/>
              <a:ext cx="2088232" cy="668428"/>
            </a:xfrm>
            <a:prstGeom prst="rect">
              <a:avLst/>
            </a:prstGeom>
          </p:spPr>
          <p:txBody>
            <a:bodyPr wrap="square" lIns="121898" tIns="60948" rIns="121898" bIns="60948">
              <a:spAutoFit/>
            </a:bodyPr>
            <a:lstStyle/>
            <a:p>
              <a:pPr lvl="0" algn="ctr">
                <a:lnSpc>
                  <a:spcPct val="150000"/>
                </a:lnSpc>
                <a:tabLst>
                  <a:tab pos="1890395" algn="l"/>
                </a:tabLst>
              </a:pPr>
              <a:r>
                <a:rPr lang="zh-CN" altLang="en-US" sz="2800" b="1" kern="100" dirty="0">
                  <a:solidFill>
                    <a:prstClr val="white"/>
                  </a:solidFill>
                  <a:latin typeface="宋体"/>
                  <a:cs typeface="Courier New"/>
                </a:rPr>
                <a:t>重点精讲</a:t>
              </a:r>
            </a:p>
          </p:txBody>
        </p:sp>
      </p:grpSp>
      <p:pic>
        <p:nvPicPr>
          <p:cNvPr id="9" name="图片 8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04414" y="837506"/>
            <a:ext cx="11057037" cy="518039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孔子思想的地位及对后世的影响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地位：孔子是我国历史上影响最大的大思想家、大教育家。孔子所开创的儒家文化是中华民族的主流文化，也是东方文化的代表。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的思想超越了国界和时空，成为人类的共同精神资源。孔子思想的现实意义日渐得到国际社会的公认，其注重人格、注重利他、注重和谐的东方品格和释放着和平信息的人文关怀精神，对于构建和谐社会、促进世界和平等将提供重要的思想启示。孔子不仅属于中国，亦属于全人类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1697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-1" y="-26590"/>
            <a:ext cx="12190413" cy="43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知识图示</a:t>
            </a:r>
          </a:p>
        </p:txBody>
      </p:sp>
      <p:pic>
        <p:nvPicPr>
          <p:cNvPr id="1026" name="图片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81" y="1669543"/>
            <a:ext cx="11635994" cy="230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81330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10830" y="2133650"/>
            <a:ext cx="66369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史料实证     深化探究  </a:t>
            </a:r>
            <a:endParaRPr lang="en-US" altLang="zh-CN" sz="4000" b="1" dirty="0">
              <a:solidFill>
                <a:srgbClr val="FFFF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000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    —— </a:t>
            </a:r>
            <a:r>
              <a:rPr lang="zh-CN" altLang="en-US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理解重要史料史论</a:t>
            </a:r>
          </a:p>
        </p:txBody>
      </p:sp>
    </p:spTree>
    <p:extLst>
      <p:ext uri="{BB962C8B-B14F-4D97-AF65-F5344CB8AC3E}">
        <p14:creationId xmlns:p14="http://schemas.microsoft.com/office/powerpoint/2010/main" xmlns="" val="576587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48922" y="658083"/>
            <a:ext cx="11532492" cy="68683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史料一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" y="-26590"/>
            <a:ext cx="12190413" cy="43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主题一　孔子其人</a:t>
            </a:r>
          </a:p>
        </p:txBody>
      </p:sp>
      <p:pic>
        <p:nvPicPr>
          <p:cNvPr id="2050" name="Picture 2" descr="S19AB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8775" y="1479234"/>
            <a:ext cx="2940147" cy="231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S19A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57398" y="1771883"/>
            <a:ext cx="3862344" cy="2017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1558702" y="3933850"/>
            <a:ext cx="3416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>
                <a:latin typeface="Times New Roman"/>
                <a:ea typeface="华文细黑"/>
                <a:cs typeface="Times New Roman"/>
              </a:rPr>
              <a:t>图一　孔子周游列国</a:t>
            </a:r>
            <a:endParaRPr lang="zh-CN" altLang="en-US" sz="2800"/>
          </a:p>
        </p:txBody>
      </p:sp>
      <p:sp>
        <p:nvSpPr>
          <p:cNvPr id="6" name="矩形 5"/>
          <p:cNvSpPr/>
          <p:nvPr/>
        </p:nvSpPr>
        <p:spPr>
          <a:xfrm>
            <a:off x="6815286" y="3933850"/>
            <a:ext cx="4493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图二　孔子不仕，退修诗书</a:t>
            </a:r>
            <a:endParaRPr lang="zh-CN" altLang="en-US" sz="2800" dirty="0"/>
          </a:p>
        </p:txBody>
      </p:sp>
      <p:sp>
        <p:nvSpPr>
          <p:cNvPr id="11" name="矩形 10"/>
          <p:cNvSpPr/>
          <p:nvPr/>
        </p:nvSpPr>
        <p:spPr>
          <a:xfrm>
            <a:off x="348922" y="4581922"/>
            <a:ext cx="11193323" cy="19794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孔子是这样概括自己的一生的：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吾十有五而志于学，三十而立，四十而不惑，五十而知天命，六十而耳顺，七十而从心所欲，不</a:t>
            </a:r>
            <a:r>
              <a:rPr lang="zh-CN" altLang="zh-CN" sz="2800" kern="100" dirty="0">
                <a:latin typeface="宋体"/>
                <a:ea typeface="华文细黑"/>
                <a:cs typeface="宋体"/>
              </a:rPr>
              <a:t>踰</a:t>
            </a:r>
            <a:r>
              <a:rPr lang="zh-CN" altLang="zh-CN" sz="2800" kern="100" dirty="0">
                <a:latin typeface="楷体_GB2312"/>
                <a:ea typeface="华文细黑"/>
                <a:cs typeface="楷体_GB2312"/>
              </a:rPr>
              <a:t>矩。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914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31443" y="322070"/>
            <a:ext cx="11499437" cy="141574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问题</a:t>
            </a:r>
            <a:r>
              <a:rPr lang="zh-CN" altLang="en-US" sz="2800" b="1" kern="100" dirty="0" smtClean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思考</a:t>
            </a:r>
            <a:endParaRPr lang="en-US" altLang="zh-CN" sz="2800" b="1" kern="100" dirty="0" smtClean="0">
              <a:solidFill>
                <a:srgbClr val="C00000"/>
              </a:solidFill>
              <a:latin typeface="+mj-ea"/>
              <a:ea typeface="+mj-ea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孔子周游列国，晚年献身文教体现的共同追求是什么？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31443" y="1734082"/>
            <a:ext cx="11624403" cy="6876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实现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传承礼乐文化、恢复礼治社会的政治理想。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2834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uiExpand="1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31443" y="682110"/>
            <a:ext cx="11499437" cy="6876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这段话反映了孔子怎样的人性品德，自己有何感想？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31443" y="1521541"/>
            <a:ext cx="11624403" cy="19802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　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这段名言反映了孔子志向专一，执著探索，艰苦奋斗，在学业和做人上不断完善自己。对我们今天立志成才，实现人生的自我价值有着深刻的启迪。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2157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12393" y="5264985"/>
            <a:ext cx="11385581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　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仁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和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礼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是相辅相成、不可分割的；只有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克己复礼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，才能实现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仁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12393" y="549474"/>
            <a:ext cx="11764295" cy="391925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探究点</a:t>
            </a:r>
            <a:r>
              <a:rPr lang="en-US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Courier New"/>
              </a:rPr>
              <a:t>1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　孔子的政治思想与主张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颜渊问仁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子曰：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‘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克己复礼为仁。一曰克己复礼，天下归仁焉。为仁由己，而由人乎哉？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’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颜渊曰：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‘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请问其目。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’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子曰：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‘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非礼勿视，非礼勿听，非礼勿言，非礼勿动。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’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颜渊曰：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‘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回虽不敏，请事斯语矣。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’”</a:t>
            </a: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《论语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·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颜渊》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" y="-26590"/>
            <a:ext cx="12190413" cy="43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主题二　孔子的政治与教育思想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2393" y="3965784"/>
            <a:ext cx="11499437" cy="141574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问题</a:t>
            </a:r>
            <a:r>
              <a:rPr lang="zh-CN" altLang="en-US" sz="2800" b="1" kern="100" dirty="0" smtClean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思考</a:t>
            </a:r>
            <a:endParaRPr lang="en-US" altLang="zh-CN" sz="2800" b="1" kern="100" dirty="0" smtClean="0">
              <a:solidFill>
                <a:srgbClr val="C00000"/>
              </a:solidFill>
              <a:latin typeface="+mj-ea"/>
              <a:ea typeface="+mj-ea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上述史料表明孔子是怎样看待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仁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和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礼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的关系的？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0148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212393" y="474409"/>
            <a:ext cx="11385581" cy="19794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探究点</a:t>
            </a:r>
            <a:r>
              <a:rPr lang="en-US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Courier New"/>
              </a:rPr>
              <a:t>2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　孔子的教育思想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孔子聚徒讲学，弟子三千。其中不少学子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贫且贱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，没有社会地位。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12393" y="2346617"/>
            <a:ext cx="11499437" cy="2062079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问题</a:t>
            </a:r>
            <a:r>
              <a:rPr lang="zh-CN" altLang="en-US" sz="2800" b="1" kern="100" dirty="0" smtClean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思考</a:t>
            </a:r>
            <a:endParaRPr lang="en-US" altLang="zh-CN" sz="2800" b="1" kern="100" dirty="0" smtClean="0">
              <a:solidFill>
                <a:srgbClr val="C00000"/>
              </a:solidFill>
              <a:latin typeface="+mj-ea"/>
              <a:ea typeface="+mj-ea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史料反映了孔子的什么教育主张？结合所学知识，说明孔子的教育主张和实践给当时的教育格局带来了怎样的变化？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12393" y="4328881"/>
            <a:ext cx="11385581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有教无类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的教育主张。打破了奴隶社会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学在官府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，贵族垄断文化教育的格局，把教育对象扩大到平民子弟。</a:t>
            </a:r>
            <a:endParaRPr lang="zh-CN" altLang="zh-CN" sz="1050" kern="100" dirty="0">
              <a:solidFill>
                <a:srgbClr val="C00000"/>
              </a:solidFill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059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213081" y="1971179"/>
            <a:ext cx="9850677" cy="21786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321095" y="2000795"/>
            <a:ext cx="9435185" cy="2062099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800" b="1" kern="10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  <a:cs typeface="Times New Roman"/>
              </a:rPr>
              <a:t>课标</a:t>
            </a:r>
            <a:r>
              <a:rPr lang="zh-CN" altLang="zh-CN" sz="2800" b="1" kern="10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  <a:cs typeface="Times New Roman"/>
              </a:rPr>
              <a:t>要求</a:t>
            </a:r>
            <a:endParaRPr lang="en-US" altLang="zh-CN" sz="2800" b="1" kern="100" dirty="0" smtClean="0">
              <a:solidFill>
                <a:srgbClr val="0000FF"/>
              </a:solidFill>
              <a:latin typeface="微软雅黑" pitchFamily="34" charset="-122"/>
              <a:ea typeface="微软雅黑" pitchFamily="34" charset="-122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了解孔子的生平、基本思想观点和政治主张，探讨孔子在中国以及世界思想史上的地位和影响。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38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3354" y="621482"/>
            <a:ext cx="11532492" cy="26265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孔子之道，远传于四域之外，东经朝鲜，波及日本。南则风靡于安南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孔子之道，又流行于欧美。英、法、德、美、意、奥之学者，热心研究孔子者，岁炽日烈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就全世界观之，《论语》之价值，已与《新约全书》竞胜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r>
              <a:rPr lang="en-US" altLang="zh-CN" sz="2800" kern="100" dirty="0" smtClean="0">
                <a:latin typeface="Times New Roman"/>
                <a:ea typeface="华文细黑"/>
                <a:cs typeface="Times New Roman"/>
              </a:rPr>
              <a:t>		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日本学者儿岛献吉郎《诸子百家》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" y="-26590"/>
            <a:ext cx="12190413" cy="43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主题三　孔子思想的影响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23354" y="3245704"/>
            <a:ext cx="11499437" cy="141574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问题</a:t>
            </a:r>
            <a:r>
              <a:rPr lang="zh-CN" altLang="en-US" sz="2800" b="1" kern="100" dirty="0" smtClean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思考</a:t>
            </a:r>
            <a:endParaRPr lang="en-US" altLang="zh-CN" sz="2800" b="1" kern="100" dirty="0" smtClean="0">
              <a:solidFill>
                <a:srgbClr val="C00000"/>
              </a:solidFill>
              <a:latin typeface="+mj-ea"/>
              <a:ea typeface="+mj-ea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综合史料，探究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孔子之道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在人类文明进程中的地位。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23354" y="4544905"/>
            <a:ext cx="11385581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　逐渐成为中国传统文化的重要组成部分，其博大精深的文化品格具有世界性影响。</a:t>
            </a:r>
            <a:endParaRPr lang="zh-CN" altLang="zh-CN" sz="1050" kern="100" dirty="0">
              <a:solidFill>
                <a:srgbClr val="C00000"/>
              </a:solidFill>
              <a:effectLst/>
              <a:latin typeface="宋体"/>
              <a:cs typeface="Courier New"/>
            </a:endParaRPr>
          </a:p>
        </p:txBody>
      </p:sp>
      <p:pic>
        <p:nvPicPr>
          <p:cNvPr id="7" name="图片 6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5742766"/>
            <a:ext cx="602973" cy="60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813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373948" y="2205658"/>
            <a:ext cx="5442516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反馈训练 </a:t>
            </a:r>
            <a:r>
              <a:rPr lang="en-US" altLang="zh-CN" sz="4000" b="1" dirty="0" smtClean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	  </a:t>
            </a:r>
            <a:r>
              <a:rPr lang="zh-CN" altLang="en-US" sz="4000" b="1" dirty="0" smtClean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随</a:t>
            </a:r>
            <a:r>
              <a:rPr lang="zh-CN" altLang="en-US" sz="4000" b="1" dirty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堂巩固  </a:t>
            </a:r>
            <a:endParaRPr lang="en-US" altLang="zh-CN" sz="4000" b="1" dirty="0" smtClean="0">
              <a:solidFill>
                <a:srgbClr val="FFFF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——</a:t>
            </a:r>
            <a:r>
              <a:rPr lang="en-US" altLang="zh-CN" sz="4000" b="1" dirty="0" smtClean="0">
                <a:solidFill>
                  <a:prstClr val="white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 </a:t>
            </a:r>
            <a:r>
              <a:rPr lang="zh-CN" altLang="en-US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会做题才是硬道理</a:t>
            </a:r>
            <a:endParaRPr lang="en-US" altLang="zh-CN" sz="4000" dirty="0">
              <a:solidFill>
                <a:prstClr val="white"/>
              </a:solidFill>
              <a:latin typeface="华文楷体" pitchFamily="2" charset="-122"/>
              <a:ea typeface="华文楷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1196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262558" y="405458"/>
            <a:ext cx="11593288" cy="456558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孔子总结人生时曾说：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吾十有五而志于学，三十而立，四十而不惑，五十而知天命，六十而耳顺，七十而从心而欲，不逾矩。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在孔子七十岁时，他主要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热衷于从事政治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B.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专门研读六艺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专心从事教育和整理古典文献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D.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成为靠传播周礼为生的儒者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9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20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4546" y="3630647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22" name="矩形 21"/>
          <p:cNvSpPr/>
          <p:nvPr/>
        </p:nvSpPr>
        <p:spPr>
          <a:xfrm>
            <a:off x="243508" y="4940221"/>
            <a:ext cx="11593288" cy="6876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孔子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68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岁时回到鲁国，专心致志从事教育，整理古典文献。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6841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2" grpId="0"/>
      <p:bldP spid="22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4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5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62558" y="261442"/>
            <a:ext cx="11593288" cy="391925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2.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《论语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·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乡党篇》记载：一次孔子家马厩失火，孔子退朝，问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伤人乎？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不问马。孔子关心人而不关心马，这主要体现了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孔子主张平等对待下人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B.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春秋时奴隶地位提高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仁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的主张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D.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孔子反对等级差别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5767" y="2898775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21" name="矩形 20"/>
          <p:cNvSpPr/>
          <p:nvPr/>
        </p:nvSpPr>
        <p:spPr>
          <a:xfrm>
            <a:off x="219125" y="4221882"/>
            <a:ext cx="11593288" cy="133393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材料表明孔子体贴他人，注重调整人际关系，通过体察民情稳定社会秩序。孔子强调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礼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，维护等级秩序，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、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B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、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D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项与此相反。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7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4492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21" grpId="0"/>
      <p:bldP spid="21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90061" y="314400"/>
            <a:ext cx="11593288" cy="26265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3.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孔子看到鲁国季氏用了天子的乐舞，便愤然谴责道：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是可忍，孰不可忍！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这则材料反映出孔子的思想之一是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仁者爱人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	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	B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忠恕之道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克己复礼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	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	D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中庸之道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550" y="2284924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21" name="矩形 20"/>
          <p:cNvSpPr/>
          <p:nvPr/>
        </p:nvSpPr>
        <p:spPr>
          <a:xfrm>
            <a:off x="181025" y="3176753"/>
            <a:ext cx="11709221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孔子认为每个等级都应该有自己的礼仪规范，不能乱了规矩。所以才说：必须克制自己的欲望以恢复维护周礼。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8128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21" grpId="0"/>
      <p:bldP spid="21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276924" y="3096251"/>
            <a:ext cx="11709221" cy="327215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45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孔子以前，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学在官府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。孔子的时代，社会的政治经济和文化教育都在下移，这就为私人办学提供了机会。在教育的对象问题上，孔子明确提出了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有教无类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的思想。它的实施扩大了教育的社会基础和人才来源，对于全体社会成员素质的提高无疑起到了积极的推动作用。因此，孔子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有教无类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的思想在教育发展史上具有划时代的意义。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solidFill>
                <a:srgbClr val="0000FF"/>
              </a:solidFill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6924" y="35893"/>
            <a:ext cx="11593288" cy="327292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45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4.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孔子教育思想中，对推动我国古代文化教育事业贡献最大的是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45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有教无类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的办学思想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45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B.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因材施教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的教学方法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45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知之为知之，不知为不知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的学习态度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45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D.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温故而知新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的学习方法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7117" y="794073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2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21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4839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11" grpId="0"/>
      <p:bldP spid="11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73549" y="314400"/>
            <a:ext cx="11826313" cy="400107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5.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联合国教科文组织的世界教师节、马来西亚的教师节以及中国台湾和香港特别行政区的教师节，都定在孔子诞辰日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9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月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28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日。这一现象的出现说明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孔子的教育思想是世界上最科学、最先进的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B.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孔子创立的儒家学说得到世界各国的普遍推崇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中国的国际地位大大提高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D.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孔子作为教师形象的代表已得到许多国家和地区的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认可</a:t>
            </a:r>
            <a:r>
              <a:rPr lang="en-US" altLang="zh-CN" sz="2800" kern="100" dirty="0" smtClean="0">
                <a:latin typeface="Times New Roman"/>
                <a:ea typeface="华文细黑"/>
                <a:cs typeface="Times New Roman"/>
              </a:rPr>
              <a:t> 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059" y="3600118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  <p:sp>
        <p:nvSpPr>
          <p:cNvPr id="21" name="矩形 20"/>
          <p:cNvSpPr/>
          <p:nvPr/>
        </p:nvSpPr>
        <p:spPr>
          <a:xfrm>
            <a:off x="181025" y="4258614"/>
            <a:ext cx="11709221" cy="19794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孔子是中国古代著名的教育家，其教育思想影响广泛，逐渐扩展到全世界。材料中的描述表明孔子作为人类文明史上典型的教师形象，被广泛接受。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2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solidFill>
                <a:srgbClr val="0000FF"/>
              </a:solidFill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23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3571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21" grpId="0"/>
      <p:bldP spid="21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195883" y="5100865"/>
            <a:ext cx="11709221" cy="141574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答案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重视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礼，强调仁，主张以德和礼治理社会，以中庸思想协调礼和仁的关系，实现社会的和谐完美。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1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solidFill>
                <a:srgbClr val="0000FF"/>
              </a:solidFill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32095" y="-2207"/>
            <a:ext cx="11709221" cy="529373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6.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阅读下面材料：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非礼勿视，非礼勿听，非礼勿言，非礼勿动。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 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《论语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·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颜渊》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人而不仁，如礼何？人而不仁，如乐何？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     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《论语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·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八佾》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道之以政，齐之以刑，民免而无耻；道之以德，齐之以礼，有耻且格。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						    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《论语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·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为政》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君子和而不同，小人同而不和。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		  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《论语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·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子路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》</a:t>
            </a:r>
            <a:endParaRPr lang="en-US" altLang="zh-CN" sz="1050" kern="100" dirty="0" smtClean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请回答：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概括孔子上述言论反映出他怎样的政治主张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？</a:t>
            </a:r>
            <a:r>
              <a:rPr lang="en-US" altLang="zh-CN" sz="2800" kern="100" dirty="0" smtClean="0">
                <a:latin typeface="Times New Roman"/>
                <a:ea typeface="华文细黑"/>
                <a:cs typeface="Times New Roman"/>
              </a:rPr>
              <a:t> </a:t>
            </a:r>
            <a:endParaRPr lang="zh-CN" altLang="zh-CN" sz="1050" kern="100" dirty="0">
              <a:latin typeface="宋体"/>
              <a:cs typeface="Courier New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1" name="TextBox 20">
            <a:hlinkClick r:id="rId8" action="ppaction://hlinksldjump"/>
          </p:cNvPr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解析</a:t>
            </a:r>
          </a:p>
        </p:txBody>
      </p:sp>
    </p:spTree>
    <p:extLst>
      <p:ext uri="{BB962C8B-B14F-4D97-AF65-F5344CB8AC3E}">
        <p14:creationId xmlns:p14="http://schemas.microsoft.com/office/powerpoint/2010/main" xmlns="" val="189863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2" grpId="0" build="allAtOnce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1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solidFill>
                <a:srgbClr val="0000FF"/>
              </a:solidFill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90061" y="1439723"/>
            <a:ext cx="11593288" cy="2062079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所给材料体现了孔子仁、礼和中庸思想，是孔子创立的儒学思想的核心内容。孔子这些思想是鉴于春秋社会变革时期矛盾激化、人际关系紧张的社会现实，为匡正社会秩序而提出的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r>
              <a:rPr lang="en-US" altLang="zh-CN" sz="2800" kern="100" dirty="0" smtClean="0">
                <a:latin typeface="Times New Roman"/>
                <a:ea typeface="华文细黑"/>
                <a:cs typeface="Times New Roman"/>
              </a:rPr>
              <a:t> 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3121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1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</a:p>
        </p:txBody>
      </p:sp>
      <p:sp>
        <p:nvSpPr>
          <p:cNvPr id="1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pic>
        <p:nvPicPr>
          <p:cNvPr id="9" name="图片 8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5742766"/>
            <a:ext cx="602973" cy="60297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315097" y="405458"/>
            <a:ext cx="11524006" cy="6568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结合社会历史背景，分析孔子提出这些主张的原因和目的。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2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solidFill>
                <a:srgbClr val="0000FF"/>
              </a:solidFill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答案</a:t>
            </a:r>
          </a:p>
        </p:txBody>
      </p:sp>
      <p:sp>
        <p:nvSpPr>
          <p:cNvPr id="21" name="矩形 20"/>
          <p:cNvSpPr/>
          <p:nvPr/>
        </p:nvSpPr>
        <p:spPr>
          <a:xfrm>
            <a:off x="291215" y="1125538"/>
            <a:ext cx="11709221" cy="335474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答案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春秋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时期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礼崩乐坏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，奴隶制的社会秩序受到猛烈冲击，新旧社会势力矛盾激化，人际关系紧张。孔子主张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克己复礼</a:t>
            </a:r>
            <a:r>
              <a:rPr lang="en-US" altLang="zh-CN" sz="2800" kern="100" dirty="0">
                <a:solidFill>
                  <a:srgbClr val="C00000"/>
                </a:solidFill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，恢复周礼的权威，改变天下大乱的局面，重建奴隶制的社会秩序。但政治实践又使孔子认识到，形式上的礼乐必须以仁德为根基，礼和仁必须结合起来，并以中庸之道协调礼和仁的关系，达到完美与和谐。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3888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21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5474" y="0"/>
            <a:ext cx="3955487" cy="942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-25474" y="485949"/>
            <a:ext cx="3955487" cy="461665"/>
          </a:xfrm>
          <a:prstGeom prst="rect">
            <a:avLst/>
          </a:prstGeom>
          <a:solidFill>
            <a:schemeClr val="accent6">
              <a:lumMod val="75000"/>
              <a:alpha val="52000"/>
            </a:schemeClr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z="2400" dirty="0"/>
              <a:t>内容索引</a:t>
            </a:r>
          </a:p>
        </p:txBody>
      </p:sp>
      <p:cxnSp>
        <p:nvCxnSpPr>
          <p:cNvPr id="14" name="直接连接符 13"/>
          <p:cNvCxnSpPr/>
          <p:nvPr/>
        </p:nvCxnSpPr>
        <p:spPr>
          <a:xfrm>
            <a:off x="2812173" y="2675920"/>
            <a:ext cx="68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hlinkClick r:id="rId3" action="ppaction://hlinksldjump"/>
          </p:cNvPr>
          <p:cNvSpPr txBox="1"/>
          <p:nvPr/>
        </p:nvSpPr>
        <p:spPr>
          <a:xfrm>
            <a:off x="2782838" y="2152700"/>
            <a:ext cx="6903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自主学习 基础知识 </a:t>
            </a:r>
            <a:r>
              <a:rPr lang="en-US" altLang="zh-CN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—— </a:t>
            </a:r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把握教材知识体系</a:t>
            </a:r>
            <a:endParaRPr lang="en-US" altLang="zh-CN" sz="2800" b="1" dirty="0">
              <a:solidFill>
                <a:srgbClr val="3114AC"/>
              </a:solidFill>
              <a:latin typeface="Times New Roman" pitchFamily="18" charset="0"/>
              <a:ea typeface="华文细黑" pitchFamily="2" charset="-122"/>
              <a:cs typeface="Times New Roman" pitchFamily="18" charset="0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2812173" y="3707997"/>
            <a:ext cx="6840000" cy="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hlinkClick r:id="rId4" action="ppaction://hlinksldjump"/>
          </p:cNvPr>
          <p:cNvSpPr txBox="1"/>
          <p:nvPr/>
        </p:nvSpPr>
        <p:spPr>
          <a:xfrm>
            <a:off x="2782838" y="3184815"/>
            <a:ext cx="6903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史料实证 深化探究 </a:t>
            </a:r>
            <a:r>
              <a:rPr lang="en-US" altLang="zh-CN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—— </a:t>
            </a:r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理解重要史料史论</a:t>
            </a:r>
            <a:endParaRPr lang="en-US" altLang="zh-CN" sz="2800" b="1" dirty="0">
              <a:solidFill>
                <a:srgbClr val="3114AC"/>
              </a:solidFill>
              <a:latin typeface="Times New Roman" pitchFamily="18" charset="0"/>
              <a:ea typeface="华文细黑" pitchFamily="2" charset="-122"/>
              <a:cs typeface="Times New Roman" pitchFamily="18" charset="0"/>
            </a:endParaRPr>
          </a:p>
        </p:txBody>
      </p:sp>
      <p:sp>
        <p:nvSpPr>
          <p:cNvPr id="23" name="TextBox 22">
            <a:hlinkClick r:id="rId5" action="ppaction://hlinksldjump"/>
          </p:cNvPr>
          <p:cNvSpPr txBox="1"/>
          <p:nvPr/>
        </p:nvSpPr>
        <p:spPr>
          <a:xfrm>
            <a:off x="2782838" y="4274726"/>
            <a:ext cx="6903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反馈训练 随堂巩固 </a:t>
            </a:r>
            <a:r>
              <a:rPr lang="en-US" altLang="zh-CN" sz="2800" b="1" dirty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—— </a:t>
            </a:r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会做题才是硬道理</a:t>
            </a:r>
            <a:endParaRPr lang="en-US" altLang="zh-CN" sz="2800" b="1" dirty="0">
              <a:solidFill>
                <a:srgbClr val="3114AC"/>
              </a:solidFill>
              <a:latin typeface="Times New Roman" pitchFamily="18" charset="0"/>
              <a:ea typeface="华文细黑" pitchFamily="2" charset="-122"/>
              <a:cs typeface="Times New Roman" pitchFamily="18" charset="0"/>
            </a:endParaRPr>
          </a:p>
        </p:txBody>
      </p:sp>
      <p:cxnSp>
        <p:nvCxnSpPr>
          <p:cNvPr id="24" name="直接连接符 23"/>
          <p:cNvCxnSpPr/>
          <p:nvPr/>
        </p:nvCxnSpPr>
        <p:spPr>
          <a:xfrm>
            <a:off x="2787790" y="4797946"/>
            <a:ext cx="68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87550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" r="28"/>
          <a:stretch/>
        </p:blipFill>
        <p:spPr>
          <a:xfrm>
            <a:off x="0" y="0"/>
            <a:ext cx="12191999" cy="6859588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-25475" y="3604299"/>
            <a:ext cx="12215887" cy="1375395"/>
            <a:chOff x="-1524000" y="2705990"/>
            <a:chExt cx="12192000" cy="1375395"/>
          </a:xfrm>
        </p:grpSpPr>
        <p:cxnSp>
          <p:nvCxnSpPr>
            <p:cNvPr id="14" name="直接连接符 13"/>
            <p:cNvCxnSpPr/>
            <p:nvPr/>
          </p:nvCxnSpPr>
          <p:spPr>
            <a:xfrm>
              <a:off x="0" y="2807930"/>
              <a:ext cx="9144000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组合 14"/>
            <p:cNvGrpSpPr/>
            <p:nvPr/>
          </p:nvGrpSpPr>
          <p:grpSpPr>
            <a:xfrm>
              <a:off x="-1524000" y="2705990"/>
              <a:ext cx="12192000" cy="1375395"/>
              <a:chOff x="-1524000" y="2705990"/>
              <a:chExt cx="12192000" cy="1375395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-1524000" y="2705990"/>
                <a:ext cx="12192000" cy="1292787"/>
              </a:xfrm>
              <a:prstGeom prst="rect">
                <a:avLst/>
              </a:prstGeom>
              <a:solidFill>
                <a:schemeClr val="bg1">
                  <a:alpha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3985218" y="3998778"/>
                <a:ext cx="6682781" cy="82606"/>
              </a:xfrm>
              <a:prstGeom prst="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-1524000" y="3998777"/>
                <a:ext cx="5509219" cy="82608"/>
              </a:xfrm>
              <a:prstGeom prst="rect">
                <a:avLst/>
              </a:prstGeom>
              <a:solidFill>
                <a:srgbClr val="92D05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24" name="矩形 23"/>
          <p:cNvSpPr/>
          <p:nvPr/>
        </p:nvSpPr>
        <p:spPr>
          <a:xfrm>
            <a:off x="3987002" y="3492277"/>
            <a:ext cx="4648455" cy="886749"/>
          </a:xfrm>
          <a:prstGeom prst="rect">
            <a:avLst/>
          </a:prstGeom>
        </p:spPr>
        <p:txBody>
          <a:bodyPr bIns="45704" lIns="91410" rIns="91410" tIns="45704"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altLang="en-US" b="1" dirty="0" lang="zh-CN" smtClean="0" sz="4400">
                <a:solidFill>
                  <a:srgbClr val="0000FF"/>
                </a:solidFill>
                <a:effectLst/>
                <a:latin charset="-122" pitchFamily="34" typeface="微软雅黑"/>
                <a:ea charset="-122" pitchFamily="34" typeface="微软雅黑"/>
              </a:rPr>
              <a:t>本课结束</a:t>
            </a:r>
            <a:endParaRPr altLang="en-US" b="1" dirty="0" lang="zh-CN" sz="4400">
              <a:solidFill>
                <a:srgbClr val="0000FF"/>
              </a:solidFill>
              <a:effectLst/>
              <a:latin charset="-122" pitchFamily="34" typeface="微软雅黑"/>
              <a:ea charset="-122" pitchFamily="34"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70448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dur="indefinite" id="1" nodeType="tmRoot" restart="never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094534" y="2321809"/>
            <a:ext cx="582723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自主学习     基础知识  </a:t>
            </a:r>
            <a:endParaRPr lang="en-US" altLang="zh-CN" sz="4000" b="1" dirty="0" smtClean="0">
              <a:solidFill>
                <a:srgbClr val="FFFF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000" b="1" dirty="0" smtClean="0">
                <a:solidFill>
                  <a:prstClr val="white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   </a:t>
            </a:r>
            <a:r>
              <a:rPr lang="en-US" altLang="zh-CN" sz="4000" b="1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—— </a:t>
            </a:r>
            <a:r>
              <a:rPr lang="zh-CN" altLang="en-US" sz="4000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把握</a:t>
            </a:r>
            <a:r>
              <a:rPr lang="zh-CN" altLang="en-US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教材知识</a:t>
            </a:r>
            <a:r>
              <a:rPr lang="zh-CN" altLang="en-US" sz="4000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体系</a:t>
            </a:r>
            <a:endParaRPr lang="zh-CN" altLang="en-US" sz="4000" dirty="0">
              <a:solidFill>
                <a:prstClr val="white"/>
              </a:solidFill>
              <a:latin typeface="华文楷体" pitchFamily="2" charset="-122"/>
              <a:ea typeface="华文楷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806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7574" y="6026030"/>
            <a:ext cx="2674827" cy="82956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66412" y="154027"/>
            <a:ext cx="11385581" cy="594006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一、孔子其人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出身：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孔子是春秋时期鲁国陬邑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今山东曲阜东南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人；出身于没落贵族家庭。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2.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求学活动：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孔子从小勤奋好学，曾到宋国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考察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到鲁国太庙考察周、鲁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的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典章制度，还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向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官学习音乐。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3.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教学活动：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30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岁左右时，已博学多才，他收徒授业，开创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了</a:t>
            </a:r>
            <a:r>
              <a:rPr lang="en-US" altLang="zh-CN" sz="2800" kern="100" dirty="0" smtClean="0">
                <a:latin typeface="Times New Roman"/>
                <a:ea typeface="华文细黑"/>
                <a:cs typeface="Times New Roman"/>
              </a:rPr>
              <a:t>_____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/>
                <a:ea typeface="华文细黑"/>
                <a:cs typeface="Times New Roman"/>
              </a:rPr>
              <a:t>____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的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先河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r>
              <a:rPr lang="en-US" altLang="zh-CN" sz="2800" kern="100" dirty="0" smtClean="0">
                <a:latin typeface="Times New Roman"/>
                <a:ea typeface="华文细黑"/>
                <a:cs typeface="Times New Roman"/>
              </a:rPr>
              <a:t> </a:t>
            </a:r>
            <a:endParaRPr lang="en-US" altLang="zh-CN" sz="1050" kern="100" dirty="0" smtClean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4.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政治活动：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孔子怀有远大的政治抱负，但他青年时代只做过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管理</a:t>
            </a:r>
            <a:r>
              <a:rPr lang="en-US" altLang="zh-CN" sz="2800" kern="100" dirty="0" smtClean="0">
                <a:latin typeface="Times New Roman"/>
                <a:ea typeface="华文细黑"/>
                <a:cs typeface="Times New Roman"/>
              </a:rPr>
              <a:t>_____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牛羊的小官。后来曾担任过鲁国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的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1050" kern="100" dirty="0">
              <a:latin typeface="宋体"/>
              <a:cs typeface="Courier New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856691" y="2186494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殷礼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808019" y="2800772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礼仪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427469" y="2834566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齐国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631710" y="3482638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私人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06574" y="4111774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办学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665003" y="4744988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仓库</a:t>
            </a:r>
            <a:endParaRPr lang="zh-CN" altLang="en-US" sz="2800" kern="10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109449" y="5407804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司寇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6076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  <p:bldP spid="7" grpId="0"/>
      <p:bldP spid="7" grpId="1"/>
      <p:bldP spid="9" grpId="0"/>
      <p:bldP spid="9" grpId="1"/>
      <p:bldP spid="10" grpId="0"/>
      <p:bldP spid="10" grpId="1"/>
      <p:bldP spid="11" grpId="0"/>
      <p:bldP spid="1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607628"/>
              </p:ext>
            </p:extLst>
          </p:nvPr>
        </p:nvGraphicFramePr>
        <p:xfrm>
          <a:off x="10619904" y="5211992"/>
          <a:ext cx="1558702" cy="594066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558702"/>
              </a:tblGrid>
              <a:tr h="594066">
                <a:tc>
                  <a:txBody>
                    <a:bodyPr/>
                    <a:lstStyle/>
                    <a:p>
                      <a:pPr marL="0" marR="0" indent="0" algn="ctr" defTabSz="12185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40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4" name="矩形 13">
            <a:hlinkClick r:id="rId2" action="ppaction://hlinksldjump"/>
          </p:cNvPr>
          <p:cNvSpPr/>
          <p:nvPr/>
        </p:nvSpPr>
        <p:spPr>
          <a:xfrm>
            <a:off x="10728106" y="528190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itchFamily="2" charset="-122"/>
                <a:ea typeface="华文细黑" pitchFamily="2" charset="-122"/>
              </a:rPr>
              <a:t>理解深化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7574" y="6026030"/>
            <a:ext cx="2674827" cy="82956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78582" y="733704"/>
            <a:ext cx="11161240" cy="2062079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5.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整理文化典籍：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孔子晚年收集古代的文化典籍，整理成《诗》《书》《礼》《乐》《易》《春秋》六种典籍。其一生的主要言论被弟子们收集整理在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《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》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里。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725073" y="2114486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论语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1348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64" y="238194"/>
            <a:ext cx="2333534" cy="668428"/>
            <a:chOff x="164" y="341996"/>
            <a:chExt cx="2333534" cy="668428"/>
          </a:xfrm>
        </p:grpSpPr>
        <p:sp>
          <p:nvSpPr>
            <p:cNvPr id="4" name="五边形 3"/>
            <p:cNvSpPr/>
            <p:nvPr/>
          </p:nvSpPr>
          <p:spPr>
            <a:xfrm>
              <a:off x="164" y="505747"/>
              <a:ext cx="432048" cy="491359"/>
            </a:xfrm>
            <a:prstGeom prst="homePlate">
              <a:avLst>
                <a:gd name="adj" fmla="val 3530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" name="燕尾形 4"/>
            <p:cNvSpPr/>
            <p:nvPr/>
          </p:nvSpPr>
          <p:spPr>
            <a:xfrm>
              <a:off x="262558" y="501558"/>
              <a:ext cx="2037820" cy="495548"/>
            </a:xfrm>
            <a:prstGeom prst="chevron">
              <a:avLst>
                <a:gd name="adj" fmla="val 36111"/>
              </a:avLst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245466" y="341996"/>
              <a:ext cx="2088232" cy="668428"/>
            </a:xfrm>
            <a:prstGeom prst="rect">
              <a:avLst/>
            </a:prstGeom>
          </p:spPr>
          <p:txBody>
            <a:bodyPr wrap="square" lIns="121898" tIns="60948" rIns="121898" bIns="60948">
              <a:spAutoFit/>
            </a:bodyPr>
            <a:lstStyle/>
            <a:p>
              <a:pPr lvl="0" algn="ctr">
                <a:lnSpc>
                  <a:spcPct val="150000"/>
                </a:lnSpc>
                <a:tabLst>
                  <a:tab pos="1890395" algn="l"/>
                </a:tabLst>
              </a:pPr>
              <a:r>
                <a:rPr lang="zh-CN" altLang="en-US" sz="2800" b="1" kern="100" dirty="0">
                  <a:solidFill>
                    <a:prstClr val="white"/>
                  </a:solidFill>
                  <a:latin typeface="宋体"/>
                  <a:cs typeface="Courier New"/>
                </a:rPr>
                <a:t>理解深化</a:t>
              </a:r>
            </a:p>
          </p:txBody>
        </p:sp>
      </p:grpSp>
      <p:pic>
        <p:nvPicPr>
          <p:cNvPr id="14" name="图片 1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269287" y="1341562"/>
            <a:ext cx="11730575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孔子生活在宗法分封制日趋崩溃、奴隶社会不断瓦解的春秋时期，一生大致经历了幼年学礼、从政失败、周游列国、献身文教四个阶段。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739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34566" y="45418"/>
            <a:ext cx="11499437" cy="658639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二、孔子思想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仁者爱人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仁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的含义：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仁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最基本的含义就是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“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；但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仁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是一种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有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的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爱，由亲及疏，爱的程度是逐渐降低的。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忠恕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之道：孔子认为要实现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仁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，就要遵守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“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之道，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忠恕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就是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en-US" altLang="zh-CN" sz="1050" kern="100" dirty="0" smtClean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2.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克己复礼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礼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是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指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为维护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礼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，提出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“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的主张，只有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克己复礼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才能实现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仁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1050" kern="100" dirty="0">
              <a:latin typeface="宋体"/>
              <a:cs typeface="Courier New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7574" y="6026030"/>
            <a:ext cx="2674827" cy="82956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7607374" y="1413570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爱人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263558" y="2700189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忠恕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20508" y="3338615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推己及人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600107" y="4600972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周礼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530080" y="5249044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正名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99907" y="2042478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等差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4975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  <p:bldP spid="6" grpId="0"/>
      <p:bldP spid="6" grpId="1"/>
      <p:bldP spid="7" grpId="0"/>
      <p:bldP spid="7" grpId="1"/>
      <p:bldP spid="10" grpId="0"/>
      <p:bldP spid="10" grpId="1"/>
      <p:bldP spid="11" grpId="0"/>
      <p:bldP spid="1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40840" y="721384"/>
            <a:ext cx="11730575" cy="270841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3.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中庸之道：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提出要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遵循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认为中庸是最高的品德。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4.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教育思想</a:t>
            </a:r>
            <a:endParaRPr lang="zh-CN" altLang="zh-CN" sz="1050" b="1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提出了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“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     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”“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   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的教育思想。</a:t>
            </a:r>
            <a:endParaRPr lang="zh-CN" altLang="zh-CN" sz="105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提出了启发式教学的原则，主张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“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		        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7574" y="6026030"/>
            <a:ext cx="2674827" cy="829568"/>
          </a:xfrm>
          <a:prstGeom prst="rect">
            <a:avLst/>
          </a:prstGeom>
        </p:spPr>
      </p:pic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6572741"/>
              </p:ext>
            </p:extLst>
          </p:nvPr>
        </p:nvGraphicFramePr>
        <p:xfrm>
          <a:off x="10619904" y="4621915"/>
          <a:ext cx="1570509" cy="594066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570509"/>
              </a:tblGrid>
              <a:tr h="594066">
                <a:tc>
                  <a:txBody>
                    <a:bodyPr/>
                    <a:lstStyle/>
                    <a:p>
                      <a:pPr marL="0" marR="0" indent="0" algn="ctr" defTabSz="12185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400" i="1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10711096" y="4581922"/>
            <a:ext cx="1415772" cy="579005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pPr algn="ctr">
              <a:lnSpc>
                <a:spcPct val="150000"/>
              </a:lnSpc>
              <a:tabLst>
                <a:tab pos="1890395" algn="l"/>
              </a:tabLst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itchFamily="2" charset="-122"/>
                <a:ea typeface="华文细黑" pitchFamily="2" charset="-122"/>
              </a:rPr>
              <a:t>重点精讲</a:t>
            </a:r>
          </a:p>
        </p:txBody>
      </p:sp>
      <p:sp>
        <p:nvSpPr>
          <p:cNvPr id="3" name="矩形 2"/>
          <p:cNvSpPr/>
          <p:nvPr/>
        </p:nvSpPr>
        <p:spPr>
          <a:xfrm>
            <a:off x="4186217" y="808817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中庸之道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69993" y="2075589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有教无类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83038" y="2061642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因材施教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220172" y="2743622"/>
            <a:ext cx="3416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不愤不启，不悱不发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028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7" grpId="0"/>
      <p:bldP spid="7" grpId="1"/>
      <p:bldP spid="8" grpId="0"/>
      <p:bldP spid="8" grpId="1"/>
    </p:bldLst>
  </p:timing>
</p:sld>
</file>

<file path=ppt/theme/theme1.xml><?xml version="1.0" encoding="utf-8"?>
<a:theme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5232</TotalTime>
  <Words>1912</Words>
  <Application>Microsoft Office PowerPoint</Application>
  <PresentationFormat>自定义</PresentationFormat>
  <Paragraphs>213</Paragraphs>
  <Slides>30</Slides>
  <Notes>0</Notes>
  <HiddenSlides>4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30</vt:i4>
      </vt:variant>
    </vt:vector>
  </HeadingPairs>
  <TitlesOfParts>
    <vt:vector size="32" baseType="lpstr">
      <vt:lpstr>7_Office 主题</vt:lpstr>
      <vt:lpstr>8_Office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4533</cp:revision>
  <dcterms:created xsi:type="dcterms:W3CDTF">2014-11-27T01:03:00Z</dcterms:created>
  <dcterms:modified xsi:type="dcterms:W3CDTF">2017-10-19T03:06:53Z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KSOProductBuildVer" pid="2">
    <vt:lpwstr>2052-10.1.0.5458</vt:lpwstr>
  </property>
  <property fmtid="{D5CDD505-2E9C-101B-9397-08002B2CF9AE}" name="NXPowerLiteLastOptimized" pid="3">
    <vt:lpwstr>317658</vt:lpwstr>
  </property>
  <property fmtid="{D5CDD505-2E9C-101B-9397-08002B2CF9AE}" name="NXPowerLiteSettings" pid="4">
    <vt:lpwstr>F7000400038000</vt:lpwstr>
  </property>
  <property fmtid="{D5CDD505-2E9C-101B-9397-08002B2CF9AE}" name="NXPowerLiteVersion" pid="5">
    <vt:lpwstr>D5.0.3</vt:lpwstr>
  </property>
</Properties>
</file>