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notesMasterIdLst>
    <p:notesMasterId r:id="rId35"/>
  </p:notesMasterIdLst>
  <p:handoutMasterIdLst>
    <p:handoutMasterId r:id="rId36"/>
  </p:handoutMasterIdLst>
  <p:sldIdLst>
    <p:sldId id="1164" r:id="rId3"/>
    <p:sldId id="1366" r:id="rId4"/>
    <p:sldId id="1184" r:id="rId5"/>
    <p:sldId id="1362" r:id="rId6"/>
    <p:sldId id="1187" r:id="rId7"/>
    <p:sldId id="1395" r:id="rId8"/>
    <p:sldId id="1221" r:id="rId9"/>
    <p:sldId id="1367" r:id="rId10"/>
    <p:sldId id="1368" r:id="rId11"/>
    <p:sldId id="1369" r:id="rId12"/>
    <p:sldId id="1403" r:id="rId13"/>
    <p:sldId id="1376" r:id="rId14"/>
    <p:sldId id="1363" r:id="rId15"/>
    <p:sldId id="1346" r:id="rId16"/>
    <p:sldId id="1377" r:id="rId17"/>
    <p:sldId id="1388" r:id="rId18"/>
    <p:sldId id="1404" r:id="rId19"/>
    <p:sldId id="1405" r:id="rId20"/>
    <p:sldId id="1408" r:id="rId21"/>
    <p:sldId id="1410" r:id="rId22"/>
    <p:sldId id="1380" r:id="rId23"/>
    <p:sldId id="1406" r:id="rId24"/>
    <p:sldId id="1205" r:id="rId25"/>
    <p:sldId id="1250" r:id="rId26"/>
    <p:sldId id="1255" r:id="rId27"/>
    <p:sldId id="1251" r:id="rId28"/>
    <p:sldId id="1252" r:id="rId29"/>
    <p:sldId id="1394" r:id="rId30"/>
    <p:sldId id="1400" r:id="rId31"/>
    <p:sldId id="1407" r:id="rId32"/>
    <p:sldId id="1411" r:id="rId33"/>
    <p:sldId id="1244" r:id="rId34"/>
  </p:sldIdLst>
  <p:sldSz cx="12190413" cy="6859588"/>
  <p:notesSz cx="6858000" cy="9144000"/>
  <p:defaultTextStyle>
    <a:defPPr>
      <a:defRPr lang="zh-CN"/>
    </a:defPPr>
    <a:lvl1pPr marL="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114AC"/>
    <a:srgbClr val="000066"/>
    <a:srgbClr val="0000CC"/>
    <a:srgbClr val="FF9966"/>
    <a:srgbClr val="66FF99"/>
    <a:srgbClr val="5DDDDA"/>
    <a:srgbClr val="000000"/>
    <a:srgbClr val="00CCFF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FD4443E-F989-4FC4-A0C8-D5A2AF1F390B}" styleName="深色样式 1 - 强调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3" autoAdjust="0"/>
    <p:restoredTop sz="97193" autoAdjust="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6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594FB-2808-45A5-BDC8-80C0F481B27E}" type="datetimeFigureOut">
              <a:rPr lang="zh-CN" altLang="en-US" smtClean="0"/>
              <a:pPr/>
              <a:t>2017/10/19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B4082-C5AE-46D0-A000-D929E8B259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38111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FAA0F-2349-45DA-9EBD-9D94C9A1CFA0}" type="datetimeFigureOut">
              <a:rPr lang="zh-CN" altLang="en-US" smtClean="0"/>
              <a:pPr/>
              <a:t>2017/10/19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37086-15D0-443D-AF17-A3F21825C0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2509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标题幻灯片"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65495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520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7CD490C1-7E7E-423A-91D8-058624AF834B}" type="datetimeFigureOut">
              <a:rPr lang="zh-CN" altLang="en-US" smtClean="0">
                <a:solidFill>
                  <a:prstClr val="black"/>
                </a:solidFill>
              </a:rPr>
              <a:pPr/>
              <a:t>2017/10/19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058" y="6357823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6463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EA5C5624-0453-40A9-9FFF-DD435B6A2D1D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674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标题幻灯片"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96398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61329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520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7CD490C1-7E7E-423A-91D8-058624AF834B}" type="datetimeFigureOut">
              <a:rPr lang="zh-CN" altLang="en-US" smtClean="0">
                <a:solidFill>
                  <a:prstClr val="black"/>
                </a:solidFill>
              </a:rPr>
              <a:pPr/>
              <a:t>2017/10/19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058" y="6357823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6463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EA5C5624-0453-40A9-9FFF-DD435B6A2D1D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444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9" r:id="rId4"/>
  </p:sldLayoutIdLst>
  <p:timing>
    <p:tnLst>
      <p:par>
        <p:cTn id="1" dur="indefinite" restart="never" nodeType="tmRoot"/>
      </p:par>
    </p:tnLst>
  </p:timing>
  <p:txStyles>
    <p:titleStyle>
      <a:lvl1pPr algn="ctr" defTabSz="121856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856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8565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4794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iming>
    <p:tnLst>
      <p:par>
        <p:cTn id="1" dur="indefinite" restart="never" nodeType="tmRoot"/>
      </p:par>
    </p:tnLst>
  </p:timing>
  <p:txStyles>
    <p:titleStyle>
      <a:lvl1pPr algn="ctr" defTabSz="121856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856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8565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slide" Target="slide29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8.xml"/><Relationship Id="rId5" Type="http://schemas.openxmlformats.org/officeDocument/2006/relationships/slide" Target="slide27.xml"/><Relationship Id="rId4" Type="http://schemas.openxmlformats.org/officeDocument/2006/relationships/slide" Target="slide2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slide" Target="slide29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8.xml"/><Relationship Id="rId5" Type="http://schemas.openxmlformats.org/officeDocument/2006/relationships/slide" Target="slide27.xml"/><Relationship Id="rId4" Type="http://schemas.openxmlformats.org/officeDocument/2006/relationships/slide" Target="slide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slide" Target="slide29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8.xml"/><Relationship Id="rId5" Type="http://schemas.openxmlformats.org/officeDocument/2006/relationships/slide" Target="slide27.xml"/><Relationship Id="rId4" Type="http://schemas.openxmlformats.org/officeDocument/2006/relationships/slide" Target="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slide" Target="slide29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8.xml"/><Relationship Id="rId5" Type="http://schemas.openxmlformats.org/officeDocument/2006/relationships/slide" Target="slide27.xml"/><Relationship Id="rId4" Type="http://schemas.openxmlformats.org/officeDocument/2006/relationships/slide" Target="sl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slide" Target="slide29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8.xml"/><Relationship Id="rId5" Type="http://schemas.openxmlformats.org/officeDocument/2006/relationships/slide" Target="slide27.xml"/><Relationship Id="rId4" Type="http://schemas.openxmlformats.org/officeDocument/2006/relationships/slide" Target="slide26.xml"/></Relationships>
</file>

<file path=ppt/slides/_rels/slide29.xml.rels><?xml version="1.0" encoding="UTF-8" standalone="yes" ?><Relationships xmlns="http://schemas.openxmlformats.org/package/2006/relationships"><Relationship Id="rId8" Target="../media/image7.jpeg" Type="http://schemas.openxmlformats.org/officeDocument/2006/relationships/image"/><Relationship Id="rId3" Target="slide25.xml" Type="http://schemas.openxmlformats.org/officeDocument/2006/relationships/slide"/><Relationship Id="rId7" Target="slide29.xml" Type="http://schemas.openxmlformats.org/officeDocument/2006/relationships/slide"/><Relationship Id="rId2" Target="slide24.xml" Type="http://schemas.openxmlformats.org/officeDocument/2006/relationships/slide"/><Relationship Id="rId1" Target="../slideLayouts/slideLayout2.xml" Type="http://schemas.openxmlformats.org/officeDocument/2006/relationships/slideLayout"/><Relationship Id="rId6" Target="slide28.xml" Type="http://schemas.openxmlformats.org/officeDocument/2006/relationships/slide"/><Relationship Id="rId5" Target="slide27.xml" Type="http://schemas.openxmlformats.org/officeDocument/2006/relationships/slide"/><Relationship Id="rId4" Target="slide26.xml" Type="http://schemas.openxmlformats.org/officeDocument/2006/relationships/slide"/></Relationships>
</file>

<file path=ppt/slides/_rels/slide3.xml.rels><?xml version="1.0" encoding="UTF-8" standalone="yes" ?><Relationships xmlns="http://schemas.openxmlformats.org/package/2006/relationships"><Relationship Id="rId3" Target="slide4.xml" Type="http://schemas.openxmlformats.org/officeDocument/2006/relationships/slid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5" Target="slide23.xml" Type="http://schemas.openxmlformats.org/officeDocument/2006/relationships/slide"/><Relationship Id="rId4" Target="slide13.xml" Type="http://schemas.openxmlformats.org/officeDocument/2006/relationships/slide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slide" Target="slide29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8.xml"/><Relationship Id="rId5" Type="http://schemas.openxmlformats.org/officeDocument/2006/relationships/slide" Target="slide27.xml"/><Relationship Id="rId4" Type="http://schemas.openxmlformats.org/officeDocument/2006/relationships/slide" Target="slide26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25.xml"/><Relationship Id="rId7" Type="http://schemas.openxmlformats.org/officeDocument/2006/relationships/slide" Target="slide29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8.xml"/><Relationship Id="rId5" Type="http://schemas.openxmlformats.org/officeDocument/2006/relationships/slide" Target="slide27.xml"/><Relationship Id="rId4" Type="http://schemas.openxmlformats.org/officeDocument/2006/relationships/slide" Target="slide26.xml"/><Relationship Id="rId9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4"/>
          <a:stretch/>
        </p:blipFill>
        <p:spPr>
          <a:xfrm>
            <a:off x="0" y="0"/>
            <a:ext cx="12189600" cy="6859588"/>
          </a:xfrm>
          <a:prstGeom prst="rect">
            <a:avLst/>
          </a:prstGeom>
        </p:spPr>
      </p:pic>
      <p:grpSp>
        <p:nvGrpSpPr>
          <p:cNvPr id="25" name="组合 24"/>
          <p:cNvGrpSpPr/>
          <p:nvPr/>
        </p:nvGrpSpPr>
        <p:grpSpPr>
          <a:xfrm>
            <a:off x="-25475" y="3604299"/>
            <a:ext cx="12215887" cy="1375395"/>
            <a:chOff x="-1524000" y="2705990"/>
            <a:chExt cx="12192000" cy="1375395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0" y="2807930"/>
              <a:ext cx="9144000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组合 26"/>
            <p:cNvGrpSpPr/>
            <p:nvPr/>
          </p:nvGrpSpPr>
          <p:grpSpPr>
            <a:xfrm>
              <a:off x="-1524000" y="2705990"/>
              <a:ext cx="12192000" cy="1375395"/>
              <a:chOff x="-1524000" y="2705990"/>
              <a:chExt cx="12192000" cy="1375395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-1524000" y="2705990"/>
                <a:ext cx="12192000" cy="1292787"/>
              </a:xfrm>
              <a:prstGeom prst="rect">
                <a:avLst/>
              </a:prstGeom>
              <a:solidFill>
                <a:schemeClr val="bg1">
                  <a:alpha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3985218" y="3998778"/>
                <a:ext cx="6682781" cy="82606"/>
              </a:xfrm>
              <a:prstGeom prst="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-1524000" y="3998777"/>
                <a:ext cx="5509219" cy="82608"/>
              </a:xfrm>
              <a:prstGeom prst="rect">
                <a:avLst/>
              </a:prstGeom>
              <a:solidFill>
                <a:srgbClr val="92D05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13" name="副标题 3"/>
          <p:cNvSpPr txBox="1">
            <a:spLocks/>
          </p:cNvSpPr>
          <p:nvPr/>
        </p:nvSpPr>
        <p:spPr>
          <a:xfrm>
            <a:off x="2851744" y="3573628"/>
            <a:ext cx="9119543" cy="136833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1218565" eaLnBrk="1" hangingPunct="1" indent="-457200" latinLnBrk="0" marL="457200" rtl="0">
              <a:spcBef>
                <a:spcPct val="20000"/>
              </a:spcBef>
              <a:buFont charset="0" pitchFamily="34" typeface="Arial"/>
              <a:buChar char="•"/>
              <a:defRPr kern="1200" sz="4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218565" eaLnBrk="1" hangingPunct="1" indent="-381000" latinLnBrk="0" marL="990600" rtl="0">
              <a:spcBef>
                <a:spcPct val="20000"/>
              </a:spcBef>
              <a:buFont charset="0" pitchFamily="34" typeface="Arial"/>
              <a:buChar char="–"/>
              <a:defRPr kern="1200"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218565" eaLnBrk="1" hangingPunct="1" indent="-304800" latinLnBrk="0" marL="1524000" rtl="0">
              <a:spcBef>
                <a:spcPct val="20000"/>
              </a:spcBef>
              <a:buFont charset="0" pitchFamily="34" typeface="Arial"/>
              <a:buChar char="•"/>
              <a:defRPr kern="1200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218565" eaLnBrk="1" hangingPunct="1" indent="-304800" latinLnBrk="0" marL="2133600" rtl="0">
              <a:spcBef>
                <a:spcPct val="20000"/>
              </a:spcBef>
              <a:buFont charset="0" pitchFamily="34" typeface="Arial"/>
              <a:buChar char="–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218565" eaLnBrk="1" hangingPunct="1" indent="-304800" latinLnBrk="0" marL="2743200" rtl="0">
              <a:spcBef>
                <a:spcPct val="20000"/>
              </a:spcBef>
              <a:buFont charset="0" pitchFamily="34" typeface="Arial"/>
              <a:buChar char="»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218565" eaLnBrk="1" hangingPunct="1" indent="-304800" latinLnBrk="0" marL="3352800" rtl="0">
              <a:spcBef>
                <a:spcPct val="20000"/>
              </a:spcBef>
              <a:buFont charset="0" pitchFamily="34" typeface="Arial"/>
              <a:buChar char="•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218565" eaLnBrk="1" hangingPunct="1" indent="-304800" latinLnBrk="0" marL="3962400" rtl="0">
              <a:spcBef>
                <a:spcPct val="20000"/>
              </a:spcBef>
              <a:buFont charset="0" pitchFamily="34" typeface="Arial"/>
              <a:buChar char="•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218565" eaLnBrk="1" hangingPunct="1" indent="-304800" latinLnBrk="0" marL="4572000" rtl="0">
              <a:spcBef>
                <a:spcPct val="20000"/>
              </a:spcBef>
              <a:buFont charset="0" pitchFamily="34" typeface="Arial"/>
              <a:buChar char="•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218565" eaLnBrk="1" hangingPunct="1" indent="-304800" latinLnBrk="0" marL="5181600" rtl="0">
              <a:spcBef>
                <a:spcPct val="20000"/>
              </a:spcBef>
              <a:buFont charset="0" pitchFamily="34" typeface="Arial"/>
              <a:buChar char="•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lnSpc>
                <a:spcPct val="150000"/>
              </a:lnSpc>
              <a:spcBef>
                <a:spcPts val="0"/>
              </a:spcBef>
              <a:buNone/>
              <a:tabLst>
                <a:tab algn="l" pos="2250440"/>
              </a:tabLst>
            </a:pPr>
            <a:r>
              <a:rPr altLang="en-US" b="1" dirty="0" lang="zh-CN" smtClean="0" sz="240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第一单元    东西方先哲</a:t>
            </a:r>
            <a:endParaRPr altLang="zh-CN" b="1" dirty="0" lang="en-US" sz="240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indent="0" lvl="0" marL="0">
              <a:lnSpc>
                <a:spcPct val="150000"/>
              </a:lnSpc>
              <a:spcBef>
                <a:spcPts val="0"/>
              </a:spcBef>
              <a:buNone/>
              <a:tabLst>
                <a:tab algn="l" pos="2250440"/>
              </a:tabLst>
            </a:pPr>
            <a:r>
              <a:rPr altLang="en-US" b="1" dirty="0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0" pitchFamily="18" typeface="Times New Roman"/>
                <a:ea typeface="+mj-ea"/>
                <a:cs charset="0" pitchFamily="18" typeface="Times New Roman"/>
              </a:rPr>
              <a:t>第</a:t>
            </a:r>
            <a:r>
              <a:rPr altLang="zh-CN" b="1" dirty="0" lang="en-US" sz="3200">
                <a:solidFill>
                  <a:schemeClr val="tx1">
                    <a:lumMod val="85000"/>
                    <a:lumOff val="15000"/>
                  </a:schemeClr>
                </a:solidFill>
                <a:latin charset="0" pitchFamily="18" typeface="Times New Roman"/>
                <a:ea typeface="+mj-ea"/>
                <a:cs charset="0" pitchFamily="18" typeface="Times New Roman"/>
              </a:rPr>
              <a:t>3</a:t>
            </a:r>
            <a:r>
              <a:rPr altLang="en-US" b="1" dirty="0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0" pitchFamily="18" typeface="Times New Roman"/>
                <a:ea typeface="+mj-ea"/>
                <a:cs charset="0" pitchFamily="18" typeface="Times New Roman"/>
              </a:rPr>
              <a:t>课　百科全书式的学者亚里士多德</a:t>
            </a:r>
            <a:endParaRPr altLang="zh-CN" b="1" dirty="0" lang="zh-CN" sz="3200">
              <a:solidFill>
                <a:schemeClr val="tx1">
                  <a:lumMod val="85000"/>
                  <a:lumOff val="15000"/>
                </a:schemeClr>
              </a:solidFill>
              <a:latin charset="0" pitchFamily="18" typeface="Times New Roman"/>
              <a:ea typeface="+mj-ea"/>
              <a:cs charset="0" pitchFamily="18"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67314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164" y="238194"/>
            <a:ext cx="2333534" cy="668428"/>
            <a:chOff x="164" y="341996"/>
            <a:chExt cx="2333534" cy="668428"/>
          </a:xfrm>
        </p:grpSpPr>
        <p:sp>
          <p:nvSpPr>
            <p:cNvPr id="17" name="五边形 16"/>
            <p:cNvSpPr/>
            <p:nvPr/>
          </p:nvSpPr>
          <p:spPr>
            <a:xfrm>
              <a:off x="164" y="505747"/>
              <a:ext cx="432048" cy="491359"/>
            </a:xfrm>
            <a:prstGeom prst="homePlate">
              <a:avLst>
                <a:gd name="adj" fmla="val 3530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8" name="燕尾形 17"/>
            <p:cNvSpPr/>
            <p:nvPr/>
          </p:nvSpPr>
          <p:spPr>
            <a:xfrm>
              <a:off x="262558" y="501558"/>
              <a:ext cx="2037820" cy="495548"/>
            </a:xfrm>
            <a:prstGeom prst="chevron">
              <a:avLst>
                <a:gd name="adj" fmla="val 36111"/>
              </a:avLst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245466" y="341996"/>
              <a:ext cx="2088232" cy="668428"/>
            </a:xfrm>
            <a:prstGeom prst="rect">
              <a:avLst/>
            </a:prstGeom>
          </p:spPr>
          <p:txBody>
            <a:bodyPr wrap="square" lIns="121898" tIns="60948" rIns="121898" bIns="60948">
              <a:spAutoFit/>
            </a:bodyPr>
            <a:lstStyle/>
            <a:p>
              <a:pPr lvl="0" algn="ctr">
                <a:lnSpc>
                  <a:spcPct val="150000"/>
                </a:lnSpc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white"/>
                  </a:solidFill>
                  <a:latin typeface="宋体"/>
                  <a:cs typeface="Courier New"/>
                </a:rPr>
                <a:t>历史评价</a:t>
              </a:r>
            </a:p>
          </p:txBody>
        </p:sp>
      </p:grpSp>
      <p:sp>
        <p:nvSpPr>
          <p:cNvPr id="23" name="矩形 22"/>
          <p:cNvSpPr/>
          <p:nvPr/>
        </p:nvSpPr>
        <p:spPr>
          <a:xfrm>
            <a:off x="504414" y="1269554"/>
            <a:ext cx="11057037" cy="19487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柏拉图创造并奠定了西欧教育学的理论基础，亚里士多德则继承并发展了这一理论基础，从而使古希腊教育理论发展到了更高的水平，极大地推动了人类文明的发展。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pic>
        <p:nvPicPr>
          <p:cNvPr id="24" name="图片 2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5494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164" y="238194"/>
            <a:ext cx="2333534" cy="668428"/>
            <a:chOff x="164" y="341996"/>
            <a:chExt cx="2333534" cy="668428"/>
          </a:xfrm>
        </p:grpSpPr>
        <p:sp>
          <p:nvSpPr>
            <p:cNvPr id="17" name="五边形 16"/>
            <p:cNvSpPr/>
            <p:nvPr/>
          </p:nvSpPr>
          <p:spPr>
            <a:xfrm>
              <a:off x="164" y="505747"/>
              <a:ext cx="432048" cy="491359"/>
            </a:xfrm>
            <a:prstGeom prst="homePlate">
              <a:avLst>
                <a:gd name="adj" fmla="val 3530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8" name="燕尾形 17"/>
            <p:cNvSpPr/>
            <p:nvPr/>
          </p:nvSpPr>
          <p:spPr>
            <a:xfrm>
              <a:off x="262558" y="501558"/>
              <a:ext cx="2037820" cy="495548"/>
            </a:xfrm>
            <a:prstGeom prst="chevron">
              <a:avLst>
                <a:gd name="adj" fmla="val 36111"/>
              </a:avLst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245466" y="341996"/>
              <a:ext cx="2088232" cy="668428"/>
            </a:xfrm>
            <a:prstGeom prst="rect">
              <a:avLst/>
            </a:prstGeom>
          </p:spPr>
          <p:txBody>
            <a:bodyPr wrap="square" lIns="121898" tIns="60948" rIns="121898" bIns="60948">
              <a:spAutoFit/>
            </a:bodyPr>
            <a:lstStyle/>
            <a:p>
              <a:pPr lvl="0" algn="ctr">
                <a:lnSpc>
                  <a:spcPct val="150000"/>
                </a:lnSpc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white"/>
                  </a:solidFill>
                  <a:latin typeface="宋体"/>
                  <a:cs typeface="Courier New"/>
                </a:rPr>
                <a:t>归纳总结</a:t>
              </a:r>
            </a:p>
          </p:txBody>
        </p:sp>
      </p:grpSp>
      <p:sp>
        <p:nvSpPr>
          <p:cNvPr id="23" name="矩形 22"/>
          <p:cNvSpPr/>
          <p:nvPr/>
        </p:nvSpPr>
        <p:spPr>
          <a:xfrm>
            <a:off x="279934" y="1116764"/>
            <a:ext cx="11505997" cy="25950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亚里士多德是古希腊伟大的思想家，古希腊文化的集大成者。亚里士多德的哲学认识是从批判柏拉图的理念论开始的。他认为自然界是客观的、真实的存在，人们的认识来自对客观世界的感觉，没有感觉就没有认知。他也批评老师对理想国家的设想，认为这种设想不符合社会实际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pic>
        <p:nvPicPr>
          <p:cNvPr id="24" name="图片 2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30979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知识图示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155" y="981522"/>
            <a:ext cx="11406102" cy="3466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81330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10830" y="2133650"/>
            <a:ext cx="66369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史料实证     深化探究  </a:t>
            </a:r>
            <a:endParaRPr lang="en-US" altLang="zh-CN" sz="4000" b="1" dirty="0">
              <a:solidFill>
                <a:srgbClr val="FFFF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000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    —— </a:t>
            </a:r>
            <a:r>
              <a:rPr lang="zh-CN" altLang="en-US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理解重要史料史论</a:t>
            </a:r>
          </a:p>
        </p:txBody>
      </p:sp>
    </p:spTree>
    <p:extLst>
      <p:ext uri="{BB962C8B-B14F-4D97-AF65-F5344CB8AC3E}">
        <p14:creationId xmlns:p14="http://schemas.microsoft.com/office/powerpoint/2010/main" xmlns="" val="576587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48922" y="658083"/>
            <a:ext cx="11532492" cy="133393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亚里士多德穿着文雅高贵的衣服，帽子上饰以宝石。他手正轻微上举，以鼓励争论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下图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)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主题一　亚里士多德的贡献</a:t>
            </a:r>
          </a:p>
        </p:txBody>
      </p:sp>
      <p:pic>
        <p:nvPicPr>
          <p:cNvPr id="2050" name="Picture 2" descr="S24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0656" y="2334466"/>
            <a:ext cx="3289100" cy="383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5914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31443" y="322070"/>
            <a:ext cx="11499437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问题</a:t>
            </a:r>
            <a:r>
              <a:rPr lang="zh-CN" altLang="en-US" sz="2800" b="1" kern="100" dirty="0" smtClean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思考</a:t>
            </a:r>
            <a:endParaRPr lang="en-US" altLang="zh-CN" sz="2800" b="1" kern="100" dirty="0" smtClean="0">
              <a:solidFill>
                <a:srgbClr val="C00000"/>
              </a:solidFill>
              <a:latin typeface="+mj-ea"/>
              <a:ea typeface="+mj-ea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亚里士多德在教育领域有何突出贡献？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31443" y="1701602"/>
            <a:ext cx="11624403" cy="6876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贡献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：兴建吕克昂学园，创散步讲学法。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31443" y="2349674"/>
            <a:ext cx="11499437" cy="6876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他与其老师柏拉图的教学方法有何共性？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1443" y="3081134"/>
            <a:ext cx="11624403" cy="19794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共性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：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①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从柏拉图的对话教学到亚里士多德的散步讲学，教学方式灵活，不拘泥于固定课堂模式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；</a:t>
            </a:r>
            <a:endParaRPr lang="en-US" altLang="zh-CN" sz="2800" kern="100" dirty="0" smtClean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②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教学气氛民主活泼，有助于思维启迪，类似于当今的素质教育理念。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2834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uiExpand="1" build="allAtOnce"/>
      <p:bldP spid="7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69287" y="588919"/>
            <a:ext cx="11730575" cy="464740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探究点</a:t>
            </a:r>
            <a:r>
              <a:rPr lang="en-US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Courier New"/>
              </a:rPr>
              <a:t>1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　哲学主张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不知自己过失是最大的病痛。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慷慨是挥霍与吝啬之间的中庸。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没有一个人是永生的。希腊人是人。所以，没有一个希腊人是永生的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en-US" altLang="zh-CN" sz="2800" kern="100" dirty="0" smtClean="0">
              <a:latin typeface="Times New Roman"/>
              <a:ea typeface="华文细黑"/>
              <a:cs typeface="Times New Roman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亚里士多德</a:t>
            </a:r>
            <a:endParaRPr lang="en-US" altLang="zh-CN" sz="1050" kern="100" dirty="0">
              <a:latin typeface="宋体"/>
              <a:cs typeface="Courier New"/>
            </a:endParaRPr>
          </a:p>
          <a:p>
            <a:pPr lvl="0"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微软雅黑"/>
                <a:ea typeface="微软雅黑"/>
                <a:cs typeface="Courier New"/>
              </a:rPr>
              <a:t>问题思考</a:t>
            </a:r>
            <a:endParaRPr lang="en-US" altLang="zh-CN" sz="2800" b="1" kern="100" dirty="0">
              <a:solidFill>
                <a:srgbClr val="C00000"/>
              </a:solidFill>
              <a:latin typeface="微软雅黑"/>
              <a:ea typeface="微软雅黑"/>
              <a:cs typeface="Courier New"/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800" kern="100" dirty="0">
                <a:solidFill>
                  <a:prstClr val="black"/>
                </a:solidFill>
                <a:latin typeface="Times New Roman"/>
                <a:ea typeface="华文细黑"/>
              </a:rPr>
              <a:t>(1)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/>
                <a:ea typeface="华文细黑"/>
                <a:cs typeface="Times New Roman"/>
              </a:rPr>
              <a:t>史料各反映了亚里士多德哪一领域的成就？各有何意义</a:t>
            </a:r>
            <a:r>
              <a:rPr lang="zh-CN" altLang="zh-CN" sz="2800" kern="100" dirty="0" smtClean="0">
                <a:solidFill>
                  <a:prstClr val="black"/>
                </a:solidFill>
                <a:latin typeface="Times New Roman"/>
                <a:ea typeface="华文细黑"/>
                <a:cs typeface="Times New Roman"/>
              </a:rPr>
              <a:t>？</a:t>
            </a:r>
            <a:endParaRPr lang="zh-CN" altLang="zh-CN" sz="1050" kern="100" dirty="0">
              <a:solidFill>
                <a:prstClr val="black"/>
              </a:solidFill>
              <a:latin typeface="宋体"/>
              <a:cs typeface="Courier New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主题二　亚里士多德的思想主张</a:t>
            </a: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2157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1443" y="1341562"/>
            <a:ext cx="11624403" cy="327215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成就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与意义：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①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第一段研究人本身，既提到完美的境界，也要追求现实的幸福。这一观点对柏拉图思想有继承，也有突破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。</a:t>
            </a:r>
            <a:endParaRPr lang="en-US" altLang="zh-CN" sz="2800" kern="100" dirty="0" smtClean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②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第二段提出人生哲学中的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中庸之道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，中庸之道是一种明智的生活态度和方法，是一种人生境界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。</a:t>
            </a:r>
            <a:endParaRPr lang="en-US" altLang="zh-CN" sz="2800" kern="100" dirty="0" smtClean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③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第三段是他的三段论，至今仍被学术界尊为权威。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6997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7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7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31443" y="1262506"/>
            <a:ext cx="11499437" cy="6876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用一句话评价亚里士多德在文化史上的地位。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1443" y="2022114"/>
            <a:ext cx="11624403" cy="6876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地位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：亚里士多德是古希腊文化的集大成者，对后世影响深远。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2616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31443" y="45418"/>
            <a:ext cx="11385581" cy="262582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探究点</a:t>
            </a:r>
            <a:r>
              <a:rPr lang="en-US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Courier New"/>
              </a:rPr>
              <a:t>2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　唯物论思想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柏拉图认为，在具体事物之外存在理念，它是世界的本原；而亚里士多德认为，思想来源于具体事物，物质世界和精神世界不可分割，每一物体都由形式和物质组成。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1443" y="2709714"/>
            <a:ext cx="11499437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问题</a:t>
            </a:r>
            <a:r>
              <a:rPr lang="zh-CN" altLang="en-US" sz="2800" b="1" kern="100" dirty="0" smtClean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思考</a:t>
            </a:r>
            <a:endParaRPr lang="en-US" altLang="zh-CN" sz="2800" b="1" kern="100" dirty="0" smtClean="0">
              <a:solidFill>
                <a:srgbClr val="C00000"/>
              </a:solidFill>
              <a:latin typeface="+mj-ea"/>
              <a:ea typeface="+mj-ea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史料探讨的中心问题是什么？说一说亚里士多德的基本观点。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1443" y="4089246"/>
            <a:ext cx="11624403" cy="19794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问题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：物质与思想的关系或思想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Courier New"/>
              </a:rPr>
              <a:t>(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精神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Courier New"/>
              </a:rPr>
              <a:t>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的来源。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观点：否定柏拉图理念独立于事物之外的观点，认为客观世界是真实存在的，而且是人类精神的来源。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6842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213081" y="1971179"/>
            <a:ext cx="9850677" cy="21786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321095" y="2000795"/>
            <a:ext cx="9435185" cy="206209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800" b="1" kern="10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  <a:cs typeface="Times New Roman"/>
              </a:rPr>
              <a:t>课标</a:t>
            </a:r>
            <a:r>
              <a:rPr lang="zh-CN" altLang="zh-CN" sz="2800" b="1" kern="10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  <a:cs typeface="Times New Roman"/>
              </a:rPr>
              <a:t>要求</a:t>
            </a:r>
            <a:endParaRPr lang="en-US" altLang="zh-CN" sz="2800" b="1" kern="100" dirty="0" smtClean="0">
              <a:solidFill>
                <a:srgbClr val="0000FF"/>
              </a:solidFill>
              <a:latin typeface="微软雅黑" pitchFamily="34" charset="-122"/>
              <a:ea typeface="微软雅黑" pitchFamily="34" charset="-122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简述古希腊哲学家亚里士多德的主要生平事迹，了解其追求真理的不懈探索精神，认识其对世界思想文化的贡献。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38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31443" y="365930"/>
            <a:ext cx="11499437" cy="6876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从史料可看出亚里士多德对恩师怎样的态度与原则？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1443" y="1125538"/>
            <a:ext cx="11624403" cy="6876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立场与原则：尊师但不盲从，敢于追求真理，善于思考与创新。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4028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12393" y="110045"/>
            <a:ext cx="11418309" cy="391848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探究点</a:t>
            </a:r>
            <a:r>
              <a:rPr lang="en-US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Courier New"/>
              </a:rPr>
              <a:t>3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　中庸思想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史料一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喜怒哀乐之未发，谓之中；发而皆中节，谓之和。质胜文则野，文胜质则史。文质彬彬，然后君子。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慷慨是挥霍与吝啬之间的中庸。庄重是自傲与顺从之间的中庸。谦谨是无耻与羞怯之间的中庸。文雅是滑稽和呆板的中庸。高尚是卑屈和顽强的中庸。娇柔是坚韧和病态的中庸。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12393" y="3956521"/>
            <a:ext cx="11499437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问题</a:t>
            </a:r>
            <a:r>
              <a:rPr lang="zh-CN" altLang="en-US" sz="2800" b="1" kern="100" dirty="0" smtClean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思考</a:t>
            </a:r>
            <a:endParaRPr lang="en-US" altLang="zh-CN" sz="2800" b="1" kern="100" dirty="0" smtClean="0">
              <a:solidFill>
                <a:srgbClr val="C00000"/>
              </a:solidFill>
              <a:latin typeface="+mj-ea"/>
              <a:ea typeface="+mj-ea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两则史料分别反映了谁的什么思想？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2393" y="5324673"/>
            <a:ext cx="7683013" cy="769417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反映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的是孔子与亚里士多德的中庸思想。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0148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12393" y="690433"/>
            <a:ext cx="11499437" cy="6876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依据史料，说一说两种类似主张的侧重点有何不同？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2393" y="1448561"/>
            <a:ext cx="11385581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不同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：孔子的中庸思想侧重处理社会上人际关系的礼法准则。亚里士多德思想则更多地侧重于人本身的哲学思考。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pic>
        <p:nvPicPr>
          <p:cNvPr id="5" name="图片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5742766"/>
            <a:ext cx="602973" cy="60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59095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373948" y="2205658"/>
            <a:ext cx="5442516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反馈训练 </a:t>
            </a:r>
            <a:r>
              <a:rPr lang="en-US" altLang="zh-CN" sz="4000" b="1" dirty="0" smtClean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	  </a:t>
            </a:r>
            <a:r>
              <a:rPr lang="zh-CN" altLang="en-US" sz="4000" b="1" dirty="0" smtClean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随</a:t>
            </a:r>
            <a:r>
              <a:rPr lang="zh-CN" altLang="en-US" sz="4000" b="1" dirty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堂巩固  </a:t>
            </a:r>
            <a:endParaRPr lang="en-US" altLang="zh-CN" sz="4000" b="1" dirty="0" smtClean="0">
              <a:solidFill>
                <a:srgbClr val="FFFF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——</a:t>
            </a:r>
            <a:r>
              <a:rPr lang="en-US" altLang="zh-CN" sz="4000" b="1" dirty="0" smtClean="0">
                <a:solidFill>
                  <a:prstClr val="white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 </a:t>
            </a:r>
            <a:r>
              <a:rPr lang="zh-CN" altLang="en-US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会做题才是硬道理</a:t>
            </a:r>
            <a:endParaRPr lang="en-US" altLang="zh-CN" sz="4000" dirty="0">
              <a:solidFill>
                <a:prstClr val="white"/>
              </a:solidFill>
              <a:latin typeface="华文楷体" pitchFamily="2" charset="-122"/>
              <a:ea typeface="华文楷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1196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310183" y="333450"/>
            <a:ext cx="11593288" cy="391925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吾爱吾师，吾尤爱真理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，西方先哲亚里士多德给后人留下了这一名言。下列各项中，能充分体现他是这一名言的忠实践行者的是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与柏拉图就哲学问题展开辩论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坚持用三段论进行研究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创立阿卡德米学园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D.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否定牛顿的绝对时空观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9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20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550" y="1739389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22" name="矩形 21"/>
          <p:cNvSpPr/>
          <p:nvPr/>
        </p:nvSpPr>
        <p:spPr>
          <a:xfrm>
            <a:off x="310183" y="4187661"/>
            <a:ext cx="11252331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注意题干中的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他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指的是亚里士多德。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、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D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两项与他无关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；</a:t>
            </a:r>
            <a:endParaRPr lang="en-US" altLang="zh-CN" sz="2800" kern="100" dirty="0" smtClean="0">
              <a:latin typeface="Times New Roman"/>
              <a:ea typeface="华文细黑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B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项体现不出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吾爱吾师，吾尤爱真理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。故正确选项是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6841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2" grpId="0" uiExpand="1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5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05991" y="583695"/>
            <a:ext cx="11593288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自始至终贯穿于亚里士多德的研究、统计和思考之中的工具科学是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理念论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B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三段论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C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形而上学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  D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中庸之道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46229" y="1291569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21" name="矩形 20"/>
          <p:cNvSpPr/>
          <p:nvPr/>
        </p:nvSpPr>
        <p:spPr>
          <a:xfrm>
            <a:off x="262558" y="2023855"/>
            <a:ext cx="11593288" cy="133393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自始至终贯穿于亚里士多德的研究、统计和思考之中的工具科学是三段论。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7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4492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21" grpId="0"/>
      <p:bldP spid="21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55661" y="458416"/>
            <a:ext cx="11593288" cy="270841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3.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马克思称亚里士多德是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古代最伟大的思想家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，亚里士多德的成就有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讲究科学方法研究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②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把逻辑学发展成为一门科学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③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提出法治优于人治的思想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④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提出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中庸之道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理论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①②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B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①②③④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	C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①②③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      D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②③④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68418" y="2465115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21" name="矩形 20"/>
          <p:cNvSpPr/>
          <p:nvPr/>
        </p:nvSpPr>
        <p:spPr>
          <a:xfrm>
            <a:off x="146625" y="3248761"/>
            <a:ext cx="11709221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亚里士多德成就突出，在教学方法、哲学、物理学、生物学、政治学、逻辑学等方面都有突出成就。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8128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21" grpId="0" build="allAtOnce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276924" y="4400889"/>
            <a:ext cx="11709221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中庸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反对的就是过度和不及，在题目给定的四个选项中，有三个选项带有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激进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，由此可判断出正确答案为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项。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solidFill>
                <a:srgbClr val="0000FF"/>
              </a:solidFill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6924" y="430924"/>
            <a:ext cx="11593288" cy="391925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4.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亚里士多德曾提出了自己的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中庸之道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，他认为任何事物都有三种状态，即过度、不及和中间。由此我们可以推断出他在政治上是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反对民主制的激进派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反对奴隶制的激进派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温和的民主派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D.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激进的民主派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6167" y="3057962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2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2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4839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11" grpId="0"/>
      <p:bldP spid="11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64024" y="530424"/>
            <a:ext cx="11826313" cy="327292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5.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亚里士多德被称为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百科全书式的学者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，下列有关叙述正确的是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他对当时所能涉及的学科都作过研究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②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从哲学角度回答了人的本质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③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对许多种不同的动植物进行了分类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④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提出的所有观点至今都被尊崇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①②③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	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B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②③④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①③④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	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D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①②④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534" y="2572956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21" name="矩形 20"/>
          <p:cNvSpPr/>
          <p:nvPr/>
        </p:nvSpPr>
        <p:spPr>
          <a:xfrm>
            <a:off x="164024" y="3824825"/>
            <a:ext cx="11709221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随着时间的推移和科学研究的深入，亚里士多德提出的许多观点已被否定。因此，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④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的叙述是不正确的。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2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solidFill>
                <a:srgbClr val="0000FF"/>
              </a:solidFill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23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3571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21" grpId="0"/>
      <p:bldP spid="21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1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solidFill>
                <a:srgbClr val="0000FF"/>
              </a:solidFill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32095" y="79639"/>
            <a:ext cx="11709221" cy="133393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6.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阅读下列材料：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材料一　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pic>
        <p:nvPicPr>
          <p:cNvPr id="3074" name="Picture 2" descr="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69737" y="1508944"/>
            <a:ext cx="3050938" cy="4009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4027179" y="5510021"/>
            <a:ext cx="4134466" cy="656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latin typeface="Times New Roman"/>
                <a:ea typeface="华文细黑"/>
                <a:cs typeface="Times New Roman"/>
              </a:rPr>
              <a:t>柏拉图与亚里士多德辩论</a:t>
            </a:r>
            <a:endParaRPr lang="zh-CN" altLang="zh-CN" sz="2800" kern="10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863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5474" y="0"/>
            <a:ext cx="3955487" cy="942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-25474" y="485949"/>
            <a:ext cx="3955487" cy="461665"/>
          </a:xfrm>
          <a:prstGeom prst="rect">
            <a:avLst/>
          </a:prstGeom>
          <a:solidFill>
            <a:schemeClr val="accent6">
              <a:lumMod val="75000"/>
              <a:alpha val="52000"/>
            </a:schemeClr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z="2400" dirty="0"/>
              <a:t>内容索引</a:t>
            </a:r>
          </a:p>
        </p:txBody>
      </p:sp>
      <p:cxnSp>
        <p:nvCxnSpPr>
          <p:cNvPr id="14" name="直接连接符 13"/>
          <p:cNvCxnSpPr/>
          <p:nvPr/>
        </p:nvCxnSpPr>
        <p:spPr>
          <a:xfrm>
            <a:off x="2812173" y="2675920"/>
            <a:ext cx="68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hlinkClick r:id="rId3" action="ppaction://hlinksldjump"/>
          </p:cNvPr>
          <p:cNvSpPr txBox="1"/>
          <p:nvPr/>
        </p:nvSpPr>
        <p:spPr>
          <a:xfrm>
            <a:off x="2782838" y="2152700"/>
            <a:ext cx="690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自主学习 基础知识 </a:t>
            </a:r>
            <a:r>
              <a:rPr lang="en-US" altLang="zh-CN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—— </a:t>
            </a:r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把握教材知识体系</a:t>
            </a:r>
            <a:endParaRPr lang="en-US" altLang="zh-CN" sz="2800" b="1" dirty="0">
              <a:solidFill>
                <a:srgbClr val="3114AC"/>
              </a:solidFill>
              <a:latin typeface="Times New Roman" pitchFamily="18" charset="0"/>
              <a:ea typeface="华文细黑" pitchFamily="2" charset="-122"/>
              <a:cs typeface="Times New Roman" pitchFamily="18" charset="0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2812173" y="3707997"/>
            <a:ext cx="6840000" cy="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hlinkClick r:id="rId4" action="ppaction://hlinksldjump"/>
          </p:cNvPr>
          <p:cNvSpPr txBox="1"/>
          <p:nvPr/>
        </p:nvSpPr>
        <p:spPr>
          <a:xfrm>
            <a:off x="2782838" y="3184815"/>
            <a:ext cx="690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史料实证 深化探究 </a:t>
            </a:r>
            <a:r>
              <a:rPr lang="en-US" altLang="zh-CN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—— </a:t>
            </a:r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理解重要史料史论</a:t>
            </a:r>
            <a:endParaRPr lang="en-US" altLang="zh-CN" sz="2800" b="1" dirty="0">
              <a:solidFill>
                <a:srgbClr val="3114AC"/>
              </a:solidFill>
              <a:latin typeface="Times New Roman" pitchFamily="18" charset="0"/>
              <a:ea typeface="华文细黑" pitchFamily="2" charset="-122"/>
              <a:cs typeface="Times New Roman" pitchFamily="18" charset="0"/>
            </a:endParaRPr>
          </a:p>
        </p:txBody>
      </p:sp>
      <p:sp>
        <p:nvSpPr>
          <p:cNvPr id="23" name="TextBox 22">
            <a:hlinkClick r:id="rId5" action="ppaction://hlinksldjump"/>
          </p:cNvPr>
          <p:cNvSpPr txBox="1"/>
          <p:nvPr/>
        </p:nvSpPr>
        <p:spPr>
          <a:xfrm>
            <a:off x="2782838" y="4274726"/>
            <a:ext cx="690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反馈训练 随堂巩固 </a:t>
            </a:r>
            <a:r>
              <a:rPr lang="en-US" altLang="zh-CN" sz="2800" b="1" dirty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—— </a:t>
            </a:r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会做题才是硬道理</a:t>
            </a:r>
            <a:endParaRPr lang="en-US" altLang="zh-CN" sz="2800" b="1" dirty="0">
              <a:solidFill>
                <a:srgbClr val="3114AC"/>
              </a:solidFill>
              <a:latin typeface="Times New Roman" pitchFamily="18" charset="0"/>
              <a:ea typeface="华文细黑" pitchFamily="2" charset="-122"/>
              <a:cs typeface="Times New Roman" pitchFamily="18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2787790" y="4797946"/>
            <a:ext cx="68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87550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1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solidFill>
                <a:srgbClr val="0000FF"/>
              </a:solidFill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90061" y="726608"/>
            <a:ext cx="11593288" cy="464740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材料二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亚里士多德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17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岁时，就被送到当时著名的柏拉图学园，在那里他学习了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20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年。由于他勤奋刻苦，涉猎广泛，很受老师柏拉图看重，被誉为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学园的精英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。可是，柏拉图又说：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要给亚里士多德戴上缰绳。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亚里士多德很尊敬他的老师，但是在很多问题上，他又有着自己独立的思考和见解。他曾说过这样一句话：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吾爱吾师，吾尤爱真理。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在学园里，亚里士多德经常和柏拉图争论，有时候，会把老师问得答不上来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r>
              <a:rPr lang="en-US" altLang="zh-CN" sz="2800" kern="100" dirty="0" smtClean="0">
                <a:latin typeface="Times New Roman"/>
                <a:ea typeface="华文细黑"/>
                <a:cs typeface="Times New Roman"/>
              </a:rPr>
              <a:t> 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6193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232095" y="1439723"/>
            <a:ext cx="11709221" cy="769417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答案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因为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亚里士多德勤于思考，努力读书，在学业上显示出惊人的才华。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solidFill>
                <a:srgbClr val="0000FF"/>
              </a:solidFill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32095" y="79639"/>
            <a:ext cx="11709221" cy="133393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请完成：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亚里士多德为什么被称为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学园的精英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？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11" name="矩形 10"/>
          <p:cNvSpPr/>
          <p:nvPr/>
        </p:nvSpPr>
        <p:spPr>
          <a:xfrm>
            <a:off x="232095" y="2925738"/>
            <a:ext cx="11709221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答案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因为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亚里士多德不盲从，敢于独立思考，在许多领域与柏拉图的思想不一致。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32095" y="2180561"/>
            <a:ext cx="11709221" cy="6876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为什么柏拉图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要给亚里士多德戴上缰绳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？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pic>
        <p:nvPicPr>
          <p:cNvPr id="21" name="图片 20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5742766"/>
            <a:ext cx="602973" cy="602973"/>
          </a:xfrm>
          <a:prstGeom prst="rect">
            <a:avLst/>
          </a:prstGeom>
        </p:spPr>
      </p:pic>
      <p:sp>
        <p:nvSpPr>
          <p:cNvPr id="23" name="矩形 22"/>
          <p:cNvSpPr/>
          <p:nvPr/>
        </p:nvSpPr>
        <p:spPr>
          <a:xfrm>
            <a:off x="232095" y="4285116"/>
            <a:ext cx="11524006" cy="6568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(3)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我们应学习亚里士多德哪些精神？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32095" y="4975212"/>
            <a:ext cx="11709221" cy="68683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答案　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勤奋刻苦、独立思考、坚持真理的精神等。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033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2" grpId="0" build="allAtOnce"/>
      <p:bldP spid="11" grpId="0" build="allAtOnce"/>
      <p:bldP spid="24" grpId="0" build="allAtOnce"/>
    </p:bldLst>
  </p:timing>
</p:sld>
</file>

<file path=ppt/slides/slide3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4"/>
          <a:stretch/>
        </p:blipFill>
        <p:spPr>
          <a:xfrm>
            <a:off x="0" y="0"/>
            <a:ext cx="12189600" cy="6859588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-25475" y="3604299"/>
            <a:ext cx="12215887" cy="1375395"/>
            <a:chOff x="-1524000" y="2705990"/>
            <a:chExt cx="12192000" cy="1375395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0" y="2807930"/>
              <a:ext cx="9144000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组合 14"/>
            <p:cNvGrpSpPr/>
            <p:nvPr/>
          </p:nvGrpSpPr>
          <p:grpSpPr>
            <a:xfrm>
              <a:off x="-1524000" y="2705990"/>
              <a:ext cx="12192000" cy="1375395"/>
              <a:chOff x="-1524000" y="2705990"/>
              <a:chExt cx="12192000" cy="1375395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-1524000" y="2705990"/>
                <a:ext cx="12192000" cy="1292787"/>
              </a:xfrm>
              <a:prstGeom prst="rect">
                <a:avLst/>
              </a:prstGeom>
              <a:solidFill>
                <a:schemeClr val="bg1">
                  <a:alpha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3985218" y="3998778"/>
                <a:ext cx="6682781" cy="82606"/>
              </a:xfrm>
              <a:prstGeom prst="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-1524000" y="3998777"/>
                <a:ext cx="5509219" cy="82608"/>
              </a:xfrm>
              <a:prstGeom prst="rect">
                <a:avLst/>
              </a:prstGeom>
              <a:solidFill>
                <a:srgbClr val="92D05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24" name="矩形 23"/>
          <p:cNvSpPr/>
          <p:nvPr/>
        </p:nvSpPr>
        <p:spPr>
          <a:xfrm>
            <a:off x="3987002" y="3492277"/>
            <a:ext cx="4648455" cy="886749"/>
          </a:xfrm>
          <a:prstGeom prst="rect">
            <a:avLst/>
          </a:prstGeom>
        </p:spPr>
        <p:txBody>
          <a:bodyPr bIns="45704" lIns="91410" rIns="91410" tIns="45704"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altLang="en-US" b="1" dirty="0" lang="zh-CN" smtClean="0" sz="4400">
                <a:solidFill>
                  <a:srgbClr val="0000FF"/>
                </a:solidFill>
                <a:effectLst/>
                <a:latin charset="-122" pitchFamily="34" typeface="微软雅黑"/>
                <a:ea charset="-122" pitchFamily="34" typeface="微软雅黑"/>
              </a:rPr>
              <a:t>本课结束</a:t>
            </a:r>
            <a:endParaRPr altLang="en-US" b="1" dirty="0" lang="zh-CN" sz="4400">
              <a:solidFill>
                <a:srgbClr val="0000FF"/>
              </a:solidFill>
              <a:effectLst/>
              <a:latin charset="-122" pitchFamily="34" typeface="微软雅黑"/>
              <a:ea charset="-122" pitchFamily="34"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70448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dur="indefinite" id="1" nodeType="tmRoot" restart="never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094534" y="2321809"/>
            <a:ext cx="582723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自主学习     基础知识  </a:t>
            </a:r>
            <a:endParaRPr lang="en-US" altLang="zh-CN" sz="4000" b="1" dirty="0" smtClean="0">
              <a:solidFill>
                <a:srgbClr val="FFFF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000" b="1" dirty="0" smtClean="0">
                <a:solidFill>
                  <a:prstClr val="white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   </a:t>
            </a:r>
            <a:r>
              <a:rPr lang="en-US" altLang="zh-CN" sz="4000" b="1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—— </a:t>
            </a:r>
            <a:r>
              <a:rPr lang="zh-CN" altLang="en-US" sz="4000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把握</a:t>
            </a:r>
            <a:r>
              <a:rPr lang="zh-CN" altLang="en-US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教材知识</a:t>
            </a:r>
            <a:r>
              <a:rPr lang="zh-CN" altLang="en-US" sz="4000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体系</a:t>
            </a:r>
            <a:endParaRPr lang="zh-CN" altLang="en-US" sz="4000" dirty="0">
              <a:solidFill>
                <a:prstClr val="white"/>
              </a:solidFill>
              <a:latin typeface="华文楷体" pitchFamily="2" charset="-122"/>
              <a:ea typeface="华文楷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806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574" y="6026030"/>
            <a:ext cx="2674827" cy="82956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34566" y="189434"/>
            <a:ext cx="11521280" cy="529373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一、生平小传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从御医之子到学园精英</a:t>
            </a:r>
            <a:endParaRPr lang="zh-CN" altLang="zh-CN" sz="1050" b="1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17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岁时的亚里士多德到雅典求学，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师从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并成为阿卡德米学园的精英。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从王子之师到</a:t>
            </a:r>
            <a:r>
              <a:rPr lang="en-US" altLang="zh-CN" sz="2800" b="1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逍遥学派</a:t>
            </a:r>
            <a:r>
              <a:rPr lang="en-US" altLang="zh-CN" sz="2800" b="1" kern="100" dirty="0">
                <a:latin typeface="宋体"/>
                <a:ea typeface="华文细黑"/>
                <a:cs typeface="Times New Roman"/>
              </a:rPr>
              <a:t>”</a:t>
            </a:r>
            <a:endParaRPr lang="zh-CN" altLang="zh-CN" sz="1050" b="1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亚里士多德应马其顿国王腓力二世的邀请做了其子亚历山大的老师；在亚历山大继承王位并征服希腊以后，亚里士多德在雅典创立了吕克昂学园，他的教学方法别具一格，历史上称他及其弟子们为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“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532939" y="1538536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柏拉图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9236302" y="4721632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逍遥学派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076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607628"/>
              </p:ext>
            </p:extLst>
          </p:nvPr>
        </p:nvGraphicFramePr>
        <p:xfrm>
          <a:off x="10619904" y="5211992"/>
          <a:ext cx="1558702" cy="594066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558702"/>
              </a:tblGrid>
              <a:tr h="594066">
                <a:tc>
                  <a:txBody>
                    <a:bodyPr/>
                    <a:lstStyle/>
                    <a:p>
                      <a:pPr marL="0" marR="0" indent="0" algn="ctr" defTabSz="12185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40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4" name="矩形 13">
            <a:hlinkClick r:id="rId2" action="ppaction://hlinksldjump"/>
          </p:cNvPr>
          <p:cNvSpPr/>
          <p:nvPr/>
        </p:nvSpPr>
        <p:spPr>
          <a:xfrm>
            <a:off x="10728106" y="528190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</a:rPr>
              <a:t>概念辨析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574" y="6026030"/>
            <a:ext cx="2674827" cy="82956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78582" y="405458"/>
            <a:ext cx="11449272" cy="400107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二、吾爱吾师，吾尤爱真理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尊师而不盲从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亚里士多德在治学当中，注意吸收前人的研究成果，但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绝不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敢于独立思考。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真理越辩越明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亚里士多德还与当时著名的学者激烈争论。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800907" y="1773610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盲从</a:t>
            </a:r>
            <a:endParaRPr lang="zh-CN" altLang="en-US" sz="2800" kern="10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1348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64" y="238194"/>
            <a:ext cx="2333534" cy="668428"/>
            <a:chOff x="164" y="341996"/>
            <a:chExt cx="2333534" cy="668428"/>
          </a:xfrm>
        </p:grpSpPr>
        <p:sp>
          <p:nvSpPr>
            <p:cNvPr id="4" name="五边形 3"/>
            <p:cNvSpPr/>
            <p:nvPr/>
          </p:nvSpPr>
          <p:spPr>
            <a:xfrm>
              <a:off x="164" y="505747"/>
              <a:ext cx="432048" cy="491359"/>
            </a:xfrm>
            <a:prstGeom prst="homePlate">
              <a:avLst>
                <a:gd name="adj" fmla="val 3530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燕尾形 4"/>
            <p:cNvSpPr/>
            <p:nvPr/>
          </p:nvSpPr>
          <p:spPr>
            <a:xfrm>
              <a:off x="262558" y="501558"/>
              <a:ext cx="2037820" cy="495548"/>
            </a:xfrm>
            <a:prstGeom prst="chevron">
              <a:avLst>
                <a:gd name="adj" fmla="val 36111"/>
              </a:avLst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245466" y="341996"/>
              <a:ext cx="2088232" cy="668428"/>
            </a:xfrm>
            <a:prstGeom prst="rect">
              <a:avLst/>
            </a:prstGeom>
          </p:spPr>
          <p:txBody>
            <a:bodyPr wrap="square" lIns="121898" tIns="60948" rIns="121898" bIns="60948">
              <a:spAutoFit/>
            </a:bodyPr>
            <a:lstStyle/>
            <a:p>
              <a:pPr lvl="0" algn="ctr">
                <a:lnSpc>
                  <a:spcPct val="150000"/>
                </a:lnSpc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white"/>
                  </a:solidFill>
                  <a:latin typeface="宋体"/>
                  <a:cs typeface="Courier New"/>
                </a:rPr>
                <a:t>概念辨析</a:t>
              </a:r>
            </a:p>
          </p:txBody>
        </p:sp>
      </p:grpSp>
      <p:pic>
        <p:nvPicPr>
          <p:cNvPr id="14" name="图片 1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69287" y="737187"/>
            <a:ext cx="11730575" cy="456481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柏拉图与亚里士多德的思想主张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哲学主张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柏拉图：理念论，理念是世界的本质，现实世界是理念的反映。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亚里士多德：肯定客观世界是真实的存在，而且是人类认识的来源。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政治主张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柏拉图：推崇德治，理想国是哲人治理的国家，其次才是法治。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亚里士多德：法治优于人治。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739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34566" y="593171"/>
            <a:ext cx="11499437" cy="464740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三、百科全书式的大师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科学的研究方法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亚里士多德在进行研究时，首先广泛收集材料，然后把它们分门别类，放在不同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的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下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，随后进行分析、综合，得出有条理的论断；他首次将科学分为理论的科学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、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的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科学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和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的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科学三类。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逻辑学与</a:t>
            </a:r>
            <a:r>
              <a:rPr lang="en-US" altLang="zh-CN" sz="2800" b="1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三段论</a:t>
            </a:r>
            <a:r>
              <a:rPr lang="en-US" altLang="zh-CN" sz="2800" b="1" kern="100" dirty="0">
                <a:latin typeface="宋体"/>
                <a:ea typeface="华文细黑"/>
                <a:cs typeface="Times New Roman"/>
              </a:rPr>
              <a:t>”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亚里士多德提出了著名的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“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，把逻辑学发展成为一门科学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1050" kern="100" dirty="0">
              <a:latin typeface="宋体"/>
              <a:cs typeface="Courier New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574" y="6026030"/>
            <a:ext cx="2674827" cy="82956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206774" y="2617162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论题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00307" y="3266614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实践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632555" y="3257089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创造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674096" y="4519439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三段论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4975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40840" y="721384"/>
            <a:ext cx="11730575" cy="270841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3.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《政治学》与伦理学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亚里士多德的《政治学》专门讨论政治问题和原理，提出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了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优于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人治的思想；在伦理学方面，他提出了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“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理论，鼓励人们在生活实践中以理性为准绳。</a:t>
            </a:r>
            <a:r>
              <a:rPr lang="en-US" altLang="zh-CN" sz="2800" kern="100" dirty="0">
                <a:latin typeface="Times New Roman"/>
                <a:ea typeface="华文细黑"/>
                <a:cs typeface="Times New Roman"/>
              </a:rPr>
              <a:t> </a:t>
            </a:r>
            <a:endParaRPr lang="zh-CN" altLang="zh-CN" sz="1050" kern="100" dirty="0">
              <a:latin typeface="宋体"/>
              <a:cs typeface="Courier New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574" y="6026030"/>
            <a:ext cx="2674827" cy="829568"/>
          </a:xfrm>
          <a:prstGeom prst="rect">
            <a:avLst/>
          </a:prstGeom>
        </p:spPr>
      </p:pic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27021204"/>
              </p:ext>
            </p:extLst>
          </p:nvPr>
        </p:nvGraphicFramePr>
        <p:xfrm>
          <a:off x="10619904" y="4621915"/>
          <a:ext cx="1570509" cy="1188132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570509"/>
              </a:tblGrid>
              <a:tr h="594066">
                <a:tc>
                  <a:txBody>
                    <a:bodyPr/>
                    <a:lstStyle/>
                    <a:p>
                      <a:pPr marL="0" marR="0" indent="0" algn="ctr" defTabSz="12185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400" i="1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4066">
                <a:tc>
                  <a:txBody>
                    <a:bodyPr/>
                    <a:lstStyle/>
                    <a:p>
                      <a:pPr marL="0" marR="0" indent="0" algn="ctr" defTabSz="12185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400" i="1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0711096" y="4581922"/>
            <a:ext cx="1415772" cy="579005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pPr algn="ctr">
              <a:lnSpc>
                <a:spcPct val="150000"/>
              </a:lnSpc>
              <a:tabLst>
                <a:tab pos="1890395" algn="l"/>
              </a:tabLst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</a:rPr>
              <a:t>历史评价</a:t>
            </a:r>
          </a:p>
        </p:txBody>
      </p:sp>
      <p:sp>
        <p:nvSpPr>
          <p:cNvPr id="13" name="矩形 12">
            <a:hlinkClick r:id="rId4" action="ppaction://hlinksldjump"/>
          </p:cNvPr>
          <p:cNvSpPr/>
          <p:nvPr/>
        </p:nvSpPr>
        <p:spPr>
          <a:xfrm>
            <a:off x="10711096" y="5160927"/>
            <a:ext cx="1415772" cy="579005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pPr algn="ctr">
              <a:lnSpc>
                <a:spcPct val="150000"/>
              </a:lnSpc>
              <a:tabLst>
                <a:tab pos="1890395" algn="l"/>
              </a:tabLst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</a:rPr>
              <a:t>归纳总结</a:t>
            </a:r>
          </a:p>
        </p:txBody>
      </p:sp>
      <p:sp>
        <p:nvSpPr>
          <p:cNvPr id="3" name="矩形 2"/>
          <p:cNvSpPr/>
          <p:nvPr/>
        </p:nvSpPr>
        <p:spPr>
          <a:xfrm>
            <a:off x="9551590" y="1466528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法治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23198" y="2109267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中道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028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theme/theme1.xml><?xml version="1.0" encoding="utf-8"?>
<a:theme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5249</TotalTime>
  <Words>1714</Words>
  <Application>Microsoft Office PowerPoint</Application>
  <PresentationFormat>自定义</PresentationFormat>
  <Paragraphs>201</Paragraphs>
  <Slides>32</Slides>
  <Notes>0</Notes>
  <HiddenSlides>4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32</vt:i4>
      </vt:variant>
    </vt:vector>
  </HeadingPairs>
  <TitlesOfParts>
    <vt:vector size="34" baseType="lpstr">
      <vt:lpstr>7_Office 主题</vt:lpstr>
      <vt:lpstr>8_Office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4546</cp:revision>
  <dcterms:created xsi:type="dcterms:W3CDTF">2014-11-27T01:03:00Z</dcterms:created>
  <dcterms:modified xsi:type="dcterms:W3CDTF">2017-10-19T03:07:04Z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KSOProductBuildVer" pid="2">
    <vt:lpwstr>2052-10.1.0.5458</vt:lpwstr>
  </property>
  <property fmtid="{D5CDD505-2E9C-101B-9397-08002B2CF9AE}" name="NXPowerLiteLastOptimized" pid="3">
    <vt:lpwstr>389563</vt:lpwstr>
  </property>
  <property fmtid="{D5CDD505-2E9C-101B-9397-08002B2CF9AE}" name="NXPowerLiteSettings" pid="4">
    <vt:lpwstr>F7000400038000</vt:lpwstr>
  </property>
  <property fmtid="{D5CDD505-2E9C-101B-9397-08002B2CF9AE}" name="NXPowerLiteVersion" pid="5">
    <vt:lpwstr>D5.0.3</vt:lpwstr>
  </property>
</Properties>
</file>