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3"/>
  </p:sldMasterIdLst>
  <p:notesMasterIdLst>
    <p:notesMasterId r:id="rId39"/>
  </p:notesMasterIdLst>
  <p:handoutMasterIdLst>
    <p:handoutMasterId r:id="rId40"/>
  </p:handoutMasterIdLst>
  <p:sldIdLst>
    <p:sldId id="1164" r:id="rId4"/>
    <p:sldId id="1184" r:id="rId5"/>
    <p:sldId id="1362" r:id="rId6"/>
    <p:sldId id="1395" r:id="rId7"/>
    <p:sldId id="1221" r:id="rId8"/>
    <p:sldId id="1367" r:id="rId9"/>
    <p:sldId id="1431" r:id="rId10"/>
    <p:sldId id="1403" r:id="rId11"/>
    <p:sldId id="1368" r:id="rId12"/>
    <p:sldId id="1369" r:id="rId13"/>
    <p:sldId id="1404" r:id="rId14"/>
    <p:sldId id="1391" r:id="rId15"/>
    <p:sldId id="1374" r:id="rId16"/>
    <p:sldId id="1376" r:id="rId17"/>
    <p:sldId id="1363" r:id="rId18"/>
    <p:sldId id="1346" r:id="rId19"/>
    <p:sldId id="1380" r:id="rId20"/>
    <p:sldId id="1405" r:id="rId21"/>
    <p:sldId id="1396" r:id="rId22"/>
    <p:sldId id="1407" r:id="rId23"/>
    <p:sldId id="1398" r:id="rId24"/>
    <p:sldId id="1399" r:id="rId25"/>
    <p:sldId id="1408" r:id="rId26"/>
    <p:sldId id="1410" r:id="rId27"/>
    <p:sldId id="1409" r:id="rId28"/>
    <p:sldId id="1205" r:id="rId29"/>
    <p:sldId id="1250" r:id="rId30"/>
    <p:sldId id="1255" r:id="rId31"/>
    <p:sldId id="1251" r:id="rId32"/>
    <p:sldId id="1252" r:id="rId33"/>
    <p:sldId id="1394" r:id="rId34"/>
    <p:sldId id="1400" r:id="rId35"/>
    <p:sldId id="1402" r:id="rId36"/>
    <p:sldId id="1401" r:id="rId37"/>
    <p:sldId id="1244" r:id="rId38"/>
  </p:sldIdLst>
  <p:sldSz cx="12190095" cy="6859270"/>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60"/>
      </p:cViewPr>
      <p:guideLst>
        <p:guide orient="horz" pos="2172"/>
        <p:guide pos="3833"/>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96"/>
        <p:guide pos="215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handoutMaster" Target="handoutMasters/handoutMaster1.xml"/><Relationship Id="rId4" Type="http://schemas.openxmlformats.org/officeDocument/2006/relationships/slide" Target="slides/slide1.xml"/><Relationship Id="rId39" Type="http://schemas.openxmlformats.org/officeDocument/2006/relationships/notesMaster" Target="notesMasters/notesMaster1.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1.png"/><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slide" Target="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slide" Target="sl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slide" Target="slide12.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slide" Target="slide26.xml"/><Relationship Id="rId3" Type="http://schemas.openxmlformats.org/officeDocument/2006/relationships/slide" Target="slide15.xml"/><Relationship Id="rId2" Type="http://schemas.openxmlformats.org/officeDocument/2006/relationships/slide" Target="slide3.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2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2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0.jpeg"/><Relationship Id="rId7" Type="http://schemas.openxmlformats.org/officeDocument/2006/relationships/slide" Target="slide33.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31.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slide" Target="slide32.xml"/><Relationship Id="rId7" Type="http://schemas.openxmlformats.org/officeDocument/2006/relationships/slide" Target="slide31.xml"/><Relationship Id="rId6" Type="http://schemas.openxmlformats.org/officeDocument/2006/relationships/image" Target="../media/image4.png"/><Relationship Id="rId5" Type="http://schemas.openxmlformats.org/officeDocument/2006/relationships/slide" Target="slide2.xml"/><Relationship Id="rId4" Type="http://schemas.openxmlformats.org/officeDocument/2006/relationships/slide" Target="slide30.xml"/><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 Target="slide2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slide" Target="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slide" Target="slide11.xml"/><Relationship Id="rId1"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Administrator\Desktop\物理图3-5\未用\co1303051G234-0.jpg"/>
          <p:cNvPicPr preferRelativeResize="0">
            <a:picLocks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445" y="0"/>
            <a:ext cx="12189600" cy="6859588"/>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组合 24"/>
          <p:cNvGrpSpPr/>
          <p:nvPr/>
        </p:nvGrpSpPr>
        <p:grpSpPr>
          <a:xfrm>
            <a:off x="-25475" y="549314"/>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副标题 3"/>
          <p:cNvSpPr txBox="1"/>
          <p:nvPr/>
        </p:nvSpPr>
        <p:spPr>
          <a:xfrm>
            <a:off x="3286760" y="549275"/>
            <a:ext cx="5687060" cy="1486535"/>
          </a:xfrm>
          <a:prstGeom prst="rect">
            <a:avLst/>
          </a:prstGeom>
        </p:spPr>
        <p:txBody>
          <a:bodyPr anchor="ctr">
            <a:noAutofit/>
          </a:bodyPr>
          <a:lst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defTabSz="-635">
              <a:lnSpc>
                <a:spcPct val="150000"/>
              </a:lnSpc>
              <a:spcBef>
                <a:spcPts val="0"/>
              </a:spcBef>
              <a:buNone/>
              <a:tabLst>
                <a:tab pos="2250440" algn="l"/>
              </a:tabLst>
            </a:pPr>
            <a:r>
              <a:rPr lang="zh-CN" altLang="en-US" sz="2400" b="1" dirty="0" smtClean="0">
                <a:solidFill>
                  <a:schemeClr val="bg2">
                    <a:lumMod val="25000"/>
                  </a:schemeClr>
                </a:solidFill>
                <a:latin typeface="+mj-ea"/>
                <a:ea typeface="+mj-ea"/>
              </a:rPr>
              <a:t>第二单元    中国古代政治家</a:t>
            </a:r>
            <a:endParaRPr lang="en-US" altLang="zh-CN" sz="2400" b="1" dirty="0">
              <a:solidFill>
                <a:schemeClr val="bg2">
                  <a:lumMod val="25000"/>
                </a:schemeClr>
              </a:solidFill>
              <a:latin typeface="+mj-ea"/>
              <a:ea typeface="+mj-ea"/>
            </a:endParaRPr>
          </a:p>
          <a:p>
            <a:pPr marL="0" lvl="0" indent="0" defTabSz="-635">
              <a:lnSpc>
                <a:spcPct val="150000"/>
              </a:lnSpc>
              <a:spcBef>
                <a:spcPts val="0"/>
              </a:spcBef>
              <a:buNone/>
              <a:tabLst>
                <a:tab pos="2250440" algn="l"/>
              </a:tabLst>
            </a:pPr>
            <a:r>
              <a:rPr lang="zh-CN" altLang="en-US" sz="3200" b="1" dirty="0">
                <a:solidFill>
                  <a:schemeClr val="tx1">
                    <a:lumMod val="85000"/>
                    <a:lumOff val="15000"/>
                  </a:schemeClr>
                </a:solidFill>
                <a:latin typeface="Times New Roman" pitchFamily="18" charset="0"/>
                <a:ea typeface="+mj-ea"/>
                <a:cs typeface="Times New Roman" pitchFamily="18" charset="0"/>
              </a:rPr>
              <a:t>第</a:t>
            </a:r>
            <a:r>
              <a:rPr lang="en-US" altLang="zh-CN" sz="3200" b="1" dirty="0">
                <a:solidFill>
                  <a:schemeClr val="tx1">
                    <a:lumMod val="85000"/>
                    <a:lumOff val="15000"/>
                  </a:schemeClr>
                </a:solidFill>
                <a:latin typeface="Times New Roman" pitchFamily="18" charset="0"/>
                <a:ea typeface="+mj-ea"/>
                <a:cs typeface="Times New Roman" pitchFamily="18" charset="0"/>
              </a:rPr>
              <a:t>4</a:t>
            </a:r>
            <a:r>
              <a:rPr lang="zh-CN" altLang="en-US" sz="3200" b="1" dirty="0">
                <a:solidFill>
                  <a:schemeClr val="tx1">
                    <a:lumMod val="85000"/>
                    <a:lumOff val="15000"/>
                  </a:schemeClr>
                </a:solidFill>
                <a:latin typeface="Times New Roman" pitchFamily="18" charset="0"/>
                <a:ea typeface="+mj-ea"/>
                <a:cs typeface="Times New Roman" pitchFamily="18" charset="0"/>
              </a:rPr>
              <a:t>课　</a:t>
            </a:r>
            <a:r>
              <a:rPr lang="zh-CN" altLang="en-US" sz="3200" b="1" dirty="0">
                <a:solidFill>
                  <a:schemeClr val="tx1">
                    <a:lumMod val="85000"/>
                    <a:lumOff val="15000"/>
                  </a:schemeClr>
                </a:solidFill>
                <a:latin typeface="宋体" pitchFamily="2" charset="-122"/>
                <a:ea typeface="宋体" pitchFamily="2" charset="-122"/>
                <a:cs typeface="Times New Roman" pitchFamily="18" charset="0"/>
              </a:rPr>
              <a:t>“</a:t>
            </a:r>
            <a:r>
              <a:rPr lang="zh-CN" altLang="en-US" sz="3200" b="1" dirty="0">
                <a:solidFill>
                  <a:schemeClr val="tx1">
                    <a:lumMod val="85000"/>
                    <a:lumOff val="15000"/>
                  </a:schemeClr>
                </a:solidFill>
                <a:latin typeface="Times New Roman" pitchFamily="18" charset="0"/>
                <a:ea typeface="+mj-ea"/>
                <a:cs typeface="Times New Roman" pitchFamily="18" charset="0"/>
              </a:rPr>
              <a:t>千古一帝</a:t>
            </a:r>
            <a:r>
              <a:rPr lang="zh-CN" altLang="en-US" sz="3200" b="1" dirty="0">
                <a:solidFill>
                  <a:schemeClr val="tx1">
                    <a:lumMod val="85000"/>
                    <a:lumOff val="15000"/>
                  </a:schemeClr>
                </a:solidFill>
                <a:latin typeface="宋体" pitchFamily="2" charset="-122"/>
                <a:ea typeface="宋体" pitchFamily="2" charset="-122"/>
                <a:cs typeface="Times New Roman" pitchFamily="18" charset="0"/>
              </a:rPr>
              <a:t>”</a:t>
            </a:r>
            <a:r>
              <a:rPr lang="zh-CN" altLang="en-US" sz="3200" b="1" dirty="0">
                <a:solidFill>
                  <a:schemeClr val="tx1">
                    <a:lumMod val="85000"/>
                    <a:lumOff val="15000"/>
                  </a:schemeClr>
                </a:solidFill>
                <a:latin typeface="Times New Roman" pitchFamily="18" charset="0"/>
                <a:ea typeface="+mj-ea"/>
                <a:cs typeface="Times New Roman" pitchFamily="18" charset="0"/>
              </a:rPr>
              <a:t>秦始皇</a:t>
            </a:r>
            <a:endParaRPr lang="zh-CN" altLang="zh-CN" sz="3200" b="1" dirty="0">
              <a:solidFill>
                <a:schemeClr val="tx1">
                  <a:lumMod val="85000"/>
                  <a:lumOff val="15000"/>
                </a:schemeClr>
              </a:solidFill>
              <a:latin typeface="Times New Roman" pitchFamily="18" charset="0"/>
              <a:ea typeface="+mj-ea"/>
              <a:cs typeface="Times New Roman" pitchFamily="18" charset="0"/>
            </a:endParaRPr>
          </a:p>
        </p:txBody>
      </p:sp>
      <p:sp>
        <p:nvSpPr>
          <p:cNvPr id="7" name="矩形 6"/>
          <p:cNvSpPr/>
          <p:nvPr/>
        </p:nvSpPr>
        <p:spPr>
          <a:xfrm>
            <a:off x="1342685" y="2349410"/>
            <a:ext cx="9435185" cy="2040890"/>
          </a:xfrm>
          <a:prstGeom prst="rect">
            <a:avLst/>
          </a:prstGeom>
        </p:spPr>
        <p:txBody>
          <a:bodyPr wrap="square" lIns="121917" tIns="60958" rIns="121917" bIns="60958">
            <a:spAutoFit/>
          </a:bodyPr>
          <a:p>
            <a:pPr algn="just">
              <a:lnSpc>
                <a:spcPct val="150000"/>
              </a:lnSpc>
            </a:pPr>
            <a:r>
              <a:rPr lang="zh-CN" altLang="zh-CN" sz="2800" b="1" kern="100" dirty="0">
                <a:solidFill>
                  <a:srgbClr val="FF0000"/>
                </a:solidFill>
                <a:latin typeface="微软雅黑" pitchFamily="34" charset="-122"/>
                <a:ea typeface="微软雅黑" pitchFamily="34" charset="-122"/>
                <a:cs typeface="Times New Roman"/>
              </a:rPr>
              <a:t>课标</a:t>
            </a:r>
            <a:r>
              <a:rPr lang="zh-CN" altLang="zh-CN" sz="2800" b="1" kern="100" dirty="0" smtClean="0">
                <a:solidFill>
                  <a:srgbClr val="FF0000"/>
                </a:solidFill>
                <a:latin typeface="微软雅黑" pitchFamily="34" charset="-122"/>
                <a:ea typeface="微软雅黑" pitchFamily="34" charset="-122"/>
                <a:cs typeface="Times New Roman"/>
              </a:rPr>
              <a:t>要求</a:t>
            </a:r>
            <a:endParaRPr lang="zh-CN" altLang="zh-CN" sz="2800" b="1" kern="100" dirty="0" smtClean="0">
              <a:solidFill>
                <a:srgbClr val="FF0000"/>
              </a:solidFill>
              <a:latin typeface="微软雅黑" pitchFamily="34" charset="-122"/>
              <a:ea typeface="微软雅黑" pitchFamily="34" charset="-122"/>
              <a:cs typeface="Times New Roman"/>
            </a:endParaRPr>
          </a:p>
          <a:p>
            <a:pPr algn="just">
              <a:lnSpc>
                <a:spcPct val="150000"/>
              </a:lnSpc>
              <a:spcAft>
                <a:spcPts val="0"/>
              </a:spcAft>
            </a:pPr>
            <a:r>
              <a:rPr lang="zh-CN" altLang="zh-CN" sz="2800" b="1" kern="100" dirty="0">
                <a:solidFill>
                  <a:srgbClr val="FF0000"/>
                </a:solidFill>
                <a:latin typeface="Times New Roman"/>
                <a:ea typeface="华文细黑"/>
                <a:cs typeface="Times New Roman"/>
              </a:rPr>
              <a:t>简述秦始皇兼并六国、建立中央专制集权国家的主要史实，评价秦始皇的历史功过</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历史评价</a:t>
              </a:r>
              <a:endParaRPr lang="zh-CN" altLang="en-US" sz="2800" b="1" kern="100" dirty="0">
                <a:solidFill>
                  <a:prstClr val="white"/>
                </a:solidFill>
                <a:latin typeface="宋体"/>
                <a:cs typeface="Courier New"/>
              </a:endParaRPr>
            </a:p>
          </p:txBody>
        </p:sp>
      </p:grpSp>
      <p:sp>
        <p:nvSpPr>
          <p:cNvPr id="23" name="矩形 22"/>
          <p:cNvSpPr/>
          <p:nvPr/>
        </p:nvSpPr>
        <p:spPr>
          <a:xfrm>
            <a:off x="504414" y="968162"/>
            <a:ext cx="11057037" cy="2651760"/>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如何认识秦始皇修筑长城？</a:t>
            </a:r>
            <a:endParaRPr lang="zh-CN" altLang="zh-CN" sz="2800" kern="100" dirty="0">
              <a:solidFill>
                <a:srgbClr val="C00000"/>
              </a:solidFill>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en-US" sz="2800" b="1" kern="100" dirty="0">
                <a:solidFill>
                  <a:srgbClr val="FF0000"/>
                </a:solidFill>
                <a:latin typeface="Times New Roman"/>
                <a:ea typeface="华文细黑"/>
                <a:cs typeface="Courier New"/>
              </a:rPr>
              <a:t>积极：</a:t>
            </a:r>
            <a:r>
              <a:rPr lang="zh-CN" altLang="zh-CN" sz="2800" kern="100" dirty="0">
                <a:latin typeface="Times New Roman"/>
                <a:ea typeface="华文细黑"/>
                <a:cs typeface="Times New Roman"/>
              </a:rPr>
              <a:t>一定程度上</a:t>
            </a:r>
            <a:r>
              <a:rPr lang="zh-CN" altLang="zh-CN" sz="2800" b="1" kern="100" dirty="0">
                <a:latin typeface="Times New Roman"/>
                <a:ea typeface="华文细黑"/>
                <a:cs typeface="Times New Roman"/>
              </a:rPr>
              <a:t>抵御</a:t>
            </a:r>
            <a:r>
              <a:rPr lang="zh-CN" altLang="zh-CN" sz="2800" kern="100" dirty="0">
                <a:latin typeface="Times New Roman"/>
                <a:ea typeface="华文细黑"/>
                <a:cs typeface="Times New Roman"/>
              </a:rPr>
              <a:t>了</a:t>
            </a:r>
            <a:r>
              <a:rPr lang="zh-CN" altLang="zh-CN" sz="2800" b="1" kern="100" dirty="0">
                <a:latin typeface="Times New Roman"/>
                <a:ea typeface="华文细黑"/>
                <a:cs typeface="Times New Roman"/>
              </a:rPr>
              <a:t>外敌</a:t>
            </a:r>
            <a:r>
              <a:rPr lang="zh-CN" altLang="zh-CN" sz="2800" kern="100" dirty="0">
                <a:latin typeface="Times New Roman"/>
                <a:ea typeface="华文细黑"/>
                <a:cs typeface="Times New Roman"/>
              </a:rPr>
              <a:t>入侵；</a:t>
            </a:r>
            <a:r>
              <a:rPr lang="zh-CN" altLang="zh-CN" sz="2800" b="1" kern="100" dirty="0">
                <a:latin typeface="Times New Roman"/>
                <a:ea typeface="华文细黑"/>
                <a:cs typeface="Times New Roman"/>
              </a:rPr>
              <a:t>保障</a:t>
            </a:r>
            <a:r>
              <a:rPr lang="zh-CN" altLang="zh-CN" sz="2800" kern="100" dirty="0">
                <a:latin typeface="Times New Roman"/>
                <a:ea typeface="华文细黑"/>
                <a:cs typeface="Times New Roman"/>
              </a:rPr>
              <a:t>了沿边</a:t>
            </a:r>
            <a:r>
              <a:rPr lang="zh-CN" altLang="zh-CN" sz="2800" b="1" kern="100" dirty="0">
                <a:latin typeface="Times New Roman"/>
                <a:ea typeface="华文细黑"/>
                <a:cs typeface="Times New Roman"/>
              </a:rPr>
              <a:t>人民</a:t>
            </a:r>
            <a:r>
              <a:rPr lang="zh-CN" altLang="zh-CN" sz="2800" kern="100" dirty="0">
                <a:latin typeface="Times New Roman"/>
                <a:ea typeface="华文细黑"/>
                <a:cs typeface="Times New Roman"/>
              </a:rPr>
              <a:t>的生产</a:t>
            </a:r>
            <a:r>
              <a:rPr lang="zh-CN" altLang="zh-CN" sz="2800" b="1" kern="100" dirty="0">
                <a:latin typeface="Times New Roman"/>
                <a:ea typeface="华文细黑"/>
                <a:cs typeface="Times New Roman"/>
              </a:rPr>
              <a:t>生活</a:t>
            </a:r>
            <a:r>
              <a:rPr lang="zh-CN" altLang="zh-CN" sz="2800" kern="100" dirty="0">
                <a:latin typeface="Times New Roman"/>
                <a:ea typeface="华文细黑"/>
                <a:cs typeface="Times New Roman"/>
              </a:rPr>
              <a:t>；</a:t>
            </a:r>
            <a:endParaRPr lang="zh-CN" altLang="zh-CN" sz="2800" kern="100" dirty="0">
              <a:latin typeface="Times New Roman"/>
              <a:ea typeface="华文细黑"/>
              <a:cs typeface="Times New Roman"/>
            </a:endParaRPr>
          </a:p>
          <a:p>
            <a:pPr algn="just">
              <a:lnSpc>
                <a:spcPct val="150000"/>
              </a:lnSpc>
              <a:spcAft>
                <a:spcPts val="0"/>
              </a:spcAft>
            </a:pPr>
            <a:r>
              <a:rPr lang="zh-CN" altLang="zh-CN" sz="2800" kern="100" dirty="0">
                <a:latin typeface="Times New Roman"/>
                <a:ea typeface="华文细黑"/>
                <a:cs typeface="Times New Roman"/>
              </a:rPr>
              <a:t>                世界</a:t>
            </a:r>
            <a:r>
              <a:rPr lang="zh-CN" altLang="zh-CN" sz="2800" b="1" kern="100" dirty="0">
                <a:latin typeface="Times New Roman"/>
                <a:ea typeface="华文细黑"/>
                <a:cs typeface="Times New Roman"/>
              </a:rPr>
              <a:t>建筑奇迹</a:t>
            </a:r>
            <a:r>
              <a:rPr lang="zh-CN" altLang="zh-CN" sz="2800" kern="100" dirty="0">
                <a:latin typeface="Times New Roman"/>
                <a:ea typeface="华文细黑"/>
                <a:cs typeface="Times New Roman"/>
              </a:rPr>
              <a:t>之一；中华</a:t>
            </a:r>
            <a:r>
              <a:rPr lang="zh-CN" altLang="zh-CN" sz="2800" b="1" kern="100" dirty="0">
                <a:latin typeface="Times New Roman"/>
                <a:ea typeface="华文细黑"/>
                <a:cs typeface="Times New Roman"/>
              </a:rPr>
              <a:t>民族的象征</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en-US" sz="2800" kern="100" dirty="0">
                <a:latin typeface="Times New Roman"/>
                <a:ea typeface="华文细黑"/>
                <a:cs typeface="Courier New"/>
              </a:rPr>
              <a:t>消极：</a:t>
            </a:r>
            <a:r>
              <a:rPr lang="zh-CN" altLang="zh-CN" sz="2800" u="sng" kern="100" dirty="0">
                <a:latin typeface="Times New Roman"/>
                <a:ea typeface="华文细黑"/>
                <a:cs typeface="Times New Roman"/>
              </a:rPr>
              <a:t>加重</a:t>
            </a:r>
            <a:r>
              <a:rPr lang="zh-CN" altLang="zh-CN" sz="2800" kern="100" dirty="0">
                <a:latin typeface="Times New Roman"/>
                <a:ea typeface="华文细黑"/>
                <a:cs typeface="Times New Roman"/>
              </a:rPr>
              <a:t>了</a:t>
            </a:r>
            <a:r>
              <a:rPr lang="zh-CN" altLang="zh-CN" sz="2800" u="sng" kern="100" dirty="0">
                <a:latin typeface="Times New Roman"/>
                <a:ea typeface="华文细黑"/>
                <a:cs typeface="Times New Roman"/>
              </a:rPr>
              <a:t>人民</a:t>
            </a:r>
            <a:r>
              <a:rPr lang="zh-CN" altLang="zh-CN" sz="2800" kern="100" dirty="0">
                <a:latin typeface="Times New Roman"/>
                <a:ea typeface="华文细黑"/>
                <a:cs typeface="Times New Roman"/>
              </a:rPr>
              <a:t>的</a:t>
            </a:r>
            <a:r>
              <a:rPr lang="zh-CN" altLang="zh-CN" sz="2800" u="sng" kern="100" dirty="0">
                <a:latin typeface="Times New Roman"/>
                <a:ea typeface="华文细黑"/>
                <a:cs typeface="Times New Roman"/>
              </a:rPr>
              <a:t>负担</a:t>
            </a:r>
            <a:r>
              <a:rPr lang="zh-CN" altLang="zh-CN" sz="2800" kern="100" dirty="0">
                <a:latin typeface="Times New Roman"/>
                <a:ea typeface="华文细黑"/>
                <a:cs typeface="Times New Roman"/>
              </a:rPr>
              <a:t>，暴政的表现，</a:t>
            </a:r>
            <a:r>
              <a:rPr lang="zh-CN" altLang="zh-CN" sz="2800" u="sng" kern="100" dirty="0">
                <a:latin typeface="Times New Roman"/>
                <a:ea typeface="华文细黑"/>
                <a:cs typeface="Times New Roman"/>
              </a:rPr>
              <a:t>激化了社会矛盾</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pic>
        <p:nvPicPr>
          <p:cNvPr id="24" name="图片 2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重点精讲</a:t>
              </a:r>
              <a:endParaRPr lang="zh-CN" altLang="en-US" sz="2800" b="1" kern="100" dirty="0">
                <a:solidFill>
                  <a:prstClr val="white"/>
                </a:solidFill>
                <a:latin typeface="宋体"/>
                <a:cs typeface="Courier New"/>
              </a:endParaRPr>
            </a:p>
          </p:txBody>
        </p:sp>
      </p:grpSp>
      <p:sp>
        <p:nvSpPr>
          <p:cNvPr id="23" name="矩形 22"/>
          <p:cNvSpPr/>
          <p:nvPr/>
        </p:nvSpPr>
        <p:spPr>
          <a:xfrm>
            <a:off x="504414" y="1053530"/>
            <a:ext cx="11057037" cy="4572000"/>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为何说丞相等三公的设置加强了专制集权？</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丞相、太尉、御史大夫三者之间各自</a:t>
            </a:r>
            <a:r>
              <a:rPr lang="zh-CN" altLang="zh-CN" sz="2800" b="1" kern="100" dirty="0">
                <a:latin typeface="Times New Roman"/>
                <a:ea typeface="华文细黑"/>
                <a:cs typeface="Times New Roman"/>
              </a:rPr>
              <a:t>分权</a:t>
            </a:r>
            <a:r>
              <a:rPr lang="zh-CN" altLang="zh-CN" sz="2800" kern="100" dirty="0">
                <a:latin typeface="Times New Roman"/>
                <a:ea typeface="华文细黑"/>
                <a:cs typeface="Times New Roman"/>
              </a:rPr>
              <a:t>，互不统属，对皇帝负责，由皇帝任命，使军政大权都</a:t>
            </a:r>
            <a:r>
              <a:rPr lang="zh-CN" altLang="zh-CN" sz="2800" b="1" kern="100" dirty="0">
                <a:latin typeface="Times New Roman"/>
                <a:ea typeface="华文细黑"/>
                <a:cs typeface="Times New Roman"/>
              </a:rPr>
              <a:t>集中</a:t>
            </a:r>
            <a:r>
              <a:rPr lang="zh-CN" altLang="zh-CN" sz="2800" kern="100" dirty="0">
                <a:latin typeface="Times New Roman"/>
                <a:ea typeface="华文细黑"/>
                <a:cs typeface="Times New Roman"/>
              </a:rPr>
              <a:t>于皇帝手中。</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秦始皇以小篆通行全国，对中华文明发展产生的影响</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使汉字的笔画和结构得以定型，奠定了汉字方块形的基础，</a:t>
            </a:r>
            <a:r>
              <a:rPr lang="zh-CN" altLang="zh-CN" sz="2800" b="1" kern="100" dirty="0">
                <a:latin typeface="Times New Roman"/>
                <a:ea typeface="华文细黑"/>
                <a:cs typeface="Times New Roman"/>
              </a:rPr>
              <a:t>标志着汉字的统一</a:t>
            </a:r>
            <a:r>
              <a:rPr lang="zh-CN" altLang="zh-CN" sz="2800" kern="100" dirty="0">
                <a:latin typeface="Times New Roman"/>
                <a:ea typeface="华文细黑"/>
                <a:cs typeface="Times New Roman"/>
              </a:rPr>
              <a:t>。从此</a:t>
            </a:r>
            <a:r>
              <a:rPr lang="zh-CN" altLang="zh-CN" sz="2800" b="1" kern="100" dirty="0">
                <a:solidFill>
                  <a:srgbClr val="0000CC"/>
                </a:solidFill>
                <a:latin typeface="Times New Roman"/>
                <a:ea typeface="华文细黑"/>
                <a:cs typeface="Times New Roman"/>
              </a:rPr>
              <a:t>奠定了中华民族文化统一的基础</a:t>
            </a:r>
            <a:r>
              <a:rPr lang="zh-CN" altLang="zh-CN" sz="2800" kern="100" dirty="0">
                <a:latin typeface="Times New Roman"/>
                <a:ea typeface="华文细黑"/>
                <a:cs typeface="Times New Roman"/>
              </a:rPr>
              <a:t>，促进了经济文化的交流与发展和中华民族及中华文明的进步与发展。</a:t>
            </a:r>
            <a:endParaRPr lang="zh-CN" altLang="zh-CN" sz="2800" kern="100" dirty="0">
              <a:effectLst/>
              <a:latin typeface="宋体"/>
              <a:cs typeface="Courier New"/>
            </a:endParaRPr>
          </a:p>
        </p:txBody>
      </p:sp>
      <p:pic>
        <p:nvPicPr>
          <p:cNvPr id="24" name="图片 2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132506"/>
            <a:ext cx="11499437" cy="6504577"/>
          </a:xfrm>
          <a:prstGeom prst="rect">
            <a:avLst/>
          </a:prstGeom>
        </p:spPr>
        <p:txBody>
          <a:bodyPr wrap="square" lIns="121898" tIns="60948" rIns="121898" bIns="60948">
            <a:spAutoFit/>
          </a:bodyPr>
          <a:lstStyle/>
          <a:p>
            <a:pPr algn="just">
              <a:lnSpc>
                <a:spcPct val="145000"/>
              </a:lnSpc>
              <a:spcAft>
                <a:spcPts val="0"/>
              </a:spcAft>
            </a:pPr>
            <a:r>
              <a:rPr lang="zh-CN" altLang="zh-CN" sz="2800" b="1" kern="100" dirty="0">
                <a:solidFill>
                  <a:srgbClr val="0000FF"/>
                </a:solidFill>
                <a:latin typeface="Times New Roman"/>
                <a:ea typeface="华文细黑"/>
                <a:cs typeface="Times New Roman"/>
              </a:rPr>
              <a:t>四、勤政与暴行</a:t>
            </a:r>
            <a:endParaRPr lang="zh-CN" altLang="zh-CN" sz="2800" kern="100" dirty="0">
              <a:latin typeface="宋体"/>
              <a:cs typeface="Courier New"/>
            </a:endParaRPr>
          </a:p>
          <a:p>
            <a:pPr algn="just">
              <a:lnSpc>
                <a:spcPct val="145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功绩</a:t>
            </a:r>
            <a:endParaRPr lang="zh-CN" altLang="zh-CN" sz="2800" kern="100" dirty="0">
              <a:latin typeface="宋体"/>
              <a:cs typeface="Courier New"/>
            </a:endParaRPr>
          </a:p>
          <a:p>
            <a:pPr algn="just">
              <a:lnSpc>
                <a:spcPct val="145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统一中国，建立了中国历史上第一个中央集权的大一统帝国。</a:t>
            </a:r>
            <a:endParaRPr lang="zh-CN" altLang="zh-CN" sz="2800" kern="100" dirty="0">
              <a:latin typeface="宋体"/>
              <a:cs typeface="Courier New"/>
            </a:endParaRPr>
          </a:p>
          <a:p>
            <a:pPr algn="just">
              <a:lnSpc>
                <a:spcPct val="145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统一后，他在政治、经济、文化各领域确立起一整套先进的制度、规范，奠定</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国家</a:t>
            </a:r>
            <a:r>
              <a:rPr lang="zh-CN" altLang="zh-CN" sz="2800" kern="100" dirty="0">
                <a:latin typeface="Times New Roman"/>
                <a:ea typeface="华文细黑"/>
                <a:cs typeface="Times New Roman"/>
              </a:rPr>
              <a:t>的基本格局，为此后</a:t>
            </a:r>
            <a:r>
              <a:rPr lang="en-US" altLang="zh-CN" sz="2800" kern="100" dirty="0">
                <a:latin typeface="Times New Roman"/>
                <a:ea typeface="华文细黑"/>
                <a:cs typeface="Courier New"/>
              </a:rPr>
              <a:t>2 000</a:t>
            </a:r>
            <a:r>
              <a:rPr lang="zh-CN" altLang="zh-CN" sz="2800" kern="100" dirty="0">
                <a:latin typeface="Times New Roman"/>
                <a:ea typeface="华文细黑"/>
                <a:cs typeface="Times New Roman"/>
              </a:rPr>
              <a:t>多年的历史开辟了新的发展方向。</a:t>
            </a:r>
            <a:endParaRPr lang="zh-CN" altLang="zh-CN" sz="2800" kern="100" dirty="0">
              <a:latin typeface="宋体"/>
              <a:cs typeface="Courier New"/>
            </a:endParaRPr>
          </a:p>
          <a:p>
            <a:pPr algn="just">
              <a:lnSpc>
                <a:spcPct val="145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他勤于政务，富有实干精神，是具有高度行政能力的政治家。</a:t>
            </a:r>
            <a:endParaRPr lang="zh-CN" altLang="zh-CN" sz="2800" kern="100" dirty="0">
              <a:latin typeface="宋体"/>
              <a:cs typeface="Courier New"/>
            </a:endParaRPr>
          </a:p>
          <a:p>
            <a:pPr algn="just">
              <a:lnSpc>
                <a:spcPct val="145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过失</a:t>
            </a:r>
            <a:endParaRPr lang="zh-CN" altLang="zh-CN" sz="2800" kern="100" dirty="0">
              <a:latin typeface="宋体"/>
              <a:cs typeface="Courier New"/>
            </a:endParaRPr>
          </a:p>
          <a:p>
            <a:pPr algn="just">
              <a:lnSpc>
                <a:spcPct val="145000"/>
              </a:lnSpc>
              <a:spcAft>
                <a:spcPts val="0"/>
              </a:spcAft>
            </a:pPr>
            <a:r>
              <a:rPr lang="en-US" altLang="zh-CN" sz="2800" kern="100" dirty="0">
                <a:latin typeface="Times New Roman"/>
                <a:ea typeface="华文细黑"/>
                <a:cs typeface="Courier New"/>
              </a:rPr>
              <a:t>(1</a:t>
            </a:r>
            <a:r>
              <a:rPr lang="en-US" altLang="zh-CN" sz="2800" kern="100" dirty="0" smtClean="0">
                <a:latin typeface="Times New Roman"/>
                <a:ea typeface="华文细黑"/>
                <a:cs typeface="Courier New"/>
              </a:rPr>
              <a:t>)</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是对文化的摧残，在政治生活中造成恶劣影响。</a:t>
            </a:r>
            <a:endParaRPr lang="zh-CN" altLang="zh-CN" sz="2800" kern="100" dirty="0">
              <a:latin typeface="宋体"/>
              <a:cs typeface="Courier New"/>
            </a:endParaRPr>
          </a:p>
          <a:p>
            <a:pPr algn="just">
              <a:lnSpc>
                <a:spcPct val="145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滥用民力，赋敛沉重，刑罚严酷，给人民带来苦难和负担。</a:t>
            </a:r>
            <a:endParaRPr lang="zh-CN" altLang="zh-CN" sz="2800" kern="100" dirty="0">
              <a:effectLst/>
              <a:latin typeface="宋体"/>
              <a:cs typeface="Courier New"/>
            </a:endParaRPr>
          </a:p>
        </p:txBody>
      </p:sp>
      <p:graphicFrame>
        <p:nvGraphicFramePr>
          <p:cNvPr id="9" name="表格 8"/>
          <p:cNvGraphicFramePr>
            <a:graphicFrameLocks noGrp="1"/>
          </p:cNvGraphicFramePr>
          <p:nvPr/>
        </p:nvGraphicFramePr>
        <p:xfrm>
          <a:off x="10619904" y="485195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1" action="ppaction://hlinksldjump"/>
          </p:cNvPr>
          <p:cNvSpPr/>
          <p:nvPr/>
        </p:nvSpPr>
        <p:spPr>
          <a:xfrm>
            <a:off x="10728106" y="4897481"/>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2" name="矩形 1"/>
          <p:cNvSpPr/>
          <p:nvPr/>
        </p:nvSpPr>
        <p:spPr>
          <a:xfrm>
            <a:off x="2170961" y="2421682"/>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统一多民族</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1161881" y="4879479"/>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焚书坑儒</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55356"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重点精讲</a:t>
              </a:r>
              <a:endParaRPr lang="zh-CN" altLang="en-US" sz="2800" b="1" kern="100" dirty="0">
                <a:solidFill>
                  <a:prstClr val="white"/>
                </a:solidFill>
                <a:latin typeface="宋体"/>
                <a:cs typeface="Courier New"/>
              </a:endParaRPr>
            </a:p>
          </p:txBody>
        </p:sp>
      </p:grpSp>
      <p:pic>
        <p:nvPicPr>
          <p:cNvPr id="9" name="图片 8">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8" name="矩形 7"/>
          <p:cNvSpPr/>
          <p:nvPr/>
        </p:nvSpPr>
        <p:spPr>
          <a:xfrm>
            <a:off x="504414" y="1266003"/>
            <a:ext cx="11057037" cy="3291840"/>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评价历史人物要以历史人物的活动为依据，根据他们的活动对历史发展的作用来</a:t>
            </a:r>
            <a:r>
              <a:rPr lang="zh-CN" altLang="zh-CN" sz="2800" b="1" kern="100" dirty="0">
                <a:solidFill>
                  <a:srgbClr val="0000CC"/>
                </a:solidFill>
                <a:latin typeface="Times New Roman"/>
                <a:ea typeface="华文细黑"/>
                <a:cs typeface="Times New Roman"/>
              </a:rPr>
              <a:t>一分为二地评价</a:t>
            </a:r>
            <a:r>
              <a:rPr lang="zh-CN" altLang="zh-CN" sz="2800" kern="100" dirty="0">
                <a:latin typeface="Times New Roman"/>
                <a:ea typeface="华文细黑"/>
                <a:cs typeface="Times New Roman"/>
              </a:rPr>
              <a:t>，切不可以偏概全。</a:t>
            </a:r>
            <a:endParaRPr lang="zh-CN" altLang="zh-CN" sz="2800" kern="100" dirty="0">
              <a:latin typeface="Times New Roman"/>
              <a:ea typeface="华文细黑"/>
              <a:cs typeface="Times New Roman"/>
            </a:endParaRPr>
          </a:p>
          <a:p>
            <a:pPr>
              <a:lnSpc>
                <a:spcPct val="150000"/>
              </a:lnSpc>
              <a:spcAft>
                <a:spcPts val="0"/>
              </a:spcAft>
            </a:pPr>
            <a:r>
              <a:rPr lang="zh-CN" altLang="zh-CN" sz="2800" kern="100" dirty="0">
                <a:latin typeface="Times New Roman"/>
                <a:ea typeface="华文细黑"/>
                <a:cs typeface="Times New Roman"/>
              </a:rPr>
              <a:t>要做到：</a:t>
            </a:r>
            <a:r>
              <a:rPr lang="en-US" altLang="zh-CN" sz="2800" kern="100" dirty="0">
                <a:latin typeface="Times New Roman"/>
                <a:ea typeface="华文细黑"/>
              </a:rPr>
              <a:t>(1)</a:t>
            </a:r>
            <a:r>
              <a:rPr lang="zh-CN" altLang="zh-CN" sz="2800" kern="100" dirty="0">
                <a:latin typeface="Times New Roman"/>
                <a:ea typeface="华文细黑"/>
                <a:cs typeface="Times New Roman"/>
              </a:rPr>
              <a:t>准确地把握历史人物活动的内容；</a:t>
            </a:r>
            <a:endParaRPr lang="zh-CN" altLang="zh-CN" sz="2800" kern="100" dirty="0">
              <a:latin typeface="Times New Roman"/>
              <a:ea typeface="华文细黑"/>
              <a:cs typeface="Times New Roman"/>
            </a:endParaRPr>
          </a:p>
          <a:p>
            <a:pPr>
              <a:lnSpc>
                <a:spcPct val="150000"/>
              </a:lnSpc>
              <a:spcAft>
                <a:spcPts val="0"/>
              </a:spcAft>
            </a:pPr>
            <a:r>
              <a:rPr lang="en-US" altLang="zh-CN" sz="2800" kern="100" dirty="0">
                <a:latin typeface="Times New Roman"/>
                <a:ea typeface="华文细黑"/>
              </a:rPr>
              <a:t>(2)</a:t>
            </a:r>
            <a:r>
              <a:rPr lang="zh-CN" altLang="zh-CN" sz="2800" kern="100" dirty="0">
                <a:latin typeface="Times New Roman"/>
                <a:ea typeface="华文细黑"/>
                <a:cs typeface="Times New Roman"/>
              </a:rPr>
              <a:t>站在客观公正的立场上考虑当时历史环境下人物的活动；</a:t>
            </a:r>
            <a:endParaRPr lang="zh-CN" altLang="zh-CN" sz="2800" kern="100" dirty="0">
              <a:latin typeface="Times New Roman"/>
              <a:ea typeface="华文细黑"/>
              <a:cs typeface="Times New Roman"/>
            </a:endParaRPr>
          </a:p>
          <a:p>
            <a:pPr>
              <a:lnSpc>
                <a:spcPct val="150000"/>
              </a:lnSpc>
              <a:spcAft>
                <a:spcPts val="0"/>
              </a:spcAft>
            </a:pPr>
            <a:r>
              <a:rPr lang="en-US" altLang="zh-CN" sz="2800" kern="100" dirty="0">
                <a:latin typeface="Times New Roman"/>
                <a:ea typeface="华文细黑"/>
              </a:rPr>
              <a:t>(3)</a:t>
            </a:r>
            <a:r>
              <a:rPr lang="zh-CN" altLang="zh-CN" sz="2800" kern="100" dirty="0">
                <a:latin typeface="Times New Roman"/>
                <a:ea typeface="华文细黑"/>
                <a:cs typeface="Times New Roman"/>
              </a:rPr>
              <a:t>运用正确的历史观来审视历史人物。</a:t>
            </a:r>
            <a:endParaRPr lang="zh-CN" altLang="zh-CN" sz="105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endParaRPr lang="zh-CN" altLang="en-US" sz="2800" b="1" dirty="0">
              <a:solidFill>
                <a:schemeClr val="bg1"/>
              </a:solidFill>
              <a:latin typeface="微软雅黑" pitchFamily="34" charset="-122"/>
              <a:ea typeface="微软雅黑" pitchFamily="34" charset="-122"/>
            </a:endParaRPr>
          </a:p>
        </p:txBody>
      </p:sp>
      <p:pic>
        <p:nvPicPr>
          <p:cNvPr id="2" name="图片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489" y="1053530"/>
            <a:ext cx="12041434"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62558" y="658083"/>
            <a:ext cx="11532492"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秦军扫六合得天下一统，兵威之猛世所罕见，无论哪个将领指挥大军，都可打出辉煌的战绩。</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秦朝的统一</a:t>
            </a:r>
            <a:endParaRPr lang="zh-CN" altLang="en-US" sz="2800" b="1" dirty="0">
              <a:solidFill>
                <a:schemeClr val="bg1"/>
              </a:solidFill>
              <a:latin typeface="微软雅黑" pitchFamily="34" charset="-122"/>
              <a:ea typeface="微软雅黑" pitchFamily="34" charset="-122"/>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231443" y="2061642"/>
            <a:ext cx="11499437" cy="1400810"/>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zh-CN" altLang="zh-CN" sz="2800" kern="100" dirty="0">
                <a:latin typeface="Times New Roman"/>
                <a:ea typeface="华文细黑"/>
                <a:cs typeface="Times New Roman"/>
              </a:rPr>
              <a:t>秦军能一再大捷并最终一统天下的有利条件有哪些？</a:t>
            </a:r>
            <a:r>
              <a:rPr lang="en-US" altLang="zh-CN" sz="2800" b="1" kern="100" dirty="0">
                <a:solidFill>
                  <a:srgbClr val="FF0000"/>
                </a:solidFill>
                <a:latin typeface="Times New Roman"/>
                <a:ea typeface="华文细黑"/>
                <a:cs typeface="Times New Roman"/>
              </a:rPr>
              <a:t>(</a:t>
            </a:r>
            <a:r>
              <a:rPr lang="zh-CN" altLang="zh-CN" sz="2800" b="1" kern="100" dirty="0">
                <a:solidFill>
                  <a:srgbClr val="FF0000"/>
                </a:solidFill>
                <a:latin typeface="Times New Roman"/>
                <a:ea typeface="华文细黑"/>
                <a:cs typeface="Times New Roman"/>
              </a:rPr>
              <a:t>见报纸</a:t>
            </a:r>
            <a:r>
              <a:rPr lang="en-US" altLang="zh-CN" sz="2800" b="1" kern="100" dirty="0">
                <a:solidFill>
                  <a:srgbClr val="FF0000"/>
                </a:solidFill>
                <a:latin typeface="Times New Roman"/>
                <a:ea typeface="华文细黑"/>
                <a:cs typeface="Times New Roman"/>
              </a:rPr>
              <a:t>)</a:t>
            </a:r>
            <a:endParaRPr lang="en-US" altLang="zh-CN" sz="2800" b="1" kern="100" dirty="0">
              <a:solidFill>
                <a:srgbClr val="FF0000"/>
              </a:solidFill>
              <a:effectLst/>
              <a:latin typeface="Times New Roman"/>
              <a:ea typeface="华文细黑"/>
              <a:cs typeface="Times New Roman"/>
            </a:endParaRPr>
          </a:p>
        </p:txBody>
      </p:sp>
      <p:sp>
        <p:nvSpPr>
          <p:cNvPr id="13" name="矩形 12"/>
          <p:cNvSpPr/>
          <p:nvPr/>
        </p:nvSpPr>
        <p:spPr>
          <a:xfrm>
            <a:off x="231443" y="3473654"/>
            <a:ext cx="11624403" cy="268097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kern="100" dirty="0">
                <a:latin typeface="Times New Roman"/>
                <a:ea typeface="华文细黑"/>
                <a:cs typeface="Times New Roman"/>
              </a:rPr>
              <a:t>　商鞅变法使秦国的综合国力在六国中最强大是根本条件；</a:t>
            </a:r>
            <a:endParaRPr lang="zh-CN" altLang="zh-CN" sz="2800" kern="100" dirty="0">
              <a:latin typeface="Times New Roman"/>
              <a:ea typeface="华文细黑"/>
              <a:cs typeface="Times New Roman"/>
            </a:endParaRPr>
          </a:p>
          <a:p>
            <a:pPr algn="just">
              <a:lnSpc>
                <a:spcPct val="150000"/>
              </a:lnSpc>
              <a:spcAft>
                <a:spcPts val="0"/>
              </a:spcAft>
            </a:pPr>
            <a:r>
              <a:rPr lang="zh-CN" altLang="zh-CN" sz="2800" kern="100" dirty="0">
                <a:latin typeface="Times New Roman"/>
                <a:ea typeface="华文细黑"/>
                <a:cs typeface="Times New Roman"/>
              </a:rPr>
              <a:t>嬴政具有雄才大略，用人唯才，采用远交近攻的正确决策等也加快了统一进程；</a:t>
            </a:r>
            <a:endParaRPr lang="zh-CN" altLang="zh-CN" sz="2800" kern="100" dirty="0">
              <a:latin typeface="Times New Roman"/>
              <a:ea typeface="华文细黑"/>
              <a:cs typeface="Times New Roman"/>
            </a:endParaRPr>
          </a:p>
          <a:p>
            <a:pPr algn="just">
              <a:lnSpc>
                <a:spcPct val="150000"/>
              </a:lnSpc>
              <a:spcAft>
                <a:spcPts val="0"/>
              </a:spcAft>
            </a:pPr>
            <a:r>
              <a:rPr lang="zh-CN" altLang="zh-CN" sz="2800" kern="100" dirty="0">
                <a:latin typeface="Times New Roman"/>
                <a:ea typeface="华文细黑"/>
                <a:cs typeface="Times New Roman"/>
              </a:rPr>
              <a:t>顺应了民意，得道者多助。</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linds(horizontal)">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3">
                                            <p:txEl>
                                              <p:pRg st="0" end="0"/>
                                            </p:txEl>
                                          </p:spTgt>
                                        </p:tgtEl>
                                      </p:cBhvr>
                                    </p:animEffect>
                                    <p:set>
                                      <p:cBhvr>
                                        <p:cTn id="22" dur="1" fill="hold">
                                          <p:stCondLst>
                                            <p:cond delay="499"/>
                                          </p:stCondLst>
                                        </p:cTn>
                                        <p:tgtEl>
                                          <p:spTgt spid="13">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13">
                                            <p:txEl>
                                              <p:pRg st="1" end="1"/>
                                            </p:txEl>
                                          </p:spTgt>
                                        </p:tgtEl>
                                      </p:cBhvr>
                                    </p:animEffect>
                                    <p:set>
                                      <p:cBhvr>
                                        <p:cTn id="25" dur="1" fill="hold">
                                          <p:stCondLst>
                                            <p:cond delay="499"/>
                                          </p:stCondLst>
                                        </p:cTn>
                                        <p:tgtEl>
                                          <p:spTgt spid="13">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3">
                                            <p:txEl>
                                              <p:pRg st="2" end="2"/>
                                            </p:txEl>
                                          </p:spTgt>
                                        </p:tgtEl>
                                      </p:cBhvr>
                                    </p:animEffect>
                                    <p:set>
                                      <p:cBhvr>
                                        <p:cTn id="28" dur="1" fill="hold">
                                          <p:stCondLst>
                                            <p:cond delay="499"/>
                                          </p:stCondLst>
                                        </p:cTn>
                                        <p:tgtEl>
                                          <p:spTgt spid="13">
                                            <p:txEl>
                                              <p:pRg st="2" end="2"/>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62562" y="549314"/>
            <a:ext cx="11532492" cy="391848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郡县制的建立</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周朝实行分封制，诸侯们对周王室除了有纳贡、服役和保卫的义务外，还在封地内享有行政权、司法权和军事指挥权。宗法制与周礼遭到破坏后，王室就失去控制各诸侯的力量，走向灭亡。秦统一后实行郡县制，郡县官吏的任免权操纵在皇帝手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有罪得以黜，有能得以赏</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，从根本上消除了地方与中央的对立，将地方的权力都集中在中央。</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秦朝制度的创建</a:t>
            </a:r>
            <a:endParaRPr lang="zh-CN" altLang="en-US" sz="2800" b="1" dirty="0">
              <a:solidFill>
                <a:schemeClr val="bg1"/>
              </a:solidFill>
              <a:latin typeface="微软雅黑" pitchFamily="34" charset="-122"/>
              <a:ea typeface="微软雅黑" pitchFamily="34" charset="-122"/>
            </a:endParaRPr>
          </a:p>
        </p:txBody>
      </p:sp>
      <p:sp>
        <p:nvSpPr>
          <p:cNvPr id="12" name="矩形 11"/>
          <p:cNvSpPr/>
          <p:nvPr/>
        </p:nvSpPr>
        <p:spPr>
          <a:xfrm>
            <a:off x="190803" y="4365318"/>
            <a:ext cx="11499437" cy="1400810"/>
          </a:xfrm>
          <a:prstGeom prst="rect">
            <a:avLst/>
          </a:prstGeom>
        </p:spPr>
        <p:txBody>
          <a:bodyPr wrap="square" lIns="121898" tIns="60948" rIns="121898" bIns="60948">
            <a:spAutoFit/>
          </a:bodyPr>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r>
              <a:rPr lang="en-US" altLang="zh-CN" sz="2800" b="1" kern="100" dirty="0" smtClean="0">
                <a:solidFill>
                  <a:srgbClr val="C00000"/>
                </a:solidFill>
                <a:latin typeface="+mj-ea"/>
                <a:ea typeface="+mj-ea"/>
                <a:cs typeface="Courier New"/>
              </a:rPr>
              <a:t>:</a:t>
            </a:r>
            <a:r>
              <a:rPr lang="en-US" altLang="zh-CN" sz="2800" kern="100" dirty="0">
                <a:latin typeface="Times New Roman"/>
                <a:ea typeface="华文细黑"/>
              </a:rPr>
              <a:t>(1)</a:t>
            </a:r>
            <a:r>
              <a:rPr lang="zh-CN" altLang="zh-CN" sz="2800" kern="100" dirty="0">
                <a:latin typeface="Times New Roman"/>
                <a:ea typeface="华文细黑"/>
                <a:cs typeface="Times New Roman"/>
              </a:rPr>
              <a:t>西周和秦朝各推行怎样的地方行政制度？二者的演变体现出怎样的政治发展趋势？</a:t>
            </a:r>
            <a:endParaRPr lang="zh-CN" altLang="zh-CN" sz="1050" kern="100" dirty="0">
              <a:effectLst/>
              <a:latin typeface="宋体"/>
              <a:cs typeface="Courier New"/>
            </a:endParaRPr>
          </a:p>
        </p:txBody>
      </p:sp>
      <p:sp>
        <p:nvSpPr>
          <p:cNvPr id="11" name="矩形 10"/>
          <p:cNvSpPr/>
          <p:nvPr/>
        </p:nvSpPr>
        <p:spPr>
          <a:xfrm>
            <a:off x="334645" y="5734050"/>
            <a:ext cx="11019155" cy="760730"/>
          </a:xfrm>
          <a:prstGeom prst="rect">
            <a:avLst/>
          </a:prstGeom>
        </p:spPr>
        <p:txBody>
          <a:bodyPr wrap="square" lIns="121898" tIns="60948" rIns="121898" bIns="60948">
            <a:spAutoFit/>
          </a:bodyPr>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zh-CN" altLang="zh-CN" sz="2800" b="1" kern="100" dirty="0" smtClean="0">
                <a:solidFill>
                  <a:srgbClr val="C00000"/>
                </a:solidFill>
                <a:latin typeface="黑体" charset="0"/>
                <a:ea typeface="黑体" charset="0"/>
                <a:cs typeface="Times New Roman"/>
              </a:rPr>
              <a:t>制度</a:t>
            </a:r>
            <a:r>
              <a:rPr lang="zh-CN" altLang="zh-CN" sz="2800" b="1" kern="100" dirty="0">
                <a:solidFill>
                  <a:srgbClr val="C00000"/>
                </a:solidFill>
                <a:latin typeface="黑体" charset="0"/>
                <a:ea typeface="黑体" charset="0"/>
                <a:cs typeface="Times New Roman"/>
              </a:rPr>
              <a:t>：分封制、郡县制。</a:t>
            </a:r>
            <a:r>
              <a:rPr lang="zh-CN" altLang="zh-CN" sz="2800" b="1" kern="100" dirty="0">
                <a:solidFill>
                  <a:srgbClr val="0000CC"/>
                </a:solidFill>
                <a:latin typeface="Times New Roman"/>
                <a:ea typeface="华文细黑"/>
                <a:cs typeface="Times New Roman"/>
              </a:rPr>
              <a:t>趋势：由地方分权趋向于中央集权。</a:t>
            </a:r>
            <a:endParaRPr lang="zh-CN" altLang="zh-CN" sz="2800" b="1" kern="100" dirty="0">
              <a:solidFill>
                <a:srgbClr val="0000CC"/>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151981" y="690433"/>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与分封制相比，为何郡县制有利于中央集权？</a:t>
            </a:r>
            <a:endParaRPr lang="zh-CN" altLang="zh-CN" sz="2800" kern="100" dirty="0">
              <a:effectLst/>
              <a:latin typeface="宋体"/>
              <a:cs typeface="Courier New"/>
            </a:endParaRPr>
          </a:p>
        </p:txBody>
      </p:sp>
      <p:sp>
        <p:nvSpPr>
          <p:cNvPr id="11" name="矩形 10"/>
          <p:cNvSpPr/>
          <p:nvPr/>
        </p:nvSpPr>
        <p:spPr>
          <a:xfrm>
            <a:off x="151981" y="1413570"/>
            <a:ext cx="11847881" cy="268097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zh-CN" altLang="zh-CN" sz="2800" b="1" kern="100" dirty="0" smtClean="0">
                <a:solidFill>
                  <a:schemeClr val="tx1"/>
                </a:solidFill>
                <a:latin typeface="Times New Roman"/>
                <a:ea typeface="华文细黑"/>
                <a:cs typeface="Times New Roman"/>
              </a:rPr>
              <a:t>分封制</a:t>
            </a:r>
            <a:r>
              <a:rPr lang="zh-CN" altLang="zh-CN" sz="2800" b="1" kern="100" dirty="0">
                <a:solidFill>
                  <a:schemeClr val="tx1"/>
                </a:solidFill>
                <a:latin typeface="Times New Roman"/>
                <a:ea typeface="华文细黑"/>
                <a:cs typeface="Times New Roman"/>
              </a:rPr>
              <a:t>下诸侯在政治、经济、军事等方面有极大自主权，爵位世袭，极易形成割据、混战局面。</a:t>
            </a:r>
            <a:endParaRPr lang="zh-CN" altLang="zh-CN" sz="2800" b="1" kern="100" dirty="0">
              <a:solidFill>
                <a:schemeClr val="tx1"/>
              </a:solidFill>
              <a:latin typeface="Times New Roman"/>
              <a:ea typeface="华文细黑"/>
              <a:cs typeface="Times New Roman"/>
            </a:endParaRPr>
          </a:p>
          <a:p>
            <a:pPr algn="just">
              <a:lnSpc>
                <a:spcPct val="150000"/>
              </a:lnSpc>
              <a:spcAft>
                <a:spcPts val="0"/>
              </a:spcAft>
            </a:pPr>
            <a:r>
              <a:rPr lang="zh-CN" altLang="zh-CN" sz="2800" b="1" kern="100" dirty="0">
                <a:solidFill>
                  <a:srgbClr val="0000CC"/>
                </a:solidFill>
                <a:latin typeface="Times New Roman"/>
                <a:ea typeface="华文细黑"/>
                <a:cs typeface="Times New Roman"/>
              </a:rPr>
              <a:t>郡县制下，郡县长官由皇帝任免，有任期限制，大权在于中央，有利于中央对地方的控制和管理。</a:t>
            </a:r>
            <a:endParaRPr lang="zh-CN" altLang="zh-CN" sz="2800" b="1" kern="100" dirty="0">
              <a:solidFill>
                <a:srgbClr val="0000CC"/>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117426"/>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确立专制主义中央集权</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endParaRPr lang="zh-CN" altLang="zh-CN" sz="2800" kern="100" dirty="0">
              <a:effectLst/>
              <a:latin typeface="宋体"/>
              <a:cs typeface="Courier New"/>
            </a:endParaRPr>
          </a:p>
        </p:txBody>
      </p:sp>
      <p:pic>
        <p:nvPicPr>
          <p:cNvPr id="2050" name="Picture 2" descr="2"/>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273" y="1341177"/>
            <a:ext cx="4590484" cy="260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3"/>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97198" y="1629467"/>
            <a:ext cx="6486640" cy="260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262558" y="4149536"/>
            <a:ext cx="11499437" cy="1415748"/>
          </a:xfrm>
          <a:prstGeom prst="rect">
            <a:avLst/>
          </a:prstGeom>
        </p:spPr>
        <p:txBody>
          <a:bodyPr wrap="square" lIns="121898" tIns="60948" rIns="121898" bIns="60948">
            <a:spAutoFit/>
          </a:bodyPr>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结合史料说一说秦始皇创立的中央集权制度包含的主要内容。</a:t>
            </a:r>
            <a:endParaRPr lang="zh-CN" altLang="zh-CN" sz="2800" kern="100" dirty="0">
              <a:effectLst/>
              <a:latin typeface="宋体"/>
              <a:cs typeface="Courier New"/>
            </a:endParaRPr>
          </a:p>
        </p:txBody>
      </p:sp>
      <p:sp>
        <p:nvSpPr>
          <p:cNvPr id="6" name="矩形 5"/>
          <p:cNvSpPr/>
          <p:nvPr/>
        </p:nvSpPr>
        <p:spPr>
          <a:xfrm>
            <a:off x="190803" y="5734200"/>
            <a:ext cx="11385581" cy="760730"/>
          </a:xfrm>
          <a:prstGeom prst="rect">
            <a:avLst/>
          </a:prstGeom>
        </p:spPr>
        <p:txBody>
          <a:bodyPr wrap="square" lIns="121898" tIns="60948" rIns="121898" bIns="60948">
            <a:spAutoFit/>
          </a:bodyPr>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内容</a:t>
            </a:r>
            <a:r>
              <a:rPr lang="zh-CN" altLang="zh-CN" sz="2800" kern="100" dirty="0">
                <a:solidFill>
                  <a:srgbClr val="C00000"/>
                </a:solidFill>
                <a:latin typeface="Times New Roman"/>
                <a:ea typeface="华文细黑"/>
                <a:cs typeface="Times New Roman"/>
              </a:rPr>
              <a:t>：</a:t>
            </a:r>
            <a:r>
              <a:rPr lang="zh-CN" altLang="zh-CN" sz="2800" b="1" kern="100" dirty="0">
                <a:solidFill>
                  <a:srgbClr val="C00000"/>
                </a:solidFill>
                <a:latin typeface="Times New Roman"/>
                <a:ea typeface="华文细黑"/>
                <a:cs typeface="Times New Roman"/>
              </a:rPr>
              <a:t>皇帝制度、三公九卿制、郡县制度</a:t>
            </a:r>
            <a:r>
              <a:rPr lang="zh-CN" altLang="zh-CN" sz="2800" kern="100" dirty="0">
                <a:solidFill>
                  <a:srgbClr val="C00000"/>
                </a:solidFill>
                <a:latin typeface="Times New Roman"/>
                <a:ea typeface="华文细黑"/>
                <a:cs typeface="Times New Roman"/>
              </a:rPr>
              <a:t>、官吏选拔制度等。</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xEl>
                                              <p:pRg st="0" end="0"/>
                                            </p:txEl>
                                          </p:spTgt>
                                        </p:tgtEl>
                                      </p:cBhvr>
                                    </p:animEffect>
                                    <p:set>
                                      <p:cBhvr>
                                        <p:cTn id="12"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endParaRPr lang="zh-CN" altLang="en-US" sz="2400" dirty="0"/>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2"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3"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4"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5" name="矩形 4"/>
          <p:cNvSpPr/>
          <p:nvPr/>
        </p:nvSpPr>
        <p:spPr>
          <a:xfrm>
            <a:off x="212393" y="437938"/>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由史料信息说一说秦政府各职能机构之间权力运行体现的原则与作用。</a:t>
            </a:r>
            <a:endParaRPr lang="zh-CN" altLang="zh-CN" sz="2800" kern="100" dirty="0">
              <a:effectLst/>
              <a:latin typeface="宋体"/>
              <a:cs typeface="Courier New"/>
            </a:endParaRPr>
          </a:p>
        </p:txBody>
      </p:sp>
      <p:sp>
        <p:nvSpPr>
          <p:cNvPr id="6" name="矩形 5"/>
          <p:cNvSpPr/>
          <p:nvPr/>
        </p:nvSpPr>
        <p:spPr>
          <a:xfrm>
            <a:off x="212393" y="1197546"/>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原则：以皇权至高无上为核心，体现了中央集权、皇权专制、官员间分权制衡等原则。</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作用：加强了中央集权，巩固了统一局面，对后世产生了深远影响。</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xEl>
                                              <p:pRg st="0" end="0"/>
                                            </p:txEl>
                                          </p:spTgt>
                                        </p:tgtEl>
                                      </p:cBhvr>
                                    </p:animEffect>
                                    <p:set>
                                      <p:cBhvr>
                                        <p:cTn id="17" dur="1" fill="hold">
                                          <p:stCondLst>
                                            <p:cond delay="499"/>
                                          </p:stCondLst>
                                        </p:cTn>
                                        <p:tgtEl>
                                          <p:spTgt spid="6">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6">
                                            <p:txEl>
                                              <p:pRg st="1" end="1"/>
                                            </p:txEl>
                                          </p:spTgt>
                                        </p:tgtEl>
                                      </p:cBhvr>
                                    </p:animEffect>
                                    <p:set>
                                      <p:cBhvr>
                                        <p:cTn id="20" dur="1" fill="hold">
                                          <p:stCondLst>
                                            <p:cond delay="499"/>
                                          </p:stCondLst>
                                        </p:cTn>
                                        <p:tgtEl>
                                          <p:spTgt spid="6">
                                            <p:txEl>
                                              <p:pRg st="1" end="1"/>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21482"/>
            <a:ext cx="11532492"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一法度衡石丈尺，车同轨，书同文字</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50000"/>
              </a:lnSpc>
              <a:spcAft>
                <a:spcPts val="0"/>
              </a:spcAf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西汉</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司马迁：《史记</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秦始皇本纪》</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秦朝维护</a:t>
            </a:r>
            <a:r>
              <a:rPr lang="zh-CN" altLang="en-US" sz="2800" b="1" dirty="0">
                <a:solidFill>
                  <a:schemeClr val="bg1"/>
                </a:solidFill>
                <a:latin typeface="宋体" pitchFamily="2" charset="-122"/>
                <a:ea typeface="宋体" pitchFamily="2" charset="-122"/>
              </a:rPr>
              <a:t>“</a:t>
            </a:r>
            <a:r>
              <a:rPr lang="zh-CN" altLang="en-US" sz="2800" b="1" dirty="0">
                <a:solidFill>
                  <a:schemeClr val="bg1"/>
                </a:solidFill>
                <a:latin typeface="微软雅黑" pitchFamily="34" charset="-122"/>
                <a:ea typeface="微软雅黑" pitchFamily="34" charset="-122"/>
              </a:rPr>
              <a:t>大一统</a:t>
            </a:r>
            <a:r>
              <a:rPr lang="zh-CN" altLang="en-US" sz="2800" b="1" dirty="0">
                <a:solidFill>
                  <a:schemeClr val="bg1"/>
                </a:solidFill>
                <a:latin typeface="宋体" pitchFamily="2" charset="-122"/>
                <a:ea typeface="宋体" pitchFamily="2" charset="-122"/>
              </a:rPr>
              <a:t>”</a:t>
            </a:r>
            <a:r>
              <a:rPr lang="zh-CN" altLang="en-US" sz="2800" b="1" dirty="0">
                <a:solidFill>
                  <a:schemeClr val="bg1"/>
                </a:solidFill>
                <a:latin typeface="微软雅黑" pitchFamily="34" charset="-122"/>
                <a:ea typeface="微软雅黑" pitchFamily="34" charset="-122"/>
              </a:rPr>
              <a:t>的措施</a:t>
            </a:r>
            <a:endParaRPr lang="zh-CN" altLang="en-US" sz="2800" b="1" dirty="0">
              <a:solidFill>
                <a:schemeClr val="bg1"/>
              </a:solidFill>
              <a:latin typeface="微软雅黑" pitchFamily="34" charset="-122"/>
              <a:ea typeface="微软雅黑" pitchFamily="34" charset="-122"/>
            </a:endParaRPr>
          </a:p>
        </p:txBody>
      </p:sp>
      <p:pic>
        <p:nvPicPr>
          <p:cNvPr id="3074" name="Picture 2" descr="R2"/>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4694" y="2061642"/>
            <a:ext cx="4061024" cy="3420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5339312" y="5518026"/>
            <a:ext cx="1980030" cy="656077"/>
          </a:xfrm>
          <a:prstGeom prst="rect">
            <a:avLst/>
          </a:prstGeom>
        </p:spPr>
        <p:txBody>
          <a:bodyPr wrap="none">
            <a:spAutoFit/>
          </a:bodyPr>
          <a:lstStyle/>
          <a:p>
            <a:pPr algn="ctr">
              <a:lnSpc>
                <a:spcPct val="150000"/>
              </a:lnSpc>
              <a:spcAft>
                <a:spcPts val="0"/>
              </a:spcAft>
            </a:pPr>
            <a:r>
              <a:rPr lang="zh-CN" altLang="zh-CN" sz="2800" kern="100">
                <a:latin typeface="Times New Roman"/>
                <a:ea typeface="华文细黑"/>
                <a:cs typeface="Times New Roman"/>
              </a:rPr>
              <a:t>秦统一货币</a:t>
            </a:r>
            <a:endParaRPr lang="zh-CN" altLang="zh-CN" sz="2800" kern="10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334566" y="189434"/>
            <a:ext cx="11499437" cy="1415748"/>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史料涉及到哪些有利于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大一统</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局面的现象？</a:t>
            </a:r>
            <a:endParaRPr lang="zh-CN" altLang="zh-CN" sz="2800" kern="100" dirty="0">
              <a:effectLst/>
              <a:latin typeface="宋体"/>
              <a:cs typeface="Courier New"/>
            </a:endParaRPr>
          </a:p>
        </p:txBody>
      </p:sp>
      <p:sp>
        <p:nvSpPr>
          <p:cNvPr id="11" name="矩形 10"/>
          <p:cNvSpPr/>
          <p:nvPr/>
        </p:nvSpPr>
        <p:spPr>
          <a:xfrm>
            <a:off x="334566" y="1593123"/>
            <a:ext cx="11385581" cy="68760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现象</a:t>
            </a:r>
            <a:r>
              <a:rPr lang="zh-CN" altLang="zh-CN" sz="2800" kern="100" dirty="0">
                <a:solidFill>
                  <a:srgbClr val="C00000"/>
                </a:solidFill>
                <a:latin typeface="Times New Roman"/>
                <a:ea typeface="华文细黑"/>
                <a:cs typeface="Times New Roman"/>
              </a:rPr>
              <a:t>：在全国统一货币、文字、度量衡、车轨等的标准、形式。</a:t>
            </a:r>
            <a:endParaRPr lang="zh-CN" altLang="zh-CN" sz="2800" kern="100" dirty="0">
              <a:effectLst/>
              <a:latin typeface="宋体"/>
              <a:cs typeface="Courier New"/>
            </a:endParaRPr>
          </a:p>
        </p:txBody>
      </p:sp>
      <p:sp>
        <p:nvSpPr>
          <p:cNvPr id="7" name="矩形 6"/>
          <p:cNvSpPr/>
          <p:nvPr/>
        </p:nvSpPr>
        <p:spPr>
          <a:xfrm>
            <a:off x="334566" y="2388147"/>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结合所学说一说秦始皇采取上述措施的原因及意义。</a:t>
            </a:r>
            <a:endParaRPr lang="zh-CN" altLang="zh-CN" sz="2800" kern="100" dirty="0">
              <a:effectLst/>
              <a:latin typeface="宋体"/>
              <a:cs typeface="Courier New"/>
            </a:endParaRPr>
          </a:p>
        </p:txBody>
      </p:sp>
      <p:sp>
        <p:nvSpPr>
          <p:cNvPr id="8" name="矩形 7"/>
          <p:cNvSpPr/>
          <p:nvPr/>
        </p:nvSpPr>
        <p:spPr>
          <a:xfrm>
            <a:off x="334566" y="3141762"/>
            <a:ext cx="11385581" cy="268097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原因</a:t>
            </a:r>
            <a:r>
              <a:rPr lang="zh-CN" altLang="zh-CN" sz="2800" kern="100" dirty="0">
                <a:solidFill>
                  <a:srgbClr val="C00000"/>
                </a:solidFill>
                <a:latin typeface="Times New Roman"/>
                <a:ea typeface="华文细黑"/>
                <a:cs typeface="Times New Roman"/>
              </a:rPr>
              <a:t>：货币、文字、度量衡标准的多样性现实不利于政令的畅通与各地之间的交流，不利于巩固统一局面。</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意义：</a:t>
            </a:r>
            <a:r>
              <a:rPr lang="zh-CN" altLang="zh-CN" sz="2800" b="1" kern="100" dirty="0">
                <a:solidFill>
                  <a:srgbClr val="0000CC"/>
                </a:solidFill>
                <a:latin typeface="Times New Roman"/>
                <a:ea typeface="华文细黑"/>
                <a:cs typeface="Times New Roman"/>
              </a:rPr>
              <a:t>有利于各地经济文化的交流与发展</a:t>
            </a:r>
            <a:r>
              <a:rPr lang="zh-CN" altLang="zh-CN" sz="2800" kern="100" dirty="0">
                <a:solidFill>
                  <a:srgbClr val="C00000"/>
                </a:solidFill>
                <a:latin typeface="Times New Roman"/>
                <a:ea typeface="华文细黑"/>
                <a:cs typeface="Times New Roman"/>
              </a:rPr>
              <a:t>，</a:t>
            </a:r>
            <a:endParaRPr lang="zh-CN" altLang="zh-CN" sz="2800" kern="100" dirty="0">
              <a:solidFill>
                <a:srgbClr val="C00000"/>
              </a:solidFill>
              <a:latin typeface="Times New Roman"/>
              <a:ea typeface="华文细黑"/>
              <a:cs typeface="Times New Roman"/>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            </a:t>
            </a:r>
            <a:r>
              <a:rPr lang="zh-CN" altLang="zh-CN" sz="2800" b="1" kern="100" dirty="0">
                <a:solidFill>
                  <a:schemeClr val="tx1"/>
                </a:solidFill>
                <a:latin typeface="Times New Roman"/>
                <a:ea typeface="华文细黑"/>
                <a:cs typeface="Times New Roman"/>
              </a:rPr>
              <a:t>有利于巩固统一及共同文化、习俗等的形成。</a:t>
            </a:r>
            <a:endParaRPr lang="zh-CN" altLang="zh-CN" sz="2800" b="1" kern="100" dirty="0">
              <a:solidFill>
                <a:schemeClr val="tx1"/>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linds(horizontal)">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blinds(horizontal)">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1">
                                            <p:txEl>
                                              <p:pRg st="0" end="0"/>
                                            </p:txEl>
                                          </p:spTgt>
                                        </p:tgtEl>
                                      </p:cBhvr>
                                    </p:animEffect>
                                    <p:set>
                                      <p:cBhvr>
                                        <p:cTn id="27" dur="1" fill="hold">
                                          <p:stCondLst>
                                            <p:cond delay="499"/>
                                          </p:stCondLst>
                                        </p:cTn>
                                        <p:tgtEl>
                                          <p:spTgt spid="11">
                                            <p:txEl>
                                              <p:pRg st="0" end="0"/>
                                            </p:txEl>
                                          </p:spTgt>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8">
                                            <p:txEl>
                                              <p:pRg st="0" end="0"/>
                                            </p:txEl>
                                          </p:spTgt>
                                        </p:tgtEl>
                                      </p:cBhvr>
                                    </p:animEffect>
                                    <p:set>
                                      <p:cBhvr>
                                        <p:cTn id="30" dur="1" fill="hold">
                                          <p:stCondLst>
                                            <p:cond delay="499"/>
                                          </p:stCondLst>
                                        </p:cTn>
                                        <p:tgtEl>
                                          <p:spTgt spid="8">
                                            <p:txEl>
                                              <p:pRg st="0" end="0"/>
                                            </p:txEl>
                                          </p:spTgt>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8">
                                            <p:txEl>
                                              <p:pRg st="1" end="1"/>
                                            </p:txEl>
                                          </p:spTgt>
                                        </p:tgtEl>
                                      </p:cBhvr>
                                    </p:animEffect>
                                    <p:set>
                                      <p:cBhvr>
                                        <p:cTn id="33" dur="1" fill="hold">
                                          <p:stCondLst>
                                            <p:cond delay="499"/>
                                          </p:stCondLst>
                                        </p:cTn>
                                        <p:tgtEl>
                                          <p:spTgt spid="8">
                                            <p:txEl>
                                              <p:pRg st="1" end="1"/>
                                            </p:txEl>
                                          </p:spTgt>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8">
                                            <p:txEl>
                                              <p:pRg st="2" end="2"/>
                                            </p:txEl>
                                          </p:spTgt>
                                        </p:tgtEl>
                                      </p:cBhvr>
                                    </p:animEffect>
                                    <p:set>
                                      <p:cBhvr>
                                        <p:cTn id="36"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8" grpId="0" uiExpand="1"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549474"/>
            <a:ext cx="11532492"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2010</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月，百度贴吧秦始皇吧发起了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自己心目中的秦始皇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的讨论。下面是几位网民的观点和看法：</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观点一</a:t>
            </a:r>
            <a:endParaRPr lang="zh-CN" altLang="zh-CN" sz="2800" b="1"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主题四　秦始皇的评价</a:t>
            </a:r>
            <a:endParaRPr lang="zh-CN" altLang="en-US" sz="2800" b="1" dirty="0">
              <a:solidFill>
                <a:schemeClr val="bg1"/>
              </a:solidFill>
              <a:latin typeface="微软雅黑" pitchFamily="34" charset="-122"/>
              <a:ea typeface="微软雅黑" pitchFamily="34" charset="-122"/>
            </a:endParaRPr>
          </a:p>
        </p:txBody>
      </p:sp>
      <p:pic>
        <p:nvPicPr>
          <p:cNvPr id="4098" name="Picture 2" descr="S3"/>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8146" y="2709714"/>
            <a:ext cx="7874120" cy="2268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2785595" y="5157986"/>
            <a:ext cx="6468438" cy="738664"/>
          </a:xfrm>
          <a:prstGeom prst="rect">
            <a:avLst/>
          </a:prstGeom>
        </p:spPr>
        <p:txBody>
          <a:bodyPr wrap="none">
            <a:spAutoFit/>
          </a:bodyPr>
          <a:lstStyle/>
          <a:p>
            <a:pPr algn="ctr">
              <a:lnSpc>
                <a:spcPct val="150000"/>
              </a:lnSpc>
              <a:spcAft>
                <a:spcPts val="0"/>
              </a:spcAft>
            </a:pPr>
            <a:r>
              <a:rPr lang="zh-CN" altLang="zh-CN" sz="2800" kern="100" dirty="0">
                <a:latin typeface="Times New Roman"/>
                <a:ea typeface="华文细黑"/>
                <a:cs typeface="Times New Roman"/>
              </a:rPr>
              <a:t>君临天下　</a:t>
            </a:r>
            <a:r>
              <a:rPr lang="zh-CN" altLang="zh-CN" sz="2800" kern="100" dirty="0">
                <a:latin typeface="宋体"/>
                <a:ea typeface="Times New Roman"/>
                <a:cs typeface="Courier New"/>
              </a:rPr>
              <a:t> </a:t>
            </a:r>
            <a:r>
              <a:rPr lang="zh-CN" altLang="zh-CN" sz="2800" kern="100" dirty="0">
                <a:latin typeface="Times New Roman"/>
                <a:ea typeface="华文细黑"/>
                <a:cs typeface="Times New Roman"/>
              </a:rPr>
              <a:t>　　　　　　</a:t>
            </a:r>
            <a:r>
              <a:rPr lang="en-US" altLang="zh-CN" sz="2800" kern="100" dirty="0" smtClean="0">
                <a:latin typeface="Times New Roman"/>
                <a:ea typeface="华文细黑"/>
                <a:cs typeface="Times New Roman"/>
              </a:rPr>
              <a:t>        </a:t>
            </a:r>
            <a:r>
              <a:rPr lang="zh-CN" altLang="zh-CN" sz="2800" kern="100" dirty="0" smtClean="0">
                <a:latin typeface="Times New Roman"/>
                <a:ea typeface="华文细黑"/>
                <a:cs typeface="Times New Roman"/>
              </a:rPr>
              <a:t>世间</a:t>
            </a:r>
            <a:r>
              <a:rPr lang="zh-CN" altLang="zh-CN" sz="2800" kern="100" dirty="0">
                <a:latin typeface="Times New Roman"/>
                <a:ea typeface="华文细黑"/>
                <a:cs typeface="Times New Roman"/>
              </a:rPr>
              <a:t>孤独</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4566" y="308621"/>
            <a:ext cx="11532492" cy="529373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观点二</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始皇帝首先一点，在统一文字、度量衡上的功劳，才是真正对中华民族思想意识上的第一次统一。作一个假设</a:t>
            </a:r>
            <a:r>
              <a:rPr lang="zh-CN" altLang="zh-CN" sz="2800" kern="100" dirty="0" smtClean="0">
                <a:latin typeface="Times New Roman"/>
                <a:ea typeface="华文细黑"/>
                <a:cs typeface="Times New Roman"/>
              </a:rPr>
              <a:t>，如果</a:t>
            </a:r>
            <a:r>
              <a:rPr lang="zh-CN" altLang="zh-CN" sz="2800" kern="100" dirty="0">
                <a:latin typeface="Times New Roman"/>
                <a:ea typeface="华文细黑"/>
                <a:cs typeface="Times New Roman"/>
              </a:rPr>
              <a:t>始皇帝没有这些政策，只怕现在还没有汉族，取而代之的是秦、晋、燕、齐、楚五族。</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观点三</a:t>
            </a:r>
            <a:endParaRPr lang="zh-CN" altLang="zh-CN" sz="2800" b="1"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如果你们换成是生活在他统治的年代，估计你们都会刺杀他，都会造反。什么叫天下皆叛之？张良长的像个女人，身子单薄的很，都有胆要杀他。刘邦连街上流氓也不算，最多算乡间土流氓，不是也提三尺剑造反了。</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212393" y="261442"/>
            <a:ext cx="11499437" cy="1415748"/>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概括说明以上网民分别从哪几个角度评价了秦始皇</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11" name="矩形 10"/>
          <p:cNvSpPr/>
          <p:nvPr/>
        </p:nvSpPr>
        <p:spPr>
          <a:xfrm>
            <a:off x="212393" y="1557586"/>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评价</a:t>
            </a:r>
            <a:r>
              <a:rPr lang="zh-CN" altLang="zh-CN" sz="2800" kern="100" dirty="0">
                <a:solidFill>
                  <a:srgbClr val="C00000"/>
                </a:solidFill>
                <a:latin typeface="Times New Roman"/>
                <a:ea typeface="华文细黑"/>
                <a:cs typeface="Times New Roman"/>
              </a:rPr>
              <a:t>角度：统一全国，创立制度；统一度量衡和文字等有利于统一多民族国家的形成；暴政引发农民起义，导致亡国。</a:t>
            </a:r>
            <a:endParaRPr lang="zh-CN" altLang="zh-CN" sz="2800" kern="100" dirty="0">
              <a:effectLst/>
              <a:latin typeface="宋体"/>
              <a:cs typeface="Courier New"/>
            </a:endParaRPr>
          </a:p>
        </p:txBody>
      </p:sp>
      <p:pic>
        <p:nvPicPr>
          <p:cNvPr id="5" name="图片 4">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5742766"/>
            <a:ext cx="602973" cy="602973"/>
          </a:xfrm>
          <a:prstGeom prst="rect">
            <a:avLst/>
          </a:prstGeom>
        </p:spPr>
      </p:pic>
      <p:sp>
        <p:nvSpPr>
          <p:cNvPr id="7" name="矩形 6"/>
          <p:cNvSpPr/>
          <p:nvPr/>
        </p:nvSpPr>
        <p:spPr>
          <a:xfrm>
            <a:off x="212393" y="2850673"/>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很多历史人物都具有多面性，说一说自己对秦始皇的观点。</a:t>
            </a:r>
            <a:endParaRPr lang="zh-CN" altLang="zh-CN" sz="2800" kern="100" dirty="0">
              <a:effectLst/>
              <a:latin typeface="宋体"/>
              <a:cs typeface="Courier New"/>
            </a:endParaRPr>
          </a:p>
        </p:txBody>
      </p:sp>
      <p:sp>
        <p:nvSpPr>
          <p:cNvPr id="8" name="矩形 7"/>
          <p:cNvSpPr/>
          <p:nvPr/>
        </p:nvSpPr>
        <p:spPr>
          <a:xfrm>
            <a:off x="212393" y="3501802"/>
            <a:ext cx="11385581" cy="19802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观点</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创建制度</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智慧的君主；全面统一</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远见的君主；焚书酷刑</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残暴的君主；大兴土木</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贪婪的君主。</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blinds(horizontal)">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1">
                                            <p:txEl>
                                              <p:pRg st="0" end="0"/>
                                            </p:txEl>
                                          </p:spTgt>
                                        </p:tgtEl>
                                      </p:cBhvr>
                                    </p:animEffect>
                                    <p:set>
                                      <p:cBhvr>
                                        <p:cTn id="22" dur="1" fill="hold">
                                          <p:stCondLst>
                                            <p:cond delay="499"/>
                                          </p:stCondLst>
                                        </p:cTn>
                                        <p:tgtEl>
                                          <p:spTgt spid="11">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8">
                                            <p:txEl>
                                              <p:pRg st="0" end="0"/>
                                            </p:txEl>
                                          </p:spTgt>
                                        </p:tgtEl>
                                      </p:cBhvr>
                                    </p:animEffect>
                                    <p:set>
                                      <p:cBhvr>
                                        <p:cTn id="25" dur="1" fill="hold">
                                          <p:stCondLst>
                                            <p:cond delay="499"/>
                                          </p:stCondLst>
                                        </p:cTn>
                                        <p:tgtEl>
                                          <p:spTgt spid="8">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8">
                                            <p:txEl>
                                              <p:pRg st="1" end="1"/>
                                            </p:txEl>
                                          </p:spTgt>
                                        </p:tgtEl>
                                      </p:cBhvr>
                                    </p:animEffect>
                                    <p:set>
                                      <p:cBhvr>
                                        <p:cTn id="28" dur="1" fill="hold">
                                          <p:stCondLst>
                                            <p:cond delay="499"/>
                                          </p:stCondLst>
                                        </p:cTn>
                                        <p:tgtEl>
                                          <p:spTgt spid="8">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8" grpId="0" uiExpand="1"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98562" y="117426"/>
            <a:ext cx="11593288" cy="4647402"/>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秦王嬴政继位时，统一的条件基本成熟，表现在</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社会经济持续发展，民族地域之间联系加强</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长期战乱，统一成为人心所向</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商鞅变法比较彻底，秦国实力增强</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齐、楚等六国出现政治危机</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6"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7"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9"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20"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190550" y="3342615"/>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2" name="矩形 21"/>
          <p:cNvSpPr/>
          <p:nvPr/>
        </p:nvSpPr>
        <p:spPr>
          <a:xfrm>
            <a:off x="279512" y="4652189"/>
            <a:ext cx="11593288"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秦国实现统一的条件包括商鞅变法奠定的基础、各地联系逐渐加强、人民渴望统一等，齐、楚等六国并未出现政治危机。故选</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1"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3"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4"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5"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305991" y="189434"/>
            <a:ext cx="11593288" cy="335474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秦王嬴政发动的兼并战争</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实现了国家的统一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为强大的中央集权国家的建立提供了</a:t>
            </a:r>
            <a:r>
              <a:rPr lang="zh-CN" altLang="zh-CN" sz="2800" kern="100" dirty="0" smtClean="0">
                <a:latin typeface="Times New Roman"/>
                <a:ea typeface="华文细黑"/>
                <a:cs typeface="Times New Roman"/>
              </a:rPr>
              <a:t>前提</a:t>
            </a:r>
            <a:endParaRPr lang="en-US" altLang="zh-CN" sz="2800" kern="100" dirty="0" smtClean="0">
              <a:latin typeface="Times New Roman"/>
              <a:ea typeface="华文细黑"/>
              <a:cs typeface="Times New Roman"/>
            </a:endParaRPr>
          </a:p>
          <a:p>
            <a:pPr algn="just">
              <a:lnSpc>
                <a:spcPct val="150000"/>
              </a:lnSpc>
              <a:spcAft>
                <a:spcPts val="0"/>
              </a:spcAft>
            </a:pPr>
            <a:r>
              <a:rPr lang="en-US" altLang="zh-CN" sz="2800" kern="100" dirty="0" smtClean="0">
                <a:latin typeface="宋体"/>
                <a:ea typeface="华文细黑"/>
                <a:cs typeface="Times New Roman"/>
              </a:rPr>
              <a:t>③</a:t>
            </a:r>
            <a:r>
              <a:rPr lang="zh-CN" altLang="zh-CN" sz="2800" kern="100" dirty="0">
                <a:latin typeface="Times New Roman"/>
                <a:ea typeface="华文细黑"/>
                <a:cs typeface="Times New Roman"/>
              </a:rPr>
              <a:t>顺应了人民的愿望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符合历史发展的潮流</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6" name="TextBox 15"/>
          <p:cNvSpPr txBox="1"/>
          <p:nvPr/>
        </p:nvSpPr>
        <p:spPr>
          <a:xfrm>
            <a:off x="5058519" y="2826767"/>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62558" y="3576321"/>
            <a:ext cx="11593288"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秦国通过兼并战争，灭掉六国，实现了国家的统一，为中央集权制度的建立奠定了基础，适应了人民渴望统一的要求，符合历史发展的潮流。</a:t>
            </a:r>
            <a:endParaRPr lang="zh-CN" altLang="zh-CN" sz="2800" kern="100" dirty="0">
              <a:effectLst/>
              <a:latin typeface="宋体"/>
              <a:cs typeface="Courier New"/>
            </a:endParaRPr>
          </a:p>
        </p:txBody>
      </p:sp>
      <p:sp>
        <p:nvSpPr>
          <p:cNvPr id="17"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181025" y="159718"/>
            <a:ext cx="11593288"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秦始皇统一国家后采取一系列措施巩固国家统一，其中最有利于消除地方与中央对立的举措是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设置丞相、太尉、御史大夫</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实行分封制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实行郡县制、统一度量衡</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修筑以咸阳为中心的水陆交通</a:t>
            </a:r>
            <a:endParaRPr lang="zh-CN" altLang="zh-CN" sz="2800" kern="100" dirty="0">
              <a:effectLst/>
              <a:latin typeface="宋体"/>
              <a:cs typeface="Courier New"/>
            </a:endParaRPr>
          </a:p>
        </p:txBody>
      </p:sp>
      <p:sp>
        <p:nvSpPr>
          <p:cNvPr id="12" name="TextBox 11"/>
          <p:cNvSpPr txBox="1"/>
          <p:nvPr/>
        </p:nvSpPr>
        <p:spPr>
          <a:xfrm>
            <a:off x="56059" y="275926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4070396"/>
            <a:ext cx="11709221" cy="19802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题中涉及的是地方与中央，</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项属于中央机构与此无关</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B</a:t>
            </a:r>
            <a:r>
              <a:rPr lang="zh-CN" altLang="zh-CN" sz="2800" kern="100" dirty="0">
                <a:latin typeface="Times New Roman"/>
                <a:ea typeface="华文细黑"/>
                <a:cs typeface="Times New Roman"/>
              </a:rPr>
              <a:t>项分封制与秦朝无关</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D</a:t>
            </a:r>
            <a:r>
              <a:rPr lang="zh-CN" altLang="zh-CN" sz="2800" kern="100" dirty="0">
                <a:latin typeface="Times New Roman"/>
                <a:ea typeface="华文细黑"/>
                <a:cs typeface="Times New Roman"/>
              </a:rPr>
              <a:t>项可以促进交流，有利于控制地方，但不是最主要的</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Courier New"/>
              </a:rPr>
              <a:t>C</a:t>
            </a:r>
            <a:r>
              <a:rPr lang="zh-CN" altLang="zh-CN" sz="2800" kern="100" dirty="0">
                <a:latin typeface="Times New Roman"/>
                <a:ea typeface="华文细黑"/>
                <a:cs typeface="Times New Roman"/>
              </a:rPr>
              <a:t>项则从经济和政治两方面来体现，最有利于解决中央与地方的对立。</a:t>
            </a:r>
            <a:endParaRPr lang="zh-CN" altLang="zh-CN" sz="2800" kern="100" dirty="0">
              <a:effectLst/>
              <a:latin typeface="宋体"/>
              <a:cs typeface="Courier New"/>
            </a:endParaRPr>
          </a:p>
        </p:txBody>
      </p:sp>
      <p:sp>
        <p:nvSpPr>
          <p:cNvPr id="13"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4221882"/>
            <a:ext cx="1170922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焚书坑儒</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失去了民心，</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筑长城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滥用了民力，这些导致了秦朝的灭亡。</a:t>
            </a:r>
            <a:endParaRPr lang="zh-CN" altLang="zh-CN" sz="2800" kern="100" dirty="0">
              <a:effectLst/>
              <a:latin typeface="宋体"/>
              <a:cs typeface="Courier New"/>
            </a:endParaRPr>
          </a:p>
        </p:txBody>
      </p:sp>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323925"/>
            <a:ext cx="11593288"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在评论秦朝灭亡时，历史学家张岂之说：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秦始皇忘记了最主要的事：民心和民力。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最能论证此观点的是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称皇帝、制《秦律》</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置三公、行郡县</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焚书坑儒、筑长城</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统一文字、平百越</a:t>
            </a:r>
            <a:endParaRPr lang="zh-CN" altLang="zh-CN" sz="2800" kern="100" dirty="0">
              <a:effectLst/>
              <a:latin typeface="宋体"/>
              <a:cs typeface="Courier New"/>
            </a:endParaRPr>
          </a:p>
        </p:txBody>
      </p:sp>
      <p:sp>
        <p:nvSpPr>
          <p:cNvPr id="11" name="TextBox 10"/>
          <p:cNvSpPr txBox="1"/>
          <p:nvPr/>
        </p:nvSpPr>
        <p:spPr>
          <a:xfrm>
            <a:off x="171500" y="293299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0"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117426"/>
            <a:ext cx="11826313"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易中天在《帝国的终结》中说：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秦，虽死犹存，它亡得悲壮。</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从政治上看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秦，虽死犹存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主要是指</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统一度量衡、货币</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开创皇帝制度</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中央建立三公九卿制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建立统一国家和中央集权制</a:t>
            </a:r>
            <a:endParaRPr lang="zh-CN" altLang="zh-CN" sz="2800" kern="100" dirty="0">
              <a:effectLst/>
              <a:latin typeface="宋体"/>
              <a:cs typeface="Courier New"/>
            </a:endParaRPr>
          </a:p>
        </p:txBody>
      </p:sp>
      <p:sp>
        <p:nvSpPr>
          <p:cNvPr id="14" name="TextBox 13"/>
          <p:cNvSpPr txBox="1"/>
          <p:nvPr/>
        </p:nvSpPr>
        <p:spPr>
          <a:xfrm>
            <a:off x="56059" y="340314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4061640"/>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之所以说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秦，虽死犹存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，关键是结合秦朝的历史贡献来看，尤其是秦朝建立了统一多民族的国家以及开创的一系列封建专制主义中央集权制度，为后世奠定了基础。</a:t>
            </a:r>
            <a:endParaRPr lang="zh-CN" altLang="zh-CN" sz="2800" kern="100" dirty="0">
              <a:effectLst/>
              <a:latin typeface="宋体"/>
              <a:cs typeface="Courier New"/>
            </a:endParaRPr>
          </a:p>
        </p:txBody>
      </p:sp>
      <p:sp>
        <p:nvSpPr>
          <p:cNvPr id="2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4845571"/>
            <a:ext cx="11709221" cy="68683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a:solidFill>
                  <a:srgbClr val="C00000"/>
                </a:solidFill>
                <a:latin typeface="Times New Roman"/>
                <a:ea typeface="华文细黑"/>
                <a:cs typeface="Times New Roman"/>
              </a:rPr>
              <a:t>有利于经济文化的交流，促进了民族融合，巩固了统一；</a:t>
            </a:r>
            <a:endParaRPr lang="zh-CN" altLang="zh-CN" sz="2800" kern="100" dirty="0">
              <a:effectLst/>
              <a:latin typeface="宋体"/>
              <a:cs typeface="Courier New"/>
            </a:endParaRPr>
          </a:p>
        </p:txBody>
      </p:sp>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sp>
        <p:nvSpPr>
          <p:cNvPr id="1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189434"/>
            <a:ext cx="11709221"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下列秦始皇所做的贡献中，你认为最大的是什么？说一说理由。</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1" name="TextBox 20">
            <a:hlinkClick r:id="rId7"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pic>
        <p:nvPicPr>
          <p:cNvPr id="5122" name="Picture 2" descr="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07917" y="991273"/>
            <a:ext cx="3774578" cy="299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32095" y="4188725"/>
            <a:ext cx="4913525" cy="656846"/>
          </a:xfrm>
          <a:prstGeom prst="rect">
            <a:avLst/>
          </a:prstGeom>
        </p:spPr>
        <p:txBody>
          <a:bodyPr wrap="none">
            <a:spAutoFit/>
          </a:bodyPr>
          <a:lstStyle/>
          <a:p>
            <a:pPr algn="just">
              <a:lnSpc>
                <a:spcPct val="150000"/>
              </a:lnSpc>
              <a:spcAft>
                <a:spcPts val="0"/>
              </a:spcAft>
            </a:pPr>
            <a:r>
              <a:rPr lang="en-US" altLang="zh-CN" sz="2800" kern="100">
                <a:latin typeface="Times New Roman"/>
                <a:ea typeface="华文细黑"/>
                <a:cs typeface="Courier New"/>
              </a:rPr>
              <a:t>(1)</a:t>
            </a:r>
            <a:r>
              <a:rPr lang="zh-CN" altLang="zh-CN" sz="2800" kern="100" dirty="0">
                <a:latin typeface="Times New Roman"/>
                <a:ea typeface="华文细黑"/>
                <a:cs typeface="Times New Roman"/>
              </a:rPr>
              <a:t>统一货币、度量衡、文字。</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sp>
        <p:nvSpPr>
          <p:cNvPr id="1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90061" y="1162270"/>
            <a:ext cx="11593288"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从对中国历史的长远发展看，秦始皇所做的这几件事的影响都非常深远，只不过角度不同而已，故此题无固定答案。解答时，任选一项即可，但应陈述理由。</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75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pic>
        <p:nvPicPr>
          <p:cNvPr id="9" name="图片 8">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87440" y="5742766"/>
            <a:ext cx="602973" cy="602973"/>
          </a:xfrm>
          <a:prstGeom prst="rect">
            <a:avLst/>
          </a:prstGeom>
        </p:spPr>
      </p:pic>
      <p:sp>
        <p:nvSpPr>
          <p:cNvPr id="10" name="矩形 9"/>
          <p:cNvSpPr/>
          <p:nvPr/>
        </p:nvSpPr>
        <p:spPr>
          <a:xfrm>
            <a:off x="315097" y="405458"/>
            <a:ext cx="11524006" cy="656846"/>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建立封建专制主义中央集权制度。</a:t>
            </a:r>
            <a:endParaRPr lang="zh-CN" altLang="zh-CN" sz="2800" kern="100" dirty="0">
              <a:effectLst/>
              <a:latin typeface="宋体"/>
              <a:cs typeface="Courier New"/>
            </a:endParaRPr>
          </a:p>
        </p:txBody>
      </p:sp>
      <p:sp>
        <p:nvSpPr>
          <p:cNvPr id="12"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91215" y="1125538"/>
            <a:ext cx="11709221" cy="76941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对</a:t>
            </a:r>
            <a:r>
              <a:rPr lang="zh-CN" altLang="zh-CN" sz="2800" kern="100" dirty="0">
                <a:solidFill>
                  <a:srgbClr val="C00000"/>
                </a:solidFill>
                <a:latin typeface="Times New Roman"/>
                <a:ea typeface="华文细黑"/>
                <a:cs typeface="Times New Roman"/>
              </a:rPr>
              <a:t>我国的中央和地方行政制度影响深远；</a:t>
            </a:r>
            <a:endParaRPr lang="zh-CN" altLang="zh-CN" sz="2800" kern="100" dirty="0">
              <a:effectLst/>
              <a:latin typeface="宋体"/>
              <a:cs typeface="Courier New"/>
            </a:endParaRPr>
          </a:p>
        </p:txBody>
      </p:sp>
      <p:sp>
        <p:nvSpPr>
          <p:cNvPr id="13" name="矩形 12"/>
          <p:cNvSpPr/>
          <p:nvPr/>
        </p:nvSpPr>
        <p:spPr>
          <a:xfrm>
            <a:off x="315097" y="1845618"/>
            <a:ext cx="11524006" cy="656846"/>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开凿灵渠和修筑长城。</a:t>
            </a:r>
            <a:endParaRPr lang="zh-CN" altLang="zh-CN" sz="2800" kern="100" dirty="0">
              <a:effectLst/>
              <a:latin typeface="宋体"/>
              <a:cs typeface="Courier New"/>
            </a:endParaRPr>
          </a:p>
        </p:txBody>
      </p:sp>
      <p:sp>
        <p:nvSpPr>
          <p:cNvPr id="20" name="矩形 19"/>
          <p:cNvSpPr/>
          <p:nvPr/>
        </p:nvSpPr>
        <p:spPr>
          <a:xfrm>
            <a:off x="291215" y="2565698"/>
            <a:ext cx="11709221" cy="76941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体现</a:t>
            </a:r>
            <a:r>
              <a:rPr lang="zh-CN" altLang="zh-CN" sz="2800" kern="100" dirty="0">
                <a:solidFill>
                  <a:srgbClr val="C00000"/>
                </a:solidFill>
                <a:latin typeface="Times New Roman"/>
                <a:ea typeface="华文细黑"/>
                <a:cs typeface="Times New Roman"/>
              </a:rPr>
              <a:t>了我国劳动人民的勤劳和智慧，是中华民族的象征；</a:t>
            </a:r>
            <a:endParaRPr lang="zh-CN" altLang="zh-CN" sz="2800" kern="100" dirty="0">
              <a:effectLst/>
              <a:latin typeface="宋体"/>
              <a:cs typeface="Courier New"/>
            </a:endParaRPr>
          </a:p>
        </p:txBody>
      </p:sp>
      <p:sp>
        <p:nvSpPr>
          <p:cNvPr id="22" name="矩形 21"/>
          <p:cNvSpPr/>
          <p:nvPr/>
        </p:nvSpPr>
        <p:spPr>
          <a:xfrm>
            <a:off x="315097" y="3213770"/>
            <a:ext cx="11524006" cy="656846"/>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结束诸侯割据纷争的局面，实现统一。</a:t>
            </a:r>
            <a:endParaRPr lang="zh-CN" altLang="zh-CN" sz="2800" kern="100" dirty="0">
              <a:effectLst/>
              <a:latin typeface="宋体"/>
              <a:cs typeface="Courier New"/>
            </a:endParaRPr>
          </a:p>
        </p:txBody>
      </p:sp>
      <p:sp>
        <p:nvSpPr>
          <p:cNvPr id="23" name="矩形 22"/>
          <p:cNvSpPr/>
          <p:nvPr/>
        </p:nvSpPr>
        <p:spPr>
          <a:xfrm>
            <a:off x="291215" y="3933850"/>
            <a:ext cx="11709221" cy="76941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开创</a:t>
            </a:r>
            <a:r>
              <a:rPr lang="zh-CN" altLang="zh-CN" sz="2800" kern="100" dirty="0">
                <a:solidFill>
                  <a:srgbClr val="C00000"/>
                </a:solidFill>
                <a:latin typeface="Times New Roman"/>
                <a:ea typeface="华文细黑"/>
                <a:cs typeface="Times New Roman"/>
              </a:rPr>
              <a:t>了我国第一个统一的多民族的封建国家。</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blinds(horizontal)">
                                      <p:cBhvr>
                                        <p:cTn id="12" dur="500"/>
                                        <p:tgtEl>
                                          <p:spTgt spid="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blinds(horizontal)">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1">
                                            <p:txEl>
                                              <p:pRg st="0" end="0"/>
                                            </p:txEl>
                                          </p:spTgt>
                                        </p:tgtEl>
                                      </p:cBhvr>
                                    </p:animEffect>
                                    <p:set>
                                      <p:cBhvr>
                                        <p:cTn id="22" dur="1" fill="hold">
                                          <p:stCondLst>
                                            <p:cond delay="499"/>
                                          </p:stCondLst>
                                        </p:cTn>
                                        <p:tgtEl>
                                          <p:spTgt spid="21">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20">
                                            <p:txEl>
                                              <p:pRg st="0" end="0"/>
                                            </p:txEl>
                                          </p:spTgt>
                                        </p:tgtEl>
                                      </p:cBhvr>
                                    </p:animEffect>
                                    <p:set>
                                      <p:cBhvr>
                                        <p:cTn id="25" dur="1" fill="hold">
                                          <p:stCondLst>
                                            <p:cond delay="499"/>
                                          </p:stCondLst>
                                        </p:cTn>
                                        <p:tgtEl>
                                          <p:spTgt spid="20">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3">
                                            <p:txEl>
                                              <p:pRg st="0" end="0"/>
                                            </p:txEl>
                                          </p:spTgt>
                                        </p:tgtEl>
                                      </p:cBhvr>
                                    </p:animEffect>
                                    <p:set>
                                      <p:cBhvr>
                                        <p:cTn id="28" dur="1" fill="hold">
                                          <p:stCondLst>
                                            <p:cond delay="499"/>
                                          </p:stCondLst>
                                        </p:cTn>
                                        <p:tgtEl>
                                          <p:spTgt spid="23">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P spid="20" grpId="0" build="allAtOnce"/>
      <p:bldP spid="23"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Administrator\Desktop\物理图3-5\未用\co1303051G234-0.jpg"/>
          <p:cNvPicPr preferRelativeResize="0">
            <a:picLocks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445" y="0"/>
            <a:ext cx="12189600" cy="6859588"/>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3987002" y="3492277"/>
            <a:ext cx="4648455" cy="886749"/>
          </a:xfrm>
          <a:prstGeom prst="rect">
            <a:avLst/>
          </a:prstGeom>
        </p:spPr>
        <p:txBody>
          <a:bodyPr wrap="square" lIns="91410" tIns="45704" rIns="91410" bIns="45704">
            <a:spAutoFit/>
          </a:bodyPr>
          <a:lstStyle/>
          <a:p>
            <a:pPr algn="ctr">
              <a:lnSpc>
                <a:spcPct val="130000"/>
              </a:lnSpc>
              <a:defRPr/>
            </a:pPr>
            <a:r>
              <a:rPr lang="zh-CN" altLang="en-US" sz="4400" b="1" dirty="0" smtClean="0">
                <a:solidFill>
                  <a:srgbClr val="0000FF"/>
                </a:solidFill>
                <a:effectLst/>
                <a:latin typeface="微软雅黑" pitchFamily="34" charset="-122"/>
                <a:ea typeface="微软雅黑" pitchFamily="34" charset="-122"/>
              </a:rPr>
              <a:t>本课结束</a:t>
            </a:r>
            <a:endParaRPr lang="zh-CN" altLang="en-US" sz="4400" b="1" dirty="0">
              <a:solidFill>
                <a:srgbClr val="0000FF"/>
              </a:solidFill>
              <a:effectLst/>
              <a:latin typeface="微软雅黑" pitchFamily="34" charset="-122"/>
              <a:ea typeface="微软雅黑"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34662" y="-98603"/>
            <a:ext cx="11385581" cy="553085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FFFF00"/>
                </a:solidFill>
                <a:latin typeface="Times New Roman"/>
                <a:ea typeface="华文细黑"/>
                <a:cs typeface="Times New Roman"/>
              </a:rPr>
              <a:t>一、并吞六国</a:t>
            </a:r>
            <a:endParaRPr lang="zh-CN" altLang="zh-CN" sz="2800" b="1" kern="100" dirty="0">
              <a:solidFill>
                <a:srgbClr val="FFFF00"/>
              </a:solidFill>
              <a:latin typeface="Times New Roman"/>
              <a:ea typeface="华文细黑"/>
              <a:cs typeface="Times New Roman"/>
            </a:endParaRPr>
          </a:p>
          <a:p>
            <a:pPr algn="l">
              <a:lnSpc>
                <a:spcPts val="3660"/>
              </a:lnSpc>
              <a:spcAft>
                <a:spcPts val="0"/>
              </a:spcAft>
            </a:pPr>
            <a:endParaRPr lang="en-US" altLang="zh-CN" sz="2800" b="1" kern="100" dirty="0">
              <a:latin typeface="Times New Roman"/>
              <a:ea typeface="华文细黑"/>
              <a:cs typeface="Courier New"/>
            </a:endParaRPr>
          </a:p>
          <a:p>
            <a:pPr algn="l">
              <a:lnSpc>
                <a:spcPts val="366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条件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必然性：战国时期，各诸侯国割据混战，严重</a:t>
            </a:r>
            <a:r>
              <a:rPr lang="zh-CN" altLang="zh-CN" sz="2800" kern="100" dirty="0" smtClean="0">
                <a:latin typeface="Times New Roman"/>
                <a:ea typeface="华文细黑"/>
                <a:cs typeface="Times New Roman"/>
              </a:rPr>
              <a:t>阻碍</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发展，</a:t>
            </a:r>
            <a:endParaRPr lang="en-US" altLang="zh-CN" sz="2800" kern="100" dirty="0" smtClean="0">
              <a:latin typeface="Times New Roman"/>
              <a:ea typeface="华文细黑"/>
              <a:cs typeface="Times New Roman"/>
            </a:endParaRPr>
          </a:p>
          <a:p>
            <a:pPr algn="just">
              <a:lnSpc>
                <a:spcPct val="150000"/>
              </a:lnSpc>
              <a:spcAft>
                <a:spcPts val="0"/>
              </a:spcAft>
            </a:pPr>
            <a:r>
              <a:rPr lang="zh-CN" altLang="zh-CN" sz="2800" kern="100" dirty="0" smtClean="0">
                <a:latin typeface="Times New Roman"/>
                <a:ea typeface="华文细黑"/>
                <a:cs typeface="Times New Roman"/>
              </a:rPr>
              <a:t>统一</a:t>
            </a:r>
            <a:r>
              <a:rPr lang="zh-CN" altLang="zh-CN" sz="2800" kern="100" dirty="0">
                <a:latin typeface="Times New Roman"/>
                <a:ea typeface="华文细黑"/>
                <a:cs typeface="Times New Roman"/>
              </a:rPr>
              <a:t>成为时代的呼声。</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可能性：</a:t>
            </a:r>
            <a:r>
              <a:rPr lang="en-US" altLang="zh-CN" sz="2800" kern="100" dirty="0" smtClean="0">
                <a:latin typeface="宋体"/>
                <a:ea typeface="华文细黑"/>
                <a:cs typeface="Times New Roman"/>
              </a:rPr>
              <a:t>①</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变法</a:t>
            </a:r>
            <a:r>
              <a:rPr lang="zh-CN" altLang="zh-CN" sz="2800" kern="100" dirty="0">
                <a:latin typeface="Times New Roman"/>
                <a:ea typeface="华文细黑"/>
                <a:cs typeface="Times New Roman"/>
              </a:rPr>
              <a:t>，使秦国实力大增，为兼并六国奠定了坚实基础。</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嬴政掌权后锐意进取，善于用人，广招贤良。</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过程：</a:t>
            </a:r>
            <a:r>
              <a:rPr lang="zh-CN" altLang="zh-CN" sz="2800" kern="100" dirty="0">
                <a:latin typeface="Times New Roman"/>
                <a:ea typeface="华文细黑"/>
                <a:cs typeface="Times New Roman"/>
              </a:rPr>
              <a:t>从公元前</a:t>
            </a:r>
            <a:r>
              <a:rPr lang="en-US" altLang="zh-CN" sz="2800" kern="100" dirty="0">
                <a:latin typeface="Times New Roman"/>
                <a:ea typeface="华文细黑"/>
                <a:cs typeface="Courier New"/>
              </a:rPr>
              <a:t>230</a:t>
            </a:r>
            <a:r>
              <a:rPr lang="zh-CN" altLang="zh-CN" sz="2800" kern="100" dirty="0">
                <a:latin typeface="Times New Roman"/>
                <a:ea typeface="华文细黑"/>
                <a:cs typeface="Times New Roman"/>
              </a:rPr>
              <a:t>年至前</a:t>
            </a:r>
            <a:r>
              <a:rPr lang="en-US" altLang="zh-CN" sz="2800" kern="100" dirty="0">
                <a:latin typeface="Times New Roman"/>
                <a:ea typeface="华文细黑"/>
                <a:cs typeface="Courier New"/>
              </a:rPr>
              <a:t>221</a:t>
            </a:r>
            <a:r>
              <a:rPr lang="zh-CN" altLang="zh-CN" sz="2800" kern="100" dirty="0">
                <a:latin typeface="Times New Roman"/>
                <a:ea typeface="华文细黑"/>
                <a:cs typeface="Times New Roman"/>
              </a:rPr>
              <a:t>年，相继兼并韩、赵、魏、楚、燕、齐六国，在中国历史上第一次建立</a:t>
            </a:r>
            <a:r>
              <a:rPr lang="zh-CN" altLang="zh-CN" sz="2800" kern="100" dirty="0" smtClean="0">
                <a:latin typeface="Times New Roman"/>
                <a:ea typeface="华文细黑"/>
                <a:cs typeface="Times New Roman"/>
              </a:rPr>
              <a:t>起</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大一统帝国。</a:t>
            </a:r>
            <a:endParaRPr lang="zh-CN" altLang="zh-CN" sz="2800" kern="100" dirty="0">
              <a:effectLst/>
              <a:latin typeface="宋体"/>
              <a:cs typeface="Courier New"/>
            </a:endParaRPr>
          </a:p>
        </p:txBody>
      </p:sp>
      <p:graphicFrame>
        <p:nvGraphicFramePr>
          <p:cNvPr id="8" name="表格 7"/>
          <p:cNvGraphicFramePr>
            <a:graphicFrameLocks noGrp="1"/>
          </p:cNvGraphicFramePr>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1"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3" name="矩形 2"/>
          <p:cNvSpPr/>
          <p:nvPr/>
        </p:nvSpPr>
        <p:spPr>
          <a:xfrm>
            <a:off x="8688813" y="1620069"/>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社会经济</a:t>
            </a:r>
            <a:endParaRPr lang="zh-CN" altLang="en-US" dirty="0">
              <a:solidFill>
                <a:srgbClr val="C00000"/>
              </a:solidFill>
            </a:endParaRPr>
          </a:p>
        </p:txBody>
      </p:sp>
      <p:sp>
        <p:nvSpPr>
          <p:cNvPr id="4" name="矩形 3"/>
          <p:cNvSpPr/>
          <p:nvPr/>
        </p:nvSpPr>
        <p:spPr>
          <a:xfrm>
            <a:off x="2638822" y="2925738"/>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商鞅</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5823351" y="4801118"/>
            <a:ext cx="1620957" cy="497827"/>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中央集权</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61689"/>
            <a:ext cx="2350044" cy="668428"/>
            <a:chOff x="164" y="365491"/>
            <a:chExt cx="235004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61976" y="365491"/>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重点精讲</a:t>
              </a:r>
              <a:endParaRPr lang="zh-CN" altLang="en-US" sz="2800" b="1" kern="100" dirty="0">
                <a:solidFill>
                  <a:prstClr val="white"/>
                </a:solidFill>
                <a:latin typeface="宋体"/>
                <a:cs typeface="Courier New"/>
              </a:endParaRPr>
            </a:p>
          </p:txBody>
        </p:sp>
      </p:grpSp>
      <p:pic>
        <p:nvPicPr>
          <p:cNvPr id="14" name="图片 1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10" name="矩形 9"/>
          <p:cNvSpPr/>
          <p:nvPr/>
        </p:nvSpPr>
        <p:spPr>
          <a:xfrm>
            <a:off x="197279" y="1197546"/>
            <a:ext cx="11730575" cy="5026660"/>
          </a:xfrm>
          <a:prstGeom prst="rect">
            <a:avLst/>
          </a:prstGeom>
        </p:spPr>
        <p:txBody>
          <a:bodyPr wrap="square" lIns="121898" tIns="60948" rIns="121898" bIns="60948">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秦统一的意义</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标志着中国进入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大一统</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政治时代，</a:t>
            </a:r>
            <a:endParaRPr lang="zh-CN" altLang="zh-CN" sz="2800" kern="100" dirty="0">
              <a:latin typeface="Times New Roman"/>
              <a:ea typeface="华文细黑"/>
              <a:cs typeface="Times New Roman"/>
            </a:endParaRPr>
          </a:p>
          <a:p>
            <a:pPr algn="just">
              <a:lnSpc>
                <a:spcPct val="170000"/>
              </a:lnSpc>
              <a:spcAft>
                <a:spcPts val="0"/>
              </a:spcAft>
            </a:pPr>
            <a:r>
              <a:rPr lang="zh-CN" altLang="zh-CN" sz="2800" kern="100" dirty="0">
                <a:latin typeface="Times New Roman"/>
                <a:ea typeface="华文细黑"/>
                <a:cs typeface="Times New Roman"/>
              </a:rPr>
              <a:t>中国历史上</a:t>
            </a:r>
            <a:r>
              <a:rPr lang="zh-CN" altLang="zh-CN" sz="2800" b="1" kern="100" dirty="0">
                <a:solidFill>
                  <a:srgbClr val="FF0000"/>
                </a:solidFill>
                <a:latin typeface="Times New Roman"/>
                <a:ea typeface="华文细黑"/>
                <a:cs typeface="Times New Roman"/>
              </a:rPr>
              <a:t>第一个统一的</a:t>
            </a:r>
            <a:r>
              <a:rPr lang="zh-CN" altLang="zh-CN" sz="2800" b="1" kern="100" dirty="0">
                <a:solidFill>
                  <a:srgbClr val="0000CC"/>
                </a:solidFill>
                <a:latin typeface="Times New Roman"/>
                <a:ea typeface="华文细黑"/>
                <a:cs typeface="Times New Roman"/>
              </a:rPr>
              <a:t>疆域辽阔的封建</a:t>
            </a:r>
            <a:r>
              <a:rPr lang="zh-CN" altLang="zh-CN" sz="2800" b="1" kern="100" dirty="0">
                <a:solidFill>
                  <a:srgbClr val="FF0000"/>
                </a:solidFill>
                <a:latin typeface="Times New Roman"/>
                <a:ea typeface="华文细黑"/>
                <a:cs typeface="Times New Roman"/>
              </a:rPr>
              <a:t>国家正式形成</a:t>
            </a:r>
            <a:r>
              <a:rPr lang="zh-CN" altLang="zh-CN" sz="2800" kern="100" dirty="0">
                <a:latin typeface="Times New Roman"/>
                <a:ea typeface="华文细黑"/>
                <a:cs typeface="Times New Roman"/>
              </a:rPr>
              <a:t>，具有划时代的历史意义。</a:t>
            </a:r>
            <a:endParaRPr lang="zh-CN" altLang="zh-CN" sz="2800" kern="100" dirty="0">
              <a:latin typeface="Times New Roman"/>
              <a:ea typeface="华文细黑"/>
              <a:cs typeface="Times New Roman"/>
            </a:endParaRPr>
          </a:p>
          <a:p>
            <a:pPr algn="just">
              <a:lnSpc>
                <a:spcPct val="170000"/>
              </a:lnSpc>
              <a:spcAft>
                <a:spcPts val="0"/>
              </a:spcAft>
            </a:pPr>
            <a:r>
              <a:rPr lang="zh-CN" altLang="zh-CN" sz="2800" b="1" kern="100" dirty="0">
                <a:solidFill>
                  <a:srgbClr val="FF0000"/>
                </a:solidFill>
                <a:latin typeface="Times New Roman"/>
                <a:ea typeface="华文细黑"/>
                <a:cs typeface="Times New Roman"/>
              </a:rPr>
              <a:t>政治上</a:t>
            </a:r>
            <a:r>
              <a:rPr lang="zh-CN" altLang="zh-CN" sz="2800" kern="100" dirty="0">
                <a:latin typeface="Times New Roman"/>
                <a:ea typeface="华文细黑"/>
                <a:cs typeface="Times New Roman"/>
              </a:rPr>
              <a:t>结束分裂割据局面，国家走向</a:t>
            </a:r>
            <a:r>
              <a:rPr lang="zh-CN" altLang="zh-CN" sz="2800" b="1" kern="100" dirty="0">
                <a:solidFill>
                  <a:srgbClr val="FF0000"/>
                </a:solidFill>
                <a:latin typeface="Times New Roman"/>
                <a:ea typeface="华文细黑"/>
                <a:cs typeface="Times New Roman"/>
              </a:rPr>
              <a:t>统一</a:t>
            </a:r>
            <a:r>
              <a:rPr lang="zh-CN" altLang="zh-CN" sz="2800" kern="100" dirty="0">
                <a:latin typeface="Times New Roman"/>
                <a:ea typeface="华文细黑"/>
                <a:cs typeface="Times New Roman"/>
              </a:rPr>
              <a:t>；</a:t>
            </a:r>
            <a:endParaRPr lang="zh-CN" altLang="zh-CN" sz="2800" kern="100" dirty="0">
              <a:latin typeface="Times New Roman"/>
              <a:ea typeface="华文细黑"/>
              <a:cs typeface="Times New Roman"/>
            </a:endParaRPr>
          </a:p>
          <a:p>
            <a:pPr algn="just">
              <a:lnSpc>
                <a:spcPct val="170000"/>
              </a:lnSpc>
              <a:spcAft>
                <a:spcPts val="0"/>
              </a:spcAft>
            </a:pPr>
            <a:r>
              <a:rPr lang="zh-CN" altLang="zh-CN" sz="2800" b="1" kern="100" dirty="0">
                <a:solidFill>
                  <a:srgbClr val="FF0000"/>
                </a:solidFill>
                <a:latin typeface="Times New Roman"/>
                <a:ea typeface="华文细黑"/>
                <a:cs typeface="Times New Roman"/>
              </a:rPr>
              <a:t>经济上</a:t>
            </a:r>
            <a:r>
              <a:rPr lang="zh-CN" altLang="zh-CN" sz="2800" kern="100" dirty="0">
                <a:latin typeface="Times New Roman"/>
                <a:ea typeface="华文细黑"/>
                <a:cs typeface="Times New Roman"/>
              </a:rPr>
              <a:t>有利于社会经济的恢复与</a:t>
            </a:r>
            <a:r>
              <a:rPr lang="zh-CN" altLang="zh-CN" sz="2800" b="1" kern="100" dirty="0">
                <a:solidFill>
                  <a:srgbClr val="FF0000"/>
                </a:solidFill>
                <a:latin typeface="Times New Roman"/>
                <a:ea typeface="华文细黑"/>
                <a:cs typeface="Times New Roman"/>
              </a:rPr>
              <a:t>发展</a:t>
            </a:r>
            <a:r>
              <a:rPr lang="zh-CN" altLang="zh-CN" sz="2800" kern="100" dirty="0">
                <a:latin typeface="Times New Roman"/>
                <a:ea typeface="华文细黑"/>
                <a:cs typeface="Times New Roman"/>
              </a:rPr>
              <a:t>；</a:t>
            </a:r>
            <a:endParaRPr lang="zh-CN" altLang="zh-CN" sz="2800" kern="100" dirty="0">
              <a:latin typeface="Times New Roman"/>
              <a:ea typeface="华文细黑"/>
              <a:cs typeface="Times New Roman"/>
            </a:endParaRPr>
          </a:p>
          <a:p>
            <a:pPr algn="just">
              <a:lnSpc>
                <a:spcPct val="170000"/>
              </a:lnSpc>
              <a:spcAft>
                <a:spcPts val="0"/>
              </a:spcAft>
            </a:pPr>
            <a:r>
              <a:rPr lang="zh-CN" altLang="zh-CN" sz="2800" kern="100" dirty="0">
                <a:latin typeface="Times New Roman"/>
                <a:ea typeface="华文细黑"/>
                <a:cs typeface="Times New Roman"/>
              </a:rPr>
              <a:t>有利于</a:t>
            </a:r>
            <a:r>
              <a:rPr lang="zh-CN" altLang="zh-CN" sz="2800" b="1" kern="100" dirty="0">
                <a:solidFill>
                  <a:srgbClr val="0000CC"/>
                </a:solidFill>
                <a:latin typeface="Times New Roman"/>
                <a:ea typeface="华文细黑"/>
                <a:cs typeface="Times New Roman"/>
              </a:rPr>
              <a:t>人民生活的安定</a:t>
            </a:r>
            <a:r>
              <a:rPr lang="zh-CN" altLang="zh-CN" sz="2800" kern="100" dirty="0">
                <a:latin typeface="Times New Roman"/>
                <a:ea typeface="华文细黑"/>
                <a:cs typeface="Times New Roman"/>
              </a:rPr>
              <a:t>和加强</a:t>
            </a:r>
            <a:r>
              <a:rPr lang="zh-CN" altLang="zh-CN" sz="2800" b="1" kern="100" dirty="0">
                <a:solidFill>
                  <a:srgbClr val="FF0000"/>
                </a:solidFill>
                <a:latin typeface="Times New Roman"/>
                <a:ea typeface="华文细黑"/>
                <a:cs typeface="Times New Roman"/>
              </a:rPr>
              <a:t>民族</a:t>
            </a:r>
            <a:r>
              <a:rPr lang="zh-CN" altLang="zh-CN" sz="2800" kern="100" dirty="0">
                <a:latin typeface="Times New Roman"/>
                <a:ea typeface="华文细黑"/>
                <a:cs typeface="Times New Roman"/>
              </a:rPr>
              <a:t>交流</a:t>
            </a:r>
            <a:r>
              <a:rPr lang="zh-CN" altLang="zh-CN" sz="2800" b="1" kern="100" dirty="0">
                <a:solidFill>
                  <a:srgbClr val="FF0000"/>
                </a:solidFill>
                <a:latin typeface="Times New Roman"/>
                <a:ea typeface="华文细黑"/>
                <a:cs typeface="Times New Roman"/>
              </a:rPr>
              <a:t>融合</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90421" y="45126"/>
            <a:ext cx="11499437" cy="5454650"/>
          </a:xfrm>
          <a:prstGeom prst="rect">
            <a:avLst/>
          </a:prstGeom>
        </p:spPr>
        <p:txBody>
          <a:bodyPr wrap="square" lIns="121898" tIns="60948" rIns="121898" bIns="60948">
            <a:spAutoFit/>
          </a:bodyPr>
          <a:lstStyle/>
          <a:p>
            <a:pPr algn="l">
              <a:spcAft>
                <a:spcPts val="0"/>
              </a:spcAft>
            </a:pPr>
            <a:r>
              <a:rPr lang="zh-CN" altLang="zh-CN" sz="2800" b="1" kern="100" dirty="0">
                <a:solidFill>
                  <a:srgbClr val="FFFF00"/>
                </a:solidFill>
                <a:latin typeface="Times New Roman"/>
                <a:ea typeface="华文细黑"/>
                <a:cs typeface="Times New Roman"/>
              </a:rPr>
              <a:t>二、</a:t>
            </a:r>
            <a:r>
              <a:rPr lang="en-US" altLang="zh-CN" sz="2800" b="1" kern="100" dirty="0">
                <a:solidFill>
                  <a:srgbClr val="FFFF00"/>
                </a:solidFill>
                <a:latin typeface="Times New Roman"/>
                <a:ea typeface="华文细黑"/>
                <a:cs typeface="Times New Roman"/>
              </a:rPr>
              <a:t>(</a:t>
            </a:r>
            <a:r>
              <a:rPr lang="zh-CN" altLang="en-US" sz="2800" b="1" kern="100" dirty="0">
                <a:solidFill>
                  <a:srgbClr val="FF0000"/>
                </a:solidFill>
                <a:latin typeface="Times New Roman"/>
                <a:ea typeface="华文细黑"/>
                <a:cs typeface="Times New Roman"/>
              </a:rPr>
              <a:t>君主</a:t>
            </a:r>
            <a:r>
              <a:rPr lang="zh-CN" altLang="zh-CN" sz="2800" b="1" kern="100" dirty="0">
                <a:solidFill>
                  <a:srgbClr val="FF0000"/>
                </a:solidFill>
                <a:latin typeface="Times New Roman"/>
                <a:ea typeface="华文细黑"/>
                <a:cs typeface="Times New Roman"/>
              </a:rPr>
              <a:t>专制中央集权</a:t>
            </a:r>
            <a:r>
              <a:rPr lang="en-US" altLang="zh-CN" sz="2800" b="1" kern="100" dirty="0">
                <a:solidFill>
                  <a:srgbClr val="FFFF00"/>
                </a:solidFill>
                <a:latin typeface="Times New Roman"/>
                <a:ea typeface="华文细黑"/>
                <a:cs typeface="Times New Roman"/>
              </a:rPr>
              <a:t>)</a:t>
            </a:r>
            <a:r>
              <a:rPr lang="zh-CN" altLang="zh-CN" sz="2800" b="1" kern="100" dirty="0">
                <a:solidFill>
                  <a:srgbClr val="FFFF00"/>
                </a:solidFill>
                <a:latin typeface="Times New Roman"/>
                <a:ea typeface="华文细黑"/>
                <a:cs typeface="Times New Roman"/>
              </a:rPr>
              <a:t>制度创建</a:t>
            </a:r>
            <a:endParaRPr lang="zh-CN" altLang="zh-CN" sz="2800" b="1" kern="100" dirty="0">
              <a:solidFill>
                <a:srgbClr val="FFFF00"/>
              </a:solidFill>
              <a:latin typeface="Times New Roman"/>
              <a:ea typeface="华文细黑"/>
              <a:cs typeface="Times New Roman"/>
            </a:endParaRPr>
          </a:p>
          <a:p>
            <a:pPr algn="l">
              <a:spcAft>
                <a:spcPts val="0"/>
              </a:spcAft>
            </a:pPr>
            <a:endParaRPr lang="en-US" altLang="zh-CN" sz="2800" b="1" kern="100" dirty="0">
              <a:latin typeface="Times New Roman"/>
              <a:ea typeface="华文细黑"/>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皇帝制度：</a:t>
            </a:r>
            <a:r>
              <a:rPr lang="zh-CN" altLang="zh-CN" sz="2800" kern="100" dirty="0">
                <a:latin typeface="Times New Roman"/>
                <a:ea typeface="华文细黑"/>
                <a:cs typeface="Times New Roman"/>
              </a:rPr>
              <a:t>为自己选择了</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名号，</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朕</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成为皇帝的专称</a:t>
            </a:r>
            <a:r>
              <a:rPr lang="zh-CN" altLang="zh-CN" sz="2800" kern="100" dirty="0" smtClean="0">
                <a:latin typeface="Times New Roman"/>
                <a:ea typeface="华文细黑"/>
                <a:cs typeface="Times New Roman"/>
              </a:rPr>
              <a:t>，</a:t>
            </a:r>
            <a:endParaRPr lang="en-US" altLang="zh-CN" sz="2800" u="sng" kern="100" dirty="0">
              <a:latin typeface="Times New Roman"/>
              <a:ea typeface="华文细黑"/>
              <a:cs typeface="Times New Roman"/>
            </a:endParaRPr>
          </a:p>
          <a:p>
            <a:pPr algn="just">
              <a:lnSpc>
                <a:spcPct val="150000"/>
              </a:lnSpc>
              <a:spcAft>
                <a:spcPts val="0"/>
              </a:spcAft>
            </a:pP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皇帝专用品，以显皇权至高无上。</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政治制度：</a:t>
            </a:r>
            <a:r>
              <a:rPr lang="zh-CN" altLang="zh-CN" sz="2800" b="1" kern="100" dirty="0">
                <a:solidFill>
                  <a:srgbClr val="0000CC"/>
                </a:solidFill>
                <a:latin typeface="Times New Roman"/>
                <a:ea typeface="华文细黑"/>
                <a:cs typeface="Times New Roman"/>
              </a:rPr>
              <a:t>在中央设三公九卿，在</a:t>
            </a:r>
            <a:r>
              <a:rPr lang="zh-CN" altLang="zh-CN" sz="2800" b="1" kern="100" dirty="0">
                <a:solidFill>
                  <a:srgbClr val="FF0000"/>
                </a:solidFill>
                <a:latin typeface="Times New Roman"/>
                <a:ea typeface="华文细黑"/>
                <a:cs typeface="Times New Roman"/>
              </a:rPr>
              <a:t>地方推行郡县制</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经济制度</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下诏</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使黔首自实田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，按亩征税，</a:t>
            </a:r>
            <a:r>
              <a:rPr lang="zh-CN" altLang="zh-CN" sz="2800" kern="100" dirty="0" smtClean="0">
                <a:latin typeface="Times New Roman"/>
                <a:ea typeface="华文细黑"/>
                <a:cs typeface="Times New Roman"/>
              </a:rPr>
              <a:t>使</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合法化</a:t>
            </a:r>
            <a:r>
              <a:rPr lang="zh-CN" altLang="zh-CN" sz="2800" kern="100" dirty="0">
                <a:latin typeface="Times New Roman"/>
                <a:ea typeface="华文细黑"/>
                <a:cs typeface="Times New Roman"/>
              </a:rPr>
              <a:t>，奖励移民垦荒。</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b="1" kern="100" dirty="0">
                <a:solidFill>
                  <a:srgbClr val="0000CC"/>
                </a:solidFill>
                <a:latin typeface="Times New Roman"/>
                <a:ea typeface="华文细黑"/>
                <a:cs typeface="Times New Roman"/>
              </a:rPr>
              <a:t>统一货币</a:t>
            </a:r>
            <a:r>
              <a:rPr lang="zh-CN" altLang="zh-CN" sz="2800" b="1" kern="100" dirty="0" smtClean="0">
                <a:solidFill>
                  <a:srgbClr val="0000CC"/>
                </a:solidFill>
                <a:latin typeface="Times New Roman"/>
                <a:ea typeface="华文细黑"/>
                <a:cs typeface="Times New Roman"/>
              </a:rPr>
              <a:t>和</a:t>
            </a:r>
            <a:r>
              <a:rPr lang="en-US" altLang="zh-CN" sz="2800" b="1" u="sng" kern="100" dirty="0" smtClean="0">
                <a:solidFill>
                  <a:srgbClr val="0000CC"/>
                </a:solidFill>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密切了各地区间的经济联系。</a:t>
            </a:r>
            <a:endParaRPr lang="zh-CN" altLang="zh-CN" sz="2800" kern="100" dirty="0">
              <a:effectLst/>
              <a:latin typeface="宋体"/>
              <a:cs typeface="Courier New"/>
            </a:endParaRPr>
          </a:p>
        </p:txBody>
      </p:sp>
      <p:sp>
        <p:nvSpPr>
          <p:cNvPr id="3" name="矩形 2"/>
          <p:cNvSpPr/>
          <p:nvPr/>
        </p:nvSpPr>
        <p:spPr>
          <a:xfrm>
            <a:off x="5015086" y="105353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皇帝</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439867" y="170160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玉玺</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102941" y="3645704"/>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土地私有制</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2601074" y="486995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度量衡</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linds(horizontal)">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6990" y="45085"/>
            <a:ext cx="11400155" cy="1456690"/>
          </a:xfrm>
          <a:prstGeom prst="rect">
            <a:avLst/>
          </a:prstGeom>
          <a:noFill/>
        </p:spPr>
        <p:txBody>
          <a:bodyPr wrap="square" rtlCol="0" anchor="t">
            <a:spAutoFit/>
          </a:bodyPr>
          <a:p>
            <a:r>
              <a:rPr lang="zh-CN" altLang="en-US" sz="2800">
                <a:solidFill>
                  <a:srgbClr val="FFFF00"/>
                </a:solidFill>
              </a:rPr>
              <a:t>[课中思想题]</a:t>
            </a:r>
            <a:endParaRPr lang="zh-CN" altLang="en-US" sz="2800">
              <a:solidFill>
                <a:srgbClr val="FFFF00"/>
              </a:solidFill>
            </a:endParaRPr>
          </a:p>
          <a:p>
            <a:pPr>
              <a:lnSpc>
                <a:spcPct val="110000"/>
              </a:lnSpc>
            </a:pPr>
            <a:r>
              <a:rPr lang="zh-CN" altLang="en-US" sz="2800"/>
              <a:t>请联系春秋战国以来使用铁器、牛耕以及土地私有化和个体经济发展的时代潮流，评价这一举措的性质和历史影响。</a:t>
            </a:r>
            <a:endParaRPr lang="zh-CN" altLang="en-US" sz="2800"/>
          </a:p>
        </p:txBody>
      </p:sp>
      <p:sp>
        <p:nvSpPr>
          <p:cNvPr id="3" name="文本框 2"/>
          <p:cNvSpPr txBox="1"/>
          <p:nvPr/>
        </p:nvSpPr>
        <p:spPr>
          <a:xfrm>
            <a:off x="118110" y="1629410"/>
            <a:ext cx="11934825" cy="2863215"/>
          </a:xfrm>
          <a:prstGeom prst="rect">
            <a:avLst/>
          </a:prstGeom>
          <a:noFill/>
        </p:spPr>
        <p:txBody>
          <a:bodyPr wrap="square" rtlCol="0" anchor="t">
            <a:spAutoFit/>
          </a:bodyPr>
          <a:p>
            <a:pPr>
              <a:lnSpc>
                <a:spcPct val="130000"/>
              </a:lnSpc>
            </a:pPr>
            <a:r>
              <a:rPr lang="zh-CN" altLang="en-US" sz="2800">
                <a:solidFill>
                  <a:srgbClr val="0000CC"/>
                </a:solidFill>
                <a:latin typeface="黑体" charset="0"/>
                <a:ea typeface="黑体" charset="0"/>
              </a:rPr>
              <a:t>春秋战国时期，铁器和牛耕的推广提高生产力，为人们垦荒提供了可能。</a:t>
            </a:r>
            <a:endParaRPr lang="zh-CN" altLang="en-US" sz="2800">
              <a:solidFill>
                <a:srgbClr val="0000CC"/>
              </a:solidFill>
              <a:latin typeface="黑体" charset="0"/>
              <a:ea typeface="黑体" charset="0"/>
            </a:endParaRPr>
          </a:p>
          <a:p>
            <a:pPr>
              <a:lnSpc>
                <a:spcPct val="130000"/>
              </a:lnSpc>
            </a:pPr>
            <a:r>
              <a:rPr lang="zh-CN" altLang="en-US" sz="2800">
                <a:solidFill>
                  <a:srgbClr val="0000CC"/>
                </a:solidFill>
                <a:latin typeface="黑体" charset="0"/>
                <a:ea typeface="黑体" charset="0"/>
              </a:rPr>
              <a:t>土地的私有化过程着井田制的瓦解过程。</a:t>
            </a:r>
            <a:endParaRPr lang="zh-CN" altLang="en-US" sz="2800">
              <a:solidFill>
                <a:srgbClr val="0000CC"/>
              </a:solidFill>
              <a:latin typeface="黑体" charset="0"/>
              <a:ea typeface="黑体" charset="0"/>
            </a:endParaRPr>
          </a:p>
          <a:p>
            <a:pPr>
              <a:lnSpc>
                <a:spcPct val="130000"/>
              </a:lnSpc>
            </a:pPr>
            <a:r>
              <a:rPr lang="zh-CN" altLang="en-US" sz="2800">
                <a:solidFill>
                  <a:srgbClr val="0000CC"/>
                </a:solidFill>
                <a:latin typeface="黑体" charset="0"/>
                <a:ea typeface="黑体" charset="0"/>
              </a:rPr>
              <a:t>私田主人为了增加土地收入，改变剥削方式，客观上改变双方身份的作用。</a:t>
            </a:r>
            <a:endParaRPr lang="zh-CN" altLang="en-US" sz="2800">
              <a:solidFill>
                <a:srgbClr val="0000CC"/>
              </a:solidFill>
              <a:latin typeface="黑体" charset="0"/>
              <a:ea typeface="黑体" charset="0"/>
            </a:endParaRPr>
          </a:p>
          <a:p>
            <a:pPr>
              <a:lnSpc>
                <a:spcPct val="130000"/>
              </a:lnSpc>
            </a:pPr>
            <a:r>
              <a:rPr lang="zh-CN" altLang="en-US" sz="2800">
                <a:solidFill>
                  <a:srgbClr val="0000CC"/>
                </a:solidFill>
                <a:latin typeface="黑体" charset="0"/>
                <a:ea typeface="黑体" charset="0"/>
              </a:rPr>
              <a:t>这时，劳动者转变为</a:t>
            </a:r>
            <a:r>
              <a:rPr lang="en-US" altLang="zh-CN" sz="2800">
                <a:solidFill>
                  <a:srgbClr val="0000CC"/>
                </a:solidFill>
                <a:latin typeface="黑体" charset="0"/>
                <a:ea typeface="黑体" charset="0"/>
              </a:rPr>
              <a:t>(</a:t>
            </a:r>
            <a:r>
              <a:rPr lang="zh-CN" altLang="en-US" sz="2800">
                <a:solidFill>
                  <a:srgbClr val="0000CC"/>
                </a:solidFill>
                <a:latin typeface="黑体" charset="0"/>
                <a:ea typeface="黑体" charset="0"/>
              </a:rPr>
              <a:t>地主土地私有制下</a:t>
            </a:r>
            <a:r>
              <a:rPr lang="en-US" altLang="zh-CN" sz="2800">
                <a:solidFill>
                  <a:srgbClr val="0000CC"/>
                </a:solidFill>
                <a:latin typeface="黑体" charset="0"/>
                <a:ea typeface="黑体" charset="0"/>
              </a:rPr>
              <a:t>)</a:t>
            </a:r>
            <a:r>
              <a:rPr lang="zh-CN" altLang="en-US" sz="2800">
                <a:solidFill>
                  <a:srgbClr val="0000CC"/>
                </a:solidFill>
                <a:latin typeface="黑体" charset="0"/>
                <a:ea typeface="黑体" charset="0"/>
              </a:rPr>
              <a:t>农民，而私田主人逐渐转化为地主，劳动者交出的产品就是地租，这种剥削方式就是地主土地所有制的剥削方式</a:t>
            </a:r>
            <a:r>
              <a:rPr lang="zh-CN" altLang="en-US" sz="2800">
                <a:latin typeface="黑体" charset="0"/>
                <a:ea typeface="黑体" charset="0"/>
              </a:rPr>
              <a:t>。</a:t>
            </a:r>
            <a:endParaRPr lang="zh-CN" altLang="en-US" sz="2800">
              <a:latin typeface="黑体" charset="0"/>
              <a:ea typeface="黑体" charset="0"/>
            </a:endParaRPr>
          </a:p>
        </p:txBody>
      </p:sp>
      <p:sp>
        <p:nvSpPr>
          <p:cNvPr id="4" name="文本框 3"/>
          <p:cNvSpPr txBox="1"/>
          <p:nvPr/>
        </p:nvSpPr>
        <p:spPr>
          <a:xfrm>
            <a:off x="190500" y="4509770"/>
            <a:ext cx="10459720" cy="579120"/>
          </a:xfrm>
          <a:prstGeom prst="rect">
            <a:avLst/>
          </a:prstGeom>
          <a:noFill/>
        </p:spPr>
        <p:txBody>
          <a:bodyPr wrap="square" rtlCol="0" anchor="t">
            <a:spAutoFit/>
          </a:bodyPr>
          <a:p>
            <a:r>
              <a:rPr lang="zh-CN" altLang="en-US" sz="3200">
                <a:solidFill>
                  <a:srgbClr val="FF0000"/>
                </a:solidFill>
              </a:rPr>
              <a:t>性质：“使黔首自实田”是</a:t>
            </a:r>
            <a:r>
              <a:rPr lang="zh-CN" altLang="en-US" sz="3200">
                <a:solidFill>
                  <a:srgbClr val="FF0000"/>
                </a:solidFill>
                <a:latin typeface="黑体" charset="0"/>
                <a:ea typeface="黑体" charset="0"/>
                <a:sym typeface="+mn-ea"/>
              </a:rPr>
              <a:t>地主</a:t>
            </a:r>
            <a:r>
              <a:rPr lang="zh-CN" altLang="en-US" sz="3200">
                <a:solidFill>
                  <a:srgbClr val="FF0000"/>
                </a:solidFill>
              </a:rPr>
              <a:t>土地所有制性质的改革</a:t>
            </a:r>
            <a:r>
              <a:rPr lang="zh-CN" altLang="en-US" sz="3200"/>
              <a:t>。</a:t>
            </a:r>
            <a:endParaRPr lang="zh-CN" altLang="en-US" sz="3200"/>
          </a:p>
        </p:txBody>
      </p:sp>
      <p:sp>
        <p:nvSpPr>
          <p:cNvPr id="5" name="文本框 4"/>
          <p:cNvSpPr txBox="1"/>
          <p:nvPr/>
        </p:nvSpPr>
        <p:spPr>
          <a:xfrm>
            <a:off x="118110" y="5229860"/>
            <a:ext cx="11186795" cy="1261110"/>
          </a:xfrm>
          <a:prstGeom prst="rect">
            <a:avLst/>
          </a:prstGeom>
          <a:noFill/>
        </p:spPr>
        <p:txBody>
          <a:bodyPr wrap="square" rtlCol="0" anchor="t">
            <a:spAutoFit/>
          </a:bodyPr>
          <a:p>
            <a:pPr>
              <a:lnSpc>
                <a:spcPct val="120000"/>
              </a:lnSpc>
            </a:pPr>
            <a:r>
              <a:rPr lang="zh-CN" altLang="en-US" sz="3200">
                <a:solidFill>
                  <a:schemeClr val="tx1">
                    <a:lumMod val="95000"/>
                    <a:lumOff val="5000"/>
                  </a:schemeClr>
                </a:solidFill>
              </a:rPr>
              <a:t>历史影响：这一政策顺应了历史的潮流，促进了生产力的发展。</a:t>
            </a:r>
            <a:endParaRPr lang="zh-CN" altLang="en-US" sz="3200">
              <a:solidFill>
                <a:schemeClr val="tx1">
                  <a:lumMod val="95000"/>
                  <a:lumOff val="5000"/>
                </a:schemeClr>
              </a:solidFill>
            </a:endParaRPr>
          </a:p>
          <a:p>
            <a:pPr>
              <a:lnSpc>
                <a:spcPct val="120000"/>
              </a:lnSpc>
            </a:pPr>
            <a:r>
              <a:rPr lang="zh-CN" altLang="en-US" sz="3200">
                <a:solidFill>
                  <a:schemeClr val="tx1">
                    <a:lumMod val="95000"/>
                    <a:lumOff val="5000"/>
                  </a:schemeClr>
                </a:solidFill>
              </a:rPr>
              <a:t>                “汉承秦制”后，出现了小农经济发展的黄金时期。</a:t>
            </a:r>
            <a:endParaRPr lang="zh-CN" altLang="en-US" sz="320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41"/>
            <a:ext cx="11305255" cy="6094730"/>
          </a:xfrm>
          <a:prstGeom prst="rect">
            <a:avLst/>
          </a:prstGeom>
        </p:spPr>
        <p:txBody>
          <a:bodyPr wrap="square" lIns="121898" tIns="60948" rIns="121898" bIns="60948">
            <a:spAutoFit/>
          </a:bodyPr>
          <a:lstStyle/>
          <a:p>
            <a:pPr algn="l">
              <a:spcAft>
                <a:spcPts val="0"/>
              </a:spcAft>
            </a:pPr>
            <a:r>
              <a:rPr lang="zh-CN" altLang="zh-CN" sz="2800" b="1" kern="100" dirty="0">
                <a:solidFill>
                  <a:srgbClr val="FFFF00"/>
                </a:solidFill>
                <a:latin typeface="Times New Roman"/>
                <a:ea typeface="华文细黑"/>
                <a:cs typeface="Times New Roman"/>
              </a:rPr>
              <a:t>三、缔造统一大帝国</a:t>
            </a:r>
            <a:r>
              <a:rPr lang="en-US" altLang="zh-CN" sz="2800" b="1" kern="100" dirty="0">
                <a:solidFill>
                  <a:srgbClr val="FFFF00"/>
                </a:solidFill>
                <a:latin typeface="Times New Roman"/>
                <a:ea typeface="华文细黑"/>
                <a:cs typeface="Times New Roman"/>
              </a:rPr>
              <a:t>(</a:t>
            </a:r>
            <a:r>
              <a:rPr lang="zh-CN" altLang="zh-CN" sz="2800" b="1" kern="100" dirty="0">
                <a:solidFill>
                  <a:srgbClr val="FF0000"/>
                </a:solidFill>
                <a:latin typeface="Times New Roman"/>
                <a:ea typeface="华文细黑"/>
                <a:cs typeface="Times New Roman"/>
              </a:rPr>
              <a:t>奠定中国的基本疆域</a:t>
            </a:r>
            <a:r>
              <a:rPr lang="en-US" altLang="zh-CN" sz="2800" b="1" kern="100" dirty="0">
                <a:solidFill>
                  <a:srgbClr val="0000FF"/>
                </a:solidFill>
                <a:latin typeface="Times New Roman"/>
                <a:ea typeface="华文细黑"/>
                <a:cs typeface="Times New Roman"/>
              </a:rPr>
              <a:t>)</a:t>
            </a:r>
            <a:endParaRPr lang="en-US" altLang="zh-CN" sz="2800" b="1" kern="100" dirty="0">
              <a:solidFill>
                <a:srgbClr val="0000FF"/>
              </a:solidFill>
              <a:latin typeface="Times New Roman"/>
              <a:ea typeface="华文细黑"/>
              <a:cs typeface="Times New Roman"/>
            </a:endParaRPr>
          </a:p>
          <a:p>
            <a:pPr algn="just">
              <a:spcAft>
                <a:spcPts val="0"/>
              </a:spcAft>
            </a:pPr>
            <a:endParaRPr lang="en-US" altLang="zh-CN" sz="2800" b="1" kern="100" dirty="0">
              <a:latin typeface="Times New Roman"/>
              <a:ea typeface="华文细黑"/>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军事上</a:t>
            </a:r>
            <a:endParaRPr lang="zh-CN" altLang="zh-CN" sz="2800" b="1"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smtClean="0">
                <a:latin typeface="Times New Roman"/>
                <a:ea typeface="华文细黑"/>
                <a:cs typeface="Times New Roman"/>
              </a:rPr>
              <a:t>命</a:t>
            </a:r>
            <a:r>
              <a:rPr lang="zh-CN" altLang="zh-CN" sz="2800" kern="100" dirty="0">
                <a:solidFill>
                  <a:schemeClr val="tx1">
                    <a:lumMod val="95000"/>
                    <a:lumOff val="5000"/>
                  </a:schemeClr>
                </a:solidFill>
                <a:latin typeface="Times New Roman"/>
                <a:ea typeface="华文细黑"/>
                <a:cs typeface="Times New Roman"/>
                <a:sym typeface="+mn-ea"/>
              </a:rPr>
              <a:t>蒙恬</a:t>
            </a:r>
            <a:r>
              <a:rPr lang="en-US" altLang="zh-CN" sz="2800" u="sng" kern="100" dirty="0" smtClean="0">
                <a:latin typeface="Times New Roman"/>
                <a:ea typeface="华文细黑"/>
                <a:cs typeface="Times New Roman"/>
              </a:rPr>
              <a:t>                  </a:t>
            </a:r>
            <a:r>
              <a:rPr lang="zh-CN" altLang="zh-CN" sz="2800" kern="100" dirty="0">
                <a:latin typeface="Times New Roman"/>
                <a:ea typeface="华文细黑"/>
                <a:cs typeface="Times New Roman"/>
              </a:rPr>
              <a:t>，收复河南地，重设九原郡，修筑长城。</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b="1" kern="100" dirty="0">
                <a:latin typeface="Times New Roman"/>
                <a:ea typeface="华文细黑"/>
                <a:cs typeface="Times New Roman"/>
              </a:rPr>
              <a:t>平服岭南</a:t>
            </a:r>
            <a:r>
              <a:rPr lang="zh-CN" altLang="zh-CN" sz="2800" kern="100" dirty="0">
                <a:latin typeface="Times New Roman"/>
                <a:ea typeface="华文细黑"/>
                <a:cs typeface="Times New Roman"/>
              </a:rPr>
              <a:t>，</a:t>
            </a:r>
            <a:r>
              <a:rPr lang="zh-CN" altLang="zh-CN" sz="2800" kern="100" dirty="0" smtClean="0">
                <a:latin typeface="Times New Roman"/>
                <a:ea typeface="华文细黑"/>
                <a:cs typeface="Times New Roman"/>
              </a:rPr>
              <a:t>设立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象郡、南海三郡。</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交通上</a:t>
            </a:r>
            <a:endParaRPr lang="zh-CN" altLang="zh-CN" sz="2800" b="1"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修建通往西南地区的</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，加强了对该地区的控制。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smtClean="0">
                <a:latin typeface="Times New Roman"/>
                <a:ea typeface="华文细黑"/>
                <a:cs typeface="Times New Roman"/>
              </a:rPr>
              <a:t>修筑</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直道，建立起</a:t>
            </a:r>
            <a:r>
              <a:rPr lang="zh-CN" altLang="zh-CN" sz="2800" kern="100" dirty="0" smtClean="0">
                <a:latin typeface="Times New Roman"/>
                <a:ea typeface="华文细黑"/>
                <a:cs typeface="Times New Roman"/>
              </a:rPr>
              <a:t>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中心的水陆交通网。</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b="1" kern="100" dirty="0">
                <a:latin typeface="Times New Roman"/>
                <a:ea typeface="华文细黑"/>
                <a:cs typeface="Times New Roman"/>
              </a:rPr>
              <a:t>统一车辆形制</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拆除原六国所</a:t>
            </a:r>
            <a:r>
              <a:rPr lang="zh-CN" altLang="zh-CN" sz="2800" kern="100" dirty="0" smtClean="0">
                <a:latin typeface="Times New Roman"/>
                <a:ea typeface="华文细黑"/>
                <a:cs typeface="Times New Roman"/>
              </a:rPr>
              <a:t>设</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堡垒，使车辆在全国通行无阻</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latin typeface="宋体"/>
              <a:cs typeface="Courier New"/>
            </a:endParaRPr>
          </a:p>
        </p:txBody>
      </p:sp>
      <p:sp>
        <p:nvSpPr>
          <p:cNvPr id="3" name="矩形 2"/>
          <p:cNvSpPr/>
          <p:nvPr/>
        </p:nvSpPr>
        <p:spPr>
          <a:xfrm>
            <a:off x="3248179" y="233051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桂林</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4387557" y="357902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五尺道</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1558702" y="422188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驰道</a:t>
            </a:r>
            <a:endParaRPr lang="zh-CN" altLang="en-US" sz="2800" kern="100" dirty="0">
              <a:solidFill>
                <a:srgbClr val="C00000"/>
              </a:solidFill>
              <a:latin typeface="Times New Roman"/>
              <a:ea typeface="华文细黑"/>
              <a:cs typeface="Times New Roman"/>
            </a:endParaRPr>
          </a:p>
        </p:txBody>
      </p:sp>
      <p:sp>
        <p:nvSpPr>
          <p:cNvPr id="6" name="矩形 5"/>
          <p:cNvSpPr/>
          <p:nvPr/>
        </p:nvSpPr>
        <p:spPr>
          <a:xfrm>
            <a:off x="5336411" y="423662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咸阳</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3349377" y="551802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路障</a:t>
            </a:r>
            <a:endParaRPr lang="zh-CN" altLang="en-US" sz="2800" kern="100" dirty="0">
              <a:solidFill>
                <a:srgbClr val="C00000"/>
              </a:solidFill>
              <a:latin typeface="Times New Roman"/>
              <a:ea typeface="华文细黑"/>
              <a:cs typeface="Times New Roman"/>
            </a:endParaRPr>
          </a:p>
        </p:txBody>
      </p:sp>
      <p:sp>
        <p:nvSpPr>
          <p:cNvPr id="9" name="文本框 8"/>
          <p:cNvSpPr txBox="1"/>
          <p:nvPr/>
        </p:nvSpPr>
        <p:spPr>
          <a:xfrm>
            <a:off x="1846580" y="1701165"/>
            <a:ext cx="1605280" cy="518160"/>
          </a:xfrm>
          <a:prstGeom prst="rect">
            <a:avLst/>
          </a:prstGeom>
          <a:noFill/>
        </p:spPr>
        <p:txBody>
          <a:bodyPr wrap="none" rtlCol="0" anchor="t">
            <a:spAutoFit/>
          </a:bodyPr>
          <a:p>
            <a:r>
              <a:rPr lang="zh-CN" altLang="zh-CN" sz="2800" b="1" kern="100" dirty="0" smtClean="0">
                <a:solidFill>
                  <a:srgbClr val="FF0000"/>
                </a:solidFill>
                <a:latin typeface="Times New Roman"/>
                <a:ea typeface="华文细黑"/>
                <a:cs typeface="Times New Roman"/>
                <a:sym typeface="+mn-ea"/>
              </a:rPr>
              <a:t>北</a:t>
            </a:r>
            <a:r>
              <a:rPr lang="zh-CN" altLang="zh-CN" sz="2800" b="1" kern="100" dirty="0">
                <a:solidFill>
                  <a:srgbClr val="FF0000"/>
                </a:solidFill>
                <a:latin typeface="Times New Roman"/>
                <a:ea typeface="华文细黑"/>
                <a:cs typeface="Times New Roman"/>
                <a:sym typeface="+mn-ea"/>
              </a:rPr>
              <a:t>击匈奴</a:t>
            </a:r>
            <a:endParaRPr lang="zh-CN" altLang="zh-CN" sz="2800" b="1" kern="100" dirty="0">
              <a:solidFill>
                <a:srgbClr val="FF0000"/>
              </a:solidFill>
              <a:latin typeface="Times New Roman"/>
              <a:ea typeface="华文细黑"/>
              <a:cs typeface="Times New Roman"/>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horizontal)">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721384"/>
            <a:ext cx="11730575" cy="1400810"/>
          </a:xfrm>
          <a:prstGeom prst="rect">
            <a:avLst/>
          </a:prstGeom>
        </p:spPr>
        <p:txBody>
          <a:bodyPr wrap="square" lIns="121898" tIns="60948" rIns="121898" bIns="60948">
            <a:spAutoFit/>
          </a:bodyPr>
          <a:lstStyle/>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文化上：</a:t>
            </a:r>
            <a:r>
              <a:rPr lang="en-US" altLang="zh-CN" sz="2800" b="1" kern="100" dirty="0">
                <a:latin typeface="宋体"/>
                <a:ea typeface="华文细黑"/>
                <a:cs typeface="Times New Roman"/>
              </a:rPr>
              <a:t>“</a:t>
            </a:r>
            <a:r>
              <a:rPr lang="zh-CN" altLang="zh-CN" sz="2800" b="1" kern="100" dirty="0">
                <a:latin typeface="Times New Roman"/>
                <a:ea typeface="华文细黑"/>
                <a:cs typeface="Times New Roman"/>
              </a:rPr>
              <a:t>书同文字</a:t>
            </a:r>
            <a:r>
              <a:rPr lang="en-US" altLang="zh-CN" sz="2800" b="1" kern="100" dirty="0">
                <a:latin typeface="宋体"/>
                <a:ea typeface="华文细黑"/>
                <a:cs typeface="Times New Roman"/>
              </a:rPr>
              <a:t>”</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成为</a:t>
            </a:r>
            <a:r>
              <a:rPr lang="zh-CN" altLang="zh-CN" sz="2800" kern="100" dirty="0">
                <a:latin typeface="Times New Roman"/>
                <a:ea typeface="华文细黑"/>
                <a:cs typeface="Times New Roman"/>
              </a:rPr>
              <a:t>全国通行字体，后出现了隶书，有利于推行政令、发展经济和文化认同。</a:t>
            </a:r>
            <a:endParaRPr lang="zh-CN" altLang="zh-CN" sz="2800" kern="100" dirty="0">
              <a:latin typeface="宋体"/>
              <a:cs typeface="Courier New"/>
            </a:endParaRPr>
          </a:p>
        </p:txBody>
      </p:sp>
      <p:graphicFrame>
        <p:nvGraphicFramePr>
          <p:cNvPr id="5" name="表格 4"/>
          <p:cNvGraphicFramePr>
            <a:graphicFrameLocks noGrp="1"/>
          </p:cNvGraphicFramePr>
          <p:nvPr/>
        </p:nvGraphicFramePr>
        <p:xfrm>
          <a:off x="10619904" y="4621915"/>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latinLnBrk="0" hangingPunct="1">
                        <a:spcBef>
                          <a:spcPts val="0"/>
                        </a:spcBef>
                        <a:spcAft>
                          <a:spcPts val="0"/>
                        </a:spcAft>
                        <a:buClrTx/>
                        <a:buSzTx/>
                        <a:buFontTx/>
                        <a:buNone/>
                        <a:defRPr/>
                      </a:pPr>
                      <a:r>
                        <a:rPr kumimoji="0" lang="en-US" altLang="zh-CN" sz="2400" i="1" u="none" strike="noStrike" kern="1200" cap="none" spc="0" normalizeH="0" baseline="0" dirty="0" smtClean="0">
                          <a:ln>
                            <a:noFill/>
                          </a:ln>
                          <a:solidFill>
                            <a:srgbClr val="000066"/>
                          </a:solidFill>
                          <a:effectLst/>
                          <a:uLnTx/>
                          <a:uFillTx/>
                          <a:latin typeface="+mj-ea"/>
                          <a:ea typeface="+mj-ea"/>
                          <a:cs typeface="+mn-cs"/>
                        </a:rPr>
                        <a:t> </a:t>
                      </a: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1" action="ppaction://hlinksldjump"/>
          </p:cNvPr>
          <p:cNvSpPr/>
          <p:nvPr/>
        </p:nvSpPr>
        <p:spPr>
          <a:xfrm>
            <a:off x="10711096" y="4581922"/>
            <a:ext cx="1415772" cy="579005"/>
          </a:xfrm>
          <a:prstGeom prst="rect">
            <a:avLst/>
          </a:prstGeom>
        </p:spPr>
        <p:txBody>
          <a:bodyPr wrap="none" anchor="ctr" anchorCtr="0">
            <a:spAutoFit/>
          </a:bodyPr>
          <a:lstStyle/>
          <a:p>
            <a:pPr algn="ctr" defTabSz="-635">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历史评价</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10" name="矩形 9">
            <a:hlinkClick r:id="rId2" action="ppaction://hlinksldjump"/>
          </p:cNvPr>
          <p:cNvSpPr/>
          <p:nvPr/>
        </p:nvSpPr>
        <p:spPr>
          <a:xfrm>
            <a:off x="10711096" y="5149779"/>
            <a:ext cx="1415772" cy="579005"/>
          </a:xfrm>
          <a:prstGeom prst="rect">
            <a:avLst/>
          </a:prstGeom>
        </p:spPr>
        <p:txBody>
          <a:bodyPr wrap="none" anchor="ctr" anchorCtr="0">
            <a:spAutoFit/>
          </a:bodyPr>
          <a:lstStyle/>
          <a:p>
            <a:pPr algn="ctr" defTabSz="-635">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重点精讲</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6" name="矩形 5"/>
          <p:cNvSpPr/>
          <p:nvPr/>
        </p:nvSpPr>
        <p:spPr>
          <a:xfrm>
            <a:off x="4511030" y="81834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小篆</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4572</Words>
  <Application>Kingsoft Office WPP</Application>
  <PresentationFormat>自定义</PresentationFormat>
  <Paragraphs>433</Paragraphs>
  <Slides>35</Slides>
  <Notes>0</Notes>
  <HiddenSlides>5</HiddenSlides>
  <MMClips>0</MMClips>
  <ScaleCrop>false</ScaleCrop>
  <HeadingPairs>
    <vt:vector size="4" baseType="variant">
      <vt:variant>
        <vt:lpstr>主题</vt:lpstr>
      </vt:variant>
      <vt:variant>
        <vt:i4>2</vt:i4>
      </vt:variant>
      <vt:variant>
        <vt:lpstr>幻灯片标题</vt:lpstr>
      </vt:variant>
      <vt:variant>
        <vt:i4>35</vt:i4>
      </vt:variant>
    </vt:vector>
  </HeadingPairs>
  <TitlesOfParts>
    <vt:vector size="37" baseType="lpstr">
      <vt:lpstr>7_Office 主题</vt:lpstr>
      <vt:lpstr>8_Office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4552</cp:revision>
  <dcterms:created xsi:type="dcterms:W3CDTF">2014-11-27T01:03:00Z</dcterms:created>
  <dcterms:modified xsi:type="dcterms:W3CDTF">2018-03-24T12:48:54Z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y fmtid="{D5CDD505-2E9C-101B-9397-08002B2CF9AE}" pid="3" name="NXPowerLiteLastOptimized">
    <vt:lpwstr>410727</vt:lpwstr>
  </property>
  <property fmtid="{D5CDD505-2E9C-101B-9397-08002B2CF9AE}" pid="4" name="NXPowerLiteSettings">
    <vt:lpwstr>F7000400038000</vt:lpwstr>
  </property>
  <property fmtid="{D5CDD505-2E9C-101B-9397-08002B2CF9AE}" pid="5" name="NXPowerLiteVersion">
    <vt:lpwstr>D5.0.3</vt:lpwstr>
  </property>
</Properties>
</file>