
<file path=[Content_Types].xml><?xml version="1.0" encoding="utf-8"?>
<Types xmlns="http://schemas.openxmlformats.org/package/2006/content-types">
  <Default Extension="jpeg" ContentType="image/jpeg"/>
  <Default Extension="tiff" ContentType="image/tif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3"/>
  </p:sldMasterIdLst>
  <p:notesMasterIdLst>
    <p:notesMasterId r:id="rId30"/>
  </p:notesMasterIdLst>
  <p:handoutMasterIdLst>
    <p:handoutMasterId r:id="rId31"/>
  </p:handoutMasterIdLst>
  <p:sldIdLst>
    <p:sldId id="1164" r:id="rId4"/>
    <p:sldId id="1184" r:id="rId5"/>
    <p:sldId id="1362" r:id="rId6"/>
    <p:sldId id="1187" r:id="rId7"/>
    <p:sldId id="1395" r:id="rId8"/>
    <p:sldId id="1403" r:id="rId9"/>
    <p:sldId id="1221" r:id="rId10"/>
    <p:sldId id="1367" r:id="rId11"/>
    <p:sldId id="1368" r:id="rId12"/>
    <p:sldId id="1369" r:id="rId13"/>
    <p:sldId id="1376" r:id="rId14"/>
    <p:sldId id="1363" r:id="rId15"/>
    <p:sldId id="1346" r:id="rId16"/>
    <p:sldId id="1380" r:id="rId17"/>
    <p:sldId id="1382" r:id="rId18"/>
    <p:sldId id="1408" r:id="rId19"/>
    <p:sldId id="1205" r:id="rId20"/>
    <p:sldId id="1250" r:id="rId21"/>
    <p:sldId id="1255" r:id="rId22"/>
    <p:sldId id="1251" r:id="rId23"/>
    <p:sldId id="1252" r:id="rId24"/>
    <p:sldId id="1394" r:id="rId25"/>
    <p:sldId id="1400" r:id="rId26"/>
    <p:sldId id="1402" r:id="rId27"/>
    <p:sldId id="1401" r:id="rId28"/>
    <p:sldId id="1244" r:id="rId29"/>
  </p:sldIdLst>
  <p:sldSz cx="12190095" cy="6859270"/>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32"/>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5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notesMaster" Target="notesMasters/notesMaster1.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slide" Target="slide9.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 Target="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tif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slide" Target="slide17.xml"/><Relationship Id="rId3" Type="http://schemas.openxmlformats.org/officeDocument/2006/relationships/slide" Target="slide12.xml"/><Relationship Id="rId2" Type="http://schemas.openxmlformats.org/officeDocument/2006/relationships/slide" Target="slide3.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2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22.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2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2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2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25.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slide" Target="slide23.xml"/><Relationship Id="rId7" Type="http://schemas.openxmlformats.org/officeDocument/2006/relationships/slide" Target="slide22.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slide" Target="slide21.xml"/><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 Target="slide1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slide" Target="slide1.xml"/><Relationship Id="rId1"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slide" Target="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slide" Target="slide10.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 descr="C:\Users\Administrator\Desktop\物理图3-5\未用\e2ab92cb7b.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1240"/>
            <a:ext cx="12190413" cy="6857107"/>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3" name="副标题 3"/>
          <p:cNvSpPr txBox="1"/>
          <p:nvPr/>
        </p:nvSpPr>
        <p:spPr>
          <a:xfrm>
            <a:off x="2851744" y="3573628"/>
            <a:ext cx="9119543" cy="1368334"/>
          </a:xfrm>
          <a:prstGeom prst="rect">
            <a:avLst/>
          </a:prstGeom>
        </p:spPr>
        <p:txBody>
          <a:bodyPr anchor="ctr">
            <a:noAutofit/>
          </a:bodyPr>
          <a:lst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defTabSz="-635">
              <a:lnSpc>
                <a:spcPct val="150000"/>
              </a:lnSpc>
              <a:spcBef>
                <a:spcPts val="0"/>
              </a:spcBef>
              <a:buNone/>
              <a:tabLst>
                <a:tab pos="2250440" algn="l"/>
              </a:tabLst>
            </a:pPr>
            <a:r>
              <a:rPr lang="zh-CN" altLang="en-US" sz="2400" b="1" dirty="0" smtClean="0">
                <a:solidFill>
                  <a:schemeClr val="bg2">
                    <a:lumMod val="25000"/>
                  </a:schemeClr>
                </a:solidFill>
                <a:latin typeface="+mj-ea"/>
                <a:ea typeface="+mj-ea"/>
              </a:rPr>
              <a:t>第二单元    中国古代政治家</a:t>
            </a:r>
            <a:endParaRPr lang="en-US" altLang="zh-CN" sz="2400" b="1" dirty="0">
              <a:solidFill>
                <a:schemeClr val="bg2">
                  <a:lumMod val="25000"/>
                </a:schemeClr>
              </a:solidFill>
              <a:latin typeface="+mj-ea"/>
              <a:ea typeface="+mj-ea"/>
            </a:endParaRPr>
          </a:p>
          <a:p>
            <a:pPr marL="0" lvl="0" indent="0" defTabSz="-635">
              <a:lnSpc>
                <a:spcPct val="150000"/>
              </a:lnSpc>
              <a:spcBef>
                <a:spcPts val="0"/>
              </a:spcBef>
              <a:buNone/>
              <a:tabLst>
                <a:tab pos="2250440" algn="l"/>
              </a:tabLst>
            </a:pPr>
            <a:r>
              <a:rPr lang="zh-CN" altLang="en-US" sz="3200" b="1" dirty="0">
                <a:solidFill>
                  <a:schemeClr val="tx1">
                    <a:lumMod val="85000"/>
                    <a:lumOff val="15000"/>
                  </a:schemeClr>
                </a:solidFill>
                <a:latin typeface="Times New Roman" pitchFamily="18" charset="0"/>
                <a:ea typeface="+mj-ea"/>
                <a:cs typeface="Times New Roman" pitchFamily="18" charset="0"/>
              </a:rPr>
              <a:t>第</a:t>
            </a:r>
            <a:r>
              <a:rPr lang="en-US" altLang="zh-CN" sz="3200" b="1" dirty="0">
                <a:solidFill>
                  <a:schemeClr val="tx1">
                    <a:lumMod val="85000"/>
                    <a:lumOff val="15000"/>
                  </a:schemeClr>
                </a:solidFill>
                <a:latin typeface="Times New Roman" pitchFamily="18" charset="0"/>
                <a:ea typeface="+mj-ea"/>
                <a:cs typeface="Times New Roman" pitchFamily="18" charset="0"/>
              </a:rPr>
              <a:t>5</a:t>
            </a:r>
            <a:r>
              <a:rPr lang="zh-CN" altLang="en-US" sz="3200" b="1" dirty="0">
                <a:solidFill>
                  <a:schemeClr val="tx1">
                    <a:lumMod val="85000"/>
                    <a:lumOff val="15000"/>
                  </a:schemeClr>
                </a:solidFill>
                <a:latin typeface="Times New Roman" pitchFamily="18" charset="0"/>
                <a:ea typeface="+mj-ea"/>
                <a:cs typeface="Times New Roman" pitchFamily="18" charset="0"/>
              </a:rPr>
              <a:t>课　唐太宗与</a:t>
            </a:r>
            <a:r>
              <a:rPr lang="zh-CN" altLang="en-US" sz="3200" b="1" dirty="0">
                <a:solidFill>
                  <a:schemeClr val="tx1">
                    <a:lumMod val="85000"/>
                    <a:lumOff val="15000"/>
                  </a:schemeClr>
                </a:solidFill>
                <a:latin typeface="宋体" pitchFamily="2" charset="-122"/>
                <a:ea typeface="宋体" pitchFamily="2" charset="-122"/>
                <a:cs typeface="Times New Roman" pitchFamily="18" charset="0"/>
              </a:rPr>
              <a:t>“</a:t>
            </a:r>
            <a:r>
              <a:rPr lang="zh-CN" altLang="en-US" sz="3200" b="1" dirty="0">
                <a:solidFill>
                  <a:schemeClr val="tx1">
                    <a:lumMod val="85000"/>
                    <a:lumOff val="15000"/>
                  </a:schemeClr>
                </a:solidFill>
                <a:latin typeface="Times New Roman" pitchFamily="18" charset="0"/>
                <a:ea typeface="+mj-ea"/>
                <a:cs typeface="Times New Roman" pitchFamily="18" charset="0"/>
              </a:rPr>
              <a:t>贞观之治</a:t>
            </a:r>
            <a:r>
              <a:rPr lang="zh-CN" altLang="en-US" sz="3200" b="1" dirty="0">
                <a:solidFill>
                  <a:schemeClr val="tx1">
                    <a:lumMod val="85000"/>
                    <a:lumOff val="15000"/>
                  </a:schemeClr>
                </a:solidFill>
                <a:latin typeface="宋体" pitchFamily="2" charset="-122"/>
                <a:ea typeface="宋体" pitchFamily="2" charset="-122"/>
                <a:cs typeface="Times New Roman" pitchFamily="18" charset="0"/>
              </a:rPr>
              <a:t>”</a:t>
            </a:r>
            <a:endParaRPr lang="zh-CN" altLang="zh-CN" sz="3200" b="1" dirty="0">
              <a:solidFill>
                <a:schemeClr val="tx1">
                  <a:lumMod val="85000"/>
                  <a:lumOff val="15000"/>
                </a:schemeClr>
              </a:solidFill>
              <a:latin typeface="宋体" pitchFamily="2" charset="-122"/>
              <a:ea typeface="宋体" pitchFamily="2" charset="-122"/>
              <a:cs typeface="Times New Roman" pitchFamily="18" charset="0"/>
            </a:endParaRPr>
          </a:p>
        </p:txBody>
      </p:sp>
      <p:sp>
        <p:nvSpPr>
          <p:cNvPr id="7" name="矩形 6"/>
          <p:cNvSpPr/>
          <p:nvPr/>
        </p:nvSpPr>
        <p:spPr>
          <a:xfrm>
            <a:off x="1198245" y="4870450"/>
            <a:ext cx="10161270" cy="1400810"/>
          </a:xfrm>
          <a:prstGeom prst="rect">
            <a:avLst/>
          </a:prstGeom>
        </p:spPr>
        <p:txBody>
          <a:bodyPr wrap="square" lIns="121917" tIns="60958" rIns="121917" bIns="60958">
            <a:spAutoFit/>
          </a:bodyPr>
          <a:p>
            <a:pPr algn="just">
              <a:lnSpc>
                <a:spcPct val="150000"/>
              </a:lnSpc>
            </a:pPr>
            <a:r>
              <a:rPr lang="zh-CN" altLang="zh-CN" sz="2800" b="1" kern="100" dirty="0">
                <a:solidFill>
                  <a:srgbClr val="0000CC"/>
                </a:solidFill>
                <a:latin typeface="微软雅黑" pitchFamily="34" charset="-122"/>
                <a:ea typeface="微软雅黑" pitchFamily="34" charset="-122"/>
                <a:cs typeface="Times New Roman"/>
              </a:rPr>
              <a:t>课标</a:t>
            </a:r>
            <a:r>
              <a:rPr lang="zh-CN" altLang="zh-CN" sz="2800" b="1" kern="100" dirty="0" smtClean="0">
                <a:solidFill>
                  <a:srgbClr val="0000CC"/>
                </a:solidFill>
                <a:latin typeface="微软雅黑" pitchFamily="34" charset="-122"/>
                <a:ea typeface="微软雅黑" pitchFamily="34" charset="-122"/>
                <a:cs typeface="Times New Roman"/>
              </a:rPr>
              <a:t>要求</a:t>
            </a:r>
            <a:r>
              <a:rPr lang="en-US" altLang="zh-CN" sz="2800" b="1" kern="100" dirty="0" smtClean="0">
                <a:solidFill>
                  <a:srgbClr val="0000CC"/>
                </a:solidFill>
                <a:latin typeface="微软雅黑" pitchFamily="34" charset="-122"/>
                <a:ea typeface="微软雅黑" pitchFamily="34" charset="-122"/>
                <a:cs typeface="Times New Roman"/>
              </a:rPr>
              <a:t>:</a:t>
            </a:r>
            <a:r>
              <a:rPr lang="zh-CN" altLang="zh-CN" sz="2800" b="1" kern="100" dirty="0">
                <a:solidFill>
                  <a:srgbClr val="0000CC"/>
                </a:solidFill>
                <a:latin typeface="Times New Roman"/>
                <a:ea typeface="华文细黑"/>
                <a:cs typeface="Times New Roman"/>
              </a:rPr>
              <a:t>列举</a:t>
            </a:r>
            <a:r>
              <a:rPr lang="en-US" altLang="zh-CN" sz="2800" b="1" kern="100" dirty="0">
                <a:solidFill>
                  <a:srgbClr val="0000CC"/>
                </a:solidFill>
                <a:latin typeface="宋体"/>
                <a:ea typeface="华文细黑"/>
                <a:cs typeface="Times New Roman"/>
              </a:rPr>
              <a:t>“</a:t>
            </a:r>
            <a:r>
              <a:rPr lang="zh-CN" altLang="zh-CN" sz="2800" b="1" kern="100" dirty="0">
                <a:solidFill>
                  <a:srgbClr val="0000CC"/>
                </a:solidFill>
                <a:latin typeface="Times New Roman"/>
                <a:ea typeface="华文细黑"/>
                <a:cs typeface="Times New Roman"/>
              </a:rPr>
              <a:t>贞观之治</a:t>
            </a:r>
            <a:r>
              <a:rPr lang="en-US" altLang="zh-CN" sz="2800" b="1" kern="100" dirty="0">
                <a:solidFill>
                  <a:srgbClr val="0000CC"/>
                </a:solidFill>
                <a:latin typeface="宋体"/>
                <a:ea typeface="华文细黑"/>
                <a:cs typeface="Times New Roman"/>
              </a:rPr>
              <a:t>”</a:t>
            </a:r>
            <a:r>
              <a:rPr lang="zh-CN" altLang="zh-CN" sz="2800" b="1" kern="100" dirty="0">
                <a:solidFill>
                  <a:srgbClr val="0000CC"/>
                </a:solidFill>
                <a:latin typeface="Times New Roman"/>
                <a:ea typeface="华文细黑"/>
                <a:cs typeface="Times New Roman"/>
              </a:rPr>
              <a:t>的主要表现，</a:t>
            </a:r>
            <a:endParaRPr lang="zh-CN" altLang="zh-CN" sz="2800" b="1" kern="100" dirty="0">
              <a:solidFill>
                <a:srgbClr val="0000CC"/>
              </a:solidFill>
              <a:latin typeface="Times New Roman"/>
              <a:ea typeface="华文细黑"/>
              <a:cs typeface="Times New Roman"/>
            </a:endParaRPr>
          </a:p>
          <a:p>
            <a:pPr algn="just">
              <a:lnSpc>
                <a:spcPct val="150000"/>
              </a:lnSpc>
            </a:pPr>
            <a:r>
              <a:rPr lang="zh-CN" altLang="zh-CN" sz="2800" b="1" kern="100" dirty="0">
                <a:solidFill>
                  <a:srgbClr val="0000CC"/>
                </a:solidFill>
                <a:latin typeface="Times New Roman"/>
                <a:ea typeface="华文细黑"/>
                <a:cs typeface="Times New Roman"/>
              </a:rPr>
              <a:t>                 探讨唐太宗在推动中国封建社会发展中的历史作用。</a:t>
            </a:r>
            <a:endParaRPr lang="zh-CN" altLang="zh-CN" sz="2800" b="1" kern="100" dirty="0">
              <a:solidFill>
                <a:srgbClr val="0000CC"/>
              </a:solidFill>
              <a:effectLst/>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重点精讲</a:t>
              </a:r>
              <a:endParaRPr lang="zh-CN" altLang="en-US" sz="2800" b="1" kern="100" dirty="0">
                <a:solidFill>
                  <a:prstClr val="white"/>
                </a:solidFill>
                <a:latin typeface="宋体"/>
                <a:cs typeface="Courier New"/>
              </a:endParaRPr>
            </a:p>
          </p:txBody>
        </p:sp>
      </p:grpSp>
      <p:sp>
        <p:nvSpPr>
          <p:cNvPr id="23" name="矩形 22"/>
          <p:cNvSpPr/>
          <p:nvPr/>
        </p:nvSpPr>
        <p:spPr>
          <a:xfrm>
            <a:off x="336894" y="1197546"/>
            <a:ext cx="11392076" cy="2651760"/>
          </a:xfrm>
          <a:prstGeom prst="rect">
            <a:avLst/>
          </a:prstGeom>
        </p:spPr>
        <p:txBody>
          <a:bodyPr>
            <a:spAutoFit/>
          </a:bodyPr>
          <a:lstStyle/>
          <a:p>
            <a:pPr algn="ctr">
              <a:lnSpc>
                <a:spcPct val="150000"/>
              </a:lnSpc>
              <a:spcAft>
                <a:spcPts val="0"/>
              </a:spcAft>
            </a:pPr>
            <a:r>
              <a:rPr lang="zh-CN" altLang="zh-CN" sz="2800" b="1" kern="100" dirty="0">
                <a:solidFill>
                  <a:srgbClr val="C00000"/>
                </a:solidFill>
                <a:latin typeface="Times New Roman"/>
                <a:ea typeface="华文细黑"/>
                <a:cs typeface="Times New Roman"/>
              </a:rPr>
              <a:t>唐太宗被北方各族尊为</a:t>
            </a: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天可汗</a:t>
            </a:r>
            <a:r>
              <a:rPr lang="en-US" altLang="zh-CN" sz="2800" b="1" kern="100" dirty="0">
                <a:solidFill>
                  <a:srgbClr val="C00000"/>
                </a:solidFill>
                <a:latin typeface="宋体"/>
                <a:ea typeface="华文细黑"/>
                <a:cs typeface="Times New Roman"/>
              </a:rPr>
              <a:t>”</a:t>
            </a:r>
            <a:r>
              <a:rPr lang="zh-CN" altLang="zh-CN" sz="2800" b="1" kern="100" dirty="0">
                <a:solidFill>
                  <a:srgbClr val="C00000"/>
                </a:solidFill>
                <a:latin typeface="Times New Roman"/>
                <a:ea typeface="华文细黑"/>
                <a:cs typeface="Times New Roman"/>
              </a:rPr>
              <a:t>的原因</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唐太宗视华、夷为一家，推行较为</a:t>
            </a:r>
            <a:r>
              <a:rPr lang="zh-CN" altLang="zh-CN" sz="2800" b="1" kern="100" dirty="0">
                <a:solidFill>
                  <a:srgbClr val="FF0000"/>
                </a:solidFill>
                <a:latin typeface="Times New Roman"/>
                <a:ea typeface="华文细黑"/>
                <a:cs typeface="Times New Roman"/>
              </a:rPr>
              <a:t>开明</a:t>
            </a:r>
            <a:r>
              <a:rPr lang="zh-CN" altLang="zh-CN" sz="2800" kern="100" dirty="0">
                <a:latin typeface="Times New Roman"/>
                <a:ea typeface="华文细黑"/>
                <a:cs typeface="Times New Roman"/>
              </a:rPr>
              <a:t>和平等</a:t>
            </a:r>
            <a:r>
              <a:rPr lang="zh-CN" altLang="zh-CN" sz="2800" b="1" kern="100" dirty="0">
                <a:solidFill>
                  <a:srgbClr val="FF0000"/>
                </a:solidFill>
                <a:latin typeface="Times New Roman"/>
                <a:ea typeface="华文细黑"/>
                <a:cs typeface="Times New Roman"/>
              </a:rPr>
              <a:t>的民族政策</a:t>
            </a:r>
            <a:r>
              <a:rPr lang="zh-CN" altLang="zh-CN" sz="2800" kern="100" dirty="0">
                <a:latin typeface="Times New Roman"/>
                <a:ea typeface="华文细黑"/>
                <a:cs typeface="Times New Roman"/>
              </a:rPr>
              <a:t>，采取战争、和平、册封、和亲等灵活方式处理与少数民族的关系，</a:t>
            </a:r>
            <a:r>
              <a:rPr lang="zh-CN" altLang="zh-CN" sz="2800" b="1" kern="100" dirty="0">
                <a:solidFill>
                  <a:srgbClr val="0000CC"/>
                </a:solidFill>
                <a:latin typeface="Times New Roman"/>
                <a:ea typeface="华文细黑"/>
                <a:cs typeface="Times New Roman"/>
              </a:rPr>
              <a:t>有利于边疆各族的发展，赢得了少数民族的信赖</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pic>
        <p:nvPicPr>
          <p:cNvPr id="24" name="图片 2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endParaRPr lang="zh-CN" altLang="en-US" sz="2800" b="1" dirty="0">
              <a:solidFill>
                <a:schemeClr val="bg1"/>
              </a:solidFill>
              <a:latin typeface="微软雅黑" pitchFamily="34" charset="-122"/>
              <a:ea typeface="微软雅黑" pitchFamily="34" charset="-122"/>
            </a:endParaRPr>
          </a:p>
        </p:txBody>
      </p:sp>
      <p:pic>
        <p:nvPicPr>
          <p:cNvPr id="2"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8470" y="986084"/>
            <a:ext cx="11653472" cy="460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615" y="658495"/>
            <a:ext cx="6510020" cy="268097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1</a:t>
            </a:r>
            <a:r>
              <a:rPr lang="zh-CN" altLang="zh-CN" sz="2800" b="1" kern="100" dirty="0">
                <a:solidFill>
                  <a:srgbClr val="0000FF"/>
                </a:solidFill>
                <a:latin typeface="Times New Roman"/>
                <a:ea typeface="华文细黑"/>
                <a:cs typeface="Times New Roman"/>
              </a:rPr>
              <a:t>　</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贞观之治</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出现的原因</a:t>
            </a:r>
            <a:endParaRPr lang="zh-CN" altLang="zh-CN" sz="2800" kern="100" dirty="0">
              <a:latin typeface="宋体"/>
              <a:cs typeface="Courier New"/>
            </a:endParaRPr>
          </a:p>
          <a:p>
            <a:pPr algn="just">
              <a:lnSpc>
                <a:spcPct val="150000"/>
              </a:lnSpc>
              <a:spcAft>
                <a:spcPts val="0"/>
              </a:spcAf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李世民是一位智勇兼备的统帅，是一位兼听纳谏的开明君主，研究李世民，与魏征就有了不得不说的故事。</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a:t>
            </a:r>
            <a:r>
              <a:rPr lang="zh-CN" altLang="en-US" sz="2800" b="1" dirty="0">
                <a:solidFill>
                  <a:schemeClr val="bg1"/>
                </a:solidFill>
                <a:latin typeface="宋体" pitchFamily="2" charset="-122"/>
                <a:ea typeface="宋体" pitchFamily="2" charset="-122"/>
              </a:rPr>
              <a:t>“</a:t>
            </a:r>
            <a:r>
              <a:rPr lang="zh-CN" altLang="en-US" sz="2800" b="1" dirty="0" smtClean="0">
                <a:solidFill>
                  <a:schemeClr val="bg1"/>
                </a:solidFill>
                <a:latin typeface="微软雅黑" pitchFamily="34" charset="-122"/>
                <a:ea typeface="微软雅黑" pitchFamily="34" charset="-122"/>
              </a:rPr>
              <a:t>贞观之治</a:t>
            </a:r>
            <a:r>
              <a:rPr lang="zh-CN" altLang="en-US" sz="2800" b="1" dirty="0">
                <a:solidFill>
                  <a:schemeClr val="bg1"/>
                </a:solidFill>
                <a:latin typeface="宋体" pitchFamily="2" charset="-122"/>
                <a:ea typeface="宋体" pitchFamily="2" charset="-122"/>
              </a:rPr>
              <a:t>”</a:t>
            </a:r>
            <a:endParaRPr lang="zh-CN" altLang="en-US" sz="2800" b="1" dirty="0">
              <a:solidFill>
                <a:schemeClr val="bg1"/>
              </a:solidFill>
              <a:latin typeface="宋体" pitchFamily="2" charset="-122"/>
              <a:ea typeface="宋体" pitchFamily="2" charset="-122"/>
            </a:endParaRPr>
          </a:p>
        </p:txBody>
      </p:sp>
      <p:pic>
        <p:nvPicPr>
          <p:cNvPr id="2052" name="Picture 4" descr="F:\PPT原件\赵丽君\PPT原件\2017 同步\历史\岳麓选修4\s6.tif"/>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31555" y="548989"/>
            <a:ext cx="4736382" cy="3430872"/>
          </a:xfrm>
          <a:prstGeom prst="rect">
            <a:avLst/>
          </a:prstGeom>
          <a:noFill/>
          <a:extLst>
            <a:ext uri="{909E8E84-426E-40DD-AFC4-6F175D3DCCD1}">
              <a14:hiddenFill xmlns:a14="http://schemas.microsoft.com/office/drawing/2010/main">
                <a:solidFill>
                  <a:srgbClr val="FFFFFF"/>
                </a:solidFill>
              </a14:hiddenFill>
            </a:ext>
          </a:extLst>
        </p:spPr>
      </p:pic>
      <p:sp>
        <p:nvSpPr>
          <p:cNvPr id="12" name="矩形 11"/>
          <p:cNvSpPr/>
          <p:nvPr/>
        </p:nvSpPr>
        <p:spPr>
          <a:xfrm>
            <a:off x="262255" y="3429635"/>
            <a:ext cx="11980545" cy="1400810"/>
          </a:xfrm>
          <a:prstGeom prst="rect">
            <a:avLst/>
          </a:prstGeom>
        </p:spPr>
        <p:txBody>
          <a:bodyPr wrap="square" lIns="121898" tIns="60948" rIns="121898" bIns="60948">
            <a:spAutoFit/>
          </a:bodyPr>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智勇兼备的统帅</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兼听纳谏的君主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主要指李世民的什么成就</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2" name="文本框 1"/>
          <p:cNvSpPr txBox="1"/>
          <p:nvPr/>
        </p:nvSpPr>
        <p:spPr>
          <a:xfrm>
            <a:off x="1054735" y="4725670"/>
            <a:ext cx="10749280" cy="579120"/>
          </a:xfrm>
          <a:prstGeom prst="rect">
            <a:avLst/>
          </a:prstGeom>
          <a:noFill/>
        </p:spPr>
        <p:txBody>
          <a:bodyPr wrap="none" rtlCol="0" anchor="t">
            <a:spAutoFit/>
          </a:bodyPr>
          <a:p>
            <a:r>
              <a:rPr lang="zh-CN" altLang="zh-CN" sz="3200" b="1" kern="100" dirty="0" smtClean="0">
                <a:solidFill>
                  <a:srgbClr val="C00000"/>
                </a:solidFill>
                <a:latin typeface="黑体" charset="0"/>
                <a:ea typeface="黑体" charset="0"/>
                <a:cs typeface="Times New Roman"/>
                <a:sym typeface="+mn-ea"/>
              </a:rPr>
              <a:t>统帅</a:t>
            </a:r>
            <a:r>
              <a:rPr lang="zh-CN" altLang="zh-CN" sz="3200" b="1" kern="100" dirty="0">
                <a:solidFill>
                  <a:srgbClr val="C00000"/>
                </a:solidFill>
                <a:latin typeface="黑体" charset="0"/>
                <a:ea typeface="黑体" charset="0"/>
                <a:cs typeface="Times New Roman"/>
                <a:sym typeface="+mn-ea"/>
              </a:rPr>
              <a:t>：起兵反隋，统一全国；击破东西突厥；统一西域等。</a:t>
            </a:r>
            <a:endParaRPr lang="zh-CN" altLang="zh-CN" sz="3200" b="1" kern="100" dirty="0">
              <a:solidFill>
                <a:srgbClr val="C00000"/>
              </a:solidFill>
              <a:latin typeface="黑体" charset="0"/>
              <a:ea typeface="黑体" charset="0"/>
              <a:cs typeface="Times New Roman"/>
              <a:sym typeface="+mn-ea"/>
            </a:endParaRPr>
          </a:p>
        </p:txBody>
      </p:sp>
      <p:sp>
        <p:nvSpPr>
          <p:cNvPr id="4" name="文本框 3"/>
          <p:cNvSpPr txBox="1"/>
          <p:nvPr/>
        </p:nvSpPr>
        <p:spPr>
          <a:xfrm>
            <a:off x="1054735" y="5517515"/>
            <a:ext cx="8412480" cy="914400"/>
          </a:xfrm>
          <a:prstGeom prst="rect">
            <a:avLst/>
          </a:prstGeom>
          <a:noFill/>
        </p:spPr>
        <p:txBody>
          <a:bodyPr wrap="none" rtlCol="0" anchor="t">
            <a:spAutoFit/>
          </a:bodyPr>
          <a:p>
            <a:pPr algn="just">
              <a:lnSpc>
                <a:spcPct val="150000"/>
              </a:lnSpc>
              <a:spcAft>
                <a:spcPts val="0"/>
              </a:spcAft>
            </a:pPr>
            <a:r>
              <a:rPr lang="zh-CN" altLang="zh-CN" sz="3600" b="1" kern="100" dirty="0">
                <a:solidFill>
                  <a:srgbClr val="C00000"/>
                </a:solidFill>
                <a:latin typeface="黑体" charset="0"/>
                <a:ea typeface="黑体" charset="0"/>
                <a:cs typeface="Times New Roman"/>
                <a:sym typeface="+mn-ea"/>
              </a:rPr>
              <a:t>明君：求贤若渴；求谏纳谏，从谏如流。</a:t>
            </a:r>
            <a:endParaRPr lang="zh-CN" altLang="zh-CN" sz="3600" b="1" kern="100" dirty="0">
              <a:solidFill>
                <a:srgbClr val="C00000"/>
              </a:solidFill>
              <a:latin typeface="黑体" charset="0"/>
              <a:ea typeface="黑体" charset="0"/>
              <a:cs typeface="Times New Roman"/>
              <a:sym typeface="+mn-ea"/>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98598"/>
            <a:ext cx="11532492" cy="4298950"/>
          </a:xfrm>
          <a:prstGeom prst="rect">
            <a:avLst/>
          </a:prstGeom>
        </p:spPr>
        <p:txBody>
          <a:bodyPr wrap="square" lIns="121898" tIns="60948" rIns="121898" bIns="60948">
            <a:spAutoFit/>
          </a:bodyPr>
          <a:lstStyle/>
          <a:p>
            <a:pPr algn="just">
              <a:lnSpc>
                <a:spcPct val="140000"/>
              </a:lnSpc>
              <a:spcAft>
                <a:spcPts val="0"/>
              </a:spcAft>
            </a:pPr>
            <a:r>
              <a:rPr lang="zh-CN" altLang="zh-CN" sz="2800" b="1" kern="100" dirty="0">
                <a:solidFill>
                  <a:srgbClr val="0000FF"/>
                </a:solidFill>
                <a:latin typeface="Times New Roman"/>
                <a:ea typeface="华文细黑"/>
                <a:cs typeface="Times New Roman"/>
              </a:rPr>
              <a:t>探究点</a:t>
            </a:r>
            <a:r>
              <a:rPr lang="en-US" altLang="zh-CN" sz="2800" b="1" kern="100" dirty="0">
                <a:solidFill>
                  <a:srgbClr val="0000FF"/>
                </a:solidFill>
                <a:latin typeface="Times New Roman"/>
                <a:ea typeface="华文细黑"/>
                <a:cs typeface="Courier New"/>
              </a:rPr>
              <a:t>2</a:t>
            </a:r>
            <a:r>
              <a:rPr lang="zh-CN" altLang="zh-CN" sz="2800" b="1" kern="100" dirty="0">
                <a:solidFill>
                  <a:srgbClr val="0000FF"/>
                </a:solidFill>
                <a:latin typeface="Times New Roman"/>
                <a:ea typeface="华文细黑"/>
                <a:cs typeface="Times New Roman"/>
              </a:rPr>
              <a:t>　</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贞观之治</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的表现</a:t>
            </a:r>
            <a:endParaRPr lang="zh-CN" altLang="zh-CN" sz="2800" kern="100" dirty="0">
              <a:latin typeface="宋体"/>
              <a:cs typeface="Courier New"/>
            </a:endParaRPr>
          </a:p>
          <a:p>
            <a:pPr algn="just">
              <a:lnSpc>
                <a:spcPct val="140000"/>
              </a:lnSpc>
              <a:spcAft>
                <a:spcPts val="0"/>
              </a:spcAf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今所以择贤才者，盖为求安百姓也。用人但问堪否，岂以新故异情</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en-US" altLang="zh-CN" sz="2800" kern="100" dirty="0" smtClean="0">
                <a:latin typeface="IPAPANNEW"/>
                <a:ea typeface="华文细黑"/>
                <a:cs typeface="Times New Roman"/>
              </a:rPr>
              <a:t>[</a:t>
            </a:r>
            <a:r>
              <a:rPr lang="zh-CN" altLang="zh-CN" sz="2800" kern="100" dirty="0">
                <a:latin typeface="IPAPANNEW"/>
                <a:ea typeface="华文细黑"/>
                <a:cs typeface="Times New Roman"/>
              </a:rPr>
              <a:t>唐</a:t>
            </a:r>
            <a:r>
              <a:rPr lang="en-US" altLang="zh-CN" sz="2800" kern="100" dirty="0">
                <a:latin typeface="IPAPANNEW"/>
                <a:ea typeface="华文细黑"/>
                <a:cs typeface="Times New Roman"/>
              </a:rPr>
              <a:t>]</a:t>
            </a:r>
            <a:r>
              <a:rPr lang="zh-CN" altLang="zh-CN" sz="2800" kern="100" dirty="0">
                <a:latin typeface="Times New Roman"/>
                <a:ea typeface="华文细黑"/>
                <a:cs typeface="Times New Roman"/>
              </a:rPr>
              <a:t>吴兢：《贞观政要》卷五</a:t>
            </a:r>
            <a:endParaRPr lang="zh-CN" altLang="zh-CN" sz="2800" kern="100" dirty="0">
              <a:latin typeface="宋体"/>
              <a:cs typeface="Courier New"/>
            </a:endParaRPr>
          </a:p>
          <a:p>
            <a:pPr algn="just">
              <a:lnSpc>
                <a:spcPct val="140000"/>
              </a:lnSpc>
              <a:spcAft>
                <a:spcPts val="0"/>
              </a:spcAf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自贞观以后，太宗励精为理。至八年、九年，频至丰稔，米斗四、五钱，马牛布野，外户动则数月不闭。至十五年，米每斗值两钱</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40000"/>
              </a:lnSpc>
              <a:spcAft>
                <a:spcPts val="0"/>
              </a:spcAft>
            </a:pPr>
            <a:r>
              <a:rPr lang="en-US" altLang="zh-CN" sz="2800" kern="100" dirty="0" smtClean="0">
                <a:latin typeface="Times New Roman"/>
                <a:ea typeface="华文细黑"/>
                <a:cs typeface="Courier New"/>
              </a:rPr>
              <a:t>——</a:t>
            </a:r>
            <a:r>
              <a:rPr lang="en-US" altLang="zh-CN" sz="2800" kern="100" dirty="0" smtClean="0">
                <a:latin typeface="IPAPANNEW"/>
                <a:ea typeface="华文细黑"/>
                <a:cs typeface="Times New Roman"/>
              </a:rPr>
              <a:t>[</a:t>
            </a:r>
            <a:r>
              <a:rPr lang="zh-CN" altLang="zh-CN" sz="2800" kern="100" dirty="0">
                <a:latin typeface="IPAPANNEW"/>
                <a:ea typeface="华文细黑"/>
                <a:cs typeface="Times New Roman"/>
              </a:rPr>
              <a:t>唐</a:t>
            </a:r>
            <a:r>
              <a:rPr lang="en-US" altLang="zh-CN" sz="2800" kern="100" dirty="0">
                <a:latin typeface="IPAPANNEW"/>
                <a:ea typeface="华文细黑"/>
                <a:cs typeface="Times New Roman"/>
              </a:rPr>
              <a:t>]</a:t>
            </a:r>
            <a:r>
              <a:rPr lang="zh-CN" altLang="zh-CN" sz="2800" kern="100" dirty="0">
                <a:latin typeface="Times New Roman"/>
                <a:ea typeface="华文细黑"/>
                <a:cs typeface="Times New Roman"/>
              </a:rPr>
              <a:t>杜佑：《通典》卷七</a:t>
            </a:r>
            <a:endParaRPr lang="zh-CN" altLang="zh-CN" sz="2800" kern="100" dirty="0">
              <a:latin typeface="宋体"/>
              <a:cs typeface="Courier New"/>
            </a:endParaRPr>
          </a:p>
          <a:p>
            <a:pPr algn="just">
              <a:lnSpc>
                <a:spcPct val="140000"/>
              </a:lnSpc>
              <a:spcAft>
                <a:spcPts val="0"/>
              </a:spcAft>
            </a:pPr>
            <a:r>
              <a:rPr lang="zh-CN" altLang="zh-CN" sz="2800" b="1" kern="100" dirty="0">
                <a:latin typeface="Times New Roman"/>
                <a:ea typeface="华文细黑"/>
                <a:cs typeface="Times New Roman"/>
              </a:rPr>
              <a:t>史料三　</a:t>
            </a:r>
            <a:endParaRPr lang="zh-CN" altLang="zh-CN" sz="2800" kern="100" dirty="0">
              <a:effectLst/>
              <a:latin typeface="宋体"/>
              <a:cs typeface="Courier New"/>
            </a:endParaRPr>
          </a:p>
        </p:txBody>
      </p:sp>
      <p:pic>
        <p:nvPicPr>
          <p:cNvPr id="3074" name="Picture 2" descr="S7"/>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08343" y="3717826"/>
            <a:ext cx="5773726" cy="2999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12" name="矩形 11"/>
          <p:cNvSpPr/>
          <p:nvPr/>
        </p:nvSpPr>
        <p:spPr>
          <a:xfrm>
            <a:off x="212393" y="690433"/>
            <a:ext cx="11499437" cy="1415748"/>
          </a:xfrm>
          <a:prstGeom prst="rect">
            <a:avLst/>
          </a:prstGeom>
        </p:spPr>
        <p:txBody>
          <a:bodyPr wrap="square" lIns="121898" tIns="60948" rIns="121898" bIns="60948">
            <a:spAutoFit/>
          </a:bodyPr>
          <a:lstStyle/>
          <a:p>
            <a:pPr algn="just" defTabSz="-635">
              <a:lnSpc>
                <a:spcPct val="150000"/>
              </a:lnSpc>
              <a:tabLst>
                <a:tab pos="2430780" algn="l"/>
              </a:tabLst>
            </a:pPr>
            <a:r>
              <a:rPr lang="zh-CN" altLang="en-US" sz="2800" b="1" kern="100" dirty="0">
                <a:solidFill>
                  <a:srgbClr val="C00000"/>
                </a:solidFill>
                <a:latin typeface="+mj-ea"/>
                <a:ea typeface="+mj-ea"/>
                <a:cs typeface="Courier New"/>
              </a:rPr>
              <a:t>问题</a:t>
            </a:r>
            <a:r>
              <a:rPr lang="zh-CN" altLang="en-US" sz="2800" b="1" kern="100" dirty="0" smtClean="0">
                <a:solidFill>
                  <a:srgbClr val="C00000"/>
                </a:solidFill>
                <a:latin typeface="+mj-ea"/>
                <a:ea typeface="+mj-ea"/>
                <a:cs typeface="Courier New"/>
              </a:rPr>
              <a:t>思考</a:t>
            </a:r>
            <a:endParaRPr lang="en-US" altLang="zh-CN" sz="2800" b="1" kern="100" dirty="0" smtClean="0">
              <a:solidFill>
                <a:srgbClr val="C00000"/>
              </a:solidFill>
              <a:latin typeface="+mj-ea"/>
              <a:ea typeface="+mj-ea"/>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说一说从上述史料中可得到哪些与唐太宗相关的历史信息</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11" name="矩形 10"/>
          <p:cNvSpPr/>
          <p:nvPr/>
        </p:nvSpPr>
        <p:spPr>
          <a:xfrm>
            <a:off x="212393" y="1989634"/>
            <a:ext cx="11385581" cy="332105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信息</a:t>
            </a:r>
            <a:r>
              <a:rPr lang="zh-CN" altLang="zh-CN" sz="2800" kern="100" dirty="0">
                <a:solidFill>
                  <a:srgbClr val="C00000"/>
                </a:solidFill>
                <a:latin typeface="Times New Roman"/>
                <a:ea typeface="华文细黑"/>
                <a:cs typeface="Times New Roman"/>
              </a:rPr>
              <a:t>：浅层信息：这三则材料分别介绍了唐太宗的施政用人原则、贞观时期农村民风的淳朴及物产的丰富状况、</a:t>
            </a:r>
            <a:endParaRPr lang="zh-CN" altLang="zh-CN" sz="2800" kern="100" dirty="0">
              <a:solidFill>
                <a:srgbClr val="C00000"/>
              </a:solidFill>
              <a:latin typeface="Times New Roman"/>
              <a:ea typeface="华文细黑"/>
              <a:cs typeface="Times New Roman"/>
            </a:endParaRPr>
          </a:p>
          <a:p>
            <a:pPr algn="just">
              <a:lnSpc>
                <a:spcPct val="150000"/>
              </a:lnSpc>
              <a:spcAft>
                <a:spcPts val="0"/>
              </a:spcAft>
            </a:pPr>
            <a:r>
              <a:rPr lang="zh-CN" altLang="zh-CN" sz="2800" kern="100" dirty="0">
                <a:solidFill>
                  <a:srgbClr val="C00000"/>
                </a:solidFill>
                <a:latin typeface="Times New Roman"/>
                <a:ea typeface="华文细黑"/>
                <a:cs typeface="Times New Roman"/>
              </a:rPr>
              <a:t>文成公主和亲西藏的史实。</a:t>
            </a:r>
            <a:endParaRPr lang="zh-CN" altLang="zh-CN" sz="2800" kern="100" dirty="0">
              <a:latin typeface="宋体"/>
              <a:cs typeface="Courier New"/>
            </a:endParaRPr>
          </a:p>
          <a:p>
            <a:pPr algn="just">
              <a:lnSpc>
                <a:spcPct val="150000"/>
              </a:lnSpc>
              <a:spcAft>
                <a:spcPts val="0"/>
              </a:spcAft>
            </a:pPr>
            <a:r>
              <a:rPr lang="zh-CN" altLang="zh-CN" sz="2800" b="1" kern="100" dirty="0">
                <a:solidFill>
                  <a:srgbClr val="0000CC"/>
                </a:solidFill>
                <a:latin typeface="Times New Roman"/>
                <a:ea typeface="华文细黑"/>
                <a:cs typeface="Times New Roman"/>
              </a:rPr>
              <a:t>深层信息：三则材料从不同侧面反映了李世民作为一位开创了封建社会盛世局面的一代明君的贡献，给后世留下了丰富的政治遗产。</a:t>
            </a:r>
            <a:endParaRPr lang="zh-CN" altLang="zh-CN" sz="2800" b="1" kern="100" dirty="0">
              <a:solidFill>
                <a:srgbClr val="0000CC"/>
              </a:solidFill>
              <a:effectLst/>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blinds(horizontal)">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1">
                                            <p:txEl>
                                              <p:pRg st="0" end="0"/>
                                            </p:txEl>
                                          </p:spTgt>
                                        </p:tgtEl>
                                      </p:cBhvr>
                                    </p:animEffect>
                                    <p:set>
                                      <p:cBhvr>
                                        <p:cTn id="22" dur="1" fill="hold">
                                          <p:stCondLst>
                                            <p:cond delay="499"/>
                                          </p:stCondLst>
                                        </p:cTn>
                                        <p:tgtEl>
                                          <p:spTgt spid="11">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11">
                                            <p:txEl>
                                              <p:pRg st="1" end="1"/>
                                            </p:txEl>
                                          </p:spTgt>
                                        </p:tgtEl>
                                      </p:cBhvr>
                                    </p:animEffect>
                                    <p:set>
                                      <p:cBhvr>
                                        <p:cTn id="25" dur="1" fill="hold">
                                          <p:stCondLst>
                                            <p:cond delay="499"/>
                                          </p:stCondLst>
                                        </p:cTn>
                                        <p:tgtEl>
                                          <p:spTgt spid="11">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11">
                                            <p:txEl>
                                              <p:pRg st="1" end="1"/>
                                            </p:txEl>
                                          </p:spTgt>
                                        </p:tgtEl>
                                      </p:cBhvr>
                                    </p:animEffect>
                                    <p:set>
                                      <p:cBhvr>
                                        <p:cTn id="28"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itchFamily="18" charset="0"/>
              </a:rPr>
              <a:t>提示</a:t>
            </a:r>
            <a:endParaRPr lang="zh-CN" altLang="en-US" sz="2400" dirty="0" smtClean="0">
              <a:solidFill>
                <a:schemeClr val="bg1"/>
              </a:solidFill>
              <a:latin typeface="+mj-ea"/>
              <a:ea typeface="+mj-ea"/>
              <a:cs typeface="Times New Roman" pitchFamily="18" charset="0"/>
            </a:endParaRPr>
          </a:p>
        </p:txBody>
      </p:sp>
      <p:sp>
        <p:nvSpPr>
          <p:cNvPr id="12" name="矩形 11"/>
          <p:cNvSpPr/>
          <p:nvPr/>
        </p:nvSpPr>
        <p:spPr>
          <a:xfrm>
            <a:off x="212393" y="690433"/>
            <a:ext cx="11499437" cy="68760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结合三则史料的共性命置一个恰当的主题名称。</a:t>
            </a:r>
            <a:endParaRPr lang="zh-CN" altLang="zh-CN" sz="2800" kern="100" dirty="0">
              <a:effectLst/>
              <a:latin typeface="宋体"/>
              <a:cs typeface="Courier New"/>
            </a:endParaRPr>
          </a:p>
        </p:txBody>
      </p:sp>
      <p:sp>
        <p:nvSpPr>
          <p:cNvPr id="11" name="矩形 10"/>
          <p:cNvSpPr/>
          <p:nvPr/>
        </p:nvSpPr>
        <p:spPr>
          <a:xfrm>
            <a:off x="212393" y="1413570"/>
            <a:ext cx="11385581" cy="68760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主题</a:t>
            </a:r>
            <a:r>
              <a:rPr lang="zh-CN" altLang="zh-CN" sz="2800" kern="100" dirty="0">
                <a:solidFill>
                  <a:srgbClr val="C00000"/>
                </a:solidFill>
                <a:latin typeface="Times New Roman"/>
                <a:ea typeface="华文细黑"/>
                <a:cs typeface="Times New Roman"/>
              </a:rPr>
              <a:t>名称《贞观盛世局面》或《贞观年间的大唐气象》等。</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62558" y="224425"/>
            <a:ext cx="11593288" cy="391925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1.</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玄武门之变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体现了皇位继承经常伴随着血腥与宫廷阴谋。</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玄武门之变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对唐朝产生的影响是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为唐统一全国奠定了基础</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加剧了唐统治阶级内部的矛盾</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为李世民控制唐政权扫清了道路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加速了唐政权的灭亡</a:t>
            </a:r>
            <a:endParaRPr lang="zh-CN" altLang="zh-CN" sz="2800" kern="100" dirty="0">
              <a:effectLst/>
              <a:latin typeface="宋体"/>
              <a:cs typeface="Courier New"/>
            </a:endParaRPr>
          </a:p>
        </p:txBody>
      </p:sp>
      <p:sp>
        <p:nvSpPr>
          <p:cNvPr id="16"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7"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9"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20"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154546" y="2895979"/>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2" name="矩形 21"/>
          <p:cNvSpPr/>
          <p:nvPr/>
        </p:nvSpPr>
        <p:spPr>
          <a:xfrm>
            <a:off x="243508" y="4112857"/>
            <a:ext cx="11593288" cy="133316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解答本题，要明确</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玄武门之变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实质上是唐朝统治阶级内部对政权的争夺。通过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玄武门之变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，李世民夺取了皇位。</a:t>
            </a:r>
            <a:endParaRPr lang="zh-CN" altLang="zh-CN" sz="2800" kern="100" dirty="0">
              <a:effectLst/>
              <a:latin typeface="宋体"/>
              <a:cs typeface="Courier New"/>
            </a:endParaRPr>
          </a:p>
        </p:txBody>
      </p:sp>
      <p:sp>
        <p:nvSpPr>
          <p:cNvPr id="11"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3"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4"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5"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62558" y="510716"/>
            <a:ext cx="11593288" cy="3919254"/>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《贞观政要》载：唐太宗曾经说</a:t>
            </a:r>
            <a:r>
              <a:rPr lang="en-US" altLang="zh-CN" sz="2800" kern="100" dirty="0">
                <a:latin typeface="宋体"/>
                <a:ea typeface="华文细黑"/>
                <a:cs typeface="Times New Roman"/>
              </a:rPr>
              <a:t>“</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一切重要政务</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皆委百司商量，宰相筹划，与事稳便，方可奏行。</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为此，他采取的主要措施是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发展完善三省六部制</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发展科举，提高进士科地位</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颁布《唐律》，约法省禁</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广开言路，从谏如流</a:t>
            </a:r>
            <a:endParaRPr lang="zh-CN" altLang="zh-CN" sz="2800" kern="100" dirty="0">
              <a:effectLst/>
              <a:latin typeface="宋体"/>
              <a:cs typeface="Courier New"/>
            </a:endParaRPr>
          </a:p>
        </p:txBody>
      </p:sp>
      <p:sp>
        <p:nvSpPr>
          <p:cNvPr id="16" name="TextBox 15"/>
          <p:cNvSpPr txBox="1"/>
          <p:nvPr/>
        </p:nvSpPr>
        <p:spPr>
          <a:xfrm>
            <a:off x="155767" y="1916655"/>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219125" y="4471156"/>
            <a:ext cx="11593288" cy="68683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由材料</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百司商量，宰相筹划</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等信息可知是三省六部制。</a:t>
            </a:r>
            <a:endParaRPr lang="zh-CN" altLang="zh-CN" sz="2800" kern="100" dirty="0">
              <a:effectLst/>
              <a:latin typeface="宋体"/>
              <a:cs typeface="Courier New"/>
            </a:endParaRPr>
          </a:p>
        </p:txBody>
      </p:sp>
      <p:sp>
        <p:nvSpPr>
          <p:cNvPr id="17"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6" grpId="0"/>
      <p:bldP spid="16" grpId="1"/>
      <p:bldP spid="21" grpId="0"/>
      <p:bldP spid="2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endParaRPr lang="zh-CN" altLang="en-US" sz="2400" dirty="0"/>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2"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3"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4"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90061" y="314400"/>
            <a:ext cx="11593288" cy="2626592"/>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唐太宗在《诫皇属》中提到：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先贤有言：</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逆吾者是吾师，顺吾者是吾贼。</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不可不察也。</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以下选项最能体现唐太宗这一思想的是</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知人善任，虚怀纳谏</a:t>
            </a:r>
            <a:r>
              <a:rPr lang="en-US" altLang="zh-CN" sz="2800" kern="100" dirty="0">
                <a:latin typeface="Times New Roman"/>
                <a:ea typeface="华文细黑"/>
                <a:cs typeface="Courier New"/>
              </a:rPr>
              <a:t>  	B.</a:t>
            </a:r>
            <a:r>
              <a:rPr lang="zh-CN" altLang="zh-CN" sz="2800" kern="100" dirty="0">
                <a:latin typeface="Times New Roman"/>
                <a:ea typeface="华文细黑"/>
                <a:cs typeface="Times New Roman"/>
              </a:rPr>
              <a:t>以儒为师，大办学校</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厚之以德，抚之以仁</a:t>
            </a:r>
            <a:r>
              <a:rPr lang="en-US" altLang="zh-CN" sz="2800" kern="100" dirty="0">
                <a:latin typeface="Times New Roman"/>
                <a:ea typeface="华文细黑"/>
                <a:cs typeface="Courier New"/>
              </a:rPr>
              <a:t>  	D.</a:t>
            </a:r>
            <a:r>
              <a:rPr lang="zh-CN" altLang="zh-CN" sz="2800" kern="100" dirty="0">
                <a:latin typeface="Times New Roman"/>
                <a:ea typeface="华文细黑"/>
                <a:cs typeface="Times New Roman"/>
              </a:rPr>
              <a:t>轻徭薄赋，戒奢从俭</a:t>
            </a:r>
            <a:endParaRPr lang="zh-CN" altLang="zh-CN" sz="2800" kern="100" dirty="0">
              <a:effectLst/>
              <a:latin typeface="宋体"/>
              <a:cs typeface="Courier New"/>
            </a:endParaRPr>
          </a:p>
        </p:txBody>
      </p:sp>
      <p:sp>
        <p:nvSpPr>
          <p:cNvPr id="12" name="TextBox 11"/>
          <p:cNvSpPr txBox="1"/>
          <p:nvPr/>
        </p:nvSpPr>
        <p:spPr>
          <a:xfrm>
            <a:off x="154546" y="1708860"/>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181025" y="2959959"/>
            <a:ext cx="11709221" cy="1333931"/>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材料意思是要能容下不同的意见，而提出不同意见的人往往都是出于公心。</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三项内容与题干信息不符。</a:t>
            </a:r>
            <a:endParaRPr lang="zh-CN" altLang="zh-CN" sz="2800" kern="100" dirty="0">
              <a:effectLst/>
              <a:latin typeface="宋体"/>
              <a:cs typeface="Courier New"/>
            </a:endParaRPr>
          </a:p>
        </p:txBody>
      </p:sp>
      <p:sp>
        <p:nvSpPr>
          <p:cNvPr id="13"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754558"/>
            <a:ext cx="1170922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在羁縻府州，少数民族首领担任都督、刺史，并且这些官职子孙世袭，因此，该制度是唐朝对民族地方的一种间接统治形式，</a:t>
            </a: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说法错误，排除含</a:t>
            </a: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的选项。</a:t>
            </a:r>
            <a:endParaRPr lang="zh-CN" altLang="zh-CN" sz="2800" kern="100" dirty="0">
              <a:effectLst/>
              <a:latin typeface="宋体"/>
              <a:cs typeface="Courier New"/>
            </a:endParaRPr>
          </a:p>
        </p:txBody>
      </p:sp>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314400"/>
            <a:ext cx="11593288" cy="3354740"/>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唐太宗时期开始设置的羁縻府州，是唐代管辖民族地区的一种地方制度。这一制度</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是唐政府对民族地区实行直接管理的基本</a:t>
            </a:r>
            <a:r>
              <a:rPr lang="zh-CN" altLang="zh-CN" sz="2800" kern="100" dirty="0" smtClean="0">
                <a:latin typeface="Times New Roman"/>
                <a:ea typeface="华文细黑"/>
                <a:cs typeface="Times New Roman"/>
              </a:rPr>
              <a:t>形式</a:t>
            </a:r>
            <a:r>
              <a:rPr lang="en-US" altLang="zh-CN" sz="2800" kern="100" dirty="0">
                <a:latin typeface="宋体"/>
                <a:cs typeface="Courier New"/>
              </a:rPr>
              <a:t> </a:t>
            </a:r>
            <a:r>
              <a:rPr lang="en-US" altLang="zh-CN" sz="2800" kern="100" dirty="0" smtClean="0">
                <a:latin typeface="宋体"/>
                <a:cs typeface="Courier New"/>
              </a:rPr>
              <a:t>  </a:t>
            </a:r>
            <a:r>
              <a:rPr lang="en-US" altLang="zh-CN" sz="2800" kern="100" dirty="0" smtClean="0">
                <a:latin typeface="宋体"/>
                <a:ea typeface="华文细黑"/>
                <a:cs typeface="Times New Roman"/>
              </a:rPr>
              <a:t>②</a:t>
            </a:r>
            <a:r>
              <a:rPr lang="zh-CN" altLang="zh-CN" sz="2800" kern="100" dirty="0">
                <a:latin typeface="Times New Roman"/>
                <a:ea typeface="华文细黑"/>
                <a:cs typeface="Times New Roman"/>
              </a:rPr>
              <a:t>有利于缓和民族矛盾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得到了少数民族首领的</a:t>
            </a:r>
            <a:r>
              <a:rPr lang="zh-CN" altLang="zh-CN" sz="2800" kern="100" dirty="0" smtClean="0">
                <a:latin typeface="Times New Roman"/>
                <a:ea typeface="华文细黑"/>
                <a:cs typeface="Times New Roman"/>
              </a:rPr>
              <a:t>拥护</a:t>
            </a:r>
            <a:r>
              <a:rPr lang="en-US" altLang="zh-CN" sz="2800" kern="100" dirty="0">
                <a:latin typeface="宋体"/>
                <a:cs typeface="Courier New"/>
              </a:rPr>
              <a:t> </a:t>
            </a:r>
            <a:r>
              <a:rPr lang="en-US" altLang="zh-CN" sz="2800" kern="100" dirty="0" smtClean="0">
                <a:latin typeface="宋体"/>
                <a:cs typeface="Courier New"/>
              </a:rPr>
              <a:t>  </a:t>
            </a:r>
            <a:r>
              <a:rPr lang="en-US" altLang="zh-CN" sz="2800" kern="100" dirty="0" smtClean="0">
                <a:latin typeface="宋体"/>
                <a:ea typeface="华文细黑"/>
                <a:cs typeface="Times New Roman"/>
              </a:rPr>
              <a:t>④</a:t>
            </a:r>
            <a:r>
              <a:rPr lang="zh-CN" altLang="zh-CN" sz="2800" kern="100" dirty="0">
                <a:latin typeface="Times New Roman"/>
                <a:ea typeface="华文细黑"/>
                <a:cs typeface="Times New Roman"/>
              </a:rPr>
              <a:t>促进了统一多民族国家的发展</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C</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①②④</a:t>
            </a:r>
            <a:endParaRPr lang="zh-CN" altLang="zh-CN" sz="2800" kern="100" dirty="0">
              <a:effectLst/>
              <a:latin typeface="宋体"/>
              <a:cs typeface="Courier New"/>
            </a:endParaRPr>
          </a:p>
        </p:txBody>
      </p:sp>
      <p:sp>
        <p:nvSpPr>
          <p:cNvPr id="11" name="TextBox 10"/>
          <p:cNvSpPr txBox="1"/>
          <p:nvPr/>
        </p:nvSpPr>
        <p:spPr>
          <a:xfrm>
            <a:off x="2602818" y="3041179"/>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0"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562904"/>
            <a:ext cx="11826313" cy="3272923"/>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晚年的唐太宗曾自我评价道：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济育苍生，其益多；平定寰宇，其功大；益多损少。</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唐太宗的主要功绩有</a:t>
            </a:r>
            <a:endParaRPr lang="zh-CN" altLang="zh-CN" sz="2800" kern="100" dirty="0">
              <a:latin typeface="宋体"/>
              <a:cs typeface="Courier New"/>
            </a:endParaRPr>
          </a:p>
          <a:p>
            <a:pPr algn="just">
              <a:lnSpc>
                <a:spcPct val="150000"/>
              </a:lnSpc>
              <a:spcAft>
                <a:spcPts val="0"/>
              </a:spcAf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重用人才，善于纳谏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文德治国，完善科举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不夺农时，轻徭薄赋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修筑驰道，统一文字</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C</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②③④</a:t>
            </a:r>
            <a:endParaRPr lang="zh-CN" altLang="zh-CN" sz="2800" kern="100" dirty="0">
              <a:effectLst/>
              <a:latin typeface="宋体"/>
              <a:cs typeface="Courier New"/>
            </a:endParaRPr>
          </a:p>
        </p:txBody>
      </p:sp>
      <p:sp>
        <p:nvSpPr>
          <p:cNvPr id="14" name="TextBox 13"/>
          <p:cNvSpPr txBox="1"/>
          <p:nvPr/>
        </p:nvSpPr>
        <p:spPr>
          <a:xfrm>
            <a:off x="56059" y="3174242"/>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解析</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181025" y="3894322"/>
            <a:ext cx="11709221" cy="68760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是秦始皇的活动，可直接排除，故答案为</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项。</a:t>
            </a:r>
            <a:endParaRPr lang="zh-CN" altLang="zh-CN" sz="2800" kern="100" dirty="0">
              <a:effectLst/>
              <a:latin typeface="宋体"/>
              <a:cs typeface="Courier New"/>
            </a:endParaRPr>
          </a:p>
        </p:txBody>
      </p:sp>
      <p:sp>
        <p:nvSpPr>
          <p:cNvPr id="2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endParaRPr lang="en-US" altLang="zh-CN" sz="1800" dirty="0">
              <a:latin typeface="Broadway" pitchFamily="82" charset="0"/>
              <a:ea typeface="楷体" pitchFamily="49" charset="-122"/>
              <a:cs typeface="经典繁仿黑" pitchFamily="49" charset="-122"/>
            </a:endParaRPr>
          </a:p>
        </p:txBody>
      </p:sp>
      <p:sp>
        <p:nvSpPr>
          <p:cNvPr id="1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404278" y="189434"/>
            <a:ext cx="11364854" cy="5940063"/>
          </a:xfrm>
          <a:prstGeom prst="rect">
            <a:avLst/>
          </a:prstGeom>
        </p:spPr>
        <p:txBody>
          <a:bodyPr wrap="square" lIns="121898" tIns="60948" rIns="121898" bIns="60948">
            <a:spAutoFit/>
          </a:bodyPr>
          <a:lstStyle/>
          <a:p>
            <a:pPr algn="just">
              <a:lnSpc>
                <a:spcPct val="150000"/>
              </a:lnSpc>
              <a:spcAft>
                <a:spcPts val="0"/>
              </a:spcAf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阅读下面材料：</a:t>
            </a:r>
            <a:endParaRPr lang="zh-CN" altLang="zh-CN" sz="2800" kern="100" dirty="0">
              <a:latin typeface="宋体"/>
              <a:cs typeface="Courier New"/>
            </a:endParaRPr>
          </a:p>
          <a:p>
            <a:pPr algn="dist">
              <a:lnSpc>
                <a:spcPct val="150000"/>
              </a:lnSpc>
            </a:pPr>
            <a:r>
              <a:rPr lang="zh-CN" altLang="zh-CN" sz="2800" b="1" kern="100" dirty="0">
                <a:latin typeface="Times New Roman"/>
                <a:ea typeface="华文细黑"/>
                <a:cs typeface="Times New Roman"/>
              </a:rPr>
              <a:t>材料　</a:t>
            </a:r>
            <a:r>
              <a:rPr lang="zh-CN" altLang="zh-CN" sz="2800" kern="100" dirty="0">
                <a:latin typeface="Times New Roman"/>
                <a:ea typeface="华文细黑"/>
                <a:cs typeface="Times New Roman"/>
              </a:rPr>
              <a:t>有一次，唐太宗问几个大臣：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我的才能比不上古人，可比古人成绩大。你们说这是怎么回事？请你们大胆地说，说错了也不要紧。</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于是，大臣们说开了。有的说是唐太宗威望高，有的说是唐太宗本事大，说了半天，都是说唐太宗的好话。唐太宗听了，很不以为然地说：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你们说得都不对。我成功的原因有五条：第一，过去的皇帝常常妒忌有才能的人。我不这样，我见了谁有才能就高兴，好像就是我自己的才能似的；第二，我用人都是要用他的长处，避免他的短处，不要求一个人样样都行</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第三，我不像有的皇帝那样，对有功的人就喜欢得抱在怀里</a:t>
            </a:r>
            <a:r>
              <a:rPr lang="zh-CN" altLang="zh-CN" sz="2800" kern="100" dirty="0" smtClean="0">
                <a:latin typeface="Times New Roman"/>
                <a:ea typeface="华文细黑"/>
                <a:cs typeface="Times New Roman"/>
              </a:rPr>
              <a:t>，</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endParaRPr lang="en-US" altLang="zh-CN" sz="1800" dirty="0">
              <a:latin typeface="Broadway" pitchFamily="82" charset="0"/>
              <a:ea typeface="楷体" pitchFamily="49" charset="-122"/>
              <a:cs typeface="经典繁仿黑" pitchFamily="49" charset="-122"/>
            </a:endParaRPr>
          </a:p>
        </p:txBody>
      </p:sp>
      <p:sp>
        <p:nvSpPr>
          <p:cNvPr id="12" name="Rectangle 21">
            <a:hlinkClick r:id="rId5"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6"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90061" y="514198"/>
            <a:ext cx="11593288" cy="3918484"/>
          </a:xfrm>
          <a:prstGeom prst="rect">
            <a:avLst/>
          </a:prstGeom>
        </p:spPr>
        <p:txBody>
          <a:bodyPr wrap="square" lIns="121898" tIns="60948" rIns="121898" bIns="60948">
            <a:spAutoFit/>
          </a:bodyPr>
          <a:lstStyle/>
          <a:p>
            <a:pPr algn="just">
              <a:lnSpc>
                <a:spcPct val="150000"/>
              </a:lnSpc>
            </a:pPr>
            <a:r>
              <a:rPr lang="zh-CN" altLang="zh-CN" sz="2800" kern="100" dirty="0">
                <a:latin typeface="Times New Roman"/>
                <a:ea typeface="华文细黑"/>
                <a:cs typeface="Times New Roman"/>
              </a:rPr>
              <a:t>对犯了错误的人就讨厌得要推到沟里去。我是尊重有功的人，也原谅犯错的人。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大臣们听了，一个劲儿地点头，觉得皇上说得透。只听唐太宗继续说下去：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第四，过去有的皇帝，嫉恨敢说直话的大臣，随便杀害他们。我从来不这样，对说直话的人一向是奖励的。最后一条，过去的皇帝差不多都只重视汉族人，轻视别族的人。我没有这种偏见，无论是不是汉族，我同等对待，所以好些外族都来投靠我。</a:t>
            </a:r>
            <a:r>
              <a:rPr lang="en-US" altLang="zh-CN" sz="2800" kern="100" dirty="0">
                <a:latin typeface="宋体"/>
                <a:ea typeface="华文细黑"/>
                <a:cs typeface="Times New Roman"/>
              </a:rPr>
              <a:t>”</a:t>
            </a:r>
            <a:endParaRPr lang="zh-CN" altLang="zh-CN" sz="2800" kern="100" dirty="0">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endParaRPr lang="en-US" altLang="zh-CN" sz="1800" dirty="0">
              <a:latin typeface="Broadway" pitchFamily="82" charset="0"/>
              <a:ea typeface="楷体"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endParaRPr lang="en-US" altLang="zh-CN" sz="1800" dirty="0">
              <a:effectLst/>
              <a:latin typeface="Broadway" pitchFamily="82" charset="0"/>
              <a:ea typeface="楷体"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4"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pic>
        <p:nvPicPr>
          <p:cNvPr id="9" name="图片 8">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587440" y="5742766"/>
            <a:ext cx="602973" cy="602973"/>
          </a:xfrm>
          <a:prstGeom prst="rect">
            <a:avLst/>
          </a:prstGeom>
        </p:spPr>
      </p:pic>
      <p:sp>
        <p:nvSpPr>
          <p:cNvPr id="10" name="矩形 9"/>
          <p:cNvSpPr/>
          <p:nvPr/>
        </p:nvSpPr>
        <p:spPr>
          <a:xfrm>
            <a:off x="291215" y="405458"/>
            <a:ext cx="11524006" cy="1303177"/>
          </a:xfrm>
          <a:prstGeom prst="rect">
            <a:avLst/>
          </a:prstGeom>
        </p:spPr>
        <p:txBody>
          <a:bodyPr>
            <a:spAutoFit/>
          </a:bodyPr>
          <a:lstStyle/>
          <a:p>
            <a:pPr algn="just">
              <a:lnSpc>
                <a:spcPct val="150000"/>
              </a:lnSpc>
              <a:spcAft>
                <a:spcPts val="0"/>
              </a:spcAf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依据材料归纳出唐太宗的人才观。</a:t>
            </a:r>
            <a:endParaRPr lang="zh-CN" altLang="zh-CN" sz="2800" kern="100" dirty="0">
              <a:effectLst/>
              <a:latin typeface="宋体"/>
              <a:cs typeface="Courier New"/>
            </a:endParaRPr>
          </a:p>
        </p:txBody>
      </p:sp>
      <p:sp>
        <p:nvSpPr>
          <p:cNvPr id="12"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itchFamily="18" charset="0"/>
              </a:rPr>
              <a:t>答案</a:t>
            </a:r>
            <a:endParaRPr lang="zh-CN" altLang="en-US" sz="2400" dirty="0" smtClean="0">
              <a:solidFill>
                <a:schemeClr val="bg1"/>
              </a:solidFill>
              <a:latin typeface="+mj-ea"/>
              <a:ea typeface="+mj-ea"/>
              <a:cs typeface="Times New Roman" pitchFamily="18" charset="0"/>
            </a:endParaRPr>
          </a:p>
        </p:txBody>
      </p:sp>
      <p:sp>
        <p:nvSpPr>
          <p:cNvPr id="21" name="矩形 20"/>
          <p:cNvSpPr/>
          <p:nvPr/>
        </p:nvSpPr>
        <p:spPr>
          <a:xfrm>
            <a:off x="291215" y="1701602"/>
            <a:ext cx="11709221" cy="1415748"/>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招贤</a:t>
            </a:r>
            <a:r>
              <a:rPr lang="zh-CN" altLang="zh-CN" sz="2800" kern="100" dirty="0">
                <a:solidFill>
                  <a:srgbClr val="C00000"/>
                </a:solidFill>
                <a:latin typeface="Times New Roman"/>
                <a:ea typeface="华文细黑"/>
                <a:cs typeface="Times New Roman"/>
              </a:rPr>
              <a:t>纳良：用其长而避其短；赏罚分明，宽以待人；善于听取他人的意见：任用各类人才，不偏不倚。</a:t>
            </a:r>
            <a:endParaRPr lang="zh-CN" altLang="zh-CN" sz="2800" kern="100" dirty="0">
              <a:effectLst/>
              <a:latin typeface="宋体"/>
              <a:cs typeface="Courier New"/>
            </a:endParaRPr>
          </a:p>
        </p:txBody>
      </p:sp>
      <p:sp>
        <p:nvSpPr>
          <p:cNvPr id="13" name="矩形 12"/>
          <p:cNvSpPr/>
          <p:nvPr/>
        </p:nvSpPr>
        <p:spPr>
          <a:xfrm>
            <a:off x="291215" y="2997746"/>
            <a:ext cx="11524006" cy="656846"/>
          </a:xfrm>
          <a:prstGeom prst="rect">
            <a:avLst/>
          </a:prstGeom>
        </p:spPr>
        <p:txBody>
          <a:bodyPr>
            <a:spAutoFit/>
          </a:bodyPr>
          <a:lstStyle/>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如何认识这种人才观。</a:t>
            </a:r>
            <a:endParaRPr lang="zh-CN" altLang="zh-CN" sz="2800" kern="100" dirty="0">
              <a:effectLst/>
              <a:latin typeface="宋体"/>
              <a:cs typeface="Courier New"/>
            </a:endParaRPr>
          </a:p>
        </p:txBody>
      </p:sp>
      <p:sp>
        <p:nvSpPr>
          <p:cNvPr id="20" name="矩形 19"/>
          <p:cNvSpPr/>
          <p:nvPr/>
        </p:nvSpPr>
        <p:spPr>
          <a:xfrm>
            <a:off x="291215" y="3645818"/>
            <a:ext cx="11709221" cy="1979492"/>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正是</a:t>
            </a:r>
            <a:r>
              <a:rPr lang="zh-CN" altLang="zh-CN" sz="2800" kern="100" dirty="0">
                <a:solidFill>
                  <a:srgbClr val="C00000"/>
                </a:solidFill>
                <a:latin typeface="Times New Roman"/>
                <a:ea typeface="华文细黑"/>
                <a:cs typeface="Times New Roman"/>
              </a:rPr>
              <a:t>在这种人才观指导之下，唐太宗时期政治清明、人才济济，造就了繁荣兴盛的</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贞观之治</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的局面，这种人才观对今天各行各业中管理方法、用人艺术也有借鉴价值。</a:t>
            </a:r>
            <a:endParaRPr lang="zh-CN" altLang="zh-CN" sz="2800" kern="100" dirty="0">
              <a:effectLst/>
              <a:latin typeface="宋体"/>
              <a:cs typeface="Courier New"/>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xEl>
                                              <p:pRg st="0" end="0"/>
                                            </p:txEl>
                                          </p:spTgt>
                                        </p:tgtEl>
                                        <p:attrNameLst>
                                          <p:attrName>style.visibility</p:attrName>
                                        </p:attrNameLst>
                                      </p:cBhvr>
                                      <p:to>
                                        <p:strVal val="visible"/>
                                      </p:to>
                                    </p:set>
                                    <p:animEffect transition="in" filter="blinds(horizontal)">
                                      <p:cBhvr>
                                        <p:cTn id="12" dur="500"/>
                                        <p:tgtEl>
                                          <p:spTgt spid="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1">
                                            <p:txEl>
                                              <p:pRg st="0" end="0"/>
                                            </p:txEl>
                                          </p:spTgt>
                                        </p:tgtEl>
                                      </p:cBhvr>
                                    </p:animEffect>
                                    <p:set>
                                      <p:cBhvr>
                                        <p:cTn id="17" dur="1" fill="hold">
                                          <p:stCondLst>
                                            <p:cond delay="499"/>
                                          </p:stCondLst>
                                        </p:cTn>
                                        <p:tgtEl>
                                          <p:spTgt spid="2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20">
                                            <p:txEl>
                                              <p:pRg st="0" end="0"/>
                                            </p:txEl>
                                          </p:spTgt>
                                        </p:tgtEl>
                                      </p:cBhvr>
                                    </p:animEffect>
                                    <p:set>
                                      <p:cBhvr>
                                        <p:cTn id="20" dur="1" fill="hold">
                                          <p:stCondLst>
                                            <p:cond delay="499"/>
                                          </p:stCondLst>
                                        </p:cTn>
                                        <p:tgtEl>
                                          <p:spTgt spid="20">
                                            <p:txEl>
                                              <p:pRg st="0" end="0"/>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build="allAtOnce"/>
      <p:bldP spid="20"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3" descr="C:\Users\Administrator\Desktop\物理图3-5\未用\e2ab92cb7b.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1240"/>
            <a:ext cx="12190413" cy="6857107"/>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4" name="矩形 23"/>
          <p:cNvSpPr/>
          <p:nvPr/>
        </p:nvSpPr>
        <p:spPr>
          <a:xfrm>
            <a:off x="3987002" y="3492277"/>
            <a:ext cx="4648455" cy="886749"/>
          </a:xfrm>
          <a:prstGeom prst="rect">
            <a:avLst/>
          </a:prstGeom>
        </p:spPr>
        <p:txBody>
          <a:bodyPr wrap="square" lIns="91410" tIns="45704" rIns="91410" bIns="45704">
            <a:spAutoFit/>
          </a:bodyPr>
          <a:lstStyle/>
          <a:p>
            <a:pPr algn="ctr">
              <a:lnSpc>
                <a:spcPct val="130000"/>
              </a:lnSpc>
              <a:defRPr/>
            </a:pPr>
            <a:r>
              <a:rPr lang="zh-CN" altLang="en-US" sz="4400" b="1" dirty="0" smtClean="0">
                <a:solidFill>
                  <a:srgbClr val="0000FF"/>
                </a:solidFill>
                <a:effectLst/>
                <a:latin typeface="微软雅黑" pitchFamily="34" charset="-122"/>
                <a:ea typeface="微软雅黑" pitchFamily="34" charset="-122"/>
              </a:rPr>
              <a:t>本课结束</a:t>
            </a:r>
            <a:endParaRPr lang="zh-CN" altLang="en-US" sz="4400" b="1" dirty="0">
              <a:solidFill>
                <a:srgbClr val="0000FF"/>
              </a:solidFill>
              <a:effectLst/>
              <a:latin typeface="微软雅黑" pitchFamily="34" charset="-122"/>
              <a:ea typeface="微软雅黑"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66412" y="154027"/>
            <a:ext cx="11385581" cy="460121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一、</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天策上将</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夺位登基</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en-US" altLang="zh-CN" sz="2800" b="1" kern="100" dirty="0">
                <a:latin typeface="宋体"/>
                <a:ea typeface="华文细黑"/>
                <a:cs typeface="Times New Roman"/>
              </a:rPr>
              <a:t>“</a:t>
            </a:r>
            <a:r>
              <a:rPr lang="zh-CN" altLang="zh-CN" sz="2800" b="1" kern="100" dirty="0">
                <a:latin typeface="Times New Roman"/>
                <a:ea typeface="华文细黑"/>
                <a:cs typeface="Times New Roman"/>
              </a:rPr>
              <a:t>天策上将</a:t>
            </a:r>
            <a:r>
              <a:rPr lang="en-US" altLang="zh-CN" sz="2800" b="1"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在</a:t>
            </a:r>
            <a:r>
              <a:rPr lang="en-US" altLang="zh-CN" sz="2800" u="sng" kern="100" dirty="0" smtClean="0">
                <a:latin typeface="Times New Roman"/>
                <a:ea typeface="华文细黑"/>
                <a:cs typeface="Times New Roman"/>
                <a:sym typeface="+mn-ea"/>
              </a:rPr>
              <a:t>	             </a:t>
            </a:r>
            <a:r>
              <a:rPr lang="zh-CN" altLang="zh-CN" sz="2800" kern="100" dirty="0">
                <a:latin typeface="Times New Roman"/>
                <a:ea typeface="华文细黑"/>
                <a:cs typeface="Times New Roman"/>
              </a:rPr>
              <a:t>战争中，李世民南征北讨，屡立功勋。为此，唐高祖加号</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天策上将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r>
              <a:rPr lang="zh-CN" altLang="zh-CN" sz="2800" kern="100" dirty="0" smtClean="0">
                <a:latin typeface="Times New Roman"/>
                <a:ea typeface="华文细黑"/>
                <a:cs typeface="Times New Roman"/>
              </a:rPr>
              <a:t>任</a:t>
            </a:r>
            <a:r>
              <a:rPr lang="zh-CN" altLang="zh-CN" sz="2800" kern="100" dirty="0">
                <a:latin typeface="Times New Roman"/>
                <a:ea typeface="华文细黑"/>
                <a:cs typeface="Times New Roman"/>
                <a:sym typeface="+mn-ea"/>
              </a:rPr>
              <a:t>尚书令</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玄武门之变</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626</a:t>
            </a:r>
            <a:r>
              <a:rPr lang="zh-CN" altLang="zh-CN" sz="2800" kern="100" dirty="0">
                <a:latin typeface="Times New Roman"/>
                <a:ea typeface="华文细黑"/>
                <a:cs typeface="Times New Roman"/>
              </a:rPr>
              <a:t>年李世民发动</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，袭杀太子李建成和其弟李元吉，并逼迫李渊退位，李世民登基称帝，次年改年号</a:t>
            </a:r>
            <a:r>
              <a:rPr lang="zh-CN" altLang="zh-CN" sz="2800" kern="100" dirty="0" smtClean="0">
                <a:latin typeface="Times New Roman"/>
                <a:ea typeface="华文细黑"/>
                <a:cs typeface="Times New Roman"/>
              </a:rPr>
              <a:t>为</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effectLst/>
              <a:latin typeface="宋体"/>
              <a:cs typeface="Courier New"/>
            </a:endParaRPr>
          </a:p>
        </p:txBody>
      </p:sp>
      <p:sp>
        <p:nvSpPr>
          <p:cNvPr id="10" name="矩形 9"/>
          <p:cNvSpPr/>
          <p:nvPr/>
        </p:nvSpPr>
        <p:spPr>
          <a:xfrm>
            <a:off x="3502665" y="3501549"/>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玄武门之变</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7885266" y="4063008"/>
            <a:ext cx="902811" cy="523220"/>
          </a:xfrm>
          <a:prstGeom prst="rect">
            <a:avLst/>
          </a:prstGeom>
        </p:spPr>
        <p:txBody>
          <a:bodyPr wrap="none">
            <a:spAutoFit/>
          </a:bodyPr>
          <a:lstStyle/>
          <a:p>
            <a:r>
              <a:rPr lang="zh-CN" altLang="en-US" sz="2800" kern="100" dirty="0">
                <a:solidFill>
                  <a:srgbClr val="C00000"/>
                </a:solidFill>
                <a:latin typeface="Times New Roman"/>
                <a:ea typeface="华文细黑"/>
                <a:cs typeface="Times New Roman"/>
              </a:rPr>
              <a:t>贞观</a:t>
            </a:r>
            <a:endParaRPr lang="zh-CN" altLang="en-US" sz="2800" kern="100" dirty="0">
              <a:solidFill>
                <a:srgbClr val="C00000"/>
              </a:solidFill>
              <a:latin typeface="Times New Roman"/>
              <a:ea typeface="华文细黑"/>
              <a:cs typeface="Times New Roman"/>
            </a:endParaRPr>
          </a:p>
        </p:txBody>
      </p:sp>
      <p:sp>
        <p:nvSpPr>
          <p:cNvPr id="2" name="文本框 1"/>
          <p:cNvSpPr txBox="1"/>
          <p:nvPr/>
        </p:nvSpPr>
        <p:spPr>
          <a:xfrm>
            <a:off x="910590" y="1629410"/>
            <a:ext cx="1960880" cy="518160"/>
          </a:xfrm>
          <a:prstGeom prst="rect">
            <a:avLst/>
          </a:prstGeom>
          <a:noFill/>
        </p:spPr>
        <p:txBody>
          <a:bodyPr wrap="none" rtlCol="0" anchor="t">
            <a:spAutoFit/>
          </a:bodyPr>
          <a:p>
            <a:r>
              <a:rPr lang="zh-CN" altLang="zh-CN" sz="2800" b="1" kern="100" dirty="0">
                <a:solidFill>
                  <a:srgbClr val="FF0000"/>
                </a:solidFill>
                <a:latin typeface="Times New Roman"/>
                <a:ea typeface="华文细黑"/>
                <a:cs typeface="Times New Roman"/>
                <a:sym typeface="+mn-ea"/>
              </a:rPr>
              <a:t>反隋和统一</a:t>
            </a:r>
            <a:endParaRPr lang="zh-CN" altLang="zh-CN" sz="2800" b="1" kern="100" dirty="0">
              <a:solidFill>
                <a:srgbClr val="FF0000"/>
              </a:solidFill>
              <a:latin typeface="Times New Roman"/>
              <a:ea typeface="华文细黑"/>
              <a:cs typeface="Times New Roman"/>
              <a:sym typeface="+mn-ea"/>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66395" y="368935"/>
            <a:ext cx="11630660" cy="5241290"/>
          </a:xfrm>
          <a:prstGeom prst="rect">
            <a:avLst/>
          </a:prstGeom>
        </p:spPr>
        <p:txBody>
          <a:bodyPr wrap="square" lIns="121898" tIns="60948" rIns="121898" bIns="60948">
            <a:spAutoFit/>
          </a:bodyPr>
          <a:lstStyle/>
          <a:p>
            <a:pPr algn="just">
              <a:lnSpc>
                <a:spcPct val="150000"/>
              </a:lnSpc>
              <a:spcAft>
                <a:spcPts val="0"/>
              </a:spcAft>
            </a:pPr>
            <a:r>
              <a:rPr lang="zh-CN" altLang="zh-CN" sz="2800" b="1" kern="100" dirty="0">
                <a:solidFill>
                  <a:srgbClr val="0000FF"/>
                </a:solidFill>
                <a:latin typeface="Times New Roman"/>
                <a:ea typeface="华文细黑"/>
                <a:cs typeface="Times New Roman"/>
              </a:rPr>
              <a:t>二、贞观之治</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原因</a:t>
            </a:r>
            <a:endParaRPr lang="zh-CN" altLang="zh-CN" sz="2800"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唐太宗认真</a:t>
            </a:r>
            <a:r>
              <a:rPr lang="zh-CN" altLang="zh-CN" sz="2800" kern="100" dirty="0" smtClean="0">
                <a:latin typeface="Times New Roman"/>
                <a:ea typeface="华文细黑"/>
                <a:cs typeface="Times New Roman"/>
              </a:rPr>
              <a:t>吸取</a:t>
            </a:r>
            <a:r>
              <a:rPr lang="en-US" altLang="zh-CN" sz="2800" u="sng" kern="100" dirty="0" smtClean="0">
                <a:latin typeface="Times New Roman"/>
                <a:ea typeface="华文细黑"/>
                <a:cs typeface="Times New Roman"/>
              </a:rPr>
              <a:t>                  </a:t>
            </a:r>
            <a:r>
              <a:rPr lang="zh-CN" altLang="zh-CN" sz="2800" kern="100" dirty="0">
                <a:latin typeface="Times New Roman"/>
                <a:ea typeface="华文细黑"/>
                <a:cs typeface="Times New Roman"/>
              </a:rPr>
              <a:t>的经验教训，确立了一系列稳定社会、发展经济的方针政策，努力</a:t>
            </a:r>
            <a:r>
              <a:rPr lang="zh-CN" altLang="zh-CN" sz="2800" kern="100" dirty="0" smtClean="0">
                <a:latin typeface="Times New Roman"/>
                <a:ea typeface="华文细黑"/>
                <a:cs typeface="Times New Roman"/>
              </a:rPr>
              <a:t>调整</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社会关系</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内部</a:t>
            </a:r>
            <a:r>
              <a:rPr lang="zh-CN" altLang="zh-CN" sz="2800" kern="100" dirty="0">
                <a:latin typeface="Times New Roman"/>
                <a:ea typeface="华文细黑"/>
                <a:cs typeface="Times New Roman"/>
              </a:rPr>
              <a:t>的关系。</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具体措施</a:t>
            </a:r>
            <a:endParaRPr lang="zh-CN" altLang="zh-CN" sz="2800" b="1"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(1)</a:t>
            </a:r>
            <a:r>
              <a:rPr lang="zh-CN" altLang="zh-CN" sz="2800" b="1" kern="100" dirty="0">
                <a:solidFill>
                  <a:srgbClr val="0000CC"/>
                </a:solidFill>
                <a:latin typeface="Times New Roman"/>
                <a:ea typeface="华文细黑"/>
                <a:cs typeface="Times New Roman"/>
              </a:rPr>
              <a:t>完善中央官制</a:t>
            </a:r>
            <a:r>
              <a:rPr lang="zh-CN" altLang="zh-CN" sz="2800" kern="100" dirty="0">
                <a:latin typeface="Times New Roman"/>
                <a:ea typeface="华文细黑"/>
                <a:cs typeface="Times New Roman"/>
              </a:rPr>
              <a:t>：贞观年间发展和</a:t>
            </a:r>
            <a:r>
              <a:rPr lang="zh-CN" altLang="zh-CN" sz="2800" b="1" kern="100" dirty="0">
                <a:solidFill>
                  <a:srgbClr val="FF0000"/>
                </a:solidFill>
                <a:latin typeface="Times New Roman"/>
                <a:ea typeface="华文细黑"/>
                <a:cs typeface="Times New Roman"/>
              </a:rPr>
              <a:t>完善</a:t>
            </a:r>
            <a:r>
              <a:rPr lang="zh-CN" altLang="zh-CN" sz="2800" kern="100" dirty="0">
                <a:latin typeface="Times New Roman"/>
                <a:ea typeface="华文细黑"/>
                <a:cs typeface="Times New Roman"/>
              </a:rPr>
              <a:t>了隋朝实行</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重视法制建设：修订颁行</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，对《隋律》删繁就简，化重为轻，对处死刑极为慎重</a:t>
            </a:r>
            <a:r>
              <a:rPr lang="zh-CN" altLang="zh-CN" sz="2800" kern="100" dirty="0" smtClean="0">
                <a:latin typeface="Times New Roman"/>
                <a:ea typeface="华文细黑"/>
                <a:cs typeface="Times New Roman"/>
              </a:rPr>
              <a:t>。</a:t>
            </a:r>
            <a:endParaRPr lang="zh-CN" altLang="zh-CN" sz="2800" kern="100" dirty="0" smtClean="0">
              <a:latin typeface="Times New Roman"/>
              <a:ea typeface="华文细黑"/>
              <a:cs typeface="Times New Roman"/>
            </a:endParaRPr>
          </a:p>
        </p:txBody>
      </p:sp>
      <p:sp>
        <p:nvSpPr>
          <p:cNvPr id="3" name="矩形 2"/>
          <p:cNvSpPr/>
          <p:nvPr/>
        </p:nvSpPr>
        <p:spPr>
          <a:xfrm>
            <a:off x="2998609" y="1773496"/>
            <a:ext cx="1605280" cy="518160"/>
          </a:xfrm>
          <a:prstGeom prst="rect">
            <a:avLst/>
          </a:prstGeom>
        </p:spPr>
        <p:txBody>
          <a:bodyPr wrap="none">
            <a:spAutoFit/>
          </a:bodyPr>
          <a:lstStyle/>
          <a:p>
            <a:pPr algn="l"/>
            <a:r>
              <a:rPr lang="zh-CN" altLang="zh-CN" sz="2800" b="1" kern="100" dirty="0">
                <a:solidFill>
                  <a:srgbClr val="FF0000"/>
                </a:solidFill>
                <a:latin typeface="Times New Roman"/>
                <a:ea typeface="华文细黑"/>
                <a:cs typeface="Times New Roman"/>
              </a:rPr>
              <a:t>隋朝</a:t>
            </a:r>
            <a:r>
              <a:rPr lang="zh-CN" altLang="zh-CN" sz="2800" b="1" kern="100" dirty="0" smtClean="0">
                <a:solidFill>
                  <a:srgbClr val="FF0000"/>
                </a:solidFill>
                <a:latin typeface="Times New Roman"/>
                <a:ea typeface="华文细黑"/>
                <a:cs typeface="Times New Roman"/>
                <a:sym typeface="+mn-ea"/>
              </a:rPr>
              <a:t>兴亡</a:t>
            </a:r>
            <a:endParaRPr lang="zh-CN" altLang="zh-CN" sz="2800" b="1" kern="100" dirty="0" smtClean="0">
              <a:solidFill>
                <a:srgbClr val="FF0000"/>
              </a:solidFill>
              <a:latin typeface="Times New Roman"/>
              <a:ea typeface="华文细黑"/>
              <a:cs typeface="Times New Roman"/>
              <a:sym typeface="+mn-ea"/>
            </a:endParaRPr>
          </a:p>
        </p:txBody>
      </p:sp>
      <p:sp>
        <p:nvSpPr>
          <p:cNvPr id="4" name="矩形 3"/>
          <p:cNvSpPr/>
          <p:nvPr/>
        </p:nvSpPr>
        <p:spPr>
          <a:xfrm>
            <a:off x="4438516" y="249395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生产关系</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8183110" y="2421568"/>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统治集团</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8687494" y="3626654"/>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三省六部制</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5087094" y="4312940"/>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唐律</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05991" y="801461"/>
            <a:ext cx="11385581" cy="2040890"/>
          </a:xfrm>
          <a:prstGeom prst="rect">
            <a:avLst/>
          </a:prstGeom>
        </p:spPr>
        <p:txBody>
          <a:bodyPr wrap="square" lIns="121898" tIns="60948" rIns="121898" bIns="60948">
            <a:spAutoFit/>
          </a:bodyPr>
          <a:lstStyle/>
          <a:p>
            <a:pPr algn="just">
              <a:lnSpc>
                <a:spcPct val="150000"/>
              </a:lnSpc>
            </a:pPr>
            <a:r>
              <a:rPr lang="en-US" altLang="zh-CN" sz="2800" kern="100" dirty="0">
                <a:latin typeface="Times New Roman"/>
                <a:ea typeface="华文细黑"/>
                <a:cs typeface="Courier New"/>
              </a:rPr>
              <a:t>(3)</a:t>
            </a:r>
            <a:r>
              <a:rPr lang="zh-CN" altLang="zh-CN" sz="2800" b="1" kern="100" dirty="0">
                <a:latin typeface="Times New Roman"/>
                <a:ea typeface="华文细黑"/>
                <a:cs typeface="Times New Roman"/>
              </a:rPr>
              <a:t>发展选官制度</a:t>
            </a:r>
            <a:r>
              <a:rPr lang="zh-CN" altLang="zh-CN" sz="2800" kern="100" dirty="0">
                <a:latin typeface="Times New Roman"/>
                <a:ea typeface="华文细黑"/>
                <a:cs typeface="Times New Roman"/>
              </a:rPr>
              <a:t>：进一步发展隋代</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扩大贡士人选，重视进士科，扩大了统治基础</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Courier New"/>
            </a:endParaRPr>
          </a:p>
          <a:p>
            <a:pPr algn="just">
              <a:lnSpc>
                <a:spcPct val="150000"/>
              </a:lnSpc>
              <a:spcAft>
                <a:spcPts val="0"/>
              </a:spcAft>
            </a:pPr>
            <a:r>
              <a:rPr lang="en-US" altLang="zh-CN" sz="2800" kern="100" dirty="0" smtClean="0">
                <a:latin typeface="Times New Roman"/>
                <a:ea typeface="华文细黑"/>
                <a:cs typeface="Courier New"/>
              </a:rPr>
              <a:t>(</a:t>
            </a: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完善经济制度：在经济政策上延续唐初实行</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latin typeface="宋体"/>
              <a:cs typeface="Courier New"/>
            </a:endParaRPr>
          </a:p>
        </p:txBody>
      </p:sp>
      <p:graphicFrame>
        <p:nvGraphicFramePr>
          <p:cNvPr id="7" name="表格 6"/>
          <p:cNvGraphicFramePr>
            <a:graphicFrameLocks noGrp="1"/>
          </p:cNvGraphicFramePr>
          <p:nvPr/>
        </p:nvGraphicFramePr>
        <p:xfrm>
          <a:off x="10520411" y="4725938"/>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矩形 8">
            <a:hlinkClick r:id="rId1" action="ppaction://hlinksldjump"/>
          </p:cNvPr>
          <p:cNvSpPr/>
          <p:nvPr/>
        </p:nvSpPr>
        <p:spPr>
          <a:xfrm>
            <a:off x="10608368" y="476194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概念辨析</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10" name="矩形 9">
            <a:hlinkClick r:id="rId2" action="ppaction://hlinksldjump"/>
          </p:cNvPr>
          <p:cNvSpPr/>
          <p:nvPr/>
        </p:nvSpPr>
        <p:spPr>
          <a:xfrm>
            <a:off x="10575326" y="5310048"/>
            <a:ext cx="1481855" cy="461665"/>
          </a:xfrm>
          <a:prstGeom prst="rect">
            <a:avLst/>
          </a:prstGeom>
        </p:spPr>
        <p:txBody>
          <a:bodyPr wrap="squar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2" name="矩形 1"/>
          <p:cNvSpPr/>
          <p:nvPr/>
        </p:nvSpPr>
        <p:spPr>
          <a:xfrm>
            <a:off x="6311233" y="909514"/>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科举制</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7903153" y="2167444"/>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均田制</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9507346" y="2157919"/>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租庸调法</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189299"/>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defTabSz="-635">
                <a:lnSpc>
                  <a:spcPct val="150000"/>
                </a:lnSpc>
                <a:tabLst>
                  <a:tab pos="1890395" algn="l"/>
                </a:tabLst>
              </a:pPr>
              <a:r>
                <a:rPr lang="zh-CN" altLang="en-US" sz="2800" b="1" kern="100" dirty="0">
                  <a:solidFill>
                    <a:prstClr val="white"/>
                  </a:solidFill>
                  <a:latin typeface="宋体"/>
                  <a:cs typeface="Courier New"/>
                </a:rPr>
                <a:t>概念辨析</a:t>
              </a:r>
              <a:endParaRPr lang="zh-CN" altLang="en-US" sz="2800" b="1" kern="100" dirty="0">
                <a:solidFill>
                  <a:prstClr val="white"/>
                </a:solidFill>
                <a:latin typeface="宋体"/>
                <a:cs typeface="Courier New"/>
              </a:endParaRPr>
            </a:p>
          </p:txBody>
        </p:sp>
      </p:grpSp>
      <p:pic>
        <p:nvPicPr>
          <p:cNvPr id="14" name="图片 13">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87440" y="6256615"/>
            <a:ext cx="602973" cy="602973"/>
          </a:xfrm>
          <a:prstGeom prst="rect">
            <a:avLst/>
          </a:prstGeom>
        </p:spPr>
      </p:pic>
      <p:sp>
        <p:nvSpPr>
          <p:cNvPr id="10" name="矩形 9"/>
          <p:cNvSpPr/>
          <p:nvPr/>
        </p:nvSpPr>
        <p:spPr>
          <a:xfrm>
            <a:off x="262302" y="836737"/>
            <a:ext cx="11730575" cy="1888490"/>
          </a:xfrm>
          <a:prstGeom prst="rect">
            <a:avLst/>
          </a:prstGeom>
        </p:spPr>
        <p:txBody>
          <a:bodyPr wrap="square" lIns="121898" tIns="60948" rIns="121898" bIns="60948">
            <a:spAutoFit/>
          </a:bodyPr>
          <a:lstStyle/>
          <a:p>
            <a:pPr algn="l">
              <a:spcAft>
                <a:spcPts val="0"/>
              </a:spcAft>
            </a:pPr>
            <a:r>
              <a:rPr lang="zh-CN" altLang="zh-CN" sz="2800" kern="100" dirty="0">
                <a:ea typeface="Times New Roman"/>
              </a:rPr>
              <a:t> </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贞观之治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是指唐代唐太宗在位期间的清明政治。当时年号为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贞观</a:t>
            </a:r>
            <a:r>
              <a:rPr lang="en-US" altLang="zh-CN" sz="2800" kern="100" dirty="0">
                <a:latin typeface="宋体"/>
                <a:ea typeface="华文细黑"/>
                <a:cs typeface="Times New Roman"/>
              </a:rPr>
              <a:t>”</a:t>
            </a:r>
            <a:r>
              <a:rPr lang="en-US" altLang="zh-CN" sz="2800" kern="100" dirty="0">
                <a:latin typeface="Times New Roman"/>
                <a:ea typeface="华文细黑"/>
              </a:rPr>
              <a:t>(626</a:t>
            </a:r>
            <a:r>
              <a:rPr lang="zh-CN" altLang="zh-CN" sz="2800" kern="100" dirty="0">
                <a:latin typeface="Times New Roman"/>
                <a:ea typeface="华文细黑"/>
                <a:cs typeface="Times New Roman"/>
              </a:rPr>
              <a:t>～</a:t>
            </a:r>
            <a:r>
              <a:rPr lang="en-US" altLang="zh-CN" sz="2800" kern="100" dirty="0">
                <a:latin typeface="Times New Roman"/>
                <a:ea typeface="华文细黑"/>
              </a:rPr>
              <a:t>649</a:t>
            </a:r>
            <a:r>
              <a:rPr lang="zh-CN" altLang="zh-CN" sz="2800" kern="100" dirty="0">
                <a:latin typeface="Times New Roman"/>
                <a:ea typeface="华文细黑"/>
                <a:cs typeface="Times New Roman"/>
              </a:rPr>
              <a:t>年</a:t>
            </a:r>
            <a:r>
              <a:rPr lang="en-US" altLang="zh-CN" sz="2800" kern="100" dirty="0">
                <a:latin typeface="Times New Roman"/>
                <a:ea typeface="华文细黑"/>
              </a:rPr>
              <a:t>)</a:t>
            </a:r>
            <a:r>
              <a:rPr lang="zh-CN" altLang="zh-CN" sz="2800" kern="100" dirty="0">
                <a:latin typeface="Times New Roman"/>
                <a:ea typeface="华文细黑"/>
                <a:cs typeface="Times New Roman"/>
              </a:rPr>
              <a:t>，故史称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贞观之治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。这是唐朝的第一个治世，同时</a:t>
            </a:r>
            <a:r>
              <a:rPr lang="zh-CN" altLang="zh-CN" sz="2800" b="1" kern="100" dirty="0">
                <a:solidFill>
                  <a:srgbClr val="0000CC"/>
                </a:solidFill>
                <a:latin typeface="Times New Roman"/>
                <a:ea typeface="华文细黑"/>
                <a:cs typeface="Times New Roman"/>
              </a:rPr>
              <a:t>为后来的</a:t>
            </a:r>
            <a:r>
              <a:rPr lang="en-US" altLang="zh-CN" sz="2800" b="1" kern="100" dirty="0">
                <a:solidFill>
                  <a:srgbClr val="0000CC"/>
                </a:solidFill>
                <a:latin typeface="宋体"/>
                <a:ea typeface="华文细黑"/>
                <a:cs typeface="Times New Roman"/>
              </a:rPr>
              <a:t>“</a:t>
            </a:r>
            <a:r>
              <a:rPr lang="zh-CN" altLang="zh-CN" sz="2800" b="1" kern="100" dirty="0">
                <a:solidFill>
                  <a:srgbClr val="0000CC"/>
                </a:solidFill>
                <a:latin typeface="Times New Roman"/>
                <a:ea typeface="华文细黑"/>
                <a:cs typeface="Times New Roman"/>
              </a:rPr>
              <a:t>开元之治</a:t>
            </a:r>
            <a:r>
              <a:rPr lang="en-US" altLang="zh-CN" sz="2800" b="1" kern="100" dirty="0">
                <a:solidFill>
                  <a:srgbClr val="0000CC"/>
                </a:solidFill>
                <a:latin typeface="宋体"/>
                <a:ea typeface="华文细黑"/>
                <a:cs typeface="Times New Roman"/>
              </a:rPr>
              <a:t>”</a:t>
            </a:r>
            <a:r>
              <a:rPr lang="zh-CN" altLang="zh-CN" sz="2800" b="1" kern="100" dirty="0">
                <a:solidFill>
                  <a:srgbClr val="0000CC"/>
                </a:solidFill>
                <a:latin typeface="Times New Roman"/>
                <a:ea typeface="华文细黑"/>
                <a:cs typeface="Times New Roman"/>
              </a:rPr>
              <a:t>奠定了坚实的基础</a:t>
            </a:r>
            <a:r>
              <a:rPr lang="zh-CN" altLang="zh-CN" sz="2800" kern="100" dirty="0">
                <a:latin typeface="Times New Roman"/>
                <a:ea typeface="华文细黑"/>
                <a:cs typeface="Times New Roman"/>
              </a:rPr>
              <a:t>。</a:t>
            </a:r>
            <a:endParaRPr lang="zh-CN" altLang="zh-CN" sz="2800" kern="100" dirty="0">
              <a:latin typeface="Times New Roman"/>
              <a:ea typeface="华文细黑"/>
              <a:cs typeface="Times New Roman"/>
            </a:endParaRPr>
          </a:p>
          <a:p>
            <a:pPr algn="l">
              <a:spcAft>
                <a:spcPts val="0"/>
              </a:spcAft>
            </a:pPr>
            <a:r>
              <a:rPr lang="zh-CN" altLang="zh-CN" sz="1050" kern="100" dirty="0">
                <a:effectLst/>
                <a:latin typeface="宋体"/>
                <a:cs typeface="Courier New"/>
              </a:rPr>
              <a:t>               </a:t>
            </a:r>
            <a:r>
              <a:rPr lang="zh-CN" altLang="zh-CN" sz="3200" kern="100" dirty="0">
                <a:solidFill>
                  <a:srgbClr val="0000CC"/>
                </a:solidFill>
                <a:effectLst/>
                <a:latin typeface="宋体"/>
                <a:cs typeface="Courier New"/>
              </a:rPr>
              <a:t> </a:t>
            </a:r>
            <a:r>
              <a:rPr lang="en-US" altLang="zh-CN" sz="3200" kern="100" dirty="0">
                <a:solidFill>
                  <a:srgbClr val="FF0000"/>
                </a:solidFill>
                <a:effectLst/>
                <a:latin typeface="宋体"/>
                <a:cs typeface="Courier New"/>
              </a:rPr>
              <a:t>(</a:t>
            </a:r>
            <a:r>
              <a:rPr lang="zh-CN" altLang="zh-CN" sz="3200" kern="100" dirty="0">
                <a:solidFill>
                  <a:srgbClr val="FF0000"/>
                </a:solidFill>
                <a:effectLst/>
                <a:latin typeface="宋体"/>
                <a:cs typeface="Courier New"/>
              </a:rPr>
              <a:t>原因和措施见报纸</a:t>
            </a:r>
            <a:r>
              <a:rPr lang="en-US" altLang="zh-CN" sz="3200" kern="100" dirty="0">
                <a:solidFill>
                  <a:srgbClr val="FF0000"/>
                </a:solidFill>
                <a:effectLst/>
                <a:latin typeface="宋体"/>
                <a:cs typeface="Courier New"/>
              </a:rPr>
              <a:t>)</a:t>
            </a:r>
            <a:endParaRPr lang="en-US" altLang="zh-CN" sz="3200" kern="100" dirty="0">
              <a:solidFill>
                <a:srgbClr val="FF0000"/>
              </a:solidFill>
              <a:effectLst/>
              <a:latin typeface="宋体"/>
              <a:cs typeface="Courier New"/>
            </a:endParaRPr>
          </a:p>
        </p:txBody>
      </p:sp>
      <p:sp>
        <p:nvSpPr>
          <p:cNvPr id="2" name="文本框 1"/>
          <p:cNvSpPr txBox="1"/>
          <p:nvPr/>
        </p:nvSpPr>
        <p:spPr>
          <a:xfrm>
            <a:off x="262255" y="2781300"/>
            <a:ext cx="11261090" cy="944880"/>
          </a:xfrm>
          <a:prstGeom prst="rect">
            <a:avLst/>
          </a:prstGeom>
          <a:noFill/>
        </p:spPr>
        <p:txBody>
          <a:bodyPr wrap="square" rtlCol="0" anchor="t">
            <a:spAutoFit/>
          </a:bodyPr>
          <a:p>
            <a:r>
              <a:rPr lang="zh-CN" altLang="en-US" sz="2800"/>
              <a:t>[课中思考题]</a:t>
            </a:r>
            <a:endParaRPr lang="zh-CN" altLang="en-US" sz="2800"/>
          </a:p>
          <a:p>
            <a:r>
              <a:rPr lang="zh-CN" altLang="en-US" sz="2800"/>
              <a:t>请对照“贞观之治”的崭新气象。探究“贞观新政”一系列举措的影响。</a:t>
            </a:r>
            <a:endParaRPr lang="zh-CN" altLang="en-US" sz="2800"/>
          </a:p>
        </p:txBody>
      </p:sp>
      <p:sp>
        <p:nvSpPr>
          <p:cNvPr id="7" name="文本框 6"/>
          <p:cNvSpPr txBox="1"/>
          <p:nvPr/>
        </p:nvSpPr>
        <p:spPr>
          <a:xfrm>
            <a:off x="407035" y="3790950"/>
            <a:ext cx="11633835" cy="944880"/>
          </a:xfrm>
          <a:prstGeom prst="rect">
            <a:avLst/>
          </a:prstGeom>
          <a:noFill/>
        </p:spPr>
        <p:txBody>
          <a:bodyPr wrap="square" rtlCol="0" anchor="t">
            <a:spAutoFit/>
          </a:bodyPr>
          <a:p>
            <a:r>
              <a:rPr lang="zh-CN" altLang="en-US" sz="2800">
                <a:sym typeface="+mn-ea"/>
              </a:rPr>
              <a:t>①</a:t>
            </a:r>
            <a:r>
              <a:rPr lang="zh-CN" altLang="en-US" sz="2800">
                <a:solidFill>
                  <a:srgbClr val="FF0000"/>
                </a:solidFill>
                <a:sym typeface="+mn-ea"/>
              </a:rPr>
              <a:t>促进了社会政治、经济和文化发展</a:t>
            </a:r>
            <a:r>
              <a:rPr lang="zh-CN" altLang="en-US" sz="2800">
                <a:sym typeface="+mn-ea"/>
              </a:rPr>
              <a:t>，</a:t>
            </a:r>
            <a:r>
              <a:rPr lang="zh-CN" altLang="en-US" sz="2800">
                <a:solidFill>
                  <a:srgbClr val="FF0000"/>
                </a:solidFill>
                <a:sym typeface="+mn-ea"/>
              </a:rPr>
              <a:t>为唐朝进入鼎盛时期奠定了基础</a:t>
            </a:r>
            <a:r>
              <a:rPr lang="zh-CN" altLang="en-US" sz="2800">
                <a:sym typeface="+mn-ea"/>
              </a:rPr>
              <a:t>， </a:t>
            </a:r>
            <a:endParaRPr lang="zh-CN" altLang="en-US" sz="2800">
              <a:sym typeface="+mn-ea"/>
            </a:endParaRPr>
          </a:p>
          <a:p>
            <a:r>
              <a:rPr lang="zh-CN" altLang="en-US" sz="2800">
                <a:sym typeface="+mn-ea"/>
              </a:rPr>
              <a:t>                                                      </a:t>
            </a:r>
            <a:r>
              <a:rPr lang="zh-CN" altLang="en-US" sz="2800">
                <a:solidFill>
                  <a:srgbClr val="FF0000"/>
                </a:solidFill>
                <a:sym typeface="+mn-ea"/>
              </a:rPr>
              <a:t>并影响了后世政治、经济制度的发展；</a:t>
            </a:r>
            <a:endParaRPr lang="zh-CN" altLang="en-US" sz="2800">
              <a:solidFill>
                <a:srgbClr val="FF0000"/>
              </a:solidFill>
              <a:sym typeface="+mn-ea"/>
            </a:endParaRPr>
          </a:p>
        </p:txBody>
      </p:sp>
      <p:sp>
        <p:nvSpPr>
          <p:cNvPr id="8" name="文本框 7"/>
          <p:cNvSpPr txBox="1"/>
          <p:nvPr/>
        </p:nvSpPr>
        <p:spPr>
          <a:xfrm>
            <a:off x="406400" y="4869815"/>
            <a:ext cx="9414510" cy="579120"/>
          </a:xfrm>
          <a:prstGeom prst="rect">
            <a:avLst/>
          </a:prstGeom>
          <a:noFill/>
        </p:spPr>
        <p:txBody>
          <a:bodyPr wrap="square" rtlCol="0" anchor="t">
            <a:spAutoFit/>
          </a:bodyPr>
          <a:p>
            <a:r>
              <a:rPr lang="zh-CN" altLang="en-US" sz="3200">
                <a:solidFill>
                  <a:srgbClr val="0000CC"/>
                </a:solidFill>
                <a:sym typeface="+mn-ea"/>
              </a:rPr>
              <a:t>② 巩固了统一的多民族的国家，促进了民族融合；</a:t>
            </a:r>
            <a:endParaRPr lang="zh-CN" altLang="en-US" sz="3200">
              <a:solidFill>
                <a:srgbClr val="0000CC"/>
              </a:solidFill>
              <a:sym typeface="+mn-ea"/>
            </a:endParaRPr>
          </a:p>
        </p:txBody>
      </p:sp>
      <p:sp>
        <p:nvSpPr>
          <p:cNvPr id="9" name="文本框 8"/>
          <p:cNvSpPr txBox="1"/>
          <p:nvPr/>
        </p:nvSpPr>
        <p:spPr>
          <a:xfrm>
            <a:off x="406400" y="5662295"/>
            <a:ext cx="8717280" cy="1066800"/>
          </a:xfrm>
          <a:prstGeom prst="rect">
            <a:avLst/>
          </a:prstGeom>
          <a:noFill/>
        </p:spPr>
        <p:txBody>
          <a:bodyPr wrap="none" rtlCol="0" anchor="t">
            <a:spAutoFit/>
          </a:bodyPr>
          <a:p>
            <a:pPr algn="l"/>
            <a:r>
              <a:rPr lang="zh-CN" altLang="en-US" sz="3200">
                <a:solidFill>
                  <a:srgbClr val="00B050"/>
                </a:solidFill>
                <a:sym typeface="+mn-ea"/>
              </a:rPr>
              <a:t>③强化了中华文化圈，使中华民族对周边国家，</a:t>
            </a:r>
            <a:endParaRPr lang="zh-CN" altLang="en-US" sz="3200">
              <a:solidFill>
                <a:srgbClr val="00B050"/>
              </a:solidFill>
              <a:sym typeface="+mn-ea"/>
            </a:endParaRPr>
          </a:p>
          <a:p>
            <a:pPr algn="l"/>
            <a:r>
              <a:rPr lang="zh-CN" altLang="en-US" sz="3200">
                <a:solidFill>
                  <a:srgbClr val="00B050"/>
                </a:solidFill>
                <a:sym typeface="+mn-ea"/>
              </a:rPr>
              <a:t>       乃至全世界都产生了更为重要的影响。</a:t>
            </a:r>
            <a:endParaRPr lang="zh-CN" altLang="en-US" sz="3200">
              <a:solidFill>
                <a:srgbClr val="00B050"/>
              </a:solidFill>
              <a:sym typeface="+mn-ea"/>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34566" y="-16781"/>
            <a:ext cx="11499437" cy="6686550"/>
          </a:xfrm>
          <a:prstGeom prst="rect">
            <a:avLst/>
          </a:prstGeom>
        </p:spPr>
        <p:txBody>
          <a:bodyPr wrap="square" lIns="121898" tIns="60948" rIns="121898" bIns="60948">
            <a:spAutoFit/>
          </a:bodyPr>
          <a:lstStyle/>
          <a:p>
            <a:pPr algn="just">
              <a:lnSpc>
                <a:spcPct val="140000"/>
              </a:lnSpc>
              <a:spcAft>
                <a:spcPts val="0"/>
              </a:spcAft>
            </a:pPr>
            <a:r>
              <a:rPr lang="zh-CN" altLang="zh-CN" sz="2800" b="1" kern="100" dirty="0">
                <a:solidFill>
                  <a:srgbClr val="0000FF"/>
                </a:solidFill>
                <a:latin typeface="Times New Roman"/>
                <a:ea typeface="华文细黑"/>
                <a:cs typeface="Times New Roman"/>
              </a:rPr>
              <a:t>三、开明的君主与开放的时代</a:t>
            </a:r>
            <a:endParaRPr lang="zh-CN" altLang="zh-CN" sz="2800" kern="100" dirty="0">
              <a:latin typeface="宋体"/>
              <a:cs typeface="Courier New"/>
            </a:endParaRPr>
          </a:p>
          <a:p>
            <a:pPr algn="just">
              <a:lnSpc>
                <a:spcPct val="140000"/>
              </a:lnSpc>
              <a:spcAft>
                <a:spcPts val="0"/>
              </a:spcAf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开明的为政作风</a:t>
            </a:r>
            <a:endParaRPr lang="zh-CN" altLang="zh-CN" sz="2800" kern="100" dirty="0">
              <a:latin typeface="宋体"/>
              <a:cs typeface="Courier New"/>
            </a:endParaRPr>
          </a:p>
          <a:p>
            <a:pPr algn="just">
              <a:lnSpc>
                <a:spcPct val="140000"/>
              </a:lnSpc>
              <a:spcAft>
                <a:spcPts val="0"/>
              </a:spcAf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知人善任：唐太宗以宽广的胸襟和独到的目光，不拘一格，广</a:t>
            </a:r>
            <a:r>
              <a:rPr lang="zh-CN" altLang="zh-CN" sz="2800" kern="100" dirty="0" smtClean="0">
                <a:latin typeface="Times New Roman"/>
                <a:ea typeface="华文细黑"/>
                <a:cs typeface="Times New Roman"/>
              </a:rPr>
              <a:t>招</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这对于制定和贯彻贞观新政、</a:t>
            </a:r>
            <a:r>
              <a:rPr lang="zh-CN" altLang="zh-CN" sz="2800" kern="100" dirty="0" smtClean="0">
                <a:latin typeface="Times New Roman"/>
                <a:ea typeface="华文细黑"/>
                <a:cs typeface="Times New Roman"/>
              </a:rPr>
              <a:t>扩大</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稳定政局起到了重要作用。</a:t>
            </a:r>
            <a:endParaRPr lang="zh-CN" altLang="zh-CN" sz="2800" kern="100" dirty="0">
              <a:latin typeface="宋体"/>
              <a:cs typeface="Courier New"/>
            </a:endParaRPr>
          </a:p>
          <a:p>
            <a:pPr algn="just">
              <a:lnSpc>
                <a:spcPct val="140000"/>
              </a:lnSpc>
              <a:spcAft>
                <a:spcPts val="0"/>
              </a:spcAf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兼听纳谏：唐太宗广开言路，鼓励臣下直言，并能</a:t>
            </a:r>
            <a:r>
              <a:rPr lang="en-US" altLang="zh-CN" sz="2800" u="sng" kern="100" dirty="0" smtClean="0">
                <a:latin typeface="Times New Roman"/>
                <a:ea typeface="华文细黑"/>
                <a:cs typeface="Times New Roman"/>
                <a:sym typeface="+mn-ea"/>
              </a:rPr>
              <a:t>	            </a:t>
            </a:r>
            <a:r>
              <a:rPr lang="zh-CN" altLang="zh-CN" sz="2800" kern="100" dirty="0" smtClean="0">
                <a:latin typeface="Times New Roman"/>
                <a:ea typeface="华文细黑"/>
                <a:cs typeface="Times New Roman"/>
                <a:sym typeface="+mn-ea"/>
              </a:rPr>
              <a:t>的</a:t>
            </a:r>
            <a:r>
              <a:rPr lang="zh-CN" altLang="zh-CN" sz="2800" kern="100" dirty="0">
                <a:latin typeface="Times New Roman"/>
                <a:ea typeface="华文细黑"/>
                <a:cs typeface="Times New Roman"/>
              </a:rPr>
              <a:t>，形成了较为</a:t>
            </a:r>
            <a:r>
              <a:rPr lang="en-US" altLang="zh-CN" sz="2800" u="sng" kern="100" dirty="0" smtClean="0">
                <a:latin typeface="Times New Roman"/>
                <a:ea typeface="华文细黑"/>
                <a:cs typeface="Times New Roman"/>
                <a:sym typeface="+mn-ea"/>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sym typeface="+mn-ea"/>
              </a:rPr>
              <a:t>政治气氛</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40000"/>
              </a:lnSpc>
              <a:spcAft>
                <a:spcPts val="0"/>
              </a:spcAf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转向</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文治</a:t>
            </a:r>
            <a:r>
              <a:rPr lang="en-US" altLang="zh-CN" sz="2800" kern="100" dirty="0">
                <a:latin typeface="宋体"/>
                <a:ea typeface="华文细黑"/>
                <a:cs typeface="Times New Roman"/>
              </a:rPr>
              <a:t>”</a:t>
            </a:r>
            <a:r>
              <a:rPr lang="zh-CN" altLang="zh-CN" sz="2800" kern="100" dirty="0" smtClean="0">
                <a:latin typeface="Times New Roman"/>
                <a:ea typeface="华文细黑"/>
                <a:cs typeface="Times New Roman"/>
              </a:rPr>
              <a:t>：唐太宗</a:t>
            </a:r>
            <a:r>
              <a:rPr lang="zh-CN" altLang="zh-CN" sz="2800" kern="100" dirty="0">
                <a:latin typeface="Times New Roman"/>
                <a:ea typeface="华文细黑"/>
                <a:cs typeface="Times New Roman"/>
              </a:rPr>
              <a:t>马上得天下后，不失时机地向</a:t>
            </a:r>
            <a:r>
              <a:rPr lang="zh-CN" altLang="zh-CN" sz="2800" kern="100" dirty="0" smtClean="0">
                <a:latin typeface="Times New Roman"/>
                <a:ea typeface="华文细黑"/>
                <a:cs typeface="Times New Roman"/>
              </a:rPr>
              <a:t>发展</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加强制度建设的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转化。</a:t>
            </a:r>
            <a:endParaRPr lang="zh-CN" altLang="zh-CN" sz="2800" kern="100" dirty="0">
              <a:latin typeface="宋体"/>
              <a:cs typeface="Courier New"/>
            </a:endParaRPr>
          </a:p>
          <a:p>
            <a:pPr algn="just">
              <a:lnSpc>
                <a:spcPct val="140000"/>
              </a:lnSpc>
              <a:spcAft>
                <a:spcPts val="0"/>
              </a:spcAf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博大开放：唐太宗允许少数民族和外国人参加科举考试，担任重要文武官职；</a:t>
            </a:r>
            <a:r>
              <a:rPr lang="zh-CN" altLang="zh-CN" sz="2800" kern="100" dirty="0" smtClean="0">
                <a:latin typeface="Times New Roman"/>
                <a:ea typeface="华文细黑"/>
                <a:cs typeface="Times New Roman"/>
              </a:rPr>
              <a:t>批准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入</a:t>
            </a:r>
            <a:r>
              <a:rPr lang="zh-CN" altLang="zh-CN" sz="2800" kern="100" dirty="0">
                <a:latin typeface="Times New Roman"/>
                <a:ea typeface="华文细黑"/>
                <a:cs typeface="Times New Roman"/>
              </a:rPr>
              <a:t>藏和亲；为西行取经归来</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撰写</a:t>
            </a:r>
            <a:r>
              <a:rPr lang="zh-CN" altLang="zh-CN" sz="2800" kern="100" dirty="0">
                <a:latin typeface="Times New Roman"/>
                <a:ea typeface="华文细黑"/>
                <a:cs typeface="Times New Roman"/>
              </a:rPr>
              <a:t>《大唐三藏圣教序》。</a:t>
            </a:r>
            <a:endParaRPr lang="zh-CN" altLang="zh-CN" sz="2800" kern="100" dirty="0">
              <a:effectLst/>
              <a:latin typeface="宋体"/>
              <a:cs typeface="Courier New"/>
            </a:endParaRPr>
          </a:p>
        </p:txBody>
      </p:sp>
      <p:sp>
        <p:nvSpPr>
          <p:cNvPr id="3" name="矩形 2"/>
          <p:cNvSpPr/>
          <p:nvPr/>
        </p:nvSpPr>
        <p:spPr>
          <a:xfrm>
            <a:off x="10775617" y="1269301"/>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人才</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5770393" y="1836093"/>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统治基础</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9767614" y="3626654"/>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经济</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2530033" y="5426854"/>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文成公主</a:t>
            </a:r>
            <a:endParaRPr lang="zh-CN" altLang="en-US" sz="2800" kern="100" dirty="0">
              <a:solidFill>
                <a:srgbClr val="C00000"/>
              </a:solidFill>
              <a:latin typeface="Times New Roman"/>
              <a:ea typeface="华文细黑"/>
              <a:cs typeface="Times New Roman"/>
            </a:endParaRPr>
          </a:p>
        </p:txBody>
      </p:sp>
      <p:sp>
        <p:nvSpPr>
          <p:cNvPr id="15" name="矩形 14"/>
          <p:cNvSpPr/>
          <p:nvPr/>
        </p:nvSpPr>
        <p:spPr>
          <a:xfrm>
            <a:off x="8687494" y="5436379"/>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玄奘</a:t>
            </a:r>
            <a:endParaRPr lang="zh-CN" altLang="en-US" sz="2800" kern="100" dirty="0">
              <a:solidFill>
                <a:srgbClr val="C00000"/>
              </a:solidFill>
              <a:latin typeface="Times New Roman"/>
              <a:ea typeface="华文细黑"/>
              <a:cs typeface="Times New Roman"/>
            </a:endParaRPr>
          </a:p>
        </p:txBody>
      </p:sp>
      <p:sp>
        <p:nvSpPr>
          <p:cNvPr id="2" name="文本框 1"/>
          <p:cNvSpPr txBox="1"/>
          <p:nvPr/>
        </p:nvSpPr>
        <p:spPr>
          <a:xfrm>
            <a:off x="1414780" y="3141980"/>
            <a:ext cx="995680" cy="579120"/>
          </a:xfrm>
          <a:prstGeom prst="rect">
            <a:avLst/>
          </a:prstGeom>
          <a:noFill/>
        </p:spPr>
        <p:txBody>
          <a:bodyPr wrap="none" rtlCol="0" anchor="t">
            <a:spAutoFit/>
          </a:bodyPr>
          <a:p>
            <a:r>
              <a:rPr lang="zh-CN" altLang="zh-CN" sz="3200" b="1" kern="100" dirty="0">
                <a:solidFill>
                  <a:srgbClr val="FF0000"/>
                </a:solidFill>
                <a:latin typeface="Times New Roman"/>
                <a:ea typeface="华文细黑"/>
                <a:cs typeface="Times New Roman"/>
                <a:sym typeface="+mn-ea"/>
              </a:rPr>
              <a:t>开明</a:t>
            </a:r>
            <a:endParaRPr lang="zh-CN" altLang="zh-CN" sz="3200" b="1" kern="100" dirty="0">
              <a:solidFill>
                <a:srgbClr val="FF0000"/>
              </a:solidFill>
              <a:latin typeface="Times New Roman"/>
              <a:ea typeface="华文细黑"/>
              <a:cs typeface="Times New Roman"/>
              <a:sym typeface="+mn-ea"/>
            </a:endParaRPr>
          </a:p>
        </p:txBody>
      </p:sp>
      <p:sp>
        <p:nvSpPr>
          <p:cNvPr id="5" name="文本框 4"/>
          <p:cNvSpPr txBox="1"/>
          <p:nvPr/>
        </p:nvSpPr>
        <p:spPr>
          <a:xfrm>
            <a:off x="8687435" y="2493645"/>
            <a:ext cx="1605280" cy="518160"/>
          </a:xfrm>
          <a:prstGeom prst="rect">
            <a:avLst/>
          </a:prstGeom>
          <a:noFill/>
        </p:spPr>
        <p:txBody>
          <a:bodyPr wrap="none" rtlCol="0" anchor="t">
            <a:spAutoFit/>
          </a:bodyPr>
          <a:p>
            <a:r>
              <a:rPr lang="zh-CN" altLang="zh-CN" sz="2800" b="1" kern="100" dirty="0">
                <a:solidFill>
                  <a:srgbClr val="FF0000"/>
                </a:solidFill>
                <a:latin typeface="Times New Roman"/>
                <a:ea typeface="华文细黑"/>
                <a:cs typeface="Times New Roman"/>
                <a:sym typeface="+mn-ea"/>
              </a:rPr>
              <a:t>从谏如流</a:t>
            </a:r>
            <a:endParaRPr lang="zh-CN" altLang="zh-CN" sz="2800" b="1" kern="100" dirty="0">
              <a:solidFill>
                <a:srgbClr val="FF0000"/>
              </a:solidFill>
              <a:latin typeface="Times New Roman"/>
              <a:ea typeface="华文细黑"/>
              <a:cs typeface="Times New Roman"/>
              <a:sym typeface="+mn-ea"/>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linds(horizontal)">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linds(horizontal)">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linds(horizontal)">
                                      <p:cBhvr>
                                        <p:cTn id="3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3" grpId="0"/>
      <p:bldP spid="14" grpId="0"/>
      <p:bldP spid="15" grpId="0"/>
      <p:bldP spid="5"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0840" y="721384"/>
            <a:ext cx="11730575" cy="2708410"/>
          </a:xfrm>
          <a:prstGeom prst="rect">
            <a:avLst/>
          </a:prstGeom>
        </p:spPr>
        <p:txBody>
          <a:bodyPr wrap="square" lIns="121898" tIns="60948" rIns="121898" bIns="60948">
            <a:spAutoFit/>
          </a:bodyPr>
          <a:lstStyle/>
          <a:p>
            <a:pPr algn="just">
              <a:lnSpc>
                <a:spcPct val="150000"/>
              </a:lnSpc>
              <a:spcAft>
                <a:spcPts val="0"/>
              </a:spcAf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开放的时代：</a:t>
            </a:r>
            <a:r>
              <a:rPr lang="zh-CN" altLang="zh-CN" sz="2800" kern="100" dirty="0">
                <a:latin typeface="Times New Roman"/>
                <a:ea typeface="华文细黑"/>
                <a:cs typeface="Times New Roman"/>
              </a:rPr>
              <a:t>唐太宗的开明政治和贞观年间的一系列制度创新，造就</a:t>
            </a:r>
            <a:r>
              <a:rPr lang="zh-CN" altLang="zh-CN" sz="2800" kern="100" dirty="0" smtClean="0">
                <a:latin typeface="Times New Roman"/>
                <a:ea typeface="华文细黑"/>
                <a:cs typeface="Times New Roman"/>
              </a:rPr>
              <a:t>出</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博大开放、昂扬进取的时代风貌。</a:t>
            </a:r>
            <a:endParaRPr lang="zh-CN" altLang="zh-CN" sz="2800" kern="100" dirty="0">
              <a:latin typeface="宋体"/>
              <a:cs typeface="Courier New"/>
            </a:endParaRPr>
          </a:p>
          <a:p>
            <a:pPr algn="just">
              <a:lnSpc>
                <a:spcPct val="150000"/>
              </a:lnSpc>
              <a:spcAft>
                <a:spcPts val="0"/>
              </a:spcAf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贞观后期</a:t>
            </a:r>
            <a:endParaRPr lang="zh-CN" altLang="zh-CN" sz="2800" b="1" kern="100" dirty="0">
              <a:latin typeface="宋体"/>
              <a:cs typeface="Courier New"/>
            </a:endParaRPr>
          </a:p>
          <a:p>
            <a:pPr algn="just">
              <a:lnSpc>
                <a:spcPct val="150000"/>
              </a:lnSpc>
              <a:spcAft>
                <a:spcPts val="0"/>
              </a:spcAft>
            </a:pPr>
            <a:r>
              <a:rPr lang="zh-CN" altLang="zh-CN" sz="2800" kern="100" dirty="0">
                <a:latin typeface="Times New Roman"/>
                <a:ea typeface="华文细黑"/>
                <a:cs typeface="Times New Roman"/>
              </a:rPr>
              <a:t>唐太宗与贞观之初相比</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之</a:t>
            </a:r>
            <a:r>
              <a:rPr lang="zh-CN" altLang="zh-CN" sz="2800" kern="100" dirty="0">
                <a:latin typeface="Times New Roman"/>
                <a:ea typeface="华文细黑"/>
                <a:cs typeface="Times New Roman"/>
              </a:rPr>
              <a:t>心锐减</a:t>
            </a:r>
            <a:r>
              <a:rPr lang="zh-CN" altLang="zh-CN" sz="2800" kern="100" dirty="0" smtClean="0">
                <a:latin typeface="Times New Roman"/>
                <a:ea typeface="华文细黑"/>
                <a:cs typeface="Times New Roman"/>
              </a:rPr>
              <a:t>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之</a:t>
            </a:r>
            <a:r>
              <a:rPr lang="zh-CN" altLang="zh-CN" sz="2800" kern="100" dirty="0">
                <a:latin typeface="Times New Roman"/>
                <a:ea typeface="华文细黑"/>
                <a:cs typeface="Times New Roman"/>
              </a:rPr>
              <a:t>心渐萌。</a:t>
            </a:r>
            <a:endParaRPr lang="zh-CN" altLang="zh-CN" sz="2800" kern="100" dirty="0">
              <a:effectLst/>
              <a:latin typeface="宋体"/>
              <a:cs typeface="Courier New"/>
            </a:endParaRPr>
          </a:p>
        </p:txBody>
      </p:sp>
      <p:pic>
        <p:nvPicPr>
          <p:cNvPr id="12" name="图片 1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407574" y="6026030"/>
            <a:ext cx="2674827" cy="829568"/>
          </a:xfrm>
          <a:prstGeom prst="rect">
            <a:avLst/>
          </a:prstGeom>
        </p:spPr>
      </p:pic>
      <p:graphicFrame>
        <p:nvGraphicFramePr>
          <p:cNvPr id="5" name="表格 4"/>
          <p:cNvGraphicFramePr>
            <a:graphicFrameLocks noGrp="1"/>
          </p:cNvGraphicFramePr>
          <p:nvPr/>
        </p:nvGraphicFramePr>
        <p:xfrm>
          <a:off x="10619904" y="4621915"/>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latinLnBrk="0" hangingPunct="1">
                        <a:spcBef>
                          <a:spcPts val="0"/>
                        </a:spcBef>
                        <a:spcAft>
                          <a:spcPts val="0"/>
                        </a:spcAft>
                        <a:buClrTx/>
                        <a:buSzTx/>
                        <a:buFontTx/>
                        <a:buNone/>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2" action="ppaction://hlinksldjump"/>
          </p:cNvPr>
          <p:cNvSpPr/>
          <p:nvPr/>
        </p:nvSpPr>
        <p:spPr>
          <a:xfrm>
            <a:off x="10711096" y="4581922"/>
            <a:ext cx="1415772" cy="579005"/>
          </a:xfrm>
          <a:prstGeom prst="rect">
            <a:avLst/>
          </a:prstGeom>
        </p:spPr>
        <p:txBody>
          <a:bodyPr wrap="none" anchor="ctr" anchorCtr="0">
            <a:spAutoFit/>
          </a:bodyPr>
          <a:lstStyle/>
          <a:p>
            <a:pPr algn="ctr" defTabSz="-635">
              <a:lnSpc>
                <a:spcPct val="150000"/>
              </a:lnSpc>
              <a:tabLst>
                <a:tab pos="1890395" algn="l"/>
              </a:tabLst>
              <a:defRPr/>
            </a:pPr>
            <a:r>
              <a:rPr lang="zh-CN" altLang="en-US" dirty="0">
                <a:solidFill>
                  <a:schemeClr val="tx1">
                    <a:lumMod val="65000"/>
                    <a:lumOff val="35000"/>
                  </a:schemeClr>
                </a:solidFill>
                <a:latin typeface="华文细黑" pitchFamily="2" charset="-122"/>
                <a:ea typeface="华文细黑" pitchFamily="2" charset="-122"/>
              </a:rPr>
              <a:t>重点精讲</a:t>
            </a:r>
            <a:endParaRPr lang="zh-CN" altLang="en-US" dirty="0">
              <a:solidFill>
                <a:schemeClr val="tx1">
                  <a:lumMod val="65000"/>
                  <a:lumOff val="35000"/>
                </a:schemeClr>
              </a:solidFill>
              <a:latin typeface="华文细黑" pitchFamily="2" charset="-122"/>
              <a:ea typeface="华文细黑" pitchFamily="2" charset="-122"/>
            </a:endParaRPr>
          </a:p>
        </p:txBody>
      </p:sp>
      <p:sp>
        <p:nvSpPr>
          <p:cNvPr id="6" name="矩形 5"/>
          <p:cNvSpPr/>
          <p:nvPr/>
        </p:nvSpPr>
        <p:spPr>
          <a:xfrm>
            <a:off x="297785" y="1451670"/>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兼容并蓄</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4222998" y="2743508"/>
            <a:ext cx="902811" cy="523220"/>
          </a:xfrm>
          <a:prstGeom prst="rect">
            <a:avLst/>
          </a:prstGeom>
        </p:spPr>
        <p:txBody>
          <a:bodyPr wrap="none">
            <a:spAutoFit/>
          </a:bodyPr>
          <a:lstStyle/>
          <a:p>
            <a:r>
              <a:rPr lang="zh-CN" altLang="zh-CN" sz="2800" kern="100">
                <a:solidFill>
                  <a:srgbClr val="C00000"/>
                </a:solidFill>
                <a:latin typeface="Times New Roman"/>
                <a:ea typeface="华文细黑"/>
                <a:cs typeface="Times New Roman"/>
              </a:rPr>
              <a:t>求治</a:t>
            </a:r>
            <a:endParaRPr lang="zh-CN" altLang="en-US" sz="2800" kern="100" dirty="0">
              <a:solidFill>
                <a:srgbClr val="C00000"/>
              </a:solidFill>
              <a:latin typeface="Times New Roman"/>
              <a:ea typeface="华文细黑"/>
              <a:cs typeface="Times New Roman"/>
            </a:endParaRPr>
          </a:p>
        </p:txBody>
      </p:sp>
      <p:sp>
        <p:nvSpPr>
          <p:cNvPr id="10" name="矩形 9"/>
          <p:cNvSpPr/>
          <p:nvPr/>
        </p:nvSpPr>
        <p:spPr>
          <a:xfrm>
            <a:off x="6920587" y="2743508"/>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Times New Roman"/>
              </a:rPr>
              <a:t>骄逸</a:t>
            </a:r>
            <a:endParaRPr lang="zh-CN" altLang="en-US" sz="2800" kern="100" dirty="0">
              <a:solidFill>
                <a:srgbClr val="C00000"/>
              </a:solidFill>
              <a:latin typeface="Times New Roman"/>
              <a:ea typeface="华文细黑"/>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9"/>
                                        </p:tgtEl>
                                      </p:cBhvr>
                                    </p:animEffect>
                                    <p:set>
                                      <p:cBhvr>
                                        <p:cTn id="23" dur="1" fill="hold">
                                          <p:stCondLst>
                                            <p:cond delay="499"/>
                                          </p:stCondLst>
                                        </p:cTn>
                                        <p:tgtEl>
                                          <p:spTgt spid="9"/>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6" grpId="0"/>
      <p:bldP spid="6" grpId="1"/>
      <p:bldP spid="9" grpId="0"/>
      <p:bldP spid="9" grpId="1"/>
      <p:bldP spid="10" grpId="0"/>
      <p:bldP spid="10" grpId="1"/>
    </p:bld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3617</Words>
  <Application>Kingsoft Office WPP</Application>
  <PresentationFormat>自定义</PresentationFormat>
  <Paragraphs>332</Paragraphs>
  <Slides>26</Slides>
  <Notes>0</Notes>
  <HiddenSlides>4</HiddenSlides>
  <MMClips>0</MMClips>
  <ScaleCrop>false</ScaleCrop>
  <HeadingPairs>
    <vt:vector size="4" baseType="variant">
      <vt:variant>
        <vt:lpstr>主题</vt:lpstr>
      </vt:variant>
      <vt:variant>
        <vt:i4>2</vt:i4>
      </vt:variant>
      <vt:variant>
        <vt:lpstr>幻灯片标题</vt:lpstr>
      </vt:variant>
      <vt:variant>
        <vt:i4>26</vt:i4>
      </vt:variant>
    </vt:vector>
  </HeadingPairs>
  <TitlesOfParts>
    <vt:vector size="28" baseType="lpstr">
      <vt:lpstr>7_Office 主题</vt:lpstr>
      <vt:lpstr>8_Office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4551</cp:revision>
  <dcterms:created xsi:type="dcterms:W3CDTF">2014-11-27T01:03:00Z</dcterms:created>
  <dcterms:modified xsi:type="dcterms:W3CDTF">2018-03-24T14:56:38Z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y fmtid="{D5CDD505-2E9C-101B-9397-08002B2CF9AE}" pid="3" name="NXPowerLiteLastOptimized">
    <vt:lpwstr>1006846</vt:lpwstr>
  </property>
  <property fmtid="{D5CDD505-2E9C-101B-9397-08002B2CF9AE}" pid="4" name="NXPowerLiteSettings">
    <vt:lpwstr>F7000400038000</vt:lpwstr>
  </property>
  <property fmtid="{D5CDD505-2E9C-101B-9397-08002B2CF9AE}" pid="5" name="NXPowerLiteVersion">
    <vt:lpwstr>D5.0.3</vt:lpwstr>
  </property>
</Properties>
</file>