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3"/>
  </p:sldMasterIdLst>
  <p:notesMasterIdLst>
    <p:notesMasterId r:id="rId32"/>
  </p:notesMasterIdLst>
  <p:handoutMasterIdLst>
    <p:handoutMasterId r:id="rId33"/>
  </p:handoutMasterIdLst>
  <p:sldIdLst>
    <p:sldId id="1164" r:id="rId4"/>
    <p:sldId id="1366" r:id="rId5"/>
    <p:sldId id="1184" r:id="rId6"/>
    <p:sldId id="1362" r:id="rId7"/>
    <p:sldId id="1187" r:id="rId8"/>
    <p:sldId id="1403" r:id="rId9"/>
    <p:sldId id="1395" r:id="rId10"/>
    <p:sldId id="1221" r:id="rId11"/>
    <p:sldId id="1404" r:id="rId12"/>
    <p:sldId id="1405" r:id="rId13"/>
    <p:sldId id="1368" r:id="rId14"/>
    <p:sldId id="1369" r:id="rId15"/>
    <p:sldId id="1376" r:id="rId16"/>
    <p:sldId id="1363" r:id="rId17"/>
    <p:sldId id="1388" r:id="rId18"/>
    <p:sldId id="1407" r:id="rId19"/>
    <p:sldId id="1380" r:id="rId20"/>
    <p:sldId id="1382" r:id="rId21"/>
    <p:sldId id="1399" r:id="rId22"/>
    <p:sldId id="1205" r:id="rId23"/>
    <p:sldId id="1250" r:id="rId24"/>
    <p:sldId id="1251" r:id="rId25"/>
    <p:sldId id="1252" r:id="rId26"/>
    <p:sldId id="1394" r:id="rId27"/>
    <p:sldId id="1400" r:id="rId28"/>
    <p:sldId id="1401" r:id="rId29"/>
    <p:sldId id="1410" r:id="rId30"/>
    <p:sldId id="1244" r:id="rId31"/>
  </p:sldIdLst>
  <p:sldSz cx="12190095" cy="6859270"/>
  <p:notesSz cx="6858000" cy="9144000"/>
  <p:defaultTextStyle>
    <a:defPPr>
      <a:defRPr lang="zh-CN"/>
    </a:defPPr>
    <a:lvl1pPr marL="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114AC"/>
    <a:srgbClr val="000066"/>
    <a:srgbClr val="0000CC"/>
    <a:srgbClr val="FF9966"/>
    <a:srgbClr val="66FF99"/>
    <a:srgbClr val="5DDDDA"/>
    <a:srgbClr val="000000"/>
    <a:srgbClr val="00CC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3" autoAdjust="0"/>
    <p:restoredTop sz="97193" autoAdjust="0"/>
  </p:normalViewPr>
  <p:slideViewPr>
    <p:cSldViewPr>
      <p:cViewPr>
        <p:scale>
          <a:sx n="100" d="100"/>
          <a:sy n="100" d="100"/>
        </p:scale>
        <p:origin x="-210" y="486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6" Type="http://schemas.openxmlformats.org/officeDocument/2006/relationships/tableStyles" Target="tableStyles.xml"/><Relationship Id="rId35" Type="http://schemas.openxmlformats.org/officeDocument/2006/relationships/viewProps" Target="viewProps.xml"/><Relationship Id="rId34" Type="http://schemas.openxmlformats.org/officeDocument/2006/relationships/presProps" Target="presProps.xml"/><Relationship Id="rId33" Type="http://schemas.openxmlformats.org/officeDocument/2006/relationships/handoutMaster" Target="handoutMasters/handoutMaster1.xml"/><Relationship Id="rId32" Type="http://schemas.openxmlformats.org/officeDocument/2006/relationships/notesMaster" Target="notesMasters/notesMaster1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幻灯片"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520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7CD490C1-7E7E-423A-91D8-058624AF834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058" y="6357823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463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EA5C5624-0453-40A9-9FFF-DD435B6A2D1D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幻灯片"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520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7CD490C1-7E7E-423A-91D8-058624AF834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058" y="6357823"/>
            <a:ext cx="3860297" cy="365210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6463" y="6357823"/>
            <a:ext cx="2844430" cy="365210"/>
          </a:xfrm>
          <a:prstGeom prst="rect">
            <a:avLst/>
          </a:prstGeom>
        </p:spPr>
        <p:txBody>
          <a:bodyPr/>
          <a:lstStyle/>
          <a:p>
            <a:fld id="{EA5C5624-0453-40A9-9FFF-DD435B6A2D1D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slide" Target="slid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slide" Target="slide23.xml"/><Relationship Id="rId3" Type="http://schemas.openxmlformats.org/officeDocument/2006/relationships/slide" Target="slide22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slide" Target="slide23.xml"/><Relationship Id="rId3" Type="http://schemas.openxmlformats.org/officeDocument/2006/relationships/slide" Target="slide22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slide" Target="slide23.xml"/><Relationship Id="rId3" Type="http://schemas.openxmlformats.org/officeDocument/2006/relationships/slide" Target="slide22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slide" Target="slide23.xml"/><Relationship Id="rId3" Type="http://schemas.openxmlformats.org/officeDocument/2006/relationships/slide" Target="slide22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slide" Target="slide23.xml"/><Relationship Id="rId3" Type="http://schemas.openxmlformats.org/officeDocument/2006/relationships/slide" Target="slide22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4.xml"/><Relationship Id="rId4" Type="http://schemas.openxmlformats.org/officeDocument/2006/relationships/slide" Target="slide23.xml"/><Relationship Id="rId3" Type="http://schemas.openxmlformats.org/officeDocument/2006/relationships/slide" Target="slide22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slide" Target="slide25.xml"/><Relationship Id="rId7" Type="http://schemas.openxmlformats.org/officeDocument/2006/relationships/slide" Target="slide24.xml"/><Relationship Id="rId6" Type="http://schemas.openxmlformats.org/officeDocument/2006/relationships/image" Target="../media/image3.png"/><Relationship Id="rId5" Type="http://schemas.openxmlformats.org/officeDocument/2006/relationships/slide" Target="slide3.xml"/><Relationship Id="rId4" Type="http://schemas.openxmlformats.org/officeDocument/2006/relationships/slide" Target="slide23.xml"/><Relationship Id="rId3" Type="http://schemas.openxmlformats.org/officeDocument/2006/relationships/slide" Target="slide22.xml"/><Relationship Id="rId2" Type="http://schemas.openxmlformats.org/officeDocument/2006/relationships/slide" Target="slide1.xml"/><Relationship Id="rId1" Type="http://schemas.openxmlformats.org/officeDocument/2006/relationships/slide" Target="slide2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slide" Target="slide20.xml"/><Relationship Id="rId3" Type="http://schemas.openxmlformats.org/officeDocument/2006/relationships/slide" Target="slide14.xml"/><Relationship Id="rId2" Type="http://schemas.openxmlformats.org/officeDocument/2006/relationships/slide" Target="slide4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slide" Target="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C:\Users\Administrator\Desktop\物理图3-5\未用\OK9E304S3KFM.jpg"/>
          <p:cNvPicPr preferRelativeResize="0">
            <a:picLocks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" y="0"/>
            <a:ext cx="12189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组合 24"/>
          <p:cNvGrpSpPr/>
          <p:nvPr/>
        </p:nvGrpSpPr>
        <p:grpSpPr>
          <a:xfrm>
            <a:off x="-25475" y="3604299"/>
            <a:ext cx="12215887" cy="1375395"/>
            <a:chOff x="-1524000" y="2705990"/>
            <a:chExt cx="12192000" cy="1375395"/>
          </a:xfrm>
        </p:grpSpPr>
        <p:cxnSp>
          <p:nvCxnSpPr>
            <p:cNvPr id="26" name="直接连接符 25"/>
            <p:cNvCxnSpPr/>
            <p:nvPr/>
          </p:nvCxnSpPr>
          <p:spPr>
            <a:xfrm>
              <a:off x="0" y="2807930"/>
              <a:ext cx="914400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组合 26"/>
            <p:cNvGrpSpPr/>
            <p:nvPr/>
          </p:nvGrpSpPr>
          <p:grpSpPr>
            <a:xfrm>
              <a:off x="-1524000" y="2705990"/>
              <a:ext cx="12192000" cy="1375395"/>
              <a:chOff x="-1524000" y="2705990"/>
              <a:chExt cx="12192000" cy="1375395"/>
            </a:xfrm>
          </p:grpSpPr>
          <p:sp>
            <p:nvSpPr>
              <p:cNvPr id="28" name="矩形 27"/>
              <p:cNvSpPr/>
              <p:nvPr/>
            </p:nvSpPr>
            <p:spPr>
              <a:xfrm>
                <a:off x="-1524000" y="2705990"/>
                <a:ext cx="12192000" cy="1292787"/>
              </a:xfrm>
              <a:prstGeom prst="rect">
                <a:avLst/>
              </a:prstGeom>
              <a:solidFill>
                <a:schemeClr val="bg1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3985218" y="3998778"/>
                <a:ext cx="6682781" cy="82606"/>
              </a:xfrm>
              <a:prstGeom prst="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-1524000" y="3998777"/>
                <a:ext cx="5509219" cy="82608"/>
              </a:xfrm>
              <a:prstGeom prst="rect">
                <a:avLst/>
              </a:prstGeom>
              <a:solidFill>
                <a:srgbClr val="92D05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3" name="副标题 3"/>
          <p:cNvSpPr txBox="1"/>
          <p:nvPr/>
        </p:nvSpPr>
        <p:spPr>
          <a:xfrm>
            <a:off x="2851744" y="3573628"/>
            <a:ext cx="9119543" cy="1368334"/>
          </a:xfrm>
          <a:prstGeom prst="rect">
            <a:avLst/>
          </a:prstGeom>
        </p:spPr>
        <p:txBody>
          <a:bodyPr anchor="ctr">
            <a:noAutofit/>
          </a:bodyPr>
          <a:lstStyle>
            <a:lvl1pPr marL="457200" indent="-457200" algn="l" defTabSz="121856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856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856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8565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8565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856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856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856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856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-635">
              <a:lnSpc>
                <a:spcPct val="150000"/>
              </a:lnSpc>
              <a:spcBef>
                <a:spcPts val="0"/>
              </a:spcBef>
              <a:buNone/>
              <a:tabLst>
                <a:tab pos="2250440" algn="l"/>
              </a:tabLst>
            </a:pPr>
            <a:r>
              <a:rPr lang="zh-CN" altLang="en-US" sz="24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第二单元    中国古代政治家</a:t>
            </a:r>
            <a:endParaRPr lang="en-US" altLang="zh-CN" sz="2400" b="1" dirty="0">
              <a:solidFill>
                <a:schemeClr val="bg2">
                  <a:lumMod val="25000"/>
                </a:schemeClr>
              </a:solidFill>
              <a:latin typeface="+mj-ea"/>
              <a:ea typeface="+mj-ea"/>
            </a:endParaRPr>
          </a:p>
          <a:p>
            <a:pPr marL="0" lvl="0" indent="0" defTabSz="-635">
              <a:lnSpc>
                <a:spcPct val="150000"/>
              </a:lnSpc>
              <a:spcBef>
                <a:spcPts val="0"/>
              </a:spcBef>
              <a:buNone/>
              <a:tabLst>
                <a:tab pos="2250440" algn="l"/>
              </a:tabLst>
            </a:pP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第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</a:t>
            </a: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课　康熙皇帝与多民族国家的巩固</a:t>
            </a:r>
            <a:endParaRPr lang="zh-CN" altLang="zh-CN" sz="3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4" name="五边形 3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燕尾形 4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 defTabSz="-635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疑难辨析</a:t>
              </a:r>
              <a:endParaRPr lang="zh-CN" altLang="en-US" sz="2800" b="1" kern="100" dirty="0">
                <a:solidFill>
                  <a:prstClr val="white"/>
                </a:solidFill>
                <a:latin typeface="宋体"/>
                <a:cs typeface="Courier New"/>
              </a:endParaRPr>
            </a:p>
          </p:txBody>
        </p:sp>
      </p:grpSp>
      <p:pic>
        <p:nvPicPr>
          <p:cNvPr id="14" name="图片 13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34566" y="1125538"/>
            <a:ext cx="11499437" cy="332105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唐太宗和康熙帝处理民族关系的方式有何主要不同？分别反映了怎样的时代特征？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唐太宗：以平等友好为主；康熙：主要是武力平叛。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时代特征：唐朝，封建社会繁荣时期，中国全面领先于世界；</a:t>
            </a:r>
            <a:endParaRPr lang="zh-CN" altLang="zh-CN" sz="2800" kern="100" dirty="0">
              <a:latin typeface="Times New Roman"/>
              <a:ea typeface="华文细黑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清朝，封建社会日益衰落，西方资本主义兴起，中国落后于西方。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619904" y="5284000"/>
          <a:ext cx="1570509" cy="594066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70509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矩形 10">
            <a:hlinkClick r:id="rId1" action="ppaction://hlinksldjump"/>
          </p:cNvPr>
          <p:cNvSpPr/>
          <p:nvPr/>
        </p:nvSpPr>
        <p:spPr>
          <a:xfrm>
            <a:off x="10711096" y="5244007"/>
            <a:ext cx="1415772" cy="579005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algn="ctr" defTabSz="-635">
              <a:lnSpc>
                <a:spcPct val="150000"/>
              </a:lnSpc>
              <a:tabLst>
                <a:tab pos="1890395" algn="l"/>
              </a:tabLst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重点精讲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34566" y="946246"/>
            <a:ext cx="11499437" cy="204089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三、对康熙帝的历史评价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康熙帝是中国历史上一位很有作为的皇帝，执政期间开疆拓土，统一台湾，打败沙俄侵略军，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/>
                <a:ea typeface="华文细黑"/>
                <a:cs typeface="Times New Roman"/>
              </a:rPr>
              <a:t>基本上奠定了中国的版图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17" name="五边形 16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8" name="燕尾形 17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 defTabSz="-635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重点精讲</a:t>
              </a:r>
              <a:endParaRPr lang="zh-CN" altLang="en-US" sz="2800" b="1" kern="100" dirty="0">
                <a:solidFill>
                  <a:prstClr val="white"/>
                </a:solidFill>
                <a:latin typeface="宋体"/>
                <a:cs typeface="Courier New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449129" y="1409047"/>
            <a:ext cx="11167607" cy="20116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康熙帝一生的功绩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FF0000"/>
                </a:solidFill>
                <a:latin typeface="Times New Roman"/>
                <a:ea typeface="华文细黑"/>
                <a:cs typeface="Times New Roman"/>
              </a:rPr>
              <a:t>平定三藩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；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/>
                <a:ea typeface="华文细黑"/>
                <a:cs typeface="Times New Roman"/>
              </a:rPr>
              <a:t>统一台湾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；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/>
                <a:ea typeface="华文细黑"/>
                <a:cs typeface="Times New Roman"/>
              </a:rPr>
              <a:t>平定准噶尔叛乱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；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击退沙俄侵略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；</a:t>
            </a:r>
            <a:endParaRPr lang="zh-CN" altLang="zh-CN" sz="2800" kern="100" dirty="0">
              <a:latin typeface="Times New Roman"/>
              <a:ea typeface="华文细黑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CC"/>
                </a:solidFill>
                <a:latin typeface="Times New Roman"/>
                <a:ea typeface="华文细黑"/>
                <a:cs typeface="Times New Roman"/>
              </a:rPr>
              <a:t>尊重各族文化传统；加强与蒙、藏民族的团结等。</a:t>
            </a:r>
            <a:endParaRPr lang="zh-CN" altLang="zh-CN" sz="2800" b="1" kern="100" dirty="0">
              <a:solidFill>
                <a:srgbClr val="0000CC"/>
              </a:solidFill>
              <a:effectLst/>
              <a:latin typeface="Times New Roman"/>
              <a:ea typeface="华文细黑"/>
              <a:cs typeface="Times New Roman"/>
            </a:endParaRPr>
          </a:p>
        </p:txBody>
      </p:sp>
      <p:pic>
        <p:nvPicPr>
          <p:cNvPr id="24" name="图片 23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知识图示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72" y="1139008"/>
            <a:ext cx="11830068" cy="3946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10830" y="2133650"/>
            <a:ext cx="66369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史料实证     深化探究  </a:t>
            </a:r>
            <a:endParaRPr lang="en-US" altLang="zh-CN" sz="4000" b="1" dirty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    —— 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理解重要史料史论</a:t>
            </a:r>
            <a:endParaRPr lang="zh-CN" altLang="en-US" sz="4000" dirty="0">
              <a:solidFill>
                <a:prstClr val="white"/>
              </a:solidFill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190803" y="117679"/>
            <a:ext cx="11499437" cy="481266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探究　收复台湾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史料一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开辟荆榛逐荷夷，十年始克复先基；田横尚有三千客，茹苦间关不忍离。                                                   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郑成功：《复台》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3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万里扶桑早挂弓，水犀军指岛门空。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indent="1438275" algn="just">
              <a:lnSpc>
                <a:spcPct val="13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来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庭岂为修文德，柔远初非黜武功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 smtClean="0">
              <a:latin typeface="宋体"/>
              <a:cs typeface="Courier New"/>
            </a:endParaRPr>
          </a:p>
          <a:p>
            <a:pPr indent="1438275" algn="just">
              <a:lnSpc>
                <a:spcPct val="13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牙帐受降秋色外，羽林奏捷月明中。</a:t>
            </a:r>
            <a:endParaRPr lang="zh-CN" altLang="zh-CN" sz="2800" kern="100" dirty="0" smtClean="0">
              <a:latin typeface="宋体"/>
              <a:cs typeface="Courier New"/>
            </a:endParaRPr>
          </a:p>
          <a:p>
            <a:pPr indent="1438275" algn="just">
              <a:lnSpc>
                <a:spcPct val="13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海隅久念苍生困，耕凿从今九壤同。</a:t>
            </a:r>
            <a:endParaRPr lang="en-US" altLang="zh-CN" sz="2800" kern="100" dirty="0" smtClean="0">
              <a:latin typeface="Times New Roman"/>
              <a:ea typeface="华文细黑"/>
              <a:cs typeface="Times New Roman"/>
            </a:endParaRPr>
          </a:p>
          <a:p>
            <a:pPr algn="r">
              <a:lnSpc>
                <a:spcPct val="13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康熙：《中秋日闻海上捷音》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90803" y="4149850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p>
            <a:pPr algn="just" defTabSz="-635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史料分别反映了什么事件？性质上有何不同？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4645" y="5517515"/>
            <a:ext cx="9936480" cy="5791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sz="3200" b="1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  <a:sym typeface="+mn-ea"/>
              </a:rPr>
              <a:t>事件</a:t>
            </a:r>
            <a:r>
              <a:rPr lang="zh-CN" altLang="zh-CN" sz="32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  <a:sym typeface="+mn-ea"/>
              </a:rPr>
              <a:t>：郑成功从荷兰手中收复台湾；</a:t>
            </a:r>
            <a:r>
              <a:rPr lang="zh-CN" altLang="zh-CN" sz="3200" b="1" kern="100" dirty="0">
                <a:solidFill>
                  <a:srgbClr val="0000CC"/>
                </a:solidFill>
                <a:latin typeface="Times New Roman"/>
                <a:ea typeface="华文细黑"/>
                <a:cs typeface="Times New Roman"/>
                <a:sym typeface="+mn-ea"/>
              </a:rPr>
              <a:t>清政府统一台湾。</a:t>
            </a:r>
            <a:endParaRPr lang="zh-CN" altLang="zh-CN" sz="3200" b="1" kern="100" dirty="0">
              <a:solidFill>
                <a:srgbClr val="0000CC"/>
              </a:solidFill>
              <a:latin typeface="Times New Roman"/>
              <a:ea typeface="华文细黑"/>
              <a:cs typeface="Times New Roman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62255" y="5949950"/>
            <a:ext cx="11968480" cy="8229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32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  <a:sym typeface="+mn-ea"/>
              </a:rPr>
              <a:t>性质：前者是</a:t>
            </a:r>
            <a:r>
              <a:rPr lang="zh-CN" altLang="zh-CN" sz="3200" b="1" u="sng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  <a:sym typeface="+mn-ea"/>
              </a:rPr>
              <a:t>反对外来侵略</a:t>
            </a:r>
            <a:r>
              <a:rPr lang="zh-CN" altLang="zh-CN" sz="32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  <a:sym typeface="+mn-ea"/>
              </a:rPr>
              <a:t>的斗争，</a:t>
            </a:r>
            <a:r>
              <a:rPr lang="zh-CN" altLang="zh-CN" sz="3200" b="1" kern="100" dirty="0">
                <a:solidFill>
                  <a:srgbClr val="0000CC"/>
                </a:solidFill>
                <a:latin typeface="Times New Roman"/>
                <a:ea typeface="华文细黑"/>
                <a:cs typeface="Times New Roman"/>
                <a:sym typeface="+mn-ea"/>
              </a:rPr>
              <a:t>后者是</a:t>
            </a:r>
            <a:r>
              <a:rPr lang="zh-CN" altLang="zh-CN" sz="3200" b="1" u="sng" kern="100" dirty="0">
                <a:solidFill>
                  <a:srgbClr val="0000CC"/>
                </a:solidFill>
                <a:latin typeface="Times New Roman"/>
                <a:ea typeface="华文细黑"/>
                <a:cs typeface="Times New Roman"/>
                <a:sym typeface="+mn-ea"/>
              </a:rPr>
              <a:t>反对割据分裂</a:t>
            </a:r>
            <a:r>
              <a:rPr lang="zh-CN" altLang="zh-CN" sz="3200" b="1" kern="100" dirty="0">
                <a:solidFill>
                  <a:srgbClr val="0000CC"/>
                </a:solidFill>
                <a:latin typeface="Times New Roman"/>
                <a:ea typeface="华文细黑"/>
                <a:cs typeface="Times New Roman"/>
                <a:sym typeface="+mn-ea"/>
              </a:rPr>
              <a:t>的斗争。</a:t>
            </a:r>
            <a:endParaRPr lang="zh-CN" altLang="zh-CN" sz="3200" b="1" kern="100" dirty="0">
              <a:solidFill>
                <a:srgbClr val="0000CC"/>
              </a:solidFill>
              <a:latin typeface="Times New Roman"/>
              <a:ea typeface="华文细黑"/>
              <a:cs typeface="Times New Roman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31443" y="682110"/>
            <a:ext cx="11499437" cy="68760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结合康熙一生事迹，分别举一例与上述性质一致的活动。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31443" y="1398712"/>
            <a:ext cx="11624403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举例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：反侵略：抗击沙俄。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反分裂：平定三藩或平定准噶尔叛乱。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48922" y="818922"/>
            <a:ext cx="11532492" cy="68683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史料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电视剧《康熙王朝》康熙夜观地图数忧患：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1" y="-26590"/>
            <a:ext cx="12190413" cy="432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主题二　康熙帝的评价</a:t>
            </a:r>
            <a:endParaRPr lang="zh-CN" altLang="en-US" sz="2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098" name="Picture 2" descr="S8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811" y="1661941"/>
            <a:ext cx="5951756" cy="2073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S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235" y="1661941"/>
            <a:ext cx="2646475" cy="2073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-241498" y="3843258"/>
            <a:ext cx="10793813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66725">
              <a:lnSpc>
                <a:spcPct val="150000"/>
              </a:lnSpc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   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台湾孤悬海外　　　</a:t>
            </a:r>
            <a:r>
              <a:rPr lang="zh-CN" altLang="zh-CN" sz="2800" kern="100" dirty="0">
                <a:latin typeface="宋体"/>
                <a:ea typeface="Times New Roman"/>
                <a:cs typeface="Courier New"/>
              </a:rPr>
              <a:t>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俄罗斯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重兵压境　　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全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蒙尚未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统一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 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2558" y="333450"/>
            <a:ext cx="11532492" cy="585747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康熙痛斥朝臣的台词：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朕刚即位的时候以为朝廷最大的敌人是鳌拜，灭了鳌拜，又以为最大的敌人是吴三桂，朕平了吴三桂，台湾又成了大清的心头之患，啊，朕收了台湾，噶尔丹又成了大清的心头之患。朕现在是越来越清楚了，大清的心头之患不在外边，而是在朝廷，就是在这乾清宫！就在朕的骨肉皇子和大臣们当中，咱们这儿烂一点，大清国就烂一片，你们要是全烂了，大清各地就会揭竿而起，让咱们死无葬身之地呀！想想吧，崇祯皇帝朱由检，吊死在煤山上才几年哪？忘了！那棵老歪脖子树还站在皇宫后边，天天的盯着你们呢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提示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06574" y="333450"/>
            <a:ext cx="11499437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 defTabSz="-635">
              <a:lnSpc>
                <a:spcPct val="150000"/>
              </a:lnSpc>
              <a:tabLst>
                <a:tab pos="2430780" algn="l"/>
              </a:tabLst>
            </a:pPr>
            <a:r>
              <a:rPr lang="zh-CN" altLang="en-US" sz="2800" b="1" kern="100" dirty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问题</a:t>
            </a:r>
            <a:r>
              <a:rPr lang="zh-CN" altLang="en-US" sz="2800" b="1" kern="100" dirty="0" smtClean="0">
                <a:solidFill>
                  <a:srgbClr val="C00000"/>
                </a:solidFill>
                <a:latin typeface="+mj-ea"/>
                <a:ea typeface="+mj-ea"/>
                <a:cs typeface="Courier New"/>
              </a:rPr>
              <a:t>思考</a:t>
            </a:r>
            <a:endParaRPr lang="en-US" altLang="zh-CN" sz="2800" b="1" kern="100" dirty="0" smtClean="0">
              <a:solidFill>
                <a:srgbClr val="C00000"/>
              </a:solidFill>
              <a:latin typeface="+mj-ea"/>
              <a:ea typeface="+mj-ea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试说一说自己心目中的康熙形象</a:t>
            </a:r>
            <a:r>
              <a:rPr lang="en-US" altLang="zh-CN" sz="2800" kern="100" dirty="0">
                <a:latin typeface="Times New Roman"/>
                <a:ea typeface="华文细黑"/>
              </a:rPr>
              <a:t>(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可包含生平及功绩</a:t>
            </a:r>
            <a:r>
              <a:rPr lang="en-US" altLang="zh-CN" sz="2800" kern="100" dirty="0">
                <a:latin typeface="Times New Roman"/>
                <a:ea typeface="华文细黑"/>
              </a:rPr>
              <a:t>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6574" y="1704659"/>
            <a:ext cx="11385581" cy="335474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提示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八岁登基，十四岁亲政；擒鳌拜、平三藩、征蒙古、收台湾、退沙俄、兴文教、修经典、开科举，促进了民族团结。他的文韬武略使大清迅速从一个立国不稳、危机四伏的异族王朝发展成为疆域辽阔、民族众多、国力强盛、声名远播的康乾盛世，他是中国古代杰出的政治家和帝王。</a:t>
            </a:r>
            <a:endParaRPr lang="zh-CN" altLang="zh-CN" sz="2800" kern="100" dirty="0">
              <a:solidFill>
                <a:srgbClr val="C00000"/>
              </a:solidFill>
              <a:effectLst/>
              <a:latin typeface="宋体"/>
              <a:cs typeface="Courier New"/>
            </a:endParaRPr>
          </a:p>
        </p:txBody>
      </p:sp>
      <p:pic>
        <p:nvPicPr>
          <p:cNvPr id="5" name="图片 4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440" y="5742766"/>
            <a:ext cx="602973" cy="6029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13081" y="1989634"/>
            <a:ext cx="9850677" cy="14880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321095" y="2000795"/>
            <a:ext cx="9435185" cy="1415768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zh-CN" sz="2800" b="1" kern="100" dirty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/>
              </a:rPr>
              <a:t>课标</a:t>
            </a:r>
            <a:r>
              <a:rPr lang="zh-CN" altLang="zh-CN" sz="2800" b="1" kern="100" dirty="0" smtClean="0">
                <a:solidFill>
                  <a:srgbClr val="0000FF"/>
                </a:solidFill>
                <a:latin typeface="微软雅黑" pitchFamily="34" charset="-122"/>
                <a:ea typeface="微软雅黑" pitchFamily="34" charset="-122"/>
                <a:cs typeface="Times New Roman"/>
              </a:rPr>
              <a:t>要求</a:t>
            </a:r>
            <a:endParaRPr lang="en-US" altLang="zh-CN" sz="2800" b="1" kern="100" dirty="0" smtClean="0">
              <a:solidFill>
                <a:srgbClr val="0000FF"/>
              </a:solidFill>
              <a:latin typeface="微软雅黑" pitchFamily="34" charset="-122"/>
              <a:ea typeface="微软雅黑" pitchFamily="34" charset="-122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评述康熙帝在巩固统一多民族国家中的作用。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373948" y="2205658"/>
            <a:ext cx="544251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反馈训练 </a:t>
            </a:r>
            <a:r>
              <a:rPr lang="en-US" altLang="zh-CN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	  </a:t>
            </a:r>
            <a:r>
              <a:rPr lang="zh-CN" altLang="en-US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随</a:t>
            </a:r>
            <a:r>
              <a:rPr lang="zh-CN" altLang="en-US" sz="4000" b="1" dirty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堂巩固  </a:t>
            </a:r>
            <a:endParaRPr lang="en-US" altLang="zh-CN" sz="4000" b="1" dirty="0" smtClean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——</a:t>
            </a:r>
            <a:r>
              <a:rPr lang="en-US" altLang="zh-CN" sz="4000" b="1" dirty="0" smtClean="0">
                <a:solidFill>
                  <a:prstClr val="white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会做题才是硬道理</a:t>
            </a:r>
            <a:endParaRPr lang="en-US" altLang="zh-CN" sz="4000" dirty="0">
              <a:solidFill>
                <a:prstClr val="white"/>
              </a:solidFill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262558" y="477466"/>
            <a:ext cx="11593288" cy="27084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康熙初年面临的形势包括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建立新王朝政权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对边疆地区未实现有效控制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③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沙俄势力威胁边防安全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④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消除了地方割据势力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B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②③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	C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②④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	D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③④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6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0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66814" y="2531477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答案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解析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43508" y="3179549"/>
            <a:ext cx="11593288" cy="133393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康熙继位，不是建立新的王朝，而是继承王位。康熙初年，地方有叛乱现象，外部有沙俄的入侵，故选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2" grpId="0"/>
      <p:bldP spid="22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  <a:endParaRPr lang="en-US" altLang="zh-CN" sz="1800" dirty="0"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  <a:endParaRPr lang="en-US" altLang="zh-CN" sz="1800" dirty="0">
              <a:solidFill>
                <a:srgbClr val="0000FF"/>
              </a:solidFill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18633" y="170384"/>
            <a:ext cx="11593288" cy="46012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康熙帝和吴三桂斗智斗勇的故事曲折、艰难，至今在民间仍为人们所津津乐道。康熙帝和吴三桂等三藩之间的矛盾斗争，从清朝初期国内的局势看当属于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满汉民族间矛盾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清王朝与明王朝残余势力的矛盾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清朝统治阶级内部的矛盾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D.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封建国家内中央政权与分裂割据势力的矛盾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542" y="4085124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答案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解析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18633" y="4688921"/>
            <a:ext cx="1170922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从清初中国国内的状况看，统一是大势所趋。因而，吴三桂等三藩是分裂国家的地方割据势力，而康熙帝代表了维护国家统一的正义力量。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21" grpId="0"/>
      <p:bldP spid="21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276924" y="3536023"/>
            <a:ext cx="11709221" cy="133393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题干清楚地表明康熙帝在经历了中西方争辩、验证并得出结论之后采用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西洋历法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，说明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B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项正确。其他的三个选项都有明显的缺陷。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  <a:endParaRPr lang="en-US" altLang="zh-CN" sz="1800" dirty="0"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solidFill>
                <a:srgbClr val="0000FF"/>
              </a:solidFill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6924" y="251917"/>
            <a:ext cx="11593288" cy="335474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4.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康熙因西洋历与中国传统历法之争，命钦天监官员与西洋历代表、比利时传教士南怀仁辩论。经验证，证明西洋历法更为准确，遂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复用西洋历法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，并任命南怀仁为钦天监副监。这一事件表明，康熙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全面接受外来文化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	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B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审慎地接受外来事物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C.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改变闭关锁国政策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	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D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承认西方文化超越中国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1090" y="2277666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答案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解析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11" grpId="0"/>
      <p:bldP spid="11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  <a:endParaRPr lang="en-US" altLang="zh-CN" sz="1800" dirty="0"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3549" y="314400"/>
            <a:ext cx="11826313" cy="206207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5.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康熙帝在位时基本上奠定了中国的版图，他采取的措施和政策有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统一台湾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打败沙俄侵略军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③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加强民族团结　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④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平定三藩之乱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A.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B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②③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	C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①②③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	D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.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①②③④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72300" y="1648644"/>
            <a:ext cx="6120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答案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09829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解析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81025" y="2384665"/>
            <a:ext cx="11709221" cy="13331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解析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加强民族团结是开疆拓土，维护国家统一的一项基本政策。康熙帝在此政策上的表现有多伦会盟等。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2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solidFill>
                  <a:srgbClr val="0000FF"/>
                </a:solidFill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solidFill>
                <a:srgbClr val="0000FF"/>
              </a:solidFill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2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21" grpId="0"/>
      <p:bldP spid="21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232095" y="-26590"/>
            <a:ext cx="11709221" cy="668770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35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6.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阅读下面材料：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35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材料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　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清朝康熙二十二年，即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1683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十二月初一日，施琅往福建省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会议台湾弃留。众以留恐无益，弃虞有害，各议不一。施琅遂决意主留。题疏曰：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“……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台湾地方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乃江、浙、闽、粤四省之左护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一切日用之需，无所不有。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此曾为红毛聚处，无时不在涎贪，亦乘隙以图。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若以此既得数千里之膏腴复付依泊，必合党伙，窃窥边场，迫近门庭，此乃种祸。后来，沿海诸省断难晏然无虞。至时复师远征，两涉大洋，波涛不测，恐未易再建成效。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断乎不可弃。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……”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圣祖览琅疏，下部议。议：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台湾古为盛天府、万年州、天兴州。今改为台湾府，辖三县。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”……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议上，奉旨：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依议。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遂收入版图，设置学官教化，永为海外文物富饶之邦矣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r>
              <a:rPr lang="en-US" altLang="zh-CN" sz="2800" kern="100" dirty="0" smtClean="0">
                <a:latin typeface="Times New Roman"/>
                <a:ea typeface="华文细黑"/>
                <a:cs typeface="Times New Roman"/>
              </a:rPr>
              <a:t>			      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——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江日升《台湾外纪》卷</a:t>
            </a:r>
            <a:r>
              <a:rPr lang="en-US" altLang="zh-CN" sz="2800" kern="100" dirty="0" smtClean="0">
                <a:latin typeface="Times New Roman"/>
                <a:ea typeface="华文细黑"/>
                <a:cs typeface="Courier New"/>
              </a:rPr>
              <a:t>10 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  <a:endParaRPr lang="en-US" altLang="zh-CN" sz="1800" dirty="0"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  <a:endParaRPr lang="en-US" altLang="zh-CN" sz="1800" dirty="0"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15097" y="405458"/>
            <a:ext cx="11524006" cy="13031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请回答：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台湾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弃留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之争是在什么情况下发生的？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答案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91215" y="1724273"/>
            <a:ext cx="11709221" cy="76941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争论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发生在清军占领台湾后。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15097" y="2374086"/>
            <a:ext cx="11524006" cy="6568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施琅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决意主留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的理由有哪些？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91215" y="3022158"/>
            <a:ext cx="11709221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施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琅的理由是：台湾位置重要；物产丰富，红毛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荷兰殖民者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)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对台湾早有野心，如台湾落入红毛之手，后果不堪设想。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21" grpId="0" build="allAtOnce"/>
      <p:bldP spid="20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97664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latin typeface="Broadway" pitchFamily="82" charset="0"/>
                <a:ea typeface="楷体" pitchFamily="49" charset="-122"/>
                <a:cs typeface="经典繁仿黑" pitchFamily="49" charset="-122"/>
              </a:rPr>
              <a:t>1</a:t>
            </a:r>
            <a:endParaRPr lang="en-US" altLang="zh-CN" sz="1800" dirty="0"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44018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2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90373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3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36727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dirty="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4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pic>
        <p:nvPicPr>
          <p:cNvPr id="9" name="图片 8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440" y="5742766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15097" y="405458"/>
            <a:ext cx="11524006" cy="6568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</a:rPr>
              <a:t>(3)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清朝最高统治者对施琅的意见持什么态度？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854846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 smtClean="0">
                <a:effectLst/>
                <a:latin typeface="Broadway" pitchFamily="82" charset="0"/>
                <a:ea typeface="楷体" pitchFamily="49" charset="-122"/>
                <a:cs typeface="经典繁仿黑" pitchFamily="49" charset="-122"/>
              </a:rPr>
              <a:t>5</a:t>
            </a:r>
            <a:endParaRPr lang="en-US" altLang="zh-CN" sz="1800" dirty="0">
              <a:effectLst/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318391" y="6266681"/>
            <a:ext cx="396000" cy="57586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21898" tIns="60948" rIns="121898" bIns="60948" anchor="ctr"/>
          <a:lstStyle/>
          <a:p>
            <a:pPr algn="ctr" defTabSz="914400"/>
            <a:r>
              <a:rPr lang="en-US" altLang="zh-CN" sz="1800">
                <a:solidFill>
                  <a:srgbClr val="0000FF"/>
                </a:solidFill>
                <a:latin typeface="Broadway" pitchFamily="82" charset="0"/>
                <a:ea typeface="楷体" pitchFamily="49" charset="-122"/>
                <a:cs typeface="经典繁仿黑" pitchFamily="49" charset="-122"/>
              </a:rPr>
              <a:t>6</a:t>
            </a:r>
            <a:endParaRPr lang="en-US" altLang="zh-CN" sz="1800" dirty="0">
              <a:solidFill>
                <a:srgbClr val="0000FF"/>
              </a:solidFill>
              <a:latin typeface="Broadway" pitchFamily="82" charset="0"/>
              <a:ea typeface="楷体" pitchFamily="49" charset="-122"/>
              <a:cs typeface="经典繁仿黑" pitchFamily="49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213072" y="6397923"/>
            <a:ext cx="977341" cy="461665"/>
          </a:xfrm>
          <a:prstGeom prst="rect">
            <a:avLst/>
          </a:prstGeom>
          <a:solidFill>
            <a:srgbClr val="B4C7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 smtClean="0">
                <a:solidFill>
                  <a:schemeClr val="bg1"/>
                </a:solidFill>
                <a:latin typeface="+mj-ea"/>
                <a:ea typeface="+mj-ea"/>
                <a:cs typeface="Times New Roman" pitchFamily="18" charset="0"/>
              </a:rPr>
              <a:t>答案</a:t>
            </a:r>
            <a:endParaRPr lang="zh-CN" altLang="en-US" sz="2400" dirty="0" smtClean="0">
              <a:solidFill>
                <a:schemeClr val="bg1"/>
              </a:solidFill>
              <a:latin typeface="+mj-ea"/>
              <a:ea typeface="+mj-ea"/>
              <a:cs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91215" y="1053530"/>
            <a:ext cx="11709221" cy="76941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赞赏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施琅的意见，并接受了他的建议。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15097" y="1750939"/>
            <a:ext cx="11524006" cy="6568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</a:rPr>
              <a:t>(4)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应怎样评价施琅的政策建议和清政府在台湾问题上的决策？</a:t>
            </a:r>
            <a:endParaRPr lang="zh-CN" altLang="zh-CN" sz="1050" kern="100" dirty="0">
              <a:effectLst/>
              <a:latin typeface="宋体"/>
              <a:cs typeface="Courier New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91215" y="2399011"/>
            <a:ext cx="11709221" cy="141574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答案　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施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琅的建议表现了他的爱国精神和战略眼光。清朝的决策，加强了对台湾的管辖，维护了祖国领土完整，都值得肯定。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21" grpId="0" build="allAtOnce"/>
      <p:bldP spid="20" grpId="0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Users\Administrator\Desktop\物理图3-5\未用\OK9E304S3KFM.jpg"/>
          <p:cNvPicPr preferRelativeResize="0">
            <a:picLocks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" y="0"/>
            <a:ext cx="121896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组合 11"/>
          <p:cNvGrpSpPr/>
          <p:nvPr/>
        </p:nvGrpSpPr>
        <p:grpSpPr>
          <a:xfrm>
            <a:off x="-25475" y="3604299"/>
            <a:ext cx="12215887" cy="1375395"/>
            <a:chOff x="-1524000" y="2705990"/>
            <a:chExt cx="12192000" cy="1375395"/>
          </a:xfrm>
        </p:grpSpPr>
        <p:cxnSp>
          <p:nvCxnSpPr>
            <p:cNvPr id="14" name="直接连接符 13"/>
            <p:cNvCxnSpPr/>
            <p:nvPr/>
          </p:nvCxnSpPr>
          <p:spPr>
            <a:xfrm>
              <a:off x="0" y="2807930"/>
              <a:ext cx="9144000" cy="0"/>
            </a:xfrm>
            <a:prstGeom prst="line">
              <a:avLst/>
            </a:prstGeom>
            <a:ln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组合 14"/>
            <p:cNvGrpSpPr/>
            <p:nvPr/>
          </p:nvGrpSpPr>
          <p:grpSpPr>
            <a:xfrm>
              <a:off x="-1524000" y="2705990"/>
              <a:ext cx="12192000" cy="1375395"/>
              <a:chOff x="-1524000" y="2705990"/>
              <a:chExt cx="12192000" cy="1375395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-1524000" y="2705990"/>
                <a:ext cx="12192000" cy="1292787"/>
              </a:xfrm>
              <a:prstGeom prst="rect">
                <a:avLst/>
              </a:prstGeom>
              <a:solidFill>
                <a:schemeClr val="bg1">
                  <a:alpha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3985218" y="3998778"/>
                <a:ext cx="6682781" cy="82606"/>
              </a:xfrm>
              <a:prstGeom prst="rect">
                <a:avLst/>
              </a:prstGeom>
              <a:solidFill>
                <a:srgbClr val="FFC00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-1524000" y="3998777"/>
                <a:ext cx="5509219" cy="82608"/>
              </a:xfrm>
              <a:prstGeom prst="rect">
                <a:avLst/>
              </a:prstGeom>
              <a:solidFill>
                <a:srgbClr val="92D05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4" name="矩形 23"/>
          <p:cNvSpPr/>
          <p:nvPr/>
        </p:nvSpPr>
        <p:spPr>
          <a:xfrm>
            <a:off x="3987002" y="3492277"/>
            <a:ext cx="4648455" cy="886749"/>
          </a:xfrm>
          <a:prstGeom prst="rect">
            <a:avLst/>
          </a:prstGeom>
        </p:spPr>
        <p:txBody>
          <a:bodyPr wrap="square" lIns="91410" tIns="45704" rIns="91410" bIns="45704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4400" b="1" dirty="0" smtClean="0">
                <a:solidFill>
                  <a:srgbClr val="0000FF"/>
                </a:solidFill>
                <a:effectLst/>
                <a:latin typeface="微软雅黑" pitchFamily="34" charset="-122"/>
                <a:ea typeface="微软雅黑" pitchFamily="34" charset="-122"/>
              </a:rPr>
              <a:t>本课结束</a:t>
            </a:r>
            <a:endParaRPr lang="zh-CN" altLang="en-US" sz="4400" b="1" dirty="0">
              <a:solidFill>
                <a:srgbClr val="0000FF"/>
              </a:solidFill>
              <a:effectLst/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74" y="0"/>
            <a:ext cx="3955487" cy="942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-25474" y="485949"/>
            <a:ext cx="3955487" cy="461665"/>
          </a:xfrm>
          <a:prstGeom prst="rect">
            <a:avLst/>
          </a:prstGeom>
          <a:solidFill>
            <a:schemeClr val="accent6">
              <a:lumMod val="75000"/>
              <a:alpha val="52000"/>
            </a:schemeClr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2400" dirty="0"/>
              <a:t>内容索引</a:t>
            </a:r>
            <a:endParaRPr lang="zh-CN" altLang="en-US" sz="2400" dirty="0"/>
          </a:p>
        </p:txBody>
      </p:sp>
      <p:cxnSp>
        <p:nvCxnSpPr>
          <p:cNvPr id="14" name="直接连接符 13"/>
          <p:cNvCxnSpPr/>
          <p:nvPr/>
        </p:nvCxnSpPr>
        <p:spPr>
          <a:xfrm>
            <a:off x="2812173" y="2675920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hlinkClick r:id="rId2" action="ppaction://hlinksldjump"/>
          </p:cNvPr>
          <p:cNvSpPr txBox="1"/>
          <p:nvPr/>
        </p:nvSpPr>
        <p:spPr>
          <a:xfrm>
            <a:off x="2782838" y="2152700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自主学习 基础知识 </a:t>
            </a:r>
            <a:r>
              <a:rPr lang="en-US" altLang="zh-CN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把握教材知识体系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2812173" y="3707997"/>
            <a:ext cx="6840000" cy="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hlinkClick r:id="rId3" action="ppaction://hlinksldjump"/>
          </p:cNvPr>
          <p:cNvSpPr txBox="1"/>
          <p:nvPr/>
        </p:nvSpPr>
        <p:spPr>
          <a:xfrm>
            <a:off x="2782838" y="3184815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史料实证 深化探究 </a:t>
            </a:r>
            <a:r>
              <a:rPr lang="en-US" altLang="zh-CN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理解重要史料史论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sp>
        <p:nvSpPr>
          <p:cNvPr id="23" name="TextBox 22">
            <a:hlinkClick r:id="rId4" action="ppaction://hlinksldjump"/>
          </p:cNvPr>
          <p:cNvSpPr txBox="1"/>
          <p:nvPr/>
        </p:nvSpPr>
        <p:spPr>
          <a:xfrm>
            <a:off x="2782838" y="4274726"/>
            <a:ext cx="6903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反馈训练 随堂巩固 </a:t>
            </a:r>
            <a:r>
              <a:rPr lang="en-US" altLang="zh-CN" sz="2800" b="1" dirty="0">
                <a:solidFill>
                  <a:srgbClr val="3114AC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—— </a:t>
            </a:r>
            <a:r>
              <a:rPr lang="zh-CN" altLang="en-US" sz="2800" b="1" dirty="0" smtClean="0">
                <a:solidFill>
                  <a:srgbClr val="3114AC"/>
                </a:solidFill>
                <a:latin typeface="Times New Roman" pitchFamily="18" charset="0"/>
                <a:ea typeface="华文细黑" pitchFamily="2" charset="-122"/>
                <a:cs typeface="Times New Roman" pitchFamily="18" charset="0"/>
              </a:rPr>
              <a:t>会做题才是硬道理</a:t>
            </a:r>
            <a:endParaRPr lang="en-US" altLang="zh-CN" sz="2800" b="1" dirty="0">
              <a:solidFill>
                <a:srgbClr val="3114AC"/>
              </a:solidFill>
              <a:latin typeface="Times New Roman" pitchFamily="18" charset="0"/>
              <a:ea typeface="华文细黑" pitchFamily="2" charset="-122"/>
              <a:cs typeface="Times New Roman" pitchFamily="18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2787790" y="4797946"/>
            <a:ext cx="68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094534" y="2321809"/>
            <a:ext cx="582723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FF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自主学习     基础知识  </a:t>
            </a:r>
            <a:endParaRPr lang="en-US" altLang="zh-CN" sz="4000" b="1" dirty="0" smtClean="0">
              <a:solidFill>
                <a:srgbClr val="FFFF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000" b="1" dirty="0" smtClean="0">
                <a:solidFill>
                  <a:prstClr val="white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   </a:t>
            </a:r>
            <a:r>
              <a:rPr lang="en-US" altLang="zh-CN" sz="4000" b="1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—— </a:t>
            </a:r>
            <a:r>
              <a:rPr lang="zh-CN" altLang="en-US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把握</a:t>
            </a:r>
            <a:r>
              <a:rPr lang="zh-CN" altLang="en-US" sz="4000" dirty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教材知识</a:t>
            </a:r>
            <a:r>
              <a:rPr lang="zh-CN" altLang="en-US" sz="4000" dirty="0" smtClean="0">
                <a:solidFill>
                  <a:prstClr val="white"/>
                </a:solidFill>
                <a:latin typeface="华文楷体" pitchFamily="2" charset="-122"/>
                <a:ea typeface="华文楷体" pitchFamily="2" charset="-122"/>
                <a:cs typeface="Times New Roman" pitchFamily="18" charset="0"/>
              </a:rPr>
              <a:t>体系</a:t>
            </a:r>
            <a:endParaRPr lang="zh-CN" altLang="en-US" sz="4000" dirty="0">
              <a:solidFill>
                <a:prstClr val="white"/>
              </a:solidFill>
              <a:latin typeface="华文楷体" pitchFamily="2" charset="-122"/>
              <a:ea typeface="华文楷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34566" y="224293"/>
            <a:ext cx="11385581" cy="524129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一、少年天子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康熙帝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全名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	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出生于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1654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8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岁登基，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14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岁开始亲政，他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  <a:sym typeface="+mn-ea"/>
              </a:rPr>
              <a:t>	                           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，对中外文化均有研究。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/>
                <a:ea typeface="华文细黑"/>
                <a:cs typeface="Times New Roman"/>
              </a:rPr>
              <a:t>二、巩固统一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1.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平定</a:t>
            </a:r>
            <a:r>
              <a:rPr lang="en-US" altLang="zh-CN" sz="2800" b="1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三藩</a:t>
            </a:r>
            <a:r>
              <a:rPr lang="en-US" altLang="zh-CN" sz="2800" b="1" kern="100" dirty="0">
                <a:latin typeface="宋体"/>
                <a:ea typeface="华文细黑"/>
                <a:cs typeface="Times New Roman"/>
              </a:rPr>
              <a:t>”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原因：清初，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“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三藩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割据势力对国家统一构成了威胁。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措施：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1673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年，三藩反叛，康熙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用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的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策略，历时八年，取得平定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的胜利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。</a:t>
            </a:r>
            <a:endParaRPr lang="en-US" altLang="zh-CN" sz="2800" kern="100" dirty="0" smtClean="0"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74928" y="962358"/>
            <a:ext cx="2459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爱新觉罗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Courier New"/>
              </a:rPr>
              <a:t>·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玄烨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170595" y="4149874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剿抚并行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858321" y="4778782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三藩之乱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38200" y="1629410"/>
            <a:ext cx="33832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sz="2800" b="1" kern="100" dirty="0">
                <a:solidFill>
                  <a:srgbClr val="FF0000"/>
                </a:solidFill>
                <a:latin typeface="Times New Roman"/>
                <a:ea typeface="华文细黑"/>
                <a:cs typeface="Times New Roman"/>
                <a:sym typeface="+mn-ea"/>
              </a:rPr>
              <a:t>志向远大，聪明好学</a:t>
            </a:r>
            <a:endParaRPr lang="zh-CN" altLang="zh-CN" sz="2800" b="1" kern="100" dirty="0">
              <a:solidFill>
                <a:srgbClr val="FF0000"/>
              </a:solidFill>
              <a:latin typeface="Times New Roman"/>
              <a:ea typeface="华文细黑"/>
              <a:cs typeface="Times New Roman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2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94404" y="296301"/>
            <a:ext cx="11561442" cy="529373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2.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收复台湾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原因：郑氏政权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以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为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根据地，坚持抗清，使东南沿海地区政局不稳定。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过程：在招抚失败后，用武力收复了台湾。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(3)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管理：在台湾设一府三县，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隶属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，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并实施了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和轻税政策。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>
              <a:lnSpc>
                <a:spcPct val="150000"/>
              </a:lnSpc>
            </a:pPr>
            <a:r>
              <a:rPr lang="en-US" altLang="zh-CN" sz="2800" kern="100" dirty="0">
                <a:latin typeface="Times New Roman"/>
                <a:ea typeface="华文细黑"/>
              </a:rPr>
              <a:t>(4)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意义：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促进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了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与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台湾的联系。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从此，台湾正式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隶属于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中央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政权的行政管辖之下。</a:t>
            </a:r>
            <a:endParaRPr lang="zh-CN" altLang="zh-CN" sz="1050" kern="100" dirty="0">
              <a:latin typeface="宋体"/>
              <a:cs typeface="Courier New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46934" y="1042951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台湾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97418" y="2943734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福建省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888660" y="2943734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展界开海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86894" y="429373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大陆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487967" y="429373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清朝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98257" y="117426"/>
            <a:ext cx="11385581" cy="529373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/>
                <a:ea typeface="华文细黑"/>
                <a:cs typeface="Courier New"/>
              </a:rPr>
              <a:t>3.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抗击沙俄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原因：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17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世纪中叶，沙俄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侵扰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流域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，并修筑据点，对中国的东北边境构成了极大的威胁。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过程：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①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康熙亲政后，开始采取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“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    </a:t>
            </a:r>
            <a:r>
              <a:rPr lang="en-US" altLang="zh-CN" sz="2800" kern="100" dirty="0" smtClean="0">
                <a:latin typeface="宋体"/>
                <a:ea typeface="华文细黑"/>
                <a:cs typeface="Times New Roman"/>
              </a:rPr>
              <a:t>”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的方法，积极为抗击沙俄侵略做准备。</a:t>
            </a:r>
            <a:r>
              <a:rPr lang="en-US" altLang="zh-CN" sz="2800" kern="100" dirty="0">
                <a:latin typeface="宋体"/>
                <a:ea typeface="华文细黑"/>
                <a:cs typeface="Times New Roman"/>
              </a:rPr>
              <a:t>②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1685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年至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1686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年，康熙帝组织了两次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收复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之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战，沉重地打击了俄国军队。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(3)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结果：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1689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年，中俄签订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《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         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》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，从法律上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确定</a:t>
            </a:r>
            <a:endParaRPr lang="en-US" altLang="zh-CN" sz="2800" kern="100" dirty="0" smtClean="0">
              <a:latin typeface="Times New Roman"/>
              <a:ea typeface="华文细黑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了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中俄东段边界，这是中国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和</a:t>
            </a:r>
            <a:r>
              <a:rPr lang="en-US" altLang="zh-CN" sz="2800" u="sng" kern="100" dirty="0" smtClean="0">
                <a:latin typeface="Times New Roman"/>
                <a:ea typeface="华文细黑"/>
                <a:cs typeface="Times New Roman"/>
              </a:rPr>
              <a:t>	      </a:t>
            </a:r>
            <a:r>
              <a:rPr lang="zh-CN" altLang="zh-CN" sz="2800" kern="100" dirty="0" smtClean="0">
                <a:latin typeface="Times New Roman"/>
                <a:ea typeface="华文细黑"/>
                <a:cs typeface="Times New Roman"/>
              </a:rPr>
              <a:t>国家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签订的第一个平等条约。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520411" y="4077866"/>
          <a:ext cx="1570509" cy="1782198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1570509"/>
              </a:tblGrid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066">
                <a:tc>
                  <a:txBody>
                    <a:bodyPr/>
                    <a:lstStyle/>
                    <a:p>
                      <a:pPr marL="0" marR="0" indent="0" algn="ctr" defTabSz="121856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2400" i="1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矩形 8">
            <a:hlinkClick r:id="rId1" action="ppaction://hlinksldjump"/>
          </p:cNvPr>
          <p:cNvSpPr/>
          <p:nvPr/>
        </p:nvSpPr>
        <p:spPr>
          <a:xfrm>
            <a:off x="10608368" y="4113870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归纳总结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10575326" y="4724896"/>
            <a:ext cx="1481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历史评价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591279" y="909261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黑龙江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167214" y="2133650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永戍黑龙江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027071" y="2781722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雅克萨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232638" y="4049177"/>
            <a:ext cx="19800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尼布楚条约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120387" y="4700387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西方</a:t>
            </a:r>
            <a:endParaRPr lang="zh-CN" altLang="en-US" sz="2800" kern="100" dirty="0">
              <a:solidFill>
                <a:srgbClr val="C00000"/>
              </a:solidFill>
              <a:latin typeface="Times New Roman"/>
              <a:ea typeface="华文细黑"/>
              <a:cs typeface="Times New Roman"/>
            </a:endParaRPr>
          </a:p>
        </p:txBody>
      </p:sp>
      <p:sp>
        <p:nvSpPr>
          <p:cNvPr id="15" name="矩形 14">
            <a:hlinkClick r:id="rId3" action="ppaction://hlinksldjump"/>
          </p:cNvPr>
          <p:cNvSpPr/>
          <p:nvPr/>
        </p:nvSpPr>
        <p:spPr>
          <a:xfrm>
            <a:off x="10575326" y="5348341"/>
            <a:ext cx="1481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细黑" pitchFamily="2" charset="-122"/>
                <a:ea typeface="华文细黑" pitchFamily="2" charset="-122"/>
              </a:rPr>
              <a:t>疑难辨析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4" name="五边形 3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燕尾形 4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 defTabSz="-635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归纳总结</a:t>
              </a:r>
              <a:endParaRPr lang="zh-CN" altLang="en-US" sz="2800" b="1" kern="100" dirty="0">
                <a:solidFill>
                  <a:prstClr val="white"/>
                </a:solidFill>
                <a:latin typeface="宋体"/>
                <a:cs typeface="Courier New"/>
              </a:endParaRPr>
            </a:p>
          </p:txBody>
        </p:sp>
      </p:grpSp>
      <p:pic>
        <p:nvPicPr>
          <p:cNvPr id="14" name="图片 13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69287" y="1341562"/>
            <a:ext cx="11730575" cy="36614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C00000"/>
                </a:solidFill>
                <a:latin typeface="Times New Roman"/>
                <a:ea typeface="华文细黑"/>
                <a:cs typeface="Times New Roman"/>
              </a:rPr>
              <a:t>康熙初年面临的矛盾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7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(1)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统治集团内部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矛盾。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7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(2)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/>
                <a:ea typeface="华文细黑"/>
                <a:cs typeface="Times New Roman"/>
              </a:rPr>
              <a:t>中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国同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/>
                <a:ea typeface="华文细黑"/>
                <a:cs typeface="Times New Roman"/>
              </a:rPr>
              <a:t>外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国侵略者的矛盾。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7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(3)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中央同少数民族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分裂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势力的矛盾。</a:t>
            </a:r>
            <a:endParaRPr lang="zh-CN" altLang="zh-CN" sz="2800" kern="100" dirty="0">
              <a:latin typeface="宋体"/>
              <a:cs typeface="Courier New"/>
            </a:endParaRPr>
          </a:p>
          <a:p>
            <a:pPr algn="just">
              <a:lnSpc>
                <a:spcPct val="17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(4)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民族矛盾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(</a:t>
            </a:r>
            <a:r>
              <a:rPr lang="zh-CN" altLang="zh-CN" sz="2800" b="1" kern="100" dirty="0">
                <a:latin typeface="Times New Roman"/>
                <a:ea typeface="华文细黑"/>
                <a:cs typeface="Times New Roman"/>
              </a:rPr>
              <a:t>满族与汉族</a:t>
            </a:r>
            <a:r>
              <a:rPr lang="en-US" altLang="zh-CN" sz="2800" kern="100" dirty="0">
                <a:latin typeface="Times New Roman"/>
                <a:ea typeface="华文细黑"/>
                <a:cs typeface="Courier New"/>
              </a:rPr>
              <a:t>)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64" y="238194"/>
            <a:ext cx="2333534" cy="668428"/>
            <a:chOff x="164" y="341996"/>
            <a:chExt cx="2333534" cy="668428"/>
          </a:xfrm>
        </p:grpSpPr>
        <p:sp>
          <p:nvSpPr>
            <p:cNvPr id="4" name="五边形 3"/>
            <p:cNvSpPr/>
            <p:nvPr/>
          </p:nvSpPr>
          <p:spPr>
            <a:xfrm>
              <a:off x="164" y="505747"/>
              <a:ext cx="432048" cy="491359"/>
            </a:xfrm>
            <a:prstGeom prst="homePlate">
              <a:avLst>
                <a:gd name="adj" fmla="val 35304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square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5" name="燕尾形 4"/>
            <p:cNvSpPr/>
            <p:nvPr/>
          </p:nvSpPr>
          <p:spPr>
            <a:xfrm>
              <a:off x="262558" y="501558"/>
              <a:ext cx="2037820" cy="495548"/>
            </a:xfrm>
            <a:prstGeom prst="chevron">
              <a:avLst>
                <a:gd name="adj" fmla="val 36111"/>
              </a:avLst>
            </a:prstGeom>
            <a:solidFill>
              <a:srgbClr val="00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zh-CN" altLang="en-US" sz="12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245466" y="341996"/>
              <a:ext cx="2088232" cy="668428"/>
            </a:xfrm>
            <a:prstGeom prst="rect">
              <a:avLst/>
            </a:prstGeom>
          </p:spPr>
          <p:txBody>
            <a:bodyPr wrap="square" lIns="121898" tIns="60948" rIns="121898" bIns="60948">
              <a:spAutoFit/>
            </a:bodyPr>
            <a:lstStyle/>
            <a:p>
              <a:pPr lvl="0" algn="ctr" defTabSz="-635">
                <a:lnSpc>
                  <a:spcPct val="150000"/>
                </a:lnSpc>
                <a:tabLst>
                  <a:tab pos="1890395" algn="l"/>
                </a:tabLst>
              </a:pPr>
              <a:r>
                <a:rPr lang="zh-CN" altLang="en-US" sz="2800" b="1" kern="100" dirty="0">
                  <a:solidFill>
                    <a:prstClr val="white"/>
                  </a:solidFill>
                  <a:latin typeface="宋体"/>
                  <a:cs typeface="Courier New"/>
                </a:rPr>
                <a:t>历史评价</a:t>
              </a:r>
              <a:endParaRPr lang="zh-CN" altLang="en-US" sz="2800" b="1" kern="100" dirty="0">
                <a:solidFill>
                  <a:prstClr val="white"/>
                </a:solidFill>
                <a:latin typeface="宋体"/>
                <a:cs typeface="Courier New"/>
              </a:endParaRPr>
            </a:p>
          </p:txBody>
        </p:sp>
      </p:grpSp>
      <p:pic>
        <p:nvPicPr>
          <p:cNvPr id="14" name="图片 13">
            <a:hlinkClick r:id="rId1" action="ppaction://hlinksldjump"/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7440" y="6256615"/>
            <a:ext cx="602973" cy="602973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269287" y="1341562"/>
            <a:ext cx="11730575" cy="140081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FF0000"/>
                </a:solidFill>
                <a:latin typeface="Times New Roman"/>
                <a:ea typeface="华文细黑"/>
                <a:cs typeface="Times New Roman"/>
              </a:rPr>
              <a:t>平定三藩叛乱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，消除了大一统国家潜伏的割据、分裂的隐患，</a:t>
            </a:r>
            <a:r>
              <a:rPr lang="zh-CN" altLang="zh-CN" sz="2800" b="1" kern="100" dirty="0">
                <a:solidFill>
                  <a:srgbClr val="FF0000"/>
                </a:solidFill>
                <a:latin typeface="Times New Roman"/>
                <a:ea typeface="华文细黑"/>
                <a:cs typeface="Times New Roman"/>
              </a:rPr>
              <a:t>加强了国家统一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</a:t>
            </a:r>
            <a:r>
              <a:rPr lang="zh-CN" altLang="zh-CN" sz="2800" b="1" kern="100" dirty="0">
                <a:solidFill>
                  <a:srgbClr val="0000CC"/>
                </a:solidFill>
                <a:latin typeface="Times New Roman"/>
                <a:ea typeface="华文细黑"/>
                <a:cs typeface="Times New Roman"/>
              </a:rPr>
              <a:t>巩固了中央集权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，也有助于消除积弊，</a:t>
            </a:r>
            <a:r>
              <a:rPr lang="zh-CN" altLang="zh-CN" sz="2800" b="1" kern="100" dirty="0">
                <a:solidFill>
                  <a:srgbClr val="0000CC"/>
                </a:solidFill>
                <a:latin typeface="Times New Roman"/>
                <a:ea typeface="华文细黑"/>
                <a:cs typeface="Times New Roman"/>
              </a:rPr>
              <a:t>促进经济发展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，</a:t>
            </a:r>
            <a:r>
              <a:rPr lang="zh-CN" altLang="zh-CN" sz="2800" b="1" kern="100" dirty="0">
                <a:solidFill>
                  <a:srgbClr val="0000CC"/>
                </a:solidFill>
                <a:latin typeface="Times New Roman"/>
                <a:ea typeface="华文细黑"/>
                <a:cs typeface="Times New Roman"/>
              </a:rPr>
              <a:t>安定民生</a:t>
            </a:r>
            <a:r>
              <a:rPr lang="zh-CN" altLang="zh-CN" sz="2800" kern="100" dirty="0">
                <a:latin typeface="Times New Roman"/>
                <a:ea typeface="华文细黑"/>
                <a:cs typeface="Times New Roman"/>
              </a:rPr>
              <a:t>。</a:t>
            </a:r>
            <a:endParaRPr lang="zh-CN" altLang="zh-CN" sz="2800" kern="100" dirty="0">
              <a:effectLst/>
              <a:latin typeface="宋体"/>
              <a:cs typeface="Courier New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3356</Words>
  <Application>Kingsoft Office WPP</Application>
  <PresentationFormat>自定义</PresentationFormat>
  <Paragraphs>306</Paragraphs>
  <Slides>28</Slides>
  <Notes>0</Notes>
  <HiddenSlides>4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0" baseType="lpstr">
      <vt:lpstr>7_Office 主题</vt:lpstr>
      <vt:lpstr>8_Office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4547</cp:revision>
  <dcterms:created xsi:type="dcterms:W3CDTF">2014-11-27T01:03:00Z</dcterms:created>
  <dcterms:modified xsi:type="dcterms:W3CDTF">2018-03-25T01:56:40Z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  <property fmtid="{D5CDD505-2E9C-101B-9397-08002B2CF9AE}" pid="3" name="NXPowerLiteLastOptimized">
    <vt:lpwstr>422304</vt:lpwstr>
  </property>
  <property fmtid="{D5CDD505-2E9C-101B-9397-08002B2CF9AE}" pid="4" name="NXPowerLiteSettings">
    <vt:lpwstr>F7000400038000</vt:lpwstr>
  </property>
  <property fmtid="{D5CDD505-2E9C-101B-9397-08002B2CF9AE}" pid="5" name="NXPowerLiteVersion">
    <vt:lpwstr>D5.0.3</vt:lpwstr>
  </property>
</Properties>
</file>