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notesMasterIdLst>
    <p:notesMasterId r:id="rId44"/>
  </p:notesMasterIdLst>
  <p:handoutMasterIdLst>
    <p:handoutMasterId r:id="rId45"/>
  </p:handoutMasterIdLst>
  <p:sldIdLst>
    <p:sldId id="1164" r:id="rId3"/>
    <p:sldId id="1366" r:id="rId4"/>
    <p:sldId id="1184" r:id="rId5"/>
    <p:sldId id="1362" r:id="rId6"/>
    <p:sldId id="1187" r:id="rId7"/>
    <p:sldId id="1395" r:id="rId8"/>
    <p:sldId id="1221" r:id="rId9"/>
    <p:sldId id="1403" r:id="rId10"/>
    <p:sldId id="1368" r:id="rId11"/>
    <p:sldId id="1369" r:id="rId12"/>
    <p:sldId id="1391" r:id="rId13"/>
    <p:sldId id="1404" r:id="rId14"/>
    <p:sldId id="1374" r:id="rId15"/>
    <p:sldId id="1376" r:id="rId16"/>
    <p:sldId id="1363" r:id="rId17"/>
    <p:sldId id="1346" r:id="rId18"/>
    <p:sldId id="1377" r:id="rId19"/>
    <p:sldId id="1388" r:id="rId20"/>
    <p:sldId id="1405" r:id="rId21"/>
    <p:sldId id="1406" r:id="rId22"/>
    <p:sldId id="1407" r:id="rId23"/>
    <p:sldId id="1380" r:id="rId24"/>
    <p:sldId id="1382" r:id="rId25"/>
    <p:sldId id="1396" r:id="rId26"/>
    <p:sldId id="1408" r:id="rId27"/>
    <p:sldId id="1398" r:id="rId28"/>
    <p:sldId id="1399" r:id="rId29"/>
    <p:sldId id="1411" r:id="rId30"/>
    <p:sldId id="1409" r:id="rId31"/>
    <p:sldId id="1410" r:id="rId32"/>
    <p:sldId id="1205" r:id="rId33"/>
    <p:sldId id="1250" r:id="rId34"/>
    <p:sldId id="1255" r:id="rId35"/>
    <p:sldId id="1412" r:id="rId36"/>
    <p:sldId id="1251" r:id="rId37"/>
    <p:sldId id="1252" r:id="rId38"/>
    <p:sldId id="1394" r:id="rId39"/>
    <p:sldId id="1400" r:id="rId40"/>
    <p:sldId id="1402" r:id="rId41"/>
    <p:sldId id="1401" r:id="rId42"/>
    <p:sldId id="1244" r:id="rId43"/>
  </p:sldIdLst>
  <p:sldSz cx="12190413" cy="6859588"/>
  <p:notesSz cx="6858000" cy="9144000"/>
  <p:defaultTextStyle>
    <a:defPPr>
      <a:defRPr lang="zh-CN"/>
    </a:defPPr>
    <a:lvl1pPr marL="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114AC"/>
    <a:srgbClr val="000066"/>
    <a:srgbClr val="0000CC"/>
    <a:srgbClr val="FF9966"/>
    <a:srgbClr val="66FF99"/>
    <a:srgbClr val="5DDDDA"/>
    <a:srgbClr val="000000"/>
    <a:srgbClr val="00CCFF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27F97BB-C833-4FB7-BDE5-3F7075034690}" styleName="主题样式 2 - 强调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FD4443E-F989-4FC4-A0C8-D5A2AF1F390B}" styleName="深色样式 1 - 强调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3" autoAdjust="0"/>
    <p:restoredTop sz="97193" autoAdjust="0"/>
  </p:normalViewPr>
  <p:slideViewPr>
    <p:cSldViewPr>
      <p:cViewPr>
        <p:scale>
          <a:sx n="100" d="100"/>
          <a:sy n="100" d="100"/>
        </p:scale>
        <p:origin x="-210" y="486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6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594FB-2808-45A5-BDC8-80C0F481B27E}" type="datetimeFigureOut">
              <a:rPr lang="zh-CN" altLang="en-US" smtClean="0"/>
              <a:pPr/>
              <a:t>2017/10/19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B4082-C5AE-46D0-A000-D929E8B259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38111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FAA0F-2349-45DA-9EBD-9D94C9A1CFA0}" type="datetimeFigureOut">
              <a:rPr lang="zh-CN" altLang="en-US" smtClean="0"/>
              <a:pPr/>
              <a:t>2017/10/19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37086-15D0-443D-AF17-A3F21825C0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2509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标题幻灯片"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65495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520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7CD490C1-7E7E-423A-91D8-058624AF834B}" type="datetimeFigureOut">
              <a:rPr lang="zh-CN" altLang="en-US" smtClean="0">
                <a:solidFill>
                  <a:prstClr val="black"/>
                </a:solidFill>
              </a:rPr>
              <a:pPr/>
              <a:t>2017/10/19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058" y="6357823"/>
            <a:ext cx="3860297" cy="365210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6463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EA5C5624-0453-40A9-9FFF-DD435B6A2D1D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674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标题幻灯片"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96398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61329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520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7CD490C1-7E7E-423A-91D8-058624AF834B}" type="datetimeFigureOut">
              <a:rPr lang="zh-CN" altLang="en-US" smtClean="0">
                <a:solidFill>
                  <a:prstClr val="black"/>
                </a:solidFill>
              </a:rPr>
              <a:pPr/>
              <a:t>2017/10/19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058" y="6357823"/>
            <a:ext cx="3860297" cy="365210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6463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EA5C5624-0453-40A9-9FFF-DD435B6A2D1D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444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9" r:id="rId4"/>
  </p:sldLayoutIdLst>
  <p:timing>
    <p:tnLst>
      <p:par>
        <p:cTn id="1" dur="indefinite" restart="never" nodeType="tmRoot"/>
      </p:par>
    </p:tnLst>
  </p:timing>
  <p:txStyles>
    <p:titleStyle>
      <a:lvl1pPr algn="ctr" defTabSz="121856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8565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8565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8565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8565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54794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iming>
    <p:tnLst>
      <p:par>
        <p:cTn id="1" dur="indefinite" restart="never" nodeType="tmRoot"/>
      </p:par>
    </p:tnLst>
  </p:timing>
  <p:txStyles>
    <p:titleStyle>
      <a:lvl1pPr algn="ctr" defTabSz="121856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8565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8565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8565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8565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<Relationships xmlns="http://schemas.openxmlformats.org/package/2006/relationships"><Relationship Id="rId3" Target="slide4.xml" Type="http://schemas.openxmlformats.org/officeDocument/2006/relationships/slid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5" Target="slide31.xml" Type="http://schemas.openxmlformats.org/officeDocument/2006/relationships/slide"/><Relationship Id="rId4" Target="slide15.xml" Type="http://schemas.openxmlformats.org/officeDocument/2006/relationships/slide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slide" Target="slide38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3" Type="http://schemas.openxmlformats.org/officeDocument/2006/relationships/slide" Target="slide33.xml"/><Relationship Id="rId7" Type="http://schemas.openxmlformats.org/officeDocument/2006/relationships/slide" Target="slide37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4.xml"/><Relationship Id="rId5" Type="http://schemas.openxmlformats.org/officeDocument/2006/relationships/slide" Target="slide36.xml"/><Relationship Id="rId4" Type="http://schemas.openxmlformats.org/officeDocument/2006/relationships/slide" Target="slide3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slide" Target="slide38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slide" Target="slide38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slide" Target="slide38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slide" Target="slide38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3" Type="http://schemas.openxmlformats.org/officeDocument/2006/relationships/slide" Target="slide33.xml"/><Relationship Id="rId7" Type="http://schemas.openxmlformats.org/officeDocument/2006/relationships/slide" Target="slide38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slide" Target="slide38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slide" Target="slide37.xml"/><Relationship Id="rId3" Type="http://schemas.openxmlformats.org/officeDocument/2006/relationships/slide" Target="slide33.xml"/><Relationship Id="rId7" Type="http://schemas.openxmlformats.org/officeDocument/2006/relationships/image" Target="../media/image4.png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slide" Target="slide36.xml"/><Relationship Id="rId4" Type="http://schemas.openxmlformats.org/officeDocument/2006/relationships/slide" Target="slide35.xml"/><Relationship Id="rId9" Type="http://schemas.openxmlformats.org/officeDocument/2006/relationships/slide" Target="slide3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"/>
          <a:stretch/>
        </p:blipFill>
        <p:spPr>
          <a:xfrm>
            <a:off x="-1" y="0"/>
            <a:ext cx="12189109" cy="6859588"/>
          </a:xfrm>
          <a:prstGeom prst="rect">
            <a:avLst/>
          </a:prstGeom>
        </p:spPr>
      </p:pic>
      <p:grpSp>
        <p:nvGrpSpPr>
          <p:cNvPr id="25" name="组合 24"/>
          <p:cNvGrpSpPr/>
          <p:nvPr/>
        </p:nvGrpSpPr>
        <p:grpSpPr>
          <a:xfrm>
            <a:off x="-25475" y="3604299"/>
            <a:ext cx="12215887" cy="1375395"/>
            <a:chOff x="-1524000" y="2705990"/>
            <a:chExt cx="12192000" cy="1375395"/>
          </a:xfrm>
        </p:grpSpPr>
        <p:cxnSp>
          <p:nvCxnSpPr>
            <p:cNvPr id="26" name="直接连接符 25"/>
            <p:cNvCxnSpPr/>
            <p:nvPr/>
          </p:nvCxnSpPr>
          <p:spPr>
            <a:xfrm>
              <a:off x="0" y="2807930"/>
              <a:ext cx="9144000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组合 26"/>
            <p:cNvGrpSpPr/>
            <p:nvPr/>
          </p:nvGrpSpPr>
          <p:grpSpPr>
            <a:xfrm>
              <a:off x="-1524000" y="2705990"/>
              <a:ext cx="12192000" cy="1375395"/>
              <a:chOff x="-1524000" y="2705990"/>
              <a:chExt cx="12192000" cy="1375395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-1524000" y="2705990"/>
                <a:ext cx="12192000" cy="1292787"/>
              </a:xfrm>
              <a:prstGeom prst="rect">
                <a:avLst/>
              </a:prstGeom>
              <a:solidFill>
                <a:schemeClr val="bg1">
                  <a:alpha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3985218" y="3998778"/>
                <a:ext cx="6682781" cy="82606"/>
              </a:xfrm>
              <a:prstGeom prst="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0" name="矩形 29"/>
              <p:cNvSpPr/>
              <p:nvPr/>
            </p:nvSpPr>
            <p:spPr>
              <a:xfrm>
                <a:off x="-1524000" y="3998777"/>
                <a:ext cx="5509219" cy="82608"/>
              </a:xfrm>
              <a:prstGeom prst="rect">
                <a:avLst/>
              </a:prstGeom>
              <a:solidFill>
                <a:srgbClr val="92D05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13" name="副标题 3"/>
          <p:cNvSpPr txBox="1">
            <a:spLocks/>
          </p:cNvSpPr>
          <p:nvPr/>
        </p:nvSpPr>
        <p:spPr>
          <a:xfrm>
            <a:off x="2851744" y="3573628"/>
            <a:ext cx="9119543" cy="136833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1218565" eaLnBrk="1" hangingPunct="1" indent="-457200" latinLnBrk="0" marL="457200" rtl="0">
              <a:spcBef>
                <a:spcPct val="20000"/>
              </a:spcBef>
              <a:buFont charset="0" pitchFamily="34" typeface="Arial"/>
              <a:buChar char="•"/>
              <a:defRPr kern="1200" sz="4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218565" eaLnBrk="1" hangingPunct="1" indent="-381000" latinLnBrk="0" marL="990600" rtl="0">
              <a:spcBef>
                <a:spcPct val="20000"/>
              </a:spcBef>
              <a:buFont charset="0" pitchFamily="34" typeface="Arial"/>
              <a:buChar char="–"/>
              <a:defRPr kern="1200"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218565" eaLnBrk="1" hangingPunct="1" indent="-304800" latinLnBrk="0" marL="1524000" rtl="0">
              <a:spcBef>
                <a:spcPct val="20000"/>
              </a:spcBef>
              <a:buFont charset="0" pitchFamily="34" typeface="Arial"/>
              <a:buChar char="•"/>
              <a:defRPr kern="1200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218565" eaLnBrk="1" hangingPunct="1" indent="-304800" latinLnBrk="0" marL="2133600" rtl="0">
              <a:spcBef>
                <a:spcPct val="20000"/>
              </a:spcBef>
              <a:buFont charset="0" pitchFamily="34" typeface="Arial"/>
              <a:buChar char="–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218565" eaLnBrk="1" hangingPunct="1" indent="-304800" latinLnBrk="0" marL="2743200" rtl="0">
              <a:spcBef>
                <a:spcPct val="20000"/>
              </a:spcBef>
              <a:buFont charset="0" pitchFamily="34" typeface="Arial"/>
              <a:buChar char="»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218565" eaLnBrk="1" hangingPunct="1" indent="-304800" latinLnBrk="0" marL="3352800" rtl="0">
              <a:spcBef>
                <a:spcPct val="20000"/>
              </a:spcBef>
              <a:buFont charset="0" pitchFamily="34" typeface="Arial"/>
              <a:buChar char="•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218565" eaLnBrk="1" hangingPunct="1" indent="-304800" latinLnBrk="0" marL="3962400" rtl="0">
              <a:spcBef>
                <a:spcPct val="20000"/>
              </a:spcBef>
              <a:buFont charset="0" pitchFamily="34" typeface="Arial"/>
              <a:buChar char="•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218565" eaLnBrk="1" hangingPunct="1" indent="-304800" latinLnBrk="0" marL="4572000" rtl="0">
              <a:spcBef>
                <a:spcPct val="20000"/>
              </a:spcBef>
              <a:buFont charset="0" pitchFamily="34" typeface="Arial"/>
              <a:buChar char="•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218565" eaLnBrk="1" hangingPunct="1" indent="-304800" latinLnBrk="0" marL="5181600" rtl="0">
              <a:spcBef>
                <a:spcPct val="20000"/>
              </a:spcBef>
              <a:buFont charset="0" pitchFamily="34" typeface="Arial"/>
              <a:buChar char="•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lnSpc>
                <a:spcPct val="150000"/>
              </a:lnSpc>
              <a:spcBef>
                <a:spcPts val="0"/>
              </a:spcBef>
              <a:buNone/>
              <a:tabLst>
                <a:tab algn="l" pos="2250440"/>
              </a:tabLst>
            </a:pPr>
            <a:r>
              <a:rPr altLang="en-US" b="1" dirty="0" lang="zh-CN" smtClean="0" sz="240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第三单元    资产阶级政治家</a:t>
            </a:r>
            <a:endParaRPr altLang="zh-CN" b="1" dirty="0" lang="en-US" sz="240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indent="0" lvl="0" marL="0">
              <a:lnSpc>
                <a:spcPct val="150000"/>
              </a:lnSpc>
              <a:spcBef>
                <a:spcPts val="0"/>
              </a:spcBef>
              <a:buNone/>
              <a:tabLst>
                <a:tab algn="l" pos="2250440"/>
              </a:tabLst>
            </a:pPr>
            <a:r>
              <a:rPr altLang="en-US" b="1" dirty="0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0" pitchFamily="18" typeface="Times New Roman"/>
                <a:ea typeface="+mj-ea"/>
                <a:cs charset="0" pitchFamily="18" typeface="Times New Roman"/>
              </a:rPr>
              <a:t>第</a:t>
            </a:r>
            <a:r>
              <a:rPr altLang="zh-CN" b="1" dirty="0" lang="en-US" sz="3200">
                <a:solidFill>
                  <a:schemeClr val="tx1">
                    <a:lumMod val="85000"/>
                    <a:lumOff val="15000"/>
                  </a:schemeClr>
                </a:solidFill>
                <a:latin charset="0" pitchFamily="18" typeface="Times New Roman"/>
                <a:ea typeface="+mj-ea"/>
                <a:cs charset="0" pitchFamily="18" typeface="Times New Roman"/>
              </a:rPr>
              <a:t>10</a:t>
            </a:r>
            <a:r>
              <a:rPr altLang="en-US" b="1" dirty="0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0" pitchFamily="18" typeface="Times New Roman"/>
                <a:ea typeface="+mj-ea"/>
                <a:cs charset="0" pitchFamily="18" typeface="Times New Roman"/>
              </a:rPr>
              <a:t>课　革命的先行者孙中山</a:t>
            </a:r>
            <a:endParaRPr altLang="zh-CN" b="1" dirty="0" lang="zh-CN" sz="3200">
              <a:solidFill>
                <a:schemeClr val="tx1">
                  <a:lumMod val="85000"/>
                  <a:lumOff val="15000"/>
                </a:schemeClr>
              </a:solidFill>
              <a:latin charset="0" pitchFamily="18" typeface="Times New Roman"/>
              <a:ea typeface="+mj-ea"/>
              <a:cs charset="0" pitchFamily="18"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67314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dur="indefinite" id="1" nodeType="tmRoot" restart="never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164" y="238194"/>
            <a:ext cx="2333534" cy="668428"/>
            <a:chOff x="164" y="341996"/>
            <a:chExt cx="2333534" cy="668428"/>
          </a:xfrm>
        </p:grpSpPr>
        <p:sp>
          <p:nvSpPr>
            <p:cNvPr id="17" name="五边形 16"/>
            <p:cNvSpPr/>
            <p:nvPr/>
          </p:nvSpPr>
          <p:spPr>
            <a:xfrm>
              <a:off x="164" y="505747"/>
              <a:ext cx="432048" cy="491359"/>
            </a:xfrm>
            <a:prstGeom prst="homePlate">
              <a:avLst>
                <a:gd name="adj" fmla="val 3530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8" name="燕尾形 17"/>
            <p:cNvSpPr/>
            <p:nvPr/>
          </p:nvSpPr>
          <p:spPr>
            <a:xfrm>
              <a:off x="262558" y="501558"/>
              <a:ext cx="2037820" cy="495548"/>
            </a:xfrm>
            <a:prstGeom prst="chevron">
              <a:avLst>
                <a:gd name="adj" fmla="val 36111"/>
              </a:avLst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245466" y="341996"/>
              <a:ext cx="2088232" cy="668428"/>
            </a:xfrm>
            <a:prstGeom prst="rect">
              <a:avLst/>
            </a:prstGeom>
          </p:spPr>
          <p:txBody>
            <a:bodyPr wrap="square" lIns="121898" tIns="60948" rIns="121898" bIns="60948">
              <a:spAutoFit/>
            </a:bodyPr>
            <a:lstStyle/>
            <a:p>
              <a:pPr lvl="0" algn="ctr">
                <a:lnSpc>
                  <a:spcPct val="150000"/>
                </a:lnSpc>
                <a:tabLst>
                  <a:tab pos="1890395" algn="l"/>
                </a:tabLst>
              </a:pPr>
              <a:r>
                <a:rPr lang="zh-CN" altLang="en-US" sz="2800" b="1" kern="100" dirty="0">
                  <a:solidFill>
                    <a:prstClr val="white"/>
                  </a:solidFill>
                  <a:latin typeface="宋体"/>
                  <a:cs typeface="Courier New"/>
                </a:rPr>
                <a:t>轻巧识记</a:t>
              </a:r>
            </a:p>
          </p:txBody>
        </p:sp>
      </p:grpSp>
      <p:sp>
        <p:nvSpPr>
          <p:cNvPr id="23" name="矩形 22"/>
          <p:cNvSpPr/>
          <p:nvPr/>
        </p:nvSpPr>
        <p:spPr>
          <a:xfrm>
            <a:off x="504414" y="1269554"/>
            <a:ext cx="11057037" cy="38877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三个词语概括《临时约法》的内容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主权在民、自由平等、三权分立。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主权在民即中华民国主权属于国民全体。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自由平等包括全国各民族一律平等和国民享有基本的权利。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(3)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三权分立包括实行行政、立法、司法三权分立的政治体制和责任内阁制。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pic>
        <p:nvPicPr>
          <p:cNvPr id="24" name="图片 2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5494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62558" y="261442"/>
            <a:ext cx="11499437" cy="594006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五、《建国方略》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完成：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1917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年～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1919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年孙中山完成《建国方略》一书。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2.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内容：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)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“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      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是心理建设；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)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“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       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是物质建设；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(3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)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“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       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是社会建设。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六、</a:t>
            </a:r>
            <a:r>
              <a:rPr lang="en-US" altLang="zh-CN" sz="2800" b="1" kern="100" dirty="0">
                <a:solidFill>
                  <a:srgbClr val="0000FF"/>
                </a:solidFill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革命尚未成功，同志仍须努力</a:t>
            </a:r>
            <a:r>
              <a:rPr lang="en-US" altLang="zh-CN" sz="2800" b="1" kern="100" dirty="0">
                <a:solidFill>
                  <a:srgbClr val="0000FF"/>
                </a:solidFill>
                <a:latin typeface="宋体"/>
                <a:ea typeface="华文细黑"/>
                <a:cs typeface="Times New Roman"/>
              </a:rPr>
              <a:t>”</a:t>
            </a:r>
            <a:endParaRPr lang="zh-CN" altLang="zh-CN" sz="2800" b="1" kern="100" dirty="0">
              <a:solidFill>
                <a:srgbClr val="0000FF"/>
              </a:solidFill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接受共产国际和中国共产党的帮助，同意改组国民党。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2.1924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年，中国国民党第一次全国代表大会召开，同意接受共产党员以个人身份加入国民党，重新解释三民主义，确立了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“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			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的三大政策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latin typeface="宋体"/>
              <a:cs typeface="Courier New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7574" y="6026030"/>
            <a:ext cx="2674827" cy="82956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422798" y="1629594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孙文学说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247334" y="1612479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实业计划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98662" y="2277666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民权初步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481992" y="4797946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联俄、联共、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扶助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39867" y="5446018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农工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4971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7" grpId="0"/>
      <p:bldP spid="7" grpId="1"/>
      <p:bldP spid="12" grpId="0"/>
      <p:bldP spid="12" grpId="1"/>
      <p:bldP spid="13" grpId="0"/>
      <p:bldP spid="13" grpId="1"/>
      <p:bldP spid="14" grpId="0"/>
      <p:bldP spid="1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62558" y="587178"/>
            <a:ext cx="11499437" cy="26265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3.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收回部分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关余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：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1924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年初。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4.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黄埔军校的建立。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5.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《北上宣言》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1924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11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月重申国民党反帝、反军阀的立场。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6.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北平病逝：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1925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3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月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12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日。</a:t>
            </a:r>
            <a:endParaRPr lang="zh-CN" altLang="zh-CN" sz="2800" kern="100" dirty="0">
              <a:latin typeface="宋体"/>
              <a:cs typeface="Courier New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9598718"/>
              </p:ext>
            </p:extLst>
          </p:nvPr>
        </p:nvGraphicFramePr>
        <p:xfrm>
          <a:off x="10619904" y="4851952"/>
          <a:ext cx="1570509" cy="594066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570509"/>
              </a:tblGrid>
              <a:tr h="594066">
                <a:tc>
                  <a:txBody>
                    <a:bodyPr/>
                    <a:lstStyle/>
                    <a:p>
                      <a:pPr marL="0" marR="0" indent="0" algn="ctr" defTabSz="12185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400" i="1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矩形 10">
            <a:hlinkClick r:id="rId2" action="ppaction://hlinksldjump"/>
          </p:cNvPr>
          <p:cNvSpPr/>
          <p:nvPr/>
        </p:nvSpPr>
        <p:spPr>
          <a:xfrm>
            <a:off x="10703723" y="4916531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itchFamily="2" charset="-122"/>
                <a:ea typeface="华文细黑" pitchFamily="2" charset="-122"/>
              </a:rPr>
              <a:t>关键点拨</a:t>
            </a:r>
          </a:p>
        </p:txBody>
      </p:sp>
    </p:spTree>
    <p:extLst>
      <p:ext uri="{BB962C8B-B14F-4D97-AF65-F5344CB8AC3E}">
        <p14:creationId xmlns:p14="http://schemas.microsoft.com/office/powerpoint/2010/main" xmlns="" val="1648010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64" y="238194"/>
            <a:ext cx="2333534" cy="668428"/>
            <a:chOff x="164" y="341996"/>
            <a:chExt cx="2333534" cy="668428"/>
          </a:xfrm>
        </p:grpSpPr>
        <p:sp>
          <p:nvSpPr>
            <p:cNvPr id="3" name="五边形 2"/>
            <p:cNvSpPr/>
            <p:nvPr/>
          </p:nvSpPr>
          <p:spPr>
            <a:xfrm>
              <a:off x="164" y="505747"/>
              <a:ext cx="432048" cy="491359"/>
            </a:xfrm>
            <a:prstGeom prst="homePlate">
              <a:avLst>
                <a:gd name="adj" fmla="val 3530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" name="燕尾形 3"/>
            <p:cNvSpPr/>
            <p:nvPr/>
          </p:nvSpPr>
          <p:spPr>
            <a:xfrm>
              <a:off x="262558" y="501558"/>
              <a:ext cx="2037820" cy="495548"/>
            </a:xfrm>
            <a:prstGeom prst="chevron">
              <a:avLst>
                <a:gd name="adj" fmla="val 36111"/>
              </a:avLst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245466" y="341996"/>
              <a:ext cx="2088232" cy="668428"/>
            </a:xfrm>
            <a:prstGeom prst="rect">
              <a:avLst/>
            </a:prstGeom>
          </p:spPr>
          <p:txBody>
            <a:bodyPr wrap="square" lIns="121898" tIns="60948" rIns="121898" bIns="60948">
              <a:spAutoFit/>
            </a:bodyPr>
            <a:lstStyle/>
            <a:p>
              <a:pPr lvl="0" algn="ctr">
                <a:lnSpc>
                  <a:spcPct val="150000"/>
                </a:lnSpc>
                <a:tabLst>
                  <a:tab pos="1890395" algn="l"/>
                </a:tabLst>
              </a:pPr>
              <a:r>
                <a:rPr lang="zh-CN" altLang="en-US" sz="2800" b="1" kern="100" dirty="0">
                  <a:solidFill>
                    <a:prstClr val="white"/>
                  </a:solidFill>
                  <a:latin typeface="宋体"/>
                  <a:cs typeface="Courier New"/>
                </a:rPr>
                <a:t>关键点拨</a:t>
              </a:r>
            </a:p>
          </p:txBody>
        </p:sp>
      </p:grpSp>
      <p:pic>
        <p:nvPicPr>
          <p:cNvPr id="9" name="图片 8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04414" y="1193023"/>
            <a:ext cx="11057037" cy="19487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孙中山革命一生受挫的原因：由于中国是半殖民地半封建社会，资本主义的发展遭受帝国主义与封建主义的双重压迫，所以资产阶级政党具有软弱性与妥协性，无法领导人民取得民主革命的胜利。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1697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-1" y="-26590"/>
            <a:ext cx="12190413" cy="43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知识图示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305" y="1053530"/>
            <a:ext cx="11241802" cy="4553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81330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10830" y="2133650"/>
            <a:ext cx="66369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史料实证     深化探究  </a:t>
            </a:r>
            <a:endParaRPr lang="en-US" altLang="zh-CN" sz="4000" b="1" dirty="0">
              <a:solidFill>
                <a:srgbClr val="FFFF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000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    —— </a:t>
            </a:r>
            <a:r>
              <a:rPr lang="zh-CN" altLang="en-US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理解重要史料史论</a:t>
            </a:r>
          </a:p>
        </p:txBody>
      </p:sp>
    </p:spTree>
    <p:extLst>
      <p:ext uri="{BB962C8B-B14F-4D97-AF65-F5344CB8AC3E}">
        <p14:creationId xmlns:p14="http://schemas.microsoft.com/office/powerpoint/2010/main" xmlns="" val="576587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48922" y="658083"/>
            <a:ext cx="11532492" cy="594006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史料一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人能尽其才，地能尽其利，物能尽其用，货能畅其流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此四事者，富强之大经，治国之大本也。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试观日本一国，与西人通商后于我，仿效西方亦后于我，其维新之政为日几何，而今日成效已大有可观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……”		     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孙中山《上李鸿章书》，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1894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6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月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革命为唯一法门。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我们必须倾覆满洲政府，建设民国。革命成功之日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废除专制，实行共和。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</a:t>
            </a: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孙中山《在檀香山正埠荷梯厘街戏院的演说》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1903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年</a:t>
            </a:r>
            <a:endParaRPr lang="en-US" altLang="zh-CN" sz="2800" kern="100" dirty="0">
              <a:latin typeface="宋体"/>
              <a:cs typeface="Courier New"/>
            </a:endParaRPr>
          </a:p>
          <a:p>
            <a:pPr lvl="0"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微软雅黑"/>
                <a:ea typeface="微软雅黑"/>
                <a:cs typeface="Courier New"/>
              </a:rPr>
              <a:t>问题思考</a:t>
            </a:r>
            <a:endParaRPr lang="en-US" altLang="zh-CN" sz="2800" b="1" kern="100" dirty="0">
              <a:solidFill>
                <a:srgbClr val="C00000"/>
              </a:solidFill>
              <a:latin typeface="微软雅黑"/>
              <a:ea typeface="微软雅黑"/>
              <a:cs typeface="Courier New"/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2800" kern="100" dirty="0">
                <a:solidFill>
                  <a:prstClr val="black"/>
                </a:solidFill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/>
                <a:ea typeface="华文细黑"/>
                <a:cs typeface="Times New Roman"/>
              </a:rPr>
              <a:t>由史料一，说一说孙中山的救国主张及其原因</a:t>
            </a:r>
            <a:r>
              <a:rPr lang="zh-CN" altLang="zh-CN" sz="2800" kern="100" dirty="0" smtClean="0">
                <a:solidFill>
                  <a:prstClr val="black"/>
                </a:solidFill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solidFill>
                <a:prstClr val="black"/>
              </a:solidFill>
              <a:latin typeface="宋体"/>
              <a:cs typeface="Courier New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" y="-26590"/>
            <a:ext cx="12190413" cy="43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主题一　孙中山的救国主张</a:t>
            </a: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914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231443" y="1734082"/>
            <a:ext cx="11624403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主张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：通过改良运动，发展资本主义，实现国富民强。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原因：社会上改良主义盛行，自身受西方教育，民族危机严重。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2834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75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31443" y="549474"/>
            <a:ext cx="11272852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与史料一相比，史料二中孙中山的救国主张有何变化，直接原因是什么？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31443" y="1870030"/>
            <a:ext cx="11624403" cy="141574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变化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：由改良走上革命，推翻专制，建立共和民国。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原因：上书无结果，认识到改良道路行不通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2157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2" uiExpand="1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48922" y="666920"/>
            <a:ext cx="11532492" cy="5211146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　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似乎欧美各国应该家给人足，乐享幸福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然而试看各国的现象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富者极少，贫者极多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所以倡民生主义，就是因贫富不均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闻得有人说，民生主义是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夺富人之田为己有；这是他未知其中道理，随口说去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兄弟所最信的是定地价的法。比方地主有地价一千元，可定价为一千，或多至二千；就算那地将来因交通发达，价涨至一万，地主得两千，已属有益无损；赢利八千，当属国家。这于国计民生，皆大有益。少数富人把持垄断的弊端自然永绝，这是最简便易行之法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en-US" altLang="zh-CN" sz="2800" kern="100" dirty="0" smtClean="0">
              <a:latin typeface="Times New Roman"/>
              <a:ea typeface="华文细黑"/>
              <a:cs typeface="Times New Roman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摘自孙中山《三民主义与中国前途》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-1" y="-26590"/>
            <a:ext cx="12190413" cy="43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主题二</a:t>
            </a:r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　</a:t>
            </a:r>
            <a:r>
              <a:rPr lang="zh-CN" altLang="en-US" sz="2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三民主义</a:t>
            </a:r>
            <a:endParaRPr lang="zh-CN" altLang="en-US" sz="2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4151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931950" y="1862244"/>
            <a:ext cx="10412938" cy="23965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030868" y="2000795"/>
            <a:ext cx="10015639" cy="2304473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800" b="1" kern="10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  <a:cs typeface="Times New Roman"/>
              </a:rPr>
              <a:t>课标</a:t>
            </a:r>
            <a:r>
              <a:rPr lang="zh-CN" altLang="zh-CN" sz="2800" b="1" kern="10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  <a:cs typeface="Times New Roman"/>
              </a:rPr>
              <a:t>要求</a:t>
            </a:r>
            <a:endParaRPr lang="en-US" altLang="zh-CN" sz="2800" b="1" kern="100" dirty="0" smtClean="0">
              <a:solidFill>
                <a:srgbClr val="0000FF"/>
              </a:solidFill>
              <a:latin typeface="微软雅黑" pitchFamily="34" charset="-122"/>
              <a:ea typeface="微软雅黑" pitchFamily="34" charset="-122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概述孙中山领导推翻清王朝君主专制制度、建立资产阶级共和国的主要史实，评价其在二十世纪中国社会巨变中的历史作用。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050" kern="100" dirty="0" smtClean="0">
                <a:effectLst/>
                <a:latin typeface="宋体"/>
                <a:cs typeface="Courier New"/>
              </a:rPr>
              <a:t> 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38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31443" y="322070"/>
            <a:ext cx="11499437" cy="141574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问题</a:t>
            </a:r>
            <a:r>
              <a:rPr lang="zh-CN" altLang="en-US" sz="2800" b="1" kern="100" dirty="0" smtClean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思考</a:t>
            </a:r>
            <a:endParaRPr lang="en-US" altLang="zh-CN" sz="2800" b="1" kern="100" dirty="0" smtClean="0">
              <a:solidFill>
                <a:srgbClr val="C00000"/>
              </a:solidFill>
              <a:latin typeface="+mj-ea"/>
              <a:ea typeface="+mj-ea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史料主要体现了孙中山的何种思想？提出的原因、目的各是什么？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31443" y="1701602"/>
            <a:ext cx="11624403" cy="19794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思想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：民生主义。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原因：看到了西方因贫富悬殊引发的矛盾尖锐隐患。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目的：通过民生主义，重新分配社会财富，缩小收入差距，缓和社会矛盾。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9432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uiExpand="1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31443" y="549474"/>
            <a:ext cx="11272852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在土地问题上，孙中山反对什么？就农民与孙中山主张的互动关系上会产生什么影响？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31443" y="1952617"/>
            <a:ext cx="11624403" cy="19794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主张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：反对没收地主土地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Courier New"/>
              </a:rPr>
              <a:t>(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夺富人之田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Courier New"/>
              </a:rPr>
              <a:t>)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影响：不能满足农民土地要求，民生主义是空想，也不能真正得到农民对革命的支持。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9646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uiExpand="1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48922" y="693490"/>
            <a:ext cx="11532492" cy="5211146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探究点</a:t>
            </a:r>
            <a:r>
              <a:rPr lang="en-US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Courier New"/>
              </a:rPr>
              <a:t>1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　《临时约法》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史料一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中华民国之立法权，以参议院行之，临时大总统由参议院选举之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；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临时大总统总揽政务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；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法院依法律审判民事诉讼及刑事诉讼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中华民国由中华人民组织之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；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中华民国之主权，属于国民全体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中华民国人民一律平等，无种族、阶级、宗教之区别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；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人民有请愿、诉讼、考试、选举及被选举等权利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en-US" altLang="zh-CN" sz="2800" kern="100" dirty="0" smtClean="0">
              <a:latin typeface="Times New Roman"/>
              <a:ea typeface="华文细黑"/>
              <a:cs typeface="Times New Roman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以上材料均选自《临时约法》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" y="-26590"/>
            <a:ext cx="12190413" cy="43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主题三　孙中山的主要活动</a:t>
            </a:r>
          </a:p>
        </p:txBody>
      </p:sp>
    </p:spTree>
    <p:extLst>
      <p:ext uri="{BB962C8B-B14F-4D97-AF65-F5344CB8AC3E}">
        <p14:creationId xmlns:p14="http://schemas.microsoft.com/office/powerpoint/2010/main" xmlns="" val="3630148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12393" y="690433"/>
            <a:ext cx="11499437" cy="141574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问题</a:t>
            </a:r>
            <a:r>
              <a:rPr lang="zh-CN" altLang="en-US" sz="2800" b="1" kern="100" dirty="0" smtClean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思考</a:t>
            </a:r>
            <a:endParaRPr lang="en-US" altLang="zh-CN" sz="2800" b="1" kern="100" dirty="0" smtClean="0">
              <a:solidFill>
                <a:srgbClr val="C00000"/>
              </a:solidFill>
              <a:latin typeface="+mj-ea"/>
              <a:ea typeface="+mj-ea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史料体现了哪些政治原则？有何进步意义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？</a:t>
            </a:r>
            <a:endParaRPr lang="zh-CN" altLang="zh-CN" sz="2800" kern="100" dirty="0">
              <a:latin typeface="宋体"/>
              <a:cs typeface="Courier New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12393" y="2133650"/>
            <a:ext cx="11385581" cy="19794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　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原则：三权分立、主权在民、天赋人权、法律面前人人平等。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意义：用法律形式确认了资产阶级民主、自由、权利，否定了独裁专制的君权及等级观念，具有深远影响。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3707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uiExpand="1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151981" y="371923"/>
            <a:ext cx="11847881" cy="19794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探究点</a:t>
            </a:r>
            <a:r>
              <a:rPr lang="en-US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Courier New"/>
              </a:rPr>
              <a:t>2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　维护民主共和的斗争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　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残酷的事实使孙中山等革命派从陶醉中清醒过来，再次举起斗争的旗帜，但一次次捍卫共和斗争的失败，给孙中山带来极大地困惑。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51981" y="2349674"/>
            <a:ext cx="11847881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lvl="0"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微软雅黑"/>
                <a:ea typeface="微软雅黑"/>
                <a:cs typeface="Courier New"/>
              </a:rPr>
              <a:t>问题思考</a:t>
            </a:r>
            <a:endParaRPr lang="en-US" altLang="zh-CN" sz="2800" b="1" kern="100" dirty="0">
              <a:solidFill>
                <a:srgbClr val="C00000"/>
              </a:solidFill>
              <a:latin typeface="微软雅黑"/>
              <a:ea typeface="微软雅黑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(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文中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陶醉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主要是指什么？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残酷事实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让革命派清醒过来是指什么？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51981" y="3684291"/>
            <a:ext cx="11730575" cy="262582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陶醉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：指辛亥革命推翻了专制，建立了民主共和制，颁布了《临时约法》，认为已完成了民族、民权革命任务。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清醒：袁世凯表面赞成共和，实际建立专制独裁统治，刺杀宋教仁，镇压革命，谋求复辟帝制。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059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3" grpId="0" uiExpand="1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12393" y="725424"/>
            <a:ext cx="11499437" cy="6876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以孙中山为首的革命派为捍卫共和又进行了哪些努力？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12393" y="1448561"/>
            <a:ext cx="11385581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努力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：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二次革命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，护国运动，两次护法运动，国共合作，新三民主义，北上宣言等活动与政策。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3017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3" grpId="0" build="allAtOnce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48922" y="621482"/>
            <a:ext cx="11532492" cy="521191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探究点</a:t>
            </a:r>
            <a:r>
              <a:rPr lang="en-US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Courier New"/>
              </a:rPr>
              <a:t>1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　孙中山晚年认识的转变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史料一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1918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年孙中山在第一次护法运动失败后，指出：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顾吾国之大患，莫大于武人之争雄。南与北如一丘之貉。虽号称护法之省，亦莫肯俯首法律及民意之下。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中国现在祸乱的根本，就是在军阀和那援助军阀的帝国主义者。我们这次来解决中国问题，在国民议席上，第一点就是要打破军阀，第二点就要打破援助军阀的帝国主义者。如此中国才可以和平统一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en-US" altLang="zh-CN" sz="2800" kern="100" dirty="0" smtClean="0">
              <a:latin typeface="Times New Roman"/>
              <a:ea typeface="华文细黑"/>
              <a:cs typeface="Times New Roman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——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1924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年孙中山《解决中国内乱之法》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" y="-26590"/>
            <a:ext cx="12190413" cy="43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主题四　孙中山的评价</a:t>
            </a:r>
          </a:p>
        </p:txBody>
      </p:sp>
    </p:spTree>
    <p:extLst>
      <p:ext uri="{BB962C8B-B14F-4D97-AF65-F5344CB8AC3E}">
        <p14:creationId xmlns:p14="http://schemas.microsoft.com/office/powerpoint/2010/main" xmlns="" val="153813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12393" y="690433"/>
            <a:ext cx="11499437" cy="2062079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问题</a:t>
            </a:r>
            <a:r>
              <a:rPr lang="zh-CN" altLang="en-US" sz="2800" b="1" kern="100" dirty="0" smtClean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思考</a:t>
            </a:r>
            <a:endParaRPr lang="en-US" altLang="zh-CN" sz="2800" b="1" kern="100" dirty="0" smtClean="0">
              <a:solidFill>
                <a:srgbClr val="C00000"/>
              </a:solidFill>
              <a:latin typeface="+mj-ea"/>
              <a:ea typeface="+mj-ea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在以上史料中，孙中山认为中国之大患各是什么？将史料二与史料一相比，可以看出孙中山在思想认识上有哪些进步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？</a:t>
            </a:r>
            <a:endParaRPr lang="zh-CN" altLang="zh-CN" sz="2800" kern="100" dirty="0">
              <a:latin typeface="宋体"/>
              <a:cs typeface="Courier New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12393" y="2637706"/>
            <a:ext cx="11385581" cy="262582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材料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一认为中国之大患是军阀割据混战；材料二认为中国之大患是军阀的封建统治和帝国主义的压迫、奴役。其思想认识上的进步：由最初对帝国主义抱有幻想到认清帝国主义的真实面目，要使中国独立富强，必须推翻帝国主义及其走狗的统治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8725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build="allAtOnce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12393" y="690433"/>
            <a:ext cx="11499437" cy="6876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孙中山的认识变化与三民主义革命纲领发展之间有何联系？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12393" y="1485578"/>
            <a:ext cx="11385581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联系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：正是基于以上认识，孙中山提出了新三民主义，在旧三民主义基础之上，增加了反帝、关注工农利益、平等的民权等内容。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8703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build="allAtOnce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291260" y="477466"/>
            <a:ext cx="11647817" cy="464740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探究点</a:t>
            </a:r>
            <a:r>
              <a:rPr lang="en-US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Courier New"/>
              </a:rPr>
              <a:t>2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　革命先行者的高尚品质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余致力国民革命，凡四十余年，其目的在求中国之自由平等。积四十年之经验，深知欲达到此目的，必须唤起民众及联合世界上以平等待我之民族，共同奋斗。现在革命尚未成功，凡我同志，务须依照余所著《建国方略》《建国大纲》《三民主义》及《第一次全国代表大会宣言》继续努力，以求贯彻。最近主张开国民会议及废除不平等条约，尤须于最短时间，促其实现，是所至嘱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r>
              <a:rPr lang="en-US" altLang="zh-CN" sz="2800" kern="100" dirty="0" smtClean="0">
                <a:latin typeface="Times New Roman"/>
                <a:ea typeface="华文细黑"/>
                <a:cs typeface="Times New Roman"/>
              </a:rPr>
              <a:t>		                            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孙中山遗嘱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4323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5474" y="0"/>
            <a:ext cx="3955487" cy="942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-25474" y="485949"/>
            <a:ext cx="3955487" cy="461665"/>
          </a:xfrm>
          <a:prstGeom prst="rect">
            <a:avLst/>
          </a:prstGeom>
          <a:solidFill>
            <a:schemeClr val="accent6">
              <a:lumMod val="75000"/>
              <a:alpha val="52000"/>
            </a:schemeClr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z="2400" dirty="0"/>
              <a:t>内容索引</a:t>
            </a:r>
          </a:p>
        </p:txBody>
      </p:sp>
      <p:cxnSp>
        <p:nvCxnSpPr>
          <p:cNvPr id="14" name="直接连接符 13"/>
          <p:cNvCxnSpPr/>
          <p:nvPr/>
        </p:nvCxnSpPr>
        <p:spPr>
          <a:xfrm>
            <a:off x="2812173" y="2675920"/>
            <a:ext cx="68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hlinkClick r:id="rId3" action="ppaction://hlinksldjump"/>
          </p:cNvPr>
          <p:cNvSpPr txBox="1"/>
          <p:nvPr/>
        </p:nvSpPr>
        <p:spPr>
          <a:xfrm>
            <a:off x="2782838" y="2152700"/>
            <a:ext cx="6903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自主学习 基础知识 </a:t>
            </a:r>
            <a:r>
              <a:rPr lang="en-US" altLang="zh-CN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—— </a:t>
            </a:r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把握教材知识体系</a:t>
            </a:r>
            <a:endParaRPr lang="en-US" altLang="zh-CN" sz="2800" b="1" dirty="0">
              <a:solidFill>
                <a:srgbClr val="3114AC"/>
              </a:solidFill>
              <a:latin typeface="Times New Roman" pitchFamily="18" charset="0"/>
              <a:ea typeface="华文细黑" pitchFamily="2" charset="-122"/>
              <a:cs typeface="Times New Roman" pitchFamily="18" charset="0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2812173" y="3707997"/>
            <a:ext cx="6840000" cy="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hlinkClick r:id="rId4" action="ppaction://hlinksldjump"/>
          </p:cNvPr>
          <p:cNvSpPr txBox="1"/>
          <p:nvPr/>
        </p:nvSpPr>
        <p:spPr>
          <a:xfrm>
            <a:off x="2782838" y="3184815"/>
            <a:ext cx="6903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史料实证 深化探究 </a:t>
            </a:r>
            <a:r>
              <a:rPr lang="en-US" altLang="zh-CN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—— </a:t>
            </a:r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理解重要史料史论</a:t>
            </a:r>
            <a:endParaRPr lang="en-US" altLang="zh-CN" sz="2800" b="1" dirty="0">
              <a:solidFill>
                <a:srgbClr val="3114AC"/>
              </a:solidFill>
              <a:latin typeface="Times New Roman" pitchFamily="18" charset="0"/>
              <a:ea typeface="华文细黑" pitchFamily="2" charset="-122"/>
              <a:cs typeface="Times New Roman" pitchFamily="18" charset="0"/>
            </a:endParaRPr>
          </a:p>
        </p:txBody>
      </p:sp>
      <p:sp>
        <p:nvSpPr>
          <p:cNvPr id="23" name="TextBox 22">
            <a:hlinkClick r:id="rId5" action="ppaction://hlinksldjump"/>
          </p:cNvPr>
          <p:cNvSpPr txBox="1"/>
          <p:nvPr/>
        </p:nvSpPr>
        <p:spPr>
          <a:xfrm>
            <a:off x="2782838" y="4274726"/>
            <a:ext cx="6903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反馈训练 随堂巩固 </a:t>
            </a:r>
            <a:r>
              <a:rPr lang="en-US" altLang="zh-CN" sz="2800" b="1" dirty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—— </a:t>
            </a:r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会做题才是硬道理</a:t>
            </a:r>
            <a:endParaRPr lang="en-US" altLang="zh-CN" sz="2800" b="1" dirty="0">
              <a:solidFill>
                <a:srgbClr val="3114AC"/>
              </a:solidFill>
              <a:latin typeface="Times New Roman" pitchFamily="18" charset="0"/>
              <a:ea typeface="华文细黑" pitchFamily="2" charset="-122"/>
              <a:cs typeface="Times New Roman" pitchFamily="18" charset="0"/>
            </a:endParaRPr>
          </a:p>
        </p:txBody>
      </p:sp>
      <p:cxnSp>
        <p:nvCxnSpPr>
          <p:cNvPr id="24" name="直接连接符 23"/>
          <p:cNvCxnSpPr/>
          <p:nvPr/>
        </p:nvCxnSpPr>
        <p:spPr>
          <a:xfrm>
            <a:off x="2787790" y="4797946"/>
            <a:ext cx="68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87550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51981" y="261442"/>
            <a:ext cx="11847881" cy="2062079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问题</a:t>
            </a:r>
            <a:r>
              <a:rPr lang="zh-CN" altLang="en-US" sz="2800" b="1" kern="100" dirty="0" smtClean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思考</a:t>
            </a:r>
            <a:endParaRPr lang="en-US" altLang="zh-CN" sz="2800" b="1" kern="100" dirty="0" smtClean="0">
              <a:solidFill>
                <a:srgbClr val="C00000"/>
              </a:solidFill>
              <a:latin typeface="+mj-ea"/>
              <a:ea typeface="+mj-ea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这是孙中山临终前口述的《国事遗嘱》。议一议，这篇遗嘱的中心内容是什么？它体现了孙中山作为一位伟大的民主革命先行者的哪些高尚品质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？</a:t>
            </a:r>
            <a:endParaRPr lang="zh-CN" altLang="zh-CN" sz="2800" kern="100" dirty="0">
              <a:latin typeface="宋体"/>
              <a:cs typeface="Courier New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1981" y="2277666"/>
            <a:ext cx="11847881" cy="327215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　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遗嘱道出了孙中山致力于国民革命的目的在于追求中国的统一、独立和富强，其道路和方法就是唤起民众并联合世界上平等待我之民族，为实现这个目标而共同奋斗。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孙中山的这篇遗嘱展示了一代伟人为国家的独立富强奋斗不息、死而后已的高尚情操。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pic>
        <p:nvPicPr>
          <p:cNvPr id="5" name="图片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5742766"/>
            <a:ext cx="602973" cy="60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16823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uiExpand="1" build="allAtOnce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373948" y="2205658"/>
            <a:ext cx="5442516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反馈训练 </a:t>
            </a:r>
            <a:r>
              <a:rPr lang="en-US" altLang="zh-CN" sz="4000" b="1" dirty="0" smtClean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	  </a:t>
            </a:r>
            <a:r>
              <a:rPr lang="zh-CN" altLang="en-US" sz="4000" b="1" dirty="0" smtClean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随</a:t>
            </a:r>
            <a:r>
              <a:rPr lang="zh-CN" altLang="en-US" sz="4000" b="1" dirty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堂巩固  </a:t>
            </a:r>
            <a:endParaRPr lang="en-US" altLang="zh-CN" sz="4000" b="1" dirty="0" smtClean="0">
              <a:solidFill>
                <a:srgbClr val="FFFF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——</a:t>
            </a:r>
            <a:r>
              <a:rPr lang="en-US" altLang="zh-CN" sz="4000" b="1" dirty="0" smtClean="0">
                <a:solidFill>
                  <a:prstClr val="white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 </a:t>
            </a:r>
            <a:r>
              <a:rPr lang="zh-CN" altLang="en-US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会做题才是硬道理</a:t>
            </a:r>
            <a:endParaRPr lang="en-US" altLang="zh-CN" sz="4000" dirty="0">
              <a:solidFill>
                <a:prstClr val="white"/>
              </a:solidFill>
              <a:latin typeface="华文楷体" pitchFamily="2" charset="-122"/>
              <a:ea typeface="华文楷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1196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406574" y="-60125"/>
            <a:ext cx="11593288" cy="456558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孙中山在谈论自己弃医从政时说：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全世界现在都已经知道了困扰中国的弊端所在。但是，使我们受苦的主要祸根是愚昧。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据此，孙中山弃医从政的主要原因是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中华民族危机日益加深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B.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清政府的腐朽统治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救亡运动的高涨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D.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国人的愚昧麻木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87524" y="4474638"/>
            <a:ext cx="11593288" cy="19794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题目中四个选项都是孙中山弃医从政的原因，但依据题干材料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但是，使我们受苦的主要祸根是愚昧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可知，孙中山侧重于国人的愚昧麻木。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9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20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8562" y="3808884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11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6841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18" grpId="0"/>
      <p:bldP spid="18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4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5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06574" y="378119"/>
            <a:ext cx="11593288" cy="521191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2.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辛亥革命爆发后，美国某报报道：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如果中国成功地按美国政府的模式建立起一个联邦共和国，由在欧美留过学的具有西方观念的人任领导，日本将不再是东方最西化的国家。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此后建立的中华民国临时政府与该报道的设想相符的是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临时政府基本按照美国政体原则架构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B.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革命成功后建立了一个联邦共和国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中国超过日本成为亚洲最西化的国家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D.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民国临时大总统都有西方民主观念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9783" y="2997746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0" name="TextBox 19">
            <a:hlinkClick r:id="rId6" action="ppaction://hlinksldjump"/>
          </p:cNvPr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17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4492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6" grpId="0"/>
      <p:bldP spid="16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4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5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7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63141" y="1161501"/>
            <a:ext cx="11593288" cy="19802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南京临时政府实行三权分立的民主共和政体，是美国政体的复制品。南京临时政府没有实行联邦制，中国也没有超过日本，袁世凯专制独裁，说明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B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、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、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D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三项表述错误。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5456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34566" y="386408"/>
            <a:ext cx="11593288" cy="327292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3.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二次革命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与护国运动都是讨伐袁世凯，但结果不同，其主要原因是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孙中山是否直接参与领导工作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B.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帝国主义是否直接支持袁世凯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讨袁斗争的群众基础是否广泛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D.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革命是否采取武装斗争的形式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550" y="2481898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21" name="矩形 20"/>
          <p:cNvSpPr/>
          <p:nvPr/>
        </p:nvSpPr>
        <p:spPr>
          <a:xfrm>
            <a:off x="334566" y="3752817"/>
            <a:ext cx="11709221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护国运动与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二次革命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相比，最大不同点是群众基础广泛，有革命党、立宪派、军阀势力等，而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二次革命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是革命党人孤军奋战。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8128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21" grpId="0"/>
      <p:bldP spid="21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276924" y="3536793"/>
            <a:ext cx="11709221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新三民主义与旧三民主义相比增加了联俄、联共、扶助农工等内容。结合这一变化，可得出正确答案。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solidFill>
                <a:srgbClr val="0000FF"/>
              </a:solidFill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6924" y="251917"/>
            <a:ext cx="11593288" cy="327292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4.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孙中山把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三民主义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发展到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新三民主义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客观上反映了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帝国主义对华侵略的加强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②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民族资产阶级继续保持了其革命性的一面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③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中国各革命阶级开始了联合斗争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④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中国革命由旧民主主义革命阶段发展到新民主主义革命阶段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①②③④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B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①②③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C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②③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	D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①③④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7117" y="2932996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2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21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4839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11" grpId="0"/>
      <p:bldP spid="11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73549" y="590660"/>
            <a:ext cx="11826313" cy="391925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5.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辛亥革命后，时人悲愤地感叹道：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无量头颅无量血，可怜购得假共和。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这说明辛亥革命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终结了统治中国两千多年的君主专制制度，民族主义实现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B.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仿效西方民主制度模式建立了资产阶级共和国，民权主义初步实现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并没有实现中国人民要求独立、民主的迫切愿望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D.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为民族资本主义的发展创造了条件，民生主义实现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059" y="3211523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solidFill>
                <a:srgbClr val="0000FF"/>
              </a:solidFill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23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3571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4" grpId="0"/>
      <p:bldP spid="14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solidFill>
                <a:srgbClr val="0000FF"/>
              </a:solidFill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32095" y="-98598"/>
            <a:ext cx="11709221" cy="658639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6.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阅读下列材料，回答问题。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材料一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1912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4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月，孙中山向参议院辞去临时大总统的职务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1913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7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月，孙中山再次举起斗争大旗，组织发动讨袁的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二次革命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”……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1783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12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月，华盛顿向大陆会议辞去了他所有的公职，回家务农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1786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年，华盛顿响应国家号召再度出山，主持了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1787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年的制宪会议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材料二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孙中山病逝后，有人发表《东西两国父》一文，倡言孙中山与华盛顿同为革命领袖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其精神、毅力、功绩，较之华盛顿有过之而无不及，理所当然应尊为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国父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孙中山和华盛顿放弃手中的权力的共同原因是什么？二人后来又都选择了复出，其原因分别是什么？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20" name="TextBox 19">
            <a:hlinkClick r:id="rId8" action="ppaction://hlinksldjump"/>
          </p:cNvPr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</p:spTree>
    <p:extLst>
      <p:ext uri="{BB962C8B-B14F-4D97-AF65-F5344CB8AC3E}">
        <p14:creationId xmlns:p14="http://schemas.microsoft.com/office/powerpoint/2010/main" xmlns="" val="189863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1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solidFill>
                <a:srgbClr val="0000FF"/>
              </a:solidFill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90061" y="659955"/>
            <a:ext cx="11593288" cy="262582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答案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放弃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原因：维护革命成果，防止权力集中出现专制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。</a:t>
            </a:r>
            <a:endParaRPr lang="en-US" altLang="zh-CN" sz="2800" kern="100" dirty="0" smtClean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复出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原因：袁世凯的倒行逆施，专制独裁活动猖獗，孙中山为了维护共和政体，毅然复出投身革命。由于邦联政府的松散，年轻的美国面临着严重的危机，各阶层人民需要强有力的政府来保障其利益。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3121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75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094534" y="2321809"/>
            <a:ext cx="582723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自主学习     基础知识  </a:t>
            </a:r>
            <a:endParaRPr lang="en-US" altLang="zh-CN" sz="4000" b="1" dirty="0" smtClean="0">
              <a:solidFill>
                <a:srgbClr val="FFFF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000" b="1" dirty="0" smtClean="0">
                <a:solidFill>
                  <a:prstClr val="white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   </a:t>
            </a:r>
            <a:r>
              <a:rPr lang="en-US" altLang="zh-CN" sz="4000" b="1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—— </a:t>
            </a:r>
            <a:r>
              <a:rPr lang="zh-CN" altLang="en-US" sz="4000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把握</a:t>
            </a:r>
            <a:r>
              <a:rPr lang="zh-CN" altLang="en-US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教材知识</a:t>
            </a:r>
            <a:r>
              <a:rPr lang="zh-CN" altLang="en-US" sz="4000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体系</a:t>
            </a:r>
            <a:endParaRPr lang="zh-CN" altLang="en-US" sz="4000" dirty="0">
              <a:solidFill>
                <a:prstClr val="white"/>
              </a:solidFill>
              <a:latin typeface="华文楷体" pitchFamily="2" charset="-122"/>
              <a:ea typeface="华文楷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806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</a:p>
        </p:txBody>
      </p:sp>
      <p:pic>
        <p:nvPicPr>
          <p:cNvPr id="9" name="图片 8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5742766"/>
            <a:ext cx="602973" cy="60297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315097" y="837506"/>
            <a:ext cx="11524006" cy="13024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两人的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放手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和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复出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都是为了圆心中的一个梦，这个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梦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的结果如何？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2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solidFill>
                <a:srgbClr val="0000FF"/>
              </a:solidFill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1" name="矩形 20"/>
          <p:cNvSpPr/>
          <p:nvPr/>
        </p:nvSpPr>
        <p:spPr>
          <a:xfrm>
            <a:off x="315097" y="2170382"/>
            <a:ext cx="11478503" cy="19794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答案　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结果：孙中山领导的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二次革命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失败，没有真正使中国实现民主共和。华盛顿领导制定了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Courier New"/>
              </a:rPr>
              <a:t>1787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年宪法，美国逐步走上民主、富强的建设之路。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3888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21" grpId="0" build="allAtOnce"/>
    </p:bldLst>
  </p:timing>
</p:sld>
</file>

<file path=ppt/slides/slide4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"/>
          <a:stretch/>
        </p:blipFill>
        <p:spPr>
          <a:xfrm>
            <a:off x="-1" y="0"/>
            <a:ext cx="12189109" cy="6859588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-25475" y="3604299"/>
            <a:ext cx="12215887" cy="1375395"/>
            <a:chOff x="-1524000" y="2705990"/>
            <a:chExt cx="12192000" cy="1375395"/>
          </a:xfrm>
        </p:grpSpPr>
        <p:cxnSp>
          <p:nvCxnSpPr>
            <p:cNvPr id="14" name="直接连接符 13"/>
            <p:cNvCxnSpPr/>
            <p:nvPr/>
          </p:nvCxnSpPr>
          <p:spPr>
            <a:xfrm>
              <a:off x="0" y="2807930"/>
              <a:ext cx="9144000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组合 14"/>
            <p:cNvGrpSpPr/>
            <p:nvPr/>
          </p:nvGrpSpPr>
          <p:grpSpPr>
            <a:xfrm>
              <a:off x="-1524000" y="2705990"/>
              <a:ext cx="12192000" cy="1375395"/>
              <a:chOff x="-1524000" y="2705990"/>
              <a:chExt cx="12192000" cy="1375395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-1524000" y="2705990"/>
                <a:ext cx="12192000" cy="1292787"/>
              </a:xfrm>
              <a:prstGeom prst="rect">
                <a:avLst/>
              </a:prstGeom>
              <a:solidFill>
                <a:schemeClr val="bg1">
                  <a:alpha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3985218" y="3998778"/>
                <a:ext cx="6682781" cy="82606"/>
              </a:xfrm>
              <a:prstGeom prst="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-1524000" y="3998777"/>
                <a:ext cx="5509219" cy="82608"/>
              </a:xfrm>
              <a:prstGeom prst="rect">
                <a:avLst/>
              </a:prstGeom>
              <a:solidFill>
                <a:srgbClr val="92D05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24" name="矩形 23"/>
          <p:cNvSpPr/>
          <p:nvPr/>
        </p:nvSpPr>
        <p:spPr>
          <a:xfrm>
            <a:off x="3987002" y="3492277"/>
            <a:ext cx="4648455" cy="886749"/>
          </a:xfrm>
          <a:prstGeom prst="rect">
            <a:avLst/>
          </a:prstGeom>
        </p:spPr>
        <p:txBody>
          <a:bodyPr bIns="45704" lIns="91410" rIns="91410" tIns="45704"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altLang="en-US" b="1" dirty="0" lang="zh-CN" smtClean="0" sz="4400">
                <a:solidFill>
                  <a:srgbClr val="0000FF"/>
                </a:solidFill>
                <a:effectLst/>
                <a:latin charset="-122" pitchFamily="34" typeface="微软雅黑"/>
                <a:ea charset="-122" pitchFamily="34" typeface="微软雅黑"/>
              </a:rPr>
              <a:t>本课结束</a:t>
            </a:r>
            <a:endParaRPr altLang="en-US" b="1" dirty="0" lang="zh-CN" sz="4400">
              <a:solidFill>
                <a:srgbClr val="0000FF"/>
              </a:solidFill>
              <a:effectLst/>
              <a:latin charset="-122" pitchFamily="34" typeface="微软雅黑"/>
              <a:ea charset="-122" pitchFamily="34"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70448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dur="indefinite" id="1" nodeType="tmRoot" restart="never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66412" y="154027"/>
            <a:ext cx="11385581" cy="658639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一、从</a:t>
            </a:r>
            <a:r>
              <a:rPr lang="en-US" altLang="zh-CN" sz="2800" b="1" kern="100" dirty="0">
                <a:solidFill>
                  <a:srgbClr val="0000FF"/>
                </a:solidFill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医人</a:t>
            </a:r>
            <a:r>
              <a:rPr lang="en-US" altLang="zh-CN" sz="2800" b="1" kern="100" dirty="0">
                <a:solidFill>
                  <a:srgbClr val="0000FF"/>
                </a:solidFill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到</a:t>
            </a:r>
            <a:r>
              <a:rPr lang="en-US" altLang="zh-CN" sz="2800" b="1" kern="100" dirty="0">
                <a:solidFill>
                  <a:srgbClr val="0000FF"/>
                </a:solidFill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医国</a:t>
            </a:r>
            <a:r>
              <a:rPr lang="en-US" altLang="zh-CN" sz="2800" b="1" kern="100" dirty="0">
                <a:solidFill>
                  <a:srgbClr val="0000FF"/>
                </a:solidFill>
                <a:latin typeface="宋体"/>
                <a:ea typeface="华文细黑"/>
                <a:cs typeface="Times New Roman"/>
              </a:rPr>
              <a:t>”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改良思想：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1889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年，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《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》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表现了孙中山改良思想的初现。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1894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年，写了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《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》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，想依靠清政府自上而下改良，发展近代民族资本主义。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2.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民主共和：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1894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11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月建立第一个资产阶级革命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团体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二、民族、民权、民生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成立中国同盟会：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1905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8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月，中国同盟会在日本东京成立。纲领：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驱除鞑虏，恢复中华，创立民国，平均地权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2.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提出三民主义：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在同盟会机关报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《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》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的发刊词中，孙中山首次提出了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民族、民权、民生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三大主义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latin typeface="宋体"/>
              <a:cs typeface="Courier New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7574" y="6026030"/>
            <a:ext cx="2674827" cy="82956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335700" y="909514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致郑藻如书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907804" y="1538422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上李鸿章书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875295" y="2815516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兴中会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109449" y="5374010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民报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6076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8" grpId="0"/>
      <p:bldP spid="8" grpId="1"/>
      <p:bldP spid="12" grpId="0"/>
      <p:bldP spid="12" grpId="1"/>
      <p:bldP spid="13" grpId="0"/>
      <p:bldP spid="1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63349561"/>
              </p:ext>
            </p:extLst>
          </p:nvPr>
        </p:nvGraphicFramePr>
        <p:xfrm>
          <a:off x="10619904" y="4509914"/>
          <a:ext cx="1558702" cy="1188132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558702"/>
              </a:tblGrid>
              <a:tr h="594066">
                <a:tc>
                  <a:txBody>
                    <a:bodyPr/>
                    <a:lstStyle/>
                    <a:p>
                      <a:pPr marL="0" marR="0" indent="0" algn="ctr" defTabSz="12185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endParaRPr kumimoji="0" lang="zh-CN" altLang="en-US" sz="240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4066">
                <a:tc>
                  <a:txBody>
                    <a:bodyPr/>
                    <a:lstStyle/>
                    <a:p>
                      <a:pPr marL="0" marR="0" indent="0" algn="ctr" defTabSz="12185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40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4" name="矩形 13">
            <a:hlinkClick r:id="rId2" action="ppaction://hlinksldjump"/>
          </p:cNvPr>
          <p:cNvSpPr/>
          <p:nvPr/>
        </p:nvSpPr>
        <p:spPr>
          <a:xfrm>
            <a:off x="10728106" y="4579826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itchFamily="2" charset="-122"/>
                <a:ea typeface="华文细黑" pitchFamily="2" charset="-122"/>
              </a:rPr>
              <a:t>教材互补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7574" y="6026030"/>
            <a:ext cx="2674827" cy="82956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78582" y="733704"/>
            <a:ext cx="11161240" cy="270841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3.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新三民主义：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1917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年，俄国十月革命胜利。孙中山以俄为师，重新解释了三民主义。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影响：孙中山的三民主义是包括民族革命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、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革命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和社会革命在内的一个完整的体系。</a:t>
            </a:r>
            <a:endParaRPr lang="zh-CN" altLang="zh-CN" sz="2800" kern="100" dirty="0">
              <a:latin typeface="宋体"/>
              <a:cs typeface="Courier New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352635" y="2087909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政治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9" name="矩形 8">
            <a:hlinkClick r:id="rId4" action="ppaction://hlinksldjump"/>
          </p:cNvPr>
          <p:cNvSpPr/>
          <p:nvPr/>
        </p:nvSpPr>
        <p:spPr>
          <a:xfrm>
            <a:off x="10728106" y="519189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itchFamily="2" charset="-122"/>
                <a:ea typeface="华文细黑" pitchFamily="2" charset="-122"/>
              </a:rPr>
              <a:t>重点精讲</a:t>
            </a:r>
          </a:p>
        </p:txBody>
      </p:sp>
    </p:spTree>
    <p:extLst>
      <p:ext uri="{BB962C8B-B14F-4D97-AF65-F5344CB8AC3E}">
        <p14:creationId xmlns:p14="http://schemas.microsoft.com/office/powerpoint/2010/main" xmlns="" val="2851348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64" y="238194"/>
            <a:ext cx="2333534" cy="668428"/>
            <a:chOff x="164" y="341996"/>
            <a:chExt cx="2333534" cy="668428"/>
          </a:xfrm>
        </p:grpSpPr>
        <p:sp>
          <p:nvSpPr>
            <p:cNvPr id="4" name="五边形 3"/>
            <p:cNvSpPr/>
            <p:nvPr/>
          </p:nvSpPr>
          <p:spPr>
            <a:xfrm>
              <a:off x="164" y="505747"/>
              <a:ext cx="432048" cy="491359"/>
            </a:xfrm>
            <a:prstGeom prst="homePlate">
              <a:avLst>
                <a:gd name="adj" fmla="val 3530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" name="燕尾形 4"/>
            <p:cNvSpPr/>
            <p:nvPr/>
          </p:nvSpPr>
          <p:spPr>
            <a:xfrm>
              <a:off x="262558" y="501558"/>
              <a:ext cx="2037820" cy="495548"/>
            </a:xfrm>
            <a:prstGeom prst="chevron">
              <a:avLst>
                <a:gd name="adj" fmla="val 36111"/>
              </a:avLst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245466" y="341996"/>
              <a:ext cx="2088232" cy="668428"/>
            </a:xfrm>
            <a:prstGeom prst="rect">
              <a:avLst/>
            </a:prstGeom>
          </p:spPr>
          <p:txBody>
            <a:bodyPr wrap="square" lIns="121898" tIns="60948" rIns="121898" bIns="60948">
              <a:spAutoFit/>
            </a:bodyPr>
            <a:lstStyle/>
            <a:p>
              <a:pPr lvl="0" algn="ctr">
                <a:lnSpc>
                  <a:spcPct val="150000"/>
                </a:lnSpc>
                <a:tabLst>
                  <a:tab pos="1890395" algn="l"/>
                </a:tabLst>
              </a:pPr>
              <a:r>
                <a:rPr lang="zh-CN" altLang="en-US" sz="2800" b="1" kern="100" dirty="0">
                  <a:solidFill>
                    <a:prstClr val="white"/>
                  </a:solidFill>
                  <a:latin typeface="宋体"/>
                  <a:cs typeface="Courier New"/>
                </a:rPr>
                <a:t>教材互补</a:t>
              </a:r>
            </a:p>
          </p:txBody>
        </p:sp>
      </p:grpSp>
      <p:pic>
        <p:nvPicPr>
          <p:cNvPr id="14" name="图片 1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269287" y="1341562"/>
            <a:ext cx="11730575" cy="19802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三民主义的提出，表达了中国资产阶级在政治上和经济上的利益和要求，有力地推动了资产阶级民主革命运动的发展，成为革命党人战斗的口号和团结的旗帜。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人民版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)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739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64" y="238194"/>
            <a:ext cx="2333534" cy="668428"/>
            <a:chOff x="164" y="341996"/>
            <a:chExt cx="2333534" cy="668428"/>
          </a:xfrm>
        </p:grpSpPr>
        <p:sp>
          <p:nvSpPr>
            <p:cNvPr id="4" name="五边形 3"/>
            <p:cNvSpPr/>
            <p:nvPr/>
          </p:nvSpPr>
          <p:spPr>
            <a:xfrm>
              <a:off x="164" y="505747"/>
              <a:ext cx="432048" cy="491359"/>
            </a:xfrm>
            <a:prstGeom prst="homePlate">
              <a:avLst>
                <a:gd name="adj" fmla="val 3530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" name="燕尾形 4"/>
            <p:cNvSpPr/>
            <p:nvPr/>
          </p:nvSpPr>
          <p:spPr>
            <a:xfrm>
              <a:off x="262558" y="501558"/>
              <a:ext cx="2037820" cy="495548"/>
            </a:xfrm>
            <a:prstGeom prst="chevron">
              <a:avLst>
                <a:gd name="adj" fmla="val 36111"/>
              </a:avLst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245466" y="341996"/>
              <a:ext cx="2088232" cy="668428"/>
            </a:xfrm>
            <a:prstGeom prst="rect">
              <a:avLst/>
            </a:prstGeom>
          </p:spPr>
          <p:txBody>
            <a:bodyPr wrap="square" lIns="121898" tIns="60948" rIns="121898" bIns="60948">
              <a:spAutoFit/>
            </a:bodyPr>
            <a:lstStyle/>
            <a:p>
              <a:pPr lvl="0" algn="ctr">
                <a:lnSpc>
                  <a:spcPct val="150000"/>
                </a:lnSpc>
                <a:tabLst>
                  <a:tab pos="1890395" algn="l"/>
                </a:tabLst>
              </a:pPr>
              <a:r>
                <a:rPr lang="zh-CN" altLang="en-US" sz="2800" b="1" kern="100" dirty="0">
                  <a:solidFill>
                    <a:prstClr val="white"/>
                  </a:solidFill>
                  <a:latin typeface="宋体"/>
                  <a:cs typeface="Courier New"/>
                </a:rPr>
                <a:t>重点精讲</a:t>
              </a:r>
            </a:p>
          </p:txBody>
        </p:sp>
      </p:grpSp>
      <p:pic>
        <p:nvPicPr>
          <p:cNvPr id="14" name="图片 1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269287" y="1341562"/>
            <a:ext cx="11730575" cy="68683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新三民主义与旧三民主义相比</a:t>
            </a:r>
            <a:r>
              <a:rPr lang="en-US" altLang="zh-CN" sz="2800" b="1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b="1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新</a:t>
            </a:r>
            <a:r>
              <a:rPr lang="en-US" altLang="zh-CN" sz="2800" b="1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b="1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的表现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87123356"/>
              </p:ext>
            </p:extLst>
          </p:nvPr>
        </p:nvGraphicFramePr>
        <p:xfrm>
          <a:off x="1126654" y="2277666"/>
          <a:ext cx="10153128" cy="3240360"/>
        </p:xfrm>
        <a:graphic>
          <a:graphicData uri="http://schemas.openxmlformats.org/drawingml/2006/table">
            <a:tbl>
              <a:tblPr/>
              <a:tblGrid>
                <a:gridCol w="3850617"/>
                <a:gridCol w="6302511"/>
              </a:tblGrid>
              <a:tr h="8100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/>
                          <a:ea typeface="华文细黑"/>
                          <a:cs typeface="Times New Roman"/>
                        </a:rPr>
                        <a:t>新旧三民主义</a:t>
                      </a:r>
                      <a:endParaRPr lang="zh-CN" sz="2800" kern="100" dirty="0">
                        <a:effectLst/>
                        <a:latin typeface="宋体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/>
                          <a:ea typeface="华文细黑"/>
                          <a:cs typeface="Times New Roman"/>
                        </a:rPr>
                        <a:t>新发展</a:t>
                      </a:r>
                      <a:endParaRPr lang="zh-CN" sz="2800" kern="100">
                        <a:effectLst/>
                        <a:latin typeface="宋体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0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/>
                          <a:ea typeface="华文细黑"/>
                          <a:cs typeface="Times New Roman"/>
                        </a:rPr>
                        <a:t>民族主义</a:t>
                      </a:r>
                      <a:endParaRPr lang="zh-CN" sz="2800" kern="100">
                        <a:effectLst/>
                        <a:latin typeface="宋体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/>
                          <a:ea typeface="华文细黑"/>
                          <a:cs typeface="Times New Roman"/>
                        </a:rPr>
                        <a:t>“</a:t>
                      </a:r>
                      <a:r>
                        <a:rPr lang="zh-CN" sz="2800" kern="100">
                          <a:effectLst/>
                          <a:latin typeface="Times New Roman"/>
                          <a:ea typeface="华文细黑"/>
                          <a:cs typeface="Times New Roman"/>
                        </a:rPr>
                        <a:t>新</a:t>
                      </a:r>
                      <a:r>
                        <a:rPr lang="en-US" sz="2800" kern="100">
                          <a:effectLst/>
                          <a:latin typeface="宋体"/>
                          <a:ea typeface="华文细黑"/>
                          <a:cs typeface="Times New Roman"/>
                        </a:rPr>
                        <a:t>”</a:t>
                      </a:r>
                      <a:r>
                        <a:rPr lang="zh-CN" sz="2800" kern="100">
                          <a:effectLst/>
                          <a:latin typeface="Times New Roman"/>
                          <a:ea typeface="华文细黑"/>
                          <a:cs typeface="Times New Roman"/>
                        </a:rPr>
                        <a:t>在反帝</a:t>
                      </a:r>
                      <a:endParaRPr lang="zh-CN" sz="2800" kern="100">
                        <a:effectLst/>
                        <a:latin typeface="宋体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0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/>
                          <a:ea typeface="华文细黑"/>
                          <a:cs typeface="Times New Roman"/>
                        </a:rPr>
                        <a:t>民权主义</a:t>
                      </a:r>
                      <a:endParaRPr lang="zh-CN" sz="2800" kern="100">
                        <a:effectLst/>
                        <a:latin typeface="宋体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宋体"/>
                          <a:ea typeface="华文细黑"/>
                          <a:cs typeface="Times New Roman"/>
                        </a:rPr>
                        <a:t>“</a:t>
                      </a:r>
                      <a:r>
                        <a:rPr lang="zh-CN" sz="2800" kern="100" dirty="0">
                          <a:effectLst/>
                          <a:latin typeface="Times New Roman"/>
                          <a:ea typeface="华文细黑"/>
                          <a:cs typeface="Times New Roman"/>
                        </a:rPr>
                        <a:t>新</a:t>
                      </a:r>
                      <a:r>
                        <a:rPr lang="en-US" sz="2800" kern="100" dirty="0">
                          <a:effectLst/>
                          <a:latin typeface="宋体"/>
                          <a:ea typeface="华文细黑"/>
                          <a:cs typeface="Times New Roman"/>
                        </a:rPr>
                        <a:t>”</a:t>
                      </a:r>
                      <a:r>
                        <a:rPr lang="zh-CN" sz="2800" kern="100" dirty="0">
                          <a:effectLst/>
                          <a:latin typeface="Times New Roman"/>
                          <a:ea typeface="华文细黑"/>
                          <a:cs typeface="Times New Roman"/>
                        </a:rPr>
                        <a:t>在强调普遍平等的民权</a:t>
                      </a:r>
                      <a:endParaRPr lang="zh-CN" sz="2800" kern="100" dirty="0">
                        <a:effectLst/>
                        <a:latin typeface="宋体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0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/>
                          <a:ea typeface="华文细黑"/>
                          <a:cs typeface="Times New Roman"/>
                        </a:rPr>
                        <a:t>民生主义</a:t>
                      </a:r>
                      <a:endParaRPr lang="zh-CN" sz="2800" kern="100">
                        <a:effectLst/>
                        <a:latin typeface="宋体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宋体"/>
                          <a:ea typeface="华文细黑"/>
                          <a:cs typeface="Times New Roman"/>
                        </a:rPr>
                        <a:t>“</a:t>
                      </a:r>
                      <a:r>
                        <a:rPr lang="zh-CN" sz="2800" kern="100" dirty="0">
                          <a:effectLst/>
                          <a:latin typeface="Times New Roman"/>
                          <a:ea typeface="华文细黑"/>
                          <a:cs typeface="Times New Roman"/>
                        </a:rPr>
                        <a:t>新</a:t>
                      </a:r>
                      <a:r>
                        <a:rPr lang="en-US" sz="2800" kern="100" dirty="0">
                          <a:effectLst/>
                          <a:latin typeface="宋体"/>
                          <a:ea typeface="华文细黑"/>
                          <a:cs typeface="Times New Roman"/>
                        </a:rPr>
                        <a:t>”</a:t>
                      </a:r>
                      <a:r>
                        <a:rPr lang="zh-CN" sz="2800" kern="100" dirty="0">
                          <a:effectLst/>
                          <a:latin typeface="Times New Roman"/>
                          <a:ea typeface="华文细黑"/>
                          <a:cs typeface="Times New Roman"/>
                        </a:rPr>
                        <a:t>在更关注农民和工人</a:t>
                      </a:r>
                      <a:endParaRPr lang="zh-CN" sz="2800" kern="100" dirty="0">
                        <a:effectLst/>
                        <a:latin typeface="宋体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38123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7574" y="6026030"/>
            <a:ext cx="2674827" cy="829568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334566" y="45418"/>
            <a:ext cx="11499437" cy="658639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三、建立民国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在两广筹备起义。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2.1906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年制定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《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			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》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，提出建立中华国民军的方案。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3.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赴欧、美筹集经费。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4.1912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年在南京宣誓就任临时大总统。中华民国临时政府成立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en-US" altLang="zh-CN" sz="2800" kern="100" dirty="0" smtClean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四、愈挫愈勇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1.1913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年，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宋教仁案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发生后，掀起二次革命。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2.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二次革命失败后流亡日本，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组建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继续领导反袁斗争。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3.1916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年，孙中山奋起倡导护法运动，捍卫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《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》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和国会。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4.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不断寻求救国之路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latin typeface="宋体"/>
              <a:cs typeface="Courier New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09135263"/>
              </p:ext>
            </p:extLst>
          </p:nvPr>
        </p:nvGraphicFramePr>
        <p:xfrm>
          <a:off x="10619904" y="5269987"/>
          <a:ext cx="1570509" cy="594066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570509"/>
              </a:tblGrid>
              <a:tr h="594066">
                <a:tc>
                  <a:txBody>
                    <a:bodyPr/>
                    <a:lstStyle/>
                    <a:p>
                      <a:pPr marL="0" marR="0" indent="0" algn="ctr" defTabSz="12185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400" i="1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10711096" y="5229994"/>
            <a:ext cx="1415772" cy="579005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pPr algn="ctr">
              <a:lnSpc>
                <a:spcPct val="150000"/>
              </a:lnSpc>
              <a:tabLst>
                <a:tab pos="1890395" algn="l"/>
              </a:tabLst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itchFamily="2" charset="-122"/>
                <a:ea typeface="华文细黑" pitchFamily="2" charset="-122"/>
              </a:rPr>
              <a:t>轻巧识记</a:t>
            </a:r>
          </a:p>
        </p:txBody>
      </p:sp>
      <p:sp>
        <p:nvSpPr>
          <p:cNvPr id="6" name="矩形 5"/>
          <p:cNvSpPr/>
          <p:nvPr/>
        </p:nvSpPr>
        <p:spPr>
          <a:xfrm>
            <a:off x="2854846" y="1394406"/>
            <a:ext cx="3416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中国同盟会革命方略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555337" y="4634766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中华革命党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354569" y="5258569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临时约法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028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/>
      <p:bldP spid="9" grpId="1"/>
      <p:bldP spid="13" grpId="0"/>
      <p:bldP spid="13" grpId="1"/>
    </p:bldLst>
  </p:timing>
</p:sld>
</file>

<file path=ppt/theme/theme1.xml><?xml version="1.0" encoding="utf-8"?>
<a:theme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5240</TotalTime>
  <Words>1980</Words>
  <Application>Microsoft Office PowerPoint</Application>
  <PresentationFormat>自定义</PresentationFormat>
  <Paragraphs>253</Paragraphs>
  <Slides>41</Slides>
  <Notes>0</Notes>
  <HiddenSlides>7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41</vt:i4>
      </vt:variant>
    </vt:vector>
  </HeadingPairs>
  <TitlesOfParts>
    <vt:vector size="43" baseType="lpstr">
      <vt:lpstr>7_Office 主题</vt:lpstr>
      <vt:lpstr>8_Office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  <vt:lpstr>幻灯片 34</vt:lpstr>
      <vt:lpstr>幻灯片 35</vt:lpstr>
      <vt:lpstr>幻灯片 36</vt:lpstr>
      <vt:lpstr>幻灯片 37</vt:lpstr>
      <vt:lpstr>幻灯片 38</vt:lpstr>
      <vt:lpstr>幻灯片 39</vt:lpstr>
      <vt:lpstr>幻灯片 40</vt:lpstr>
      <vt:lpstr>幻灯片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4546</cp:revision>
  <dcterms:created xsi:type="dcterms:W3CDTF">2014-11-27T01:03:00Z</dcterms:created>
  <dcterms:modified xsi:type="dcterms:W3CDTF">2017-10-19T03:09:32Z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KSOProductBuildVer" pid="2">
    <vt:lpwstr>2052-10.1.0.5458</vt:lpwstr>
  </property>
  <property fmtid="{D5CDD505-2E9C-101B-9397-08002B2CF9AE}" name="NXPowerLiteLastOptimized" pid="3">
    <vt:lpwstr>389642</vt:lpwstr>
  </property>
  <property fmtid="{D5CDD505-2E9C-101B-9397-08002B2CF9AE}" name="NXPowerLiteSettings" pid="4">
    <vt:lpwstr>F7000400038000</vt:lpwstr>
  </property>
  <property fmtid="{D5CDD505-2E9C-101B-9397-08002B2CF9AE}" name="NXPowerLiteVersion" pid="5">
    <vt:lpwstr>D5.0.3</vt:lpwstr>
  </property>
</Properties>
</file>