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38"/>
  </p:notesMasterIdLst>
  <p:handoutMasterIdLst>
    <p:handoutMasterId r:id="rId39"/>
  </p:handoutMasterIdLst>
  <p:sldIdLst>
    <p:sldId id="1164" r:id="rId3"/>
    <p:sldId id="1366" r:id="rId4"/>
    <p:sldId id="1184" r:id="rId5"/>
    <p:sldId id="1362" r:id="rId6"/>
    <p:sldId id="1187" r:id="rId7"/>
    <p:sldId id="1403" r:id="rId8"/>
    <p:sldId id="1395" r:id="rId9"/>
    <p:sldId id="1221" r:id="rId10"/>
    <p:sldId id="1404" r:id="rId11"/>
    <p:sldId id="1368" r:id="rId12"/>
    <p:sldId id="1369" r:id="rId13"/>
    <p:sldId id="1376" r:id="rId14"/>
    <p:sldId id="1363" r:id="rId15"/>
    <p:sldId id="1346" r:id="rId16"/>
    <p:sldId id="1377" r:id="rId17"/>
    <p:sldId id="1388" r:id="rId18"/>
    <p:sldId id="1380" r:id="rId19"/>
    <p:sldId id="1382" r:id="rId20"/>
    <p:sldId id="1396" r:id="rId21"/>
    <p:sldId id="1405" r:id="rId22"/>
    <p:sldId id="1406" r:id="rId23"/>
    <p:sldId id="1407" r:id="rId24"/>
    <p:sldId id="1398" r:id="rId25"/>
    <p:sldId id="1408" r:id="rId26"/>
    <p:sldId id="1205" r:id="rId27"/>
    <p:sldId id="1250" r:id="rId28"/>
    <p:sldId id="1255" r:id="rId29"/>
    <p:sldId id="1251" r:id="rId30"/>
    <p:sldId id="1252" r:id="rId31"/>
    <p:sldId id="1394" r:id="rId32"/>
    <p:sldId id="1400" r:id="rId33"/>
    <p:sldId id="1410" r:id="rId34"/>
    <p:sldId id="1409" r:id="rId35"/>
    <p:sldId id="1411" r:id="rId36"/>
    <p:sldId id="1244" r:id="rId37"/>
  </p:sldIdLst>
  <p:sldSz cx="12190413" cy="6859588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114AC"/>
    <a:srgbClr val="000066"/>
    <a:srgbClr val="0000CC"/>
    <a:srgbClr val="FF9966"/>
    <a:srgbClr val="66FF99"/>
    <a:srgbClr val="5DDDDA"/>
    <a:srgbClr val="000000"/>
    <a:srgbClr val="00CC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3" autoAdjust="0"/>
    <p:restoredTop sz="97193" autoAdjust="0"/>
  </p:normalViewPr>
  <p:slideViewPr>
    <p:cSldViewPr>
      <p:cViewPr>
        <p:scale>
          <a:sx n="100" d="100"/>
          <a:sy n="100" d="100"/>
        </p:scale>
        <p:origin x="-210" y="486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  <a:pPr/>
              <a:t>2017/10/19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3811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  <a:pPr/>
              <a:t>2017/10/19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25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6549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  <a:pPr/>
              <a:t>2017/10/19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74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96398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61329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  <a:pPr/>
              <a:t>2017/10/19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4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4794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3.xml.rels><?xml version="1.0" encoding="UTF-8" standalone="yes" ?><Relationships xmlns="http://schemas.openxmlformats.org/package/2006/relationships"><Relationship Id="rId3" Target="slide4.xml" Type="http://schemas.openxmlformats.org/officeDocument/2006/relationships/slid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slide25.xml" Type="http://schemas.openxmlformats.org/officeDocument/2006/relationships/slide"/><Relationship Id="rId4" Target="slide13.xml" Type="http://schemas.openxmlformats.org/officeDocument/2006/relationships/slide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Relationship Id="rId9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\\师阁\e\师阁小朋友\timg.jpg" id="12" name="Picture 2"/>
          <p:cNvPicPr>
            <a:picLocks noChangeArrowheads="1"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 bwMode="auto">
          <a:xfrm>
            <a:off x="-1275" y="1"/>
            <a:ext cx="121932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组合 24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组合 26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13" name="副标题 3"/>
          <p:cNvSpPr txBox="1">
            <a:spLocks/>
          </p:cNvSpPr>
          <p:nvPr/>
        </p:nvSpPr>
        <p:spPr>
          <a:xfrm>
            <a:off x="2851744" y="3573628"/>
            <a:ext cx="9119543" cy="136833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1218565" eaLnBrk="1" hangingPunct="1" indent="-457200" latinLnBrk="0" marL="457200" rtl="0">
              <a:spcBef>
                <a:spcPct val="20000"/>
              </a:spcBef>
              <a:buFont charset="0" pitchFamily="34" typeface="Arial"/>
              <a:buChar char="•"/>
              <a:defRPr kern="1200" sz="4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218565" eaLnBrk="1" hangingPunct="1" indent="-381000" latinLnBrk="0" marL="990600" rtl="0">
              <a:spcBef>
                <a:spcPct val="20000"/>
              </a:spcBef>
              <a:buFont charset="0" pitchFamily="34" typeface="Arial"/>
              <a:buChar char="–"/>
              <a:defRPr kern="1200"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218565" eaLnBrk="1" hangingPunct="1" indent="-304800" latinLnBrk="0" marL="1524000" rtl="0">
              <a:spcBef>
                <a:spcPct val="20000"/>
              </a:spcBef>
              <a:buFont charset="0" pitchFamily="34" typeface="Arial"/>
              <a:buChar char="•"/>
              <a:defRPr kern="1200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218565" eaLnBrk="1" hangingPunct="1" indent="-304800" latinLnBrk="0" marL="2133600" rtl="0">
              <a:spcBef>
                <a:spcPct val="20000"/>
              </a:spcBef>
              <a:buFont charset="0" pitchFamily="34" typeface="Arial"/>
              <a:buChar char="–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218565" eaLnBrk="1" hangingPunct="1" indent="-304800" latinLnBrk="0" marL="2743200" rtl="0">
              <a:spcBef>
                <a:spcPct val="20000"/>
              </a:spcBef>
              <a:buFont charset="0" pitchFamily="34" typeface="Arial"/>
              <a:buChar char="»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218565" eaLnBrk="1" hangingPunct="1" indent="-304800" latinLnBrk="0" marL="33528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218565" eaLnBrk="1" hangingPunct="1" indent="-304800" latinLnBrk="0" marL="39624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218565" eaLnBrk="1" hangingPunct="1" indent="-304800" latinLnBrk="0" marL="45720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218565" eaLnBrk="1" hangingPunct="1" indent="-304800" latinLnBrk="0" marL="51816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spcBef>
                <a:spcPts val="0"/>
              </a:spcBef>
              <a:buNone/>
              <a:tabLst>
                <a:tab algn="l" pos="2250440"/>
              </a:tabLst>
            </a:pPr>
            <a:r>
              <a:rPr altLang="en-US" b="1" dirty="0" lang="zh-CN" smtClean="0" sz="240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第三单元    资产阶级政治家</a:t>
            </a:r>
            <a:endParaRPr altLang="zh-CN" b="1" dirty="0" lang="en-US" sz="240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indent="0" lvl="0" marL="0">
              <a:lnSpc>
                <a:spcPct val="150000"/>
              </a:lnSpc>
              <a:spcBef>
                <a:spcPts val="0"/>
              </a:spcBef>
              <a:buNone/>
              <a:tabLst>
                <a:tab algn="l" pos="2250440"/>
              </a:tabLst>
            </a:pPr>
            <a:r>
              <a:rPr altLang="en-US" b="1" dirty="0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第</a:t>
            </a:r>
            <a:r>
              <a:rPr altLang="zh-CN" b="1" dirty="0" lang="en-US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11</a:t>
            </a:r>
            <a:r>
              <a:rPr altLang="en-US" b="1" dirty="0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课　圣雄甘地</a:t>
            </a:r>
            <a:endParaRPr altLang="zh-CN" b="1" dirty="0" lang="zh-CN" sz="3200">
              <a:solidFill>
                <a:schemeClr val="tx1">
                  <a:lumMod val="85000"/>
                  <a:lumOff val="15000"/>
                </a:schemeClr>
              </a:solidFill>
              <a:latin charset="0" pitchFamily="18" typeface="Times New Roman"/>
              <a:ea typeface="+mj-ea"/>
              <a:cs charset="0" pitchFamily="18"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7314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34566" y="92597"/>
            <a:ext cx="11499437" cy="594006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三、圣雄的悲剧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甘地主义影响下的印度民族解放运动的局限性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多次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用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方式向英国殖民者抗争。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严格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奉行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原则，反对甚至害怕群众的暴力斗争，导致运动几度中止。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甘地始终对英国政府抱有幻想。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为和平、团结而献身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甘地晚年致力于调解印度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各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矛盾，主张印度教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结合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作，这招致了部分印度教狂热分子的不满。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1948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月，甘地被一个印度教徒开枪打死。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7423941"/>
              </p:ext>
            </p:extLst>
          </p:nvPr>
        </p:nvGraphicFramePr>
        <p:xfrm>
          <a:off x="10619904" y="5428016"/>
          <a:ext cx="1570509" cy="59406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0711096" y="5388023"/>
            <a:ext cx="1415772" cy="57900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algn="ctr">
              <a:lnSpc>
                <a:spcPct val="150000"/>
              </a:lnSpc>
              <a:tabLst>
                <a:tab pos="1890395" algn="l"/>
              </a:tabLs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历史认识</a:t>
            </a:r>
          </a:p>
        </p:txBody>
      </p:sp>
      <p:sp>
        <p:nvSpPr>
          <p:cNvPr id="6" name="矩形 5"/>
          <p:cNvSpPr/>
          <p:nvPr/>
        </p:nvSpPr>
        <p:spPr>
          <a:xfrm>
            <a:off x="8855893" y="1442145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非暴力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74096" y="400585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教派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76109" y="4005858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伊斯兰教团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899692" y="143795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绝食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028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9" grpId="1"/>
      <p:bldP spid="13" grpId="0"/>
      <p:bldP spid="13" grpId="1"/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17" name="五边形 16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燕尾形 17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历史认识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504414" y="1269554"/>
            <a:ext cx="11057037" cy="4534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甘地是印度民族解放运动的领袖，他倡导的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非暴力不合作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运动在印度独立史上占有重要地位，同时也为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20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世纪中期的亚非民族解放运动的历史谱写了光辉篇章。甘地追求真理，毕生都在争取祖国独立，反对种族歧视，赤诚坚韧，谦恭磊落，有着举世公认的伟人人格，赢得了世界人民的尊敬。甘地又是富有争议的人物，他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学说存在局限性，但他为印度独立所做的贡献仍为他赢得了印度国父的尊称。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pic>
        <p:nvPicPr>
          <p:cNvPr id="24" name="图片 2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549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知识图示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088" y="1661039"/>
            <a:ext cx="11946236" cy="29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81330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10830" y="2133650"/>
            <a:ext cx="66369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    深化探究  </a:t>
            </a:r>
            <a:endParaRPr lang="en-US" altLang="zh-CN" sz="4000" b="1" dirty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    ——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理解重要史料史论</a:t>
            </a:r>
          </a:p>
        </p:txBody>
      </p:sp>
    </p:spTree>
    <p:extLst>
      <p:ext uri="{BB962C8B-B14F-4D97-AF65-F5344CB8AC3E}">
        <p14:creationId xmlns:p14="http://schemas.microsoft.com/office/powerpoint/2010/main" xmlns="" val="57658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477466"/>
            <a:ext cx="11532492" cy="594006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1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甘地的思想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甘地认为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神就是真理和爱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真理就是神的定义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他认为爱必须符合真理，要求人们爱自己、爱别人、爱仇敌、爱人类、爱生物。印度人应以耐心和善良去制服帝国主义者，靠道德感化使英国结束在印度的殖民统治。他认为印度应先得到自治领地位，进而脱离英国独立。他认为印度不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布尔什维克主义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。他崇尚印度文明，包括耕种的犁、手纺车和印度教文明，提出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回到纺车去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的口号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……</a:t>
            </a:r>
            <a:endParaRPr lang="en-US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cs typeface="Courier New"/>
              </a:rPr>
              <a:t>问题思考</a:t>
            </a:r>
            <a:endParaRPr lang="en-US" altLang="zh-CN" sz="2800" b="1" kern="100" dirty="0">
              <a:solidFill>
                <a:srgbClr val="C00000"/>
              </a:solidFill>
              <a:latin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据史料归纳甘地的哲学思想、政治思想和经济思想三方面的特征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主题一　甘地的思想</a:t>
            </a: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91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34566" y="1125538"/>
            <a:ext cx="11395356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哲学思想：泛爱论与人道主义相结合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政治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思想：用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不合作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来争取印度的独立，用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非暴力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来限制群众斗争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 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经济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思想：反对资本主义物质文明，崇尚印度文明。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83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75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75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1443" y="261442"/>
            <a:ext cx="11499437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2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非暴力思想的形成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以眼还眼，以牙还牙只会让世界最终盲目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           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甘地</a:t>
            </a:r>
            <a:endParaRPr lang="en-US" altLang="zh-CN" sz="2800" kern="100" dirty="0" smtClean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宋体"/>
                <a:ea typeface="微软雅黑"/>
                <a:cs typeface="Times New Roman"/>
              </a:rPr>
              <a:t>问题思考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上述言论与甘地的哪个政治理念内涵一致？影响这种理念形成的因素有哪些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？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443" y="3501802"/>
            <a:ext cx="11624403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理念：非暴力斗争理念。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成因：出生于印度教家庭；托尔斯泰作品以宗教之爱改造世界的主张；在南非受种族歧视的经历；自身律师工作影响等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 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157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34566" y="405458"/>
            <a:ext cx="11532492" cy="650380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1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非暴力不合作主张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假如有一个人手中持刀，到处瞎闯，乱砍乱杀，杀死他遇到的任何人，而没有一个人敢于活捉他。在这种情况下，无论是谁杀死这个疯子，都会受到社会的赞许，并被看作是慈善的人。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我并不是因为印度衰弱才号召印度实行非暴力主义，而正是因为认识了印度的力量我才号召印度实行非暴力主义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		                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甘地名言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甘地把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看作最高原则，表示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我最关心的是手段和它的不断应用。我知道，只要我们看重手段，目的肯定就能达到。如果通过暴力获得自治，不择手段屠杀英国人可以解除压迫，那宁可不要自治而继续受人压迫。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主题二　甘地的</a:t>
            </a:r>
            <a:r>
              <a:rPr lang="zh-CN" altLang="en-US" sz="2800" b="1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“</a:t>
            </a:r>
            <a:r>
              <a:rPr lang="zh-CN" altLang="en-US" sz="2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非暴力不合作运动</a:t>
            </a:r>
            <a:r>
              <a:rPr lang="zh-CN" altLang="en-US" sz="2800" b="1" dirty="0" smtClean="0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”</a:t>
            </a:r>
            <a:endParaRPr lang="zh-CN" altLang="en-US" sz="2800" b="1" dirty="0">
              <a:solidFill>
                <a:schemeClr val="bg1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14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2393" y="690433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两段史料中甘地对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的主张有何不同？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72083" y="2133650"/>
            <a:ext cx="11161240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不同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：材料一并不反对暴力，认可怀有善良动机的暴力行为。材料二则反对一切暴力行为。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70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212393" y="725970"/>
            <a:ext cx="11385581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说一说甘地的上述主张在印度历史发展进程中的作用。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12393" y="1485578"/>
            <a:ext cx="11385581" cy="391848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作用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积极性：甘地领导了非暴力不合作运动，沉重打击了英国的殖民统治，增强了印度人民的自尊心和自信心，为二战后印度独立奠定了基础。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局限性：以非暴力束缚印度人民反抗英国殖民统治的斗争，反映了印度民族资产阶级在反帝斗争中的动摇性和妥协性，造成了无谓的牺牲，也不利于民族真正觉醒。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59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13081" y="1971179"/>
            <a:ext cx="9850677" cy="21786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321095" y="2000795"/>
            <a:ext cx="9435185" cy="206209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800" b="1" kern="1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课标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要求</a:t>
            </a:r>
            <a:endParaRPr lang="en-US" altLang="zh-CN" sz="2800" b="1" kern="100" dirty="0" smtClean="0">
              <a:solidFill>
                <a:srgbClr val="0000FF"/>
              </a:solidFill>
              <a:latin typeface="微软雅黑" pitchFamily="34" charset="-122"/>
              <a:ea typeface="微软雅黑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讲述甘地领导印度国民大会党进行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非暴力不合作运动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的主要事迹，认识其在印度民族解放运动中的历史作用。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3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34566" y="-98598"/>
            <a:ext cx="11532492" cy="456481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2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甘地的经济斗争主张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我所致力的是怎样把纺车恢复起来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所以我的工作应当是，而且现在就是，组织手纺土布的生产，并设法推销这种产品。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我所以提倡这种形式的经济自主，就在于通过它，可以为印度半饥饿的、半失业的妇女找到工作。我的用意是要叫这些妇女去纺纱，并且用这种棉纱来织布给印度的人民穿，我不知道这个运动的成就能有多大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不过我有充分的信心。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pic>
        <p:nvPicPr>
          <p:cNvPr id="2050" name="Picture 2" descr="S3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61319" y="3874679"/>
            <a:ext cx="3867774" cy="294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3091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2393" y="690433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作为国大党领袖的甘地为什么还要纺纱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？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2393" y="1989634"/>
            <a:ext cx="11385581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甘地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认为振兴印度经济必须从复兴手纺车开始，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回到纺车去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成为甘地经济思想的中心口号，开展家庭纺织运动成为他的经济自主运动的主要内容，是非暴力不合作运动的一部分。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3865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212393" y="725970"/>
            <a:ext cx="11385581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如何认识甘地的这一主张？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12393" y="1485578"/>
            <a:ext cx="11385581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认识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：在一定程度上号召印度人民打击了英国的殖民统治和经济侵略，另一方面也反映出他崇尚印度手工业文明，反对工业文明，是历史的倒退。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0081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621482"/>
            <a:ext cx="11532492" cy="529373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人们对于甘地有不同的评说。英国驻印度总督蒙巴顿称甘地为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印度自由的建筑师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；国大党领导人尼赫鲁在得知甘地被刺杀的消息时说道：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我们生命中的明灯已熄，到处一片黑暗。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爱因斯坦说：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我们下代的子孙恐怕很难相信，世界上真有过这样一个人。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有人则因他支持过英帝国主义的不义战争而称他为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帝国主义的帮凶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群众性民族解放运动的叛徒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cs typeface="Courier New"/>
              </a:rPr>
              <a:t>问题思考</a:t>
            </a:r>
            <a:endParaRPr lang="en-US" altLang="zh-CN" sz="2800" b="1" kern="100" dirty="0">
              <a:solidFill>
                <a:srgbClr val="C00000"/>
              </a:solidFill>
              <a:latin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结合史料及所学，说一说对甘地的评价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主题三　甘地的评价</a:t>
            </a: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26249" y="909514"/>
            <a:ext cx="11385581" cy="456481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甘地是印度现代民族解放运动的著名领袖。印度国大党的领导人、印度民族资产阶级政治学说甘地主义的创始人。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甘地把自己的一生都奉献给了印度的自由民族独立运动，对印度的民族独立和解放事业作出了突出贡献，成为印度人民的政治领袖和精神领袖，被印度人民尊称为圣雄。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甘地具有资产阶级代表人物的局限性，其思想反映了资产阶级的软弱性和妥协性。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pic>
        <p:nvPicPr>
          <p:cNvPr id="5" name="图片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8475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75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75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373948" y="2205658"/>
            <a:ext cx="544251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</a:t>
            </a:r>
            <a:r>
              <a:rPr lang="en-US" altLang="zh-CN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  </a:t>
            </a: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随</a:t>
            </a: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堂巩固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</a:t>
            </a: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会做题才是硬道理</a:t>
            </a:r>
            <a:endParaRPr lang="en-US" altLang="zh-CN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196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06574" y="583695"/>
            <a:ext cx="11593288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我们应该朝着他的精神方向努力：不是通过暴力达到我们的目的，而是不同你认为邪恶的势力结盟。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爱因斯坦口中的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他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应当是指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华盛顿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亚里士多德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	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	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拿破仑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2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562" y="2637706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2" name="矩形 21"/>
          <p:cNvSpPr/>
          <p:nvPr/>
        </p:nvSpPr>
        <p:spPr>
          <a:xfrm>
            <a:off x="387524" y="3320769"/>
            <a:ext cx="11593288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题干中材料实际上体现了非暴力的方式，这一方式与甘地的非暴力不合作运动一致。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684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63141" y="583695"/>
            <a:ext cx="11593288" cy="39192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非暴力不合作运动期间发生暴力事件时，国大党即宣布停止运动。这从本质上反映出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民族资产阶级的软弱性和妥协性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对人民力量的保护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害怕引发无产阶级革命运动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害怕危及民族资产阶级的领导地位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2558" y="1989634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363141" y="4544135"/>
            <a:ext cx="11593288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处在殖民统治下的印度，民族资本主义发展不充分，民族资产阶级力量弱小，因此他们在反对殖民主义时带有软弱性和妥协性。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492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1" grpId="0"/>
      <p:bldP spid="21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0641" y="314400"/>
            <a:ext cx="11593288" cy="19802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甘地在非暴力不合作运动中倡导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回到纺车去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，其实质意义是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反对西方的物质文明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大力发展家庭纺织业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促进民族经济的发展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抵制西方的经济侵略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51090" y="1708860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290641" y="2277666"/>
            <a:ext cx="11709221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解答的关键是明确现象和本质的联系与区别。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回到纺车去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是甘地为抵制英货而提出的经济主张，其目的是以民族工业抵制西方国家的商品输出，故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项符合题意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；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A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项不符合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实质意义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的要求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B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项是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回到纺车去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的具体表现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C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项属于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主要目的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的范畴。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812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1" grpId="2" uiExpand="1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6924" y="683965"/>
            <a:ext cx="11593288" cy="26265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下列属于甘地主义内容的是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通过非暴力实现印度的自治或独立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提倡手工纺织、抵制西方物质文明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③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建立平等和谐的社会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④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在印度独立后，实行共和统治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①②③④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C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②③④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①③④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117" y="2716972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83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474" y="0"/>
            <a:ext cx="3955487" cy="94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25474" y="485949"/>
            <a:ext cx="3955487" cy="461665"/>
          </a:xfrm>
          <a:prstGeom prst="rect">
            <a:avLst/>
          </a:prstGeom>
          <a:solidFill>
            <a:schemeClr val="accent6">
              <a:lumMod val="75000"/>
              <a:alpha val="52000"/>
            </a:schemeClr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2400" dirty="0"/>
              <a:t>内容索引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2812173" y="2675920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hlinkClick r:id="rId3" action="ppaction://hlinksldjump"/>
          </p:cNvPr>
          <p:cNvSpPr txBox="1"/>
          <p:nvPr/>
        </p:nvSpPr>
        <p:spPr>
          <a:xfrm>
            <a:off x="2782838" y="2152700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基础知识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把握教材知识体系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812173" y="3707997"/>
            <a:ext cx="6840000" cy="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hlinkClick r:id="rId4" action="ppaction://hlinksldjump"/>
          </p:cNvPr>
          <p:cNvSpPr txBox="1"/>
          <p:nvPr/>
        </p:nvSpPr>
        <p:spPr>
          <a:xfrm>
            <a:off x="2782838" y="3184815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深化探究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理解重要史料史论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sp>
        <p:nvSpPr>
          <p:cNvPr id="23" name="TextBox 22">
            <a:hlinkClick r:id="rId5" action="ppaction://hlinksldjump"/>
          </p:cNvPr>
          <p:cNvSpPr txBox="1"/>
          <p:nvPr/>
        </p:nvSpPr>
        <p:spPr>
          <a:xfrm>
            <a:off x="2782838" y="4274726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随堂巩固 </a:t>
            </a:r>
            <a:r>
              <a:rPr lang="en-US" altLang="zh-CN" sz="2800" b="1" dirty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会做题才是硬道理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2787790" y="4797946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8755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3549" y="314400"/>
            <a:ext cx="11826313" cy="32729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5.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甘地提出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非暴力不合作计划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中，最能体现其自治目标的是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放弃英国殖民当局授予的头衔和名誉职位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抵制英国人的立法机关和法院，建立新的裁决法庭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抵制英货恢复手工纺织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发动群众展开抗税斗争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059" y="1629594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181025" y="3573810"/>
            <a:ext cx="11709221" cy="19802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本题需要仔细辨别区分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非暴力不合作计划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中的每项内容，理解题干中所说的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最能体现其自治目标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的含义。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项建立了新的国家机关，因此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项最符合题意。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2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57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21" grpId="0"/>
      <p:bldP spid="21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2095" y="450896"/>
            <a:ext cx="11709221" cy="521114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6.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阅读下列材料，回答问题。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材料一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事实上，工业文明是疾病，因为它处处有弊端。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土布经济完全不同于一般的经济。后者不注意人的因素，前者充分关心人。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你不可能把非暴力建立在工业文明的基础上，但可以建立在自足的乡村基础上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我设想的农村经济，完全没有剥削，剥削是暴力的本质。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建立在非暴力基础上的社会，只能由以村庄为单位的群体组成，在这样的村庄里，尊严而和平地生存的条件是自愿合作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摘自甘地《圣雄箴言录》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63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2095" y="450896"/>
            <a:ext cx="11709221" cy="521114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材料二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1928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印度国大党领导人之一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尼赫鲁在给甘地的信中写道：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我认为你对西方文明作了极其不公正的评价，将它不足之处过于夸大。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摘自马克垚《西方文明史》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材料三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虽然生为一名印度人，并坚守着一些印度传统，但甘地的遗产却仍然可以为全世界的人所享用。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最近，对甘地的重新发现已经与大规模的和平主义运动，以及越来越受到广泛重视的自然、环境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问题联系了起来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摘自</a:t>
            </a:r>
            <a:r>
              <a:rPr lang="en-US" altLang="zh-CN" sz="2800" kern="100" dirty="0">
                <a:latin typeface="IPAPANNEW"/>
                <a:ea typeface="华文细黑"/>
                <a:cs typeface="Times New Roman"/>
              </a:rPr>
              <a:t>[</a:t>
            </a:r>
            <a:r>
              <a:rPr lang="zh-CN" altLang="zh-CN" sz="2800" kern="100" dirty="0">
                <a:latin typeface="IPAPANNEW"/>
                <a:ea typeface="华文细黑"/>
                <a:cs typeface="Times New Roman"/>
              </a:rPr>
              <a:t>意</a:t>
            </a:r>
            <a:r>
              <a:rPr lang="en-US" altLang="zh-CN" sz="2800" kern="100" dirty="0">
                <a:latin typeface="IPAPANNEW"/>
                <a:ea typeface="华文细黑"/>
                <a:cs typeface="Times New Roman"/>
              </a:rPr>
              <a:t>]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詹尼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·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索弗里《甘地与印度》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1327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232095" y="1796281"/>
            <a:ext cx="11709221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提倡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土布经济；反对剥削，抵制西方工业文明；保持印度的乡村经济；鼓励人们互相帮助与合作。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2095" y="534358"/>
            <a:ext cx="11709221" cy="13339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请回答：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据材料一，概括甘地的经济思想。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13" name="矩形 12"/>
          <p:cNvSpPr/>
          <p:nvPr/>
        </p:nvSpPr>
        <p:spPr>
          <a:xfrm>
            <a:off x="232095" y="3092425"/>
            <a:ext cx="11709221" cy="76941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本题考查甘地的经济思想及评价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，结合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材料归纳即可；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3678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2" grpId="0" build="allAtOnce"/>
      <p:bldP spid="13" grpId="0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232095" y="1309082"/>
            <a:ext cx="11709221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进步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性：甘地的经济思想是其非暴力思想的重要组成部分；有利于抵抗英国的经济侵略；有利于缓和社会矛盾；有利于增强民族自尊心和自信心；对后来的世界和平主义运动、环境保护运动等产生了深远的影响。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局限性：对西方工业文明的认识具有片面性；建设印度社会的构想没有顺应时代的潮流。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2095" y="621482"/>
            <a:ext cx="11709221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据上述材料并结合所学知识，评价甘地的经济思想。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13" name="矩形 12"/>
          <p:cNvSpPr/>
          <p:nvPr/>
        </p:nvSpPr>
        <p:spPr>
          <a:xfrm>
            <a:off x="232095" y="4582692"/>
            <a:ext cx="11709221" cy="6868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要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结合材料二、三两种不同的观点全面评价甘地的思想主张。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pic>
        <p:nvPicPr>
          <p:cNvPr id="23" name="图片 22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8559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2" grpId="0" uiExpand="1" build="allAtOnce"/>
      <p:bldP spid="13" grpId="0" build="allAtOnce"/>
    </p:bldLst>
  </p:timing>
</p:sld>
</file>

<file path=ppt/slides/slide3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\\师阁\e\师阁小朋友\timg.jpg" id="20" name="Picture 2"/>
          <p:cNvPicPr>
            <a:picLocks noChangeArrowheads="1"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 bwMode="auto">
          <a:xfrm>
            <a:off x="-1275" y="1"/>
            <a:ext cx="121932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组合 11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4" name="矩形 23"/>
          <p:cNvSpPr/>
          <p:nvPr/>
        </p:nvSpPr>
        <p:spPr>
          <a:xfrm>
            <a:off x="3987002" y="3492277"/>
            <a:ext cx="4648455" cy="886749"/>
          </a:xfrm>
          <a:prstGeom prst="rect">
            <a:avLst/>
          </a:prstGeom>
        </p:spPr>
        <p:txBody>
          <a:bodyPr bIns="45704" lIns="91410" rIns="91410" tIns="45704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en-US" b="1" dirty="0" lang="zh-CN" smtClean="0" sz="4400">
                <a:solidFill>
                  <a:srgbClr val="0000FF"/>
                </a:solidFill>
                <a:effectLst/>
                <a:latin charset="-122" pitchFamily="34" typeface="微软雅黑"/>
                <a:ea charset="-122" pitchFamily="34" typeface="微软雅黑"/>
              </a:rPr>
              <a:t>本课结束</a:t>
            </a:r>
            <a:endParaRPr altLang="en-US" b="1" dirty="0" lang="zh-CN" sz="4400">
              <a:solidFill>
                <a:srgbClr val="0000FF"/>
              </a:solidFill>
              <a:effectLst/>
              <a:latin charset="-122" pitchFamily="34" typeface="微软雅黑"/>
              <a:ea charset="-122" pitchFamily="34"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0448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94534" y="2321809"/>
            <a:ext cx="58272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    基础知识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  </a:t>
            </a:r>
            <a:r>
              <a:rPr lang="en-US" altLang="zh-CN" sz="4000" b="1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 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把握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教材知识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体系</a:t>
            </a:r>
            <a:endParaRPr lang="zh-CN" altLang="en-US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80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66412" y="378119"/>
            <a:ext cx="11385581" cy="521191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一、青年甘地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生平简介：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甘地，于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1869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10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日出生于印度一个中下阶层家庭。甘地的家族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信奉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英国求学：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掌握丰富法律知识。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南非工作：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亲身体验到印度侨民所受到的不公正待遇。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成立印度人大会：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1894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年，甘地发起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成立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组织领导了一些反对种族歧视的斗争。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5.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在实践中总结出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非暴力抵抗运动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的斗争形式。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66814" y="1720652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印度教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29988" y="3655229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印度人大会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076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66412" y="154027"/>
            <a:ext cx="11489434" cy="594006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二、非暴力不合作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运动背景：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英国的殖民统治阻碍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印度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	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发展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根本原因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运动内容：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包括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非暴力抵抗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和与</a:t>
            </a:r>
            <a:r>
              <a:rPr lang="zh-CN" altLang="zh-CN" sz="2800" kern="100" dirty="0">
                <a:latin typeface="宋体"/>
                <a:ea typeface="Times New Roman"/>
                <a:cs typeface="Courier New"/>
              </a:rPr>
              <a:t> 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英国殖民者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不合作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的态度两部分。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学生罢课，抵制英国人开办的学校；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律师抵制英国人的法庭；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政府官员拒绝在英国殖民机构任职；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(4)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士兵拒不接受英国颁发的奖章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运动特点：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采取和平和合法的手段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latin typeface="宋体"/>
              <a:cs typeface="Courier New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339805" y="899989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民族资本主义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1714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06574" y="651118"/>
            <a:ext cx="11161240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进步性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甘地的巨大声望使他成为印度国民大会党的领袖，他的思想也成为印度民族解放运动的指导思想。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甘地领导的几次非暴力不合作运动虽然都遭到了镇压，但仍给英国殖民当局以沉重打击。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二战后英国被迫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同意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18742" y="327520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印度独立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6157496"/>
              </p:ext>
            </p:extLst>
          </p:nvPr>
        </p:nvGraphicFramePr>
        <p:xfrm>
          <a:off x="10520411" y="4725938"/>
          <a:ext cx="1570509" cy="1188132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0608368" y="476194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归纳总结</a:t>
            </a: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0575326" y="5344393"/>
            <a:ext cx="1481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概念点析</a:t>
            </a:r>
          </a:p>
        </p:txBody>
      </p:sp>
    </p:spTree>
    <p:extLst>
      <p:ext uri="{BB962C8B-B14F-4D97-AF65-F5344CB8AC3E}">
        <p14:creationId xmlns:p14="http://schemas.microsoft.com/office/powerpoint/2010/main" xmlns="" val="2851348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归纳总结</a:t>
              </a:r>
            </a:p>
          </p:txBody>
        </p:sp>
      </p:grpSp>
      <p:pic>
        <p:nvPicPr>
          <p:cNvPr id="14" name="图片 1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9287" y="1341562"/>
            <a:ext cx="11730575" cy="32729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甘地非暴力思想形成的原因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家庭影响：仁爱、不杀生、素食、苦行。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受《圣经》中关于不要与恶人作对教训的影响。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接受托尔斯泰以宗教之爱改革社会，实现人人平等的思想。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(4)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在南非尝到种族歧视的滋味。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73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概念点析</a:t>
              </a:r>
            </a:p>
          </p:txBody>
        </p:sp>
      </p:grpSp>
      <p:pic>
        <p:nvPicPr>
          <p:cNvPr id="14" name="图片 1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9287" y="1341562"/>
            <a:ext cx="11730575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甘地的土布运动：倡导土布运动，抵制英国的经济侵略。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评价：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以手工纺织抵制西方经济侵略，维护印度的民族经济，体现了其争取民族自治的民族主义精神。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反对资本主义及其物质文明，抛弃先进技术，是历史的倒退。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84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5248</TotalTime>
  <Words>1553</Words>
  <Application>Microsoft Office PowerPoint</Application>
  <PresentationFormat>自定义</PresentationFormat>
  <Paragraphs>221</Paragraphs>
  <Slides>35</Slides>
  <Notes>0</Notes>
  <HiddenSlides>5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35</vt:i4>
      </vt:variant>
    </vt:vector>
  </HeadingPairs>
  <TitlesOfParts>
    <vt:vector size="37" baseType="lpstr">
      <vt:lpstr>7_Office 主题</vt:lpstr>
      <vt:lpstr>8_Office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4546</cp:revision>
  <dcterms:created xsi:type="dcterms:W3CDTF">2014-11-27T01:03:00Z</dcterms:created>
  <dcterms:modified xsi:type="dcterms:W3CDTF">2017-10-19T03:09:40Z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KSOProductBuildVer" pid="2">
    <vt:lpwstr>2052-10.1.0.5458</vt:lpwstr>
  </property>
  <property fmtid="{D5CDD505-2E9C-101B-9397-08002B2CF9AE}" name="NXPowerLiteLastOptimized" pid="3">
    <vt:lpwstr>364605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D5.0.3</vt:lpwstr>
  </property>
</Properties>
</file>