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35"/>
  </p:notesMasterIdLst>
  <p:handoutMasterIdLst>
    <p:handoutMasterId r:id="rId36"/>
  </p:handoutMasterIdLst>
  <p:sldIdLst>
    <p:sldId id="1164" r:id="rId3"/>
    <p:sldId id="1366" r:id="rId4"/>
    <p:sldId id="1184" r:id="rId5"/>
    <p:sldId id="1362" r:id="rId6"/>
    <p:sldId id="1187" r:id="rId7"/>
    <p:sldId id="1395" r:id="rId8"/>
    <p:sldId id="1221" r:id="rId9"/>
    <p:sldId id="1368" r:id="rId10"/>
    <p:sldId id="1369" r:id="rId11"/>
    <p:sldId id="1391" r:id="rId12"/>
    <p:sldId id="1374" r:id="rId13"/>
    <p:sldId id="1376" r:id="rId14"/>
    <p:sldId id="1363" r:id="rId15"/>
    <p:sldId id="1346" r:id="rId16"/>
    <p:sldId id="1377" r:id="rId17"/>
    <p:sldId id="1388" r:id="rId18"/>
    <p:sldId id="1403" r:id="rId19"/>
    <p:sldId id="1380" r:id="rId20"/>
    <p:sldId id="1382" r:id="rId21"/>
    <p:sldId id="1396" r:id="rId22"/>
    <p:sldId id="1404" r:id="rId23"/>
    <p:sldId id="1405" r:id="rId24"/>
    <p:sldId id="1406" r:id="rId25"/>
    <p:sldId id="1205" r:id="rId26"/>
    <p:sldId id="1250" r:id="rId27"/>
    <p:sldId id="1255" r:id="rId28"/>
    <p:sldId id="1251" r:id="rId29"/>
    <p:sldId id="1252" r:id="rId30"/>
    <p:sldId id="1394" r:id="rId31"/>
    <p:sldId id="1400" r:id="rId32"/>
    <p:sldId id="1401" r:id="rId33"/>
    <p:sldId id="1244" r:id="rId34"/>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arget="slide22.xml" Type="http://schemas.openxmlformats.org/officeDocument/2006/relationships/slide"/><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arget="../media/image4.png" Type="http://schemas.openxmlformats.org/officeDocument/2006/relationships/image"/><Relationship Id="rId2" Target="slide3.xml" Type="http://schemas.openxmlformats.org/officeDocument/2006/relationships/slide"/><Relationship Id="rId1" Target="../slideLayouts/slideLayout2.xml" Type="http://schemas.openxmlformats.org/officeDocument/2006/relationships/slideLayout"/><Relationship Id="rId4" Target="../media/image6.jpeg" Type="http://schemas.openxmlformats.org/officeDocument/2006/relationships/image"/></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s>
</file>

<file path=ppt/slides/_rels/slide26.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s>
</file>

<file path=ppt/slides/_rels/slide27.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s>
</file>

<file path=ppt/slides/_rels/slide28.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s>
</file>

<file path=ppt/slides/_rels/slide29.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24.xml" Type="http://schemas.openxmlformats.org/officeDocument/2006/relationships/slide"/><Relationship Id="rId4" Target="slide13.xml" Type="http://schemas.openxmlformats.org/officeDocument/2006/relationships/slide"/></Relationships>
</file>

<file path=ppt/slides/_rels/slide30.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slide" Target="slide27.xml"/></Relationships>
</file>

<file path=ppt/slides/_rels/slide31.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slide" Target="slide26.xml"/><Relationship Id="rId7" Type="http://schemas.openxmlformats.org/officeDocument/2006/relationships/image" Target="../media/image4.png"/><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28.xml"/><Relationship Id="rId4" Type="http://schemas.openxmlformats.org/officeDocument/2006/relationships/slide" Target="slide27.xml"/><Relationship Id="rId9" Type="http://schemas.openxmlformats.org/officeDocument/2006/relationships/slide" Target="slide30.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Users\Administrator\Desktop\物理图3-5\140-150401094J4.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240"/>
            <a:ext cx="12190413" cy="6857107"/>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a:lnSpc>
                <a:spcPct val="150000"/>
              </a:lnSpc>
              <a:spcBef>
                <a:spcPts val="0"/>
              </a:spcBef>
              <a:buNone/>
              <a:tabLst>
                <a:tab pos="2250440" algn="l"/>
              </a:tabLst>
            </a:pPr>
            <a:r>
              <a:rPr lang="zh-CN" altLang="en-US" sz="2400" b="1" dirty="0" smtClean="0">
                <a:solidFill>
                  <a:schemeClr val="bg2">
                    <a:lumMod val="25000"/>
                  </a:schemeClr>
                </a:solidFill>
                <a:latin typeface="+mj-ea"/>
                <a:ea typeface="+mj-ea"/>
              </a:rPr>
              <a:t>第三单元    资产阶级政治家</a:t>
            </a:r>
            <a:endParaRPr lang="en-US" altLang="zh-CN" sz="2400" b="1" dirty="0">
              <a:solidFill>
                <a:schemeClr val="bg2">
                  <a:lumMod val="25000"/>
                </a:schemeClr>
              </a:solidFill>
              <a:latin typeface="+mj-ea"/>
              <a:ea typeface="+mj-ea"/>
            </a:endParaRPr>
          </a:p>
          <a:p>
            <a:pPr marL="0" lvl="0" indent="0">
              <a:lnSpc>
                <a:spcPct val="150000"/>
              </a:lnSpc>
              <a:spcBef>
                <a:spcPts val="0"/>
              </a:spcBef>
              <a:buNone/>
              <a:tabLst>
                <a:tab pos="2250440" algn="l"/>
              </a:tabLst>
            </a:pPr>
            <a:r>
              <a:rPr lang="zh-CN" altLang="en-US" sz="3200" b="1" dirty="0">
                <a:solidFill>
                  <a:schemeClr val="tx1">
                    <a:lumMod val="85000"/>
                    <a:lumOff val="15000"/>
                  </a:schemeClr>
                </a:solidFill>
                <a:latin typeface="Times New Roman" pitchFamily="18" charset="0"/>
                <a:ea typeface="+mj-ea"/>
                <a:cs typeface="Times New Roman" pitchFamily="18" charset="0"/>
              </a:rPr>
              <a:t>第</a:t>
            </a:r>
            <a:r>
              <a:rPr lang="en-US" altLang="zh-CN" sz="3200" b="1" dirty="0">
                <a:solidFill>
                  <a:schemeClr val="tx1">
                    <a:lumMod val="85000"/>
                    <a:lumOff val="15000"/>
                  </a:schemeClr>
                </a:solidFill>
                <a:latin typeface="Times New Roman" pitchFamily="18" charset="0"/>
                <a:ea typeface="+mj-ea"/>
                <a:cs typeface="Times New Roman" pitchFamily="18" charset="0"/>
              </a:rPr>
              <a:t>12</a:t>
            </a:r>
            <a:r>
              <a:rPr lang="zh-CN" altLang="en-US" sz="3200" b="1" dirty="0">
                <a:solidFill>
                  <a:schemeClr val="tx1">
                    <a:lumMod val="85000"/>
                    <a:lumOff val="15000"/>
                  </a:schemeClr>
                </a:solidFill>
                <a:latin typeface="Times New Roman" pitchFamily="18" charset="0"/>
                <a:ea typeface="+mj-ea"/>
                <a:cs typeface="Times New Roman" pitchFamily="18" charset="0"/>
              </a:rPr>
              <a:t>课　土耳其国父凯</a:t>
            </a:r>
            <a:r>
              <a:rPr lang="zh-CN" altLang="en-US" sz="3200" b="1" dirty="0" smtClean="0">
                <a:solidFill>
                  <a:schemeClr val="tx1">
                    <a:lumMod val="85000"/>
                    <a:lumOff val="15000"/>
                  </a:schemeClr>
                </a:solidFill>
                <a:latin typeface="Times New Roman" pitchFamily="18" charset="0"/>
                <a:ea typeface="+mj-ea"/>
                <a:cs typeface="Times New Roman" pitchFamily="18" charset="0"/>
              </a:rPr>
              <a:t>末尔</a:t>
            </a:r>
            <a:endParaRPr lang="zh-CN" altLang="zh-CN" sz="3200" b="1" dirty="0">
              <a:solidFill>
                <a:schemeClr val="tx1">
                  <a:lumMod val="85000"/>
                  <a:lumOff val="15000"/>
                </a:schemeClr>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0162" y="438576"/>
            <a:ext cx="12054766" cy="464740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三、土耳其的复兴</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政治上：</a:t>
            </a:r>
            <a:r>
              <a:rPr lang="zh-CN" altLang="zh-CN" sz="2800" kern="100" dirty="0">
                <a:latin typeface="Times New Roman"/>
                <a:ea typeface="华文细黑"/>
                <a:cs typeface="Times New Roman"/>
              </a:rPr>
              <a:t>独立后的土耳其由一个封建神权国家转变</a:t>
            </a:r>
            <a:r>
              <a:rPr lang="zh-CN" altLang="zh-CN" sz="2800" kern="100" dirty="0" smtClean="0">
                <a:latin typeface="Times New Roman"/>
                <a:ea typeface="华文细黑"/>
                <a:cs typeface="Times New Roman"/>
              </a:rPr>
              <a:t>为</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国家</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外交政策上：</a:t>
            </a:r>
            <a:r>
              <a:rPr lang="zh-CN" altLang="zh-CN" sz="2800" kern="100" dirty="0">
                <a:latin typeface="Times New Roman"/>
                <a:ea typeface="华文细黑"/>
                <a:cs typeface="Times New Roman"/>
              </a:rPr>
              <a:t>土耳其奉行和平主义，提出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同西方和平，同东方也和平</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，赢得了很多国家的尊敬。</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经济上：</a:t>
            </a:r>
            <a:r>
              <a:rPr lang="zh-CN" altLang="zh-CN" sz="2800" kern="100" dirty="0">
                <a:latin typeface="Times New Roman"/>
                <a:ea typeface="华文细黑"/>
                <a:cs typeface="Times New Roman"/>
              </a:rPr>
              <a:t>经济改革效果显著，</a:t>
            </a:r>
            <a:r>
              <a:rPr lang="en-US" altLang="zh-CN" sz="2800" kern="100" dirty="0">
                <a:latin typeface="Times New Roman"/>
                <a:ea typeface="华文细黑"/>
                <a:cs typeface="Courier New"/>
              </a:rPr>
              <a:t>1927</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1939</a:t>
            </a:r>
            <a:r>
              <a:rPr lang="zh-CN" altLang="zh-CN" sz="2800" kern="100" dirty="0">
                <a:latin typeface="Times New Roman"/>
                <a:ea typeface="华文细黑"/>
                <a:cs typeface="Times New Roman"/>
              </a:rPr>
              <a:t>年的工业发展速度居世界第三位。</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4.</a:t>
            </a:r>
            <a:r>
              <a:rPr lang="zh-CN" altLang="zh-CN" sz="2800" b="1" kern="100" dirty="0">
                <a:latin typeface="Times New Roman"/>
                <a:ea typeface="华文细黑"/>
                <a:cs typeface="Times New Roman"/>
              </a:rPr>
              <a:t>文化上：</a:t>
            </a:r>
            <a:r>
              <a:rPr lang="zh-CN" altLang="zh-CN" sz="2800" kern="100" dirty="0">
                <a:latin typeface="Times New Roman"/>
                <a:ea typeface="华文细黑"/>
                <a:cs typeface="Times New Roman"/>
              </a:rPr>
              <a:t>教育与宗教实现了分离，一批高等院校和技术学校建立起来。</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5.</a:t>
            </a:r>
            <a:r>
              <a:rPr lang="zh-CN" altLang="zh-CN" sz="2800" b="1" kern="100" dirty="0">
                <a:latin typeface="Times New Roman"/>
                <a:ea typeface="华文细黑"/>
                <a:cs typeface="Times New Roman"/>
              </a:rPr>
              <a:t>社会生活上：</a:t>
            </a:r>
            <a:r>
              <a:rPr lang="zh-CN" altLang="zh-CN" sz="2800" kern="100" dirty="0">
                <a:latin typeface="Times New Roman"/>
                <a:ea typeface="华文细黑"/>
                <a:cs typeface="Times New Roman"/>
              </a:rPr>
              <a:t>人民社会生活</a:t>
            </a:r>
            <a:r>
              <a:rPr lang="zh-CN" altLang="zh-CN" sz="2800" kern="100" dirty="0" smtClean="0">
                <a:latin typeface="Times New Roman"/>
                <a:ea typeface="华文细黑"/>
                <a:cs typeface="Times New Roman"/>
              </a:rPr>
              <a:t>走向</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zh-CN" altLang="zh-CN" sz="2800" kern="100" dirty="0">
                <a:latin typeface="Times New Roman"/>
                <a:ea typeface="华文细黑"/>
                <a:cs typeface="Times New Roman"/>
              </a:rPr>
              <a:t>现代化</a:t>
            </a:r>
            <a:r>
              <a:rPr lang="zh-CN" altLang="zh-CN" sz="2800" kern="100" dirty="0" smtClean="0">
                <a:latin typeface="Times New Roman"/>
                <a:ea typeface="华文细黑"/>
                <a:cs typeface="Times New Roman"/>
              </a:rPr>
              <a:t>。</a:t>
            </a:r>
            <a:endParaRPr lang="zh-CN" altLang="zh-CN" sz="2800" kern="100" dirty="0">
              <a:effectLst/>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9" name="表格 8"/>
          <p:cNvGraphicFramePr>
            <a:graphicFrameLocks noGrp="1"/>
          </p:cNvGraphicFramePr>
          <p:nvPr>
            <p:extLst>
              <p:ext uri="{D42A27DB-BD31-4B8C-83A1-F6EECF244321}">
                <p14:modId xmlns:p14="http://schemas.microsoft.com/office/powerpoint/2010/main" xmlns="" val="3283689995"/>
              </p:ext>
            </p:extLst>
          </p:nvPr>
        </p:nvGraphicFramePr>
        <p:xfrm>
          <a:off x="10619904" y="5211992"/>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718581" y="5267046"/>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历史认识</a:t>
            </a:r>
          </a:p>
        </p:txBody>
      </p:sp>
      <p:sp>
        <p:nvSpPr>
          <p:cNvPr id="2" name="矩形 1"/>
          <p:cNvSpPr/>
          <p:nvPr/>
        </p:nvSpPr>
        <p:spPr>
          <a:xfrm>
            <a:off x="8600628" y="1158656"/>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现代资本主义</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5375126" y="4346848"/>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世俗化</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19497173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7" grpId="0"/>
      <p:bldP spid="7" grpId="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历史认识</a:t>
              </a:r>
            </a:p>
          </p:txBody>
        </p:sp>
      </p:gr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8" name="矩形 7"/>
          <p:cNvSpPr/>
          <p:nvPr/>
        </p:nvSpPr>
        <p:spPr>
          <a:xfrm>
            <a:off x="504414" y="1053462"/>
            <a:ext cx="11057037" cy="3888500"/>
          </a:xfrm>
          <a:prstGeom prst="rect">
            <a:avLst/>
          </a:prstGeom>
        </p:spPr>
        <p:txBody>
          <a:bodyPr>
            <a:spAutoFit/>
          </a:bodyPr>
          <a:lstStyle/>
          <a:p>
            <a:pPr algn="ctr">
              <a:lnSpc>
                <a:spcPct val="150000"/>
              </a:lnSpc>
              <a:spcAft>
                <a:spcPts val="0"/>
              </a:spcAft>
            </a:pPr>
            <a:r>
              <a:rPr lang="zh-CN" altLang="zh-CN" sz="2800" b="1" kern="100" dirty="0">
                <a:solidFill>
                  <a:srgbClr val="C00000"/>
                </a:solidFill>
                <a:latin typeface="Times New Roman"/>
                <a:ea typeface="华文细黑"/>
                <a:cs typeface="Times New Roman"/>
              </a:rPr>
              <a:t>凯末尔改革的启示</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国家独立是改革成功的前提。</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多方位的全面改革，相互促进，才能谋发展。</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争取有利的内外环境，借鉴其他国家成功的经验是重要条件。</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改革中要有坚定的信念与不屈不挠的意志。</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改革要真正提高人民生活水平。</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27169718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19761" y="1181857"/>
            <a:ext cx="11750890" cy="37172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31443" y="795134"/>
            <a:ext cx="11532492" cy="335474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凯末尔的活动</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一战结束后，土耳其面临领土被肢解的空前危机，此时凯末尔说：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祖国的每一寸领土，在浸透同胞们的鲜血之前决不丢弃。</a:t>
            </a:r>
            <a:r>
              <a:rPr lang="en-US" altLang="zh-CN" sz="2800" kern="100" dirty="0" smtClean="0">
                <a:latin typeface="宋体"/>
                <a:ea typeface="华文细黑"/>
                <a:cs typeface="Times New Roman"/>
              </a:rPr>
              <a:t>”</a:t>
            </a:r>
            <a:endParaRPr lang="en-US" altLang="zh-CN" sz="2800" kern="100" dirty="0">
              <a:latin typeface="宋体"/>
              <a:cs typeface="Courier New"/>
            </a:endParaRPr>
          </a:p>
          <a:p>
            <a:pPr algn="just">
              <a:lnSpc>
                <a:spcPct val="150000"/>
              </a:lnSpc>
              <a:tabLst>
                <a:tab pos="2430780" algn="l"/>
              </a:tabLst>
            </a:pPr>
            <a:r>
              <a:rPr lang="zh-CN" altLang="en-US" sz="2800" b="1" kern="100" dirty="0">
                <a:solidFill>
                  <a:srgbClr val="C00000"/>
                </a:solidFill>
                <a:latin typeface="+mj-ea"/>
                <a:ea typeface="+mj-ea"/>
                <a:cs typeface="Courier New"/>
              </a:rPr>
              <a:t>问题思考</a:t>
            </a:r>
            <a:endParaRPr lang="en-US" altLang="zh-CN" sz="2800" b="1" kern="100" dirty="0">
              <a:solidFill>
                <a:srgbClr val="C00000"/>
              </a:solidFill>
              <a:latin typeface="+mj-ea"/>
              <a:ea typeface="+mj-ea"/>
              <a:cs typeface="Courier New"/>
            </a:endParaRPr>
          </a:p>
          <a:p>
            <a:pPr algn="just">
              <a:lnSpc>
                <a:spcPct val="150000"/>
              </a:lnSpc>
              <a:spcAft>
                <a:spcPts val="0"/>
              </a:spcAft>
            </a:pPr>
            <a:r>
              <a:rPr lang="zh-CN" altLang="zh-CN" sz="2800" kern="100" dirty="0">
                <a:latin typeface="Times New Roman"/>
                <a:ea typeface="华文细黑"/>
                <a:cs typeface="Times New Roman"/>
              </a:rPr>
              <a:t>凯末尔在土耳其赢得国家独立的过程中有何活动和贡献</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凯末尔的主要活动</a:t>
            </a:r>
          </a:p>
        </p:txBody>
      </p:sp>
      <p:sp>
        <p:nvSpPr>
          <p:cNvPr id="6" name="TextBox 5">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矩形 7"/>
          <p:cNvSpPr/>
          <p:nvPr/>
        </p:nvSpPr>
        <p:spPr>
          <a:xfrm>
            <a:off x="231443" y="807454"/>
            <a:ext cx="11624403" cy="3918484"/>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en-US" altLang="zh-CN" sz="2800" kern="100" dirty="0">
                <a:solidFill>
                  <a:srgbClr val="C00000"/>
                </a:solidFill>
                <a:latin typeface="Times New Roman"/>
                <a:ea typeface="华文细黑"/>
                <a:cs typeface="Courier New"/>
              </a:rPr>
              <a:t>(1)</a:t>
            </a:r>
            <a:r>
              <a:rPr lang="zh-CN" altLang="zh-CN" sz="2800" kern="100" dirty="0">
                <a:solidFill>
                  <a:srgbClr val="C00000"/>
                </a:solidFill>
                <a:latin typeface="Times New Roman"/>
                <a:ea typeface="华文细黑"/>
                <a:cs typeface="Times New Roman"/>
              </a:rPr>
              <a:t>一战后，面对民族危机，号召人民用一切代价捍卫民族的尊严和荣誉。</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Times New Roman"/>
                <a:ea typeface="华文细黑"/>
                <a:cs typeface="Courier New"/>
              </a:rPr>
              <a:t>(2)1920</a:t>
            </a:r>
            <a:r>
              <a:rPr lang="zh-CN" altLang="zh-CN" sz="2800" kern="100" dirty="0">
                <a:solidFill>
                  <a:srgbClr val="C00000"/>
                </a:solidFill>
                <a:latin typeface="Times New Roman"/>
                <a:ea typeface="华文细黑"/>
                <a:cs typeface="Times New Roman"/>
              </a:rPr>
              <a:t>年，在安卡拉召开大国民议会，当选为主席兼国民军总司令。</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Times New Roman"/>
                <a:ea typeface="华文细黑"/>
                <a:cs typeface="Courier New"/>
              </a:rPr>
              <a:t>(3)1923</a:t>
            </a:r>
            <a:r>
              <a:rPr lang="zh-CN" altLang="zh-CN" sz="2800" kern="100" dirty="0">
                <a:solidFill>
                  <a:srgbClr val="C00000"/>
                </a:solidFill>
                <a:latin typeface="Times New Roman"/>
                <a:ea typeface="华文细黑"/>
                <a:cs typeface="Times New Roman"/>
              </a:rPr>
              <a:t>年签订《洛桑条约》，国家独立和基本主权得到承认。</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Times New Roman"/>
                <a:ea typeface="华文细黑"/>
                <a:cs typeface="Courier New"/>
              </a:rPr>
              <a:t>(4)</a:t>
            </a:r>
            <a:r>
              <a:rPr lang="zh-CN" altLang="zh-CN" sz="2800" kern="100" dirty="0">
                <a:solidFill>
                  <a:srgbClr val="C00000"/>
                </a:solidFill>
                <a:latin typeface="Times New Roman"/>
                <a:ea typeface="华文细黑"/>
                <a:cs typeface="Times New Roman"/>
              </a:rPr>
              <a:t>同年当选为土耳其首任总统，兼议会主席和武装部队总司令，土耳其共和国从此诞生。</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8283423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750"/>
                                        <p:tgtEl>
                                          <p:spTgt spid="8">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blinds(horizontal)">
                                      <p:cBhvr>
                                        <p:cTn id="11" dur="750"/>
                                        <p:tgtEl>
                                          <p:spTgt spid="8">
                                            <p:txEl>
                                              <p:pRg st="1" end="1"/>
                                            </p:txEl>
                                          </p:spTgt>
                                        </p:tgtEl>
                                      </p:cBhvr>
                                    </p:animEffect>
                                  </p:childTnLst>
                                </p:cTn>
                              </p:par>
                            </p:childTnLst>
                          </p:cTn>
                        </p:par>
                        <p:par>
                          <p:cTn id="12" fill="hold">
                            <p:stCondLst>
                              <p:cond delay="1500"/>
                            </p:stCondLst>
                            <p:childTnLst>
                              <p:par>
                                <p:cTn id="13" presetID="3" presetClass="entr" presetSubtype="10" fill="hold"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blinds(horizontal)">
                                      <p:cBhvr>
                                        <p:cTn id="15" dur="750"/>
                                        <p:tgtEl>
                                          <p:spTgt spid="8">
                                            <p:txEl>
                                              <p:pRg st="2" end="2"/>
                                            </p:txEl>
                                          </p:spTgt>
                                        </p:tgtEl>
                                      </p:cBhvr>
                                    </p:animEffect>
                                  </p:childTnLst>
                                </p:cTn>
                              </p:par>
                            </p:childTnLst>
                          </p:cTn>
                        </p:par>
                        <p:par>
                          <p:cTn id="16" fill="hold">
                            <p:stCondLst>
                              <p:cond delay="2250"/>
                            </p:stCondLst>
                            <p:childTnLst>
                              <p:par>
                                <p:cTn id="17" presetID="3" presetClass="entr" presetSubtype="10" fill="hold"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blinds(horizontal)">
                                      <p:cBhvr>
                                        <p:cTn id="19" dur="75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31443" y="164605"/>
            <a:ext cx="11499437" cy="5857477"/>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主权完整独立</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1922</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10</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11</a:t>
            </a:r>
            <a:r>
              <a:rPr lang="zh-CN" altLang="zh-CN" sz="2800" kern="100" dirty="0">
                <a:latin typeface="Times New Roman"/>
                <a:ea typeface="华文细黑"/>
                <a:cs typeface="Times New Roman"/>
              </a:rPr>
              <a:t>日，协约国与土耳其签订了停战协定，</a:t>
            </a:r>
            <a:r>
              <a:rPr lang="en-US" altLang="zh-CN" sz="2800" kern="100" dirty="0">
                <a:latin typeface="Times New Roman"/>
                <a:ea typeface="华文细黑"/>
                <a:cs typeface="Courier New"/>
              </a:rPr>
              <a:t>1923</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7</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24</a:t>
            </a:r>
            <a:r>
              <a:rPr lang="zh-CN" altLang="zh-CN" sz="2800" kern="100" dirty="0">
                <a:latin typeface="Times New Roman"/>
                <a:ea typeface="华文细黑"/>
                <a:cs typeface="Times New Roman"/>
              </a:rPr>
              <a:t>日，英、法、意、日、希、罗、南七国与土耳其签订了《洛桑条约》。条约确定了土耳其的边界，东色雷斯和伊兹密尔地区归还土耳其，亚美尼亚和库尔德斯坦少数民族地区仍归属土耳其；废除外国在土耳其的领事裁判权和财政监督权。同日，英、法、意、日、希、罗、南、保、土九国签订了《海峡公约》，规定黑海海峡无论在和平时期还是在战争时期海上和空中都通航自由的原则；海峡地区非军事化，由签字国组成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海峡委员会</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实行监督。</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73215777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4" name="矩形 3"/>
          <p:cNvSpPr/>
          <p:nvPr/>
        </p:nvSpPr>
        <p:spPr>
          <a:xfrm>
            <a:off x="212393" y="690433"/>
            <a:ext cx="11499437" cy="1415748"/>
          </a:xfrm>
          <a:prstGeom prst="rect">
            <a:avLst/>
          </a:prstGeom>
        </p:spPr>
        <p:txBody>
          <a:bodyPr wrap="square" lIns="121898" tIns="60948" rIns="121898" bIns="60948">
            <a:spAutoFit/>
          </a:bodyPr>
          <a:lstStyle/>
          <a:p>
            <a:pPr algn="just">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zh-CN" altLang="zh-CN" sz="2800" kern="100" dirty="0">
                <a:latin typeface="Times New Roman"/>
                <a:ea typeface="华文细黑"/>
                <a:cs typeface="Times New Roman"/>
              </a:rPr>
              <a:t>《洛桑条约》的签订有何重大意义？</a:t>
            </a:r>
            <a:endParaRPr lang="zh-CN" altLang="zh-CN" sz="2800" kern="100" dirty="0">
              <a:effectLst/>
              <a:latin typeface="宋体"/>
              <a:cs typeface="Courier New"/>
            </a:endParaRPr>
          </a:p>
        </p:txBody>
      </p:sp>
      <p:sp>
        <p:nvSpPr>
          <p:cNvPr id="5" name="矩形 4"/>
          <p:cNvSpPr/>
          <p:nvPr/>
        </p:nvSpPr>
        <p:spPr>
          <a:xfrm>
            <a:off x="212393" y="2133650"/>
            <a:ext cx="11643453" cy="1415748"/>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a:solidFill>
                  <a:srgbClr val="C00000"/>
                </a:solidFill>
                <a:latin typeface="Times New Roman"/>
                <a:ea typeface="华文细黑"/>
                <a:cs typeface="Times New Roman"/>
              </a:rPr>
              <a:t>《洛桑条约》为土耳其赢得了国家的主权和民族的独立，是土耳其人民反帝斗争的重大胜利。</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90642244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5">
                                            <p:txEl>
                                              <p:pRg st="0" end="0"/>
                                            </p:txEl>
                                          </p:spTgt>
                                        </p:tgtEl>
                                      </p:cBhvr>
                                    </p:animEffect>
                                    <p:set>
                                      <p:cBhvr>
                                        <p:cTn id="12" dur="1" fill="hold">
                                          <p:stCondLst>
                                            <p:cond delay="499"/>
                                          </p:stCondLst>
                                        </p:cTn>
                                        <p:tgtEl>
                                          <p:spTgt spid="5">
                                            <p:txEl>
                                              <p:pRg st="0" end="0"/>
                                            </p:txEl>
                                          </p:spTgt>
                                        </p:tgtEl>
                                        <p:attrNameLst>
                                          <p:attrName>style.visibility</p:attrName>
                                        </p:attrNameLst>
                                      </p:cBhvr>
                                      <p:to>
                                        <p:strVal val="hidden"/>
                                      </p:to>
                                    </p:set>
                                  </p:childTnLst>
                                </p:cTn>
                              </p:par>
                            </p:childTnLst>
                          </p:cTn>
                        </p:par>
                      </p:childTnLst>
                    </p:cTn>
                  </p:par>
                </p:childTnLst>
              </p:cTn>
              <p:nextCondLst>
                <p:cond evt="onClick" delay="0">
                  <p:tgtEl>
                    <p:spTgt spid="3"/>
                  </p:tgtEl>
                </p:cond>
              </p:nextCondLst>
            </p:seq>
          </p:childTnLst>
        </p:cTn>
      </p:par>
    </p:tnLst>
    <p:bldLst>
      <p:bldP spid="5"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21482"/>
            <a:ext cx="11532492" cy="5211146"/>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改革的背景与概况</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一位记者问凯末尔：</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你已经拯救了祖国的命运，现在你准备干什么呢？</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凯末尔回答：</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战争结束了，人们以为我们已经达到目的。其实，这才是开始。现在，我们真正的工作开始了。</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赢得国家独立和自由的土耳其仍然面临着国内诸多问题。土耳其是一个封建神权的专制国家，政教合一的专制统治阻碍着社会的发展；社会等级制度森严，重男轻女思想严重，实行一夫多妻制；文字异常复杂，全国识字的人非常少；经济文化非常落后</a:t>
            </a:r>
            <a:r>
              <a:rPr lang="en-US" altLang="zh-CN" sz="2800" kern="100" dirty="0">
                <a:latin typeface="宋体"/>
                <a:ea typeface="华文细黑"/>
                <a:cs typeface="Times New Roman"/>
              </a:rPr>
              <a:t>……</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凯末尔改革</a:t>
            </a:r>
          </a:p>
        </p:txBody>
      </p:sp>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261442"/>
            <a:ext cx="11499437" cy="2062079"/>
          </a:xfrm>
          <a:prstGeom prst="rect">
            <a:avLst/>
          </a:prstGeom>
        </p:spPr>
        <p:txBody>
          <a:bodyPr wrap="square" lIns="121898" tIns="60948" rIns="121898" bIns="60948">
            <a:spAutoFit/>
          </a:bodyPr>
          <a:lstStyle/>
          <a:p>
            <a:pPr algn="just">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结合史料一分析，凯末尔为什么说真正的工作才开始？他所说的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真正的工作</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是指什么？</a:t>
            </a:r>
            <a:endParaRPr lang="zh-CN" altLang="zh-CN" sz="2800" kern="100" dirty="0">
              <a:effectLst/>
              <a:latin typeface="宋体"/>
              <a:cs typeface="Courier New"/>
            </a:endParaRPr>
          </a:p>
        </p:txBody>
      </p:sp>
      <p:sp>
        <p:nvSpPr>
          <p:cNvPr id="11" name="矩形 10"/>
          <p:cNvSpPr/>
          <p:nvPr/>
        </p:nvSpPr>
        <p:spPr>
          <a:xfrm>
            <a:off x="212393" y="2243706"/>
            <a:ext cx="11643453" cy="2062079"/>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土耳其</a:t>
            </a:r>
            <a:r>
              <a:rPr lang="zh-CN" altLang="zh-CN" sz="2800" kern="100" dirty="0">
                <a:solidFill>
                  <a:srgbClr val="C00000"/>
                </a:solidFill>
                <a:latin typeface="Times New Roman"/>
                <a:ea typeface="华文细黑"/>
                <a:cs typeface="Times New Roman"/>
              </a:rPr>
              <a:t>面临着落后的社会制度、经济文化和风俗等方面的困扰，急需摆脱封建势力和宗教势力的束缚，建立现代化的国家。</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真正的工作</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是指即将进行的民主化改革。</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33370793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13081" y="1971179"/>
            <a:ext cx="9850677" cy="2178695"/>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342678" y="2000795"/>
            <a:ext cx="9067027" cy="2062099"/>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pPr>
            <a:r>
              <a:rPr lang="zh-CN" altLang="zh-CN" sz="2800" kern="100" dirty="0">
                <a:latin typeface="Times New Roman"/>
                <a:ea typeface="华文细黑"/>
                <a:cs typeface="Times New Roman"/>
              </a:rPr>
              <a:t>了解凯末尔在领导土耳其民族独立运动中的主要活动，评价其在土耳其民族独立和复兴中的贡献。</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0" name="矩形 9"/>
          <p:cNvSpPr/>
          <p:nvPr/>
        </p:nvSpPr>
        <p:spPr>
          <a:xfrm>
            <a:off x="212393" y="659955"/>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为改变土耳其的落后面貌，凯末尔主要在哪些方面进行了改革？</a:t>
            </a:r>
            <a:endParaRPr lang="zh-CN" altLang="zh-CN" sz="2800" kern="100" dirty="0">
              <a:effectLst/>
              <a:latin typeface="宋体"/>
              <a:cs typeface="Courier New"/>
            </a:endParaRPr>
          </a:p>
        </p:txBody>
      </p:sp>
      <p:sp>
        <p:nvSpPr>
          <p:cNvPr id="13" name="矩形 12"/>
          <p:cNvSpPr/>
          <p:nvPr/>
        </p:nvSpPr>
        <p:spPr>
          <a:xfrm>
            <a:off x="212393" y="1308027"/>
            <a:ext cx="11385581" cy="2625823"/>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en-US" altLang="zh-CN" sz="2800" kern="100" dirty="0" smtClean="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政教分离，推行法治，国家世俗化</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pPr>
            <a:r>
              <a:rPr lang="en-US" altLang="zh-CN" sz="2800" kern="100" dirty="0" smtClean="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经济推行国有化及国家干预</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pPr>
            <a:r>
              <a:rPr lang="en-US" altLang="zh-CN" sz="2800" kern="100" dirty="0" smtClean="0">
                <a:solidFill>
                  <a:srgbClr val="C00000"/>
                </a:solidFill>
                <a:latin typeface="宋体"/>
                <a:ea typeface="华文细黑"/>
                <a:cs typeface="Times New Roman"/>
              </a:rPr>
              <a:t>③</a:t>
            </a:r>
            <a:r>
              <a:rPr lang="zh-CN" altLang="zh-CN" sz="2800" kern="100" dirty="0">
                <a:solidFill>
                  <a:srgbClr val="C00000"/>
                </a:solidFill>
                <a:latin typeface="Times New Roman"/>
                <a:ea typeface="华文细黑"/>
                <a:cs typeface="Times New Roman"/>
              </a:rPr>
              <a:t>文化教育世俗化，字母拉丁化</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pPr>
            <a:r>
              <a:rPr lang="en-US" altLang="zh-CN" sz="2800" kern="100" dirty="0" smtClean="0">
                <a:solidFill>
                  <a:srgbClr val="C00000"/>
                </a:solidFill>
                <a:latin typeface="宋体"/>
                <a:ea typeface="华文细黑"/>
                <a:cs typeface="Times New Roman"/>
              </a:rPr>
              <a:t>④</a:t>
            </a:r>
            <a:r>
              <a:rPr lang="zh-CN" altLang="zh-CN" sz="2800" kern="100" dirty="0">
                <a:solidFill>
                  <a:srgbClr val="C00000"/>
                </a:solidFill>
                <a:latin typeface="Times New Roman"/>
                <a:ea typeface="华文细黑"/>
                <a:cs typeface="Times New Roman"/>
              </a:rPr>
              <a:t>社会生活西化。</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5505989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blinds(horizontal)">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blinds(horizontal)">
                                      <p:cBhvr>
                                        <p:cTn id="22" dur="5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13">
                                            <p:txEl>
                                              <p:pRg st="0" end="0"/>
                                            </p:txEl>
                                          </p:spTgt>
                                        </p:tgtEl>
                                      </p:cBhvr>
                                    </p:animEffect>
                                    <p:set>
                                      <p:cBhvr>
                                        <p:cTn id="27" dur="1" fill="hold">
                                          <p:stCondLst>
                                            <p:cond delay="499"/>
                                          </p:stCondLst>
                                        </p:cTn>
                                        <p:tgtEl>
                                          <p:spTgt spid="13">
                                            <p:txEl>
                                              <p:pRg st="0" end="0"/>
                                            </p:txEl>
                                          </p:spTgt>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13">
                                            <p:txEl>
                                              <p:pRg st="1" end="1"/>
                                            </p:txEl>
                                          </p:spTgt>
                                        </p:tgtEl>
                                      </p:cBhvr>
                                    </p:animEffect>
                                    <p:set>
                                      <p:cBhvr>
                                        <p:cTn id="30" dur="1" fill="hold">
                                          <p:stCondLst>
                                            <p:cond delay="499"/>
                                          </p:stCondLst>
                                        </p:cTn>
                                        <p:tgtEl>
                                          <p:spTgt spid="13">
                                            <p:txEl>
                                              <p:pRg st="1" end="1"/>
                                            </p:txEl>
                                          </p:spTgt>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500"/>
                                        <p:tgtEl>
                                          <p:spTgt spid="13">
                                            <p:txEl>
                                              <p:pRg st="2" end="2"/>
                                            </p:txEl>
                                          </p:spTgt>
                                        </p:tgtEl>
                                      </p:cBhvr>
                                    </p:animEffect>
                                    <p:set>
                                      <p:cBhvr>
                                        <p:cTn id="33" dur="1" fill="hold">
                                          <p:stCondLst>
                                            <p:cond delay="499"/>
                                          </p:stCondLst>
                                        </p:cTn>
                                        <p:tgtEl>
                                          <p:spTgt spid="13">
                                            <p:txEl>
                                              <p:pRg st="2" end="2"/>
                                            </p:txEl>
                                          </p:spTgt>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13">
                                            <p:txEl>
                                              <p:pRg st="3" end="3"/>
                                            </p:txEl>
                                          </p:spTgt>
                                        </p:tgtEl>
                                      </p:cBhvr>
                                    </p:animEffect>
                                    <p:set>
                                      <p:cBhvr>
                                        <p:cTn id="36" dur="1" fill="hold">
                                          <p:stCondLst>
                                            <p:cond delay="499"/>
                                          </p:stCondLst>
                                        </p:cTn>
                                        <p:tgtEl>
                                          <p:spTgt spid="13">
                                            <p:txEl>
                                              <p:pRg st="3" end="3"/>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uiExpand="1"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12393" y="-98598"/>
            <a:ext cx="11499437"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社会习俗改革</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a:t>
            </a:r>
            <a:endParaRPr lang="zh-CN" altLang="zh-CN" sz="2800" kern="100" dirty="0">
              <a:effectLst/>
              <a:latin typeface="宋体"/>
              <a:cs typeface="Courier New"/>
            </a:endParaRPr>
          </a:p>
        </p:txBody>
      </p:sp>
      <p:pic>
        <p:nvPicPr>
          <p:cNvPr id="2050" name="Picture 2" descr="S39"/>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742499" y="909514"/>
            <a:ext cx="6705414" cy="2943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矩形 2"/>
          <p:cNvSpPr/>
          <p:nvPr/>
        </p:nvSpPr>
        <p:spPr>
          <a:xfrm>
            <a:off x="1414686" y="3717826"/>
            <a:ext cx="6092825" cy="656077"/>
          </a:xfrm>
          <a:prstGeom prst="rect">
            <a:avLst/>
          </a:prstGeom>
        </p:spPr>
        <p:txBody>
          <a:bodyPr>
            <a:spAutoFit/>
          </a:bodyPr>
          <a:lstStyle/>
          <a:p>
            <a:pPr algn="ctr">
              <a:lnSpc>
                <a:spcPct val="150000"/>
              </a:lnSpc>
              <a:spcAft>
                <a:spcPts val="0"/>
              </a:spcAft>
            </a:pPr>
            <a:r>
              <a:rPr lang="zh-CN" altLang="zh-CN" sz="2800" kern="100" dirty="0">
                <a:latin typeface="Times New Roman"/>
                <a:ea typeface="华文细黑"/>
                <a:cs typeface="Times New Roman"/>
              </a:rPr>
              <a:t>图一　身着西装的凯末尔　　</a:t>
            </a:r>
            <a:endParaRPr lang="zh-CN" altLang="zh-CN" sz="2800" kern="100" dirty="0">
              <a:effectLst/>
              <a:latin typeface="宋体"/>
              <a:cs typeface="Courier New"/>
            </a:endParaRPr>
          </a:p>
        </p:txBody>
      </p:sp>
      <p:sp>
        <p:nvSpPr>
          <p:cNvPr id="8" name="矩形 7"/>
          <p:cNvSpPr/>
          <p:nvPr/>
        </p:nvSpPr>
        <p:spPr>
          <a:xfrm>
            <a:off x="6832429" y="3717826"/>
            <a:ext cx="4380643" cy="1384995"/>
          </a:xfrm>
          <a:prstGeom prst="rect">
            <a:avLst/>
          </a:prstGeom>
        </p:spPr>
        <p:txBody>
          <a:bodyPr wrap="square">
            <a:spAutoFit/>
          </a:bodyPr>
          <a:lstStyle/>
          <a:p>
            <a:pPr algn="ctr">
              <a:lnSpc>
                <a:spcPct val="150000"/>
              </a:lnSpc>
              <a:spcAft>
                <a:spcPts val="0"/>
              </a:spcAft>
            </a:pPr>
            <a:r>
              <a:rPr lang="zh-CN" altLang="zh-CN" sz="2800" kern="100" dirty="0">
                <a:latin typeface="Times New Roman"/>
                <a:ea typeface="华文细黑"/>
                <a:cs typeface="Times New Roman"/>
              </a:rPr>
              <a:t>图二　凯末尔亲自授课</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ctr">
              <a:lnSpc>
                <a:spcPct val="150000"/>
              </a:lnSpc>
              <a:spcAft>
                <a:spcPts val="0"/>
              </a:spcAft>
            </a:pPr>
            <a:r>
              <a:rPr lang="en-US" altLang="zh-CN" sz="2800" kern="100" dirty="0" smtClean="0">
                <a:latin typeface="Times New Roman"/>
                <a:ea typeface="华文细黑"/>
                <a:cs typeface="Times New Roman"/>
              </a:rPr>
              <a:t>    </a:t>
            </a:r>
            <a:r>
              <a:rPr lang="zh-CN" altLang="zh-CN" sz="2800" kern="100" dirty="0" smtClean="0">
                <a:latin typeface="Times New Roman"/>
                <a:ea typeface="华文细黑"/>
                <a:cs typeface="Times New Roman"/>
              </a:rPr>
              <a:t>推行</a:t>
            </a:r>
            <a:r>
              <a:rPr lang="zh-CN" altLang="zh-CN" sz="2800" kern="100" dirty="0">
                <a:latin typeface="Times New Roman"/>
                <a:ea typeface="华文细黑"/>
                <a:cs typeface="Times New Roman"/>
              </a:rPr>
              <a:t>文字改革</a:t>
            </a:r>
            <a:r>
              <a:rPr lang="en-US" altLang="zh-CN" sz="2800" kern="100" dirty="0">
                <a:latin typeface="Times New Roman"/>
                <a:ea typeface="华文细黑"/>
                <a:cs typeface="Times New Roman"/>
              </a:rPr>
              <a:t> </a:t>
            </a:r>
            <a:endParaRPr lang="zh-CN" altLang="zh-CN" sz="2800" kern="100" dirty="0">
              <a:latin typeface="宋体"/>
              <a:cs typeface="Courier New"/>
            </a:endParaRPr>
          </a:p>
        </p:txBody>
      </p:sp>
      <p:sp>
        <p:nvSpPr>
          <p:cNvPr id="6" name="TextBox 5">
            <a:hlinkClick r:id="rId3"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7" name="矩形 6"/>
          <p:cNvSpPr/>
          <p:nvPr/>
        </p:nvSpPr>
        <p:spPr>
          <a:xfrm>
            <a:off x="212393" y="4869954"/>
            <a:ext cx="11499437" cy="133393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C00000"/>
                </a:solidFill>
                <a:latin typeface="宋体"/>
                <a:ea typeface="微软雅黑"/>
                <a:cs typeface="Times New Roman"/>
              </a:rPr>
              <a:t>问题思考</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与上述图片相对应的是凯末尔的哪两项改革措施？其共同目的是什么？</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280478631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矩形 12"/>
          <p:cNvSpPr/>
          <p:nvPr/>
        </p:nvSpPr>
        <p:spPr>
          <a:xfrm>
            <a:off x="470265" y="1341562"/>
            <a:ext cx="1138558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图</a:t>
            </a:r>
            <a:r>
              <a:rPr lang="zh-CN" altLang="zh-CN" sz="2800" kern="100" dirty="0">
                <a:solidFill>
                  <a:srgbClr val="C00000"/>
                </a:solidFill>
                <a:latin typeface="Times New Roman"/>
                <a:ea typeface="华文细黑"/>
                <a:cs typeface="Times New Roman"/>
              </a:rPr>
              <a:t>一反映了凯末尔改革服饰的</a:t>
            </a:r>
            <a:r>
              <a:rPr lang="zh-CN" altLang="zh-CN" sz="2800" kern="100" dirty="0" smtClean="0">
                <a:solidFill>
                  <a:srgbClr val="C00000"/>
                </a:solidFill>
                <a:latin typeface="Times New Roman"/>
                <a:ea typeface="华文细黑"/>
                <a:cs typeface="Times New Roman"/>
              </a:rPr>
              <a:t>举措；</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pPr>
            <a:r>
              <a:rPr lang="zh-CN" altLang="zh-CN" sz="2800" kern="100" dirty="0" smtClean="0">
                <a:solidFill>
                  <a:srgbClr val="C00000"/>
                </a:solidFill>
                <a:latin typeface="Times New Roman"/>
                <a:ea typeface="华文细黑"/>
                <a:cs typeface="Times New Roman"/>
              </a:rPr>
              <a:t>图</a:t>
            </a:r>
            <a:r>
              <a:rPr lang="zh-CN" altLang="zh-CN" sz="2800" kern="100" dirty="0">
                <a:solidFill>
                  <a:srgbClr val="C00000"/>
                </a:solidFill>
                <a:latin typeface="Times New Roman"/>
                <a:ea typeface="华文细黑"/>
                <a:cs typeface="Times New Roman"/>
              </a:rPr>
              <a:t>二反映了改革文字，废止阿拉伯字母，改用拉丁字母拼写土耳其语。其共同目的是推动土耳其在各方面的现代化。</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261872262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750"/>
                                        <p:tgtEl>
                                          <p:spTgt spid="13">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animEffect transition="in" filter="blinds(horizontal)">
                                      <p:cBhvr>
                                        <p:cTn id="11" dur="75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0" name="矩形 9"/>
          <p:cNvSpPr/>
          <p:nvPr/>
        </p:nvSpPr>
        <p:spPr>
          <a:xfrm>
            <a:off x="212393" y="45418"/>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两幅图片反映了凯末尔是怎样推进社会改革的？</a:t>
            </a:r>
            <a:endParaRPr lang="zh-CN" altLang="zh-CN" sz="2800" kern="100" dirty="0">
              <a:effectLst/>
              <a:latin typeface="宋体"/>
              <a:cs typeface="Courier New"/>
            </a:endParaRPr>
          </a:p>
        </p:txBody>
      </p:sp>
      <p:sp>
        <p:nvSpPr>
          <p:cNvPr id="13" name="矩形 12"/>
          <p:cNvSpPr/>
          <p:nvPr/>
        </p:nvSpPr>
        <p:spPr>
          <a:xfrm>
            <a:off x="212393" y="4258614"/>
            <a:ext cx="1138558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为</a:t>
            </a:r>
            <a:r>
              <a:rPr lang="zh-CN" altLang="zh-CN" sz="2800" kern="100" dirty="0">
                <a:solidFill>
                  <a:srgbClr val="C00000"/>
                </a:solidFill>
                <a:latin typeface="Times New Roman"/>
                <a:ea typeface="华文细黑"/>
                <a:cs typeface="Times New Roman"/>
              </a:rPr>
              <a:t>推进改革身体力行。作为社会形象大使，凯末尔脱去军服，戴上大礼帽，穿着晚礼服，出现在国人中间；身为总统的凯末尔，还以教师的身份出现在学校、市镇大厅和乡村广场，教人民书写新文字。</a:t>
            </a:r>
            <a:endParaRPr lang="zh-CN" altLang="zh-CN" sz="2800" kern="100" dirty="0">
              <a:effectLst/>
              <a:latin typeface="宋体"/>
              <a:cs typeface="Courier New"/>
            </a:endParaRPr>
          </a:p>
        </p:txBody>
      </p:sp>
      <p:pic>
        <p:nvPicPr>
          <p:cNvPr id="5" name="图片 4">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pic>
        <p:nvPicPr>
          <p:cNvPr id="6" name="Picture 2" descr="S39"/>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r="57465"/>
          <a:stretch/>
        </p:blipFill>
        <p:spPr bwMode="auto">
          <a:xfrm>
            <a:off x="2350790" y="816756"/>
            <a:ext cx="2582019" cy="2664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矩形 6"/>
          <p:cNvSpPr/>
          <p:nvPr/>
        </p:nvSpPr>
        <p:spPr>
          <a:xfrm>
            <a:off x="-169490" y="3509627"/>
            <a:ext cx="6092825" cy="656077"/>
          </a:xfrm>
          <a:prstGeom prst="rect">
            <a:avLst/>
          </a:prstGeom>
        </p:spPr>
        <p:txBody>
          <a:bodyPr>
            <a:spAutoFit/>
          </a:bodyPr>
          <a:lstStyle/>
          <a:p>
            <a:pPr algn="ctr">
              <a:lnSpc>
                <a:spcPct val="150000"/>
              </a:lnSpc>
              <a:spcAft>
                <a:spcPts val="0"/>
              </a:spcAft>
            </a:pPr>
            <a:r>
              <a:rPr lang="zh-CN" altLang="zh-CN" sz="2800" kern="100" dirty="0">
                <a:latin typeface="Times New Roman"/>
                <a:ea typeface="华文细黑"/>
                <a:cs typeface="Times New Roman"/>
              </a:rPr>
              <a:t>图一　身着西装的凯末尔　　</a:t>
            </a:r>
            <a:endParaRPr lang="zh-CN" altLang="zh-CN" sz="2800" kern="100" dirty="0">
              <a:effectLst/>
              <a:latin typeface="宋体"/>
              <a:cs typeface="Courier New"/>
            </a:endParaRPr>
          </a:p>
        </p:txBody>
      </p:sp>
      <p:sp>
        <p:nvSpPr>
          <p:cNvPr id="8" name="矩形 7"/>
          <p:cNvSpPr/>
          <p:nvPr/>
        </p:nvSpPr>
        <p:spPr>
          <a:xfrm>
            <a:off x="5069497" y="3538202"/>
            <a:ext cx="7040473" cy="1303177"/>
          </a:xfrm>
          <a:prstGeom prst="rect">
            <a:avLst/>
          </a:prstGeom>
        </p:spPr>
        <p:txBody>
          <a:bodyPr>
            <a:spAutoFit/>
          </a:bodyPr>
          <a:lstStyle/>
          <a:p>
            <a:pPr algn="ctr">
              <a:lnSpc>
                <a:spcPct val="150000"/>
              </a:lnSpc>
              <a:spcAft>
                <a:spcPts val="0"/>
              </a:spcAft>
            </a:pPr>
            <a:r>
              <a:rPr lang="zh-CN" altLang="zh-CN" sz="2800" kern="100" dirty="0">
                <a:latin typeface="Times New Roman"/>
                <a:ea typeface="华文细黑"/>
                <a:cs typeface="Times New Roman"/>
              </a:rPr>
              <a:t>图二　凯末尔亲自授课，推行文字改革</a:t>
            </a:r>
            <a:r>
              <a:rPr lang="en-US" altLang="zh-CN" sz="2800" kern="100" dirty="0">
                <a:latin typeface="Times New Roman"/>
                <a:ea typeface="华文细黑"/>
                <a:cs typeface="Times New Roman"/>
              </a:rPr>
              <a:t> </a:t>
            </a:r>
            <a:endParaRPr lang="zh-CN" altLang="zh-CN" sz="2800" kern="100" dirty="0">
              <a:latin typeface="宋体"/>
              <a:cs typeface="Courier New"/>
            </a:endParaRPr>
          </a:p>
        </p:txBody>
      </p:sp>
      <p:pic>
        <p:nvPicPr>
          <p:cNvPr id="11" name="Picture 2" descr="S39"/>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63029"/>
          <a:stretch/>
        </p:blipFill>
        <p:spPr bwMode="auto">
          <a:xfrm>
            <a:off x="7667360" y="880939"/>
            <a:ext cx="2244270" cy="2664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86835211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3">
                                            <p:txEl>
                                              <p:pRg st="0" end="0"/>
                                            </p:txEl>
                                          </p:spTgt>
                                        </p:tgtEl>
                                      </p:cBhvr>
                                    </p:animEffect>
                                    <p:set>
                                      <p:cBhvr>
                                        <p:cTn id="12" dur="1" fill="hold">
                                          <p:stCondLst>
                                            <p:cond delay="499"/>
                                          </p:stCondLst>
                                        </p:cTn>
                                        <p:tgtEl>
                                          <p:spTgt spid="13">
                                            <p:txEl>
                                              <p:pRg st="0" end="0"/>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3"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406574" y="583695"/>
            <a:ext cx="11593288" cy="2062079"/>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凯末尔第一次显露出非凡的军事指挥才能是在哪次战役中</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马恩河战役</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a:t>
            </a:r>
            <a:r>
              <a:rPr lang="en-US" altLang="zh-CN" sz="2800" kern="100" dirty="0">
                <a:latin typeface="Times New Roman"/>
                <a:ea typeface="华文细黑"/>
                <a:cs typeface="Courier New"/>
              </a:rPr>
              <a:t>	B.</a:t>
            </a:r>
            <a:r>
              <a:rPr lang="zh-CN" altLang="zh-CN" sz="2800" kern="100" dirty="0">
                <a:latin typeface="Times New Roman"/>
                <a:ea typeface="华文细黑"/>
                <a:cs typeface="Times New Roman"/>
              </a:rPr>
              <a:t>凡尔登战役</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索姆河战役</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达达尼尔海峡战役</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5159102" y="198963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2" name="矩形 21"/>
          <p:cNvSpPr/>
          <p:nvPr/>
        </p:nvSpPr>
        <p:spPr>
          <a:xfrm>
            <a:off x="387524" y="2674438"/>
            <a:ext cx="11593288"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一战中，凯末尔开始显露出非凡的军事指挥才能，在达达尼尔海峡战役中，粉碎了协约国优势兵力的进攻，为奥斯曼帝国赢得了惟一的胜利。</a:t>
            </a:r>
            <a:endParaRPr lang="zh-CN" altLang="zh-CN" sz="2800" kern="100" dirty="0">
              <a:effectLst/>
              <a:latin typeface="宋体"/>
              <a:cs typeface="Courier New"/>
            </a:endParaRPr>
          </a:p>
        </p:txBody>
      </p:sp>
      <p:sp>
        <p:nvSpPr>
          <p:cNvPr id="11"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18" grpId="0"/>
      <p:bldP spid="18" grpId="1"/>
      <p:bldP spid="22" grpId="0"/>
      <p:bldP spid="22"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406574" y="583695"/>
            <a:ext cx="11593288" cy="2626592"/>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凯末尔利用协约国之间的矛盾，为土耳其争取了一个较为有利的新和平条约是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《色佛尔条约》</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《洛桑和约》</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《巴黎和约》</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《四国条约》</a:t>
            </a:r>
            <a:endParaRPr lang="zh-CN" altLang="zh-CN" sz="2800" kern="100" dirty="0">
              <a:effectLst/>
              <a:latin typeface="宋体"/>
              <a:cs typeface="Courier New"/>
            </a:endParaRPr>
          </a:p>
        </p:txBody>
      </p:sp>
      <p:sp>
        <p:nvSpPr>
          <p:cNvPr id="16" name="TextBox 15"/>
          <p:cNvSpPr txBox="1"/>
          <p:nvPr/>
        </p:nvSpPr>
        <p:spPr>
          <a:xfrm>
            <a:off x="5176056" y="1996892"/>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406574" y="3285778"/>
            <a:ext cx="11593288"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1923</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7</a:t>
            </a:r>
            <a:r>
              <a:rPr lang="zh-CN" altLang="zh-CN" sz="2800" kern="100" dirty="0">
                <a:latin typeface="Times New Roman"/>
                <a:ea typeface="华文细黑"/>
                <a:cs typeface="Times New Roman"/>
              </a:rPr>
              <a:t>月凯末尔领导土耳其国民军，赶走了外国军队，与协约国签订了《洛桑和约》，赢得了国家的独立和自由。</a:t>
            </a:r>
            <a:endParaRPr lang="zh-CN" altLang="zh-CN" sz="2800" kern="100" dirty="0">
              <a:effectLst/>
              <a:latin typeface="宋体"/>
              <a:cs typeface="Courier New"/>
            </a:endParaRP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343599" y="386408"/>
            <a:ext cx="11593288" cy="2626592"/>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土耳其独立后进入历史发展的新阶段。这里的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新阶段</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是指土耳其进入了</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奥斯曼帝国统治时期</a:t>
            </a:r>
            <a:r>
              <a:rPr lang="en-US" altLang="zh-CN" sz="2800" kern="100" dirty="0">
                <a:latin typeface="Times New Roman"/>
                <a:ea typeface="华文细黑"/>
                <a:cs typeface="Courier New"/>
              </a:rPr>
              <a:t>  	B.</a:t>
            </a:r>
            <a:r>
              <a:rPr lang="zh-CN" altLang="zh-CN" sz="2800" kern="100" dirty="0">
                <a:latin typeface="Times New Roman"/>
                <a:ea typeface="华文细黑"/>
                <a:cs typeface="Times New Roman"/>
              </a:rPr>
              <a:t>资产阶级民主革命时期</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民族资本主义发展时期</a:t>
            </a:r>
            <a:r>
              <a:rPr lang="en-US" altLang="zh-CN" sz="2800" kern="100" dirty="0">
                <a:latin typeface="Times New Roman"/>
                <a:ea typeface="华文细黑"/>
                <a:cs typeface="Courier New"/>
              </a:rPr>
              <a:t>  	D.</a:t>
            </a:r>
            <a:r>
              <a:rPr lang="zh-CN" altLang="zh-CN" sz="2800" kern="100" dirty="0">
                <a:latin typeface="Times New Roman"/>
                <a:ea typeface="华文细黑"/>
                <a:cs typeface="Times New Roman"/>
              </a:rPr>
              <a:t>无产阶级革命运动时期</a:t>
            </a:r>
            <a:endParaRPr lang="zh-CN" altLang="zh-CN" sz="2800" kern="100" dirty="0">
              <a:effectLst/>
              <a:latin typeface="宋体"/>
              <a:cs typeface="Courier New"/>
            </a:endParaRPr>
          </a:p>
        </p:txBody>
      </p:sp>
      <p:sp>
        <p:nvSpPr>
          <p:cNvPr id="12" name="TextBox 11"/>
          <p:cNvSpPr txBox="1"/>
          <p:nvPr/>
        </p:nvSpPr>
        <p:spPr>
          <a:xfrm>
            <a:off x="190550" y="2472373"/>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343599" y="3141762"/>
            <a:ext cx="1170922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土耳其独立后，凯末尔采取了一系列发展资本主义的措施，使土耳其走上民族复兴之路。</a:t>
            </a:r>
            <a:endParaRPr lang="zh-CN" altLang="zh-CN" sz="2800" kern="100" dirty="0">
              <a:effectLst/>
              <a:latin typeface="宋体"/>
              <a:cs typeface="Courier New"/>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377999" y="3141762"/>
            <a:ext cx="11593288" cy="3067482"/>
          </a:xfrm>
          <a:prstGeom prst="rect">
            <a:avLst/>
          </a:prstGeom>
        </p:spPr>
        <p:txBody>
          <a:bodyPr wrap="square" lIns="121898" tIns="60948" rIns="121898" bIns="60948">
            <a:spAutoFit/>
          </a:bodyPr>
          <a:lstStyle/>
          <a:p>
            <a:pPr algn="just">
              <a:lnSpc>
                <a:spcPct val="14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材料主旨强调土耳其既接受现代思想又保持自己的优秀传统，建立一个现代化国家。凯末尔改革将土耳其封建君权和神权政体变为资产阶级共和国，废除政教合一。废除阿拉伯字母，用拉丁字母拼写土耳其语。学习苏俄，将资金集中用于工业化建设，但是，并没有走苏俄道路，故排除</a:t>
            </a:r>
            <a:r>
              <a:rPr lang="en-US" altLang="zh-CN" sz="2800" kern="100" dirty="0">
                <a:latin typeface="宋体"/>
                <a:ea typeface="华文细黑"/>
                <a:cs typeface="Times New Roman"/>
              </a:rPr>
              <a:t>③④</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377999" y="73510"/>
            <a:ext cx="11593288" cy="3068252"/>
          </a:xfrm>
          <a:prstGeom prst="rect">
            <a:avLst/>
          </a:prstGeom>
        </p:spPr>
        <p:txBody>
          <a:bodyPr wrap="square" lIns="121898" tIns="60948" rIns="121898" bIns="60948">
            <a:spAutoFit/>
          </a:bodyPr>
          <a:lstStyle/>
          <a:p>
            <a:pPr algn="just">
              <a:lnSpc>
                <a:spcPct val="14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凯末尔说：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我们希望成为一个现代化国家，我们的头脑愿意接受现时代思想，但我们仍得保持自身不变。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为此他推行的改革有</a:t>
            </a:r>
            <a:endParaRPr lang="zh-CN" altLang="zh-CN" sz="2800" kern="100" dirty="0">
              <a:latin typeface="宋体"/>
              <a:cs typeface="Courier New"/>
            </a:endParaRPr>
          </a:p>
          <a:p>
            <a:pPr algn="just">
              <a:lnSpc>
                <a:spcPct val="140000"/>
              </a:lnSpc>
              <a:spcAft>
                <a:spcPts val="0"/>
              </a:spcAf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废除政教合一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用拉丁字母拼写土耳其语　</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走苏俄发展道路　</a:t>
            </a:r>
            <a:endParaRPr lang="en-US" altLang="zh-CN" sz="2800" kern="100" dirty="0" smtClean="0">
              <a:latin typeface="Times New Roman"/>
              <a:ea typeface="华文细黑"/>
              <a:cs typeface="Times New Roman"/>
            </a:endParaRPr>
          </a:p>
          <a:p>
            <a:pPr algn="just">
              <a:lnSpc>
                <a:spcPct val="140000"/>
              </a:lnSpc>
              <a:spcAft>
                <a:spcPts val="0"/>
              </a:spcAft>
            </a:pPr>
            <a:r>
              <a:rPr lang="en-US" altLang="zh-CN" sz="2800" kern="100" dirty="0" smtClean="0">
                <a:latin typeface="宋体"/>
                <a:ea typeface="华文细黑"/>
                <a:cs typeface="Times New Roman"/>
              </a:rPr>
              <a:t>④</a:t>
            </a:r>
            <a:r>
              <a:rPr lang="zh-CN" altLang="zh-CN" sz="2800" kern="100" dirty="0">
                <a:latin typeface="Times New Roman"/>
                <a:ea typeface="华文细黑"/>
                <a:cs typeface="Times New Roman"/>
              </a:rPr>
              <a:t>大力发展农业</a:t>
            </a:r>
            <a:endParaRPr lang="zh-CN" altLang="zh-CN" sz="2800" kern="100" dirty="0">
              <a:latin typeface="宋体"/>
              <a:cs typeface="Courier New"/>
            </a:endParaRPr>
          </a:p>
          <a:p>
            <a:pPr algn="just">
              <a:lnSpc>
                <a:spcPct val="140000"/>
              </a:lnSpc>
              <a:spcAft>
                <a:spcPts val="0"/>
              </a:spcAf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C</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②④</a:t>
            </a:r>
            <a:endParaRPr lang="zh-CN" altLang="zh-CN" sz="2800" kern="100" dirty="0">
              <a:effectLst/>
              <a:latin typeface="宋体"/>
              <a:cs typeface="Courier New"/>
            </a:endParaRPr>
          </a:p>
        </p:txBody>
      </p:sp>
      <p:sp>
        <p:nvSpPr>
          <p:cNvPr id="11" name="TextBox 10"/>
          <p:cNvSpPr txBox="1"/>
          <p:nvPr/>
        </p:nvSpPr>
        <p:spPr>
          <a:xfrm>
            <a:off x="276924" y="256569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779698"/>
            <a:ext cx="11826313" cy="270841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5.1933</a:t>
            </a:r>
            <a:r>
              <a:rPr lang="zh-CN" altLang="zh-CN" sz="2800" kern="100" dirty="0">
                <a:latin typeface="Times New Roman"/>
                <a:ea typeface="华文细黑"/>
                <a:cs typeface="Times New Roman"/>
              </a:rPr>
              <a:t>年土耳其有十三名妇女当上了法官。</a:t>
            </a:r>
            <a:r>
              <a:rPr lang="en-US" altLang="zh-CN" sz="2800" kern="100" dirty="0">
                <a:latin typeface="Times New Roman"/>
                <a:ea typeface="华文细黑"/>
                <a:cs typeface="Courier New"/>
              </a:rPr>
              <a:t>1934</a:t>
            </a:r>
            <a:r>
              <a:rPr lang="zh-CN" altLang="zh-CN" sz="2800" kern="100" dirty="0">
                <a:latin typeface="Times New Roman"/>
                <a:ea typeface="华文细黑"/>
                <a:cs typeface="Times New Roman"/>
              </a:rPr>
              <a:t>年，在土耳其大城市中的电车上为妇女专设的头两排座椅不见了。出现上述现象的主要原因</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土耳其妇女的不断斗争</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西方启蒙思想的影响</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男女平等观念的广泛传播</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凯末尔改革的效果</a:t>
            </a:r>
            <a:endParaRPr lang="zh-CN" altLang="zh-CN" sz="2800" kern="100" dirty="0">
              <a:effectLst/>
              <a:latin typeface="宋体"/>
              <a:cs typeface="Courier New"/>
            </a:endParaRPr>
          </a:p>
        </p:txBody>
      </p:sp>
      <p:sp>
        <p:nvSpPr>
          <p:cNvPr id="14" name="TextBox 13"/>
          <p:cNvSpPr txBox="1"/>
          <p:nvPr/>
        </p:nvSpPr>
        <p:spPr>
          <a:xfrm>
            <a:off x="82538" y="274296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81025" y="3463044"/>
            <a:ext cx="11709221" cy="68683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本题考查凯末尔改革的内容，可结合教材基础知识解答。</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232095" y="3357786"/>
            <a:ext cx="11709221" cy="769417"/>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a:t>
            </a:r>
            <a:r>
              <a:rPr lang="zh-CN" altLang="zh-CN" sz="2800" kern="100" dirty="0">
                <a:solidFill>
                  <a:srgbClr val="C00000"/>
                </a:solidFill>
                <a:latin typeface="Times New Roman"/>
                <a:ea typeface="华文细黑"/>
                <a:cs typeface="Times New Roman"/>
              </a:rPr>
              <a:t>　</a:t>
            </a:r>
            <a:r>
              <a:rPr lang="zh-CN" altLang="zh-CN" sz="2800" kern="100" dirty="0" smtClean="0">
                <a:solidFill>
                  <a:srgbClr val="C00000"/>
                </a:solidFill>
                <a:latin typeface="Times New Roman"/>
                <a:ea typeface="华文细黑"/>
                <a:cs typeface="Times New Roman"/>
              </a:rPr>
              <a:t>性质</a:t>
            </a:r>
            <a:r>
              <a:rPr lang="zh-CN" altLang="zh-CN" sz="2800" kern="100" dirty="0">
                <a:solidFill>
                  <a:srgbClr val="C00000"/>
                </a:solidFill>
                <a:latin typeface="Times New Roman"/>
                <a:ea typeface="华文细黑"/>
                <a:cs typeface="Times New Roman"/>
              </a:rPr>
              <a:t>：资产阶级共和国。</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659186"/>
            <a:ext cx="11709221" cy="270841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阅读下面材料：</a:t>
            </a:r>
            <a:endParaRPr lang="zh-CN" altLang="zh-CN" sz="2800" kern="100" dirty="0">
              <a:latin typeface="宋体"/>
              <a:cs typeface="Courier New"/>
            </a:endParaRPr>
          </a:p>
          <a:p>
            <a:pPr algn="just">
              <a:lnSpc>
                <a:spcPct val="150000"/>
              </a:lnSpc>
              <a:spcAft>
                <a:spcPts val="0"/>
              </a:spcAft>
            </a:pPr>
            <a:r>
              <a:rPr lang="zh-CN" altLang="zh-CN" sz="2800" b="1" kern="100" dirty="0" smtClean="0">
                <a:latin typeface="Times New Roman"/>
                <a:ea typeface="华文细黑"/>
                <a:cs typeface="Times New Roman"/>
              </a:rPr>
              <a:t>材料　</a:t>
            </a:r>
            <a:r>
              <a:rPr lang="zh-CN" altLang="zh-CN" sz="2800" kern="100" dirty="0" smtClean="0">
                <a:latin typeface="Times New Roman"/>
                <a:ea typeface="华文细黑"/>
                <a:cs typeface="Times New Roman"/>
              </a:rPr>
              <a:t>在创立新土耳其后，凯末尔转而致力于创造新土耳其人这一同样艰巨的任务。</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smtClean="0">
                <a:latin typeface="Times New Roman"/>
                <a:ea typeface="华文细黑"/>
                <a:cs typeface="Times New Roman"/>
              </a:rPr>
              <a:t>美</a:t>
            </a:r>
            <a:r>
              <a:rPr lang="en-US" altLang="zh-CN" sz="2800" kern="100" dirty="0" smtClean="0">
                <a:latin typeface="Times New Roman"/>
                <a:ea typeface="华文细黑"/>
                <a:cs typeface="Courier New"/>
              </a:rPr>
              <a:t>)</a:t>
            </a:r>
            <a:r>
              <a:rPr lang="zh-CN" altLang="zh-CN" sz="2800" kern="100" dirty="0" smtClean="0">
                <a:latin typeface="Times New Roman"/>
                <a:ea typeface="华文细黑"/>
                <a:cs typeface="Times New Roman"/>
              </a:rPr>
              <a:t>斯塔夫里阿诺斯《全球通史》</a:t>
            </a:r>
            <a:endParaRPr lang="zh-CN" altLang="zh-CN" sz="2800" kern="100" dirty="0" smtClean="0">
              <a:latin typeface="宋体"/>
              <a:cs typeface="Courier New"/>
            </a:endParaRPr>
          </a:p>
          <a:p>
            <a:pPr algn="just">
              <a:lnSpc>
                <a:spcPct val="150000"/>
              </a:lnSpc>
              <a:spcAft>
                <a:spcPts val="0"/>
              </a:spcAft>
            </a:pPr>
            <a:r>
              <a:rPr lang="en-US" altLang="zh-CN" sz="2800" kern="100" dirty="0" smtClean="0">
                <a:latin typeface="Times New Roman"/>
                <a:ea typeface="华文细黑"/>
                <a:cs typeface="Courier New"/>
              </a:rPr>
              <a:t>(</a:t>
            </a:r>
            <a:r>
              <a:rPr lang="en-US" altLang="zh-CN" sz="2800" kern="100" dirty="0">
                <a:latin typeface="Times New Roman"/>
                <a:ea typeface="华文细黑"/>
                <a:cs typeface="Courier New"/>
              </a:rPr>
              <a:t>1)</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新土耳其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的国家性质是什么？</a:t>
            </a:r>
            <a:endParaRPr lang="zh-CN" altLang="zh-CN" sz="2800" kern="100" dirty="0">
              <a:effectLst/>
              <a:latin typeface="宋体"/>
              <a:cs typeface="Courier New"/>
            </a:endParaRPr>
          </a:p>
        </p:txBody>
      </p:sp>
      <p:sp>
        <p:nvSpPr>
          <p:cNvPr id="20" name="TextBox 19"/>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Tree>
    <p:extLst>
      <p:ext uri="{BB962C8B-B14F-4D97-AF65-F5344CB8AC3E}">
        <p14:creationId xmlns:p14="http://schemas.microsoft.com/office/powerpoint/2010/main" xmlns="" val="1898638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2">
                                            <p:txEl>
                                              <p:pRg st="0" end="0"/>
                                            </p:txEl>
                                          </p:spTgt>
                                        </p:tgtEl>
                                      </p:cBhvr>
                                    </p:animEffect>
                                    <p:set>
                                      <p:cBhvr>
                                        <p:cTn id="12" dur="1" fill="hold">
                                          <p:stCondLst>
                                            <p:cond delay="499"/>
                                          </p:stCondLst>
                                        </p:cTn>
                                        <p:tgtEl>
                                          <p:spTgt spid="22">
                                            <p:txEl>
                                              <p:pRg st="0" end="0"/>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2" grpId="0" build="allAtOnce"/>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pic>
        <p:nvPicPr>
          <p:cNvPr id="9" name="图片 8">
            <a:hlinkClick r:id="rId6" action="ppaction://hlinksldjump"/>
          </p:cNvPr>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
        <p:nvSpPr>
          <p:cNvPr id="10" name="矩形 9"/>
          <p:cNvSpPr/>
          <p:nvPr/>
        </p:nvSpPr>
        <p:spPr>
          <a:xfrm>
            <a:off x="214432" y="837506"/>
            <a:ext cx="11524006" cy="656846"/>
          </a:xfrm>
          <a:prstGeom prst="rect">
            <a:avLst/>
          </a:prstGeom>
        </p:spPr>
        <p:txBody>
          <a:bodyPr>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凯末尔为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创立新土耳其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和</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创造新土耳其人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采取了哪些措施？</a:t>
            </a:r>
            <a:endParaRPr lang="zh-CN" altLang="zh-CN" sz="2800" kern="100" dirty="0">
              <a:effectLst/>
              <a:latin typeface="宋体"/>
              <a:cs typeface="Courier New"/>
            </a:endParaRPr>
          </a:p>
        </p:txBody>
      </p:sp>
      <p:sp>
        <p:nvSpPr>
          <p:cNvPr id="12" name="Rectangle 21">
            <a:hlinkClick r:id="rId8"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9"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1" name="矩形 20"/>
          <p:cNvSpPr/>
          <p:nvPr/>
        </p:nvSpPr>
        <p:spPr>
          <a:xfrm>
            <a:off x="190550" y="1557586"/>
            <a:ext cx="11709221" cy="2062079"/>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a:t>
            </a:r>
            <a:r>
              <a:rPr lang="zh-CN" altLang="zh-CN" sz="2800" kern="100" dirty="0">
                <a:solidFill>
                  <a:srgbClr val="C00000"/>
                </a:solidFill>
                <a:latin typeface="Times New Roman"/>
                <a:ea typeface="华文细黑"/>
                <a:cs typeface="Times New Roman"/>
              </a:rPr>
              <a:t>　</a:t>
            </a:r>
            <a:r>
              <a:rPr lang="zh-CN" altLang="zh-CN" sz="2800" kern="100" dirty="0" smtClean="0">
                <a:solidFill>
                  <a:srgbClr val="C00000"/>
                </a:solidFill>
                <a:latin typeface="Times New Roman"/>
                <a:ea typeface="华文细黑"/>
                <a:cs typeface="Times New Roman"/>
              </a:rPr>
              <a:t>领导</a:t>
            </a:r>
            <a:r>
              <a:rPr lang="zh-CN" altLang="zh-CN" sz="2800" kern="100" dirty="0">
                <a:solidFill>
                  <a:srgbClr val="C00000"/>
                </a:solidFill>
                <a:latin typeface="Times New Roman"/>
                <a:ea typeface="华文细黑"/>
                <a:cs typeface="Times New Roman"/>
              </a:rPr>
              <a:t>土耳其人民赢得了国家的独立和自由；废除苏丹</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哈里发制度；实行政教分离；颁布宪法和制定其他各项法律；大力发展经济；大力发展文化和教育；废除陈规陋习；提高妇女地位。</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5038888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1">
                                            <p:txEl>
                                              <p:pRg st="0" end="0"/>
                                            </p:txEl>
                                          </p:spTgt>
                                        </p:tgtEl>
                                      </p:cBhvr>
                                    </p:animEffect>
                                    <p:set>
                                      <p:cBhvr>
                                        <p:cTn id="12" dur="1" fill="hold">
                                          <p:stCondLst>
                                            <p:cond delay="499"/>
                                          </p:stCondLst>
                                        </p:cTn>
                                        <p:tgtEl>
                                          <p:spTgt spid="21">
                                            <p:txEl>
                                              <p:pRg st="0" end="0"/>
                                            </p:txEl>
                                          </p:spTgt>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21" grpId="0" build="allAtOnce"/>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 descr="C:\Users\Administrator\Desktop\物理图3-5\140-150401094J4.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240"/>
            <a:ext cx="12190413" cy="6857107"/>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4" name="矩形 23"/>
          <p:cNvSpPr/>
          <p:nvPr/>
        </p:nvSpPr>
        <p:spPr>
          <a:xfrm>
            <a:off x="3987002" y="3492277"/>
            <a:ext cx="4648455" cy="886749"/>
          </a:xfrm>
          <a:prstGeom prst="rect">
            <a:avLst/>
          </a:prstGeom>
        </p:spPr>
        <p:txBody>
          <a:bodyPr wrap="square" lIns="91410" tIns="45704" rIns="91410" bIns="45704">
            <a:spAutoFit/>
          </a:bodyPr>
          <a:lstStyle/>
          <a:p>
            <a:pPr algn="ctr">
              <a:lnSpc>
                <a:spcPct val="130000"/>
              </a:lnSpc>
              <a:defRPr/>
            </a:pPr>
            <a:r>
              <a:rPr lang="zh-CN" altLang="en-US" sz="4400" b="1" dirty="0" smtClean="0">
                <a:solidFill>
                  <a:srgbClr val="0000FF"/>
                </a:solidFill>
                <a:effectLst/>
                <a:latin typeface="微软雅黑" pitchFamily="34" charset="-122"/>
                <a:ea typeface="微软雅黑" pitchFamily="34" charset="-122"/>
              </a:rPr>
              <a:t>本课结束</a:t>
            </a:r>
            <a:endParaRPr lang="zh-CN" altLang="en-US" sz="4400" b="1" dirty="0">
              <a:solidFill>
                <a:srgbClr val="0000FF"/>
              </a:solidFill>
              <a:effectLst/>
              <a:latin typeface="微软雅黑" pitchFamily="34" charset="-122"/>
              <a:ea typeface="微软雅黑" pitchFamily="34" charset="-122"/>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66412" y="366568"/>
            <a:ext cx="11385581" cy="464740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一、争取民族独立</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凯末尔的出生和学生时代</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出生：</a:t>
            </a:r>
            <a:r>
              <a:rPr lang="en-US" altLang="zh-CN" sz="2800" kern="100" dirty="0">
                <a:latin typeface="Times New Roman"/>
                <a:ea typeface="华文细黑"/>
                <a:cs typeface="Courier New"/>
              </a:rPr>
              <a:t>1881</a:t>
            </a:r>
            <a:r>
              <a:rPr lang="zh-CN" altLang="zh-CN" sz="2800" kern="100" dirty="0">
                <a:latin typeface="Times New Roman"/>
                <a:ea typeface="华文细黑"/>
                <a:cs typeface="Times New Roman"/>
              </a:rPr>
              <a:t>年，出生于奥斯曼土耳其帝国的一个木材商家庭。</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学生时代：认清社会现状，萌发了民族意识和变革图强的思想。</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军界崭露头角</a:t>
            </a:r>
            <a:r>
              <a:rPr lang="en-US" altLang="zh-CN" sz="2800" b="1" kern="100" dirty="0">
                <a:latin typeface="Times New Roman"/>
                <a:ea typeface="华文细黑"/>
                <a:cs typeface="Courier New"/>
              </a:rPr>
              <a:t> </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一战期间，凯末尔指挥军队，在达达尼尔海峡战役中，击退英法联军进攻，为奥斯曼帝国赢得了唯一的胜利</a:t>
            </a:r>
            <a:r>
              <a:rPr lang="zh-CN" altLang="zh-CN" sz="2800" kern="100" dirty="0" smtClean="0">
                <a:latin typeface="Times New Roman"/>
                <a:ea typeface="华文细黑"/>
                <a:cs typeface="Times New Roman"/>
              </a:rPr>
              <a:t>。</a:t>
            </a:r>
            <a:endParaRPr lang="en-US" altLang="zh-CN" sz="2800" kern="100" dirty="0" smtClean="0">
              <a:latin typeface="宋体"/>
              <a:cs typeface="Courier New"/>
            </a:endParaRPr>
          </a:p>
        </p:txBody>
      </p:sp>
    </p:spTree>
    <p:extLst>
      <p:ext uri="{BB962C8B-B14F-4D97-AF65-F5344CB8AC3E}">
        <p14:creationId xmlns:p14="http://schemas.microsoft.com/office/powerpoint/2010/main" xmlns="" val="260607609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extLst>
              <p:ext uri="{D42A27DB-BD31-4B8C-83A1-F6EECF244321}">
                <p14:modId xmlns:p14="http://schemas.microsoft.com/office/powerpoint/2010/main" xmlns="" val="79607628"/>
              </p:ext>
            </p:extLst>
          </p:nvPr>
        </p:nvGraphicFramePr>
        <p:xfrm>
          <a:off x="10619904" y="5211992"/>
          <a:ext cx="1558702" cy="594066"/>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2" action="ppaction://hlinksldjump"/>
          </p:cNvPr>
          <p:cNvSpPr/>
          <p:nvPr/>
        </p:nvSpPr>
        <p:spPr>
          <a:xfrm>
            <a:off x="10728106" y="528190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方法点拨</a:t>
            </a:r>
          </a:p>
        </p:txBody>
      </p:sp>
      <p:pic>
        <p:nvPicPr>
          <p:cNvPr id="16" name="图片 1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09484" y="733704"/>
            <a:ext cx="11499437" cy="3354740"/>
          </a:xfrm>
          <a:prstGeom prst="rect">
            <a:avLst/>
          </a:prstGeom>
        </p:spPr>
        <p:txBody>
          <a:bodyPr wrap="square" lIns="121898" tIns="60948" rIns="121898" bIns="60948">
            <a:spAutoFit/>
          </a:bodyPr>
          <a:lstStyle/>
          <a:p>
            <a:pPr algn="just">
              <a:lnSpc>
                <a:spcPct val="150000"/>
              </a:lnSpc>
              <a:spcAft>
                <a:spcPts val="0"/>
              </a:spcAf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领导土耳其民族独立革命</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(1)1919</a:t>
            </a:r>
            <a:r>
              <a:rPr lang="zh-CN" altLang="zh-CN" sz="2800" kern="100" dirty="0">
                <a:latin typeface="Times New Roman"/>
                <a:ea typeface="华文细黑"/>
                <a:cs typeface="Times New Roman"/>
              </a:rPr>
              <a:t>年成立以凯末尔为首的代表委员会。</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(2)1920</a:t>
            </a:r>
            <a:r>
              <a:rPr lang="zh-CN" altLang="zh-CN" sz="2800" kern="100" dirty="0">
                <a:latin typeface="Times New Roman"/>
                <a:ea typeface="华文细黑"/>
                <a:cs typeface="Times New Roman"/>
              </a:rPr>
              <a:t>年在安卡拉</a:t>
            </a:r>
            <a:r>
              <a:rPr lang="zh-CN" altLang="zh-CN" sz="2800" kern="100" dirty="0" smtClean="0">
                <a:latin typeface="Times New Roman"/>
                <a:ea typeface="华文细黑"/>
                <a:cs typeface="Times New Roman"/>
              </a:rPr>
              <a:t>召开</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成立临时政府，凯末尔任临时总统。</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(3)1923</a:t>
            </a:r>
            <a:r>
              <a:rPr lang="zh-CN" altLang="zh-CN" sz="2800" kern="100" dirty="0">
                <a:latin typeface="Times New Roman"/>
                <a:ea typeface="华文细黑"/>
                <a:cs typeface="Times New Roman"/>
              </a:rPr>
              <a:t>年与协约国签订《洛桑条约》，收回大片领土。</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(4</a:t>
            </a:r>
            <a:r>
              <a:rPr lang="en-US" altLang="zh-CN" sz="2800" kern="100" dirty="0" smtClean="0">
                <a:latin typeface="Times New Roman"/>
                <a:ea typeface="华文细黑"/>
                <a:cs typeface="Courier New"/>
              </a:rPr>
              <a:t>)</a:t>
            </a:r>
            <a:r>
              <a:rPr lang="en-US" altLang="zh-CN" sz="2800" u="sng" kern="100" dirty="0" smtClean="0">
                <a:latin typeface="Times New Roman"/>
                <a:ea typeface="华文细黑"/>
                <a:cs typeface="Courier New"/>
              </a:rPr>
              <a:t>         </a:t>
            </a:r>
            <a:r>
              <a:rPr lang="zh-CN" altLang="zh-CN" sz="2800" kern="100" dirty="0" smtClean="0">
                <a:latin typeface="Times New Roman"/>
                <a:ea typeface="华文细黑"/>
                <a:cs typeface="Times New Roman"/>
              </a:rPr>
              <a:t>年</a:t>
            </a:r>
            <a:r>
              <a:rPr lang="zh-CN" altLang="zh-CN" sz="2800" kern="100" dirty="0">
                <a:latin typeface="Times New Roman"/>
                <a:ea typeface="华文细黑"/>
                <a:cs typeface="Times New Roman"/>
              </a:rPr>
              <a:t>，创建人民共和党，宣告土耳其共和国成立，当选首任总统</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
        <p:nvSpPr>
          <p:cNvPr id="3" name="矩形 2"/>
          <p:cNvSpPr/>
          <p:nvPr/>
        </p:nvSpPr>
        <p:spPr>
          <a:xfrm>
            <a:off x="4006974" y="2104033"/>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大国民议会</a:t>
            </a:r>
            <a:endParaRPr lang="zh-CN" altLang="en-US" dirty="0">
              <a:solidFill>
                <a:srgbClr val="C00000"/>
              </a:solidFill>
            </a:endParaRPr>
          </a:p>
        </p:txBody>
      </p:sp>
      <p:sp>
        <p:nvSpPr>
          <p:cNvPr id="4" name="矩形 3"/>
          <p:cNvSpPr/>
          <p:nvPr/>
        </p:nvSpPr>
        <p:spPr>
          <a:xfrm>
            <a:off x="761807" y="3410630"/>
            <a:ext cx="902811" cy="523220"/>
          </a:xfrm>
          <a:prstGeom prst="rect">
            <a:avLst/>
          </a:prstGeom>
        </p:spPr>
        <p:txBody>
          <a:bodyPr wrap="none">
            <a:spAutoFit/>
          </a:bodyPr>
          <a:lstStyle/>
          <a:p>
            <a:r>
              <a:rPr lang="en-US" altLang="zh-CN" sz="2800" kern="100" dirty="0">
                <a:solidFill>
                  <a:srgbClr val="C00000"/>
                </a:solidFill>
                <a:latin typeface="Times New Roman"/>
                <a:ea typeface="华文细黑"/>
                <a:cs typeface="Times New Roman"/>
              </a:rPr>
              <a:t>1923</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3" grpId="0"/>
      <p:bldP spid="3" grpId="1"/>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方法点拨</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190550" y="1341562"/>
            <a:ext cx="11730575" cy="1979492"/>
          </a:xfrm>
          <a:prstGeom prst="rect">
            <a:avLst/>
          </a:prstGeom>
        </p:spPr>
        <p:txBody>
          <a:bodyPr wrap="square" lIns="121898" tIns="60948" rIns="121898" bIns="60948">
            <a:spAutoFit/>
          </a:bodyPr>
          <a:lstStyle/>
          <a:p>
            <a:pPr algn="just">
              <a:lnSpc>
                <a:spcPct val="150000"/>
              </a:lnSpc>
              <a:spcAft>
                <a:spcPts val="0"/>
              </a:spcAft>
            </a:pPr>
            <a:r>
              <a:rPr lang="zh-CN" altLang="zh-CN" sz="2800" kern="100" dirty="0">
                <a:latin typeface="Times New Roman"/>
                <a:ea typeface="华文细黑"/>
                <a:cs typeface="Times New Roman"/>
              </a:rPr>
              <a:t>学习土耳其独立运动时，应注意从时代背景、基本过程、最终结果等方面进行把握和理解；同时，需要结合其主要原因、领导阶级、斗争目标，认识其基本性质和历史意义。</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34566" y="20589"/>
            <a:ext cx="11499437" cy="5940063"/>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二、建立世俗国家，迈向现代文明</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共和国的改革措施</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政治：废除苏丹</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哈里发制度，建立共和国，</a:t>
            </a:r>
            <a:r>
              <a:rPr lang="zh-CN" altLang="zh-CN" sz="2800" kern="100" dirty="0" smtClean="0">
                <a:latin typeface="Times New Roman"/>
                <a:ea typeface="华文细黑"/>
                <a:cs typeface="Times New Roman"/>
              </a:rPr>
              <a:t>实行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经济：颁布一系列发展工商业的法令，将荒废的土地分给无地和少地的农民，在农村</a:t>
            </a:r>
            <a:r>
              <a:rPr lang="zh-CN" altLang="zh-CN" sz="2800" kern="100" dirty="0" smtClean="0">
                <a:latin typeface="Times New Roman"/>
                <a:ea typeface="华文细黑"/>
                <a:cs typeface="Times New Roman"/>
              </a:rPr>
              <a:t>成立</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zh-CN" altLang="zh-CN" sz="2800" kern="100" dirty="0">
                <a:latin typeface="Times New Roman"/>
                <a:ea typeface="华文细黑"/>
                <a:cs typeface="Times New Roman"/>
              </a:rPr>
              <a:t>信贷合作社。</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文化教育：在全国建立各级各类学校，传授现代知识与文明。</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社会生活：废除陈规陋习，使整个社会向世俗化</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方向迈进。</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凯末尔主义六大原则</a:t>
            </a:r>
            <a:r>
              <a:rPr lang="zh-CN" altLang="zh-CN" sz="2800" b="1"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民族主义、平民主义、国家主义、世俗主义和改革主义。</a:t>
            </a:r>
            <a:endParaRPr lang="zh-CN" altLang="zh-CN" sz="2800" kern="100" dirty="0">
              <a:effectLst/>
              <a:latin typeface="宋体"/>
              <a:cs typeface="Courier New"/>
            </a:endParaRPr>
          </a:p>
        </p:txBody>
      </p:sp>
      <p:pic>
        <p:nvPicPr>
          <p:cNvPr id="12" name="图片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xmlns="" val="1400975090"/>
              </p:ext>
            </p:extLst>
          </p:nvPr>
        </p:nvGraphicFramePr>
        <p:xfrm>
          <a:off x="10619904" y="5269987"/>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711096" y="5229994"/>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易混易错</a:t>
            </a:r>
          </a:p>
        </p:txBody>
      </p:sp>
      <p:sp>
        <p:nvSpPr>
          <p:cNvPr id="6" name="矩形 5"/>
          <p:cNvSpPr/>
          <p:nvPr/>
        </p:nvSpPr>
        <p:spPr>
          <a:xfrm>
            <a:off x="8399462" y="1403931"/>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政教分离</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3574926" y="2675806"/>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农业银行</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8668796" y="3929544"/>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现代化</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4266431" y="4625241"/>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共和主义</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09002854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14"/>
                                        </p:tgtEl>
                                      </p:cBhvr>
                                    </p:animEffect>
                                    <p:set>
                                      <p:cBhvr>
                                        <p:cTn id="36"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6" grpId="0"/>
      <p:bldP spid="6" grpId="1"/>
      <p:bldP spid="9" grpId="0"/>
      <p:bldP spid="9" grpId="1"/>
      <p:bldP spid="13" grpId="0"/>
      <p:bldP spid="13" grpId="1"/>
      <p:bldP spid="14" grpId="0"/>
      <p:bldP spid="14" grpId="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易混易错</a:t>
              </a:r>
            </a:p>
          </p:txBody>
        </p:sp>
      </p:grpSp>
      <p:sp>
        <p:nvSpPr>
          <p:cNvPr id="23" name="矩形 22"/>
          <p:cNvSpPr/>
          <p:nvPr/>
        </p:nvSpPr>
        <p:spPr>
          <a:xfrm>
            <a:off x="449129" y="1269554"/>
            <a:ext cx="11167607" cy="1948739"/>
          </a:xfrm>
          <a:prstGeom prst="rect">
            <a:avLst/>
          </a:prstGeom>
        </p:spPr>
        <p:txBody>
          <a:bodyPr>
            <a:spAutoFit/>
          </a:bodyPr>
          <a:lstStyle/>
          <a:p>
            <a:pPr algn="just">
              <a:lnSpc>
                <a:spcPct val="150000"/>
              </a:lnSpc>
              <a:spcAft>
                <a:spcPts val="0"/>
              </a:spcAft>
            </a:pPr>
            <a:r>
              <a:rPr lang="zh-CN" altLang="zh-CN" sz="2800" kern="100" dirty="0">
                <a:latin typeface="Times New Roman"/>
                <a:ea typeface="华文细黑"/>
                <a:cs typeface="Times New Roman"/>
              </a:rPr>
              <a:t>凯末尔推行的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国家主义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经济改革以工业建设为重点，注重发挥国家政权对经济的宏观调控作用，尽管实行一定程度的国有化，但并不排斥私人资本主义的发展。</a:t>
            </a:r>
            <a:endParaRPr lang="zh-CN" altLang="zh-CN" sz="280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185549476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5244</TotalTime>
  <Words>1346</Words>
  <Application>Microsoft Office PowerPoint</Application>
  <PresentationFormat>自定义</PresentationFormat>
  <Paragraphs>193</Paragraphs>
  <Slides>32</Slides>
  <Notes>0</Notes>
  <HiddenSlides>5</HiddenSlides>
  <MMClips>0</MMClips>
  <ScaleCrop>false</ScaleCrop>
  <HeadingPairs>
    <vt:vector size="4" baseType="variant">
      <vt:variant>
        <vt:lpstr>主题</vt:lpstr>
      </vt:variant>
      <vt:variant>
        <vt:i4>2</vt:i4>
      </vt:variant>
      <vt:variant>
        <vt:lpstr>幻灯片标题</vt:lpstr>
      </vt:variant>
      <vt:variant>
        <vt:i4>32</vt:i4>
      </vt:variant>
    </vt:vector>
  </HeadingPairs>
  <TitlesOfParts>
    <vt:vector size="34"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4547</cp:revision>
  <dcterms:created xsi:type="dcterms:W3CDTF">2014-11-27T01:03:00Z</dcterms:created>
  <dcterms:modified xsi:type="dcterms:W3CDTF">2017-10-19T03:09:23Z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285581</vt:lpwstr>
  </property>
  <property fmtid="{D5CDD505-2E9C-101B-9397-08002B2CF9AE}" name="NXPowerLiteSettings" pid="4">
    <vt:lpwstr>F7000400038000</vt:lpwstr>
  </property>
  <property fmtid="{D5CDD505-2E9C-101B-9397-08002B2CF9AE}" name="NXPowerLiteVersion" pid="5">
    <vt:lpwstr>D5.0.3</vt:lpwstr>
  </property>
</Properties>
</file>