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5" r:id="rId2"/>
  </p:sldMasterIdLst>
  <p:notesMasterIdLst>
    <p:notesMasterId r:id="rId40"/>
  </p:notesMasterIdLst>
  <p:handoutMasterIdLst>
    <p:handoutMasterId r:id="rId41"/>
  </p:handoutMasterIdLst>
  <p:sldIdLst>
    <p:sldId id="1164" r:id="rId3"/>
    <p:sldId id="1366" r:id="rId4"/>
    <p:sldId id="1184" r:id="rId5"/>
    <p:sldId id="1362" r:id="rId6"/>
    <p:sldId id="1187" r:id="rId7"/>
    <p:sldId id="1403" r:id="rId8"/>
    <p:sldId id="1395" r:id="rId9"/>
    <p:sldId id="1221" r:id="rId10"/>
    <p:sldId id="1367" r:id="rId11"/>
    <p:sldId id="1369" r:id="rId12"/>
    <p:sldId id="1404" r:id="rId13"/>
    <p:sldId id="1391" r:id="rId14"/>
    <p:sldId id="1405" r:id="rId15"/>
    <p:sldId id="1406" r:id="rId16"/>
    <p:sldId id="1374" r:id="rId17"/>
    <p:sldId id="1407" r:id="rId18"/>
    <p:sldId id="1376" r:id="rId19"/>
    <p:sldId id="1363" r:id="rId20"/>
    <p:sldId id="1346" r:id="rId21"/>
    <p:sldId id="1377" r:id="rId22"/>
    <p:sldId id="1410" r:id="rId23"/>
    <p:sldId id="1388" r:id="rId24"/>
    <p:sldId id="1380" r:id="rId25"/>
    <p:sldId id="1382" r:id="rId26"/>
    <p:sldId id="1398" r:id="rId27"/>
    <p:sldId id="1399" r:id="rId28"/>
    <p:sldId id="1205" r:id="rId29"/>
    <p:sldId id="1250" r:id="rId30"/>
    <p:sldId id="1255" r:id="rId31"/>
    <p:sldId id="1408" r:id="rId32"/>
    <p:sldId id="1251" r:id="rId33"/>
    <p:sldId id="1252" r:id="rId34"/>
    <p:sldId id="1394" r:id="rId35"/>
    <p:sldId id="1400" r:id="rId36"/>
    <p:sldId id="1401" r:id="rId37"/>
    <p:sldId id="1409" r:id="rId38"/>
    <p:sldId id="1244" r:id="rId39"/>
  </p:sldIdLst>
  <p:sldSz cx="12190413" cy="6859588"/>
  <p:notesSz cx="6858000" cy="9144000"/>
  <p:defaultTex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114AC"/>
    <a:srgbClr val="000066"/>
    <a:srgbClr val="0000CC"/>
    <a:srgbClr val="FF9966"/>
    <a:srgbClr val="66FF99"/>
    <a:srgbClr val="5DDDDA"/>
    <a:srgbClr val="000000"/>
    <a:srgbClr val="00CCFF"/>
    <a:srgbClr val="FF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中度样式 4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27F97BB-C833-4FB7-BDE5-3F7075034690}" styleName="主题样式 2 - 强调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主题样式 1 - 强调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8FD4443E-F989-4FC4-A0C8-D5A2AF1F390B}" styleName="深色样式 1 - 强调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DBED569-4797-4DF1-A0F4-6AAB3CD982D8}" styleName="浅色样式 3 - 强调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43" autoAdjust="0"/>
    <p:restoredTop sz="97193" autoAdjust="0"/>
  </p:normalViewPr>
  <p:slideViewPr>
    <p:cSldViewPr>
      <p:cViewPr>
        <p:scale>
          <a:sx n="100" d="100"/>
          <a:sy n="100" d="100"/>
        </p:scale>
        <p:origin x="-210" y="-78"/>
      </p:cViewPr>
      <p:guideLst>
        <p:guide orient="horz" pos="2161"/>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9" d="100"/>
          <a:sy n="79" d="100"/>
        </p:scale>
        <p:origin x="-396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D594FB-2808-45A5-BDC8-80C0F481B27E}" type="datetimeFigureOut">
              <a:rPr lang="zh-CN" altLang="en-US" smtClean="0"/>
              <a:pPr/>
              <a:t>2017/10/19</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5B4082-C5AE-46D0-A000-D929E8B25956}" type="slidenum">
              <a:rPr lang="zh-CN" altLang="en-US" smtClean="0"/>
              <a:pPr/>
              <a:t>‹#›</a:t>
            </a:fld>
            <a:endParaRPr lang="zh-CN" altLang="en-US"/>
          </a:p>
        </p:txBody>
      </p:sp>
    </p:spTree>
    <p:extLst>
      <p:ext uri="{BB962C8B-B14F-4D97-AF65-F5344CB8AC3E}">
        <p14:creationId xmlns:p14="http://schemas.microsoft.com/office/powerpoint/2010/main" xmlns="" val="7381113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9FAA0F-2349-45DA-9EBD-9D94C9A1CFA0}" type="datetimeFigureOut">
              <a:rPr lang="zh-CN" altLang="en-US" smtClean="0"/>
              <a:pPr/>
              <a:t>2017/10/19</a:t>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F37086-15D0-443D-AF17-A3F21825C045}" type="slidenum">
              <a:rPr lang="zh-CN" altLang="en-US" smtClean="0"/>
              <a:pPr/>
              <a:t>‹#›</a:t>
            </a:fld>
            <a:endParaRPr lang="zh-CN" altLang="en-US"/>
          </a:p>
        </p:txBody>
      </p:sp>
    </p:spTree>
    <p:extLst>
      <p:ext uri="{BB962C8B-B14F-4D97-AF65-F5344CB8AC3E}">
        <p14:creationId xmlns:p14="http://schemas.microsoft.com/office/powerpoint/2010/main" xmlns="" val="2725096833"/>
      </p:ext>
    </p:extLst>
  </p:cSld>
  <p:clrMap bg1="lt1" tx1="dk1" bg2="lt2" tx2="dk2" accent1="accent1" accent2="accent2" accent3="accent3" accent4="accent4" accent5="accent5" accent6="accent6" hlink="hlink" folHlink="folHlink"/>
  <p:notesStyle>
    <a:lvl1pPr marL="0" algn="l" defTabSz="1218565" rtl="0" eaLnBrk="1" latinLnBrk="0" hangingPunct="1">
      <a:defRPr sz="1600" kern="1200">
        <a:solidFill>
          <a:schemeClr val="tx1"/>
        </a:solidFill>
        <a:latin typeface="+mn-lt"/>
        <a:ea typeface="+mn-ea"/>
        <a:cs typeface="+mn-cs"/>
      </a:defRPr>
    </a:lvl1pPr>
    <a:lvl2pPr marL="609600" algn="l" defTabSz="1218565" rtl="0" eaLnBrk="1" latinLnBrk="0" hangingPunct="1">
      <a:defRPr sz="1600" kern="1200">
        <a:solidFill>
          <a:schemeClr val="tx1"/>
        </a:solidFill>
        <a:latin typeface="+mn-lt"/>
        <a:ea typeface="+mn-ea"/>
        <a:cs typeface="+mn-cs"/>
      </a:defRPr>
    </a:lvl2pPr>
    <a:lvl3pPr marL="1219200" algn="l" defTabSz="1218565" rtl="0" eaLnBrk="1" latinLnBrk="0" hangingPunct="1">
      <a:defRPr sz="1600" kern="1200">
        <a:solidFill>
          <a:schemeClr val="tx1"/>
        </a:solidFill>
        <a:latin typeface="+mn-lt"/>
        <a:ea typeface="+mn-ea"/>
        <a:cs typeface="+mn-cs"/>
      </a:defRPr>
    </a:lvl3pPr>
    <a:lvl4pPr marL="1828800" algn="l" defTabSz="1218565" rtl="0" eaLnBrk="1" latinLnBrk="0" hangingPunct="1">
      <a:defRPr sz="1600" kern="1200">
        <a:solidFill>
          <a:schemeClr val="tx1"/>
        </a:solidFill>
        <a:latin typeface="+mn-lt"/>
        <a:ea typeface="+mn-ea"/>
        <a:cs typeface="+mn-cs"/>
      </a:defRPr>
    </a:lvl4pPr>
    <a:lvl5pPr marL="2438400" algn="l" defTabSz="1218565" rtl="0" eaLnBrk="1" latinLnBrk="0" hangingPunct="1">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6_标题幻灯片">
    <p:bg>
      <p:bgPr>
        <a:solidFill>
          <a:srgbClr val="F3EFE5"/>
        </a:solidFill>
        <a:effectLst/>
      </p:bgPr>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1_两栏内容">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2_两栏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5654952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520" y="6357823"/>
            <a:ext cx="2844430" cy="365210"/>
          </a:xfrm>
          <a:prstGeom prst="rect">
            <a:avLst/>
          </a:prstGeom>
        </p:spPr>
        <p:txBody>
          <a:bodyPr/>
          <a:lstStyle/>
          <a:p>
            <a:fld id="{7CD490C1-7E7E-423A-91D8-058624AF834B}" type="datetimeFigureOut">
              <a:rPr lang="zh-CN" altLang="en-US" smtClean="0">
                <a:solidFill>
                  <a:prstClr val="black"/>
                </a:solidFill>
              </a:rPr>
              <a:pPr/>
              <a:t>2017/10/19</a:t>
            </a:fld>
            <a:endParaRPr lang="zh-CN" altLang="en-US">
              <a:solidFill>
                <a:prstClr val="black"/>
              </a:solidFill>
            </a:endParaRPr>
          </a:p>
        </p:txBody>
      </p:sp>
      <p:sp>
        <p:nvSpPr>
          <p:cNvPr id="3" name="页脚占位符 2"/>
          <p:cNvSpPr>
            <a:spLocks noGrp="1"/>
          </p:cNvSpPr>
          <p:nvPr>
            <p:ph type="ftr" sz="quarter" idx="11"/>
          </p:nvPr>
        </p:nvSpPr>
        <p:spPr>
          <a:xfrm>
            <a:off x="4165058" y="6357823"/>
            <a:ext cx="3860297" cy="365210"/>
          </a:xfrm>
          <a:prstGeom prst="rect">
            <a:avLst/>
          </a:prstGeom>
        </p:spPr>
        <p:txBody>
          <a:bodyPr/>
          <a:lstStyle/>
          <a:p>
            <a:endParaRPr lang="zh-CN" altLang="en-US">
              <a:solidFill>
                <a:prstClr val="black"/>
              </a:solidFill>
            </a:endParaRPr>
          </a:p>
        </p:txBody>
      </p:sp>
      <p:sp>
        <p:nvSpPr>
          <p:cNvPr id="4" name="灯片编号占位符 3"/>
          <p:cNvSpPr>
            <a:spLocks noGrp="1"/>
          </p:cNvSpPr>
          <p:nvPr>
            <p:ph type="sldNum" sz="quarter" idx="12"/>
          </p:nvPr>
        </p:nvSpPr>
        <p:spPr>
          <a:xfrm>
            <a:off x="8736463" y="6357823"/>
            <a:ext cx="2844430" cy="365210"/>
          </a:xfrm>
          <a:prstGeom prst="rect">
            <a:avLst/>
          </a:prstGeom>
        </p:spPr>
        <p:txBody>
          <a:bodyPr/>
          <a:lstStyle/>
          <a:p>
            <a:fld id="{EA5C5624-0453-40A9-9FFF-DD435B6A2D1D}"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xmlns="" val="1136746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6_标题幻灯片">
    <p:bg>
      <p:bgPr>
        <a:solidFill>
          <a:srgbClr val="F3EFE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29639835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1_两栏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36132932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520" y="6357823"/>
            <a:ext cx="2844430" cy="365210"/>
          </a:xfrm>
          <a:prstGeom prst="rect">
            <a:avLst/>
          </a:prstGeom>
        </p:spPr>
        <p:txBody>
          <a:bodyPr/>
          <a:lstStyle/>
          <a:p>
            <a:fld id="{7CD490C1-7E7E-423A-91D8-058624AF834B}" type="datetimeFigureOut">
              <a:rPr lang="zh-CN" altLang="en-US" smtClean="0">
                <a:solidFill>
                  <a:prstClr val="black"/>
                </a:solidFill>
              </a:rPr>
              <a:pPr/>
              <a:t>2017/10/19</a:t>
            </a:fld>
            <a:endParaRPr lang="zh-CN" altLang="en-US">
              <a:solidFill>
                <a:prstClr val="black"/>
              </a:solidFill>
            </a:endParaRPr>
          </a:p>
        </p:txBody>
      </p:sp>
      <p:sp>
        <p:nvSpPr>
          <p:cNvPr id="3" name="页脚占位符 2"/>
          <p:cNvSpPr>
            <a:spLocks noGrp="1"/>
          </p:cNvSpPr>
          <p:nvPr>
            <p:ph type="ftr" sz="quarter" idx="11"/>
          </p:nvPr>
        </p:nvSpPr>
        <p:spPr>
          <a:xfrm>
            <a:off x="4165058" y="6357823"/>
            <a:ext cx="3860297" cy="365210"/>
          </a:xfrm>
          <a:prstGeom prst="rect">
            <a:avLst/>
          </a:prstGeom>
        </p:spPr>
        <p:txBody>
          <a:bodyPr/>
          <a:lstStyle/>
          <a:p>
            <a:endParaRPr lang="zh-CN" altLang="en-US">
              <a:solidFill>
                <a:prstClr val="black"/>
              </a:solidFill>
            </a:endParaRPr>
          </a:p>
        </p:txBody>
      </p:sp>
      <p:sp>
        <p:nvSpPr>
          <p:cNvPr id="4" name="灯片编号占位符 3"/>
          <p:cNvSpPr>
            <a:spLocks noGrp="1"/>
          </p:cNvSpPr>
          <p:nvPr>
            <p:ph type="sldNum" sz="quarter" idx="12"/>
          </p:nvPr>
        </p:nvSpPr>
        <p:spPr>
          <a:xfrm>
            <a:off x="8736463" y="6357823"/>
            <a:ext cx="2844430" cy="365210"/>
          </a:xfrm>
          <a:prstGeom prst="rect">
            <a:avLst/>
          </a:prstGeom>
        </p:spPr>
        <p:txBody>
          <a:bodyPr/>
          <a:lstStyle/>
          <a:p>
            <a:fld id="{EA5C5624-0453-40A9-9FFF-DD435B6A2D1D}"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xmlns="" val="42644486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3EFE5"/>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3" r:id="rId1"/>
    <p:sldLayoutId id="2147483662" r:id="rId2"/>
    <p:sldLayoutId id="2147483664" r:id="rId3"/>
    <p:sldLayoutId id="2147483669" r:id="rId4"/>
  </p:sldLayoutIdLst>
  <p:timing>
    <p:tnLst>
      <p:par>
        <p:cTn id="1" dur="indefinite" restart="never" nodeType="tmRoot"/>
      </p:par>
    </p:tnLst>
  </p:timing>
  <p:txStyles>
    <p:titleStyle>
      <a:lvl1pPr algn="ctr" defTabSz="1218565"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8565"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600" indent="-381000" algn="l" defTabSz="1218565"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4000" indent="-304800" algn="l" defTabSz="1218565"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2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8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4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20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3EFE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54794059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iming>
    <p:tnLst>
      <p:par>
        <p:cTn id="1" dur="indefinite" restart="never" nodeType="tmRoot"/>
      </p:par>
    </p:tnLst>
  </p:timing>
  <p:txStyles>
    <p:titleStyle>
      <a:lvl1pPr algn="ctr" defTabSz="1218565"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8565"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600" indent="-381000" algn="l" defTabSz="1218565"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4000" indent="-304800" algn="l" defTabSz="1218565"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2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8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4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20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slide" Target="slide16.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arget="../media/image7.jpeg" Type="http://schemas.openxmlformats.org/officeDocument/2006/relationships/image"/><Relationship Id="rId2" Target="../media/image6.jpeg" Type="http://schemas.openxmlformats.org/officeDocument/2006/relationships/image"/><Relationship Id="rId1" Target="../slideLayouts/slideLayout2.xml" Type="http://schemas.openxmlformats.org/officeDocument/2006/relationships/slideLayout"/></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arget="../media/image6.jpeg" Type="http://schemas.openxmlformats.org/officeDocument/2006/relationships/image"/><Relationship Id="rId2" Target="slide21.xml" Type="http://schemas.openxmlformats.org/officeDocument/2006/relationships/slide"/><Relationship Id="rId1" Target="../slideLayouts/slideLayout2.xml" Type="http://schemas.openxmlformats.org/officeDocument/2006/relationships/slideLayout"/><Relationship Id="rId4" Target="../media/image7.jpeg" Type="http://schemas.openxmlformats.org/officeDocument/2006/relationships/image"/></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29.xml"/><Relationship Id="rId7" Type="http://schemas.openxmlformats.org/officeDocument/2006/relationships/slide" Target="slide34.xml"/><Relationship Id="rId2" Type="http://schemas.openxmlformats.org/officeDocument/2006/relationships/slide" Target="slide28.xml"/><Relationship Id="rId1" Type="http://schemas.openxmlformats.org/officeDocument/2006/relationships/slideLayout" Target="../slideLayouts/slideLayout2.xml"/><Relationship Id="rId6" Type="http://schemas.openxmlformats.org/officeDocument/2006/relationships/slide" Target="slide33.xml"/><Relationship Id="rId5" Type="http://schemas.openxmlformats.org/officeDocument/2006/relationships/slide" Target="slide32.xml"/><Relationship Id="rId4" Type="http://schemas.openxmlformats.org/officeDocument/2006/relationships/slide" Target="slide31.xml"/></Relationships>
</file>

<file path=ppt/slides/_rels/slide29.xml.rels><?xml version="1.0" encoding="UTF-8" standalone="yes"?>
<Relationships xmlns="http://schemas.openxmlformats.org/package/2006/relationships"><Relationship Id="rId8" Type="http://schemas.openxmlformats.org/officeDocument/2006/relationships/slide" Target="slide34.xml"/><Relationship Id="rId3" Type="http://schemas.openxmlformats.org/officeDocument/2006/relationships/slide" Target="slide29.xml"/><Relationship Id="rId7" Type="http://schemas.openxmlformats.org/officeDocument/2006/relationships/slide" Target="slide33.xml"/><Relationship Id="rId2" Type="http://schemas.openxmlformats.org/officeDocument/2006/relationships/slide" Target="slide28.xml"/><Relationship Id="rId1" Type="http://schemas.openxmlformats.org/officeDocument/2006/relationships/slideLayout" Target="../slideLayouts/slideLayout2.xml"/><Relationship Id="rId6" Type="http://schemas.openxmlformats.org/officeDocument/2006/relationships/slide" Target="slide30.xml"/><Relationship Id="rId5" Type="http://schemas.openxmlformats.org/officeDocument/2006/relationships/slide" Target="slide32.xml"/><Relationship Id="rId4" Type="http://schemas.openxmlformats.org/officeDocument/2006/relationships/slide" Target="slide31.xml"/></Relationships>
</file>

<file path=ppt/slides/_rels/slide3.xml.rels><?xml version="1.0" encoding="UTF-8" standalone="yes" ?><Relationships xmlns="http://schemas.openxmlformats.org/package/2006/relationships"><Relationship Id="rId3" Target="slide4.xml" Type="http://schemas.openxmlformats.org/officeDocument/2006/relationships/slide"/><Relationship Id="rId2" Target="../media/image2.jpeg" Type="http://schemas.openxmlformats.org/officeDocument/2006/relationships/image"/><Relationship Id="rId1" Target="../slideLayouts/slideLayout2.xml" Type="http://schemas.openxmlformats.org/officeDocument/2006/relationships/slideLayout"/><Relationship Id="rId5" Target="slide27.xml" Type="http://schemas.openxmlformats.org/officeDocument/2006/relationships/slide"/><Relationship Id="rId4" Target="slide18.xml" Type="http://schemas.openxmlformats.org/officeDocument/2006/relationships/slide"/></Relationships>
</file>

<file path=ppt/slides/_rels/slide30.xml.rels><?xml version="1.0" encoding="UTF-8" standalone="yes"?>
<Relationships xmlns="http://schemas.openxmlformats.org/package/2006/relationships"><Relationship Id="rId3" Type="http://schemas.openxmlformats.org/officeDocument/2006/relationships/slide" Target="slide29.xml"/><Relationship Id="rId7" Type="http://schemas.openxmlformats.org/officeDocument/2006/relationships/slide" Target="slide34.xml"/><Relationship Id="rId2" Type="http://schemas.openxmlformats.org/officeDocument/2006/relationships/slide" Target="slide28.xml"/><Relationship Id="rId1" Type="http://schemas.openxmlformats.org/officeDocument/2006/relationships/slideLayout" Target="../slideLayouts/slideLayout2.xml"/><Relationship Id="rId6" Type="http://schemas.openxmlformats.org/officeDocument/2006/relationships/slide" Target="slide33.xml"/><Relationship Id="rId5" Type="http://schemas.openxmlformats.org/officeDocument/2006/relationships/slide" Target="slide32.xml"/><Relationship Id="rId4" Type="http://schemas.openxmlformats.org/officeDocument/2006/relationships/slide" Target="slide31.xml"/></Relationships>
</file>

<file path=ppt/slides/_rels/slide31.xml.rels><?xml version="1.0" encoding="UTF-8" standalone="yes"?>
<Relationships xmlns="http://schemas.openxmlformats.org/package/2006/relationships"><Relationship Id="rId3" Type="http://schemas.openxmlformats.org/officeDocument/2006/relationships/slide" Target="slide29.xml"/><Relationship Id="rId7" Type="http://schemas.openxmlformats.org/officeDocument/2006/relationships/slide" Target="slide34.xml"/><Relationship Id="rId2" Type="http://schemas.openxmlformats.org/officeDocument/2006/relationships/slide" Target="slide28.xml"/><Relationship Id="rId1" Type="http://schemas.openxmlformats.org/officeDocument/2006/relationships/slideLayout" Target="../slideLayouts/slideLayout2.xml"/><Relationship Id="rId6" Type="http://schemas.openxmlformats.org/officeDocument/2006/relationships/slide" Target="slide33.xml"/><Relationship Id="rId5" Type="http://schemas.openxmlformats.org/officeDocument/2006/relationships/slide" Target="slide32.xml"/><Relationship Id="rId4" Type="http://schemas.openxmlformats.org/officeDocument/2006/relationships/slide" Target="slide31.xml"/></Relationships>
</file>

<file path=ppt/slides/_rels/slide32.xml.rels><?xml version="1.0" encoding="UTF-8" standalone="yes"?>
<Relationships xmlns="http://schemas.openxmlformats.org/package/2006/relationships"><Relationship Id="rId3" Type="http://schemas.openxmlformats.org/officeDocument/2006/relationships/slide" Target="slide29.xml"/><Relationship Id="rId7" Type="http://schemas.openxmlformats.org/officeDocument/2006/relationships/slide" Target="slide34.xml"/><Relationship Id="rId2" Type="http://schemas.openxmlformats.org/officeDocument/2006/relationships/slide" Target="slide28.xml"/><Relationship Id="rId1" Type="http://schemas.openxmlformats.org/officeDocument/2006/relationships/slideLayout" Target="../slideLayouts/slideLayout2.xml"/><Relationship Id="rId6" Type="http://schemas.openxmlformats.org/officeDocument/2006/relationships/slide" Target="slide33.xml"/><Relationship Id="rId5" Type="http://schemas.openxmlformats.org/officeDocument/2006/relationships/slide" Target="slide32.xml"/><Relationship Id="rId4" Type="http://schemas.openxmlformats.org/officeDocument/2006/relationships/slide" Target="slide31.xml"/></Relationships>
</file>

<file path=ppt/slides/_rels/slide33.xml.rels><?xml version="1.0" encoding="UTF-8" standalone="yes"?>
<Relationships xmlns="http://schemas.openxmlformats.org/package/2006/relationships"><Relationship Id="rId3" Type="http://schemas.openxmlformats.org/officeDocument/2006/relationships/slide" Target="slide29.xml"/><Relationship Id="rId7" Type="http://schemas.openxmlformats.org/officeDocument/2006/relationships/slide" Target="slide34.xml"/><Relationship Id="rId2" Type="http://schemas.openxmlformats.org/officeDocument/2006/relationships/slide" Target="slide28.xml"/><Relationship Id="rId1" Type="http://schemas.openxmlformats.org/officeDocument/2006/relationships/slideLayout" Target="../slideLayouts/slideLayout2.xml"/><Relationship Id="rId6" Type="http://schemas.openxmlformats.org/officeDocument/2006/relationships/slide" Target="slide33.xml"/><Relationship Id="rId5" Type="http://schemas.openxmlformats.org/officeDocument/2006/relationships/slide" Target="slide32.xml"/><Relationship Id="rId4" Type="http://schemas.openxmlformats.org/officeDocument/2006/relationships/slide" Target="slide31.xml"/></Relationships>
</file>

<file path=ppt/slides/_rels/slide34.xml.rels><?xml version="1.0" encoding="UTF-8" standalone="yes"?>
<Relationships xmlns="http://schemas.openxmlformats.org/package/2006/relationships"><Relationship Id="rId3" Type="http://schemas.openxmlformats.org/officeDocument/2006/relationships/slide" Target="slide29.xml"/><Relationship Id="rId7" Type="http://schemas.openxmlformats.org/officeDocument/2006/relationships/slide" Target="slide34.xml"/><Relationship Id="rId2" Type="http://schemas.openxmlformats.org/officeDocument/2006/relationships/slide" Target="slide28.xml"/><Relationship Id="rId1" Type="http://schemas.openxmlformats.org/officeDocument/2006/relationships/slideLayout" Target="../slideLayouts/slideLayout2.xml"/><Relationship Id="rId6" Type="http://schemas.openxmlformats.org/officeDocument/2006/relationships/slide" Target="slide33.xml"/><Relationship Id="rId5" Type="http://schemas.openxmlformats.org/officeDocument/2006/relationships/slide" Target="slide32.xml"/><Relationship Id="rId4" Type="http://schemas.openxmlformats.org/officeDocument/2006/relationships/slide" Target="slide31.xml"/></Relationships>
</file>

<file path=ppt/slides/_rels/slide35.xml.rels><?xml version="1.0" encoding="UTF-8" standalone="yes"?>
<Relationships xmlns="http://schemas.openxmlformats.org/package/2006/relationships"><Relationship Id="rId3" Type="http://schemas.openxmlformats.org/officeDocument/2006/relationships/slide" Target="slide29.xml"/><Relationship Id="rId7" Type="http://schemas.openxmlformats.org/officeDocument/2006/relationships/slide" Target="slide34.xml"/><Relationship Id="rId2" Type="http://schemas.openxmlformats.org/officeDocument/2006/relationships/slide" Target="slide28.xml"/><Relationship Id="rId1" Type="http://schemas.openxmlformats.org/officeDocument/2006/relationships/slideLayout" Target="../slideLayouts/slideLayout2.xml"/><Relationship Id="rId6" Type="http://schemas.openxmlformats.org/officeDocument/2006/relationships/slide" Target="slide33.xml"/><Relationship Id="rId5" Type="http://schemas.openxmlformats.org/officeDocument/2006/relationships/slide" Target="slide32.xml"/><Relationship Id="rId4" Type="http://schemas.openxmlformats.org/officeDocument/2006/relationships/slide" Target="slide31.xml"/></Relationships>
</file>

<file path=ppt/slides/_rels/slide36.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29.xml"/><Relationship Id="rId7" Type="http://schemas.openxmlformats.org/officeDocument/2006/relationships/slide" Target="slide34.xml"/><Relationship Id="rId2" Type="http://schemas.openxmlformats.org/officeDocument/2006/relationships/slide" Target="slide28.xml"/><Relationship Id="rId1" Type="http://schemas.openxmlformats.org/officeDocument/2006/relationships/slideLayout" Target="../slideLayouts/slideLayout2.xml"/><Relationship Id="rId6" Type="http://schemas.openxmlformats.org/officeDocument/2006/relationships/slide" Target="slide33.xml"/><Relationship Id="rId5" Type="http://schemas.openxmlformats.org/officeDocument/2006/relationships/slide" Target="slide32.xml"/><Relationship Id="rId4" Type="http://schemas.openxmlformats.org/officeDocument/2006/relationships/slide" Target="slide31.xml"/><Relationship Id="rId9" Type="http://schemas.openxmlformats.org/officeDocument/2006/relationships/image" Target="../media/image4.png"/></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slide" Target="slide11.xml"/></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12" name="图片 11"/>
          <p:cNvPicPr>
            <a:picLocks noChangeAspect="1"/>
          </p:cNvPicPr>
          <p:nvPr/>
        </p:nvPicPr>
        <p:blipFill rotWithShape="1">
          <a:blip cstate="print" r:embed="rId2">
            <a:extLst>
              <a:ext uri="{28A0092B-C50C-407E-A947-70E740481C1C}">
                <a14:useLocalDpi xmlns:a14="http://schemas.microsoft.com/office/drawing/2010/main" xmlns="" val="0"/>
              </a:ext>
            </a:extLst>
          </a:blip>
          <a:srcRect r="12"/>
          <a:stretch/>
        </p:blipFill>
        <p:spPr>
          <a:xfrm>
            <a:off x="0" y="0"/>
            <a:ext cx="12190413" cy="6859588"/>
          </a:xfrm>
          <a:prstGeom prst="rect">
            <a:avLst/>
          </a:prstGeom>
        </p:spPr>
      </p:pic>
      <p:grpSp>
        <p:nvGrpSpPr>
          <p:cNvPr id="25" name="组合 24"/>
          <p:cNvGrpSpPr/>
          <p:nvPr/>
        </p:nvGrpSpPr>
        <p:grpSpPr>
          <a:xfrm>
            <a:off x="-25475" y="3604299"/>
            <a:ext cx="12215887" cy="1375395"/>
            <a:chOff x="-1524000" y="2705990"/>
            <a:chExt cx="12192000" cy="1375395"/>
          </a:xfrm>
        </p:grpSpPr>
        <p:cxnSp>
          <p:nvCxnSpPr>
            <p:cNvPr id="26" name="直接连接符 25"/>
            <p:cNvCxnSpPr/>
            <p:nvPr/>
          </p:nvCxnSpPr>
          <p:spPr>
            <a:xfrm>
              <a:off x="0" y="2807930"/>
              <a:ext cx="9144000" cy="0"/>
            </a:xfrm>
            <a:prstGeom prst="line">
              <a:avLst/>
            </a:prstGeom>
            <a:ln>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grpSp>
          <p:nvGrpSpPr>
            <p:cNvPr id="27" name="组合 26"/>
            <p:cNvGrpSpPr/>
            <p:nvPr/>
          </p:nvGrpSpPr>
          <p:grpSpPr>
            <a:xfrm>
              <a:off x="-1524000" y="2705990"/>
              <a:ext cx="12192000" cy="1375395"/>
              <a:chOff x="-1524000" y="2705990"/>
              <a:chExt cx="12192000" cy="1375395"/>
            </a:xfrm>
          </p:grpSpPr>
          <p:sp>
            <p:nvSpPr>
              <p:cNvPr id="28" name="矩形 27"/>
              <p:cNvSpPr/>
              <p:nvPr/>
            </p:nvSpPr>
            <p:spPr>
              <a:xfrm>
                <a:off x="-1524000" y="2705990"/>
                <a:ext cx="12192000" cy="1292787"/>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矩形 28"/>
              <p:cNvSpPr/>
              <p:nvPr/>
            </p:nvSpPr>
            <p:spPr>
              <a:xfrm>
                <a:off x="3985218" y="3998778"/>
                <a:ext cx="6682781" cy="82606"/>
              </a:xfrm>
              <a:prstGeom prst="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矩形 29"/>
              <p:cNvSpPr/>
              <p:nvPr/>
            </p:nvSpPr>
            <p:spPr>
              <a:xfrm>
                <a:off x="-1524000" y="3998777"/>
                <a:ext cx="5509219" cy="82608"/>
              </a:xfrm>
              <a:prstGeom prst="rect">
                <a:avLst/>
              </a:prstGeom>
              <a:solidFill>
                <a:srgbClr val="92D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13" name="副标题 3"/>
          <p:cNvSpPr txBox="1">
            <a:spLocks/>
          </p:cNvSpPr>
          <p:nvPr/>
        </p:nvSpPr>
        <p:spPr>
          <a:xfrm>
            <a:off x="2851744" y="3573628"/>
            <a:ext cx="9119543" cy="1368334"/>
          </a:xfrm>
          <a:prstGeom prst="rect">
            <a:avLst/>
          </a:prstGeom>
        </p:spPr>
        <p:txBody>
          <a:bodyPr anchor="ctr">
            <a:noAutofit/>
          </a:bodyPr>
          <a:lstStyle>
            <a:lvl1pPr algn="l" defTabSz="1218565" eaLnBrk="1" hangingPunct="1" indent="-457200" latinLnBrk="0" marL="457200" rtl="0">
              <a:spcBef>
                <a:spcPct val="20000"/>
              </a:spcBef>
              <a:buFont charset="0" pitchFamily="34" typeface="Arial"/>
              <a:buChar char="•"/>
              <a:defRPr kern="1200" sz="4300">
                <a:solidFill>
                  <a:schemeClr val="tx1"/>
                </a:solidFill>
                <a:latin typeface="+mn-lt"/>
                <a:ea typeface="+mn-ea"/>
                <a:cs typeface="+mn-cs"/>
              </a:defRPr>
            </a:lvl1pPr>
            <a:lvl2pPr algn="l" defTabSz="1218565" eaLnBrk="1" hangingPunct="1" indent="-381000" latinLnBrk="0" marL="990600" rtl="0">
              <a:spcBef>
                <a:spcPct val="20000"/>
              </a:spcBef>
              <a:buFont charset="0" pitchFamily="34" typeface="Arial"/>
              <a:buChar char="–"/>
              <a:defRPr kern="1200" sz="3700">
                <a:solidFill>
                  <a:schemeClr val="tx1"/>
                </a:solidFill>
                <a:latin typeface="+mn-lt"/>
                <a:ea typeface="+mn-ea"/>
                <a:cs typeface="+mn-cs"/>
              </a:defRPr>
            </a:lvl2pPr>
            <a:lvl3pPr algn="l" defTabSz="1218565" eaLnBrk="1" hangingPunct="1" indent="-304800" latinLnBrk="0" marL="1524000" rtl="0">
              <a:spcBef>
                <a:spcPct val="20000"/>
              </a:spcBef>
              <a:buFont charset="0" pitchFamily="34" typeface="Arial"/>
              <a:buChar char="•"/>
              <a:defRPr kern="1200" sz="3200">
                <a:solidFill>
                  <a:schemeClr val="tx1"/>
                </a:solidFill>
                <a:latin typeface="+mn-lt"/>
                <a:ea typeface="+mn-ea"/>
                <a:cs typeface="+mn-cs"/>
              </a:defRPr>
            </a:lvl3pPr>
            <a:lvl4pPr algn="l" defTabSz="1218565" eaLnBrk="1" hangingPunct="1" indent="-304800" latinLnBrk="0" marL="2133600" rtl="0">
              <a:spcBef>
                <a:spcPct val="20000"/>
              </a:spcBef>
              <a:buFont charset="0" pitchFamily="34" typeface="Arial"/>
              <a:buChar char="–"/>
              <a:defRPr kern="1200" sz="2700">
                <a:solidFill>
                  <a:schemeClr val="tx1"/>
                </a:solidFill>
                <a:latin typeface="+mn-lt"/>
                <a:ea typeface="+mn-ea"/>
                <a:cs typeface="+mn-cs"/>
              </a:defRPr>
            </a:lvl4pPr>
            <a:lvl5pPr algn="l" defTabSz="1218565" eaLnBrk="1" hangingPunct="1" indent="-304800" latinLnBrk="0" marL="2743200" rtl="0">
              <a:spcBef>
                <a:spcPct val="20000"/>
              </a:spcBef>
              <a:buFont charset="0" pitchFamily="34" typeface="Arial"/>
              <a:buChar char="»"/>
              <a:defRPr kern="1200" sz="2700">
                <a:solidFill>
                  <a:schemeClr val="tx1"/>
                </a:solidFill>
                <a:latin typeface="+mn-lt"/>
                <a:ea typeface="+mn-ea"/>
                <a:cs typeface="+mn-cs"/>
              </a:defRPr>
            </a:lvl5pPr>
            <a:lvl6pPr algn="l" defTabSz="1218565" eaLnBrk="1" hangingPunct="1" indent="-304800" latinLnBrk="0" marL="3352800" rtl="0">
              <a:spcBef>
                <a:spcPct val="20000"/>
              </a:spcBef>
              <a:buFont charset="0" pitchFamily="34" typeface="Arial"/>
              <a:buChar char="•"/>
              <a:defRPr kern="1200" sz="2700">
                <a:solidFill>
                  <a:schemeClr val="tx1"/>
                </a:solidFill>
                <a:latin typeface="+mn-lt"/>
                <a:ea typeface="+mn-ea"/>
                <a:cs typeface="+mn-cs"/>
              </a:defRPr>
            </a:lvl6pPr>
            <a:lvl7pPr algn="l" defTabSz="1218565" eaLnBrk="1" hangingPunct="1" indent="-304800" latinLnBrk="0" marL="3962400" rtl="0">
              <a:spcBef>
                <a:spcPct val="20000"/>
              </a:spcBef>
              <a:buFont charset="0" pitchFamily="34" typeface="Arial"/>
              <a:buChar char="•"/>
              <a:defRPr kern="1200" sz="2700">
                <a:solidFill>
                  <a:schemeClr val="tx1"/>
                </a:solidFill>
                <a:latin typeface="+mn-lt"/>
                <a:ea typeface="+mn-ea"/>
                <a:cs typeface="+mn-cs"/>
              </a:defRPr>
            </a:lvl7pPr>
            <a:lvl8pPr algn="l" defTabSz="1218565" eaLnBrk="1" hangingPunct="1" indent="-304800" latinLnBrk="0" marL="4572000" rtl="0">
              <a:spcBef>
                <a:spcPct val="20000"/>
              </a:spcBef>
              <a:buFont charset="0" pitchFamily="34" typeface="Arial"/>
              <a:buChar char="•"/>
              <a:defRPr kern="1200" sz="2700">
                <a:solidFill>
                  <a:schemeClr val="tx1"/>
                </a:solidFill>
                <a:latin typeface="+mn-lt"/>
                <a:ea typeface="+mn-ea"/>
                <a:cs typeface="+mn-cs"/>
              </a:defRPr>
            </a:lvl8pPr>
            <a:lvl9pPr algn="l" defTabSz="1218565" eaLnBrk="1" hangingPunct="1" indent="-304800" latinLnBrk="0" marL="5181600" rtl="0">
              <a:spcBef>
                <a:spcPct val="20000"/>
              </a:spcBef>
              <a:buFont charset="0" pitchFamily="34" typeface="Arial"/>
              <a:buChar char="•"/>
              <a:defRPr kern="1200" sz="2700">
                <a:solidFill>
                  <a:schemeClr val="tx1"/>
                </a:solidFill>
                <a:latin typeface="+mn-lt"/>
                <a:ea typeface="+mn-ea"/>
                <a:cs typeface="+mn-cs"/>
              </a:defRPr>
            </a:lvl9pPr>
          </a:lstStyle>
          <a:p>
            <a:pPr indent="0" marL="0">
              <a:lnSpc>
                <a:spcPct val="150000"/>
              </a:lnSpc>
              <a:spcBef>
                <a:spcPts val="0"/>
              </a:spcBef>
              <a:buNone/>
              <a:tabLst>
                <a:tab algn="l" pos="2250440"/>
              </a:tabLst>
            </a:pPr>
            <a:r>
              <a:rPr altLang="en-US" b="1" dirty="0" lang="zh-CN" smtClean="0" sz="2400">
                <a:solidFill>
                  <a:schemeClr val="bg2">
                    <a:lumMod val="25000"/>
                  </a:schemeClr>
                </a:solidFill>
                <a:latin typeface="+mj-ea"/>
                <a:ea typeface="+mj-ea"/>
              </a:rPr>
              <a:t>第四单元    无产阶级革命家</a:t>
            </a:r>
            <a:endParaRPr altLang="zh-CN" b="1" dirty="0" lang="en-US" sz="2400">
              <a:solidFill>
                <a:schemeClr val="bg2">
                  <a:lumMod val="25000"/>
                </a:schemeClr>
              </a:solidFill>
              <a:latin typeface="+mj-ea"/>
              <a:ea typeface="+mj-ea"/>
            </a:endParaRPr>
          </a:p>
          <a:p>
            <a:pPr indent="0" lvl="0" marL="0">
              <a:lnSpc>
                <a:spcPct val="150000"/>
              </a:lnSpc>
              <a:spcBef>
                <a:spcPts val="0"/>
              </a:spcBef>
              <a:buNone/>
              <a:tabLst>
                <a:tab algn="l" pos="2250440"/>
              </a:tabLst>
            </a:pPr>
            <a:r>
              <a:rPr altLang="en-US" b="1" dirty="0" lang="zh-CN" sz="3200">
                <a:solidFill>
                  <a:schemeClr val="tx1">
                    <a:lumMod val="85000"/>
                    <a:lumOff val="15000"/>
                  </a:schemeClr>
                </a:solidFill>
                <a:latin charset="0" pitchFamily="18" typeface="Times New Roman"/>
                <a:ea typeface="+mj-ea"/>
                <a:cs charset="0" pitchFamily="18" typeface="Times New Roman"/>
              </a:rPr>
              <a:t>第</a:t>
            </a:r>
            <a:r>
              <a:rPr altLang="zh-CN" b="1" dirty="0" lang="en-US" sz="3200">
                <a:solidFill>
                  <a:schemeClr val="tx1">
                    <a:lumMod val="85000"/>
                    <a:lumOff val="15000"/>
                  </a:schemeClr>
                </a:solidFill>
                <a:latin charset="0" pitchFamily="18" typeface="Times New Roman"/>
                <a:ea typeface="+mj-ea"/>
                <a:cs charset="0" pitchFamily="18" typeface="Times New Roman"/>
              </a:rPr>
              <a:t>16</a:t>
            </a:r>
            <a:r>
              <a:rPr altLang="en-US" b="1" dirty="0" lang="zh-CN" sz="3200">
                <a:solidFill>
                  <a:schemeClr val="tx1">
                    <a:lumMod val="85000"/>
                    <a:lumOff val="15000"/>
                  </a:schemeClr>
                </a:solidFill>
                <a:latin charset="0" pitchFamily="18" typeface="Times New Roman"/>
                <a:ea typeface="+mj-ea"/>
                <a:cs charset="0" pitchFamily="18" typeface="Times New Roman"/>
              </a:rPr>
              <a:t>课　改革开放的总设计师邓小平</a:t>
            </a:r>
            <a:endParaRPr altLang="zh-CN" b="1" dirty="0" lang="zh-CN" sz="3200">
              <a:solidFill>
                <a:schemeClr val="tx1">
                  <a:lumMod val="85000"/>
                  <a:lumOff val="15000"/>
                </a:schemeClr>
              </a:solidFill>
              <a:latin charset="0" pitchFamily="18" typeface="Times New Roman"/>
              <a:ea typeface="+mj-ea"/>
              <a:cs charset="0" pitchFamily="18" typeface="Times New Roman"/>
            </a:endParaRPr>
          </a:p>
        </p:txBody>
      </p:sp>
    </p:spTree>
    <p:extLst>
      <p:ext uri="{BB962C8B-B14F-4D97-AF65-F5344CB8AC3E}">
        <p14:creationId xmlns:p14="http://schemas.microsoft.com/office/powerpoint/2010/main" xmlns="" val="806731473"/>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dur="indefinite" id="1" nodeType="tmRoot" restart="never"/>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16" name="组合 15"/>
          <p:cNvGrpSpPr/>
          <p:nvPr/>
        </p:nvGrpSpPr>
        <p:grpSpPr>
          <a:xfrm>
            <a:off x="164" y="238194"/>
            <a:ext cx="2333534" cy="668428"/>
            <a:chOff x="164" y="341996"/>
            <a:chExt cx="2333534" cy="668428"/>
          </a:xfrm>
        </p:grpSpPr>
        <p:sp>
          <p:nvSpPr>
            <p:cNvPr id="17" name="五边形 16"/>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18" name="燕尾形 17"/>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19" name="矩形 18"/>
            <p:cNvSpPr/>
            <p:nvPr/>
          </p:nvSpPr>
          <p:spPr>
            <a:xfrm>
              <a:off x="245466" y="341996"/>
              <a:ext cx="2088232" cy="668428"/>
            </a:xfrm>
            <a:prstGeom prst="rect">
              <a:avLst/>
            </a:prstGeom>
          </p:spPr>
          <p:txBody>
            <a:bodyPr wrap="square" lIns="121898" tIns="60948" rIns="121898" bIns="60948">
              <a:spAutoFit/>
            </a:bodyPr>
            <a:lstStyle/>
            <a:p>
              <a:pPr lvl="0" algn="ctr">
                <a:lnSpc>
                  <a:spcPct val="150000"/>
                </a:lnSpc>
                <a:tabLst>
                  <a:tab pos="1890395" algn="l"/>
                </a:tabLst>
              </a:pPr>
              <a:r>
                <a:rPr lang="zh-CN" altLang="en-US" sz="2800" b="1" kern="100" dirty="0">
                  <a:solidFill>
                    <a:prstClr val="white"/>
                  </a:solidFill>
                  <a:latin typeface="宋体"/>
                  <a:cs typeface="Courier New"/>
                </a:rPr>
                <a:t>重点精讲</a:t>
              </a:r>
            </a:p>
          </p:txBody>
        </p:sp>
      </p:grpSp>
      <p:sp>
        <p:nvSpPr>
          <p:cNvPr id="23" name="矩形 22"/>
          <p:cNvSpPr/>
          <p:nvPr/>
        </p:nvSpPr>
        <p:spPr>
          <a:xfrm>
            <a:off x="504414" y="1269554"/>
            <a:ext cx="11057037" cy="4534062"/>
          </a:xfrm>
          <a:prstGeom prst="rect">
            <a:avLst/>
          </a:prstGeom>
        </p:spPr>
        <p:txBody>
          <a:bodyPr>
            <a:spAutoFit/>
          </a:bodyPr>
          <a:lstStyle/>
          <a:p>
            <a:pPr algn="ctr">
              <a:lnSpc>
                <a:spcPct val="150000"/>
              </a:lnSpc>
              <a:spcAft>
                <a:spcPts val="0"/>
              </a:spcAft>
              <a:tabLst>
                <a:tab pos="2340610" algn="l"/>
              </a:tabLst>
            </a:pPr>
            <a:r>
              <a:rPr lang="zh-CN" altLang="zh-CN" sz="2800" b="1" kern="100" dirty="0">
                <a:solidFill>
                  <a:srgbClr val="C00000"/>
                </a:solidFill>
                <a:latin typeface="Times New Roman"/>
                <a:ea typeface="华文细黑"/>
                <a:cs typeface="Times New Roman"/>
              </a:rPr>
              <a:t>经济体制改革的内容</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经济体制改革首先从农村开始，概括起来分成两步走，其一是推行以家庭为单位的联产承包责任制；其二是调整产业结构，发展乡镇企业和非农产业。在农村经济体制改革的基础上，从</a:t>
            </a:r>
            <a:r>
              <a:rPr lang="en-US" altLang="zh-CN" sz="2800" kern="100" dirty="0">
                <a:latin typeface="Times New Roman"/>
                <a:ea typeface="华文细黑"/>
                <a:cs typeface="Courier New"/>
              </a:rPr>
              <a:t>1985</a:t>
            </a:r>
            <a:r>
              <a:rPr lang="zh-CN" altLang="zh-CN" sz="2800" kern="100" dirty="0">
                <a:latin typeface="Times New Roman"/>
                <a:ea typeface="华文细黑"/>
                <a:cs typeface="Times New Roman"/>
              </a:rPr>
              <a:t>年开始推行城市经济体制改革，主要从两个方面进行：其一是把单一的公有制经济发展为以公有制为主体、多种所有制并存的经济形式；其二是把高度集中的管理体制改变为以间接管理为主，宏观调控的管理体制。</a:t>
            </a:r>
            <a:endParaRPr lang="zh-CN" altLang="zh-CN" sz="2800" kern="100" dirty="0">
              <a:effectLst/>
              <a:latin typeface="宋体"/>
              <a:cs typeface="Courier New"/>
            </a:endParaRPr>
          </a:p>
        </p:txBody>
      </p:sp>
      <p:pic>
        <p:nvPicPr>
          <p:cNvPr id="24" name="图片 23">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Tree>
    <p:extLst>
      <p:ext uri="{BB962C8B-B14F-4D97-AF65-F5344CB8AC3E}">
        <p14:creationId xmlns:p14="http://schemas.microsoft.com/office/powerpoint/2010/main" xmlns="" val="185549476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16" name="组合 15"/>
          <p:cNvGrpSpPr/>
          <p:nvPr/>
        </p:nvGrpSpPr>
        <p:grpSpPr>
          <a:xfrm>
            <a:off x="164" y="238194"/>
            <a:ext cx="2333534" cy="668428"/>
            <a:chOff x="164" y="341996"/>
            <a:chExt cx="2333534" cy="668428"/>
          </a:xfrm>
        </p:grpSpPr>
        <p:sp>
          <p:nvSpPr>
            <p:cNvPr id="17" name="五边形 16"/>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18" name="燕尾形 17"/>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19" name="矩形 18"/>
            <p:cNvSpPr/>
            <p:nvPr/>
          </p:nvSpPr>
          <p:spPr>
            <a:xfrm>
              <a:off x="245466" y="341996"/>
              <a:ext cx="2088232" cy="668428"/>
            </a:xfrm>
            <a:prstGeom prst="rect">
              <a:avLst/>
            </a:prstGeom>
          </p:spPr>
          <p:txBody>
            <a:bodyPr wrap="square" lIns="121898" tIns="60948" rIns="121898" bIns="60948">
              <a:spAutoFit/>
            </a:bodyPr>
            <a:lstStyle/>
            <a:p>
              <a:pPr lvl="0" algn="ctr">
                <a:lnSpc>
                  <a:spcPct val="150000"/>
                </a:lnSpc>
                <a:tabLst>
                  <a:tab pos="1890395" algn="l"/>
                </a:tabLst>
              </a:pPr>
              <a:r>
                <a:rPr lang="zh-CN" altLang="en-US" sz="2800" b="1" kern="100" dirty="0">
                  <a:solidFill>
                    <a:prstClr val="white"/>
                  </a:solidFill>
                  <a:latin typeface="宋体"/>
                  <a:cs typeface="Courier New"/>
                </a:rPr>
                <a:t>易错点拨</a:t>
              </a:r>
            </a:p>
          </p:txBody>
        </p:sp>
      </p:grpSp>
      <p:sp>
        <p:nvSpPr>
          <p:cNvPr id="23" name="矩形 22"/>
          <p:cNvSpPr/>
          <p:nvPr/>
        </p:nvSpPr>
        <p:spPr>
          <a:xfrm>
            <a:off x="336894" y="1324719"/>
            <a:ext cx="11392076" cy="1384995"/>
          </a:xfrm>
          <a:prstGeom prst="rect">
            <a:avLst/>
          </a:prstGeom>
        </p:spPr>
        <p:txBody>
          <a:bodyPr>
            <a:spAutoFit/>
          </a:bodyPr>
          <a:lstStyle/>
          <a:p>
            <a:pPr algn="just">
              <a:lnSpc>
                <a:spcPct val="150000"/>
              </a:lnSpc>
              <a:spcAft>
                <a:spcPts val="0"/>
              </a:spcAft>
              <a:tabLst>
                <a:tab pos="2340610" algn="l"/>
              </a:tabLst>
            </a:pPr>
            <a:r>
              <a:rPr lang="zh-CN" altLang="zh-CN" sz="2800" kern="100" dirty="0">
                <a:latin typeface="Times New Roman"/>
                <a:ea typeface="华文细黑"/>
                <a:cs typeface="Times New Roman"/>
              </a:rPr>
              <a:t>邓小平</a:t>
            </a:r>
            <a:r>
              <a:rPr lang="en-US" altLang="zh-CN" sz="2800" kern="100" dirty="0">
                <a:latin typeface="Times New Roman"/>
                <a:ea typeface="华文细黑"/>
                <a:cs typeface="Courier New"/>
              </a:rPr>
              <a:t>1975</a:t>
            </a:r>
            <a:r>
              <a:rPr lang="zh-CN" altLang="zh-CN" sz="2800" kern="100" dirty="0">
                <a:latin typeface="Times New Roman"/>
                <a:ea typeface="华文细黑"/>
                <a:cs typeface="Times New Roman"/>
              </a:rPr>
              <a:t>年的全面整顿实质上是系统纠正</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文革</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的</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左</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倾错误，关于真理标准问题的讨论针对的是</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文革</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时期的教条主义和个人崇拜</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Times New Roman"/>
              </a:rPr>
              <a:t> </a:t>
            </a:r>
            <a:endParaRPr lang="zh-CN" altLang="zh-CN" sz="2800" kern="100" dirty="0">
              <a:effectLst/>
              <a:latin typeface="宋体"/>
              <a:cs typeface="Courier New"/>
            </a:endParaRPr>
          </a:p>
        </p:txBody>
      </p:sp>
      <p:pic>
        <p:nvPicPr>
          <p:cNvPr id="24" name="图片 23">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Tree>
    <p:extLst>
      <p:ext uri="{BB962C8B-B14F-4D97-AF65-F5344CB8AC3E}">
        <p14:creationId xmlns:p14="http://schemas.microsoft.com/office/powerpoint/2010/main" xmlns="" val="942223209"/>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262558" y="98376"/>
            <a:ext cx="11499437" cy="6586394"/>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四、拨乱反正</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文革</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后，反对</a:t>
            </a:r>
            <a:r>
              <a:rPr lang="en-US" altLang="zh-CN" sz="2800" kern="100" dirty="0" smtClean="0">
                <a:latin typeface="宋体"/>
                <a:ea typeface="华文细黑"/>
                <a:cs typeface="Times New Roman"/>
              </a:rPr>
              <a:t>“</a:t>
            </a:r>
            <a:r>
              <a:rPr lang="en-US" altLang="zh-CN" sz="2800" u="sng" kern="100" dirty="0" smtClean="0">
                <a:latin typeface="Times New Roman"/>
                <a:ea typeface="华文细黑"/>
                <a:cs typeface="Times New Roman"/>
              </a:rPr>
              <a:t>	   </a:t>
            </a:r>
            <a:r>
              <a:rPr lang="en-US" altLang="zh-CN" sz="2800" kern="100" dirty="0" smtClean="0">
                <a:latin typeface="宋体"/>
                <a:ea typeface="华文细黑"/>
                <a:cs typeface="Times New Roman"/>
              </a:rPr>
              <a:t>”</a:t>
            </a:r>
            <a:r>
              <a:rPr lang="zh-CN" altLang="zh-CN" sz="2800" kern="100" dirty="0">
                <a:latin typeface="Times New Roman"/>
                <a:ea typeface="华文细黑"/>
                <a:cs typeface="Times New Roman"/>
              </a:rPr>
              <a:t>的方针，支持和推动</a:t>
            </a:r>
            <a:r>
              <a:rPr lang="zh-CN" altLang="zh-CN" sz="2800" kern="100" dirty="0" smtClean="0">
                <a:latin typeface="Times New Roman"/>
                <a:ea typeface="华文细黑"/>
                <a:cs typeface="Times New Roman"/>
              </a:rPr>
              <a:t>了</a:t>
            </a:r>
            <a:r>
              <a:rPr lang="en-US" altLang="zh-CN" sz="2800" kern="100" dirty="0" smtClean="0">
                <a:latin typeface="Times New Roman"/>
                <a:ea typeface="华文细黑"/>
                <a:cs typeface="Times New Roman"/>
              </a:rPr>
              <a:t>_____________</a:t>
            </a:r>
          </a:p>
          <a:p>
            <a:pPr algn="just">
              <a:lnSpc>
                <a:spcPct val="150000"/>
              </a:lnSpc>
              <a:spcAft>
                <a:spcPts val="0"/>
              </a:spcAft>
              <a:tabLst>
                <a:tab pos="2340610" algn="l"/>
              </a:tabLst>
            </a:pPr>
            <a:r>
              <a:rPr lang="en-US" altLang="zh-CN" sz="2800" kern="100" dirty="0" smtClean="0">
                <a:latin typeface="Times New Roman"/>
                <a:ea typeface="华文细黑"/>
                <a:cs typeface="Times New Roman"/>
              </a:rPr>
              <a:t>__________</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a:p>
            <a:pPr algn="just">
              <a:lnSpc>
                <a:spcPct val="150000"/>
              </a:lnSpc>
              <a:spcAft>
                <a:spcPts val="0"/>
              </a:spcAft>
              <a:tabLst>
                <a:tab pos="2340610" algn="l"/>
              </a:tabLst>
            </a:pPr>
            <a:r>
              <a:rPr lang="en-US" altLang="zh-CN" sz="2800" b="1" kern="100" dirty="0">
                <a:latin typeface="Times New Roman"/>
                <a:ea typeface="华文细黑"/>
                <a:cs typeface="Courier New"/>
              </a:rPr>
              <a:t>2.</a:t>
            </a:r>
            <a:r>
              <a:rPr lang="zh-CN" altLang="zh-CN" sz="2800" b="1" kern="100" dirty="0">
                <a:latin typeface="Times New Roman"/>
                <a:ea typeface="华文细黑"/>
                <a:cs typeface="Times New Roman"/>
              </a:rPr>
              <a:t>十一届三中全会</a:t>
            </a:r>
            <a:endParaRPr lang="zh-CN" altLang="zh-CN" sz="2800" b="1"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内容</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宋体"/>
                <a:ea typeface="华文细黑"/>
                <a:cs typeface="Times New Roman"/>
              </a:rPr>
              <a:t>①</a:t>
            </a:r>
            <a:r>
              <a:rPr lang="zh-CN" altLang="zh-CN" sz="2800" kern="100" dirty="0">
                <a:latin typeface="Times New Roman"/>
                <a:ea typeface="华文细黑"/>
                <a:cs typeface="Times New Roman"/>
              </a:rPr>
              <a:t>批判了</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两个凡是</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的错误，高度评价了关于真理标准问题的讨论。</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宋体"/>
                <a:ea typeface="华文细黑"/>
                <a:cs typeface="Times New Roman"/>
              </a:rPr>
              <a:t>②</a:t>
            </a:r>
            <a:r>
              <a:rPr lang="zh-CN" altLang="zh-CN" sz="2800" kern="100" dirty="0">
                <a:latin typeface="Times New Roman"/>
                <a:ea typeface="华文细黑"/>
                <a:cs typeface="Times New Roman"/>
              </a:rPr>
              <a:t>重新确立</a:t>
            </a:r>
            <a:r>
              <a:rPr lang="zh-CN" altLang="zh-CN" sz="2800" kern="100" dirty="0" smtClean="0">
                <a:latin typeface="Times New Roman"/>
                <a:ea typeface="华文细黑"/>
                <a:cs typeface="Times New Roman"/>
              </a:rPr>
              <a:t>了</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的</a:t>
            </a:r>
            <a:r>
              <a:rPr lang="zh-CN" altLang="zh-CN" sz="2800" kern="100" dirty="0">
                <a:latin typeface="Times New Roman"/>
                <a:ea typeface="华文细黑"/>
                <a:cs typeface="Times New Roman"/>
              </a:rPr>
              <a:t>思想路线。</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宋体"/>
                <a:ea typeface="华文细黑"/>
                <a:cs typeface="Times New Roman"/>
              </a:rPr>
              <a:t>③</a:t>
            </a:r>
            <a:r>
              <a:rPr lang="zh-CN" altLang="zh-CN" sz="2800" kern="100" dirty="0">
                <a:latin typeface="Times New Roman"/>
                <a:ea typeface="华文细黑"/>
                <a:cs typeface="Times New Roman"/>
              </a:rPr>
              <a:t>确定把党和国家的工作重点转移</a:t>
            </a:r>
            <a:r>
              <a:rPr lang="zh-CN" altLang="zh-CN" sz="2800" kern="100" dirty="0" smtClean="0">
                <a:latin typeface="Times New Roman"/>
                <a:ea typeface="华文细黑"/>
                <a:cs typeface="Times New Roman"/>
              </a:rPr>
              <a:t>到</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上来</a:t>
            </a:r>
            <a:r>
              <a:rPr lang="zh-CN" altLang="zh-CN" sz="2800" kern="100" dirty="0">
                <a:latin typeface="Times New Roman"/>
                <a:ea typeface="华文细黑"/>
                <a:cs typeface="Times New Roman"/>
              </a:rPr>
              <a:t>。</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宋体"/>
                <a:ea typeface="华文细黑"/>
                <a:cs typeface="Times New Roman"/>
              </a:rPr>
              <a:t>④</a:t>
            </a:r>
            <a:r>
              <a:rPr lang="zh-CN" altLang="zh-CN" sz="2800" kern="100" dirty="0">
                <a:latin typeface="Times New Roman"/>
                <a:ea typeface="华文细黑"/>
                <a:cs typeface="Times New Roman"/>
              </a:rPr>
              <a:t>作出</a:t>
            </a:r>
            <a:r>
              <a:rPr lang="zh-CN" altLang="zh-CN" sz="2800" kern="100" dirty="0" smtClean="0">
                <a:latin typeface="Times New Roman"/>
                <a:ea typeface="华文细黑"/>
                <a:cs typeface="Times New Roman"/>
              </a:rPr>
              <a:t>实行</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的</a:t>
            </a:r>
            <a:r>
              <a:rPr lang="zh-CN" altLang="zh-CN" sz="2800" kern="100" dirty="0">
                <a:latin typeface="Times New Roman"/>
                <a:ea typeface="华文细黑"/>
                <a:cs typeface="Times New Roman"/>
              </a:rPr>
              <a:t>重大决策。</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作用：形成了</a:t>
            </a:r>
            <a:r>
              <a:rPr lang="zh-CN" altLang="zh-CN" sz="2800" kern="100" dirty="0" smtClean="0">
                <a:latin typeface="Times New Roman"/>
                <a:ea typeface="华文细黑"/>
                <a:cs typeface="Times New Roman"/>
              </a:rPr>
              <a:t>以</a:t>
            </a:r>
            <a:r>
              <a:rPr lang="en-US" altLang="zh-CN" sz="2800" u="sng" kern="100" dirty="0">
                <a:latin typeface="Times New Roman"/>
                <a:ea typeface="华文细黑"/>
                <a:cs typeface="Times New Roman"/>
              </a:rPr>
              <a:t> </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为</a:t>
            </a:r>
            <a:r>
              <a:rPr lang="zh-CN" altLang="zh-CN" sz="2800" kern="100" dirty="0">
                <a:latin typeface="Times New Roman"/>
                <a:ea typeface="华文细黑"/>
                <a:cs typeface="Times New Roman"/>
              </a:rPr>
              <a:t>核心的第二代中央领导集体</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Times New Roman"/>
              </a:rPr>
              <a:t> </a:t>
            </a:r>
            <a:endParaRPr lang="zh-CN" altLang="zh-CN" sz="2800" kern="100" dirty="0">
              <a:effectLst/>
              <a:latin typeface="宋体"/>
              <a:cs typeface="Courier New"/>
            </a:endParaRPr>
          </a:p>
        </p:txBody>
      </p:sp>
      <p:pic>
        <p:nvPicPr>
          <p:cNvPr id="10" name="图片 9"/>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sp>
        <p:nvSpPr>
          <p:cNvPr id="2" name="矩形 1"/>
          <p:cNvSpPr/>
          <p:nvPr/>
        </p:nvSpPr>
        <p:spPr>
          <a:xfrm>
            <a:off x="3765569" y="818456"/>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Courier New"/>
              </a:rPr>
              <a:t>两个凡是</a:t>
            </a:r>
            <a:endParaRPr lang="zh-CN" altLang="en-US" sz="2800" kern="100" dirty="0">
              <a:solidFill>
                <a:srgbClr val="C00000"/>
              </a:solidFill>
              <a:latin typeface="Times New Roman"/>
              <a:ea typeface="华文细黑"/>
              <a:cs typeface="Courier New"/>
            </a:endParaRPr>
          </a:p>
        </p:txBody>
      </p:sp>
      <p:sp>
        <p:nvSpPr>
          <p:cNvPr id="7" name="矩形 6"/>
          <p:cNvSpPr/>
          <p:nvPr/>
        </p:nvSpPr>
        <p:spPr>
          <a:xfrm>
            <a:off x="9233549" y="808817"/>
            <a:ext cx="2339102" cy="523220"/>
          </a:xfrm>
          <a:prstGeom prst="rect">
            <a:avLst/>
          </a:prstGeom>
        </p:spPr>
        <p:txBody>
          <a:bodyPr wrap="none">
            <a:spAutoFit/>
          </a:bodyPr>
          <a:lstStyle/>
          <a:p>
            <a:r>
              <a:rPr lang="zh-CN" altLang="zh-CN" sz="2800" kern="100" dirty="0">
                <a:solidFill>
                  <a:srgbClr val="C00000"/>
                </a:solidFill>
                <a:latin typeface="Times New Roman"/>
                <a:ea typeface="华文细黑"/>
                <a:cs typeface="Courier New"/>
              </a:rPr>
              <a:t>关于真理</a:t>
            </a:r>
            <a:r>
              <a:rPr lang="zh-CN" altLang="zh-CN" sz="2800" kern="100" dirty="0" smtClean="0">
                <a:solidFill>
                  <a:srgbClr val="C00000"/>
                </a:solidFill>
                <a:latin typeface="Times New Roman"/>
                <a:ea typeface="华文细黑"/>
                <a:cs typeface="Courier New"/>
              </a:rPr>
              <a:t>标准</a:t>
            </a:r>
            <a:endParaRPr lang="zh-CN" altLang="en-US" sz="2800" kern="100" dirty="0">
              <a:solidFill>
                <a:srgbClr val="C00000"/>
              </a:solidFill>
              <a:latin typeface="Times New Roman"/>
              <a:ea typeface="华文细黑"/>
              <a:cs typeface="Courier New"/>
            </a:endParaRPr>
          </a:p>
        </p:txBody>
      </p:sp>
      <p:sp>
        <p:nvSpPr>
          <p:cNvPr id="12" name="矩形 11"/>
          <p:cNvSpPr/>
          <p:nvPr/>
        </p:nvSpPr>
        <p:spPr>
          <a:xfrm>
            <a:off x="298753" y="1466528"/>
            <a:ext cx="1980029" cy="523220"/>
          </a:xfrm>
          <a:prstGeom prst="rect">
            <a:avLst/>
          </a:prstGeom>
        </p:spPr>
        <p:txBody>
          <a:bodyPr wrap="none">
            <a:spAutoFit/>
          </a:bodyPr>
          <a:lstStyle/>
          <a:p>
            <a:r>
              <a:rPr lang="zh-CN" altLang="zh-CN" sz="2800" kern="100" dirty="0">
                <a:solidFill>
                  <a:srgbClr val="C00000"/>
                </a:solidFill>
                <a:latin typeface="Times New Roman"/>
                <a:ea typeface="华文细黑"/>
                <a:cs typeface="Courier New"/>
              </a:rPr>
              <a:t>问题的讨论</a:t>
            </a:r>
            <a:endParaRPr lang="zh-CN" altLang="en-US" sz="2800" kern="100" dirty="0">
              <a:solidFill>
                <a:srgbClr val="C00000"/>
              </a:solidFill>
              <a:latin typeface="Times New Roman"/>
              <a:ea typeface="华文细黑"/>
              <a:cs typeface="Courier New"/>
            </a:endParaRPr>
          </a:p>
        </p:txBody>
      </p:sp>
      <p:sp>
        <p:nvSpPr>
          <p:cNvPr id="13" name="矩形 12"/>
          <p:cNvSpPr/>
          <p:nvPr/>
        </p:nvSpPr>
        <p:spPr>
          <a:xfrm>
            <a:off x="2458025" y="4039652"/>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Courier New"/>
              </a:rPr>
              <a:t>解放思想</a:t>
            </a:r>
            <a:endParaRPr lang="zh-CN" altLang="en-US" sz="2800" kern="100" dirty="0">
              <a:solidFill>
                <a:srgbClr val="C00000"/>
              </a:solidFill>
              <a:latin typeface="Times New Roman"/>
              <a:ea typeface="华文细黑"/>
              <a:cs typeface="Courier New"/>
            </a:endParaRPr>
          </a:p>
        </p:txBody>
      </p:sp>
      <p:sp>
        <p:nvSpPr>
          <p:cNvPr id="14" name="矩形 13"/>
          <p:cNvSpPr/>
          <p:nvPr/>
        </p:nvSpPr>
        <p:spPr>
          <a:xfrm>
            <a:off x="4511030" y="4039652"/>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Courier New"/>
              </a:rPr>
              <a:t>实事求是</a:t>
            </a:r>
            <a:endParaRPr lang="zh-CN" altLang="en-US" sz="2800" kern="100" dirty="0">
              <a:solidFill>
                <a:srgbClr val="C00000"/>
              </a:solidFill>
              <a:latin typeface="Times New Roman"/>
              <a:ea typeface="华文细黑"/>
              <a:cs typeface="Courier New"/>
            </a:endParaRPr>
          </a:p>
        </p:txBody>
      </p:sp>
      <p:sp>
        <p:nvSpPr>
          <p:cNvPr id="15" name="矩形 14"/>
          <p:cNvSpPr/>
          <p:nvPr/>
        </p:nvSpPr>
        <p:spPr>
          <a:xfrm>
            <a:off x="6063262" y="4668674"/>
            <a:ext cx="3416320" cy="523220"/>
          </a:xfrm>
          <a:prstGeom prst="rect">
            <a:avLst/>
          </a:prstGeom>
        </p:spPr>
        <p:txBody>
          <a:bodyPr wrap="none">
            <a:spAutoFit/>
          </a:bodyPr>
          <a:lstStyle/>
          <a:p>
            <a:r>
              <a:rPr lang="zh-CN" altLang="zh-CN" sz="2800" kern="100" dirty="0">
                <a:solidFill>
                  <a:srgbClr val="C00000"/>
                </a:solidFill>
                <a:latin typeface="Times New Roman"/>
                <a:ea typeface="华文细黑"/>
                <a:cs typeface="Courier New"/>
              </a:rPr>
              <a:t>社会主义现代化建设</a:t>
            </a:r>
            <a:endParaRPr lang="zh-CN" altLang="en-US" sz="2800" kern="100" dirty="0">
              <a:solidFill>
                <a:srgbClr val="C00000"/>
              </a:solidFill>
              <a:latin typeface="Times New Roman"/>
              <a:ea typeface="华文细黑"/>
              <a:cs typeface="Courier New"/>
            </a:endParaRPr>
          </a:p>
        </p:txBody>
      </p:sp>
      <p:sp>
        <p:nvSpPr>
          <p:cNvPr id="16" name="矩形 15"/>
          <p:cNvSpPr/>
          <p:nvPr/>
        </p:nvSpPr>
        <p:spPr>
          <a:xfrm>
            <a:off x="2150943" y="5316746"/>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Courier New"/>
              </a:rPr>
              <a:t>改革开放</a:t>
            </a:r>
            <a:endParaRPr lang="zh-CN" altLang="en-US" sz="2800" kern="100" dirty="0">
              <a:solidFill>
                <a:srgbClr val="C00000"/>
              </a:solidFill>
              <a:latin typeface="Times New Roman"/>
              <a:ea typeface="华文细黑"/>
              <a:cs typeface="Courier New"/>
            </a:endParaRPr>
          </a:p>
        </p:txBody>
      </p:sp>
      <p:sp>
        <p:nvSpPr>
          <p:cNvPr id="17" name="矩形 16"/>
          <p:cNvSpPr/>
          <p:nvPr/>
        </p:nvSpPr>
        <p:spPr>
          <a:xfrm>
            <a:off x="3195836" y="5940549"/>
            <a:ext cx="1261884" cy="523220"/>
          </a:xfrm>
          <a:prstGeom prst="rect">
            <a:avLst/>
          </a:prstGeom>
        </p:spPr>
        <p:txBody>
          <a:bodyPr wrap="none">
            <a:spAutoFit/>
          </a:bodyPr>
          <a:lstStyle/>
          <a:p>
            <a:r>
              <a:rPr lang="zh-CN" altLang="zh-CN" sz="2800" kern="100" dirty="0">
                <a:solidFill>
                  <a:srgbClr val="C00000"/>
                </a:solidFill>
                <a:latin typeface="Times New Roman"/>
                <a:ea typeface="华文细黑"/>
                <a:cs typeface="Courier New"/>
              </a:rPr>
              <a:t>邓小平</a:t>
            </a:r>
            <a:endParaRPr lang="zh-CN" altLang="en-US" sz="2800" kern="100" dirty="0">
              <a:solidFill>
                <a:srgbClr val="C00000"/>
              </a:solidFill>
              <a:latin typeface="Times New Roman"/>
              <a:ea typeface="华文细黑"/>
              <a:cs typeface="Courier New"/>
            </a:endParaRPr>
          </a:p>
        </p:txBody>
      </p:sp>
    </p:spTree>
    <p:extLst>
      <p:ext uri="{BB962C8B-B14F-4D97-AF65-F5344CB8AC3E}">
        <p14:creationId xmlns:p14="http://schemas.microsoft.com/office/powerpoint/2010/main" xmlns="" val="219497173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linds(horizontal)">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blinds(horizontal)">
                                      <p:cBhvr>
                                        <p:cTn id="18" dur="500"/>
                                        <p:tgtEl>
                                          <p:spTgt spid="13"/>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blinds(horizontal)">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blinds(horizontal)">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blinds(horizontal)">
                                      <p:cBhvr>
                                        <p:cTn id="31" dur="500"/>
                                        <p:tgtEl>
                                          <p:spTgt spid="16"/>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blinds(horizontal)">
                                      <p:cBhvr>
                                        <p:cTn id="36" dur="500"/>
                                        <p:tgtEl>
                                          <p:spTgt spid="17"/>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grpId="1" nodeType="clickEffect">
                                  <p:stCondLst>
                                    <p:cond delay="0"/>
                                  </p:stCondLst>
                                  <p:childTnLst>
                                    <p:animEffect transition="out" filter="fade">
                                      <p:cBhvr>
                                        <p:cTn id="40" dur="500"/>
                                        <p:tgtEl>
                                          <p:spTgt spid="2"/>
                                        </p:tgtEl>
                                      </p:cBhvr>
                                    </p:animEffect>
                                    <p:set>
                                      <p:cBhvr>
                                        <p:cTn id="41" dur="1" fill="hold">
                                          <p:stCondLst>
                                            <p:cond delay="499"/>
                                          </p:stCondLst>
                                        </p:cTn>
                                        <p:tgtEl>
                                          <p:spTgt spid="2"/>
                                        </p:tgtEl>
                                        <p:attrNameLst>
                                          <p:attrName>style.visibility</p:attrName>
                                        </p:attrNameLst>
                                      </p:cBhvr>
                                      <p:to>
                                        <p:strVal val="hidden"/>
                                      </p:to>
                                    </p:set>
                                  </p:childTnLst>
                                </p:cTn>
                              </p:par>
                              <p:par>
                                <p:cTn id="42" presetID="10" presetClass="exit" presetSubtype="0" fill="hold" grpId="1" nodeType="withEffect">
                                  <p:stCondLst>
                                    <p:cond delay="0"/>
                                  </p:stCondLst>
                                  <p:childTnLst>
                                    <p:animEffect transition="out" filter="fade">
                                      <p:cBhvr>
                                        <p:cTn id="43" dur="500"/>
                                        <p:tgtEl>
                                          <p:spTgt spid="7"/>
                                        </p:tgtEl>
                                      </p:cBhvr>
                                    </p:animEffect>
                                    <p:set>
                                      <p:cBhvr>
                                        <p:cTn id="44" dur="1" fill="hold">
                                          <p:stCondLst>
                                            <p:cond delay="499"/>
                                          </p:stCondLst>
                                        </p:cTn>
                                        <p:tgtEl>
                                          <p:spTgt spid="7"/>
                                        </p:tgtEl>
                                        <p:attrNameLst>
                                          <p:attrName>style.visibility</p:attrName>
                                        </p:attrNameLst>
                                      </p:cBhvr>
                                      <p:to>
                                        <p:strVal val="hidden"/>
                                      </p:to>
                                    </p:set>
                                  </p:childTnLst>
                                </p:cTn>
                              </p:par>
                              <p:par>
                                <p:cTn id="45" presetID="10" presetClass="exit" presetSubtype="0" fill="hold" grpId="1" nodeType="withEffect">
                                  <p:stCondLst>
                                    <p:cond delay="0"/>
                                  </p:stCondLst>
                                  <p:childTnLst>
                                    <p:animEffect transition="out" filter="fade">
                                      <p:cBhvr>
                                        <p:cTn id="46" dur="500"/>
                                        <p:tgtEl>
                                          <p:spTgt spid="12"/>
                                        </p:tgtEl>
                                      </p:cBhvr>
                                    </p:animEffect>
                                    <p:set>
                                      <p:cBhvr>
                                        <p:cTn id="47" dur="1" fill="hold">
                                          <p:stCondLst>
                                            <p:cond delay="499"/>
                                          </p:stCondLst>
                                        </p:cTn>
                                        <p:tgtEl>
                                          <p:spTgt spid="12"/>
                                        </p:tgtEl>
                                        <p:attrNameLst>
                                          <p:attrName>style.visibility</p:attrName>
                                        </p:attrNameLst>
                                      </p:cBhvr>
                                      <p:to>
                                        <p:strVal val="hidden"/>
                                      </p:to>
                                    </p:set>
                                  </p:childTnLst>
                                </p:cTn>
                              </p:par>
                              <p:par>
                                <p:cTn id="48" presetID="10" presetClass="exit" presetSubtype="0" fill="hold" grpId="1" nodeType="withEffect">
                                  <p:stCondLst>
                                    <p:cond delay="0"/>
                                  </p:stCondLst>
                                  <p:childTnLst>
                                    <p:animEffect transition="out" filter="fade">
                                      <p:cBhvr>
                                        <p:cTn id="49" dur="500"/>
                                        <p:tgtEl>
                                          <p:spTgt spid="13"/>
                                        </p:tgtEl>
                                      </p:cBhvr>
                                    </p:animEffect>
                                    <p:set>
                                      <p:cBhvr>
                                        <p:cTn id="50" dur="1" fill="hold">
                                          <p:stCondLst>
                                            <p:cond delay="499"/>
                                          </p:stCondLst>
                                        </p:cTn>
                                        <p:tgtEl>
                                          <p:spTgt spid="13"/>
                                        </p:tgtEl>
                                        <p:attrNameLst>
                                          <p:attrName>style.visibility</p:attrName>
                                        </p:attrNameLst>
                                      </p:cBhvr>
                                      <p:to>
                                        <p:strVal val="hidden"/>
                                      </p:to>
                                    </p:set>
                                  </p:childTnLst>
                                </p:cTn>
                              </p:par>
                              <p:par>
                                <p:cTn id="51" presetID="10" presetClass="exit" presetSubtype="0" fill="hold" grpId="1" nodeType="withEffect">
                                  <p:stCondLst>
                                    <p:cond delay="0"/>
                                  </p:stCondLst>
                                  <p:childTnLst>
                                    <p:animEffect transition="out" filter="fade">
                                      <p:cBhvr>
                                        <p:cTn id="52" dur="500"/>
                                        <p:tgtEl>
                                          <p:spTgt spid="14"/>
                                        </p:tgtEl>
                                      </p:cBhvr>
                                    </p:animEffect>
                                    <p:set>
                                      <p:cBhvr>
                                        <p:cTn id="53" dur="1" fill="hold">
                                          <p:stCondLst>
                                            <p:cond delay="499"/>
                                          </p:stCondLst>
                                        </p:cTn>
                                        <p:tgtEl>
                                          <p:spTgt spid="14"/>
                                        </p:tgtEl>
                                        <p:attrNameLst>
                                          <p:attrName>style.visibility</p:attrName>
                                        </p:attrNameLst>
                                      </p:cBhvr>
                                      <p:to>
                                        <p:strVal val="hidden"/>
                                      </p:to>
                                    </p:set>
                                  </p:childTnLst>
                                </p:cTn>
                              </p:par>
                              <p:par>
                                <p:cTn id="54" presetID="10" presetClass="exit" presetSubtype="0" fill="hold" grpId="1" nodeType="withEffect">
                                  <p:stCondLst>
                                    <p:cond delay="0"/>
                                  </p:stCondLst>
                                  <p:childTnLst>
                                    <p:animEffect transition="out" filter="fade">
                                      <p:cBhvr>
                                        <p:cTn id="55" dur="500"/>
                                        <p:tgtEl>
                                          <p:spTgt spid="15"/>
                                        </p:tgtEl>
                                      </p:cBhvr>
                                    </p:animEffect>
                                    <p:set>
                                      <p:cBhvr>
                                        <p:cTn id="56" dur="1" fill="hold">
                                          <p:stCondLst>
                                            <p:cond delay="499"/>
                                          </p:stCondLst>
                                        </p:cTn>
                                        <p:tgtEl>
                                          <p:spTgt spid="15"/>
                                        </p:tgtEl>
                                        <p:attrNameLst>
                                          <p:attrName>style.visibility</p:attrName>
                                        </p:attrNameLst>
                                      </p:cBhvr>
                                      <p:to>
                                        <p:strVal val="hidden"/>
                                      </p:to>
                                    </p:set>
                                  </p:childTnLst>
                                </p:cTn>
                              </p:par>
                              <p:par>
                                <p:cTn id="57" presetID="10" presetClass="exit" presetSubtype="0" fill="hold" grpId="1" nodeType="withEffect">
                                  <p:stCondLst>
                                    <p:cond delay="0"/>
                                  </p:stCondLst>
                                  <p:childTnLst>
                                    <p:animEffect transition="out" filter="fade">
                                      <p:cBhvr>
                                        <p:cTn id="58" dur="500"/>
                                        <p:tgtEl>
                                          <p:spTgt spid="16"/>
                                        </p:tgtEl>
                                      </p:cBhvr>
                                    </p:animEffect>
                                    <p:set>
                                      <p:cBhvr>
                                        <p:cTn id="59" dur="1" fill="hold">
                                          <p:stCondLst>
                                            <p:cond delay="499"/>
                                          </p:stCondLst>
                                        </p:cTn>
                                        <p:tgtEl>
                                          <p:spTgt spid="16"/>
                                        </p:tgtEl>
                                        <p:attrNameLst>
                                          <p:attrName>style.visibility</p:attrName>
                                        </p:attrNameLst>
                                      </p:cBhvr>
                                      <p:to>
                                        <p:strVal val="hidden"/>
                                      </p:to>
                                    </p:set>
                                  </p:childTnLst>
                                </p:cTn>
                              </p:par>
                              <p:par>
                                <p:cTn id="60" presetID="10" presetClass="exit" presetSubtype="0" fill="hold" grpId="1" nodeType="withEffect">
                                  <p:stCondLst>
                                    <p:cond delay="0"/>
                                  </p:stCondLst>
                                  <p:childTnLst>
                                    <p:animEffect transition="out" filter="fade">
                                      <p:cBhvr>
                                        <p:cTn id="61" dur="500"/>
                                        <p:tgtEl>
                                          <p:spTgt spid="17"/>
                                        </p:tgtEl>
                                      </p:cBhvr>
                                    </p:animEffect>
                                    <p:set>
                                      <p:cBhvr>
                                        <p:cTn id="62"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0"/>
                  </p:tgtEl>
                </p:cond>
              </p:nextCondLst>
            </p:seq>
          </p:childTnLst>
        </p:cTn>
      </p:par>
    </p:tnLst>
    <p:bldLst>
      <p:bldP spid="2" grpId="0"/>
      <p:bldP spid="2" grpId="1"/>
      <p:bldP spid="7" grpId="0"/>
      <p:bldP spid="7" grpId="1"/>
      <p:bldP spid="12" grpId="0"/>
      <p:bldP spid="12" grpId="1"/>
      <p:bldP spid="13" grpId="0"/>
      <p:bldP spid="13" grpId="1"/>
      <p:bldP spid="14" grpId="0"/>
      <p:bldP spid="14" grpId="1"/>
      <p:bldP spid="15" grpId="0"/>
      <p:bldP spid="15" grpId="1"/>
      <p:bldP spid="16" grpId="0"/>
      <p:bldP spid="16" grpId="1"/>
      <p:bldP spid="17" grpId="0"/>
      <p:bldP spid="17"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262558" y="368309"/>
            <a:ext cx="11499437" cy="529373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五、改革开放的总设计师</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十一届三中全会后，邓小平强调</a:t>
            </a:r>
            <a:r>
              <a:rPr lang="zh-CN" altLang="zh-CN" sz="2800" kern="100" dirty="0" smtClean="0">
                <a:latin typeface="Times New Roman"/>
                <a:ea typeface="华文细黑"/>
                <a:cs typeface="Times New Roman"/>
              </a:rPr>
              <a:t>以</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为</a:t>
            </a:r>
            <a:r>
              <a:rPr lang="zh-CN" altLang="zh-CN" sz="2800" kern="100" dirty="0">
                <a:latin typeface="Times New Roman"/>
                <a:ea typeface="华文细黑"/>
                <a:cs typeface="Times New Roman"/>
              </a:rPr>
              <a:t>中心，坚持四项基本原则，坚持改革开放。</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提出社会主义本质是解放生产力，发展生产力，发展是硬道理；</a:t>
            </a:r>
            <a:r>
              <a:rPr lang="zh-CN" altLang="zh-CN" sz="2800" kern="100" dirty="0" smtClean="0">
                <a:latin typeface="Times New Roman"/>
                <a:ea typeface="华文细黑"/>
                <a:cs typeface="Times New Roman"/>
              </a:rPr>
              <a:t>强调</a:t>
            </a:r>
            <a:r>
              <a:rPr lang="en-US" altLang="zh-CN" sz="2800" kern="100" dirty="0" smtClean="0">
                <a:latin typeface="Times New Roman"/>
                <a:ea typeface="华文细黑"/>
                <a:cs typeface="Times New Roman"/>
              </a:rPr>
              <a:t>_________</a:t>
            </a:r>
            <a:r>
              <a:rPr lang="zh-CN" altLang="zh-CN" sz="2800" kern="100" dirty="0" smtClean="0">
                <a:latin typeface="Times New Roman"/>
                <a:ea typeface="华文细黑"/>
                <a:cs typeface="Times New Roman"/>
              </a:rPr>
              <a:t>是</a:t>
            </a:r>
            <a:r>
              <a:rPr lang="zh-CN" altLang="zh-CN" sz="2800" kern="100" dirty="0">
                <a:latin typeface="Times New Roman"/>
                <a:ea typeface="华文细黑"/>
                <a:cs typeface="Times New Roman"/>
              </a:rPr>
              <a:t>第一生产力。</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3.</a:t>
            </a:r>
            <a:r>
              <a:rPr lang="zh-CN" altLang="zh-CN" sz="2800" kern="100" dirty="0">
                <a:latin typeface="Times New Roman"/>
                <a:ea typeface="华文细黑"/>
                <a:cs typeface="Times New Roman"/>
              </a:rPr>
              <a:t>创造性地设计了中国的改革开放之路。</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4.</a:t>
            </a:r>
            <a:r>
              <a:rPr lang="zh-CN" altLang="zh-CN" sz="2800" kern="100" dirty="0">
                <a:latin typeface="Times New Roman"/>
                <a:ea typeface="华文细黑"/>
                <a:cs typeface="Times New Roman"/>
              </a:rPr>
              <a:t>倡议</a:t>
            </a:r>
            <a:r>
              <a:rPr lang="zh-CN" altLang="zh-CN" sz="2800" kern="100" dirty="0" smtClean="0">
                <a:latin typeface="Times New Roman"/>
                <a:ea typeface="华文细黑"/>
                <a:cs typeface="Times New Roman"/>
              </a:rPr>
              <a:t>兴办</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开放沿海城市，推动了中国全面对外开放格局的形成</a:t>
            </a:r>
            <a:r>
              <a:rPr lang="zh-CN" altLang="zh-CN" sz="2800" kern="100" dirty="0" smtClean="0">
                <a:latin typeface="Times New Roman"/>
                <a:ea typeface="华文细黑"/>
                <a:cs typeface="Times New Roman"/>
              </a:rPr>
              <a:t>。</a:t>
            </a:r>
            <a:endParaRPr lang="en-US" altLang="zh-CN" sz="2800" kern="100" dirty="0" smtClean="0">
              <a:latin typeface="Times New Roman"/>
              <a:ea typeface="华文细黑"/>
              <a:cs typeface="Times New Roman"/>
            </a:endParaRPr>
          </a:p>
        </p:txBody>
      </p:sp>
      <p:pic>
        <p:nvPicPr>
          <p:cNvPr id="10" name="图片 9"/>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sp>
        <p:nvSpPr>
          <p:cNvPr id="2" name="矩形 1"/>
          <p:cNvSpPr/>
          <p:nvPr/>
        </p:nvSpPr>
        <p:spPr>
          <a:xfrm>
            <a:off x="5869657" y="1106374"/>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Courier New"/>
              </a:rPr>
              <a:t>经济建设</a:t>
            </a:r>
            <a:endParaRPr lang="zh-CN" altLang="en-US" sz="2800" kern="100" dirty="0">
              <a:solidFill>
                <a:srgbClr val="C00000"/>
              </a:solidFill>
              <a:latin typeface="Times New Roman"/>
              <a:ea typeface="华文细黑"/>
              <a:cs typeface="Courier New"/>
            </a:endParaRPr>
          </a:p>
        </p:txBody>
      </p:sp>
      <p:sp>
        <p:nvSpPr>
          <p:cNvPr id="3" name="矩形 2"/>
          <p:cNvSpPr/>
          <p:nvPr/>
        </p:nvSpPr>
        <p:spPr>
          <a:xfrm>
            <a:off x="406574" y="3026321"/>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Courier New"/>
              </a:rPr>
              <a:t>科学技术</a:t>
            </a:r>
            <a:endParaRPr lang="zh-CN" altLang="en-US" sz="2800" kern="100" dirty="0">
              <a:solidFill>
                <a:srgbClr val="C00000"/>
              </a:solidFill>
              <a:latin typeface="Times New Roman"/>
              <a:ea typeface="华文细黑"/>
              <a:cs typeface="Courier New"/>
            </a:endParaRPr>
          </a:p>
        </p:txBody>
      </p:sp>
      <p:sp>
        <p:nvSpPr>
          <p:cNvPr id="4" name="矩形 3"/>
          <p:cNvSpPr/>
          <p:nvPr/>
        </p:nvSpPr>
        <p:spPr>
          <a:xfrm>
            <a:off x="2062758" y="4293776"/>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Courier New"/>
              </a:rPr>
              <a:t>经济特区</a:t>
            </a:r>
            <a:endParaRPr lang="zh-CN" altLang="en-US" sz="2800" kern="100" dirty="0">
              <a:solidFill>
                <a:srgbClr val="C00000"/>
              </a:solidFill>
              <a:latin typeface="Times New Roman"/>
              <a:ea typeface="华文细黑"/>
              <a:cs typeface="Courier New"/>
            </a:endParaRPr>
          </a:p>
        </p:txBody>
      </p:sp>
    </p:spTree>
    <p:extLst>
      <p:ext uri="{BB962C8B-B14F-4D97-AF65-F5344CB8AC3E}">
        <p14:creationId xmlns:p14="http://schemas.microsoft.com/office/powerpoint/2010/main" xmlns="" val="10710530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2"/>
                                        </p:tgtEl>
                                      </p:cBhvr>
                                    </p:animEffect>
                                    <p:set>
                                      <p:cBhvr>
                                        <p:cTn id="22" dur="1" fill="hold">
                                          <p:stCondLst>
                                            <p:cond delay="499"/>
                                          </p:stCondLst>
                                        </p:cTn>
                                        <p:tgtEl>
                                          <p:spTgt spid="2"/>
                                        </p:tgtEl>
                                        <p:attrNameLst>
                                          <p:attrName>style.visibility</p:attrName>
                                        </p:attrNameLst>
                                      </p:cBhvr>
                                      <p:to>
                                        <p:strVal val="hidden"/>
                                      </p:to>
                                    </p:set>
                                  </p:childTnLst>
                                </p:cTn>
                              </p:par>
                              <p:par>
                                <p:cTn id="23" presetID="10" presetClass="exit" presetSubtype="0" fill="hold" grpId="1" nodeType="withEffect">
                                  <p:stCondLst>
                                    <p:cond delay="0"/>
                                  </p:stCondLst>
                                  <p:childTnLst>
                                    <p:animEffect transition="out" filter="fade">
                                      <p:cBhvr>
                                        <p:cTn id="24" dur="500"/>
                                        <p:tgtEl>
                                          <p:spTgt spid="3"/>
                                        </p:tgtEl>
                                      </p:cBhvr>
                                    </p:animEffect>
                                    <p:set>
                                      <p:cBhvr>
                                        <p:cTn id="25" dur="1" fill="hold">
                                          <p:stCondLst>
                                            <p:cond delay="499"/>
                                          </p:stCondLst>
                                        </p:cTn>
                                        <p:tgtEl>
                                          <p:spTgt spid="3"/>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4"/>
                                        </p:tgtEl>
                                      </p:cBhvr>
                                    </p:animEffect>
                                    <p:set>
                                      <p:cBhvr>
                                        <p:cTn id="28" dur="1" fill="hold">
                                          <p:stCondLst>
                                            <p:cond delay="499"/>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10"/>
                  </p:tgtEl>
                </p:cond>
              </p:nextCondLst>
            </p:seq>
          </p:childTnLst>
        </p:cTn>
      </p:par>
    </p:tnLst>
    <p:bldLst>
      <p:bldP spid="2" grpId="0"/>
      <p:bldP spid="2" grpId="1"/>
      <p:bldP spid="3" grpId="0"/>
      <p:bldP spid="3" grpId="1"/>
      <p:bldP spid="4" grpId="0"/>
      <p:bldP spid="4"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262558" y="1164011"/>
            <a:ext cx="11499437" cy="270841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5.1992</a:t>
            </a:r>
            <a:r>
              <a:rPr lang="zh-CN" altLang="zh-CN" sz="2800" kern="100" dirty="0">
                <a:latin typeface="Times New Roman"/>
                <a:ea typeface="华文细黑"/>
                <a:cs typeface="Times New Roman"/>
              </a:rPr>
              <a:t>年，发表南方讲话，从思想上解除了很多人</a:t>
            </a:r>
            <a:r>
              <a:rPr lang="zh-CN" altLang="zh-CN" sz="2800" kern="100" dirty="0" smtClean="0">
                <a:latin typeface="Times New Roman"/>
                <a:ea typeface="华文细黑"/>
                <a:cs typeface="Times New Roman"/>
              </a:rPr>
              <a:t>把</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当做</a:t>
            </a:r>
            <a:r>
              <a:rPr lang="zh-CN" altLang="zh-CN" sz="2800" kern="100" dirty="0">
                <a:latin typeface="Times New Roman"/>
                <a:ea typeface="华文细黑"/>
                <a:cs typeface="Times New Roman"/>
              </a:rPr>
              <a:t>资本主义的顾虑，使改革开放进入一个新的时期。</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6.</a:t>
            </a:r>
            <a:r>
              <a:rPr lang="zh-CN" altLang="zh-CN" sz="2800" kern="100" dirty="0">
                <a:latin typeface="Times New Roman"/>
                <a:ea typeface="华文细黑"/>
                <a:cs typeface="Times New Roman"/>
              </a:rPr>
              <a:t>邓小平理论的形成，实现</a:t>
            </a:r>
            <a:r>
              <a:rPr lang="zh-CN" altLang="zh-CN" sz="2800" kern="100" dirty="0" smtClean="0">
                <a:latin typeface="Times New Roman"/>
                <a:ea typeface="华文细黑"/>
                <a:cs typeface="Times New Roman"/>
              </a:rPr>
              <a:t>了</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与</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相</a:t>
            </a:r>
            <a:r>
              <a:rPr lang="zh-CN" altLang="zh-CN" sz="2800" kern="100" dirty="0">
                <a:latin typeface="Times New Roman"/>
                <a:ea typeface="华文细黑"/>
                <a:cs typeface="Times New Roman"/>
              </a:rPr>
              <a:t>结合的又一次历史性飞跃，是马克思主义在中国发展</a:t>
            </a:r>
            <a:r>
              <a:rPr lang="zh-CN" altLang="zh-CN" sz="2800" kern="100" dirty="0" smtClean="0">
                <a:latin typeface="Times New Roman"/>
                <a:ea typeface="华文细黑"/>
                <a:cs typeface="Times New Roman"/>
              </a:rPr>
              <a:t>的</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endParaRPr lang="zh-CN" altLang="zh-CN" sz="2800" kern="100" dirty="0">
              <a:effectLst/>
              <a:latin typeface="宋体"/>
              <a:cs typeface="Courier New"/>
            </a:endParaRPr>
          </a:p>
        </p:txBody>
      </p:sp>
      <p:pic>
        <p:nvPicPr>
          <p:cNvPr id="10" name="图片 9"/>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sp>
        <p:nvSpPr>
          <p:cNvPr id="2" name="矩形 1"/>
          <p:cNvSpPr/>
          <p:nvPr/>
        </p:nvSpPr>
        <p:spPr>
          <a:xfrm>
            <a:off x="8362681" y="1269440"/>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Courier New"/>
              </a:rPr>
              <a:t>市场经济</a:t>
            </a:r>
            <a:endParaRPr lang="zh-CN" altLang="en-US" sz="2800" kern="100" dirty="0">
              <a:solidFill>
                <a:srgbClr val="C00000"/>
              </a:solidFill>
              <a:latin typeface="Times New Roman"/>
              <a:ea typeface="华文细黑"/>
              <a:cs typeface="Courier New"/>
            </a:endParaRPr>
          </a:p>
        </p:txBody>
      </p:sp>
      <p:sp>
        <p:nvSpPr>
          <p:cNvPr id="3" name="矩形 2"/>
          <p:cNvSpPr/>
          <p:nvPr/>
        </p:nvSpPr>
        <p:spPr>
          <a:xfrm>
            <a:off x="4844782" y="2522265"/>
            <a:ext cx="1980029" cy="523220"/>
          </a:xfrm>
          <a:prstGeom prst="rect">
            <a:avLst/>
          </a:prstGeom>
        </p:spPr>
        <p:txBody>
          <a:bodyPr wrap="none">
            <a:spAutoFit/>
          </a:bodyPr>
          <a:lstStyle/>
          <a:p>
            <a:r>
              <a:rPr lang="zh-CN" altLang="zh-CN" sz="2800" kern="100" dirty="0">
                <a:solidFill>
                  <a:srgbClr val="C00000"/>
                </a:solidFill>
                <a:latin typeface="Times New Roman"/>
                <a:ea typeface="华文细黑"/>
                <a:cs typeface="Courier New"/>
              </a:rPr>
              <a:t>马克思主义</a:t>
            </a:r>
            <a:endParaRPr lang="zh-CN" altLang="en-US" sz="2800" kern="100" dirty="0">
              <a:solidFill>
                <a:srgbClr val="C00000"/>
              </a:solidFill>
              <a:latin typeface="Times New Roman"/>
              <a:ea typeface="华文细黑"/>
              <a:cs typeface="Courier New"/>
            </a:endParaRPr>
          </a:p>
        </p:txBody>
      </p:sp>
      <p:sp>
        <p:nvSpPr>
          <p:cNvPr id="4" name="矩形 3"/>
          <p:cNvSpPr/>
          <p:nvPr/>
        </p:nvSpPr>
        <p:spPr>
          <a:xfrm>
            <a:off x="7050360" y="2522265"/>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Courier New"/>
              </a:rPr>
              <a:t>中国实际</a:t>
            </a:r>
            <a:endParaRPr lang="zh-CN" altLang="en-US" sz="2800" kern="100" dirty="0">
              <a:solidFill>
                <a:srgbClr val="C00000"/>
              </a:solidFill>
              <a:latin typeface="Times New Roman"/>
              <a:ea typeface="华文细黑"/>
              <a:cs typeface="Courier New"/>
            </a:endParaRPr>
          </a:p>
        </p:txBody>
      </p:sp>
      <p:sp>
        <p:nvSpPr>
          <p:cNvPr id="5" name="矩形 4"/>
          <p:cNvSpPr/>
          <p:nvPr/>
        </p:nvSpPr>
        <p:spPr>
          <a:xfrm>
            <a:off x="6345490" y="3170337"/>
            <a:ext cx="1261884" cy="523220"/>
          </a:xfrm>
          <a:prstGeom prst="rect">
            <a:avLst/>
          </a:prstGeom>
        </p:spPr>
        <p:txBody>
          <a:bodyPr wrap="none">
            <a:spAutoFit/>
          </a:bodyPr>
          <a:lstStyle/>
          <a:p>
            <a:r>
              <a:rPr lang="zh-CN" altLang="zh-CN" sz="2800" kern="100" dirty="0">
                <a:solidFill>
                  <a:srgbClr val="C00000"/>
                </a:solidFill>
                <a:latin typeface="Times New Roman"/>
                <a:ea typeface="华文细黑"/>
                <a:cs typeface="Courier New"/>
              </a:rPr>
              <a:t>新阶段</a:t>
            </a:r>
            <a:endParaRPr lang="zh-CN" altLang="en-US" sz="2800" kern="100" dirty="0">
              <a:solidFill>
                <a:srgbClr val="C00000"/>
              </a:solidFill>
              <a:latin typeface="Times New Roman"/>
              <a:ea typeface="华文细黑"/>
              <a:cs typeface="Courier New"/>
            </a:endParaRPr>
          </a:p>
        </p:txBody>
      </p:sp>
      <p:graphicFrame>
        <p:nvGraphicFramePr>
          <p:cNvPr id="12" name="表格 11"/>
          <p:cNvGraphicFramePr>
            <a:graphicFrameLocks noGrp="1"/>
          </p:cNvGraphicFramePr>
          <p:nvPr>
            <p:extLst>
              <p:ext uri="{D42A27DB-BD31-4B8C-83A1-F6EECF244321}">
                <p14:modId xmlns:p14="http://schemas.microsoft.com/office/powerpoint/2010/main" xmlns="" val="1447129113"/>
              </p:ext>
            </p:extLst>
          </p:nvPr>
        </p:nvGraphicFramePr>
        <p:xfrm>
          <a:off x="10520411" y="4725938"/>
          <a:ext cx="1570509" cy="1188132"/>
        </p:xfrm>
        <a:graphic>
          <a:graphicData uri="http://schemas.openxmlformats.org/drawingml/2006/table">
            <a:tbl>
              <a:tblPr bandRow="1">
                <a:tableStyleId>{93296810-A885-4BE3-A3E7-6D5BEEA58F35}</a:tableStyleId>
              </a:tblPr>
              <a:tblGrid>
                <a:gridCol w="1570509"/>
              </a:tblGrid>
              <a:tr h="594066">
                <a:tc>
                  <a:txBody>
                    <a:bodyPr/>
                    <a:lstStyle/>
                    <a:p>
                      <a:pPr marL="0" marR="0" indent="0" algn="ctr" defTabSz="1218565" rtl="0" eaLnBrk="1" fontAlgn="auto" latinLnBrk="0" hangingPunct="1">
                        <a:lnSpc>
                          <a:spcPct val="100000"/>
                        </a:lnSpc>
                        <a:spcBef>
                          <a:spcPts val="0"/>
                        </a:spcBef>
                        <a:spcAft>
                          <a:spcPts val="0"/>
                        </a:spcAft>
                        <a:buClrTx/>
                        <a:buSzTx/>
                        <a:buFontTx/>
                        <a:buNone/>
                        <a:tabLst/>
                        <a:defRPr/>
                      </a:pPr>
                      <a:endParaRPr kumimoji="0" lang="zh-CN" altLang="en-US" sz="2400" i="1"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94066">
                <a:tc>
                  <a:txBody>
                    <a:bodyPr/>
                    <a:lstStyle/>
                    <a:p>
                      <a:pPr marL="0" marR="0" indent="0" algn="ctr" defTabSz="1218565" rtl="0" eaLnBrk="1" fontAlgn="auto" latinLnBrk="0" hangingPunct="1">
                        <a:lnSpc>
                          <a:spcPct val="100000"/>
                        </a:lnSpc>
                        <a:spcBef>
                          <a:spcPts val="0"/>
                        </a:spcBef>
                        <a:spcAft>
                          <a:spcPts val="0"/>
                        </a:spcAft>
                        <a:buClrTx/>
                        <a:buSzTx/>
                        <a:buFontTx/>
                        <a:buNone/>
                        <a:tabLst/>
                        <a:defRPr/>
                      </a:pPr>
                      <a:endParaRPr kumimoji="0" lang="zh-CN" altLang="en-US" sz="2400" i="1"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3" name="矩形 12">
            <a:hlinkClick r:id="rId3" action="ppaction://hlinksldjump"/>
          </p:cNvPr>
          <p:cNvSpPr/>
          <p:nvPr/>
        </p:nvSpPr>
        <p:spPr>
          <a:xfrm>
            <a:off x="10608368" y="4761942"/>
            <a:ext cx="1415772" cy="461665"/>
          </a:xfrm>
          <a:prstGeom prst="rect">
            <a:avLst/>
          </a:prstGeom>
        </p:spPr>
        <p:txBody>
          <a:bodyPr wrap="none">
            <a:spAutoFit/>
          </a:bodyPr>
          <a:lstStyle/>
          <a:p>
            <a:pPr algn="ctr">
              <a:defRPr/>
            </a:pPr>
            <a:r>
              <a:rPr lang="zh-CN" altLang="en-US" dirty="0">
                <a:solidFill>
                  <a:schemeClr val="tx1">
                    <a:lumMod val="65000"/>
                    <a:lumOff val="35000"/>
                  </a:schemeClr>
                </a:solidFill>
                <a:latin typeface="华文细黑" pitchFamily="2" charset="-122"/>
                <a:ea typeface="华文细黑" pitchFamily="2" charset="-122"/>
              </a:rPr>
              <a:t>深度点拨</a:t>
            </a:r>
          </a:p>
        </p:txBody>
      </p:sp>
      <p:sp>
        <p:nvSpPr>
          <p:cNvPr id="14" name="矩形 13">
            <a:hlinkClick r:id="rId4" action="ppaction://hlinksldjump"/>
          </p:cNvPr>
          <p:cNvSpPr/>
          <p:nvPr/>
        </p:nvSpPr>
        <p:spPr>
          <a:xfrm>
            <a:off x="10575326" y="5310048"/>
            <a:ext cx="1481855" cy="461665"/>
          </a:xfrm>
          <a:prstGeom prst="rect">
            <a:avLst/>
          </a:prstGeom>
        </p:spPr>
        <p:txBody>
          <a:bodyPr wrap="square">
            <a:spAutoFit/>
          </a:bodyPr>
          <a:lstStyle/>
          <a:p>
            <a:pPr algn="ctr">
              <a:defRPr/>
            </a:pPr>
            <a:r>
              <a:rPr lang="zh-CN" altLang="en-US" dirty="0">
                <a:solidFill>
                  <a:schemeClr val="tx1">
                    <a:lumMod val="65000"/>
                    <a:lumOff val="35000"/>
                  </a:schemeClr>
                </a:solidFill>
                <a:latin typeface="华文细黑" pitchFamily="2" charset="-122"/>
                <a:ea typeface="华文细黑" pitchFamily="2" charset="-122"/>
              </a:rPr>
              <a:t>人物评价</a:t>
            </a:r>
          </a:p>
        </p:txBody>
      </p:sp>
    </p:spTree>
    <p:extLst>
      <p:ext uri="{BB962C8B-B14F-4D97-AF65-F5344CB8AC3E}">
        <p14:creationId xmlns:p14="http://schemas.microsoft.com/office/powerpoint/2010/main" xmlns="" val="428965530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linds(horizontal)">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
                                        </p:tgtEl>
                                      </p:cBhvr>
                                    </p:animEffect>
                                    <p:set>
                                      <p:cBhvr>
                                        <p:cTn id="23" dur="1" fill="hold">
                                          <p:stCondLst>
                                            <p:cond delay="499"/>
                                          </p:stCondLst>
                                        </p:cTn>
                                        <p:tgtEl>
                                          <p:spTgt spid="2"/>
                                        </p:tgtEl>
                                        <p:attrNameLst>
                                          <p:attrName>style.visibility</p:attrName>
                                        </p:attrNameLst>
                                      </p:cBhvr>
                                      <p:to>
                                        <p:strVal val="hidden"/>
                                      </p:to>
                                    </p:set>
                                  </p:childTnLst>
                                </p:cTn>
                              </p:par>
                              <p:par>
                                <p:cTn id="24" presetID="10" presetClass="exit" presetSubtype="0" fill="hold" grpId="1" nodeType="withEffect">
                                  <p:stCondLst>
                                    <p:cond delay="0"/>
                                  </p:stCondLst>
                                  <p:childTnLst>
                                    <p:animEffect transition="out" filter="fade">
                                      <p:cBhvr>
                                        <p:cTn id="25" dur="500"/>
                                        <p:tgtEl>
                                          <p:spTgt spid="3"/>
                                        </p:tgtEl>
                                      </p:cBhvr>
                                    </p:animEffect>
                                    <p:set>
                                      <p:cBhvr>
                                        <p:cTn id="26" dur="1" fill="hold">
                                          <p:stCondLst>
                                            <p:cond delay="499"/>
                                          </p:stCondLst>
                                        </p:cTn>
                                        <p:tgtEl>
                                          <p:spTgt spid="3"/>
                                        </p:tgtEl>
                                        <p:attrNameLst>
                                          <p:attrName>style.visibility</p:attrName>
                                        </p:attrNameLst>
                                      </p:cBhvr>
                                      <p:to>
                                        <p:strVal val="hidden"/>
                                      </p:to>
                                    </p:set>
                                  </p:childTnLst>
                                </p:cTn>
                              </p:par>
                              <p:par>
                                <p:cTn id="27" presetID="10" presetClass="exit" presetSubtype="0" fill="hold" grpId="1" nodeType="withEffect">
                                  <p:stCondLst>
                                    <p:cond delay="0"/>
                                  </p:stCondLst>
                                  <p:childTnLst>
                                    <p:animEffect transition="out" filter="fade">
                                      <p:cBhvr>
                                        <p:cTn id="28" dur="500"/>
                                        <p:tgtEl>
                                          <p:spTgt spid="4"/>
                                        </p:tgtEl>
                                      </p:cBhvr>
                                    </p:animEffect>
                                    <p:set>
                                      <p:cBhvr>
                                        <p:cTn id="29" dur="1" fill="hold">
                                          <p:stCondLst>
                                            <p:cond delay="499"/>
                                          </p:stCondLst>
                                        </p:cTn>
                                        <p:tgtEl>
                                          <p:spTgt spid="4"/>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500"/>
                                        <p:tgtEl>
                                          <p:spTgt spid="5"/>
                                        </p:tgtEl>
                                      </p:cBhvr>
                                    </p:animEffect>
                                    <p:set>
                                      <p:cBhvr>
                                        <p:cTn id="32" dur="1" fill="hold">
                                          <p:stCondLst>
                                            <p:cond delay="499"/>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10"/>
                  </p:tgtEl>
                </p:cond>
              </p:nextCondLst>
            </p:seq>
          </p:childTnLst>
        </p:cTn>
      </p:par>
    </p:tnLst>
    <p:bldLst>
      <p:bldP spid="2" grpId="0"/>
      <p:bldP spid="2" grpId="1"/>
      <p:bldP spid="3" grpId="0"/>
      <p:bldP spid="3" grpId="1"/>
      <p:bldP spid="4" grpId="0"/>
      <p:bldP spid="4" grpId="1"/>
      <p:bldP spid="5" grpId="0"/>
      <p:bldP spid="5" grpId="1"/>
    </p:bld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2" name="组合 1"/>
          <p:cNvGrpSpPr/>
          <p:nvPr/>
        </p:nvGrpSpPr>
        <p:grpSpPr>
          <a:xfrm>
            <a:off x="164" y="238194"/>
            <a:ext cx="2333534" cy="668428"/>
            <a:chOff x="164" y="341996"/>
            <a:chExt cx="2333534" cy="668428"/>
          </a:xfrm>
        </p:grpSpPr>
        <p:sp>
          <p:nvSpPr>
            <p:cNvPr id="3" name="五边形 2"/>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4" name="燕尾形 3"/>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5" name="矩形 4"/>
            <p:cNvSpPr/>
            <p:nvPr/>
          </p:nvSpPr>
          <p:spPr>
            <a:xfrm>
              <a:off x="245466" y="341996"/>
              <a:ext cx="2088232" cy="668428"/>
            </a:xfrm>
            <a:prstGeom prst="rect">
              <a:avLst/>
            </a:prstGeom>
          </p:spPr>
          <p:txBody>
            <a:bodyPr wrap="square" lIns="121898" tIns="60948" rIns="121898" bIns="60948">
              <a:spAutoFit/>
            </a:bodyPr>
            <a:lstStyle/>
            <a:p>
              <a:pPr lvl="0" algn="ctr">
                <a:lnSpc>
                  <a:spcPct val="150000"/>
                </a:lnSpc>
                <a:tabLst>
                  <a:tab pos="1890395" algn="l"/>
                </a:tabLst>
              </a:pPr>
              <a:r>
                <a:rPr lang="zh-CN" altLang="en-US" sz="2800" b="1" kern="100" dirty="0">
                  <a:solidFill>
                    <a:prstClr val="white"/>
                  </a:solidFill>
                  <a:latin typeface="宋体"/>
                  <a:cs typeface="Courier New"/>
                </a:rPr>
                <a:t>深度点拨</a:t>
              </a:r>
            </a:p>
          </p:txBody>
        </p:sp>
      </p:grpSp>
      <p:pic>
        <p:nvPicPr>
          <p:cNvPr id="9" name="图片 8">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
        <p:nvSpPr>
          <p:cNvPr id="8" name="矩形 7"/>
          <p:cNvSpPr/>
          <p:nvPr/>
        </p:nvSpPr>
        <p:spPr>
          <a:xfrm>
            <a:off x="504414" y="1335298"/>
            <a:ext cx="11057037" cy="1679434"/>
          </a:xfrm>
          <a:prstGeom prst="rect">
            <a:avLst/>
          </a:prstGeom>
        </p:spPr>
        <p:txBody>
          <a:bodyPr>
            <a:spAutoFit/>
          </a:bodyPr>
          <a:lstStyle/>
          <a:p>
            <a:pPr>
              <a:lnSpc>
                <a:spcPct val="200000"/>
              </a:lnSpc>
              <a:spcAft>
                <a:spcPts val="0"/>
              </a:spcAft>
            </a:pPr>
            <a:r>
              <a:rPr lang="zh-CN" altLang="zh-CN" sz="2800" kern="100" dirty="0">
                <a:latin typeface="Times New Roman"/>
                <a:ea typeface="华文细黑"/>
                <a:cs typeface="Times New Roman"/>
              </a:rPr>
              <a:t>邓小平的南方讲话，从思想上解除了很多人把市场经济当作资本主义的顾虑，使改革开放进入了一个新的时期。</a:t>
            </a:r>
            <a:endParaRPr lang="zh-CN" altLang="zh-CN" sz="1050" kern="100" dirty="0">
              <a:effectLst/>
              <a:latin typeface="宋体"/>
              <a:cs typeface="Courier New"/>
            </a:endParaRPr>
          </a:p>
        </p:txBody>
      </p:sp>
    </p:spTree>
    <p:extLst>
      <p:ext uri="{BB962C8B-B14F-4D97-AF65-F5344CB8AC3E}">
        <p14:creationId xmlns:p14="http://schemas.microsoft.com/office/powerpoint/2010/main" xmlns="" val="127169718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2" name="组合 1"/>
          <p:cNvGrpSpPr/>
          <p:nvPr/>
        </p:nvGrpSpPr>
        <p:grpSpPr>
          <a:xfrm>
            <a:off x="164" y="238194"/>
            <a:ext cx="2333534" cy="668428"/>
            <a:chOff x="164" y="341996"/>
            <a:chExt cx="2333534" cy="668428"/>
          </a:xfrm>
        </p:grpSpPr>
        <p:sp>
          <p:nvSpPr>
            <p:cNvPr id="3" name="五边形 2"/>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4" name="燕尾形 3"/>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5" name="矩形 4"/>
            <p:cNvSpPr/>
            <p:nvPr/>
          </p:nvSpPr>
          <p:spPr>
            <a:xfrm>
              <a:off x="245466" y="341996"/>
              <a:ext cx="2088232" cy="668428"/>
            </a:xfrm>
            <a:prstGeom prst="rect">
              <a:avLst/>
            </a:prstGeom>
          </p:spPr>
          <p:txBody>
            <a:bodyPr wrap="square" lIns="121898" tIns="60948" rIns="121898" bIns="60948">
              <a:spAutoFit/>
            </a:bodyPr>
            <a:lstStyle/>
            <a:p>
              <a:pPr lvl="0" algn="ctr">
                <a:lnSpc>
                  <a:spcPct val="150000"/>
                </a:lnSpc>
                <a:tabLst>
                  <a:tab pos="1890395" algn="l"/>
                </a:tabLst>
              </a:pPr>
              <a:r>
                <a:rPr lang="zh-CN" altLang="en-US" sz="2800" b="1" kern="100" dirty="0">
                  <a:solidFill>
                    <a:prstClr val="white"/>
                  </a:solidFill>
                  <a:latin typeface="宋体"/>
                  <a:cs typeface="Courier New"/>
                </a:rPr>
                <a:t>人物评价</a:t>
              </a:r>
            </a:p>
          </p:txBody>
        </p:sp>
      </p:grpSp>
      <p:sp>
        <p:nvSpPr>
          <p:cNvPr id="8" name="矩形 7"/>
          <p:cNvSpPr/>
          <p:nvPr/>
        </p:nvSpPr>
        <p:spPr>
          <a:xfrm>
            <a:off x="504414" y="1556546"/>
            <a:ext cx="11057037" cy="3241400"/>
          </a:xfrm>
          <a:prstGeom prst="rect">
            <a:avLst/>
          </a:prstGeom>
        </p:spPr>
        <p:txBody>
          <a:bodyPr>
            <a:spAutoFit/>
          </a:bodyPr>
          <a:lstStyle/>
          <a:p>
            <a:pPr algn="just">
              <a:lnSpc>
                <a:spcPct val="150000"/>
              </a:lnSpc>
              <a:spcAft>
                <a:spcPts val="0"/>
              </a:spcAft>
              <a:tabLst>
                <a:tab pos="2340610" algn="l"/>
              </a:tabLst>
            </a:pPr>
            <a:r>
              <a:rPr lang="zh-CN" altLang="zh-CN" sz="2800" kern="100" dirty="0">
                <a:latin typeface="Times New Roman"/>
                <a:ea typeface="华文细黑"/>
                <a:cs typeface="Times New Roman"/>
              </a:rPr>
              <a:t>邓小平同志是我们党继毛泽东之后又一伟大历史人物，果断地抛弃</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以阶级斗争为纲</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的错误指导思想，实现党和国家历史的伟大转折，确定了以经济建设为中心、坚持四项基本原则、坚持改革开放的社会主义初级阶段的基本路线，成功地开创了建设有中国特色的社会主义道路。</a:t>
            </a:r>
            <a:endParaRPr lang="zh-CN" altLang="zh-CN" sz="2800" kern="100" dirty="0">
              <a:effectLst/>
              <a:latin typeface="宋体"/>
              <a:cs typeface="Courier New"/>
            </a:endParaRPr>
          </a:p>
        </p:txBody>
      </p:sp>
      <p:pic>
        <p:nvPicPr>
          <p:cNvPr id="10" name="图片 9">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Tree>
    <p:extLst>
      <p:ext uri="{BB962C8B-B14F-4D97-AF65-F5344CB8AC3E}">
        <p14:creationId xmlns:p14="http://schemas.microsoft.com/office/powerpoint/2010/main" xmlns="" val="424583944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
        <p:nvSpPr>
          <p:cNvPr id="9" name="矩形 8"/>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知识图示</a:t>
            </a:r>
          </a:p>
        </p:txBody>
      </p:sp>
      <p:pic>
        <p:nvPicPr>
          <p:cNvPr id="2" name="Picture 2"/>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1168795" y="621482"/>
            <a:ext cx="9852822" cy="61637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98133035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0413" cy="68595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 name="矩形 4"/>
          <p:cNvSpPr/>
          <p:nvPr/>
        </p:nvSpPr>
        <p:spPr>
          <a:xfrm>
            <a:off x="2710830" y="2133650"/>
            <a:ext cx="6636989" cy="1938992"/>
          </a:xfrm>
          <a:prstGeom prst="rect">
            <a:avLst/>
          </a:prstGeom>
        </p:spPr>
        <p:txBody>
          <a:bodyPr wrap="square">
            <a:spAutoFit/>
          </a:bodyPr>
          <a:lstStyle/>
          <a:p>
            <a:pPr algn="ctr">
              <a:lnSpc>
                <a:spcPct val="150000"/>
              </a:lnSpc>
            </a:pPr>
            <a:r>
              <a:rPr lang="zh-CN" altLang="en-US" sz="4000" b="1" dirty="0">
                <a:solidFill>
                  <a:srgbClr val="FFFF00"/>
                </a:solidFill>
                <a:latin typeface="Times New Roman" pitchFamily="18" charset="0"/>
                <a:ea typeface="微软雅黑" pitchFamily="34" charset="-122"/>
                <a:cs typeface="Times New Roman" pitchFamily="18" charset="0"/>
              </a:rPr>
              <a:t>史料实证     深化探究  </a:t>
            </a:r>
            <a:endParaRPr lang="en-US" altLang="zh-CN" sz="4000" b="1" dirty="0">
              <a:solidFill>
                <a:srgbClr val="FFFF00"/>
              </a:solidFill>
              <a:latin typeface="Times New Roman" pitchFamily="18" charset="0"/>
              <a:ea typeface="微软雅黑" pitchFamily="34" charset="-122"/>
              <a:cs typeface="Times New Roman" pitchFamily="18" charset="0"/>
            </a:endParaRPr>
          </a:p>
          <a:p>
            <a:pPr algn="ctr">
              <a:lnSpc>
                <a:spcPct val="150000"/>
              </a:lnSpc>
            </a:pPr>
            <a:r>
              <a:rPr lang="en-US" altLang="zh-CN" sz="4000" dirty="0" smtClean="0">
                <a:solidFill>
                  <a:prstClr val="white"/>
                </a:solidFill>
                <a:latin typeface="华文楷体" pitchFamily="2" charset="-122"/>
                <a:ea typeface="华文楷体" pitchFamily="2" charset="-122"/>
                <a:cs typeface="Times New Roman" pitchFamily="18" charset="0"/>
              </a:rPr>
              <a:t>    —— </a:t>
            </a:r>
            <a:r>
              <a:rPr lang="zh-CN" altLang="en-US" sz="4000" dirty="0">
                <a:solidFill>
                  <a:prstClr val="white"/>
                </a:solidFill>
                <a:latin typeface="华文楷体" pitchFamily="2" charset="-122"/>
                <a:ea typeface="华文楷体" pitchFamily="2" charset="-122"/>
                <a:cs typeface="Times New Roman" pitchFamily="18" charset="0"/>
              </a:rPr>
              <a:t>理解重要史料史论</a:t>
            </a:r>
          </a:p>
        </p:txBody>
      </p:sp>
    </p:spTree>
    <p:extLst>
      <p:ext uri="{BB962C8B-B14F-4D97-AF65-F5344CB8AC3E}">
        <p14:creationId xmlns:p14="http://schemas.microsoft.com/office/powerpoint/2010/main" xmlns="" val="57658784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348922" y="405458"/>
            <a:ext cx="11532492" cy="68683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latin typeface="Times New Roman"/>
                <a:ea typeface="华文细黑"/>
                <a:cs typeface="Times New Roman"/>
              </a:rPr>
              <a:t>史料</a:t>
            </a:r>
            <a:r>
              <a:rPr lang="zh-CN" altLang="zh-CN" sz="2800" kern="100" dirty="0">
                <a:latin typeface="Times New Roman"/>
                <a:ea typeface="华文细黑"/>
                <a:cs typeface="Times New Roman"/>
              </a:rPr>
              <a:t>　下面是邓小平军事生涯的几幅照片，阅读后请回答下列问题。</a:t>
            </a:r>
            <a:endParaRPr lang="zh-CN" altLang="zh-CN" sz="2800" kern="100" dirty="0">
              <a:effectLst/>
              <a:latin typeface="宋体"/>
              <a:cs typeface="Courier New"/>
            </a:endParaRPr>
          </a:p>
        </p:txBody>
      </p:sp>
      <p:sp>
        <p:nvSpPr>
          <p:cNvPr id="3" name="矩形 2"/>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主题一　邓小平军事生涯</a:t>
            </a:r>
          </a:p>
        </p:txBody>
      </p:sp>
      <p:pic>
        <p:nvPicPr>
          <p:cNvPr id="2" name="Picture 2" descr="S51"/>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2007352" y="1232953"/>
            <a:ext cx="8175708" cy="30604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3" descr="S5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2919392" y="4437906"/>
            <a:ext cx="6351628" cy="23290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7591449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1213081" y="1971179"/>
            <a:ext cx="9850677" cy="2178695"/>
          </a:xfrm>
          <a:prstGeom prst="rect">
            <a:avLst/>
          </a:prstGeom>
          <a:solidFill>
            <a:schemeClr val="bg1">
              <a:lumMod val="95000"/>
            </a:schemeClr>
          </a:solidFill>
          <a:ln>
            <a:noFill/>
          </a:ln>
        </p:spPr>
        <p:style>
          <a:lnRef idx="1">
            <a:schemeClr val="accent3"/>
          </a:lnRef>
          <a:fillRef idx="2">
            <a:schemeClr val="accent3"/>
          </a:fillRef>
          <a:effectRef idx="1">
            <a:schemeClr val="accent3"/>
          </a:effectRef>
          <a:fontRef idx="minor">
            <a:schemeClr val="dk1"/>
          </a:fontRef>
        </p:style>
        <p:txBody>
          <a:bodyPr lIns="121917" tIns="60958" rIns="121917" bIns="60958" rtlCol="0" anchor="ctr"/>
          <a:lstStyle/>
          <a:p>
            <a:pPr algn="ctr"/>
            <a:endParaRPr lang="zh-CN" altLang="en-US" dirty="0"/>
          </a:p>
        </p:txBody>
      </p:sp>
      <p:sp>
        <p:nvSpPr>
          <p:cNvPr id="7" name="矩形 6"/>
          <p:cNvSpPr/>
          <p:nvPr/>
        </p:nvSpPr>
        <p:spPr>
          <a:xfrm>
            <a:off x="1198662" y="2000795"/>
            <a:ext cx="9721080" cy="2062099"/>
          </a:xfrm>
          <a:prstGeom prst="rect">
            <a:avLst/>
          </a:prstGeom>
        </p:spPr>
        <p:txBody>
          <a:bodyPr wrap="square" lIns="121917" tIns="60958" rIns="121917" bIns="60958">
            <a:spAutoFit/>
          </a:bodyPr>
          <a:lstStyle/>
          <a:p>
            <a:pPr algn="just">
              <a:lnSpc>
                <a:spcPct val="150000"/>
              </a:lnSpc>
            </a:pPr>
            <a:r>
              <a:rPr lang="zh-CN" altLang="zh-CN" sz="2800" b="1" kern="100" dirty="0">
                <a:solidFill>
                  <a:srgbClr val="0000FF"/>
                </a:solidFill>
                <a:latin typeface="微软雅黑" pitchFamily="34" charset="-122"/>
                <a:ea typeface="微软雅黑" pitchFamily="34" charset="-122"/>
                <a:cs typeface="Times New Roman"/>
              </a:rPr>
              <a:t>课标</a:t>
            </a:r>
            <a:r>
              <a:rPr lang="zh-CN" altLang="zh-CN" sz="2800" b="1" kern="100" dirty="0" smtClean="0">
                <a:solidFill>
                  <a:srgbClr val="0000FF"/>
                </a:solidFill>
                <a:latin typeface="微软雅黑" pitchFamily="34" charset="-122"/>
                <a:ea typeface="微软雅黑" pitchFamily="34" charset="-122"/>
                <a:cs typeface="Times New Roman"/>
              </a:rPr>
              <a:t>要求</a:t>
            </a:r>
            <a:endParaRPr lang="en-US" altLang="zh-CN" sz="2800" b="1" kern="100" dirty="0" smtClean="0">
              <a:solidFill>
                <a:srgbClr val="0000FF"/>
              </a:solidFill>
              <a:latin typeface="微软雅黑" pitchFamily="34" charset="-122"/>
              <a:ea typeface="微软雅黑" pitchFamily="34" charset="-122"/>
              <a:cs typeface="Times New Roman"/>
            </a:endParaRPr>
          </a:p>
          <a:p>
            <a:pPr algn="just">
              <a:lnSpc>
                <a:spcPct val="150000"/>
              </a:lnSpc>
              <a:spcAft>
                <a:spcPts val="0"/>
              </a:spcAft>
              <a:tabLst>
                <a:tab pos="2340610" algn="l"/>
              </a:tabLst>
            </a:pPr>
            <a:r>
              <a:rPr lang="zh-CN" altLang="zh-CN" sz="2800" kern="100" dirty="0">
                <a:latin typeface="Times New Roman"/>
                <a:ea typeface="华文细黑"/>
                <a:cs typeface="Times New Roman"/>
              </a:rPr>
              <a:t>了解邓小平等无产阶级革命家领导中国革命和建设的历史贡献，认识其把马克思主义与中国革命实际相结合的创新精神</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Times New Roman"/>
              </a:rPr>
              <a:t> </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14013808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231443" y="21035"/>
            <a:ext cx="11499437" cy="6414039"/>
          </a:xfrm>
          <a:prstGeom prst="rect">
            <a:avLst/>
          </a:prstGeom>
        </p:spPr>
        <p:txBody>
          <a:bodyPr wrap="square" lIns="121898" tIns="60948" rIns="121898" bIns="60948">
            <a:spAutoFit/>
          </a:bodyPr>
          <a:lstStyle/>
          <a:p>
            <a:pPr algn="just">
              <a:lnSpc>
                <a:spcPct val="140000"/>
              </a:lnSpc>
              <a:spcAft>
                <a:spcPts val="0"/>
              </a:spcAft>
              <a:tabLst>
                <a:tab pos="2340610" algn="l"/>
              </a:tabLst>
            </a:pPr>
            <a:r>
              <a:rPr lang="zh-CN" altLang="zh-CN" sz="2800" b="1" kern="100" dirty="0">
                <a:solidFill>
                  <a:srgbClr val="C00000"/>
                </a:solidFill>
                <a:latin typeface="Times New Roman"/>
                <a:ea typeface="微软雅黑"/>
                <a:cs typeface="Times New Roman"/>
              </a:rPr>
              <a:t>问题</a:t>
            </a:r>
            <a:r>
              <a:rPr lang="zh-CN" altLang="zh-CN" sz="2800" b="1" kern="100" dirty="0" smtClean="0">
                <a:solidFill>
                  <a:srgbClr val="C00000"/>
                </a:solidFill>
                <a:latin typeface="Times New Roman"/>
                <a:ea typeface="微软雅黑"/>
                <a:cs typeface="Times New Roman"/>
              </a:rPr>
              <a:t>思考</a:t>
            </a:r>
            <a:endParaRPr lang="en-US" altLang="zh-CN" sz="2800" b="1" kern="100" dirty="0" smtClean="0">
              <a:solidFill>
                <a:srgbClr val="C00000"/>
              </a:solidFill>
              <a:latin typeface="Times New Roman"/>
              <a:ea typeface="微软雅黑"/>
              <a:cs typeface="Times New Roman"/>
            </a:endParaRPr>
          </a:p>
          <a:p>
            <a:pPr algn="just">
              <a:lnSpc>
                <a:spcPct val="140000"/>
              </a:lnSpc>
              <a:spcAft>
                <a:spcPts val="0"/>
              </a:spcAft>
              <a:tabLst>
                <a:tab pos="2340610" algn="l"/>
              </a:tabLst>
            </a:pPr>
            <a:endParaRPr lang="en-US" altLang="zh-CN" sz="2800" b="1" kern="100" dirty="0">
              <a:solidFill>
                <a:srgbClr val="C00000"/>
              </a:solidFill>
              <a:latin typeface="Times New Roman"/>
              <a:ea typeface="微软雅黑"/>
              <a:cs typeface="Times New Roman"/>
            </a:endParaRPr>
          </a:p>
          <a:p>
            <a:pPr algn="just">
              <a:spcAft>
                <a:spcPts val="0"/>
              </a:spcAft>
              <a:tabLst>
                <a:tab pos="2340610" algn="l"/>
              </a:tabLst>
            </a:pPr>
            <a:endParaRPr lang="en-US" altLang="zh-CN" sz="2800" b="1" kern="100" dirty="0" smtClean="0">
              <a:solidFill>
                <a:srgbClr val="C00000"/>
              </a:solidFill>
              <a:latin typeface="Times New Roman"/>
              <a:ea typeface="微软雅黑"/>
              <a:cs typeface="Times New Roman"/>
            </a:endParaRPr>
          </a:p>
          <a:p>
            <a:pPr algn="just">
              <a:lnSpc>
                <a:spcPct val="140000"/>
              </a:lnSpc>
              <a:spcAft>
                <a:spcPts val="0"/>
              </a:spcAft>
              <a:tabLst>
                <a:tab pos="2340610" algn="l"/>
              </a:tabLst>
            </a:pPr>
            <a:endParaRPr lang="en-US" altLang="zh-CN" sz="2800" b="1" kern="100" dirty="0">
              <a:solidFill>
                <a:srgbClr val="C00000"/>
              </a:solidFill>
              <a:latin typeface="Times New Roman"/>
              <a:ea typeface="微软雅黑"/>
              <a:cs typeface="Times New Roman"/>
            </a:endParaRPr>
          </a:p>
          <a:p>
            <a:pPr algn="just">
              <a:lnSpc>
                <a:spcPct val="140000"/>
              </a:lnSpc>
              <a:spcAft>
                <a:spcPts val="0"/>
              </a:spcAft>
              <a:tabLst>
                <a:tab pos="2340610" algn="l"/>
              </a:tabLst>
            </a:pPr>
            <a:endParaRPr lang="en-US" altLang="zh-CN" sz="2800" b="1" kern="100" dirty="0" smtClean="0">
              <a:solidFill>
                <a:srgbClr val="C00000"/>
              </a:solidFill>
              <a:latin typeface="Times New Roman"/>
              <a:ea typeface="微软雅黑"/>
              <a:cs typeface="Times New Roman"/>
            </a:endParaRPr>
          </a:p>
          <a:p>
            <a:pPr algn="just">
              <a:lnSpc>
                <a:spcPct val="140000"/>
              </a:lnSpc>
              <a:spcAft>
                <a:spcPts val="0"/>
              </a:spcAft>
              <a:tabLst>
                <a:tab pos="2340610" algn="l"/>
              </a:tabLst>
            </a:pPr>
            <a:endParaRPr lang="en-US" altLang="zh-CN" sz="2800" b="1" kern="100" dirty="0" smtClean="0">
              <a:solidFill>
                <a:srgbClr val="C00000"/>
              </a:solidFill>
              <a:latin typeface="Times New Roman"/>
              <a:ea typeface="微软雅黑"/>
              <a:cs typeface="Times New Roman"/>
            </a:endParaRPr>
          </a:p>
          <a:p>
            <a:pPr algn="just">
              <a:lnSpc>
                <a:spcPct val="140000"/>
              </a:lnSpc>
              <a:spcAft>
                <a:spcPts val="0"/>
              </a:spcAft>
              <a:tabLst>
                <a:tab pos="2340610" algn="l"/>
              </a:tabLst>
            </a:pPr>
            <a:endParaRPr lang="en-US" altLang="zh-CN" sz="2800" b="1" kern="100" dirty="0">
              <a:solidFill>
                <a:srgbClr val="C00000"/>
              </a:solidFill>
              <a:latin typeface="Times New Roman"/>
              <a:ea typeface="微软雅黑"/>
              <a:cs typeface="Times New Roman"/>
            </a:endParaRPr>
          </a:p>
          <a:p>
            <a:pPr algn="just">
              <a:lnSpc>
                <a:spcPct val="140000"/>
              </a:lnSpc>
              <a:spcAft>
                <a:spcPts val="0"/>
              </a:spcAft>
              <a:tabLst>
                <a:tab pos="2340610" algn="l"/>
              </a:tabLst>
            </a:pPr>
            <a:endParaRPr lang="en-US" altLang="zh-CN" sz="2800" b="1" kern="100" dirty="0" smtClean="0">
              <a:solidFill>
                <a:srgbClr val="C00000"/>
              </a:solidFill>
              <a:latin typeface="Times New Roman"/>
              <a:ea typeface="微软雅黑"/>
              <a:cs typeface="Times New Roman"/>
            </a:endParaRPr>
          </a:p>
          <a:p>
            <a:pPr algn="just">
              <a:lnSpc>
                <a:spcPct val="140000"/>
              </a:lnSpc>
              <a:spcAft>
                <a:spcPts val="0"/>
              </a:spcAft>
              <a:tabLst>
                <a:tab pos="2340610" algn="l"/>
              </a:tabLst>
            </a:pPr>
            <a:endParaRPr lang="en-US" altLang="zh-CN" sz="2800" b="1" kern="100" dirty="0">
              <a:solidFill>
                <a:srgbClr val="C00000"/>
              </a:solidFill>
              <a:latin typeface="Times New Roman"/>
              <a:ea typeface="微软雅黑"/>
              <a:cs typeface="Times New Roman"/>
            </a:endParaRPr>
          </a:p>
          <a:p>
            <a:pPr algn="just">
              <a:spcAft>
                <a:spcPts val="0"/>
              </a:spcAft>
              <a:tabLst>
                <a:tab pos="2340610" algn="l"/>
              </a:tabLst>
            </a:pPr>
            <a:endParaRPr lang="zh-CN" altLang="zh-CN" sz="2800" kern="100" dirty="0">
              <a:latin typeface="宋体"/>
              <a:cs typeface="Courier New"/>
            </a:endParaRPr>
          </a:p>
          <a:p>
            <a:pPr algn="just">
              <a:lnSpc>
                <a:spcPct val="140000"/>
              </a:lnSpc>
              <a:spcAft>
                <a:spcPts val="0"/>
              </a:spcAft>
              <a:tabLst>
                <a:tab pos="2340610"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请为上述几幅照片加上简单的文字说明。</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内容要包括主要战绩和影响</a:t>
            </a:r>
            <a:r>
              <a:rPr lang="en-US" altLang="zh-CN" sz="2800" kern="100" dirty="0">
                <a:latin typeface="Times New Roman"/>
                <a:ea typeface="华文细黑"/>
                <a:cs typeface="Courier New"/>
              </a:rPr>
              <a:t>)</a:t>
            </a:r>
            <a:endParaRPr lang="zh-CN" altLang="zh-CN" sz="2800" kern="100" dirty="0">
              <a:effectLst/>
              <a:latin typeface="宋体"/>
              <a:cs typeface="Courier New"/>
            </a:endParaRPr>
          </a:p>
        </p:txBody>
      </p:sp>
      <p:sp>
        <p:nvSpPr>
          <p:cNvPr id="6" name="TextBox 5">
            <a:hlinkClick r:id="rId2" action="ppaction://hlinksldjump"/>
          </p:cNvPr>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pic>
        <p:nvPicPr>
          <p:cNvPr id="5" name="Picture 2" descr="S51"/>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2127576" y="333450"/>
            <a:ext cx="7935261" cy="29704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3" descr="S52"/>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3012792" y="3429794"/>
            <a:ext cx="6164828" cy="22605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78283423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矩形 10"/>
          <p:cNvSpPr/>
          <p:nvPr/>
        </p:nvSpPr>
        <p:spPr>
          <a:xfrm>
            <a:off x="231443" y="405458"/>
            <a:ext cx="11624403" cy="5857477"/>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图</a:t>
            </a:r>
            <a:r>
              <a:rPr lang="zh-CN" altLang="zh-CN" sz="2800" kern="100" dirty="0">
                <a:solidFill>
                  <a:srgbClr val="C00000"/>
                </a:solidFill>
                <a:latin typeface="Times New Roman"/>
                <a:ea typeface="华文细黑"/>
                <a:cs typeface="Times New Roman"/>
              </a:rPr>
              <a:t>一：领导百色起义，创建左右江革命根据地，成为全国瞩目的红色根据地之一，具体实践了毛泽东</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工农武装割据</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的革命理论</a:t>
            </a:r>
            <a:r>
              <a:rPr lang="zh-CN" altLang="zh-CN" sz="2800" kern="100" dirty="0" smtClean="0">
                <a:solidFill>
                  <a:srgbClr val="C00000"/>
                </a:solidFill>
                <a:latin typeface="Times New Roman"/>
                <a:ea typeface="华文细黑"/>
                <a:cs typeface="Times New Roman"/>
              </a:rPr>
              <a:t>。</a:t>
            </a:r>
            <a:endParaRPr lang="en-US" altLang="zh-CN" sz="2800" kern="100" dirty="0" smtClean="0">
              <a:solidFill>
                <a:srgbClr val="C00000"/>
              </a:solidFill>
              <a:latin typeface="Times New Roman"/>
              <a:ea typeface="华文细黑"/>
              <a:cs typeface="Times New Roman"/>
            </a:endParaRPr>
          </a:p>
          <a:p>
            <a:pPr algn="just">
              <a:lnSpc>
                <a:spcPct val="150000"/>
              </a:lnSpc>
              <a:spcAft>
                <a:spcPts val="0"/>
              </a:spcAft>
              <a:tabLst>
                <a:tab pos="2340610" algn="l"/>
              </a:tabLst>
            </a:pPr>
            <a:r>
              <a:rPr lang="zh-CN" altLang="zh-CN" sz="2800" kern="100" dirty="0" smtClean="0">
                <a:solidFill>
                  <a:srgbClr val="C00000"/>
                </a:solidFill>
                <a:latin typeface="Times New Roman"/>
                <a:ea typeface="华文细黑"/>
                <a:cs typeface="Times New Roman"/>
              </a:rPr>
              <a:t>图</a:t>
            </a:r>
            <a:r>
              <a:rPr lang="zh-CN" altLang="zh-CN" sz="2800" kern="100" dirty="0">
                <a:solidFill>
                  <a:srgbClr val="C00000"/>
                </a:solidFill>
                <a:latin typeface="Times New Roman"/>
                <a:ea typeface="华文细黑"/>
                <a:cs typeface="Times New Roman"/>
              </a:rPr>
              <a:t>二：与师长刘伯承一起指挥八路军开展敌后游击战争，战胜了敌人残酷的扫荡，创建并巩固了晋冀鲁豫抗日根据地</a:t>
            </a:r>
            <a:r>
              <a:rPr lang="zh-CN" altLang="zh-CN" sz="2800" kern="100" dirty="0" smtClean="0">
                <a:solidFill>
                  <a:srgbClr val="C00000"/>
                </a:solidFill>
                <a:latin typeface="Times New Roman"/>
                <a:ea typeface="华文细黑"/>
                <a:cs typeface="Times New Roman"/>
              </a:rPr>
              <a:t>。</a:t>
            </a:r>
            <a:endParaRPr lang="en-US" altLang="zh-CN" sz="2800" kern="100" dirty="0" smtClean="0">
              <a:solidFill>
                <a:srgbClr val="C00000"/>
              </a:solidFill>
              <a:latin typeface="Times New Roman"/>
              <a:ea typeface="华文细黑"/>
              <a:cs typeface="Times New Roman"/>
            </a:endParaRPr>
          </a:p>
          <a:p>
            <a:pPr algn="just">
              <a:lnSpc>
                <a:spcPct val="150000"/>
              </a:lnSpc>
              <a:spcAft>
                <a:spcPts val="0"/>
              </a:spcAft>
              <a:tabLst>
                <a:tab pos="2340610" algn="l"/>
              </a:tabLst>
            </a:pPr>
            <a:r>
              <a:rPr lang="zh-CN" altLang="zh-CN" sz="2800" kern="100" dirty="0" smtClean="0">
                <a:solidFill>
                  <a:srgbClr val="C00000"/>
                </a:solidFill>
                <a:latin typeface="Times New Roman"/>
                <a:ea typeface="华文细黑"/>
                <a:cs typeface="Times New Roman"/>
              </a:rPr>
              <a:t>图</a:t>
            </a:r>
            <a:r>
              <a:rPr lang="zh-CN" altLang="zh-CN" sz="2800" kern="100" dirty="0">
                <a:solidFill>
                  <a:srgbClr val="C00000"/>
                </a:solidFill>
                <a:latin typeface="Times New Roman"/>
                <a:ea typeface="华文细黑"/>
                <a:cs typeface="Times New Roman"/>
              </a:rPr>
              <a:t>三：率领部队千里跃进大别山，揭开了战略反攻的序幕，使中原地区成为夺取全国胜利的基地</a:t>
            </a:r>
            <a:r>
              <a:rPr lang="zh-CN" altLang="zh-CN" sz="2800" kern="100" dirty="0" smtClean="0">
                <a:solidFill>
                  <a:srgbClr val="C00000"/>
                </a:solidFill>
                <a:latin typeface="Times New Roman"/>
                <a:ea typeface="华文细黑"/>
                <a:cs typeface="Times New Roman"/>
              </a:rPr>
              <a:t>。</a:t>
            </a:r>
            <a:endParaRPr lang="en-US" altLang="zh-CN" sz="2800" kern="100" dirty="0" smtClean="0">
              <a:solidFill>
                <a:srgbClr val="C00000"/>
              </a:solidFill>
              <a:latin typeface="Times New Roman"/>
              <a:ea typeface="华文细黑"/>
              <a:cs typeface="Times New Roman"/>
            </a:endParaRPr>
          </a:p>
          <a:p>
            <a:pPr algn="just">
              <a:lnSpc>
                <a:spcPct val="150000"/>
              </a:lnSpc>
              <a:spcAft>
                <a:spcPts val="0"/>
              </a:spcAft>
              <a:tabLst>
                <a:tab pos="2340610" algn="l"/>
              </a:tabLst>
            </a:pPr>
            <a:r>
              <a:rPr lang="zh-CN" altLang="zh-CN" sz="2800" kern="100" dirty="0" smtClean="0">
                <a:solidFill>
                  <a:srgbClr val="C00000"/>
                </a:solidFill>
                <a:latin typeface="Times New Roman"/>
                <a:ea typeface="华文细黑"/>
                <a:cs typeface="Times New Roman"/>
              </a:rPr>
              <a:t>图</a:t>
            </a:r>
            <a:r>
              <a:rPr lang="zh-CN" altLang="zh-CN" sz="2800" kern="100" dirty="0">
                <a:solidFill>
                  <a:srgbClr val="C00000"/>
                </a:solidFill>
                <a:latin typeface="Times New Roman"/>
                <a:ea typeface="华文细黑"/>
                <a:cs typeface="Times New Roman"/>
              </a:rPr>
              <a:t>四：指挥中原野战军与华东野战军合力进行淮海战役，奠定了解放江南各省的基础</a:t>
            </a:r>
            <a:r>
              <a:rPr lang="zh-CN" altLang="zh-CN" sz="2800" kern="100" dirty="0" smtClean="0">
                <a:solidFill>
                  <a:srgbClr val="C00000"/>
                </a:solidFill>
                <a:latin typeface="Times New Roman"/>
                <a:ea typeface="华文细黑"/>
                <a:cs typeface="Times New Roman"/>
              </a:rPr>
              <a:t>。</a:t>
            </a:r>
            <a:endParaRPr lang="en-US" altLang="zh-CN" sz="2800" kern="100" dirty="0" smtClean="0">
              <a:solidFill>
                <a:srgbClr val="C00000"/>
              </a:solidFill>
              <a:latin typeface="Times New Roman"/>
              <a:ea typeface="华文细黑"/>
              <a:cs typeface="Times New Roman"/>
            </a:endParaRPr>
          </a:p>
          <a:p>
            <a:pPr algn="just">
              <a:lnSpc>
                <a:spcPct val="150000"/>
              </a:lnSpc>
              <a:spcAft>
                <a:spcPts val="0"/>
              </a:spcAft>
              <a:tabLst>
                <a:tab pos="2340610" algn="l"/>
              </a:tabLst>
            </a:pPr>
            <a:r>
              <a:rPr lang="zh-CN" altLang="zh-CN" sz="2800" kern="100" dirty="0" smtClean="0">
                <a:solidFill>
                  <a:srgbClr val="C00000"/>
                </a:solidFill>
                <a:latin typeface="Times New Roman"/>
                <a:ea typeface="华文细黑"/>
                <a:cs typeface="Times New Roman"/>
              </a:rPr>
              <a:t>图</a:t>
            </a:r>
            <a:r>
              <a:rPr lang="zh-CN" altLang="zh-CN" sz="2800" kern="100" dirty="0">
                <a:solidFill>
                  <a:srgbClr val="C00000"/>
                </a:solidFill>
                <a:latin typeface="Times New Roman"/>
                <a:ea typeface="华文细黑"/>
                <a:cs typeface="Times New Roman"/>
              </a:rPr>
              <a:t>五：指挥人民解放军解放南京，结束了国民党反动政权在中国的统治。</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8354490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750"/>
                                        <p:tgtEl>
                                          <p:spTgt spid="11">
                                            <p:txEl>
                                              <p:pRg st="0" end="0"/>
                                            </p:txEl>
                                          </p:spTgt>
                                        </p:tgtEl>
                                      </p:cBhvr>
                                    </p:animEffect>
                                  </p:childTnLst>
                                </p:cTn>
                              </p:par>
                            </p:childTnLst>
                          </p:cTn>
                        </p:par>
                        <p:par>
                          <p:cTn id="8" fill="hold">
                            <p:stCondLst>
                              <p:cond delay="750"/>
                            </p:stCondLst>
                            <p:childTnLst>
                              <p:par>
                                <p:cTn id="9" presetID="3" presetClass="entr" presetSubtype="10" fill="hold" nodeType="after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Effect transition="in" filter="blinds(horizontal)">
                                      <p:cBhvr>
                                        <p:cTn id="11" dur="750"/>
                                        <p:tgtEl>
                                          <p:spTgt spid="11">
                                            <p:txEl>
                                              <p:pRg st="1" end="1"/>
                                            </p:txEl>
                                          </p:spTgt>
                                        </p:tgtEl>
                                      </p:cBhvr>
                                    </p:animEffect>
                                  </p:childTnLst>
                                </p:cTn>
                              </p:par>
                            </p:childTnLst>
                          </p:cTn>
                        </p:par>
                        <p:par>
                          <p:cTn id="12" fill="hold">
                            <p:stCondLst>
                              <p:cond delay="1500"/>
                            </p:stCondLst>
                            <p:childTnLst>
                              <p:par>
                                <p:cTn id="13" presetID="3" presetClass="entr" presetSubtype="10" fill="hold" nodeType="after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animEffect transition="in" filter="blinds(horizontal)">
                                      <p:cBhvr>
                                        <p:cTn id="15" dur="750"/>
                                        <p:tgtEl>
                                          <p:spTgt spid="11">
                                            <p:txEl>
                                              <p:pRg st="2" end="2"/>
                                            </p:txEl>
                                          </p:spTgt>
                                        </p:tgtEl>
                                      </p:cBhvr>
                                    </p:animEffect>
                                  </p:childTnLst>
                                </p:cTn>
                              </p:par>
                            </p:childTnLst>
                          </p:cTn>
                        </p:par>
                        <p:par>
                          <p:cTn id="16" fill="hold">
                            <p:stCondLst>
                              <p:cond delay="2250"/>
                            </p:stCondLst>
                            <p:childTnLst>
                              <p:par>
                                <p:cTn id="17" presetID="3" presetClass="entr" presetSubtype="10" fill="hold" nodeType="after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animEffect transition="in" filter="blinds(horizontal)">
                                      <p:cBhvr>
                                        <p:cTn id="19" dur="750"/>
                                        <p:tgtEl>
                                          <p:spTgt spid="11">
                                            <p:txEl>
                                              <p:pRg st="3" end="3"/>
                                            </p:txEl>
                                          </p:spTgt>
                                        </p:tgtEl>
                                      </p:cBhvr>
                                    </p:animEffect>
                                  </p:childTnLst>
                                </p:cTn>
                              </p:par>
                            </p:childTnLst>
                          </p:cTn>
                        </p:par>
                        <p:par>
                          <p:cTn id="20" fill="hold">
                            <p:stCondLst>
                              <p:cond delay="3000"/>
                            </p:stCondLst>
                            <p:childTnLst>
                              <p:par>
                                <p:cTn id="21" presetID="3" presetClass="entr" presetSubtype="10" fill="hold" nodeType="after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animEffect transition="in" filter="blinds(horizontal)">
                                      <p:cBhvr>
                                        <p:cTn id="23" dur="75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
        <p:nvSpPr>
          <p:cNvPr id="12" name="矩形 11"/>
          <p:cNvSpPr/>
          <p:nvPr/>
        </p:nvSpPr>
        <p:spPr>
          <a:xfrm>
            <a:off x="231443" y="682110"/>
            <a:ext cx="11499437" cy="68760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综合上述内容，你认为邓小平军事指挥艺术的主要特点是什么？</a:t>
            </a:r>
            <a:endParaRPr lang="zh-CN" altLang="zh-CN" sz="2800" kern="100" dirty="0">
              <a:effectLst/>
              <a:latin typeface="宋体"/>
              <a:cs typeface="Courier New"/>
            </a:endParaRPr>
          </a:p>
        </p:txBody>
      </p:sp>
      <p:sp>
        <p:nvSpPr>
          <p:cNvPr id="11" name="矩形 10"/>
          <p:cNvSpPr/>
          <p:nvPr/>
        </p:nvSpPr>
        <p:spPr>
          <a:xfrm>
            <a:off x="231443" y="1485578"/>
            <a:ext cx="11624403" cy="68760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英勇</a:t>
            </a:r>
            <a:r>
              <a:rPr lang="zh-CN" altLang="zh-CN" sz="2800" kern="100" dirty="0">
                <a:solidFill>
                  <a:srgbClr val="C00000"/>
                </a:solidFill>
                <a:latin typeface="Times New Roman"/>
                <a:ea typeface="华文细黑"/>
                <a:cs typeface="Times New Roman"/>
              </a:rPr>
              <a:t>果敢，扎实推进，在关键时刻表现出非凡的胆略和勇气。</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173215777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6"/>
                  </p:tgtEl>
                </p:cond>
              </p:nextCondLst>
            </p:seq>
          </p:childTnLst>
        </p:cTn>
      </p:par>
    </p:tnLst>
    <p:bldLst>
      <p:bldP spid="11" grpId="0"/>
      <p:bldP spid="11"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406014" y="765498"/>
            <a:ext cx="11418309" cy="5211146"/>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latin typeface="Times New Roman"/>
                <a:ea typeface="华文细黑"/>
                <a:cs typeface="Times New Roman"/>
              </a:rPr>
              <a:t>史料一</a:t>
            </a:r>
            <a:r>
              <a:rPr lang="zh-CN" altLang="zh-CN" sz="2800" kern="100" dirty="0">
                <a:latin typeface="Times New Roman"/>
                <a:ea typeface="华文细黑"/>
                <a:cs typeface="Times New Roman"/>
              </a:rPr>
              <a:t>　革命导师</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并不认为自己提出的理论是已经完成了的绝对真理或</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顶峰</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，可以不受实践检验的</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他们处处时时用实践来检验自己的理论、论断、指示</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他们从不容许别人把他们的言论当作</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圣经</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来崇拜。</a:t>
            </a:r>
            <a:endParaRPr lang="zh-CN" altLang="zh-CN" sz="2800" kern="100" dirty="0">
              <a:latin typeface="宋体"/>
              <a:cs typeface="Courier New"/>
            </a:endParaRPr>
          </a:p>
          <a:p>
            <a:pPr algn="just">
              <a:lnSpc>
                <a:spcPct val="150000"/>
              </a:lnSpc>
              <a:spcAft>
                <a:spcPts val="0"/>
              </a:spcAft>
              <a:tabLst>
                <a:tab pos="2340610" algn="l"/>
              </a:tabLst>
            </a:pPr>
            <a:r>
              <a:rPr lang="zh-CN" altLang="zh-CN" sz="2800" b="1" kern="100" dirty="0">
                <a:latin typeface="Times New Roman"/>
                <a:ea typeface="华文细黑"/>
                <a:cs typeface="Times New Roman"/>
              </a:rPr>
              <a:t>史料二</a:t>
            </a:r>
            <a:r>
              <a:rPr lang="zh-CN" altLang="zh-CN" sz="2800" kern="100" dirty="0">
                <a:latin typeface="Times New Roman"/>
                <a:ea typeface="华文细黑"/>
                <a:cs typeface="Times New Roman"/>
              </a:rPr>
              <a:t>　目前进行的关于实践是检验真理的唯一标准问题的讨论，实际上也是要不要解放思想的争论</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是个思想路线问题，是个政治问题，是个关系到党和国家的前途和命运的问题。实事求是，是无产阶级世界观的基础，是马克思主义的思想基础。</a:t>
            </a:r>
            <a:endParaRPr lang="zh-CN" altLang="zh-CN" sz="2800" kern="100" dirty="0">
              <a:effectLst/>
              <a:latin typeface="宋体"/>
              <a:cs typeface="Courier New"/>
            </a:endParaRPr>
          </a:p>
        </p:txBody>
      </p:sp>
      <p:sp>
        <p:nvSpPr>
          <p:cNvPr id="3" name="矩形 2"/>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主题二　解放思想，实事示是</a:t>
            </a:r>
          </a:p>
        </p:txBody>
      </p:sp>
    </p:spTree>
    <p:extLst>
      <p:ext uri="{BB962C8B-B14F-4D97-AF65-F5344CB8AC3E}">
        <p14:creationId xmlns:p14="http://schemas.microsoft.com/office/powerpoint/2010/main" xmlns="" val="363014801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
        <p:nvSpPr>
          <p:cNvPr id="12" name="矩形 11"/>
          <p:cNvSpPr/>
          <p:nvPr/>
        </p:nvSpPr>
        <p:spPr>
          <a:xfrm>
            <a:off x="212393" y="549474"/>
            <a:ext cx="11499437" cy="133393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C00000"/>
                </a:solidFill>
                <a:latin typeface="Times New Roman"/>
                <a:ea typeface="微软雅黑"/>
                <a:cs typeface="Times New Roman"/>
              </a:rPr>
              <a:t>问题思考</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概括两则史料各自的核心主张。</a:t>
            </a:r>
            <a:endParaRPr lang="zh-CN" altLang="zh-CN" sz="2800" kern="100" dirty="0">
              <a:effectLst/>
              <a:latin typeface="宋体"/>
              <a:cs typeface="Courier New"/>
            </a:endParaRPr>
          </a:p>
        </p:txBody>
      </p:sp>
      <p:sp>
        <p:nvSpPr>
          <p:cNvPr id="11" name="矩形 10"/>
          <p:cNvSpPr/>
          <p:nvPr/>
        </p:nvSpPr>
        <p:spPr>
          <a:xfrm>
            <a:off x="212393" y="1848675"/>
            <a:ext cx="11385581" cy="197949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主张</a:t>
            </a:r>
            <a:r>
              <a:rPr lang="zh-CN" altLang="zh-CN" sz="2800" kern="100" dirty="0">
                <a:solidFill>
                  <a:srgbClr val="C00000"/>
                </a:solidFill>
                <a:latin typeface="Times New Roman"/>
                <a:ea typeface="华文细黑"/>
                <a:cs typeface="Times New Roman"/>
              </a:rPr>
              <a:t>：材料一提出不以某一个伟人的思想言论作为判断是非的标准，对任何理论都需要根据实际情况进行分析，材料二明确提出了实践是检验真理的唯一标准。</a:t>
            </a:r>
            <a:endParaRPr lang="zh-CN" altLang="zh-CN" sz="2800" kern="100" dirty="0">
              <a:effectLst/>
              <a:latin typeface="宋体"/>
              <a:cs typeface="Courier New"/>
            </a:endParaRPr>
          </a:p>
        </p:txBody>
      </p:sp>
      <p:sp>
        <p:nvSpPr>
          <p:cNvPr id="5" name="矩形 4"/>
          <p:cNvSpPr/>
          <p:nvPr/>
        </p:nvSpPr>
        <p:spPr>
          <a:xfrm>
            <a:off x="212393" y="3864899"/>
            <a:ext cx="11385581" cy="68760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两则史料主张本质有何一致性？</a:t>
            </a:r>
            <a:endParaRPr lang="zh-CN" altLang="zh-CN" sz="2800" kern="100" dirty="0">
              <a:effectLst/>
              <a:latin typeface="宋体"/>
              <a:cs typeface="Courier New"/>
            </a:endParaRPr>
          </a:p>
        </p:txBody>
      </p:sp>
      <p:sp>
        <p:nvSpPr>
          <p:cNvPr id="7" name="矩形 6"/>
          <p:cNvSpPr/>
          <p:nvPr/>
        </p:nvSpPr>
        <p:spPr>
          <a:xfrm>
            <a:off x="212393" y="4545451"/>
            <a:ext cx="11385581" cy="68760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本质</a:t>
            </a:r>
            <a:r>
              <a:rPr lang="zh-CN" altLang="zh-CN" sz="2800" kern="100" dirty="0">
                <a:solidFill>
                  <a:srgbClr val="C00000"/>
                </a:solidFill>
                <a:latin typeface="Times New Roman"/>
                <a:ea typeface="华文细黑"/>
                <a:cs typeface="Times New Roman"/>
              </a:rPr>
              <a:t>：主张解放思想，实事求是，一切从实际出发。</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133370793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linds(horizontal)">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11">
                                            <p:txEl>
                                              <p:pRg st="0" end="0"/>
                                            </p:txEl>
                                          </p:spTgt>
                                        </p:tgtEl>
                                      </p:cBhvr>
                                    </p:animEffect>
                                    <p:set>
                                      <p:cBhvr>
                                        <p:cTn id="17" dur="1" fill="hold">
                                          <p:stCondLst>
                                            <p:cond delay="499"/>
                                          </p:stCondLst>
                                        </p:cTn>
                                        <p:tgtEl>
                                          <p:spTgt spid="11">
                                            <p:txEl>
                                              <p:pRg st="0" end="0"/>
                                            </p:txEl>
                                          </p:spTgt>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500"/>
                                        <p:tgtEl>
                                          <p:spTgt spid="7">
                                            <p:txEl>
                                              <p:pRg st="0" end="0"/>
                                            </p:txEl>
                                          </p:spTgt>
                                        </p:tgtEl>
                                      </p:cBhvr>
                                    </p:animEffect>
                                    <p:set>
                                      <p:cBhvr>
                                        <p:cTn id="20" dur="1" fill="hold">
                                          <p:stCondLst>
                                            <p:cond delay="499"/>
                                          </p:stCondLst>
                                        </p:cTn>
                                        <p:tgtEl>
                                          <p:spTgt spid="7">
                                            <p:txEl>
                                              <p:pRg st="0" end="0"/>
                                            </p:txEl>
                                          </p:spTgt>
                                        </p:tgtEl>
                                        <p:attrNameLst>
                                          <p:attrName>style.visibility</p:attrName>
                                        </p:attrNameLst>
                                      </p:cBhvr>
                                      <p:to>
                                        <p:strVal val="hidden"/>
                                      </p:to>
                                    </p:set>
                                  </p:childTnLst>
                                </p:cTn>
                              </p:par>
                            </p:childTnLst>
                          </p:cTn>
                        </p:par>
                      </p:childTnLst>
                    </p:cTn>
                  </p:par>
                </p:childTnLst>
              </p:cTn>
              <p:nextCondLst>
                <p:cond evt="onClick" delay="0">
                  <p:tgtEl>
                    <p:spTgt spid="6"/>
                  </p:tgtEl>
                </p:cond>
              </p:nextCondLst>
            </p:seq>
          </p:childTnLst>
        </p:cTn>
      </p:par>
    </p:tnLst>
    <p:bldLst>
      <p:bldP spid="11" grpId="0" build="allAtOnce"/>
      <p:bldP spid="7" grpId="0" build="allAtOnce"/>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174199" y="486991"/>
            <a:ext cx="11881938" cy="6294519"/>
          </a:xfrm>
          <a:prstGeom prst="rect">
            <a:avLst/>
          </a:prstGeom>
        </p:spPr>
        <p:txBody>
          <a:bodyPr wrap="square" lIns="121898" tIns="60948" rIns="121898" bIns="60948">
            <a:spAutoFit/>
          </a:bodyPr>
          <a:lstStyle/>
          <a:p>
            <a:pPr algn="just">
              <a:lnSpc>
                <a:spcPct val="145000"/>
              </a:lnSpc>
              <a:spcAft>
                <a:spcPts val="0"/>
              </a:spcAft>
              <a:tabLst>
                <a:tab pos="2340610" algn="l"/>
              </a:tabLst>
            </a:pPr>
            <a:r>
              <a:rPr lang="zh-CN" altLang="zh-CN" sz="2800" b="1" kern="100" dirty="0">
                <a:latin typeface="Times New Roman"/>
                <a:ea typeface="华文细黑"/>
                <a:cs typeface="Times New Roman"/>
              </a:rPr>
              <a:t>史料一</a:t>
            </a:r>
            <a:r>
              <a:rPr lang="zh-CN" altLang="zh-CN" sz="2800" kern="100" dirty="0">
                <a:latin typeface="Times New Roman"/>
                <a:ea typeface="华文细黑"/>
                <a:cs typeface="Times New Roman"/>
              </a:rPr>
              <a:t>　对这个问题，我们党已经有了明确的回答：我国正处在社会主义的初级阶段。这个论断，包括两层含义。第一，我国社会已经是社会主义社会。我们必须坚持而不能离开社会主义。第二，我国的社会主义社会还处在初级阶段。我们必须从这个实际出发，而不能超越这个阶段</a:t>
            </a:r>
            <a:r>
              <a:rPr lang="zh-CN" altLang="zh-CN" sz="2800" kern="100" dirty="0" smtClean="0">
                <a:latin typeface="Times New Roman"/>
                <a:ea typeface="华文细黑"/>
                <a:cs typeface="Times New Roman"/>
              </a:rPr>
              <a:t>。</a:t>
            </a:r>
            <a:endParaRPr lang="en-US" altLang="zh-CN" sz="2800" kern="100" dirty="0" smtClean="0">
              <a:latin typeface="Times New Roman"/>
              <a:ea typeface="华文细黑"/>
              <a:cs typeface="Times New Roman"/>
            </a:endParaRPr>
          </a:p>
          <a:p>
            <a:pPr algn="r">
              <a:lnSpc>
                <a:spcPct val="145000"/>
              </a:lnSpc>
              <a:spcAft>
                <a:spcPts val="0"/>
              </a:spcAft>
              <a:tabLst>
                <a:tab pos="2340610" algn="l"/>
              </a:tabLst>
            </a:pPr>
            <a:r>
              <a:rPr lang="en-US" altLang="zh-CN" sz="2800" kern="100" dirty="0" smtClean="0">
                <a:latin typeface="Times New Roman"/>
                <a:ea typeface="华文细黑"/>
                <a:cs typeface="Courier New"/>
              </a:rPr>
              <a:t>——</a:t>
            </a:r>
            <a:r>
              <a:rPr lang="zh-CN" altLang="zh-CN" sz="2800" kern="100" dirty="0">
                <a:latin typeface="Times New Roman"/>
                <a:ea typeface="华文细黑"/>
                <a:cs typeface="Times New Roman"/>
              </a:rPr>
              <a:t>中共十三大报告</a:t>
            </a:r>
            <a:endParaRPr lang="zh-CN" altLang="zh-CN" sz="2800" kern="100" dirty="0">
              <a:latin typeface="宋体"/>
              <a:cs typeface="Courier New"/>
            </a:endParaRPr>
          </a:p>
          <a:p>
            <a:pPr algn="just">
              <a:lnSpc>
                <a:spcPct val="145000"/>
              </a:lnSpc>
              <a:spcAft>
                <a:spcPts val="0"/>
              </a:spcAft>
              <a:tabLst>
                <a:tab pos="2340610" algn="l"/>
              </a:tabLst>
            </a:pPr>
            <a:r>
              <a:rPr lang="zh-CN" altLang="zh-CN" sz="2800" b="1" kern="100" dirty="0">
                <a:latin typeface="Times New Roman"/>
                <a:ea typeface="华文细黑"/>
                <a:cs typeface="Times New Roman"/>
              </a:rPr>
              <a:t>史料二</a:t>
            </a:r>
            <a:r>
              <a:rPr lang="zh-CN" altLang="zh-CN" sz="2800" kern="100" dirty="0">
                <a:latin typeface="Times New Roman"/>
                <a:ea typeface="华文细黑"/>
                <a:cs typeface="Times New Roman"/>
              </a:rPr>
              <a:t>　计划多一点还是市场多一点，不是社会主义与资本主义的本质区别。计划经济不等于社会主义，资本主义也有计划；市场经济不等于资本主义，社会主义也有市场。计划和市场都是经济手段。社会主义的本质，是解放</a:t>
            </a:r>
            <a:r>
              <a:rPr lang="zh-CN" altLang="zh-CN" sz="2800" kern="100" dirty="0" smtClean="0">
                <a:latin typeface="Times New Roman"/>
                <a:ea typeface="华文细黑"/>
                <a:cs typeface="Times New Roman"/>
              </a:rPr>
              <a:t>生产力</a:t>
            </a:r>
            <a:r>
              <a:rPr lang="en-US" altLang="zh-CN" sz="2800" kern="100" dirty="0" smtClean="0">
                <a:latin typeface="宋体" pitchFamily="2" charset="-122"/>
                <a:ea typeface="宋体" pitchFamily="2" charset="-122"/>
                <a:cs typeface="Times New Roman"/>
              </a:rPr>
              <a:t>,</a:t>
            </a:r>
            <a:r>
              <a:rPr lang="zh-CN" altLang="zh-CN" sz="2800" kern="100" dirty="0" smtClean="0">
                <a:latin typeface="Times New Roman"/>
                <a:ea typeface="华文细黑"/>
                <a:cs typeface="Times New Roman"/>
              </a:rPr>
              <a:t>发展</a:t>
            </a:r>
            <a:r>
              <a:rPr lang="zh-CN" altLang="zh-CN" sz="2800" kern="100" dirty="0">
                <a:latin typeface="Times New Roman"/>
                <a:ea typeface="华文细黑"/>
                <a:cs typeface="Times New Roman"/>
              </a:rPr>
              <a:t>生产力，消灭剥削，消除两极分化，最终达到共同富裕</a:t>
            </a:r>
            <a:r>
              <a:rPr lang="zh-CN" altLang="zh-CN" sz="2800" kern="100" dirty="0" smtClean="0">
                <a:latin typeface="Times New Roman"/>
                <a:ea typeface="华文细黑"/>
                <a:cs typeface="Times New Roman"/>
              </a:rPr>
              <a:t>。</a:t>
            </a:r>
            <a:endParaRPr lang="en-US" altLang="zh-CN" sz="2800" kern="100" dirty="0" smtClean="0">
              <a:latin typeface="Times New Roman"/>
              <a:ea typeface="华文细黑"/>
              <a:cs typeface="Times New Roman"/>
            </a:endParaRPr>
          </a:p>
          <a:p>
            <a:pPr algn="r">
              <a:lnSpc>
                <a:spcPct val="145000"/>
              </a:lnSpc>
              <a:spcAft>
                <a:spcPts val="0"/>
              </a:spcAft>
              <a:tabLst>
                <a:tab pos="2340610" algn="l"/>
              </a:tabLst>
            </a:pPr>
            <a:r>
              <a:rPr lang="en-US" altLang="zh-CN" sz="2800" kern="100" dirty="0" smtClean="0">
                <a:latin typeface="Times New Roman"/>
                <a:ea typeface="华文细黑"/>
                <a:cs typeface="Courier New"/>
              </a:rPr>
              <a:t>——</a:t>
            </a:r>
            <a:r>
              <a:rPr lang="en-US" altLang="zh-CN" sz="2800" kern="100" dirty="0">
                <a:latin typeface="Times New Roman"/>
                <a:ea typeface="华文细黑"/>
                <a:cs typeface="Courier New"/>
              </a:rPr>
              <a:t>1992</a:t>
            </a:r>
            <a:r>
              <a:rPr lang="zh-CN" altLang="zh-CN" sz="2800" kern="100" dirty="0">
                <a:latin typeface="Times New Roman"/>
                <a:ea typeface="华文细黑"/>
                <a:cs typeface="Times New Roman"/>
              </a:rPr>
              <a:t>年邓小平南方</a:t>
            </a:r>
            <a:r>
              <a:rPr lang="zh-CN" altLang="zh-CN" sz="2800" kern="100" dirty="0" smtClean="0">
                <a:latin typeface="Times New Roman"/>
                <a:ea typeface="华文细黑"/>
                <a:cs typeface="Times New Roman"/>
              </a:rPr>
              <a:t>讲话</a:t>
            </a:r>
            <a:r>
              <a:rPr lang="en-US" altLang="zh-CN" sz="2800" kern="100" dirty="0" smtClean="0">
                <a:latin typeface="Times New Roman"/>
                <a:ea typeface="华文细黑"/>
                <a:cs typeface="Times New Roman"/>
              </a:rPr>
              <a:t>  </a:t>
            </a:r>
            <a:endParaRPr lang="zh-CN" altLang="zh-CN" sz="2800" kern="100" dirty="0">
              <a:effectLst/>
              <a:latin typeface="宋体"/>
              <a:cs typeface="Courier New"/>
            </a:endParaRPr>
          </a:p>
        </p:txBody>
      </p:sp>
      <p:sp>
        <p:nvSpPr>
          <p:cNvPr id="3" name="矩形 2"/>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主题三　邓小平理论的创新与发展</a:t>
            </a:r>
          </a:p>
        </p:txBody>
      </p:sp>
    </p:spTree>
    <p:extLst>
      <p:ext uri="{BB962C8B-B14F-4D97-AF65-F5344CB8AC3E}">
        <p14:creationId xmlns:p14="http://schemas.microsoft.com/office/powerpoint/2010/main" xmlns="" val="15381357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
        <p:nvSpPr>
          <p:cNvPr id="12" name="矩形 11"/>
          <p:cNvSpPr/>
          <p:nvPr/>
        </p:nvSpPr>
        <p:spPr>
          <a:xfrm>
            <a:off x="212393" y="261442"/>
            <a:ext cx="11499437" cy="197949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C00000"/>
                </a:solidFill>
                <a:latin typeface="Times New Roman"/>
                <a:ea typeface="微软雅黑"/>
                <a:cs typeface="Times New Roman"/>
              </a:rPr>
              <a:t>问题思考</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据史料一，中共十三大的主要贡献是什么？据材料二，邓小平社会主义建设理论又有何发展？</a:t>
            </a:r>
            <a:endParaRPr lang="zh-CN" altLang="zh-CN" sz="2800" kern="100" dirty="0">
              <a:effectLst/>
              <a:latin typeface="宋体"/>
              <a:cs typeface="Courier New"/>
            </a:endParaRPr>
          </a:p>
        </p:txBody>
      </p:sp>
      <p:sp>
        <p:nvSpPr>
          <p:cNvPr id="11" name="矩形 10"/>
          <p:cNvSpPr/>
          <p:nvPr/>
        </p:nvSpPr>
        <p:spPr>
          <a:xfrm>
            <a:off x="212393" y="2243706"/>
            <a:ext cx="11385581" cy="197949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贡献</a:t>
            </a:r>
            <a:r>
              <a:rPr lang="zh-CN" altLang="zh-CN" sz="2800" kern="100" dirty="0">
                <a:solidFill>
                  <a:srgbClr val="C00000"/>
                </a:solidFill>
                <a:latin typeface="Times New Roman"/>
                <a:ea typeface="华文细黑"/>
                <a:cs typeface="Times New Roman"/>
              </a:rPr>
              <a:t>：提出了我国社会主义初级阶段理论。</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solidFill>
                  <a:srgbClr val="C00000"/>
                </a:solidFill>
                <a:latin typeface="Times New Roman"/>
                <a:ea typeface="华文细黑"/>
                <a:cs typeface="Times New Roman"/>
              </a:rPr>
              <a:t>发展：回答了什么是社会主义问题，指出计划和市场都是经济手段，社会主义的本质是发展生产力。</a:t>
            </a:r>
            <a:endParaRPr lang="zh-CN" altLang="zh-CN" sz="2800" kern="100" dirty="0">
              <a:effectLst/>
              <a:latin typeface="宋体"/>
              <a:cs typeface="Courier New"/>
            </a:endParaRPr>
          </a:p>
        </p:txBody>
      </p:sp>
      <p:sp>
        <p:nvSpPr>
          <p:cNvPr id="7" name="矩形 6"/>
          <p:cNvSpPr/>
          <p:nvPr/>
        </p:nvSpPr>
        <p:spPr>
          <a:xfrm>
            <a:off x="212393" y="4254362"/>
            <a:ext cx="11499437" cy="68760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综合史料及所学，说一说邓小平理论创新的突出特点。</a:t>
            </a:r>
            <a:endParaRPr lang="zh-CN" altLang="zh-CN" sz="2800" kern="100" dirty="0">
              <a:effectLst/>
              <a:latin typeface="宋体"/>
              <a:cs typeface="Courier New"/>
            </a:endParaRPr>
          </a:p>
        </p:txBody>
      </p:sp>
      <p:sp>
        <p:nvSpPr>
          <p:cNvPr id="8" name="矩形 7"/>
          <p:cNvSpPr/>
          <p:nvPr/>
        </p:nvSpPr>
        <p:spPr>
          <a:xfrm>
            <a:off x="212393" y="4977499"/>
            <a:ext cx="11385581" cy="68760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特点</a:t>
            </a:r>
            <a:r>
              <a:rPr lang="zh-CN" altLang="zh-CN" sz="2800" kern="100" dirty="0">
                <a:solidFill>
                  <a:srgbClr val="C00000"/>
                </a:solidFill>
                <a:latin typeface="Times New Roman"/>
                <a:ea typeface="华文细黑"/>
                <a:cs typeface="Times New Roman"/>
              </a:rPr>
              <a:t>：立足国情，实事求是，与时俱进。</a:t>
            </a:r>
            <a:endParaRPr lang="zh-CN" altLang="zh-CN" sz="2800" kern="100" dirty="0">
              <a:effectLst/>
              <a:latin typeface="宋体"/>
              <a:cs typeface="Courier New"/>
            </a:endParaRPr>
          </a:p>
        </p:txBody>
      </p:sp>
      <p:pic>
        <p:nvPicPr>
          <p:cNvPr id="9" name="图片 8">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5742766"/>
            <a:ext cx="602973" cy="602973"/>
          </a:xfrm>
          <a:prstGeom prst="rect">
            <a:avLst/>
          </a:prstGeom>
        </p:spPr>
      </p:pic>
    </p:spTree>
    <p:extLst>
      <p:ext uri="{BB962C8B-B14F-4D97-AF65-F5344CB8AC3E}">
        <p14:creationId xmlns:p14="http://schemas.microsoft.com/office/powerpoint/2010/main" xmlns="" val="208872594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blinds(horizontal)">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blinds(horizontal)">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11">
                                            <p:txEl>
                                              <p:pRg st="0" end="0"/>
                                            </p:txEl>
                                          </p:spTgt>
                                        </p:tgtEl>
                                      </p:cBhvr>
                                    </p:animEffect>
                                    <p:set>
                                      <p:cBhvr>
                                        <p:cTn id="22" dur="1" fill="hold">
                                          <p:stCondLst>
                                            <p:cond delay="499"/>
                                          </p:stCondLst>
                                        </p:cTn>
                                        <p:tgtEl>
                                          <p:spTgt spid="11">
                                            <p:txEl>
                                              <p:pRg st="0" end="0"/>
                                            </p:txEl>
                                          </p:spTgt>
                                        </p:tgtEl>
                                        <p:attrNameLst>
                                          <p:attrName>style.visibility</p:attrName>
                                        </p:attrNameLst>
                                      </p:cBhvr>
                                      <p:to>
                                        <p:strVal val="hidden"/>
                                      </p:to>
                                    </p:set>
                                  </p:childTnLst>
                                </p:cTn>
                              </p:par>
                              <p:par>
                                <p:cTn id="23" presetID="10" presetClass="exit" presetSubtype="0" fill="hold" grpId="0" nodeType="withEffect">
                                  <p:stCondLst>
                                    <p:cond delay="0"/>
                                  </p:stCondLst>
                                  <p:childTnLst>
                                    <p:animEffect transition="out" filter="fade">
                                      <p:cBhvr>
                                        <p:cTn id="24" dur="500"/>
                                        <p:tgtEl>
                                          <p:spTgt spid="8">
                                            <p:txEl>
                                              <p:pRg st="0" end="0"/>
                                            </p:txEl>
                                          </p:spTgt>
                                        </p:tgtEl>
                                      </p:cBhvr>
                                    </p:animEffect>
                                    <p:set>
                                      <p:cBhvr>
                                        <p:cTn id="25" dur="1" fill="hold">
                                          <p:stCondLst>
                                            <p:cond delay="499"/>
                                          </p:stCondLst>
                                        </p:cTn>
                                        <p:tgtEl>
                                          <p:spTgt spid="8">
                                            <p:txEl>
                                              <p:pRg st="0" end="0"/>
                                            </p:txEl>
                                          </p:spTgt>
                                        </p:tgtEl>
                                        <p:attrNameLst>
                                          <p:attrName>style.visibility</p:attrName>
                                        </p:attrNameLst>
                                      </p:cBhvr>
                                      <p:to>
                                        <p:strVal val="hidden"/>
                                      </p:to>
                                    </p:set>
                                  </p:childTnLst>
                                </p:cTn>
                              </p:par>
                              <p:par>
                                <p:cTn id="26" presetID="10" presetClass="exit" presetSubtype="0" fill="hold" grpId="0" nodeType="withEffect">
                                  <p:stCondLst>
                                    <p:cond delay="0"/>
                                  </p:stCondLst>
                                  <p:childTnLst>
                                    <p:animEffect transition="out" filter="fade">
                                      <p:cBhvr>
                                        <p:cTn id="27" dur="500"/>
                                        <p:tgtEl>
                                          <p:spTgt spid="11">
                                            <p:txEl>
                                              <p:pRg st="1" end="1"/>
                                            </p:txEl>
                                          </p:spTgt>
                                        </p:tgtEl>
                                      </p:cBhvr>
                                    </p:animEffect>
                                    <p:set>
                                      <p:cBhvr>
                                        <p:cTn id="28" dur="1" fill="hold">
                                          <p:stCondLst>
                                            <p:cond delay="499"/>
                                          </p:stCondLst>
                                        </p:cTn>
                                        <p:tgtEl>
                                          <p:spTgt spid="11">
                                            <p:txEl>
                                              <p:pRg st="1" end="1"/>
                                            </p:txEl>
                                          </p:spTgt>
                                        </p:tgtEl>
                                        <p:attrNameLst>
                                          <p:attrName>style.visibility</p:attrName>
                                        </p:attrNameLst>
                                      </p:cBhvr>
                                      <p:to>
                                        <p:strVal val="hidden"/>
                                      </p:to>
                                    </p:set>
                                  </p:childTnLst>
                                </p:cTn>
                              </p:par>
                            </p:childTnLst>
                          </p:cTn>
                        </p:par>
                      </p:childTnLst>
                    </p:cTn>
                  </p:par>
                </p:childTnLst>
              </p:cTn>
              <p:nextCondLst>
                <p:cond evt="onClick" delay="0">
                  <p:tgtEl>
                    <p:spTgt spid="6"/>
                  </p:tgtEl>
                </p:cond>
              </p:nextCondLst>
            </p:seq>
          </p:childTnLst>
        </p:cTn>
      </p:par>
    </p:tnLst>
    <p:bldLst>
      <p:bldP spid="11" grpId="0" uiExpand="1" build="allAtOnce"/>
      <p:bldP spid="8" grpId="0" build="allAtOnce"/>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0413" cy="68595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3373948" y="2205658"/>
            <a:ext cx="5442516" cy="1938992"/>
          </a:xfrm>
          <a:prstGeom prst="rect">
            <a:avLst/>
          </a:prstGeom>
        </p:spPr>
        <p:txBody>
          <a:bodyPr wrap="none">
            <a:spAutoFit/>
          </a:bodyPr>
          <a:lstStyle/>
          <a:p>
            <a:pPr algn="ctr">
              <a:lnSpc>
                <a:spcPct val="150000"/>
              </a:lnSpc>
            </a:pPr>
            <a:r>
              <a:rPr lang="zh-CN" altLang="en-US" sz="4000" b="1" dirty="0">
                <a:solidFill>
                  <a:srgbClr val="FFFF00"/>
                </a:solidFill>
                <a:latin typeface="Times New Roman" pitchFamily="18" charset="0"/>
                <a:ea typeface="微软雅黑" pitchFamily="34" charset="-122"/>
                <a:cs typeface="Times New Roman" pitchFamily="18" charset="0"/>
              </a:rPr>
              <a:t>反馈训练 </a:t>
            </a:r>
            <a:r>
              <a:rPr lang="en-US" altLang="zh-CN" sz="4000" b="1" dirty="0" smtClean="0">
                <a:solidFill>
                  <a:srgbClr val="FFFF00"/>
                </a:solidFill>
                <a:latin typeface="Times New Roman" pitchFamily="18" charset="0"/>
                <a:ea typeface="微软雅黑" pitchFamily="34" charset="-122"/>
                <a:cs typeface="Times New Roman" pitchFamily="18" charset="0"/>
              </a:rPr>
              <a:t>	  </a:t>
            </a:r>
            <a:r>
              <a:rPr lang="zh-CN" altLang="en-US" sz="4000" b="1" dirty="0" smtClean="0">
                <a:solidFill>
                  <a:srgbClr val="FFFF00"/>
                </a:solidFill>
                <a:latin typeface="Times New Roman" pitchFamily="18" charset="0"/>
                <a:ea typeface="微软雅黑" pitchFamily="34" charset="-122"/>
                <a:cs typeface="Times New Roman" pitchFamily="18" charset="0"/>
              </a:rPr>
              <a:t>随</a:t>
            </a:r>
            <a:r>
              <a:rPr lang="zh-CN" altLang="en-US" sz="4000" b="1" dirty="0">
                <a:solidFill>
                  <a:srgbClr val="FFFF00"/>
                </a:solidFill>
                <a:latin typeface="Times New Roman" pitchFamily="18" charset="0"/>
                <a:ea typeface="微软雅黑" pitchFamily="34" charset="-122"/>
                <a:cs typeface="Times New Roman" pitchFamily="18" charset="0"/>
              </a:rPr>
              <a:t>堂巩固  </a:t>
            </a:r>
            <a:endParaRPr lang="en-US" altLang="zh-CN" sz="4000" b="1" dirty="0" smtClean="0">
              <a:solidFill>
                <a:srgbClr val="FFFF00"/>
              </a:solidFill>
              <a:latin typeface="Times New Roman" pitchFamily="18" charset="0"/>
              <a:ea typeface="微软雅黑" pitchFamily="34" charset="-122"/>
              <a:cs typeface="Times New Roman" pitchFamily="18" charset="0"/>
            </a:endParaRPr>
          </a:p>
          <a:p>
            <a:pPr algn="ctr">
              <a:lnSpc>
                <a:spcPct val="150000"/>
              </a:lnSpc>
            </a:pPr>
            <a:r>
              <a:rPr lang="en-US" altLang="zh-CN" sz="4000" dirty="0">
                <a:solidFill>
                  <a:prstClr val="white"/>
                </a:solidFill>
                <a:latin typeface="华文楷体" pitchFamily="2" charset="-122"/>
                <a:ea typeface="华文楷体" pitchFamily="2" charset="-122"/>
                <a:cs typeface="Times New Roman" pitchFamily="18" charset="0"/>
              </a:rPr>
              <a:t>——</a:t>
            </a:r>
            <a:r>
              <a:rPr lang="en-US" altLang="zh-CN" sz="4000" b="1" dirty="0" smtClean="0">
                <a:solidFill>
                  <a:prstClr val="white"/>
                </a:solidFill>
                <a:latin typeface="Times New Roman" pitchFamily="18" charset="0"/>
                <a:ea typeface="微软雅黑" pitchFamily="34" charset="-122"/>
                <a:cs typeface="Times New Roman" pitchFamily="18" charset="0"/>
              </a:rPr>
              <a:t> </a:t>
            </a:r>
            <a:r>
              <a:rPr lang="zh-CN" altLang="en-US" sz="4000" dirty="0">
                <a:solidFill>
                  <a:prstClr val="white"/>
                </a:solidFill>
                <a:latin typeface="华文楷体" pitchFamily="2" charset="-122"/>
                <a:ea typeface="华文楷体" pitchFamily="2" charset="-122"/>
                <a:cs typeface="Times New Roman" pitchFamily="18" charset="0"/>
              </a:rPr>
              <a:t>会做题才是硬道理</a:t>
            </a:r>
            <a:endParaRPr lang="en-US" altLang="zh-CN" sz="4000" dirty="0">
              <a:solidFill>
                <a:prstClr val="white"/>
              </a:solidFill>
              <a:latin typeface="华文楷体" pitchFamily="2" charset="-122"/>
              <a:ea typeface="华文楷体" pitchFamily="2" charset="-122"/>
              <a:cs typeface="Times New Roman" pitchFamily="18" charset="0"/>
            </a:endParaRPr>
          </a:p>
        </p:txBody>
      </p:sp>
    </p:spTree>
    <p:extLst>
      <p:ext uri="{BB962C8B-B14F-4D97-AF65-F5344CB8AC3E}">
        <p14:creationId xmlns:p14="http://schemas.microsoft.com/office/powerpoint/2010/main" xmlns="" val="18011963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406574" y="583695"/>
            <a:ext cx="11593288" cy="335474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下列关于邓小平的说法，正确的是</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宋体"/>
                <a:ea typeface="华文细黑"/>
                <a:cs typeface="Times New Roman"/>
              </a:rPr>
              <a:t>①</a:t>
            </a:r>
            <a:r>
              <a:rPr lang="zh-CN" altLang="zh-CN" sz="2800" kern="100" dirty="0">
                <a:latin typeface="Times New Roman"/>
                <a:ea typeface="华文细黑"/>
                <a:cs typeface="Times New Roman"/>
              </a:rPr>
              <a:t>出生于四川广安　</a:t>
            </a:r>
            <a:r>
              <a:rPr lang="en-US" altLang="zh-CN" sz="2800" kern="100" dirty="0">
                <a:latin typeface="宋体"/>
                <a:ea typeface="华文细黑"/>
                <a:cs typeface="Times New Roman"/>
              </a:rPr>
              <a:t>②</a:t>
            </a:r>
            <a:r>
              <a:rPr lang="zh-CN" altLang="zh-CN" sz="2800" kern="100" dirty="0">
                <a:latin typeface="Times New Roman"/>
                <a:ea typeface="华文细黑"/>
                <a:cs typeface="Times New Roman"/>
              </a:rPr>
              <a:t>留法期间曾勤工俭学　</a:t>
            </a:r>
            <a:r>
              <a:rPr lang="en-US" altLang="zh-CN" sz="2800" kern="100" dirty="0">
                <a:latin typeface="宋体"/>
                <a:ea typeface="华文细黑"/>
                <a:cs typeface="Times New Roman"/>
              </a:rPr>
              <a:t>③</a:t>
            </a:r>
            <a:r>
              <a:rPr lang="en-US" altLang="zh-CN" sz="2800" kern="100" dirty="0">
                <a:latin typeface="Times New Roman"/>
                <a:ea typeface="华文细黑"/>
                <a:cs typeface="Courier New"/>
              </a:rPr>
              <a:t>1929</a:t>
            </a:r>
            <a:r>
              <a:rPr lang="zh-CN" altLang="zh-CN" sz="2800" kern="100" dirty="0">
                <a:latin typeface="Times New Roman"/>
                <a:ea typeface="华文细黑"/>
                <a:cs typeface="Times New Roman"/>
              </a:rPr>
              <a:t>年领导了百色起义　</a:t>
            </a:r>
            <a:r>
              <a:rPr lang="en-US" altLang="zh-CN" sz="2800" kern="100" dirty="0">
                <a:latin typeface="宋体"/>
                <a:ea typeface="华文细黑"/>
                <a:cs typeface="Times New Roman"/>
              </a:rPr>
              <a:t>④</a:t>
            </a:r>
            <a:r>
              <a:rPr lang="en-US" altLang="zh-CN" sz="2800" kern="100" dirty="0">
                <a:latin typeface="Times New Roman"/>
                <a:ea typeface="华文细黑"/>
                <a:cs typeface="Courier New"/>
              </a:rPr>
              <a:t>1949</a:t>
            </a:r>
            <a:r>
              <a:rPr lang="zh-CN" altLang="zh-CN" sz="2800" kern="100" dirty="0">
                <a:latin typeface="Times New Roman"/>
                <a:ea typeface="华文细黑"/>
                <a:cs typeface="Times New Roman"/>
              </a:rPr>
              <a:t>年派军进入西藏</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A.</a:t>
            </a:r>
            <a:r>
              <a:rPr lang="en-US" altLang="zh-CN" sz="2800" kern="100" dirty="0">
                <a:latin typeface="宋体"/>
                <a:ea typeface="华文细黑"/>
                <a:cs typeface="Times New Roman"/>
              </a:rPr>
              <a:t>①②③</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B</a:t>
            </a:r>
            <a:r>
              <a:rPr lang="en-US" altLang="zh-CN" sz="2800" kern="100" dirty="0">
                <a:latin typeface="Times New Roman"/>
                <a:ea typeface="华文细黑"/>
                <a:cs typeface="Courier New"/>
              </a:rPr>
              <a:t>.</a:t>
            </a:r>
            <a:r>
              <a:rPr lang="en-US" altLang="zh-CN" sz="2800" kern="100" dirty="0">
                <a:latin typeface="宋体"/>
                <a:ea typeface="华文细黑"/>
                <a:cs typeface="Times New Roman"/>
              </a:rPr>
              <a:t>①②④</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C.</a:t>
            </a:r>
            <a:r>
              <a:rPr lang="en-US" altLang="zh-CN" sz="2800" kern="100" dirty="0">
                <a:latin typeface="宋体"/>
                <a:ea typeface="华文细黑"/>
                <a:cs typeface="Times New Roman"/>
              </a:rPr>
              <a:t>①③④</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D</a:t>
            </a:r>
            <a:r>
              <a:rPr lang="en-US" altLang="zh-CN" sz="2800" kern="100" dirty="0">
                <a:latin typeface="Times New Roman"/>
                <a:ea typeface="华文细黑"/>
                <a:cs typeface="Courier New"/>
              </a:rPr>
              <a:t>.</a:t>
            </a:r>
            <a:r>
              <a:rPr lang="en-US" altLang="zh-CN" sz="2800" kern="100" dirty="0">
                <a:latin typeface="宋体"/>
                <a:ea typeface="华文细黑"/>
                <a:cs typeface="Times New Roman"/>
              </a:rPr>
              <a:t>①②③④</a:t>
            </a:r>
            <a:endParaRPr lang="zh-CN" altLang="zh-CN" sz="2800" kern="100" dirty="0">
              <a:effectLst/>
              <a:latin typeface="宋体"/>
              <a:cs typeface="Courier New"/>
            </a:endParaRPr>
          </a:p>
        </p:txBody>
      </p:sp>
      <p:sp>
        <p:nvSpPr>
          <p:cNvPr id="16"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solidFill>
                  <a:srgbClr val="0000FF"/>
                </a:solidFill>
                <a:latin typeface="Broadway" pitchFamily="82" charset="0"/>
                <a:ea typeface="楷体" pitchFamily="49" charset="-122"/>
                <a:cs typeface="经典繁仿黑" pitchFamily="49" charset="-122"/>
              </a:rPr>
              <a:t>1</a:t>
            </a:r>
          </a:p>
        </p:txBody>
      </p:sp>
      <p:sp>
        <p:nvSpPr>
          <p:cNvPr id="17"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9"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20"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8" name="TextBox 17"/>
          <p:cNvSpPr txBox="1"/>
          <p:nvPr/>
        </p:nvSpPr>
        <p:spPr>
          <a:xfrm>
            <a:off x="298562" y="2637706"/>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23" name="TextBox 22"/>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4" name="TextBox 23"/>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22" name="矩形 21"/>
          <p:cNvSpPr/>
          <p:nvPr/>
        </p:nvSpPr>
        <p:spPr>
          <a:xfrm>
            <a:off x="387524" y="3894322"/>
            <a:ext cx="11593288" cy="68760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派军进入西藏是在</a:t>
            </a:r>
            <a:r>
              <a:rPr lang="en-US" altLang="zh-CN" sz="2800" kern="100" dirty="0">
                <a:latin typeface="Times New Roman"/>
                <a:ea typeface="华文细黑"/>
                <a:cs typeface="Courier New"/>
              </a:rPr>
              <a:t>1950</a:t>
            </a:r>
            <a:r>
              <a:rPr lang="zh-CN" altLang="zh-CN" sz="2800" kern="100" dirty="0">
                <a:latin typeface="Times New Roman"/>
                <a:ea typeface="华文细黑"/>
                <a:cs typeface="Times New Roman"/>
              </a:rPr>
              <a:t>年，故</a:t>
            </a:r>
            <a:r>
              <a:rPr lang="en-US" altLang="zh-CN" sz="2800" kern="100" dirty="0">
                <a:latin typeface="宋体"/>
                <a:ea typeface="华文细黑"/>
                <a:cs typeface="Times New Roman"/>
              </a:rPr>
              <a:t>④</a:t>
            </a:r>
            <a:r>
              <a:rPr lang="zh-CN" altLang="zh-CN" sz="2800" kern="100" dirty="0">
                <a:latin typeface="Times New Roman"/>
                <a:ea typeface="华文细黑"/>
                <a:cs typeface="Times New Roman"/>
              </a:rPr>
              <a:t>的说法错误，排除含</a:t>
            </a:r>
            <a:r>
              <a:rPr lang="en-US" altLang="zh-CN" sz="2800" kern="100" dirty="0">
                <a:latin typeface="宋体"/>
                <a:ea typeface="华文细黑"/>
                <a:cs typeface="Times New Roman"/>
              </a:rPr>
              <a:t>④</a:t>
            </a:r>
            <a:r>
              <a:rPr lang="zh-CN" altLang="zh-CN" sz="2800" kern="100" dirty="0">
                <a:latin typeface="Times New Roman"/>
                <a:ea typeface="华文细黑"/>
                <a:cs typeface="Times New Roman"/>
              </a:rPr>
              <a:t>的选项。</a:t>
            </a:r>
            <a:endParaRPr lang="zh-CN" altLang="zh-CN" sz="2800" kern="100" dirty="0">
              <a:effectLst/>
              <a:latin typeface="宋体"/>
              <a:cs typeface="Courier New"/>
            </a:endParaRPr>
          </a:p>
        </p:txBody>
      </p:sp>
      <p:sp>
        <p:nvSpPr>
          <p:cNvPr id="11"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2"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170684100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3"/>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8"/>
                                        </p:tgtEl>
                                      </p:cBhvr>
                                    </p:animEffect>
                                    <p:set>
                                      <p:cBhvr>
                                        <p:cTn id="12"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13" restart="whenNotActive" fill="hold" evtFilter="cancelBubble" nodeType="interactiveSeq">
                <p:stCondLst>
                  <p:cond evt="onClick" delay="0">
                    <p:tgtEl>
                      <p:spTgt spid="24"/>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blinds(horizontal)">
                                      <p:cBhvr>
                                        <p:cTn id="18" dur="500"/>
                                        <p:tgtEl>
                                          <p:spTgt spid="2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2"/>
                                        </p:tgtEl>
                                      </p:cBhvr>
                                    </p:animEffect>
                                    <p:set>
                                      <p:cBhvr>
                                        <p:cTn id="23" dur="1" fill="hold">
                                          <p:stCondLst>
                                            <p:cond delay="499"/>
                                          </p:stCondLst>
                                        </p:cTn>
                                        <p:tgtEl>
                                          <p:spTgt spid="22"/>
                                        </p:tgtEl>
                                        <p:attrNameLst>
                                          <p:attrName>style.visibility</p:attrName>
                                        </p:attrNameLst>
                                      </p:cBhvr>
                                      <p:to>
                                        <p:strVal val="hidden"/>
                                      </p:to>
                                    </p:set>
                                  </p:childTnLst>
                                </p:cTn>
                              </p:par>
                            </p:childTnLst>
                          </p:cTn>
                        </p:par>
                      </p:childTnLst>
                    </p:cTn>
                  </p:par>
                </p:childTnLst>
              </p:cTn>
              <p:nextCondLst>
                <p:cond evt="onClick" delay="0">
                  <p:tgtEl>
                    <p:spTgt spid="24"/>
                  </p:tgtEl>
                </p:cond>
              </p:nextCondLst>
            </p:seq>
          </p:childTnLst>
        </p:cTn>
      </p:par>
    </p:tnLst>
    <p:bldLst>
      <p:bldP spid="18" grpId="0"/>
      <p:bldP spid="18" grpId="1"/>
      <p:bldP spid="22" grpId="0"/>
      <p:bldP spid="22" grpId="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3"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solidFill>
                  <a:srgbClr val="0000FF"/>
                </a:solidFill>
                <a:effectLst/>
                <a:latin typeface="Broadway" pitchFamily="82" charset="0"/>
                <a:ea typeface="楷体" pitchFamily="49" charset="-122"/>
                <a:cs typeface="经典繁仿黑" pitchFamily="49" charset="-122"/>
              </a:rPr>
              <a:t>2</a:t>
            </a:r>
          </a:p>
        </p:txBody>
      </p:sp>
      <p:sp>
        <p:nvSpPr>
          <p:cNvPr id="14"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5"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1" name="矩形 10"/>
          <p:cNvSpPr/>
          <p:nvPr/>
        </p:nvSpPr>
        <p:spPr>
          <a:xfrm>
            <a:off x="406574" y="583695"/>
            <a:ext cx="11593288" cy="3919254"/>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2.20</a:t>
            </a:r>
            <a:r>
              <a:rPr lang="zh-CN" altLang="zh-CN" sz="2800" kern="100" dirty="0">
                <a:latin typeface="Times New Roman"/>
                <a:ea typeface="华文细黑"/>
                <a:cs typeface="Times New Roman"/>
              </a:rPr>
              <a:t>世纪</a:t>
            </a:r>
            <a:r>
              <a:rPr lang="en-US" altLang="zh-CN" sz="2800" kern="100" dirty="0">
                <a:latin typeface="Times New Roman"/>
                <a:ea typeface="华文细黑"/>
                <a:cs typeface="Courier New"/>
              </a:rPr>
              <a:t>30</a:t>
            </a:r>
            <a:r>
              <a:rPr lang="zh-CN" altLang="zh-CN" sz="2800" kern="100" dirty="0">
                <a:latin typeface="Times New Roman"/>
                <a:ea typeface="华文细黑"/>
                <a:cs typeface="Times New Roman"/>
              </a:rPr>
              <a:t>年代，邓小平的政治生涯遇到第一次磨难，受到中共临时中央的</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最后严重警告</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，主要是由于他</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执行以毛泽东为代表的正确路线</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B.</a:t>
            </a:r>
            <a:r>
              <a:rPr lang="zh-CN" altLang="zh-CN" sz="2800" kern="100" dirty="0">
                <a:latin typeface="Times New Roman"/>
                <a:ea typeface="华文细黑"/>
                <a:cs typeface="Times New Roman"/>
              </a:rPr>
              <a:t>反对</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左</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倾教条主义者对毛泽东的排挤</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反对放弃根据地，实行战略转移</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D.</a:t>
            </a:r>
            <a:r>
              <a:rPr lang="zh-CN" altLang="zh-CN" sz="2800" kern="100" dirty="0">
                <a:latin typeface="Times New Roman"/>
                <a:ea typeface="华文细黑"/>
                <a:cs typeface="Times New Roman"/>
              </a:rPr>
              <a:t>赞成取消</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左</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倾错误领导人的军事指挥权</a:t>
            </a:r>
            <a:endParaRPr lang="zh-CN" altLang="zh-CN" sz="2800" kern="100" dirty="0">
              <a:effectLst/>
              <a:latin typeface="宋体"/>
              <a:cs typeface="Courier New"/>
            </a:endParaRPr>
          </a:p>
        </p:txBody>
      </p:sp>
      <p:sp>
        <p:nvSpPr>
          <p:cNvPr id="16" name="TextBox 15"/>
          <p:cNvSpPr txBox="1"/>
          <p:nvPr/>
        </p:nvSpPr>
        <p:spPr>
          <a:xfrm>
            <a:off x="299783" y="1989634"/>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0" name="TextBox 19">
            <a:hlinkClick r:id="rId6" action="ppaction://hlinksldjump"/>
          </p:cNvPr>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17" name="Rectangle 21">
            <a:hlinkClick r:id="rId7"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8" name="Rectangle 21">
            <a:hlinkClick r:id="rId8"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241449230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6"/>
                                        </p:tgtEl>
                                      </p:cBhvr>
                                    </p:animEffect>
                                    <p:set>
                                      <p:cBhvr>
                                        <p:cTn id="12"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9"/>
                  </p:tgtEl>
                </p:cond>
              </p:nextCondLst>
            </p:seq>
          </p:childTnLst>
        </p:cTn>
      </p:par>
    </p:tnLst>
    <p:bldLst>
      <p:bldP spid="16" grpId="0"/>
      <p:bldP spid="16"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474" y="0"/>
            <a:ext cx="3955487" cy="9428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3" name="TextBox 12"/>
          <p:cNvSpPr txBox="1"/>
          <p:nvPr/>
        </p:nvSpPr>
        <p:spPr>
          <a:xfrm>
            <a:off x="-25474" y="485949"/>
            <a:ext cx="3955487" cy="461665"/>
          </a:xfrm>
          <a:prstGeom prst="rect">
            <a:avLst/>
          </a:prstGeom>
          <a:solidFill>
            <a:schemeClr val="accent6">
              <a:lumMod val="75000"/>
              <a:alpha val="52000"/>
            </a:schemeClr>
          </a:solidFill>
        </p:spPr>
        <p:txBody>
          <a:bodyPr wrap="square" rtlCol="0">
            <a:spAutoFit/>
          </a:bodyPr>
          <a:lstStyle>
            <a:defPPr>
              <a:defRPr lang="zh-CN"/>
            </a:defPPr>
            <a:lvl1pPr algn="ctr">
              <a:defRPr sz="2000" b="1">
                <a:solidFill>
                  <a:schemeClr val="bg1"/>
                </a:solidFill>
                <a:latin typeface="微软雅黑" pitchFamily="34" charset="-122"/>
                <a:ea typeface="微软雅黑" pitchFamily="34" charset="-122"/>
              </a:defRPr>
            </a:lvl1pPr>
          </a:lstStyle>
          <a:p>
            <a:r>
              <a:rPr lang="zh-CN" altLang="en-US" sz="2400" dirty="0"/>
              <a:t>内容索引</a:t>
            </a:r>
          </a:p>
        </p:txBody>
      </p:sp>
      <p:cxnSp>
        <p:nvCxnSpPr>
          <p:cNvPr id="14" name="直接连接符 13"/>
          <p:cNvCxnSpPr/>
          <p:nvPr/>
        </p:nvCxnSpPr>
        <p:spPr>
          <a:xfrm>
            <a:off x="2812173" y="2675920"/>
            <a:ext cx="6840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a:hlinkClick r:id="rId3" action="ppaction://hlinksldjump"/>
          </p:cNvPr>
          <p:cNvSpPr txBox="1"/>
          <p:nvPr/>
        </p:nvSpPr>
        <p:spPr>
          <a:xfrm>
            <a:off x="2782838" y="2152700"/>
            <a:ext cx="6903243" cy="523220"/>
          </a:xfrm>
          <a:prstGeom prst="rect">
            <a:avLst/>
          </a:prstGeom>
          <a:noFill/>
        </p:spPr>
        <p:txBody>
          <a:bodyPr wrap="square" rtlCol="0">
            <a:spAutoFit/>
          </a:bodyPr>
          <a:lstStyle/>
          <a:p>
            <a:r>
              <a:rPr lang="zh-CN" altLang="en-US" sz="2800" b="1" dirty="0" smtClean="0">
                <a:solidFill>
                  <a:srgbClr val="3114AC"/>
                </a:solidFill>
                <a:latin typeface="Times New Roman" pitchFamily="18" charset="0"/>
                <a:ea typeface="微软雅黑" pitchFamily="34" charset="-122"/>
                <a:cs typeface="Times New Roman" pitchFamily="18" charset="0"/>
              </a:rPr>
              <a:t>自主学习 基础知识 </a:t>
            </a:r>
            <a:r>
              <a:rPr lang="en-US" altLang="zh-CN" sz="2800" b="1" dirty="0" smtClean="0">
                <a:solidFill>
                  <a:srgbClr val="3114AC"/>
                </a:solidFill>
                <a:latin typeface="Times New Roman" pitchFamily="18" charset="0"/>
                <a:ea typeface="微软雅黑" pitchFamily="34" charset="-122"/>
                <a:cs typeface="Times New Roman" pitchFamily="18" charset="0"/>
              </a:rPr>
              <a:t>—— </a:t>
            </a:r>
            <a:r>
              <a:rPr lang="zh-CN" altLang="en-US" sz="2800" b="1" dirty="0" smtClean="0">
                <a:solidFill>
                  <a:srgbClr val="3114AC"/>
                </a:solidFill>
                <a:latin typeface="Times New Roman" pitchFamily="18" charset="0"/>
                <a:ea typeface="华文细黑" pitchFamily="2" charset="-122"/>
                <a:cs typeface="Times New Roman" pitchFamily="18" charset="0"/>
              </a:rPr>
              <a:t>把握教材知识体系</a:t>
            </a:r>
            <a:endParaRPr lang="en-US" altLang="zh-CN" sz="2800" b="1" dirty="0">
              <a:solidFill>
                <a:srgbClr val="3114AC"/>
              </a:solidFill>
              <a:latin typeface="Times New Roman" pitchFamily="18" charset="0"/>
              <a:ea typeface="华文细黑" pitchFamily="2" charset="-122"/>
              <a:cs typeface="Times New Roman" pitchFamily="18" charset="0"/>
            </a:endParaRPr>
          </a:p>
        </p:txBody>
      </p:sp>
      <p:cxnSp>
        <p:nvCxnSpPr>
          <p:cNvPr id="16" name="直接连接符 15"/>
          <p:cNvCxnSpPr/>
          <p:nvPr/>
        </p:nvCxnSpPr>
        <p:spPr>
          <a:xfrm>
            <a:off x="2812173" y="3707997"/>
            <a:ext cx="6840000" cy="38"/>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a:hlinkClick r:id="rId4" action="ppaction://hlinksldjump"/>
          </p:cNvPr>
          <p:cNvSpPr txBox="1"/>
          <p:nvPr/>
        </p:nvSpPr>
        <p:spPr>
          <a:xfrm>
            <a:off x="2782838" y="3184815"/>
            <a:ext cx="6903243" cy="523220"/>
          </a:xfrm>
          <a:prstGeom prst="rect">
            <a:avLst/>
          </a:prstGeom>
          <a:noFill/>
        </p:spPr>
        <p:txBody>
          <a:bodyPr wrap="square" rtlCol="0">
            <a:spAutoFit/>
          </a:bodyPr>
          <a:lstStyle/>
          <a:p>
            <a:r>
              <a:rPr lang="zh-CN" altLang="en-US" sz="2800" b="1" dirty="0" smtClean="0">
                <a:solidFill>
                  <a:srgbClr val="3114AC"/>
                </a:solidFill>
                <a:latin typeface="Times New Roman" pitchFamily="18" charset="0"/>
                <a:ea typeface="微软雅黑" pitchFamily="34" charset="-122"/>
                <a:cs typeface="Times New Roman" pitchFamily="18" charset="0"/>
              </a:rPr>
              <a:t>史料实证 深化探究 </a:t>
            </a:r>
            <a:r>
              <a:rPr lang="en-US" altLang="zh-CN" sz="2800" b="1" dirty="0" smtClean="0">
                <a:solidFill>
                  <a:srgbClr val="3114AC"/>
                </a:solidFill>
                <a:latin typeface="Times New Roman" pitchFamily="18" charset="0"/>
                <a:ea typeface="微软雅黑" pitchFamily="34" charset="-122"/>
                <a:cs typeface="Times New Roman" pitchFamily="18" charset="0"/>
              </a:rPr>
              <a:t>—— </a:t>
            </a:r>
            <a:r>
              <a:rPr lang="zh-CN" altLang="en-US" sz="2800" b="1" dirty="0" smtClean="0">
                <a:solidFill>
                  <a:srgbClr val="3114AC"/>
                </a:solidFill>
                <a:latin typeface="Times New Roman" pitchFamily="18" charset="0"/>
                <a:ea typeface="华文细黑" pitchFamily="2" charset="-122"/>
                <a:cs typeface="Times New Roman" pitchFamily="18" charset="0"/>
              </a:rPr>
              <a:t>理解重要史料史论</a:t>
            </a:r>
            <a:endParaRPr lang="en-US" altLang="zh-CN" sz="2800" b="1" dirty="0">
              <a:solidFill>
                <a:srgbClr val="3114AC"/>
              </a:solidFill>
              <a:latin typeface="Times New Roman" pitchFamily="18" charset="0"/>
              <a:ea typeface="华文细黑" pitchFamily="2" charset="-122"/>
              <a:cs typeface="Times New Roman" pitchFamily="18" charset="0"/>
            </a:endParaRPr>
          </a:p>
        </p:txBody>
      </p:sp>
      <p:sp>
        <p:nvSpPr>
          <p:cNvPr id="23" name="TextBox 22">
            <a:hlinkClick r:id="rId5" action="ppaction://hlinksldjump"/>
          </p:cNvPr>
          <p:cNvSpPr txBox="1"/>
          <p:nvPr/>
        </p:nvSpPr>
        <p:spPr>
          <a:xfrm>
            <a:off x="2782838" y="4274726"/>
            <a:ext cx="6903243" cy="523220"/>
          </a:xfrm>
          <a:prstGeom prst="rect">
            <a:avLst/>
          </a:prstGeom>
          <a:noFill/>
        </p:spPr>
        <p:txBody>
          <a:bodyPr wrap="square" rtlCol="0">
            <a:spAutoFit/>
          </a:bodyPr>
          <a:lstStyle/>
          <a:p>
            <a:r>
              <a:rPr lang="zh-CN" altLang="en-US" sz="2800" b="1" dirty="0" smtClean="0">
                <a:solidFill>
                  <a:srgbClr val="3114AC"/>
                </a:solidFill>
                <a:latin typeface="Times New Roman" pitchFamily="18" charset="0"/>
                <a:ea typeface="微软雅黑" pitchFamily="34" charset="-122"/>
                <a:cs typeface="Times New Roman" pitchFamily="18" charset="0"/>
              </a:rPr>
              <a:t>反馈训练 随堂巩固 </a:t>
            </a:r>
            <a:r>
              <a:rPr lang="en-US" altLang="zh-CN" sz="2800" b="1" dirty="0">
                <a:solidFill>
                  <a:srgbClr val="3114AC"/>
                </a:solidFill>
                <a:latin typeface="Times New Roman" pitchFamily="18" charset="0"/>
                <a:ea typeface="微软雅黑" pitchFamily="34" charset="-122"/>
                <a:cs typeface="Times New Roman" pitchFamily="18" charset="0"/>
              </a:rPr>
              <a:t>—— </a:t>
            </a:r>
            <a:r>
              <a:rPr lang="zh-CN" altLang="en-US" sz="2800" b="1" dirty="0" smtClean="0">
                <a:solidFill>
                  <a:srgbClr val="3114AC"/>
                </a:solidFill>
                <a:latin typeface="Times New Roman" pitchFamily="18" charset="0"/>
                <a:ea typeface="华文细黑" pitchFamily="2" charset="-122"/>
                <a:cs typeface="Times New Roman" pitchFamily="18" charset="0"/>
              </a:rPr>
              <a:t>会做题才是硬道理</a:t>
            </a:r>
            <a:endParaRPr lang="en-US" altLang="zh-CN" sz="2800" b="1" dirty="0">
              <a:solidFill>
                <a:srgbClr val="3114AC"/>
              </a:solidFill>
              <a:latin typeface="Times New Roman" pitchFamily="18" charset="0"/>
              <a:ea typeface="华文细黑" pitchFamily="2" charset="-122"/>
              <a:cs typeface="Times New Roman" pitchFamily="18" charset="0"/>
            </a:endParaRPr>
          </a:p>
        </p:txBody>
      </p:sp>
      <p:cxnSp>
        <p:nvCxnSpPr>
          <p:cNvPr id="24" name="直接连接符 23"/>
          <p:cNvCxnSpPr/>
          <p:nvPr/>
        </p:nvCxnSpPr>
        <p:spPr>
          <a:xfrm>
            <a:off x="2787790" y="4797946"/>
            <a:ext cx="6840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98755023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3"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solidFill>
                  <a:srgbClr val="0000FF"/>
                </a:solidFill>
                <a:effectLst/>
                <a:latin typeface="Broadway" pitchFamily="82" charset="0"/>
                <a:ea typeface="楷体" pitchFamily="49" charset="-122"/>
                <a:cs typeface="经典繁仿黑" pitchFamily="49" charset="-122"/>
              </a:rPr>
              <a:t>2</a:t>
            </a:r>
          </a:p>
        </p:txBody>
      </p:sp>
      <p:sp>
        <p:nvSpPr>
          <p:cNvPr id="14"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5"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1" name="矩形 10"/>
          <p:cNvSpPr/>
          <p:nvPr/>
        </p:nvSpPr>
        <p:spPr>
          <a:xfrm>
            <a:off x="334566" y="947987"/>
            <a:ext cx="11593288" cy="262582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以王明为代表的</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左</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倾教条主义者掌握中共中央领导权后，推行</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左</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倾冒险主义路线，反对以毛泽东为代表的正确路线，将根据实际情况推行正确路线的邓小平等视为推行其冒险路线的障碍，对其进行了错误的斗争，其矛头实际上是针对毛泽东的各项正确主张。</a:t>
            </a:r>
            <a:endParaRPr lang="zh-CN" altLang="zh-CN" sz="2800" kern="100" dirty="0">
              <a:effectLst/>
              <a:latin typeface="宋体"/>
              <a:cs typeface="Courier New"/>
            </a:endParaRPr>
          </a:p>
        </p:txBody>
      </p:sp>
      <p:sp>
        <p:nvSpPr>
          <p:cNvPr id="17"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8"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9725727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7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solidFill>
                  <a:srgbClr val="0000FF"/>
                </a:solidFill>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1" name="矩形 10"/>
          <p:cNvSpPr/>
          <p:nvPr/>
        </p:nvSpPr>
        <p:spPr>
          <a:xfrm>
            <a:off x="334566" y="189434"/>
            <a:ext cx="11593288" cy="3919254"/>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3.1961</a:t>
            </a:r>
            <a:r>
              <a:rPr lang="zh-CN" altLang="zh-CN" sz="2800" kern="100" dirty="0">
                <a:latin typeface="Times New Roman"/>
                <a:ea typeface="华文细黑"/>
                <a:cs typeface="Times New Roman"/>
              </a:rPr>
              <a:t>年，邓小平与其他领导人制定了</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调整、巩固、充实、提高</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的八字方针，目的是</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解决反右派斗争的遗留问题</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B.</a:t>
            </a:r>
            <a:r>
              <a:rPr lang="zh-CN" altLang="zh-CN" sz="2800" kern="100" dirty="0">
                <a:latin typeface="Times New Roman"/>
                <a:ea typeface="华文细黑"/>
                <a:cs typeface="Times New Roman"/>
              </a:rPr>
              <a:t>纠正</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大跃进</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和农村人民公社化的错误</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解决社会主义改造的遗留问题</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D.</a:t>
            </a:r>
            <a:r>
              <a:rPr lang="zh-CN" altLang="zh-CN" sz="2800" kern="100" dirty="0">
                <a:latin typeface="Times New Roman"/>
                <a:ea typeface="华文细黑"/>
                <a:cs typeface="Times New Roman"/>
              </a:rPr>
              <a:t>落实《论十大关系》提出的经济方针</a:t>
            </a:r>
            <a:endParaRPr lang="zh-CN" altLang="zh-CN" sz="2800" kern="100" dirty="0">
              <a:effectLst/>
              <a:latin typeface="宋体"/>
              <a:cs typeface="Courier New"/>
            </a:endParaRPr>
          </a:p>
        </p:txBody>
      </p:sp>
      <p:sp>
        <p:nvSpPr>
          <p:cNvPr id="12" name="TextBox 11"/>
          <p:cNvSpPr txBox="1"/>
          <p:nvPr/>
        </p:nvSpPr>
        <p:spPr>
          <a:xfrm>
            <a:off x="190550" y="2284924"/>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0" name="TextBox 19"/>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21" name="矩形 20"/>
          <p:cNvSpPr/>
          <p:nvPr/>
        </p:nvSpPr>
        <p:spPr>
          <a:xfrm>
            <a:off x="334566" y="4024908"/>
            <a:ext cx="11709221" cy="197949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由于经济建设上的</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左</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倾冒进思想，再加上自然灾害的影响，导致国民经济出现严重困难，八字方针的侧重点是解决</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大跃进</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和人民公社化运动所带来的问题。</a:t>
            </a:r>
            <a:endParaRPr lang="zh-CN" altLang="zh-CN" sz="2800" kern="100" dirty="0">
              <a:effectLst/>
              <a:latin typeface="宋体"/>
              <a:cs typeface="Courier New"/>
            </a:endParaRPr>
          </a:p>
        </p:txBody>
      </p:sp>
      <p:sp>
        <p:nvSpPr>
          <p:cNvPr id="13"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249812893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2"/>
                                        </p:tgtEl>
                                      </p:cBhvr>
                                    </p:animEffect>
                                    <p:set>
                                      <p:cBhvr>
                                        <p:cTn id="12"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3" restart="whenNotActive" fill="hold" evtFilter="cancelBubble" nodeType="interactiveSeq">
                <p:stCondLst>
                  <p:cond evt="onClick" delay="0">
                    <p:tgtEl>
                      <p:spTgt spid="20"/>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linds(horizontal)">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1"/>
                                        </p:tgtEl>
                                      </p:cBhvr>
                                    </p:animEffect>
                                    <p:set>
                                      <p:cBhvr>
                                        <p:cTn id="23"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12" grpId="0"/>
      <p:bldP spid="12" grpId="1"/>
      <p:bldP spid="21" grpId="0"/>
      <p:bldP spid="21" grpId="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276924" y="4411386"/>
            <a:ext cx="11709221" cy="198026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邓小平的最大理论贡献就是提出了邓小平理论，即建设中国特色社会主义理论。</a:t>
            </a: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D</a:t>
            </a:r>
            <a:r>
              <a:rPr lang="zh-CN" altLang="zh-CN" sz="2800" kern="100" dirty="0">
                <a:latin typeface="Times New Roman"/>
                <a:ea typeface="华文细黑"/>
                <a:cs typeface="Times New Roman"/>
              </a:rPr>
              <a:t>三项都是建设中国特色社会主义理论的组成部分，都不全面。故选</a:t>
            </a:r>
            <a:r>
              <a:rPr lang="en-US" altLang="zh-CN" sz="2800" kern="100" dirty="0">
                <a:latin typeface="Times New Roman"/>
                <a:ea typeface="华文细黑"/>
                <a:cs typeface="Courier New"/>
              </a:rPr>
              <a:t>B</a:t>
            </a:r>
            <a:r>
              <a:rPr lang="zh-CN" altLang="zh-CN" sz="2800" kern="100" dirty="0">
                <a:latin typeface="Times New Roman"/>
                <a:ea typeface="华文细黑"/>
                <a:cs typeface="Times New Roman"/>
              </a:rPr>
              <a:t>。</a:t>
            </a:r>
            <a:endParaRPr lang="zh-CN" altLang="zh-CN" sz="2800" kern="100" dirty="0">
              <a:effectLst/>
              <a:latin typeface="宋体"/>
              <a:cs typeface="Courier New"/>
            </a:endParaRPr>
          </a:p>
        </p:txBody>
      </p:sp>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solidFill>
                  <a:srgbClr val="0000FF"/>
                </a:solidFill>
                <a:effectLst/>
                <a:latin typeface="Broadway" pitchFamily="82" charset="0"/>
                <a:ea typeface="楷体" pitchFamily="49" charset="-122"/>
                <a:cs typeface="经典繁仿黑" pitchFamily="49" charset="-122"/>
              </a:rPr>
              <a:t>4</a:t>
            </a:r>
            <a:endParaRPr lang="en-US" altLang="zh-CN" sz="1800" dirty="0">
              <a:solidFill>
                <a:srgbClr val="0000FF"/>
              </a:solidFill>
              <a:effectLst/>
              <a:latin typeface="Broadway" pitchFamily="82" charset="0"/>
              <a:ea typeface="楷体" pitchFamily="49" charset="-122"/>
              <a:cs typeface="经典繁仿黑" pitchFamily="49" charset="-122"/>
            </a:endParaRPr>
          </a:p>
        </p:txBody>
      </p:sp>
      <p:sp>
        <p:nvSpPr>
          <p:cNvPr id="10" name="矩形 9"/>
          <p:cNvSpPr/>
          <p:nvPr/>
        </p:nvSpPr>
        <p:spPr>
          <a:xfrm>
            <a:off x="276924" y="-26590"/>
            <a:ext cx="11593288" cy="4565585"/>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4.</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邓小平</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最大的功绩就是提出了新的理论。这是一种全新的世界观，是对中国现实条件的全新理解，是对历史经验的有效借鉴。</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这种</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新的理论</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主要是指</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社会主义初级阶段理论</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B.</a:t>
            </a:r>
            <a:r>
              <a:rPr lang="zh-CN" altLang="zh-CN" sz="2800" kern="100" dirty="0">
                <a:latin typeface="Times New Roman"/>
                <a:ea typeface="华文细黑"/>
                <a:cs typeface="Times New Roman"/>
              </a:rPr>
              <a:t>建设中国特色社会主义理论</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和平统一、</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一国两制</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理论</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D.</a:t>
            </a:r>
            <a:r>
              <a:rPr lang="zh-CN" altLang="zh-CN" sz="2800" kern="100" dirty="0">
                <a:latin typeface="Times New Roman"/>
                <a:ea typeface="华文细黑"/>
                <a:cs typeface="Times New Roman"/>
              </a:rPr>
              <a:t>坚持四项基本原则思想</a:t>
            </a:r>
            <a:endParaRPr lang="zh-CN" altLang="zh-CN" sz="2800" kern="100" dirty="0">
              <a:effectLst/>
              <a:latin typeface="宋体"/>
              <a:cs typeface="Courier New"/>
            </a:endParaRPr>
          </a:p>
        </p:txBody>
      </p:sp>
      <p:sp>
        <p:nvSpPr>
          <p:cNvPr id="11" name="TextBox 10"/>
          <p:cNvSpPr txBox="1"/>
          <p:nvPr/>
        </p:nvSpPr>
        <p:spPr>
          <a:xfrm>
            <a:off x="147117" y="2644964"/>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2" name="TextBox 11"/>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14" name="TextBox 13"/>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20"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21"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307483991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13" restart="whenNotActive" fill="hold" evtFilter="cancelBubble" nodeType="interactiveSeq">
                <p:stCondLst>
                  <p:cond evt="onClick" delay="0">
                    <p:tgtEl>
                      <p:spTgt spid="14"/>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blinds(horizontal)">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19"/>
                                        </p:tgtEl>
                                      </p:cBhvr>
                                    </p:animEffect>
                                    <p:set>
                                      <p:cBhvr>
                                        <p:cTn id="23"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4"/>
                  </p:tgtEl>
                </p:cond>
              </p:nextCondLst>
            </p:seq>
          </p:childTnLst>
        </p:cTn>
      </p:par>
    </p:tnLst>
    <p:bldLst>
      <p:bldP spid="19" grpId="0"/>
      <p:bldP spid="19" grpId="1"/>
      <p:bldP spid="11" grpId="0"/>
      <p:bldP spid="11" grpId="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2" name="矩形 11"/>
          <p:cNvSpPr/>
          <p:nvPr/>
        </p:nvSpPr>
        <p:spPr>
          <a:xfrm>
            <a:off x="173549" y="314400"/>
            <a:ext cx="11826313" cy="4565585"/>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5.</a:t>
            </a:r>
            <a:r>
              <a:rPr lang="zh-CN" altLang="zh-CN" sz="2800" kern="100" dirty="0">
                <a:latin typeface="Times New Roman"/>
                <a:ea typeface="华文细黑"/>
                <a:cs typeface="Times New Roman"/>
              </a:rPr>
              <a:t>邓小平在南方谈话中指出：</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社会主义要赢得与资本主义相比较的优势，就必须大胆吸收和借鉴人类社会创造的一切文明成果。</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在这一思想的指导下，我国进行的探索是</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发展外向型经济</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B.</a:t>
            </a:r>
            <a:r>
              <a:rPr lang="zh-CN" altLang="zh-CN" sz="2800" kern="100" dirty="0">
                <a:latin typeface="Times New Roman"/>
                <a:ea typeface="华文细黑"/>
                <a:cs typeface="Times New Roman"/>
              </a:rPr>
              <a:t>引进西方先进技术</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进行城市经济体制改革</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D.</a:t>
            </a:r>
            <a:r>
              <a:rPr lang="zh-CN" altLang="zh-CN" sz="2800" kern="100" dirty="0">
                <a:latin typeface="Times New Roman"/>
                <a:ea typeface="华文细黑"/>
                <a:cs typeface="Times New Roman"/>
              </a:rPr>
              <a:t>建立社会主义市场经济体制</a:t>
            </a:r>
            <a:endParaRPr lang="zh-CN" altLang="zh-CN" sz="2800" kern="100" dirty="0">
              <a:effectLst/>
              <a:latin typeface="宋体"/>
              <a:cs typeface="Courier New"/>
            </a:endParaRPr>
          </a:p>
        </p:txBody>
      </p:sp>
      <p:sp>
        <p:nvSpPr>
          <p:cNvPr id="14" name="TextBox 13"/>
          <p:cNvSpPr txBox="1"/>
          <p:nvPr/>
        </p:nvSpPr>
        <p:spPr>
          <a:xfrm>
            <a:off x="56059" y="4229140"/>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0" name="TextBox 19"/>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21" name="矩形 20"/>
          <p:cNvSpPr/>
          <p:nvPr/>
        </p:nvSpPr>
        <p:spPr>
          <a:xfrm>
            <a:off x="181025" y="4904945"/>
            <a:ext cx="11709221" cy="133316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根据题干中的有效信息判断，我国吸取资本主义的文明成果进行的探索即建立社会主义市场经济体制。</a:t>
            </a:r>
            <a:endParaRPr lang="zh-CN" altLang="zh-CN" sz="2800" kern="100" dirty="0">
              <a:effectLst/>
              <a:latin typeface="宋体"/>
              <a:cs typeface="Courier New"/>
            </a:endParaRPr>
          </a:p>
        </p:txBody>
      </p:sp>
      <p:sp>
        <p:nvSpPr>
          <p:cNvPr id="22"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solidFill>
                  <a:srgbClr val="0000FF"/>
                </a:solidFill>
                <a:effectLst/>
                <a:latin typeface="Broadway" pitchFamily="82" charset="0"/>
                <a:ea typeface="楷体" pitchFamily="49" charset="-122"/>
                <a:cs typeface="经典繁仿黑" pitchFamily="49" charset="-122"/>
              </a:rPr>
              <a:t>5</a:t>
            </a:r>
            <a:endParaRPr lang="en-US" altLang="zh-CN" sz="1800" dirty="0">
              <a:solidFill>
                <a:srgbClr val="0000FF"/>
              </a:solidFill>
              <a:effectLst/>
              <a:latin typeface="Broadway" pitchFamily="82" charset="0"/>
              <a:ea typeface="楷体" pitchFamily="49" charset="-122"/>
              <a:cs typeface="经典繁仿黑" pitchFamily="49" charset="-122"/>
            </a:endParaRPr>
          </a:p>
        </p:txBody>
      </p:sp>
      <p:sp>
        <p:nvSpPr>
          <p:cNvPr id="23"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1123571759"/>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4"/>
                                        </p:tgtEl>
                                      </p:cBhvr>
                                    </p:animEffect>
                                    <p:set>
                                      <p:cBhvr>
                                        <p:cTn id="12"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3" restart="whenNotActive" fill="hold" evtFilter="cancelBubble" nodeType="interactiveSeq">
                <p:stCondLst>
                  <p:cond evt="onClick" delay="0">
                    <p:tgtEl>
                      <p:spTgt spid="20"/>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linds(horizontal)">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1"/>
                                        </p:tgtEl>
                                      </p:cBhvr>
                                    </p:animEffect>
                                    <p:set>
                                      <p:cBhvr>
                                        <p:cTn id="23"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14" grpId="0"/>
      <p:bldP spid="14" grpId="1"/>
      <p:bldP spid="21" grpId="0"/>
      <p:bldP spid="21" grpId="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2"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a:solidFill>
                  <a:srgbClr val="0000FF"/>
                </a:solidFill>
                <a:latin typeface="Broadway" pitchFamily="82" charset="0"/>
                <a:ea typeface="楷体" pitchFamily="49" charset="-122"/>
                <a:cs typeface="经典繁仿黑" pitchFamily="49" charset="-122"/>
              </a:rPr>
              <a:t>6</a:t>
            </a:r>
            <a:endParaRPr lang="en-US" altLang="zh-CN" sz="1800" dirty="0">
              <a:solidFill>
                <a:srgbClr val="0000FF"/>
              </a:solidFill>
              <a:latin typeface="Broadway" pitchFamily="82" charset="0"/>
              <a:ea typeface="楷体" pitchFamily="49" charset="-122"/>
              <a:cs typeface="经典繁仿黑" pitchFamily="49" charset="-122"/>
            </a:endParaRPr>
          </a:p>
        </p:txBody>
      </p:sp>
      <p:sp>
        <p:nvSpPr>
          <p:cNvPr id="19" name="矩形 18"/>
          <p:cNvSpPr/>
          <p:nvPr/>
        </p:nvSpPr>
        <p:spPr>
          <a:xfrm>
            <a:off x="232095" y="-98598"/>
            <a:ext cx="11709221" cy="6504577"/>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6.</a:t>
            </a:r>
            <a:r>
              <a:rPr lang="zh-CN" altLang="zh-CN" sz="2800" kern="100" dirty="0">
                <a:latin typeface="Times New Roman"/>
                <a:ea typeface="华文细黑"/>
                <a:cs typeface="Times New Roman"/>
              </a:rPr>
              <a:t>阅读下面材料：</a:t>
            </a:r>
            <a:endParaRPr lang="zh-CN" altLang="zh-CN" sz="2800" kern="100" dirty="0">
              <a:latin typeface="宋体"/>
              <a:cs typeface="Courier New"/>
            </a:endParaRPr>
          </a:p>
          <a:p>
            <a:pPr algn="just">
              <a:lnSpc>
                <a:spcPct val="150000"/>
              </a:lnSpc>
              <a:spcAft>
                <a:spcPts val="0"/>
              </a:spcAft>
              <a:tabLst>
                <a:tab pos="2340610" algn="l"/>
              </a:tabLst>
            </a:pPr>
            <a:r>
              <a:rPr lang="zh-CN" altLang="zh-CN" sz="2800" b="1" kern="100" dirty="0">
                <a:latin typeface="Times New Roman"/>
                <a:ea typeface="华文细黑"/>
                <a:cs typeface="Times New Roman"/>
              </a:rPr>
              <a:t>材料　</a:t>
            </a:r>
            <a:r>
              <a:rPr lang="en-US" altLang="zh-CN" sz="2800" kern="100" dirty="0">
                <a:latin typeface="Times New Roman"/>
                <a:ea typeface="华文细黑"/>
                <a:cs typeface="Courier New"/>
              </a:rPr>
              <a:t>1932</a:t>
            </a:r>
            <a:r>
              <a:rPr lang="zh-CN" altLang="zh-CN" sz="2800" kern="100" dirty="0">
                <a:latin typeface="Times New Roman"/>
                <a:ea typeface="华文细黑"/>
                <a:cs typeface="Times New Roman"/>
              </a:rPr>
              <a:t>年</a:t>
            </a:r>
            <a:r>
              <a:rPr lang="en-US" altLang="zh-CN" sz="2800" kern="100" dirty="0">
                <a:latin typeface="Times New Roman"/>
                <a:ea typeface="华文细黑"/>
                <a:cs typeface="Courier New"/>
              </a:rPr>
              <a:t>11</a:t>
            </a:r>
            <a:r>
              <a:rPr lang="zh-CN" altLang="zh-CN" sz="2800" kern="100" dirty="0">
                <a:latin typeface="Times New Roman"/>
                <a:ea typeface="华文细黑"/>
                <a:cs typeface="Times New Roman"/>
              </a:rPr>
              <a:t>月，邓小平</a:t>
            </a:r>
            <a:r>
              <a:rPr lang="en-US" altLang="zh-CN" sz="2800" kern="100" dirty="0">
                <a:latin typeface="Times New Roman"/>
                <a:ea typeface="华文细黑"/>
                <a:cs typeface="Courier New"/>
              </a:rPr>
              <a:t>28</a:t>
            </a:r>
            <a:r>
              <a:rPr lang="zh-CN" altLang="zh-CN" sz="2800" kern="100" dirty="0">
                <a:latin typeface="Times New Roman"/>
                <a:ea typeface="华文细黑"/>
                <a:cs typeface="Times New Roman"/>
              </a:rPr>
              <a:t>岁时任江西省委宣传部长职务。</a:t>
            </a:r>
            <a:r>
              <a:rPr lang="en-US" altLang="zh-CN" sz="2800" kern="100" dirty="0">
                <a:latin typeface="Times New Roman"/>
                <a:ea typeface="华文细黑"/>
                <a:cs typeface="Courier New"/>
              </a:rPr>
              <a:t>1933</a:t>
            </a:r>
            <a:r>
              <a:rPr lang="zh-CN" altLang="zh-CN" sz="2800" kern="100" dirty="0">
                <a:latin typeface="Times New Roman"/>
                <a:ea typeface="华文细黑"/>
                <a:cs typeface="Times New Roman"/>
              </a:rPr>
              <a:t>年，他被撤职，受到</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最后严重警告</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处分，妻子金维映和他离婚，成了中央苏区的一名社会闲杂人员。</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1967</a:t>
            </a:r>
            <a:r>
              <a:rPr lang="zh-CN" altLang="zh-CN" sz="2800" kern="100" dirty="0">
                <a:latin typeface="Times New Roman"/>
                <a:ea typeface="华文细黑"/>
                <a:cs typeface="Times New Roman"/>
              </a:rPr>
              <a:t>年，邓小平</a:t>
            </a:r>
            <a:r>
              <a:rPr lang="en-US" altLang="zh-CN" sz="2800" kern="100" dirty="0">
                <a:latin typeface="Times New Roman"/>
                <a:ea typeface="华文细黑"/>
                <a:cs typeface="Courier New"/>
              </a:rPr>
              <a:t>63</a:t>
            </a:r>
            <a:r>
              <a:rPr lang="zh-CN" altLang="zh-CN" sz="2800" kern="100" dirty="0">
                <a:latin typeface="Times New Roman"/>
                <a:ea typeface="华文细黑"/>
                <a:cs typeface="Times New Roman"/>
              </a:rPr>
              <a:t>岁，时任中共中央总书记，政治局常委。这一年，他被作为中国</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第二号走资本主义道路</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的当权派被打倒，流放到第一次被打倒的江西，当上了一名钳工</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但他并没有停止对党和国家前途命运的思考</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1975</a:t>
            </a:r>
            <a:r>
              <a:rPr lang="zh-CN" altLang="zh-CN" sz="2800" kern="100" dirty="0">
                <a:latin typeface="Times New Roman"/>
                <a:ea typeface="华文细黑"/>
                <a:cs typeface="Times New Roman"/>
              </a:rPr>
              <a:t>年，邓小平</a:t>
            </a:r>
            <a:r>
              <a:rPr lang="en-US" altLang="zh-CN" sz="2800" kern="100" dirty="0">
                <a:latin typeface="Times New Roman"/>
                <a:ea typeface="华文细黑"/>
                <a:cs typeface="Courier New"/>
              </a:rPr>
              <a:t>71</a:t>
            </a:r>
            <a:r>
              <a:rPr lang="zh-CN" altLang="zh-CN" sz="2800" kern="100" dirty="0">
                <a:latin typeface="Times New Roman"/>
                <a:ea typeface="华文细黑"/>
                <a:cs typeface="Times New Roman"/>
              </a:rPr>
              <a:t>岁，时任中共中央副主席、国务院第一副总理、中央军委副主席兼中国人民解放军总参谋长。这一年，被以</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右倾翻案风</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的总后台老板的罪名，再次被打倒</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Times New Roman"/>
              </a:rPr>
              <a:t>     </a:t>
            </a:r>
            <a:r>
              <a:rPr lang="en-US" altLang="zh-CN" sz="2800" kern="100" dirty="0" smtClean="0">
                <a:latin typeface="Times New Roman"/>
                <a:ea typeface="华文细黑"/>
                <a:cs typeface="Courier New"/>
              </a:rPr>
              <a:t>——</a:t>
            </a:r>
            <a:r>
              <a:rPr lang="zh-CN" altLang="zh-CN" sz="2800" kern="100" dirty="0">
                <a:latin typeface="Times New Roman"/>
                <a:ea typeface="华文细黑"/>
                <a:cs typeface="Times New Roman"/>
              </a:rPr>
              <a:t>田炳信著《邓小平最后一次南巡》</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18986383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4</a:t>
            </a:r>
          </a:p>
        </p:txBody>
      </p:sp>
      <p:sp>
        <p:nvSpPr>
          <p:cNvPr id="10" name="矩形 9"/>
          <p:cNvSpPr/>
          <p:nvPr/>
        </p:nvSpPr>
        <p:spPr>
          <a:xfrm>
            <a:off x="315097" y="788169"/>
            <a:ext cx="11524006" cy="1303177"/>
          </a:xfrm>
          <a:prstGeom prst="rect">
            <a:avLst/>
          </a:prstGeom>
        </p:spPr>
        <p:txBody>
          <a:bodyPr>
            <a:spAutoFit/>
          </a:bodyPr>
          <a:lstStyle/>
          <a:p>
            <a:pPr algn="just">
              <a:lnSpc>
                <a:spcPct val="150000"/>
              </a:lnSpc>
              <a:spcAft>
                <a:spcPts val="0"/>
              </a:spcAft>
              <a:tabLst>
                <a:tab pos="2340610" algn="l"/>
              </a:tabLst>
            </a:pPr>
            <a:r>
              <a:rPr lang="zh-CN" altLang="zh-CN" sz="2800" kern="100" dirty="0">
                <a:latin typeface="Times New Roman"/>
                <a:ea typeface="华文细黑"/>
                <a:cs typeface="Times New Roman"/>
              </a:rPr>
              <a:t>请回答：</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邓小平是因为与什么路线作斗争三次被打倒的？</a:t>
            </a:r>
            <a:endParaRPr lang="zh-CN" altLang="zh-CN" sz="2800" kern="100" dirty="0">
              <a:effectLst/>
              <a:latin typeface="宋体"/>
              <a:cs typeface="Courier New"/>
            </a:endParaRPr>
          </a:p>
        </p:txBody>
      </p:sp>
      <p:sp>
        <p:nvSpPr>
          <p:cNvPr id="12"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a:solidFill>
                  <a:srgbClr val="0000FF"/>
                </a:solidFill>
                <a:latin typeface="Broadway" pitchFamily="82" charset="0"/>
                <a:ea typeface="楷体" pitchFamily="49" charset="-122"/>
                <a:cs typeface="经典繁仿黑" pitchFamily="49" charset="-122"/>
              </a:rPr>
              <a:t>6</a:t>
            </a:r>
            <a:endParaRPr lang="en-US" altLang="zh-CN" sz="1800" dirty="0">
              <a:solidFill>
                <a:srgbClr val="0000FF"/>
              </a:solidFill>
              <a:latin typeface="Broadway" pitchFamily="82" charset="0"/>
              <a:ea typeface="楷体" pitchFamily="49" charset="-122"/>
              <a:cs typeface="经典繁仿黑" pitchFamily="49"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1" name="矩形 20"/>
          <p:cNvSpPr/>
          <p:nvPr/>
        </p:nvSpPr>
        <p:spPr>
          <a:xfrm>
            <a:off x="291215" y="2205658"/>
            <a:ext cx="11709221" cy="769417"/>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答案　</a:t>
            </a:r>
            <a:r>
              <a:rPr lang="zh-CN" altLang="zh-CN" sz="2800" kern="100" dirty="0" smtClean="0">
                <a:solidFill>
                  <a:srgbClr val="C00000"/>
                </a:solidFill>
                <a:latin typeface="Times New Roman"/>
                <a:ea typeface="华文细黑"/>
                <a:cs typeface="Times New Roman"/>
              </a:rPr>
              <a:t>党内</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左</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倾错误路线。</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35038888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blinds(horizontal)">
                                      <p:cBhvr>
                                        <p:cTn id="7" dur="500"/>
                                        <p:tgtEl>
                                          <p:spTgt spid="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21">
                                            <p:txEl>
                                              <p:pRg st="0" end="0"/>
                                            </p:txEl>
                                          </p:spTgt>
                                        </p:tgtEl>
                                      </p:cBhvr>
                                    </p:animEffect>
                                    <p:set>
                                      <p:cBhvr>
                                        <p:cTn id="12" dur="1" fill="hold">
                                          <p:stCondLst>
                                            <p:cond delay="499"/>
                                          </p:stCondLst>
                                        </p:cTn>
                                        <p:tgtEl>
                                          <p:spTgt spid="21">
                                            <p:txEl>
                                              <p:pRg st="0" end="0"/>
                                            </p:txEl>
                                          </p:spTgt>
                                        </p:tgtEl>
                                        <p:attrNameLst>
                                          <p:attrName>style.visibility</p:attrName>
                                        </p:attrNameLst>
                                      </p:cBhvr>
                                      <p:to>
                                        <p:strVal val="hidden"/>
                                      </p:to>
                                    </p:set>
                                  </p:childTnLst>
                                </p:cTn>
                              </p:par>
                            </p:childTnLst>
                          </p:cTn>
                        </p:par>
                      </p:childTnLst>
                    </p:cTn>
                  </p:par>
                </p:childTnLst>
              </p:cTn>
              <p:nextCondLst>
                <p:cond evt="onClick" delay="0">
                  <p:tgtEl>
                    <p:spTgt spid="19"/>
                  </p:tgtEl>
                </p:cond>
              </p:nextCondLst>
            </p:seq>
          </p:childTnLst>
        </p:cTn>
      </p:par>
    </p:tnLst>
    <p:bldLst>
      <p:bldP spid="21" grpId="0" build="allAtOnce"/>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315097" y="151334"/>
            <a:ext cx="11524006" cy="1303177"/>
          </a:xfrm>
          <a:prstGeom prst="rect">
            <a:avLst/>
          </a:prstGeom>
        </p:spPr>
        <p:txBody>
          <a:bodyPr>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邓小平理论的精髓是什么？他在革命战争、社会主义建设探索时期和社会主义现代化建设新时期各有哪些主要事迹？</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要综合归纳</a:t>
            </a:r>
            <a:r>
              <a:rPr lang="en-US" altLang="zh-CN" sz="2800" kern="100" dirty="0">
                <a:latin typeface="Times New Roman"/>
                <a:ea typeface="华文细黑"/>
                <a:cs typeface="Courier New"/>
              </a:rPr>
              <a:t>)</a:t>
            </a:r>
            <a:endParaRPr lang="zh-CN" altLang="zh-CN" sz="2800" kern="100" dirty="0">
              <a:effectLst/>
              <a:latin typeface="宋体"/>
              <a:cs typeface="Courier New"/>
            </a:endParaRPr>
          </a:p>
        </p:txBody>
      </p:sp>
      <p:sp>
        <p:nvSpPr>
          <p:cNvPr id="21" name="矩形 20"/>
          <p:cNvSpPr/>
          <p:nvPr/>
        </p:nvSpPr>
        <p:spPr>
          <a:xfrm>
            <a:off x="291215" y="1447478"/>
            <a:ext cx="11709221" cy="464740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答案　</a:t>
            </a:r>
            <a:r>
              <a:rPr lang="zh-CN" altLang="zh-CN" sz="2800" kern="100" dirty="0" smtClean="0">
                <a:solidFill>
                  <a:srgbClr val="C00000"/>
                </a:solidFill>
                <a:latin typeface="Times New Roman"/>
                <a:ea typeface="华文细黑"/>
                <a:cs typeface="Times New Roman"/>
              </a:rPr>
              <a:t>精髓</a:t>
            </a:r>
            <a:r>
              <a:rPr lang="zh-CN" altLang="zh-CN" sz="2800" kern="100" dirty="0">
                <a:solidFill>
                  <a:srgbClr val="C00000"/>
                </a:solidFill>
                <a:latin typeface="Times New Roman"/>
                <a:ea typeface="华文细黑"/>
                <a:cs typeface="Times New Roman"/>
              </a:rPr>
              <a:t>：解放思想，实事求是</a:t>
            </a:r>
            <a:r>
              <a:rPr lang="zh-CN" altLang="zh-CN" sz="2800" kern="100" dirty="0" smtClean="0">
                <a:solidFill>
                  <a:srgbClr val="C00000"/>
                </a:solidFill>
                <a:latin typeface="Times New Roman"/>
                <a:ea typeface="华文细黑"/>
                <a:cs typeface="Times New Roman"/>
              </a:rPr>
              <a:t>。</a:t>
            </a:r>
            <a:endParaRPr lang="en-US" altLang="zh-CN" sz="2800" kern="100" dirty="0" smtClean="0">
              <a:solidFill>
                <a:srgbClr val="C00000"/>
              </a:solidFill>
              <a:latin typeface="Times New Roman"/>
              <a:ea typeface="华文细黑"/>
              <a:cs typeface="Times New Roman"/>
            </a:endParaRPr>
          </a:p>
          <a:p>
            <a:pPr algn="just">
              <a:lnSpc>
                <a:spcPct val="150000"/>
              </a:lnSpc>
              <a:spcAft>
                <a:spcPts val="0"/>
              </a:spcAft>
              <a:tabLst>
                <a:tab pos="2340610" algn="l"/>
              </a:tabLst>
            </a:pPr>
            <a:r>
              <a:rPr lang="zh-CN" altLang="zh-CN" sz="2800" kern="100" dirty="0" smtClean="0">
                <a:solidFill>
                  <a:srgbClr val="C00000"/>
                </a:solidFill>
                <a:latin typeface="Times New Roman"/>
                <a:ea typeface="华文细黑"/>
                <a:cs typeface="Times New Roman"/>
              </a:rPr>
              <a:t>主要</a:t>
            </a:r>
            <a:r>
              <a:rPr lang="zh-CN" altLang="zh-CN" sz="2800" kern="100" dirty="0">
                <a:solidFill>
                  <a:srgbClr val="C00000"/>
                </a:solidFill>
                <a:latin typeface="Times New Roman"/>
                <a:ea typeface="华文细黑"/>
                <a:cs typeface="Times New Roman"/>
              </a:rPr>
              <a:t>事迹：</a:t>
            </a:r>
            <a:r>
              <a:rPr lang="en-US" altLang="zh-CN" sz="2800" kern="100" dirty="0">
                <a:solidFill>
                  <a:srgbClr val="C00000"/>
                </a:solidFill>
                <a:latin typeface="宋体"/>
                <a:ea typeface="华文细黑"/>
                <a:cs typeface="Times New Roman"/>
              </a:rPr>
              <a:t>①</a:t>
            </a:r>
            <a:r>
              <a:rPr lang="zh-CN" altLang="zh-CN" sz="2800" kern="100" dirty="0">
                <a:solidFill>
                  <a:srgbClr val="C00000"/>
                </a:solidFill>
                <a:latin typeface="Times New Roman"/>
                <a:ea typeface="华文细黑"/>
                <a:cs typeface="Times New Roman"/>
              </a:rPr>
              <a:t>革命战争时期：参与和领导</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工农武装割据</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、红军长征、八年抗战和四年解放战争</a:t>
            </a:r>
            <a:r>
              <a:rPr lang="zh-CN" altLang="zh-CN" sz="2800" kern="100" dirty="0" smtClean="0">
                <a:solidFill>
                  <a:srgbClr val="C00000"/>
                </a:solidFill>
                <a:latin typeface="Times New Roman"/>
                <a:ea typeface="华文细黑"/>
                <a:cs typeface="Times New Roman"/>
              </a:rPr>
              <a:t>。</a:t>
            </a:r>
            <a:endParaRPr lang="en-US" altLang="zh-CN" sz="2800" kern="100" dirty="0" smtClean="0">
              <a:solidFill>
                <a:srgbClr val="C00000"/>
              </a:solidFill>
              <a:latin typeface="Times New Roman"/>
              <a:ea typeface="华文细黑"/>
              <a:cs typeface="Times New Roman"/>
            </a:endParaRPr>
          </a:p>
          <a:p>
            <a:pPr algn="just">
              <a:lnSpc>
                <a:spcPct val="150000"/>
              </a:lnSpc>
              <a:spcAft>
                <a:spcPts val="0"/>
              </a:spcAft>
              <a:tabLst>
                <a:tab pos="2340610" algn="l"/>
              </a:tabLst>
            </a:pPr>
            <a:r>
              <a:rPr lang="en-US" altLang="zh-CN" sz="2800" kern="100" dirty="0" smtClean="0">
                <a:solidFill>
                  <a:srgbClr val="C00000"/>
                </a:solidFill>
                <a:latin typeface="宋体"/>
                <a:ea typeface="华文细黑"/>
                <a:cs typeface="Times New Roman"/>
              </a:rPr>
              <a:t>②</a:t>
            </a:r>
            <a:r>
              <a:rPr lang="zh-CN" altLang="zh-CN" sz="2800" kern="100" dirty="0">
                <a:solidFill>
                  <a:srgbClr val="C00000"/>
                </a:solidFill>
                <a:latin typeface="Times New Roman"/>
                <a:ea typeface="华文细黑"/>
                <a:cs typeface="Times New Roman"/>
              </a:rPr>
              <a:t>社会主义建设探索时期：参与和领导克服三年自然灾害和纠正</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文革</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中的</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左</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倾错误</a:t>
            </a:r>
            <a:r>
              <a:rPr lang="zh-CN" altLang="zh-CN" sz="2800" kern="100" dirty="0" smtClean="0">
                <a:solidFill>
                  <a:srgbClr val="C00000"/>
                </a:solidFill>
                <a:latin typeface="Times New Roman"/>
                <a:ea typeface="华文细黑"/>
                <a:cs typeface="Times New Roman"/>
              </a:rPr>
              <a:t>。</a:t>
            </a:r>
            <a:endParaRPr lang="en-US" altLang="zh-CN" sz="2800" kern="100" dirty="0" smtClean="0">
              <a:solidFill>
                <a:srgbClr val="C00000"/>
              </a:solidFill>
              <a:latin typeface="Times New Roman"/>
              <a:ea typeface="华文细黑"/>
              <a:cs typeface="Times New Roman"/>
            </a:endParaRPr>
          </a:p>
          <a:p>
            <a:pPr algn="just">
              <a:lnSpc>
                <a:spcPct val="150000"/>
              </a:lnSpc>
              <a:spcAft>
                <a:spcPts val="0"/>
              </a:spcAft>
              <a:tabLst>
                <a:tab pos="2340610" algn="l"/>
              </a:tabLst>
            </a:pPr>
            <a:r>
              <a:rPr lang="en-US" altLang="zh-CN" sz="2800" kern="100" dirty="0" smtClean="0">
                <a:solidFill>
                  <a:srgbClr val="C00000"/>
                </a:solidFill>
                <a:latin typeface="宋体"/>
                <a:ea typeface="华文细黑"/>
                <a:cs typeface="Times New Roman"/>
              </a:rPr>
              <a:t>③</a:t>
            </a:r>
            <a:r>
              <a:rPr lang="zh-CN" altLang="zh-CN" sz="2800" kern="100" dirty="0">
                <a:solidFill>
                  <a:srgbClr val="C00000"/>
                </a:solidFill>
                <a:latin typeface="Times New Roman"/>
                <a:ea typeface="华文细黑"/>
                <a:cs typeface="Times New Roman"/>
              </a:rPr>
              <a:t>改革开放时期：在领导改革开放、纠</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左</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防右、民主法制建设、祖国统一等方面取得巨大成就，开辟了有中国特色的社会主义建设之路。</a:t>
            </a:r>
            <a:endParaRPr lang="zh-CN" altLang="zh-CN" sz="2800" kern="100" dirty="0">
              <a:effectLst/>
              <a:latin typeface="宋体"/>
              <a:cs typeface="Courier New"/>
            </a:endParaRPr>
          </a:p>
        </p:txBody>
      </p:sp>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4</a:t>
            </a:r>
          </a:p>
        </p:txBody>
      </p:sp>
      <p:sp>
        <p:nvSpPr>
          <p:cNvPr id="12"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a:solidFill>
                  <a:srgbClr val="0000FF"/>
                </a:solidFill>
                <a:latin typeface="Broadway" pitchFamily="82" charset="0"/>
                <a:ea typeface="楷体" pitchFamily="49" charset="-122"/>
                <a:cs typeface="经典繁仿黑" pitchFamily="49" charset="-122"/>
              </a:rPr>
              <a:t>6</a:t>
            </a:r>
            <a:endParaRPr lang="en-US" altLang="zh-CN" sz="1800" dirty="0">
              <a:solidFill>
                <a:srgbClr val="0000FF"/>
              </a:solidFill>
              <a:latin typeface="Broadway" pitchFamily="82" charset="0"/>
              <a:ea typeface="楷体" pitchFamily="49" charset="-122"/>
              <a:cs typeface="经典繁仿黑" pitchFamily="49"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pic>
        <p:nvPicPr>
          <p:cNvPr id="9" name="图片 8">
            <a:hlinkClick r:id="rId8" action="ppaction://hlinksldjump"/>
          </p:cNvPr>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11587440" y="5742766"/>
            <a:ext cx="602973" cy="602973"/>
          </a:xfrm>
          <a:prstGeom prst="rect">
            <a:avLst/>
          </a:prstGeom>
        </p:spPr>
      </p:pic>
    </p:spTree>
    <p:extLst>
      <p:ext uri="{BB962C8B-B14F-4D97-AF65-F5344CB8AC3E}">
        <p14:creationId xmlns:p14="http://schemas.microsoft.com/office/powerpoint/2010/main" xmlns="" val="1161601219"/>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blinds(horizontal)">
                                      <p:cBhvr>
                                        <p:cTn id="7" dur="500"/>
                                        <p:tgtEl>
                                          <p:spTgt spid="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1">
                                            <p:txEl>
                                              <p:pRg st="1" end="1"/>
                                            </p:txEl>
                                          </p:spTgt>
                                        </p:tgtEl>
                                        <p:attrNameLst>
                                          <p:attrName>style.visibility</p:attrName>
                                        </p:attrNameLst>
                                      </p:cBhvr>
                                      <p:to>
                                        <p:strVal val="visible"/>
                                      </p:to>
                                    </p:set>
                                    <p:animEffect transition="in" filter="blinds(horizontal)">
                                      <p:cBhvr>
                                        <p:cTn id="12" dur="500"/>
                                        <p:tgtEl>
                                          <p:spTgt spid="2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1">
                                            <p:txEl>
                                              <p:pRg st="2" end="2"/>
                                            </p:txEl>
                                          </p:spTgt>
                                        </p:tgtEl>
                                        <p:attrNameLst>
                                          <p:attrName>style.visibility</p:attrName>
                                        </p:attrNameLst>
                                      </p:cBhvr>
                                      <p:to>
                                        <p:strVal val="visible"/>
                                      </p:to>
                                    </p:set>
                                    <p:animEffect transition="in" filter="blinds(horizontal)">
                                      <p:cBhvr>
                                        <p:cTn id="17" dur="500"/>
                                        <p:tgtEl>
                                          <p:spTgt spid="2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1">
                                            <p:txEl>
                                              <p:pRg st="3" end="3"/>
                                            </p:txEl>
                                          </p:spTgt>
                                        </p:tgtEl>
                                        <p:attrNameLst>
                                          <p:attrName>style.visibility</p:attrName>
                                        </p:attrNameLst>
                                      </p:cBhvr>
                                      <p:to>
                                        <p:strVal val="visible"/>
                                      </p:to>
                                    </p:set>
                                    <p:animEffect transition="in" filter="blinds(horizontal)">
                                      <p:cBhvr>
                                        <p:cTn id="22" dur="500"/>
                                        <p:tgtEl>
                                          <p:spTgt spid="2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21">
                                            <p:txEl>
                                              <p:pRg st="0" end="0"/>
                                            </p:txEl>
                                          </p:spTgt>
                                        </p:tgtEl>
                                      </p:cBhvr>
                                    </p:animEffect>
                                    <p:set>
                                      <p:cBhvr>
                                        <p:cTn id="27" dur="1" fill="hold">
                                          <p:stCondLst>
                                            <p:cond delay="499"/>
                                          </p:stCondLst>
                                        </p:cTn>
                                        <p:tgtEl>
                                          <p:spTgt spid="21">
                                            <p:txEl>
                                              <p:pRg st="0" end="0"/>
                                            </p:txEl>
                                          </p:spTgt>
                                        </p:tgtEl>
                                        <p:attrNameLst>
                                          <p:attrName>style.visibility</p:attrName>
                                        </p:attrNameLst>
                                      </p:cBhvr>
                                      <p:to>
                                        <p:strVal val="hidden"/>
                                      </p:to>
                                    </p:set>
                                  </p:childTnLst>
                                </p:cTn>
                              </p:par>
                              <p:par>
                                <p:cTn id="28" presetID="10" presetClass="exit" presetSubtype="0" fill="hold" grpId="0" nodeType="withEffect">
                                  <p:stCondLst>
                                    <p:cond delay="0"/>
                                  </p:stCondLst>
                                  <p:childTnLst>
                                    <p:animEffect transition="out" filter="fade">
                                      <p:cBhvr>
                                        <p:cTn id="29" dur="500"/>
                                        <p:tgtEl>
                                          <p:spTgt spid="21">
                                            <p:txEl>
                                              <p:pRg st="1" end="1"/>
                                            </p:txEl>
                                          </p:spTgt>
                                        </p:tgtEl>
                                      </p:cBhvr>
                                    </p:animEffect>
                                    <p:set>
                                      <p:cBhvr>
                                        <p:cTn id="30" dur="1" fill="hold">
                                          <p:stCondLst>
                                            <p:cond delay="499"/>
                                          </p:stCondLst>
                                        </p:cTn>
                                        <p:tgtEl>
                                          <p:spTgt spid="21">
                                            <p:txEl>
                                              <p:pRg st="1" end="1"/>
                                            </p:txEl>
                                          </p:spTgt>
                                        </p:tgtEl>
                                        <p:attrNameLst>
                                          <p:attrName>style.visibility</p:attrName>
                                        </p:attrNameLst>
                                      </p:cBhvr>
                                      <p:to>
                                        <p:strVal val="hidden"/>
                                      </p:to>
                                    </p:set>
                                  </p:childTnLst>
                                </p:cTn>
                              </p:par>
                              <p:par>
                                <p:cTn id="31" presetID="10" presetClass="exit" presetSubtype="0" fill="hold" grpId="0" nodeType="withEffect">
                                  <p:stCondLst>
                                    <p:cond delay="0"/>
                                  </p:stCondLst>
                                  <p:childTnLst>
                                    <p:animEffect transition="out" filter="fade">
                                      <p:cBhvr>
                                        <p:cTn id="32" dur="500"/>
                                        <p:tgtEl>
                                          <p:spTgt spid="21">
                                            <p:txEl>
                                              <p:pRg st="2" end="2"/>
                                            </p:txEl>
                                          </p:spTgt>
                                        </p:tgtEl>
                                      </p:cBhvr>
                                    </p:animEffect>
                                    <p:set>
                                      <p:cBhvr>
                                        <p:cTn id="33" dur="1" fill="hold">
                                          <p:stCondLst>
                                            <p:cond delay="499"/>
                                          </p:stCondLst>
                                        </p:cTn>
                                        <p:tgtEl>
                                          <p:spTgt spid="21">
                                            <p:txEl>
                                              <p:pRg st="2" end="2"/>
                                            </p:txEl>
                                          </p:spTgt>
                                        </p:tgtEl>
                                        <p:attrNameLst>
                                          <p:attrName>style.visibility</p:attrName>
                                        </p:attrNameLst>
                                      </p:cBhvr>
                                      <p:to>
                                        <p:strVal val="hidden"/>
                                      </p:to>
                                    </p:set>
                                  </p:childTnLst>
                                </p:cTn>
                              </p:par>
                              <p:par>
                                <p:cTn id="34" presetID="10" presetClass="exit" presetSubtype="0" fill="hold" grpId="0" nodeType="withEffect">
                                  <p:stCondLst>
                                    <p:cond delay="0"/>
                                  </p:stCondLst>
                                  <p:childTnLst>
                                    <p:animEffect transition="out" filter="fade">
                                      <p:cBhvr>
                                        <p:cTn id="35" dur="500"/>
                                        <p:tgtEl>
                                          <p:spTgt spid="21">
                                            <p:txEl>
                                              <p:pRg st="3" end="3"/>
                                            </p:txEl>
                                          </p:spTgt>
                                        </p:tgtEl>
                                      </p:cBhvr>
                                    </p:animEffect>
                                    <p:set>
                                      <p:cBhvr>
                                        <p:cTn id="36" dur="1" fill="hold">
                                          <p:stCondLst>
                                            <p:cond delay="499"/>
                                          </p:stCondLst>
                                        </p:cTn>
                                        <p:tgtEl>
                                          <p:spTgt spid="21">
                                            <p:txEl>
                                              <p:pRg st="3" end="3"/>
                                            </p:txEl>
                                          </p:spTgt>
                                        </p:tgtEl>
                                        <p:attrNameLst>
                                          <p:attrName>style.visibility</p:attrName>
                                        </p:attrNameLst>
                                      </p:cBhvr>
                                      <p:to>
                                        <p:strVal val="hidden"/>
                                      </p:to>
                                    </p:set>
                                  </p:childTnLst>
                                </p:cTn>
                              </p:par>
                            </p:childTnLst>
                          </p:cTn>
                        </p:par>
                      </p:childTnLst>
                    </p:cTn>
                  </p:par>
                </p:childTnLst>
              </p:cTn>
              <p:nextCondLst>
                <p:cond evt="onClick" delay="0">
                  <p:tgtEl>
                    <p:spTgt spid="19"/>
                  </p:tgtEl>
                </p:cond>
              </p:nextCondLst>
            </p:seq>
          </p:childTnLst>
        </p:cTn>
      </p:par>
    </p:tnLst>
    <p:bldLst>
      <p:bldP spid="21" grpId="0" uiExpand="1" build="allAtOnce"/>
    </p:bldLst>
  </p:timing>
</p:sld>
</file>

<file path=ppt/slides/slide3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12" name="图片 11"/>
          <p:cNvPicPr>
            <a:picLocks noChangeAspect="1"/>
          </p:cNvPicPr>
          <p:nvPr/>
        </p:nvPicPr>
        <p:blipFill rotWithShape="1">
          <a:blip cstate="print" r:embed="rId2">
            <a:extLst>
              <a:ext uri="{28A0092B-C50C-407E-A947-70E740481C1C}">
                <a14:useLocalDpi xmlns:a14="http://schemas.microsoft.com/office/drawing/2010/main" xmlns="" val="0"/>
              </a:ext>
            </a:extLst>
          </a:blip>
          <a:srcRect r="12"/>
          <a:stretch/>
        </p:blipFill>
        <p:spPr>
          <a:xfrm>
            <a:off x="0" y="0"/>
            <a:ext cx="12190413" cy="6859588"/>
          </a:xfrm>
          <a:prstGeom prst="rect">
            <a:avLst/>
          </a:prstGeom>
        </p:spPr>
      </p:pic>
      <p:grpSp>
        <p:nvGrpSpPr>
          <p:cNvPr id="20" name="组合 19"/>
          <p:cNvGrpSpPr/>
          <p:nvPr/>
        </p:nvGrpSpPr>
        <p:grpSpPr>
          <a:xfrm>
            <a:off x="-25475" y="3604299"/>
            <a:ext cx="12215887" cy="1375395"/>
            <a:chOff x="-1524000" y="2705990"/>
            <a:chExt cx="12192000" cy="1375395"/>
          </a:xfrm>
        </p:grpSpPr>
        <p:cxnSp>
          <p:nvCxnSpPr>
            <p:cNvPr id="21" name="直接连接符 20"/>
            <p:cNvCxnSpPr/>
            <p:nvPr/>
          </p:nvCxnSpPr>
          <p:spPr>
            <a:xfrm>
              <a:off x="0" y="2807930"/>
              <a:ext cx="9144000" cy="0"/>
            </a:xfrm>
            <a:prstGeom prst="line">
              <a:avLst/>
            </a:prstGeom>
            <a:ln>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grpSp>
          <p:nvGrpSpPr>
            <p:cNvPr id="22" name="组合 21"/>
            <p:cNvGrpSpPr/>
            <p:nvPr/>
          </p:nvGrpSpPr>
          <p:grpSpPr>
            <a:xfrm>
              <a:off x="-1524000" y="2705990"/>
              <a:ext cx="12192000" cy="1375395"/>
              <a:chOff x="-1524000" y="2705990"/>
              <a:chExt cx="12192000" cy="1375395"/>
            </a:xfrm>
          </p:grpSpPr>
          <p:sp>
            <p:nvSpPr>
              <p:cNvPr id="23" name="矩形 22"/>
              <p:cNvSpPr/>
              <p:nvPr/>
            </p:nvSpPr>
            <p:spPr>
              <a:xfrm>
                <a:off x="-1524000" y="2705990"/>
                <a:ext cx="12192000" cy="1292787"/>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矩形 25"/>
              <p:cNvSpPr/>
              <p:nvPr/>
            </p:nvSpPr>
            <p:spPr>
              <a:xfrm>
                <a:off x="3985218" y="3998778"/>
                <a:ext cx="6682781" cy="82606"/>
              </a:xfrm>
              <a:prstGeom prst="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矩形 26"/>
              <p:cNvSpPr/>
              <p:nvPr/>
            </p:nvSpPr>
            <p:spPr>
              <a:xfrm>
                <a:off x="-1524000" y="3998777"/>
                <a:ext cx="5509219" cy="82608"/>
              </a:xfrm>
              <a:prstGeom prst="rect">
                <a:avLst/>
              </a:prstGeom>
              <a:solidFill>
                <a:srgbClr val="92D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28" name="矩形 27"/>
          <p:cNvSpPr/>
          <p:nvPr/>
        </p:nvSpPr>
        <p:spPr>
          <a:xfrm>
            <a:off x="3987002" y="3492277"/>
            <a:ext cx="4648455" cy="886749"/>
          </a:xfrm>
          <a:prstGeom prst="rect">
            <a:avLst/>
          </a:prstGeom>
        </p:spPr>
        <p:txBody>
          <a:bodyPr bIns="45704" lIns="91410" rIns="91410" tIns="45704" wrap="square">
            <a:spAutoFit/>
          </a:bodyPr>
          <a:lstStyle/>
          <a:p>
            <a:pPr algn="ctr">
              <a:lnSpc>
                <a:spcPct val="130000"/>
              </a:lnSpc>
              <a:defRPr/>
            </a:pPr>
            <a:r>
              <a:rPr altLang="en-US" b="1" dirty="0" lang="zh-CN" smtClean="0" sz="4400">
                <a:solidFill>
                  <a:srgbClr val="0000FF"/>
                </a:solidFill>
                <a:effectLst/>
                <a:latin charset="-122" pitchFamily="34" typeface="微软雅黑"/>
                <a:ea charset="-122" pitchFamily="34" typeface="微软雅黑"/>
              </a:rPr>
              <a:t>本课结束</a:t>
            </a:r>
            <a:endParaRPr altLang="en-US" b="1" dirty="0" lang="zh-CN" sz="4400">
              <a:solidFill>
                <a:srgbClr val="0000FF"/>
              </a:solidFill>
              <a:effectLst/>
              <a:latin charset="-122" pitchFamily="34" typeface="微软雅黑"/>
              <a:ea charset="-122" pitchFamily="34" typeface="微软雅黑"/>
            </a:endParaRPr>
          </a:p>
        </p:txBody>
      </p:sp>
    </p:spTree>
    <p:extLst>
      <p:ext uri="{BB962C8B-B14F-4D97-AF65-F5344CB8AC3E}">
        <p14:creationId xmlns:p14="http://schemas.microsoft.com/office/powerpoint/2010/main" xmlns="" val="140704484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dur="indefinite" id="1" nodeType="tmRoot" restart="never"/>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0413" cy="68595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 name="矩形 4"/>
          <p:cNvSpPr/>
          <p:nvPr/>
        </p:nvSpPr>
        <p:spPr>
          <a:xfrm>
            <a:off x="3094534" y="2321809"/>
            <a:ext cx="5827237" cy="1938992"/>
          </a:xfrm>
          <a:prstGeom prst="rect">
            <a:avLst/>
          </a:prstGeom>
        </p:spPr>
        <p:txBody>
          <a:bodyPr wrap="none">
            <a:spAutoFit/>
          </a:bodyPr>
          <a:lstStyle/>
          <a:p>
            <a:pPr algn="ctr">
              <a:lnSpc>
                <a:spcPct val="150000"/>
              </a:lnSpc>
            </a:pPr>
            <a:r>
              <a:rPr lang="zh-CN" altLang="en-US" sz="4000" b="1" dirty="0" smtClean="0">
                <a:solidFill>
                  <a:srgbClr val="FFFF00"/>
                </a:solidFill>
                <a:latin typeface="Times New Roman" pitchFamily="18" charset="0"/>
                <a:ea typeface="微软雅黑" pitchFamily="34" charset="-122"/>
                <a:cs typeface="Times New Roman" pitchFamily="18" charset="0"/>
              </a:rPr>
              <a:t>自主学习     基础知识  </a:t>
            </a:r>
            <a:endParaRPr lang="en-US" altLang="zh-CN" sz="4000" b="1" dirty="0" smtClean="0">
              <a:solidFill>
                <a:srgbClr val="FFFF00"/>
              </a:solidFill>
              <a:latin typeface="Times New Roman" pitchFamily="18" charset="0"/>
              <a:ea typeface="微软雅黑" pitchFamily="34" charset="-122"/>
              <a:cs typeface="Times New Roman" pitchFamily="18" charset="0"/>
            </a:endParaRPr>
          </a:p>
          <a:p>
            <a:pPr algn="ctr">
              <a:lnSpc>
                <a:spcPct val="150000"/>
              </a:lnSpc>
            </a:pPr>
            <a:r>
              <a:rPr lang="en-US" altLang="zh-CN" sz="4000" b="1" dirty="0" smtClean="0">
                <a:solidFill>
                  <a:prstClr val="white"/>
                </a:solidFill>
                <a:latin typeface="Times New Roman" pitchFamily="18" charset="0"/>
                <a:ea typeface="微软雅黑" pitchFamily="34" charset="-122"/>
                <a:cs typeface="Times New Roman" pitchFamily="18" charset="0"/>
              </a:rPr>
              <a:t>   </a:t>
            </a:r>
            <a:r>
              <a:rPr lang="en-US" altLang="zh-CN" sz="4000" b="1" dirty="0" smtClean="0">
                <a:solidFill>
                  <a:prstClr val="white"/>
                </a:solidFill>
                <a:latin typeface="华文楷体" pitchFamily="2" charset="-122"/>
                <a:ea typeface="华文楷体" pitchFamily="2" charset="-122"/>
                <a:cs typeface="Times New Roman" pitchFamily="18" charset="0"/>
              </a:rPr>
              <a:t>—— </a:t>
            </a:r>
            <a:r>
              <a:rPr lang="zh-CN" altLang="en-US" sz="4000" dirty="0" smtClean="0">
                <a:solidFill>
                  <a:prstClr val="white"/>
                </a:solidFill>
                <a:latin typeface="华文楷体" pitchFamily="2" charset="-122"/>
                <a:ea typeface="华文楷体" pitchFamily="2" charset="-122"/>
                <a:cs typeface="Times New Roman" pitchFamily="18" charset="0"/>
              </a:rPr>
              <a:t>把握</a:t>
            </a:r>
            <a:r>
              <a:rPr lang="zh-CN" altLang="en-US" sz="4000" dirty="0">
                <a:solidFill>
                  <a:prstClr val="white"/>
                </a:solidFill>
                <a:latin typeface="华文楷体" pitchFamily="2" charset="-122"/>
                <a:ea typeface="华文楷体" pitchFamily="2" charset="-122"/>
                <a:cs typeface="Times New Roman" pitchFamily="18" charset="0"/>
              </a:rPr>
              <a:t>教材知识</a:t>
            </a:r>
            <a:r>
              <a:rPr lang="zh-CN" altLang="en-US" sz="4000" dirty="0" smtClean="0">
                <a:solidFill>
                  <a:prstClr val="white"/>
                </a:solidFill>
                <a:latin typeface="华文楷体" pitchFamily="2" charset="-122"/>
                <a:ea typeface="华文楷体" pitchFamily="2" charset="-122"/>
                <a:cs typeface="Times New Roman" pitchFamily="18" charset="0"/>
              </a:rPr>
              <a:t>体系</a:t>
            </a:r>
            <a:endParaRPr lang="zh-CN" altLang="en-US" sz="4000" dirty="0">
              <a:solidFill>
                <a:prstClr val="white"/>
              </a:solidFill>
              <a:latin typeface="华文楷体" pitchFamily="2" charset="-122"/>
              <a:ea typeface="华文楷体" pitchFamily="2" charset="-122"/>
              <a:cs typeface="Times New Roman" pitchFamily="18" charset="0"/>
            </a:endParaRPr>
          </a:p>
        </p:txBody>
      </p:sp>
    </p:spTree>
    <p:extLst>
      <p:ext uri="{BB962C8B-B14F-4D97-AF65-F5344CB8AC3E}">
        <p14:creationId xmlns:p14="http://schemas.microsoft.com/office/powerpoint/2010/main" xmlns="" val="22898067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sp>
        <p:nvSpPr>
          <p:cNvPr id="6" name="矩形 5"/>
          <p:cNvSpPr/>
          <p:nvPr/>
        </p:nvSpPr>
        <p:spPr>
          <a:xfrm>
            <a:off x="366413" y="593171"/>
            <a:ext cx="11561442" cy="464740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一、留法少年</a:t>
            </a:r>
            <a:endParaRPr lang="zh-CN" altLang="zh-CN" sz="2800" kern="100" dirty="0">
              <a:latin typeface="宋体"/>
              <a:cs typeface="Courier New"/>
            </a:endParaRPr>
          </a:p>
          <a:p>
            <a:pPr algn="just">
              <a:lnSpc>
                <a:spcPct val="150000"/>
              </a:lnSpc>
              <a:spcAft>
                <a:spcPts val="0"/>
              </a:spcAft>
              <a:tabLst>
                <a:tab pos="2340610" algn="l"/>
              </a:tabLst>
            </a:pPr>
            <a:r>
              <a:rPr lang="en-US" altLang="zh-CN" sz="2800" b="1" kern="100" dirty="0">
                <a:latin typeface="Times New Roman"/>
                <a:ea typeface="华文细黑"/>
                <a:cs typeface="Courier New"/>
              </a:rPr>
              <a:t>1.</a:t>
            </a:r>
            <a:r>
              <a:rPr lang="zh-CN" altLang="zh-CN" sz="2800" b="1" kern="100" dirty="0">
                <a:latin typeface="Times New Roman"/>
                <a:ea typeface="华文细黑"/>
                <a:cs typeface="Times New Roman"/>
              </a:rPr>
              <a:t>留学法国</a:t>
            </a:r>
            <a:r>
              <a:rPr lang="zh-CN" altLang="zh-CN" sz="2800" b="1" kern="100" dirty="0" smtClean="0">
                <a:latin typeface="Times New Roman"/>
                <a:ea typeface="华文细黑"/>
                <a:cs typeface="Times New Roman"/>
              </a:rPr>
              <a:t>：</a:t>
            </a:r>
            <a:r>
              <a:rPr lang="en-US" altLang="zh-CN" sz="2800" u="sng" kern="100" dirty="0" smtClean="0">
                <a:latin typeface="Times New Roman"/>
                <a:ea typeface="华文细黑"/>
                <a:cs typeface="Courier New"/>
              </a:rPr>
              <a:t>         </a:t>
            </a:r>
            <a:r>
              <a:rPr lang="zh-CN" altLang="zh-CN" sz="2800" kern="100" dirty="0" smtClean="0">
                <a:latin typeface="Times New Roman"/>
                <a:ea typeface="华文细黑"/>
                <a:cs typeface="Times New Roman"/>
              </a:rPr>
              <a:t>年</a:t>
            </a:r>
            <a:r>
              <a:rPr lang="zh-CN" altLang="zh-CN" sz="2800" kern="100" dirty="0">
                <a:latin typeface="Times New Roman"/>
                <a:ea typeface="华文细黑"/>
                <a:cs typeface="Times New Roman"/>
              </a:rPr>
              <a:t>，邓小平留学法国，在一个男子中学学习了五个月后，走上了勤工俭学之路。他亲身体验了劳动人民的生活，逐渐树立了为穷苦大众谋幸福的思想。</a:t>
            </a:r>
            <a:endParaRPr lang="zh-CN" altLang="zh-CN" sz="2800" kern="100" dirty="0">
              <a:latin typeface="宋体"/>
              <a:cs typeface="Courier New"/>
            </a:endParaRPr>
          </a:p>
          <a:p>
            <a:pPr algn="just">
              <a:lnSpc>
                <a:spcPct val="150000"/>
              </a:lnSpc>
              <a:spcAft>
                <a:spcPts val="0"/>
              </a:spcAft>
              <a:tabLst>
                <a:tab pos="2340610" algn="l"/>
              </a:tabLst>
            </a:pPr>
            <a:r>
              <a:rPr lang="en-US" altLang="zh-CN" sz="2800" b="1" kern="100" dirty="0">
                <a:latin typeface="Times New Roman"/>
                <a:ea typeface="华文细黑"/>
                <a:cs typeface="Courier New"/>
              </a:rPr>
              <a:t>2.</a:t>
            </a:r>
            <a:r>
              <a:rPr lang="zh-CN" altLang="zh-CN" sz="2800" b="1" kern="100" dirty="0">
                <a:latin typeface="Times New Roman"/>
                <a:ea typeface="华文细黑"/>
                <a:cs typeface="Times New Roman"/>
              </a:rPr>
              <a:t>加入共产党：</a:t>
            </a:r>
            <a:r>
              <a:rPr lang="en-US" altLang="zh-CN" sz="2800" kern="100" dirty="0">
                <a:latin typeface="Times New Roman"/>
                <a:ea typeface="华文细黑"/>
                <a:cs typeface="Courier New"/>
              </a:rPr>
              <a:t>1922</a:t>
            </a:r>
            <a:r>
              <a:rPr lang="zh-CN" altLang="zh-CN" sz="2800" kern="100" dirty="0">
                <a:latin typeface="Times New Roman"/>
                <a:ea typeface="华文细黑"/>
                <a:cs typeface="Times New Roman"/>
              </a:rPr>
              <a:t>年，邓小平参加了旅欧中国少年共产党</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后改为中国社会主义青年团旅欧支部</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1924</a:t>
            </a:r>
            <a:r>
              <a:rPr lang="zh-CN" altLang="zh-CN" sz="2800" kern="100" dirty="0">
                <a:latin typeface="Times New Roman"/>
                <a:ea typeface="华文细黑"/>
                <a:cs typeface="Times New Roman"/>
              </a:rPr>
              <a:t>年下半年，他</a:t>
            </a:r>
            <a:r>
              <a:rPr lang="zh-CN" altLang="zh-CN" sz="2800" kern="100" dirty="0" smtClean="0">
                <a:latin typeface="Times New Roman"/>
                <a:ea typeface="华文细黑"/>
                <a:cs typeface="Times New Roman"/>
              </a:rPr>
              <a:t>加入</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成为中国共产党正式党员</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p:txBody>
      </p:sp>
      <p:sp>
        <p:nvSpPr>
          <p:cNvPr id="5" name="矩形 4"/>
          <p:cNvSpPr/>
          <p:nvPr/>
        </p:nvSpPr>
        <p:spPr>
          <a:xfrm>
            <a:off x="2547764" y="1341562"/>
            <a:ext cx="902811" cy="523220"/>
          </a:xfrm>
          <a:prstGeom prst="rect">
            <a:avLst/>
          </a:prstGeom>
        </p:spPr>
        <p:txBody>
          <a:bodyPr wrap="none">
            <a:spAutoFit/>
          </a:bodyPr>
          <a:lstStyle/>
          <a:p>
            <a:r>
              <a:rPr lang="en-US" altLang="zh-CN" sz="2800" kern="100" dirty="0">
                <a:solidFill>
                  <a:srgbClr val="C00000"/>
                </a:solidFill>
                <a:latin typeface="Times New Roman"/>
                <a:ea typeface="华文细黑"/>
                <a:cs typeface="Courier New"/>
              </a:rPr>
              <a:t>1920</a:t>
            </a:r>
            <a:endParaRPr lang="zh-CN" altLang="en-US" dirty="0">
              <a:solidFill>
                <a:srgbClr val="C00000"/>
              </a:solidFill>
            </a:endParaRPr>
          </a:p>
        </p:txBody>
      </p:sp>
      <p:sp>
        <p:nvSpPr>
          <p:cNvPr id="8" name="矩形 7"/>
          <p:cNvSpPr/>
          <p:nvPr/>
        </p:nvSpPr>
        <p:spPr>
          <a:xfrm>
            <a:off x="8255446" y="3861728"/>
            <a:ext cx="3416320" cy="523220"/>
          </a:xfrm>
          <a:prstGeom prst="rect">
            <a:avLst/>
          </a:prstGeom>
        </p:spPr>
        <p:txBody>
          <a:bodyPr wrap="none">
            <a:spAutoFit/>
          </a:bodyPr>
          <a:lstStyle/>
          <a:p>
            <a:r>
              <a:rPr lang="zh-CN" altLang="zh-CN" sz="2800" kern="100" dirty="0">
                <a:solidFill>
                  <a:srgbClr val="C00000"/>
                </a:solidFill>
                <a:latin typeface="Times New Roman"/>
                <a:ea typeface="华文细黑"/>
                <a:cs typeface="Courier New"/>
              </a:rPr>
              <a:t>中国共产党旅欧支部</a:t>
            </a:r>
            <a:endParaRPr lang="zh-CN" altLang="en-US" sz="2800" kern="100" dirty="0">
              <a:solidFill>
                <a:srgbClr val="C00000"/>
              </a:solidFill>
              <a:latin typeface="Times New Roman"/>
              <a:ea typeface="华文细黑"/>
              <a:cs typeface="Courier New"/>
            </a:endParaRPr>
          </a:p>
        </p:txBody>
      </p:sp>
    </p:spTree>
    <p:extLst>
      <p:ext uri="{BB962C8B-B14F-4D97-AF65-F5344CB8AC3E}">
        <p14:creationId xmlns:p14="http://schemas.microsoft.com/office/powerpoint/2010/main" xmlns="" val="260607609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par>
                                <p:cTn id="18" presetID="10" presetClass="exit" presetSubtype="0" fill="hold" grpId="1" nodeType="withEffect">
                                  <p:stCondLst>
                                    <p:cond delay="0"/>
                                  </p:stCondLst>
                                  <p:childTnLst>
                                    <p:animEffect transition="out" filter="fade">
                                      <p:cBhvr>
                                        <p:cTn id="19" dur="500"/>
                                        <p:tgtEl>
                                          <p:spTgt spid="8"/>
                                        </p:tgtEl>
                                      </p:cBhvr>
                                    </p:animEffect>
                                    <p:set>
                                      <p:cBhvr>
                                        <p:cTn id="20" dur="1" fill="hold">
                                          <p:stCondLst>
                                            <p:cond delay="499"/>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5" grpId="0"/>
      <p:bldP spid="5" grpId="1"/>
      <p:bldP spid="8" grpId="0"/>
      <p:bldP spid="8"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sp>
        <p:nvSpPr>
          <p:cNvPr id="6" name="矩形 5"/>
          <p:cNvSpPr/>
          <p:nvPr/>
        </p:nvSpPr>
        <p:spPr>
          <a:xfrm>
            <a:off x="309484" y="621482"/>
            <a:ext cx="11499437" cy="464740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二、转战千里</a:t>
            </a:r>
            <a:endParaRPr lang="zh-CN" altLang="zh-CN" sz="2800" kern="100" dirty="0">
              <a:latin typeface="宋体"/>
              <a:cs typeface="Courier New"/>
            </a:endParaRPr>
          </a:p>
          <a:p>
            <a:pPr algn="just">
              <a:lnSpc>
                <a:spcPct val="150000"/>
              </a:lnSpc>
              <a:spcAft>
                <a:spcPts val="0"/>
              </a:spcAft>
              <a:tabLst>
                <a:tab pos="2340610" algn="l"/>
              </a:tabLst>
            </a:pPr>
            <a:r>
              <a:rPr lang="en-US" altLang="zh-CN" sz="2800" b="1" kern="100" dirty="0">
                <a:latin typeface="Times New Roman"/>
                <a:ea typeface="华文细黑"/>
                <a:cs typeface="Courier New"/>
              </a:rPr>
              <a:t>1.</a:t>
            </a:r>
            <a:r>
              <a:rPr lang="zh-CN" altLang="zh-CN" sz="2800" b="1" kern="100" dirty="0">
                <a:latin typeface="Times New Roman"/>
                <a:ea typeface="华文细黑"/>
                <a:cs typeface="Times New Roman"/>
              </a:rPr>
              <a:t>国共十年对峙时期：</a:t>
            </a:r>
            <a:r>
              <a:rPr lang="en-US" altLang="zh-CN" sz="2800" kern="100" dirty="0">
                <a:latin typeface="Times New Roman"/>
                <a:ea typeface="华文细黑"/>
                <a:cs typeface="Courier New"/>
              </a:rPr>
              <a:t>1929</a:t>
            </a:r>
            <a:r>
              <a:rPr lang="zh-CN" altLang="zh-CN" sz="2800" kern="100" dirty="0">
                <a:latin typeface="Times New Roman"/>
                <a:ea typeface="华文细黑"/>
                <a:cs typeface="Times New Roman"/>
              </a:rPr>
              <a:t>年，邓小平赶赴广西</a:t>
            </a:r>
            <a:r>
              <a:rPr lang="zh-CN" altLang="zh-CN" sz="2800" kern="100" dirty="0" smtClean="0">
                <a:latin typeface="Times New Roman"/>
                <a:ea typeface="华文细黑"/>
                <a:cs typeface="Times New Roman"/>
              </a:rPr>
              <a:t>领导</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起义</a:t>
            </a:r>
            <a:r>
              <a:rPr lang="zh-CN" altLang="zh-CN" sz="2800" kern="100" dirty="0">
                <a:latin typeface="Times New Roman"/>
                <a:ea typeface="华文细黑"/>
                <a:cs typeface="Times New Roman"/>
              </a:rPr>
              <a:t>、龙州起义，创立了红七军、红八军</a:t>
            </a:r>
            <a:r>
              <a:rPr lang="zh-CN" altLang="zh-CN" sz="2800" kern="100" dirty="0" smtClean="0">
                <a:latin typeface="Times New Roman"/>
                <a:ea typeface="华文细黑"/>
                <a:cs typeface="Times New Roman"/>
              </a:rPr>
              <a:t>和</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革命</a:t>
            </a:r>
            <a:r>
              <a:rPr lang="zh-CN" altLang="zh-CN" sz="2800" kern="100" dirty="0">
                <a:latin typeface="Times New Roman"/>
                <a:ea typeface="华文细黑"/>
                <a:cs typeface="Times New Roman"/>
              </a:rPr>
              <a:t>根据地。</a:t>
            </a:r>
            <a:r>
              <a:rPr lang="en-US" altLang="zh-CN" sz="2800" kern="100" dirty="0">
                <a:latin typeface="Times New Roman"/>
                <a:ea typeface="华文细黑"/>
                <a:cs typeface="Courier New"/>
              </a:rPr>
              <a:t>1931</a:t>
            </a:r>
            <a:r>
              <a:rPr lang="zh-CN" altLang="zh-CN" sz="2800" kern="100" dirty="0">
                <a:latin typeface="Times New Roman"/>
                <a:ea typeface="华文细黑"/>
                <a:cs typeface="Times New Roman"/>
              </a:rPr>
              <a:t>年他在中央苏区担任军委总政治部秘书长、红军</a:t>
            </a:r>
            <a:r>
              <a:rPr lang="zh-CN" altLang="zh-CN" sz="2800" kern="100" dirty="0" smtClean="0">
                <a:latin typeface="Times New Roman"/>
                <a:ea typeface="华文细黑"/>
                <a:cs typeface="Times New Roman"/>
              </a:rPr>
              <a:t>《</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报主编等职。</a:t>
            </a:r>
            <a:r>
              <a:rPr lang="en-US" altLang="zh-CN" sz="2800" kern="100" dirty="0">
                <a:latin typeface="Times New Roman"/>
                <a:ea typeface="华文细黑"/>
                <a:cs typeface="Courier New"/>
              </a:rPr>
              <a:t>1935</a:t>
            </a:r>
            <a:r>
              <a:rPr lang="zh-CN" altLang="zh-CN" sz="2800" kern="100" dirty="0">
                <a:latin typeface="Times New Roman"/>
                <a:ea typeface="华文细黑"/>
                <a:cs typeface="Times New Roman"/>
              </a:rPr>
              <a:t>年</a:t>
            </a:r>
            <a:r>
              <a:rPr lang="zh-CN" altLang="zh-CN" sz="2800" kern="100" dirty="0" smtClean="0">
                <a:latin typeface="Times New Roman"/>
                <a:ea typeface="华文细黑"/>
                <a:cs typeface="Times New Roman"/>
              </a:rPr>
              <a:t>参加</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他在长期的革命实践中，逐渐成为一个成熟的领导人。</a:t>
            </a:r>
            <a:endParaRPr lang="zh-CN" altLang="zh-CN" sz="2800" kern="100" dirty="0">
              <a:latin typeface="宋体"/>
              <a:cs typeface="Courier New"/>
            </a:endParaRPr>
          </a:p>
          <a:p>
            <a:pPr algn="just">
              <a:lnSpc>
                <a:spcPct val="150000"/>
              </a:lnSpc>
              <a:spcAft>
                <a:spcPts val="0"/>
              </a:spcAft>
              <a:tabLst>
                <a:tab pos="2340610" algn="l"/>
              </a:tabLst>
            </a:pPr>
            <a:r>
              <a:rPr lang="en-US" altLang="zh-CN" sz="2800" b="1" kern="100" dirty="0">
                <a:latin typeface="Times New Roman"/>
                <a:ea typeface="华文细黑"/>
                <a:cs typeface="Courier New"/>
              </a:rPr>
              <a:t>2.</a:t>
            </a:r>
            <a:r>
              <a:rPr lang="zh-CN" altLang="zh-CN" sz="2800" b="1" kern="100" dirty="0">
                <a:latin typeface="Times New Roman"/>
                <a:ea typeface="华文细黑"/>
                <a:cs typeface="Times New Roman"/>
              </a:rPr>
              <a:t>抗日战争时期：</a:t>
            </a:r>
            <a:r>
              <a:rPr lang="zh-CN" altLang="zh-CN" sz="2800" kern="100" dirty="0">
                <a:latin typeface="Times New Roman"/>
                <a:ea typeface="华文细黑"/>
                <a:cs typeface="Times New Roman"/>
              </a:rPr>
              <a:t>邓小平任八路军一二九师政委，与师长刘伯承指挥所部八路军开展敌后游击战争，创建并巩固发展</a:t>
            </a:r>
            <a:r>
              <a:rPr lang="zh-CN" altLang="zh-CN" sz="2800" kern="100" dirty="0" smtClean="0">
                <a:latin typeface="Times New Roman"/>
                <a:ea typeface="华文细黑"/>
                <a:cs typeface="Times New Roman"/>
              </a:rPr>
              <a:t>了</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抗日</a:t>
            </a:r>
            <a:r>
              <a:rPr lang="zh-CN" altLang="zh-CN" sz="2800" kern="100" dirty="0">
                <a:latin typeface="Times New Roman"/>
                <a:ea typeface="华文细黑"/>
                <a:cs typeface="Times New Roman"/>
              </a:rPr>
              <a:t>根据地。</a:t>
            </a:r>
            <a:endParaRPr lang="zh-CN" altLang="zh-CN" sz="2800" kern="100" dirty="0">
              <a:latin typeface="宋体"/>
              <a:cs typeface="Courier New"/>
            </a:endParaRPr>
          </a:p>
        </p:txBody>
      </p:sp>
      <p:sp>
        <p:nvSpPr>
          <p:cNvPr id="2" name="矩形 1"/>
          <p:cNvSpPr/>
          <p:nvPr/>
        </p:nvSpPr>
        <p:spPr>
          <a:xfrm>
            <a:off x="8399462" y="1365945"/>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Courier New"/>
              </a:rPr>
              <a:t>百色</a:t>
            </a:r>
            <a:endParaRPr lang="zh-CN" altLang="en-US" sz="2800" kern="100" dirty="0">
              <a:solidFill>
                <a:srgbClr val="C00000"/>
              </a:solidFill>
              <a:latin typeface="Times New Roman"/>
              <a:ea typeface="华文细黑"/>
              <a:cs typeface="Courier New"/>
            </a:endParaRPr>
          </a:p>
        </p:txBody>
      </p:sp>
      <p:sp>
        <p:nvSpPr>
          <p:cNvPr id="3" name="矩形 2"/>
          <p:cNvSpPr/>
          <p:nvPr/>
        </p:nvSpPr>
        <p:spPr>
          <a:xfrm>
            <a:off x="4278530" y="1999159"/>
            <a:ext cx="1261884" cy="523220"/>
          </a:xfrm>
          <a:prstGeom prst="rect">
            <a:avLst/>
          </a:prstGeom>
        </p:spPr>
        <p:txBody>
          <a:bodyPr wrap="none">
            <a:spAutoFit/>
          </a:bodyPr>
          <a:lstStyle/>
          <a:p>
            <a:r>
              <a:rPr lang="zh-CN" altLang="zh-CN" sz="2800" kern="100" dirty="0">
                <a:solidFill>
                  <a:srgbClr val="C00000"/>
                </a:solidFill>
                <a:latin typeface="Times New Roman"/>
                <a:ea typeface="华文细黑"/>
                <a:cs typeface="Courier New"/>
              </a:rPr>
              <a:t>左右江</a:t>
            </a:r>
            <a:endParaRPr lang="zh-CN" altLang="en-US" sz="2800" kern="100" dirty="0">
              <a:solidFill>
                <a:srgbClr val="C00000"/>
              </a:solidFill>
              <a:latin typeface="Times New Roman"/>
              <a:ea typeface="华文细黑"/>
              <a:cs typeface="Courier New"/>
            </a:endParaRPr>
          </a:p>
        </p:txBody>
      </p:sp>
      <p:sp>
        <p:nvSpPr>
          <p:cNvPr id="4" name="矩形 3"/>
          <p:cNvSpPr/>
          <p:nvPr/>
        </p:nvSpPr>
        <p:spPr>
          <a:xfrm>
            <a:off x="4976986" y="2637706"/>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Courier New"/>
              </a:rPr>
              <a:t>红星</a:t>
            </a:r>
            <a:endParaRPr lang="zh-CN" altLang="en-US" sz="2800" kern="100" dirty="0">
              <a:solidFill>
                <a:srgbClr val="C00000"/>
              </a:solidFill>
              <a:latin typeface="Times New Roman"/>
              <a:ea typeface="华文细黑"/>
              <a:cs typeface="Courier New"/>
            </a:endParaRPr>
          </a:p>
        </p:txBody>
      </p:sp>
      <p:sp>
        <p:nvSpPr>
          <p:cNvPr id="5" name="矩形 4"/>
          <p:cNvSpPr/>
          <p:nvPr/>
        </p:nvSpPr>
        <p:spPr>
          <a:xfrm>
            <a:off x="10090873" y="2628067"/>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Courier New"/>
              </a:rPr>
              <a:t>遵义会议</a:t>
            </a:r>
            <a:endParaRPr lang="zh-CN" altLang="en-US" sz="2800" kern="100" dirty="0">
              <a:solidFill>
                <a:srgbClr val="C00000"/>
              </a:solidFill>
              <a:latin typeface="Times New Roman"/>
              <a:ea typeface="华文细黑"/>
              <a:cs typeface="Courier New"/>
            </a:endParaRPr>
          </a:p>
        </p:txBody>
      </p:sp>
      <p:sp>
        <p:nvSpPr>
          <p:cNvPr id="8" name="矩形 7"/>
          <p:cNvSpPr/>
          <p:nvPr/>
        </p:nvSpPr>
        <p:spPr>
          <a:xfrm>
            <a:off x="7823398" y="4581922"/>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Courier New"/>
              </a:rPr>
              <a:t>晋冀鲁豫</a:t>
            </a:r>
            <a:endParaRPr lang="zh-CN" altLang="en-US" sz="2800" kern="100" dirty="0">
              <a:solidFill>
                <a:srgbClr val="C00000"/>
              </a:solidFill>
              <a:latin typeface="Times New Roman"/>
              <a:ea typeface="华文细黑"/>
              <a:cs typeface="Courier New"/>
            </a:endParaRPr>
          </a:p>
        </p:txBody>
      </p:sp>
    </p:spTree>
    <p:extLst>
      <p:ext uri="{BB962C8B-B14F-4D97-AF65-F5344CB8AC3E}">
        <p14:creationId xmlns:p14="http://schemas.microsoft.com/office/powerpoint/2010/main" xmlns="" val="138471136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linds(horizontal)">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linds(horizontal)">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1" nodeType="clickEffect">
                                  <p:stCondLst>
                                    <p:cond delay="0"/>
                                  </p:stCondLst>
                                  <p:childTnLst>
                                    <p:animEffect transition="out" filter="fade">
                                      <p:cBhvr>
                                        <p:cTn id="25" dur="500"/>
                                        <p:tgtEl>
                                          <p:spTgt spid="2"/>
                                        </p:tgtEl>
                                      </p:cBhvr>
                                    </p:animEffect>
                                    <p:set>
                                      <p:cBhvr>
                                        <p:cTn id="26" dur="1" fill="hold">
                                          <p:stCondLst>
                                            <p:cond delay="499"/>
                                          </p:stCondLst>
                                        </p:cTn>
                                        <p:tgtEl>
                                          <p:spTgt spid="2"/>
                                        </p:tgtEl>
                                        <p:attrNameLst>
                                          <p:attrName>style.visibility</p:attrName>
                                        </p:attrNameLst>
                                      </p:cBhvr>
                                      <p:to>
                                        <p:strVal val="hidden"/>
                                      </p:to>
                                    </p:set>
                                  </p:childTnLst>
                                </p:cTn>
                              </p:par>
                              <p:par>
                                <p:cTn id="27" presetID="10" presetClass="exit" presetSubtype="0" fill="hold" grpId="1" nodeType="withEffect">
                                  <p:stCondLst>
                                    <p:cond delay="0"/>
                                  </p:stCondLst>
                                  <p:childTnLst>
                                    <p:animEffect transition="out" filter="fade">
                                      <p:cBhvr>
                                        <p:cTn id="28" dur="500"/>
                                        <p:tgtEl>
                                          <p:spTgt spid="3"/>
                                        </p:tgtEl>
                                      </p:cBhvr>
                                    </p:animEffect>
                                    <p:set>
                                      <p:cBhvr>
                                        <p:cTn id="29" dur="1" fill="hold">
                                          <p:stCondLst>
                                            <p:cond delay="499"/>
                                          </p:stCondLst>
                                        </p:cTn>
                                        <p:tgtEl>
                                          <p:spTgt spid="3"/>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500"/>
                                        <p:tgtEl>
                                          <p:spTgt spid="4"/>
                                        </p:tgtEl>
                                      </p:cBhvr>
                                    </p:animEffect>
                                    <p:set>
                                      <p:cBhvr>
                                        <p:cTn id="32" dur="1" fill="hold">
                                          <p:stCondLst>
                                            <p:cond delay="499"/>
                                          </p:stCondLst>
                                        </p:cTn>
                                        <p:tgtEl>
                                          <p:spTgt spid="4"/>
                                        </p:tgtEl>
                                        <p:attrNameLst>
                                          <p:attrName>style.visibility</p:attrName>
                                        </p:attrNameLst>
                                      </p:cBhvr>
                                      <p:to>
                                        <p:strVal val="hidden"/>
                                      </p:to>
                                    </p:set>
                                  </p:childTnLst>
                                </p:cTn>
                              </p:par>
                              <p:par>
                                <p:cTn id="33" presetID="10" presetClass="exit" presetSubtype="0" fill="hold" grpId="1" nodeType="withEffect">
                                  <p:stCondLst>
                                    <p:cond delay="0"/>
                                  </p:stCondLst>
                                  <p:childTnLst>
                                    <p:animEffect transition="out" filter="fade">
                                      <p:cBhvr>
                                        <p:cTn id="34" dur="500"/>
                                        <p:tgtEl>
                                          <p:spTgt spid="5"/>
                                        </p:tgtEl>
                                      </p:cBhvr>
                                    </p:animEffect>
                                    <p:set>
                                      <p:cBhvr>
                                        <p:cTn id="35" dur="1" fill="hold">
                                          <p:stCondLst>
                                            <p:cond delay="499"/>
                                          </p:stCondLst>
                                        </p:cTn>
                                        <p:tgtEl>
                                          <p:spTgt spid="5"/>
                                        </p:tgtEl>
                                        <p:attrNameLst>
                                          <p:attrName>style.visibility</p:attrName>
                                        </p:attrNameLst>
                                      </p:cBhvr>
                                      <p:to>
                                        <p:strVal val="hidden"/>
                                      </p:to>
                                    </p:set>
                                  </p:childTnLst>
                                </p:cTn>
                              </p:par>
                              <p:par>
                                <p:cTn id="36" presetID="10" presetClass="exit" presetSubtype="0" fill="hold" grpId="1" nodeType="withEffect">
                                  <p:stCondLst>
                                    <p:cond delay="0"/>
                                  </p:stCondLst>
                                  <p:childTnLst>
                                    <p:animEffect transition="out" filter="fade">
                                      <p:cBhvr>
                                        <p:cTn id="37" dur="500"/>
                                        <p:tgtEl>
                                          <p:spTgt spid="8"/>
                                        </p:tgtEl>
                                      </p:cBhvr>
                                    </p:animEffect>
                                    <p:set>
                                      <p:cBhvr>
                                        <p:cTn id="38" dur="1" fill="hold">
                                          <p:stCondLst>
                                            <p:cond delay="499"/>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2" grpId="0"/>
      <p:bldP spid="2" grpId="1"/>
      <p:bldP spid="3" grpId="0"/>
      <p:bldP spid="3" grpId="1"/>
      <p:bldP spid="4" grpId="0"/>
      <p:bldP spid="4" grpId="1"/>
      <p:bldP spid="5" grpId="0"/>
      <p:bldP spid="5" grpId="1"/>
      <p:bldP spid="8" grpId="0"/>
      <p:bldP spid="8"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格 7"/>
          <p:cNvGraphicFramePr>
            <a:graphicFrameLocks noGrp="1"/>
          </p:cNvGraphicFramePr>
          <p:nvPr>
            <p:extLst>
              <p:ext uri="{D42A27DB-BD31-4B8C-83A1-F6EECF244321}">
                <p14:modId xmlns:p14="http://schemas.microsoft.com/office/powerpoint/2010/main" xmlns="" val="79607628"/>
              </p:ext>
            </p:extLst>
          </p:nvPr>
        </p:nvGraphicFramePr>
        <p:xfrm>
          <a:off x="10619904" y="5211992"/>
          <a:ext cx="1558702" cy="594066"/>
        </p:xfrm>
        <a:graphic>
          <a:graphicData uri="http://schemas.openxmlformats.org/drawingml/2006/table">
            <a:tbl>
              <a:tblPr bandRow="1">
                <a:tableStyleId>{93296810-A885-4BE3-A3E7-6D5BEEA58F35}</a:tableStyleId>
              </a:tblPr>
              <a:tblGrid>
                <a:gridCol w="1558702"/>
              </a:tblGrid>
              <a:tr h="594066">
                <a:tc>
                  <a:txBody>
                    <a:bodyPr/>
                    <a:lstStyle/>
                    <a:p>
                      <a:pPr marL="0" marR="0" indent="0" algn="ctr" defTabSz="1218565" rtl="0" eaLnBrk="1" fontAlgn="auto" latinLnBrk="0" hangingPunct="1">
                        <a:lnSpc>
                          <a:spcPct val="100000"/>
                        </a:lnSpc>
                        <a:spcBef>
                          <a:spcPts val="0"/>
                        </a:spcBef>
                        <a:spcAft>
                          <a:spcPts val="0"/>
                        </a:spcAft>
                        <a:buClrTx/>
                        <a:buSzTx/>
                        <a:buFontTx/>
                        <a:buNone/>
                        <a:tabLst/>
                        <a:defRPr/>
                      </a:pPr>
                      <a:endParaRPr kumimoji="0" lang="zh-CN" altLang="en-US" sz="2400"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4" name="矩形 13">
            <a:hlinkClick r:id="rId2" action="ppaction://hlinksldjump"/>
          </p:cNvPr>
          <p:cNvSpPr/>
          <p:nvPr/>
        </p:nvSpPr>
        <p:spPr>
          <a:xfrm>
            <a:off x="10728106" y="5281904"/>
            <a:ext cx="1415772" cy="461665"/>
          </a:xfrm>
          <a:prstGeom prst="rect">
            <a:avLst/>
          </a:prstGeom>
        </p:spPr>
        <p:txBody>
          <a:bodyPr wrap="none">
            <a:spAutoFit/>
          </a:bodyPr>
          <a:lstStyle/>
          <a:p>
            <a:pPr algn="ctr">
              <a:defRPr/>
            </a:pPr>
            <a:r>
              <a:rPr lang="zh-CN" altLang="en-US" dirty="0">
                <a:solidFill>
                  <a:schemeClr val="tx1">
                    <a:lumMod val="65000"/>
                    <a:lumOff val="35000"/>
                  </a:schemeClr>
                </a:solidFill>
                <a:latin typeface="华文细黑" pitchFamily="2" charset="-122"/>
                <a:ea typeface="华文细黑" pitchFamily="2" charset="-122"/>
              </a:rPr>
              <a:t>知识拓展</a:t>
            </a:r>
          </a:p>
        </p:txBody>
      </p:sp>
      <p:pic>
        <p:nvPicPr>
          <p:cNvPr id="16" name="图片 1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sp>
        <p:nvSpPr>
          <p:cNvPr id="6" name="矩形 5"/>
          <p:cNvSpPr/>
          <p:nvPr/>
        </p:nvSpPr>
        <p:spPr>
          <a:xfrm>
            <a:off x="398257" y="733704"/>
            <a:ext cx="11529597" cy="400107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b="1" kern="100" dirty="0">
                <a:latin typeface="Times New Roman"/>
                <a:ea typeface="华文细黑"/>
                <a:cs typeface="Courier New"/>
              </a:rPr>
              <a:t>3.</a:t>
            </a:r>
            <a:r>
              <a:rPr lang="zh-CN" altLang="zh-CN" sz="2800" b="1" kern="100" dirty="0">
                <a:latin typeface="Times New Roman"/>
                <a:ea typeface="华文细黑"/>
                <a:cs typeface="Times New Roman"/>
              </a:rPr>
              <a:t>解放战争时期</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为配合毛泽东重庆谈判，邓小平与刘伯承一起</a:t>
            </a:r>
            <a:r>
              <a:rPr lang="zh-CN" altLang="zh-CN" sz="2800" kern="100" dirty="0" smtClean="0">
                <a:latin typeface="Times New Roman"/>
                <a:ea typeface="华文细黑"/>
                <a:cs typeface="Times New Roman"/>
              </a:rPr>
              <a:t>指挥</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邯郸等战役。</a:t>
            </a:r>
            <a:r>
              <a:rPr lang="en-US" altLang="zh-CN" sz="2800" kern="100" dirty="0">
                <a:latin typeface="Times New Roman"/>
                <a:ea typeface="华文细黑"/>
                <a:cs typeface="Courier New"/>
              </a:rPr>
              <a:t>1947</a:t>
            </a:r>
            <a:r>
              <a:rPr lang="zh-CN" altLang="zh-CN" sz="2800" kern="100" dirty="0">
                <a:latin typeface="Times New Roman"/>
                <a:ea typeface="华文细黑"/>
                <a:cs typeface="Times New Roman"/>
              </a:rPr>
              <a:t>年</a:t>
            </a:r>
            <a:r>
              <a:rPr lang="en-US" altLang="zh-CN" sz="2800" kern="100" dirty="0">
                <a:latin typeface="Times New Roman"/>
                <a:ea typeface="华文细黑"/>
                <a:cs typeface="Courier New"/>
              </a:rPr>
              <a:t>6</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8</a:t>
            </a:r>
            <a:r>
              <a:rPr lang="zh-CN" altLang="zh-CN" sz="2800" kern="100" dirty="0">
                <a:latin typeface="Times New Roman"/>
                <a:ea typeface="华文细黑"/>
                <a:cs typeface="Times New Roman"/>
              </a:rPr>
              <a:t>月，刘邓大军挺进大别山，揭开战略反攻的序幕。</a:t>
            </a:r>
            <a:r>
              <a:rPr lang="en-US" altLang="zh-CN" sz="2800" kern="100" dirty="0">
                <a:latin typeface="Times New Roman"/>
                <a:ea typeface="华文细黑"/>
                <a:cs typeface="Courier New"/>
              </a:rPr>
              <a:t>1948</a:t>
            </a:r>
            <a:r>
              <a:rPr lang="zh-CN" altLang="zh-CN" sz="2800" kern="100" dirty="0">
                <a:latin typeface="Times New Roman"/>
                <a:ea typeface="华文细黑"/>
                <a:cs typeface="Times New Roman"/>
              </a:rPr>
              <a:t>年</a:t>
            </a:r>
            <a:r>
              <a:rPr lang="en-US" altLang="zh-CN" sz="2800" kern="100" dirty="0">
                <a:latin typeface="Times New Roman"/>
                <a:ea typeface="华文细黑"/>
                <a:cs typeface="Courier New"/>
              </a:rPr>
              <a:t>11</a:t>
            </a:r>
            <a:r>
              <a:rPr lang="zh-CN" altLang="zh-CN" sz="2800" kern="100" dirty="0">
                <a:latin typeface="Times New Roman"/>
                <a:ea typeface="华文细黑"/>
                <a:cs typeface="Times New Roman"/>
              </a:rPr>
              <a:t>月至</a:t>
            </a:r>
            <a:r>
              <a:rPr lang="en-US" altLang="zh-CN" sz="2800" kern="100" dirty="0">
                <a:latin typeface="Times New Roman"/>
                <a:ea typeface="华文细黑"/>
                <a:cs typeface="Courier New"/>
              </a:rPr>
              <a:t>1949</a:t>
            </a:r>
            <a:r>
              <a:rPr lang="zh-CN" altLang="zh-CN" sz="2800" kern="100" dirty="0">
                <a:latin typeface="Times New Roman"/>
                <a:ea typeface="华文细黑"/>
                <a:cs typeface="Times New Roman"/>
              </a:rPr>
              <a:t>年</a:t>
            </a: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月邓小平和总前委领导一起</a:t>
            </a:r>
            <a:r>
              <a:rPr lang="zh-CN" altLang="zh-CN" sz="2800" kern="100" dirty="0" smtClean="0">
                <a:latin typeface="Times New Roman"/>
                <a:ea typeface="华文细黑"/>
                <a:cs typeface="Times New Roman"/>
              </a:rPr>
              <a:t>指挥</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并</a:t>
            </a:r>
            <a:r>
              <a:rPr lang="zh-CN" altLang="zh-CN" sz="2800" kern="100" dirty="0">
                <a:latin typeface="Times New Roman"/>
                <a:ea typeface="华文细黑"/>
                <a:cs typeface="Times New Roman"/>
              </a:rPr>
              <a:t>取得胜利。</a:t>
            </a:r>
            <a:r>
              <a:rPr lang="en-US" altLang="zh-CN" sz="2800" kern="100" dirty="0">
                <a:latin typeface="Times New Roman"/>
                <a:ea typeface="华文细黑"/>
                <a:cs typeface="Courier New"/>
              </a:rPr>
              <a:t>1949</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1950</a:t>
            </a:r>
            <a:r>
              <a:rPr lang="zh-CN" altLang="zh-CN" sz="2800" kern="100" dirty="0">
                <a:latin typeface="Times New Roman"/>
                <a:ea typeface="华文细黑"/>
                <a:cs typeface="Times New Roman"/>
              </a:rPr>
              <a:t>年刘邓大军</a:t>
            </a:r>
            <a:r>
              <a:rPr lang="zh-CN" altLang="zh-CN" sz="2800" kern="100" dirty="0" smtClean="0">
                <a:latin typeface="Times New Roman"/>
                <a:ea typeface="华文细黑"/>
                <a:cs typeface="Times New Roman"/>
              </a:rPr>
              <a:t>解放</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en-US" altLang="zh-CN" sz="2800" kern="100" dirty="0">
                <a:latin typeface="Times New Roman"/>
                <a:ea typeface="华文细黑"/>
                <a:cs typeface="Courier New"/>
              </a:rPr>
              <a:t>1950</a:t>
            </a:r>
            <a:r>
              <a:rPr lang="zh-CN" altLang="zh-CN" sz="2800" kern="100" dirty="0">
                <a:latin typeface="Times New Roman"/>
                <a:ea typeface="华文细黑"/>
                <a:cs typeface="Times New Roman"/>
              </a:rPr>
              <a:t>年，按中央指示派军进入西藏</a:t>
            </a:r>
            <a:r>
              <a:rPr lang="zh-CN" altLang="zh-CN" sz="2800" kern="100" dirty="0" smtClean="0">
                <a:latin typeface="Times New Roman"/>
                <a:ea typeface="华文细黑"/>
                <a:cs typeface="Times New Roman"/>
              </a:rPr>
              <a:t>，</a:t>
            </a:r>
            <a:endParaRPr lang="en-US" altLang="zh-CN" sz="2800" u="sng" kern="100" dirty="0" smtClean="0">
              <a:latin typeface="Times New Roman"/>
              <a:ea typeface="华文细黑"/>
              <a:cs typeface="Times New Roman"/>
            </a:endParaRPr>
          </a:p>
          <a:p>
            <a:pPr algn="just">
              <a:lnSpc>
                <a:spcPct val="150000"/>
              </a:lnSpc>
              <a:spcAft>
                <a:spcPts val="0"/>
              </a:spcAft>
              <a:tabLst>
                <a:tab pos="2340610" algn="l"/>
              </a:tabLst>
            </a:pPr>
            <a:r>
              <a:rPr lang="en-US" altLang="zh-CN" sz="2800" u="sng" kern="100" dirty="0">
                <a:latin typeface="Times New Roman"/>
                <a:ea typeface="华文细黑"/>
                <a:cs typeface="Times New Roman"/>
              </a:rPr>
              <a:t> </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解决</a:t>
            </a:r>
            <a:r>
              <a:rPr lang="zh-CN" altLang="zh-CN" sz="2800" kern="100" dirty="0">
                <a:latin typeface="Times New Roman"/>
                <a:ea typeface="华文细黑"/>
                <a:cs typeface="Times New Roman"/>
              </a:rPr>
              <a:t>西藏问题。</a:t>
            </a:r>
            <a:endParaRPr lang="zh-CN" altLang="zh-CN" sz="2800" kern="100" dirty="0">
              <a:effectLst/>
              <a:latin typeface="宋体"/>
              <a:cs typeface="Courier New"/>
            </a:endParaRPr>
          </a:p>
        </p:txBody>
      </p:sp>
      <p:sp>
        <p:nvSpPr>
          <p:cNvPr id="3" name="矩形 2"/>
          <p:cNvSpPr/>
          <p:nvPr/>
        </p:nvSpPr>
        <p:spPr>
          <a:xfrm>
            <a:off x="8327454" y="1485578"/>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Courier New"/>
              </a:rPr>
              <a:t>上党</a:t>
            </a:r>
            <a:endParaRPr lang="zh-CN" altLang="en-US" sz="2800" kern="100" dirty="0">
              <a:solidFill>
                <a:srgbClr val="C00000"/>
              </a:solidFill>
              <a:latin typeface="Times New Roman"/>
              <a:ea typeface="华文细黑"/>
              <a:cs typeface="Courier New"/>
            </a:endParaRPr>
          </a:p>
        </p:txBody>
      </p:sp>
      <p:sp>
        <p:nvSpPr>
          <p:cNvPr id="4" name="矩形 3"/>
          <p:cNvSpPr/>
          <p:nvPr/>
        </p:nvSpPr>
        <p:spPr>
          <a:xfrm>
            <a:off x="7391350" y="2734239"/>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Courier New"/>
              </a:rPr>
              <a:t>淮海战役</a:t>
            </a:r>
            <a:endParaRPr lang="zh-CN" altLang="en-US" sz="2800" kern="100" dirty="0">
              <a:solidFill>
                <a:srgbClr val="C00000"/>
              </a:solidFill>
              <a:latin typeface="Times New Roman"/>
              <a:ea typeface="华文细黑"/>
              <a:cs typeface="Courier New"/>
            </a:endParaRPr>
          </a:p>
        </p:txBody>
      </p:sp>
      <p:sp>
        <p:nvSpPr>
          <p:cNvPr id="5" name="矩形 4"/>
          <p:cNvSpPr/>
          <p:nvPr/>
        </p:nvSpPr>
        <p:spPr>
          <a:xfrm>
            <a:off x="4761314" y="3376836"/>
            <a:ext cx="1261884" cy="523220"/>
          </a:xfrm>
          <a:prstGeom prst="rect">
            <a:avLst/>
          </a:prstGeom>
        </p:spPr>
        <p:txBody>
          <a:bodyPr wrap="none">
            <a:spAutoFit/>
          </a:bodyPr>
          <a:lstStyle/>
          <a:p>
            <a:r>
              <a:rPr lang="zh-CN" altLang="zh-CN" sz="2800" kern="100" dirty="0">
                <a:solidFill>
                  <a:srgbClr val="C00000"/>
                </a:solidFill>
                <a:latin typeface="Times New Roman"/>
                <a:ea typeface="华文细黑"/>
                <a:cs typeface="Courier New"/>
              </a:rPr>
              <a:t>大西南</a:t>
            </a:r>
            <a:endParaRPr lang="zh-CN" altLang="en-US" sz="2800" kern="100" dirty="0">
              <a:solidFill>
                <a:srgbClr val="C00000"/>
              </a:solidFill>
              <a:latin typeface="Times New Roman"/>
              <a:ea typeface="华文细黑"/>
              <a:cs typeface="Courier New"/>
            </a:endParaRPr>
          </a:p>
        </p:txBody>
      </p:sp>
      <p:sp>
        <p:nvSpPr>
          <p:cNvPr id="7" name="矩形 6"/>
          <p:cNvSpPr/>
          <p:nvPr/>
        </p:nvSpPr>
        <p:spPr>
          <a:xfrm>
            <a:off x="511875" y="4011077"/>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Courier New"/>
              </a:rPr>
              <a:t>和平</a:t>
            </a:r>
            <a:endParaRPr lang="zh-CN" altLang="en-US" sz="2800" kern="100" dirty="0">
              <a:solidFill>
                <a:srgbClr val="C00000"/>
              </a:solidFill>
              <a:latin typeface="Times New Roman"/>
              <a:ea typeface="华文细黑"/>
              <a:cs typeface="Courier New"/>
            </a:endParaRPr>
          </a:p>
        </p:txBody>
      </p:sp>
    </p:spTree>
    <p:extLst>
      <p:ext uri="{BB962C8B-B14F-4D97-AF65-F5344CB8AC3E}">
        <p14:creationId xmlns:p14="http://schemas.microsoft.com/office/powerpoint/2010/main" xmlns="" val="285134857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linds(horizontal)">
                                      <p:cBhvr>
                                        <p:cTn id="13" dur="500"/>
                                        <p:tgtEl>
                                          <p:spTgt spid="5"/>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linds(horizontal)">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1" nodeType="clickEffect">
                                  <p:stCondLst>
                                    <p:cond delay="0"/>
                                  </p:stCondLst>
                                  <p:childTnLst>
                                    <p:animEffect transition="out" filter="fade">
                                      <p:cBhvr>
                                        <p:cTn id="20" dur="500"/>
                                        <p:tgtEl>
                                          <p:spTgt spid="3"/>
                                        </p:tgtEl>
                                      </p:cBhvr>
                                    </p:animEffect>
                                    <p:set>
                                      <p:cBhvr>
                                        <p:cTn id="21" dur="1" fill="hold">
                                          <p:stCondLst>
                                            <p:cond delay="499"/>
                                          </p:stCondLst>
                                        </p:cTn>
                                        <p:tgtEl>
                                          <p:spTgt spid="3"/>
                                        </p:tgtEl>
                                        <p:attrNameLst>
                                          <p:attrName>style.visibility</p:attrName>
                                        </p:attrNameLst>
                                      </p:cBhvr>
                                      <p:to>
                                        <p:strVal val="hidden"/>
                                      </p:to>
                                    </p:set>
                                  </p:childTnLst>
                                </p:cTn>
                              </p:par>
                              <p:par>
                                <p:cTn id="22" presetID="10" presetClass="exit" presetSubtype="0" fill="hold" grpId="1" nodeType="withEffect">
                                  <p:stCondLst>
                                    <p:cond delay="0"/>
                                  </p:stCondLst>
                                  <p:childTnLst>
                                    <p:animEffect transition="out" filter="fade">
                                      <p:cBhvr>
                                        <p:cTn id="23" dur="500"/>
                                        <p:tgtEl>
                                          <p:spTgt spid="4"/>
                                        </p:tgtEl>
                                      </p:cBhvr>
                                    </p:animEffect>
                                    <p:set>
                                      <p:cBhvr>
                                        <p:cTn id="24" dur="1" fill="hold">
                                          <p:stCondLst>
                                            <p:cond delay="499"/>
                                          </p:stCondLst>
                                        </p:cTn>
                                        <p:tgtEl>
                                          <p:spTgt spid="4"/>
                                        </p:tgtEl>
                                        <p:attrNameLst>
                                          <p:attrName>style.visibility</p:attrName>
                                        </p:attrNameLst>
                                      </p:cBhvr>
                                      <p:to>
                                        <p:strVal val="hidden"/>
                                      </p:to>
                                    </p:set>
                                  </p:childTnLst>
                                </p:cTn>
                              </p:par>
                              <p:par>
                                <p:cTn id="25" presetID="10" presetClass="exit" presetSubtype="0" fill="hold" grpId="1" nodeType="withEffect">
                                  <p:stCondLst>
                                    <p:cond delay="0"/>
                                  </p:stCondLst>
                                  <p:childTnLst>
                                    <p:animEffect transition="out" filter="fade">
                                      <p:cBhvr>
                                        <p:cTn id="26" dur="500"/>
                                        <p:tgtEl>
                                          <p:spTgt spid="5"/>
                                        </p:tgtEl>
                                      </p:cBhvr>
                                    </p:animEffect>
                                    <p:set>
                                      <p:cBhvr>
                                        <p:cTn id="27" dur="1" fill="hold">
                                          <p:stCondLst>
                                            <p:cond delay="499"/>
                                          </p:stCondLst>
                                        </p:cTn>
                                        <p:tgtEl>
                                          <p:spTgt spid="5"/>
                                        </p:tgtEl>
                                        <p:attrNameLst>
                                          <p:attrName>style.visibility</p:attrName>
                                        </p:attrNameLst>
                                      </p:cBhvr>
                                      <p:to>
                                        <p:strVal val="hidden"/>
                                      </p:to>
                                    </p:set>
                                  </p:childTnLst>
                                </p:cTn>
                              </p:par>
                              <p:par>
                                <p:cTn id="28" presetID="10" presetClass="exit" presetSubtype="0" fill="hold" grpId="1" nodeType="withEffect">
                                  <p:stCondLst>
                                    <p:cond delay="0"/>
                                  </p:stCondLst>
                                  <p:childTnLst>
                                    <p:animEffect transition="out" filter="fade">
                                      <p:cBhvr>
                                        <p:cTn id="29" dur="500"/>
                                        <p:tgtEl>
                                          <p:spTgt spid="7"/>
                                        </p:tgtEl>
                                      </p:cBhvr>
                                    </p:animEffect>
                                    <p:set>
                                      <p:cBhvr>
                                        <p:cTn id="30" dur="1" fill="hold">
                                          <p:stCondLst>
                                            <p:cond delay="499"/>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3" grpId="0"/>
      <p:bldP spid="3" grpId="1"/>
      <p:bldP spid="4" grpId="0"/>
      <p:bldP spid="4" grpId="1"/>
      <p:bldP spid="5" grpId="0"/>
      <p:bldP spid="5" grpId="1"/>
      <p:bldP spid="7" grpId="0"/>
      <p:bldP spid="7" grpId="1"/>
    </p:bld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3" name="组合 2"/>
          <p:cNvGrpSpPr/>
          <p:nvPr/>
        </p:nvGrpSpPr>
        <p:grpSpPr>
          <a:xfrm>
            <a:off x="164" y="238194"/>
            <a:ext cx="2333534" cy="668428"/>
            <a:chOff x="164" y="341996"/>
            <a:chExt cx="2333534" cy="668428"/>
          </a:xfrm>
        </p:grpSpPr>
        <p:sp>
          <p:nvSpPr>
            <p:cNvPr id="4" name="五边形 3"/>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5" name="燕尾形 4"/>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6" name="矩形 5"/>
            <p:cNvSpPr/>
            <p:nvPr/>
          </p:nvSpPr>
          <p:spPr>
            <a:xfrm>
              <a:off x="245466" y="341996"/>
              <a:ext cx="2088232" cy="668428"/>
            </a:xfrm>
            <a:prstGeom prst="rect">
              <a:avLst/>
            </a:prstGeom>
          </p:spPr>
          <p:txBody>
            <a:bodyPr wrap="square" lIns="121898" tIns="60948" rIns="121898" bIns="60948">
              <a:spAutoFit/>
            </a:bodyPr>
            <a:lstStyle/>
            <a:p>
              <a:pPr lvl="0" algn="ctr">
                <a:lnSpc>
                  <a:spcPct val="150000"/>
                </a:lnSpc>
                <a:tabLst>
                  <a:tab pos="1890395" algn="l"/>
                </a:tabLst>
              </a:pPr>
              <a:r>
                <a:rPr lang="zh-CN" altLang="en-US" sz="2800" b="1" kern="100" dirty="0">
                  <a:solidFill>
                    <a:prstClr val="white"/>
                  </a:solidFill>
                  <a:latin typeface="宋体"/>
                  <a:cs typeface="Courier New"/>
                </a:rPr>
                <a:t>知识拓展</a:t>
              </a:r>
            </a:p>
          </p:txBody>
        </p:sp>
      </p:grpSp>
      <p:pic>
        <p:nvPicPr>
          <p:cNvPr id="14" name="图片 13">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
        <p:nvSpPr>
          <p:cNvPr id="10" name="矩形 9"/>
          <p:cNvSpPr/>
          <p:nvPr/>
        </p:nvSpPr>
        <p:spPr>
          <a:xfrm>
            <a:off x="269287" y="1341562"/>
            <a:ext cx="11730575" cy="197949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kern="100" dirty="0">
                <a:latin typeface="Times New Roman"/>
                <a:ea typeface="华文细黑"/>
                <a:cs typeface="Times New Roman"/>
              </a:rPr>
              <a:t>百色起义、龙州起义与当时的其他起义不同，它不是大规模流血的武装暴动，而是策动兵变，使共产党掌握了军队，进而顺利地建立了红军和革命根据地。</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372773924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262558" y="164605"/>
            <a:ext cx="11665296" cy="594006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三、建国初期与</a:t>
            </a:r>
            <a:r>
              <a:rPr lang="en-US" altLang="zh-CN" sz="2800" b="1" kern="100" dirty="0">
                <a:solidFill>
                  <a:srgbClr val="0000FF"/>
                </a:solidFill>
                <a:latin typeface="宋体"/>
                <a:ea typeface="华文细黑"/>
                <a:cs typeface="Times New Roman"/>
              </a:rPr>
              <a:t>“</a:t>
            </a:r>
            <a:r>
              <a:rPr lang="zh-CN" altLang="zh-CN" sz="2800" b="1" kern="100" dirty="0">
                <a:solidFill>
                  <a:srgbClr val="0000FF"/>
                </a:solidFill>
                <a:latin typeface="Times New Roman"/>
                <a:ea typeface="华文细黑"/>
                <a:cs typeface="Times New Roman"/>
              </a:rPr>
              <a:t>文革</a:t>
            </a:r>
            <a:r>
              <a:rPr lang="en-US" altLang="zh-CN" sz="2800" b="1" kern="100" dirty="0">
                <a:solidFill>
                  <a:srgbClr val="0000FF"/>
                </a:solidFill>
                <a:latin typeface="宋体"/>
                <a:ea typeface="华文细黑"/>
                <a:cs typeface="Times New Roman"/>
              </a:rPr>
              <a:t>”</a:t>
            </a:r>
            <a:r>
              <a:rPr lang="zh-CN" altLang="zh-CN" sz="2800" b="1" kern="100" dirty="0">
                <a:solidFill>
                  <a:srgbClr val="0000FF"/>
                </a:solidFill>
                <a:latin typeface="Times New Roman"/>
                <a:ea typeface="华文细黑"/>
                <a:cs typeface="Times New Roman"/>
              </a:rPr>
              <a:t>岁月</a:t>
            </a:r>
            <a:endParaRPr lang="zh-CN" altLang="zh-CN" sz="2800" kern="100" dirty="0">
              <a:latin typeface="宋体"/>
              <a:cs typeface="Courier New"/>
            </a:endParaRPr>
          </a:p>
          <a:p>
            <a:pPr algn="just">
              <a:lnSpc>
                <a:spcPct val="150000"/>
              </a:lnSpc>
              <a:spcAft>
                <a:spcPts val="0"/>
              </a:spcAft>
              <a:tabLst>
                <a:tab pos="2340610" algn="l"/>
              </a:tabLst>
            </a:pPr>
            <a:r>
              <a:rPr lang="en-US" altLang="zh-CN" sz="2800" b="1" kern="100" dirty="0">
                <a:latin typeface="Times New Roman"/>
                <a:ea typeface="华文细黑"/>
                <a:cs typeface="Courier New"/>
              </a:rPr>
              <a:t>1.</a:t>
            </a:r>
            <a:r>
              <a:rPr lang="zh-CN" altLang="zh-CN" sz="2800" b="1" kern="100" dirty="0">
                <a:latin typeface="Times New Roman"/>
                <a:ea typeface="华文细黑"/>
                <a:cs typeface="Times New Roman"/>
              </a:rPr>
              <a:t>领导经济建设</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建国后，成为以毛泽东为核心的中国共产党第一代领导集体的重要成员。</a:t>
            </a:r>
            <a:r>
              <a:rPr lang="en-US" altLang="zh-CN" sz="2800" kern="100" dirty="0">
                <a:latin typeface="Times New Roman"/>
                <a:ea typeface="华文细黑"/>
                <a:cs typeface="Courier New"/>
              </a:rPr>
              <a:t>1961</a:t>
            </a:r>
            <a:r>
              <a:rPr lang="zh-CN" altLang="zh-CN" sz="2800" kern="100" dirty="0">
                <a:latin typeface="Times New Roman"/>
                <a:ea typeface="华文细黑"/>
                <a:cs typeface="Times New Roman"/>
              </a:rPr>
              <a:t>年初，参与制定了</a:t>
            </a:r>
            <a:r>
              <a:rPr lang="en-US" altLang="zh-CN" sz="2800" kern="100" dirty="0" smtClean="0">
                <a:latin typeface="宋体"/>
                <a:ea typeface="华文细黑"/>
                <a:cs typeface="Times New Roman"/>
              </a:rPr>
              <a:t>“</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巩固</a:t>
            </a:r>
            <a:r>
              <a:rPr lang="zh-CN" altLang="zh-CN" sz="2800" kern="100" dirty="0" smtClean="0">
                <a:latin typeface="Times New Roman"/>
                <a:ea typeface="华文细黑"/>
                <a:cs typeface="Times New Roman"/>
              </a:rPr>
              <a:t>、</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提高</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的方针，力图改变由于</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大跃进</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运动</a:t>
            </a:r>
            <a:r>
              <a:rPr lang="zh-CN" altLang="zh-CN" sz="2800" kern="100" dirty="0" smtClean="0">
                <a:latin typeface="Times New Roman"/>
                <a:ea typeface="华文细黑"/>
                <a:cs typeface="Times New Roman"/>
              </a:rPr>
              <a:t>和</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给</a:t>
            </a:r>
            <a:r>
              <a:rPr lang="zh-CN" altLang="zh-CN" sz="2800" kern="100" dirty="0">
                <a:latin typeface="Times New Roman"/>
                <a:ea typeface="华文细黑"/>
                <a:cs typeface="Times New Roman"/>
              </a:rPr>
              <a:t>国民经济发展造成的不利局面。</a:t>
            </a:r>
            <a:endParaRPr lang="zh-CN" altLang="zh-CN" sz="2800" kern="100" dirty="0">
              <a:latin typeface="宋体"/>
              <a:cs typeface="Courier New"/>
            </a:endParaRPr>
          </a:p>
          <a:p>
            <a:pPr algn="just">
              <a:lnSpc>
                <a:spcPct val="150000"/>
              </a:lnSpc>
              <a:spcAft>
                <a:spcPts val="0"/>
              </a:spcAft>
              <a:tabLst>
                <a:tab pos="2340610" algn="l"/>
              </a:tabLst>
            </a:pPr>
            <a:r>
              <a:rPr lang="en-US" altLang="zh-CN" sz="2800" b="1" kern="100" dirty="0">
                <a:latin typeface="Times New Roman"/>
                <a:ea typeface="华文细黑"/>
                <a:cs typeface="Courier New"/>
              </a:rPr>
              <a:t>2.</a:t>
            </a:r>
            <a:r>
              <a:rPr lang="en-US" altLang="zh-CN" sz="2800" b="1" kern="100" dirty="0">
                <a:latin typeface="宋体"/>
                <a:ea typeface="华文细黑"/>
                <a:cs typeface="Times New Roman"/>
              </a:rPr>
              <a:t>“</a:t>
            </a:r>
            <a:r>
              <a:rPr lang="zh-CN" altLang="zh-CN" sz="2800" b="1" kern="100" dirty="0">
                <a:latin typeface="Times New Roman"/>
                <a:ea typeface="华文细黑"/>
                <a:cs typeface="Times New Roman"/>
              </a:rPr>
              <a:t>文革</a:t>
            </a:r>
            <a:r>
              <a:rPr lang="en-US" altLang="zh-CN" sz="2800" b="1" kern="100" dirty="0">
                <a:latin typeface="宋体"/>
                <a:ea typeface="华文细黑"/>
                <a:cs typeface="Times New Roman"/>
              </a:rPr>
              <a:t>”</a:t>
            </a:r>
            <a:r>
              <a:rPr lang="zh-CN" altLang="zh-CN" sz="2800" b="1" kern="100" dirty="0">
                <a:latin typeface="Times New Roman"/>
                <a:ea typeface="华文细黑"/>
                <a:cs typeface="Times New Roman"/>
              </a:rPr>
              <a:t>磨难</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1975</a:t>
            </a:r>
            <a:r>
              <a:rPr lang="zh-CN" altLang="zh-CN" sz="2800" kern="100" dirty="0">
                <a:latin typeface="Times New Roman"/>
                <a:ea typeface="华文细黑"/>
                <a:cs typeface="Times New Roman"/>
              </a:rPr>
              <a:t>年，周恩来病重，邓小平主持中央的日常工作。</a:t>
            </a:r>
            <a:r>
              <a:rPr lang="en-US" altLang="zh-CN" sz="2800" kern="100" dirty="0">
                <a:latin typeface="Times New Roman"/>
                <a:ea typeface="华文细黑"/>
                <a:cs typeface="Courier New"/>
              </a:rPr>
              <a:t>1975</a:t>
            </a:r>
            <a:r>
              <a:rPr lang="zh-CN" altLang="zh-CN" sz="2800" kern="100" dirty="0">
                <a:latin typeface="Times New Roman"/>
                <a:ea typeface="华文细黑"/>
                <a:cs typeface="Times New Roman"/>
              </a:rPr>
              <a:t>年</a:t>
            </a:r>
            <a:r>
              <a:rPr lang="en-US" altLang="zh-CN" sz="2800" kern="100" dirty="0">
                <a:latin typeface="Times New Roman"/>
                <a:ea typeface="华文细黑"/>
                <a:cs typeface="Courier New"/>
              </a:rPr>
              <a:t>11</a:t>
            </a:r>
            <a:r>
              <a:rPr lang="zh-CN" altLang="zh-CN" sz="2800" kern="100" dirty="0">
                <a:latin typeface="Times New Roman"/>
                <a:ea typeface="华文细黑"/>
                <a:cs typeface="Times New Roman"/>
              </a:rPr>
              <a:t>月，毛泽东发动了</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批邓、反击右倾翻案风</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运动。</a:t>
            </a:r>
            <a:r>
              <a:rPr lang="en-US" altLang="zh-CN" sz="2800" kern="100" dirty="0">
                <a:latin typeface="Times New Roman"/>
                <a:ea typeface="华文细黑"/>
                <a:cs typeface="Courier New"/>
              </a:rPr>
              <a:t>1976</a:t>
            </a:r>
            <a:r>
              <a:rPr lang="zh-CN" altLang="zh-CN" sz="2800" kern="100" dirty="0">
                <a:latin typeface="Times New Roman"/>
                <a:ea typeface="华文细黑"/>
                <a:cs typeface="Times New Roman"/>
              </a:rPr>
              <a:t>年</a:t>
            </a:r>
            <a:r>
              <a:rPr lang="en-US" altLang="zh-CN" sz="2800" kern="100" dirty="0" smtClean="0">
                <a:latin typeface="宋体"/>
                <a:ea typeface="华文细黑"/>
                <a:cs typeface="Times New Roman"/>
              </a:rPr>
              <a:t>“</a:t>
            </a:r>
            <a:r>
              <a:rPr lang="en-US" altLang="zh-CN" sz="2800" u="sng" kern="100" dirty="0" smtClean="0">
                <a:latin typeface="Times New Roman"/>
                <a:ea typeface="华文细黑"/>
                <a:cs typeface="Times New Roman"/>
              </a:rPr>
              <a:t>                     </a:t>
            </a:r>
            <a:r>
              <a:rPr lang="en-US" altLang="zh-CN" sz="2800" kern="100" dirty="0" smtClean="0">
                <a:latin typeface="宋体"/>
                <a:ea typeface="华文细黑"/>
                <a:cs typeface="Times New Roman"/>
              </a:rPr>
              <a:t>”</a:t>
            </a:r>
          </a:p>
          <a:p>
            <a:pPr algn="just">
              <a:lnSpc>
                <a:spcPct val="150000"/>
              </a:lnSpc>
              <a:spcAft>
                <a:spcPts val="0"/>
              </a:spcAft>
              <a:tabLst>
                <a:tab pos="2340610" algn="l"/>
              </a:tabLst>
            </a:pPr>
            <a:r>
              <a:rPr lang="zh-CN" altLang="zh-CN" sz="2800" kern="100" dirty="0" smtClean="0">
                <a:latin typeface="Times New Roman"/>
                <a:ea typeface="华文细黑"/>
                <a:cs typeface="Times New Roman"/>
              </a:rPr>
              <a:t>发生</a:t>
            </a:r>
            <a:r>
              <a:rPr lang="zh-CN" altLang="zh-CN" sz="2800" kern="100" dirty="0">
                <a:latin typeface="Times New Roman"/>
                <a:ea typeface="华文细黑"/>
                <a:cs typeface="Times New Roman"/>
              </a:rPr>
              <a:t>，邓小平被诬指为其</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总后台</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，被撤销党内外一切职务。</a:t>
            </a:r>
            <a:endParaRPr lang="zh-CN" altLang="zh-CN" sz="2800" kern="100" dirty="0">
              <a:effectLst/>
              <a:latin typeface="宋体"/>
              <a:cs typeface="Courier New"/>
            </a:endParaRPr>
          </a:p>
        </p:txBody>
      </p:sp>
      <p:pic>
        <p:nvPicPr>
          <p:cNvPr id="9" name="图片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graphicFrame>
        <p:nvGraphicFramePr>
          <p:cNvPr id="12" name="表格 11"/>
          <p:cNvGraphicFramePr>
            <a:graphicFrameLocks noGrp="1"/>
          </p:cNvGraphicFramePr>
          <p:nvPr>
            <p:extLst>
              <p:ext uri="{D42A27DB-BD31-4B8C-83A1-F6EECF244321}">
                <p14:modId xmlns:p14="http://schemas.microsoft.com/office/powerpoint/2010/main" xmlns="" val="3988329410"/>
              </p:ext>
            </p:extLst>
          </p:nvPr>
        </p:nvGraphicFramePr>
        <p:xfrm>
          <a:off x="10520411" y="4833950"/>
          <a:ext cx="1570509" cy="1188132"/>
        </p:xfrm>
        <a:graphic>
          <a:graphicData uri="http://schemas.openxmlformats.org/drawingml/2006/table">
            <a:tbl>
              <a:tblPr bandRow="1">
                <a:tableStyleId>{93296810-A885-4BE3-A3E7-6D5BEEA58F35}</a:tableStyleId>
              </a:tblPr>
              <a:tblGrid>
                <a:gridCol w="1570509"/>
              </a:tblGrid>
              <a:tr h="594066">
                <a:tc>
                  <a:txBody>
                    <a:bodyPr/>
                    <a:lstStyle/>
                    <a:p>
                      <a:pPr marL="0" marR="0" indent="0" algn="ctr" defTabSz="1218565" rtl="0" eaLnBrk="1" fontAlgn="auto" latinLnBrk="0" hangingPunct="1">
                        <a:lnSpc>
                          <a:spcPct val="100000"/>
                        </a:lnSpc>
                        <a:spcBef>
                          <a:spcPts val="0"/>
                        </a:spcBef>
                        <a:spcAft>
                          <a:spcPts val="0"/>
                        </a:spcAft>
                        <a:buClrTx/>
                        <a:buSzTx/>
                        <a:buFontTx/>
                        <a:buNone/>
                        <a:tabLst/>
                        <a:defRPr/>
                      </a:pPr>
                      <a:endParaRPr kumimoji="0" lang="zh-CN" altLang="en-US" sz="2400" i="1"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94066">
                <a:tc>
                  <a:txBody>
                    <a:bodyPr/>
                    <a:lstStyle/>
                    <a:p>
                      <a:pPr marL="0" marR="0" indent="0" algn="ctr" defTabSz="1218565" rtl="0" eaLnBrk="1" fontAlgn="auto" latinLnBrk="0" hangingPunct="1">
                        <a:lnSpc>
                          <a:spcPct val="100000"/>
                        </a:lnSpc>
                        <a:spcBef>
                          <a:spcPts val="0"/>
                        </a:spcBef>
                        <a:spcAft>
                          <a:spcPts val="0"/>
                        </a:spcAft>
                        <a:buClrTx/>
                        <a:buSzTx/>
                        <a:buFontTx/>
                        <a:buNone/>
                        <a:tabLst/>
                        <a:defRPr/>
                      </a:pPr>
                      <a:endParaRPr kumimoji="0" lang="zh-CN" altLang="en-US" sz="2400" i="1"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3" name="矩形 12">
            <a:hlinkClick r:id="rId3" action="ppaction://hlinksldjump"/>
          </p:cNvPr>
          <p:cNvSpPr/>
          <p:nvPr/>
        </p:nvSpPr>
        <p:spPr>
          <a:xfrm>
            <a:off x="10608368" y="4869954"/>
            <a:ext cx="1415772" cy="461665"/>
          </a:xfrm>
          <a:prstGeom prst="rect">
            <a:avLst/>
          </a:prstGeom>
        </p:spPr>
        <p:txBody>
          <a:bodyPr wrap="none">
            <a:spAutoFit/>
          </a:bodyPr>
          <a:lstStyle/>
          <a:p>
            <a:pPr algn="ctr">
              <a:defRPr/>
            </a:pPr>
            <a:r>
              <a:rPr lang="zh-CN" altLang="en-US" dirty="0">
                <a:solidFill>
                  <a:schemeClr val="tx1">
                    <a:lumMod val="65000"/>
                    <a:lumOff val="35000"/>
                  </a:schemeClr>
                </a:solidFill>
                <a:latin typeface="华文细黑" pitchFamily="2" charset="-122"/>
                <a:ea typeface="华文细黑" pitchFamily="2" charset="-122"/>
              </a:rPr>
              <a:t>重点精讲</a:t>
            </a:r>
          </a:p>
        </p:txBody>
      </p:sp>
      <p:sp>
        <p:nvSpPr>
          <p:cNvPr id="14" name="矩形 13">
            <a:hlinkClick r:id="rId4" action="ppaction://hlinksldjump"/>
          </p:cNvPr>
          <p:cNvSpPr/>
          <p:nvPr/>
        </p:nvSpPr>
        <p:spPr>
          <a:xfrm>
            <a:off x="10575326" y="5418060"/>
            <a:ext cx="1481855" cy="461665"/>
          </a:xfrm>
          <a:prstGeom prst="rect">
            <a:avLst/>
          </a:prstGeom>
        </p:spPr>
        <p:txBody>
          <a:bodyPr wrap="square">
            <a:spAutoFit/>
          </a:bodyPr>
          <a:lstStyle/>
          <a:p>
            <a:pPr algn="ctr">
              <a:defRPr/>
            </a:pPr>
            <a:r>
              <a:rPr lang="zh-CN" altLang="en-US" dirty="0">
                <a:solidFill>
                  <a:schemeClr val="tx1">
                    <a:lumMod val="65000"/>
                    <a:lumOff val="35000"/>
                  </a:schemeClr>
                </a:solidFill>
                <a:latin typeface="华文细黑" pitchFamily="2" charset="-122"/>
                <a:ea typeface="华文细黑" pitchFamily="2" charset="-122"/>
              </a:rPr>
              <a:t>易错点拨</a:t>
            </a:r>
          </a:p>
        </p:txBody>
      </p:sp>
      <p:sp>
        <p:nvSpPr>
          <p:cNvPr id="3" name="矩形 2"/>
          <p:cNvSpPr/>
          <p:nvPr/>
        </p:nvSpPr>
        <p:spPr>
          <a:xfrm>
            <a:off x="4184283" y="2186494"/>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Courier New"/>
              </a:rPr>
              <a:t>调整</a:t>
            </a:r>
            <a:endParaRPr lang="zh-CN" altLang="en-US" sz="2800" kern="100" dirty="0">
              <a:solidFill>
                <a:srgbClr val="C00000"/>
              </a:solidFill>
              <a:latin typeface="Times New Roman"/>
              <a:ea typeface="华文细黑"/>
              <a:cs typeface="Courier New"/>
            </a:endParaRPr>
          </a:p>
        </p:txBody>
      </p:sp>
      <p:sp>
        <p:nvSpPr>
          <p:cNvPr id="4" name="矩形 3"/>
          <p:cNvSpPr/>
          <p:nvPr/>
        </p:nvSpPr>
        <p:spPr>
          <a:xfrm>
            <a:off x="6330280" y="2186494"/>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Courier New"/>
              </a:rPr>
              <a:t>充实</a:t>
            </a:r>
            <a:endParaRPr lang="zh-CN" altLang="en-US" sz="2800" kern="100" dirty="0">
              <a:solidFill>
                <a:srgbClr val="C00000"/>
              </a:solidFill>
              <a:latin typeface="Times New Roman"/>
              <a:ea typeface="华文细黑"/>
              <a:cs typeface="Courier New"/>
            </a:endParaRPr>
          </a:p>
        </p:txBody>
      </p:sp>
      <p:sp>
        <p:nvSpPr>
          <p:cNvPr id="15" name="矩形 14"/>
          <p:cNvSpPr/>
          <p:nvPr/>
        </p:nvSpPr>
        <p:spPr>
          <a:xfrm>
            <a:off x="3521968" y="2805991"/>
            <a:ext cx="2698175" cy="523220"/>
          </a:xfrm>
          <a:prstGeom prst="rect">
            <a:avLst/>
          </a:prstGeom>
        </p:spPr>
        <p:txBody>
          <a:bodyPr wrap="none">
            <a:spAutoFit/>
          </a:bodyPr>
          <a:lstStyle/>
          <a:p>
            <a:r>
              <a:rPr lang="zh-CN" altLang="zh-CN" sz="2800" kern="100" dirty="0">
                <a:solidFill>
                  <a:srgbClr val="C00000"/>
                </a:solidFill>
                <a:latin typeface="Times New Roman"/>
                <a:ea typeface="华文细黑"/>
                <a:cs typeface="Courier New"/>
              </a:rPr>
              <a:t>人民公社化运动</a:t>
            </a:r>
            <a:endParaRPr lang="zh-CN" altLang="en-US" sz="2800" kern="100" dirty="0">
              <a:solidFill>
                <a:srgbClr val="C00000"/>
              </a:solidFill>
              <a:latin typeface="Times New Roman"/>
              <a:ea typeface="华文细黑"/>
              <a:cs typeface="Courier New"/>
            </a:endParaRPr>
          </a:p>
        </p:txBody>
      </p:sp>
      <p:sp>
        <p:nvSpPr>
          <p:cNvPr id="16" name="矩形 15"/>
          <p:cNvSpPr/>
          <p:nvPr/>
        </p:nvSpPr>
        <p:spPr>
          <a:xfrm>
            <a:off x="8075617" y="4744988"/>
            <a:ext cx="1980029" cy="523220"/>
          </a:xfrm>
          <a:prstGeom prst="rect">
            <a:avLst/>
          </a:prstGeom>
        </p:spPr>
        <p:txBody>
          <a:bodyPr wrap="none">
            <a:spAutoFit/>
          </a:bodyPr>
          <a:lstStyle/>
          <a:p>
            <a:r>
              <a:rPr lang="zh-CN" altLang="zh-CN" sz="2800" kern="100" dirty="0">
                <a:solidFill>
                  <a:srgbClr val="C00000"/>
                </a:solidFill>
                <a:latin typeface="Times New Roman"/>
                <a:ea typeface="华文细黑"/>
                <a:cs typeface="Courier New"/>
              </a:rPr>
              <a:t>天安门事件</a:t>
            </a:r>
            <a:endParaRPr lang="zh-CN" altLang="en-US" sz="2800" kern="100" dirty="0">
              <a:solidFill>
                <a:srgbClr val="C00000"/>
              </a:solidFill>
              <a:latin typeface="Times New Roman"/>
              <a:ea typeface="华文细黑"/>
              <a:cs typeface="Courier New"/>
            </a:endParaRPr>
          </a:p>
        </p:txBody>
      </p:sp>
    </p:spTree>
    <p:extLst>
      <p:ext uri="{BB962C8B-B14F-4D97-AF65-F5344CB8AC3E}">
        <p14:creationId xmlns:p14="http://schemas.microsoft.com/office/powerpoint/2010/main" xmlns="" val="39549757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blinds(horizontal)">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blinds(horizontal)">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3"/>
                                        </p:tgtEl>
                                      </p:cBhvr>
                                    </p:animEffect>
                                    <p:set>
                                      <p:cBhvr>
                                        <p:cTn id="23" dur="1" fill="hold">
                                          <p:stCondLst>
                                            <p:cond delay="499"/>
                                          </p:stCondLst>
                                        </p:cTn>
                                        <p:tgtEl>
                                          <p:spTgt spid="3"/>
                                        </p:tgtEl>
                                        <p:attrNameLst>
                                          <p:attrName>style.visibility</p:attrName>
                                        </p:attrNameLst>
                                      </p:cBhvr>
                                      <p:to>
                                        <p:strVal val="hidden"/>
                                      </p:to>
                                    </p:set>
                                  </p:childTnLst>
                                </p:cTn>
                              </p:par>
                              <p:par>
                                <p:cTn id="24" presetID="10" presetClass="exit" presetSubtype="0" fill="hold" grpId="1" nodeType="withEffect">
                                  <p:stCondLst>
                                    <p:cond delay="0"/>
                                  </p:stCondLst>
                                  <p:childTnLst>
                                    <p:animEffect transition="out" filter="fade">
                                      <p:cBhvr>
                                        <p:cTn id="25" dur="500"/>
                                        <p:tgtEl>
                                          <p:spTgt spid="4"/>
                                        </p:tgtEl>
                                      </p:cBhvr>
                                    </p:animEffect>
                                    <p:set>
                                      <p:cBhvr>
                                        <p:cTn id="26" dur="1" fill="hold">
                                          <p:stCondLst>
                                            <p:cond delay="499"/>
                                          </p:stCondLst>
                                        </p:cTn>
                                        <p:tgtEl>
                                          <p:spTgt spid="4"/>
                                        </p:tgtEl>
                                        <p:attrNameLst>
                                          <p:attrName>style.visibility</p:attrName>
                                        </p:attrNameLst>
                                      </p:cBhvr>
                                      <p:to>
                                        <p:strVal val="hidden"/>
                                      </p:to>
                                    </p:set>
                                  </p:childTnLst>
                                </p:cTn>
                              </p:par>
                              <p:par>
                                <p:cTn id="27" presetID="10" presetClass="exit" presetSubtype="0" fill="hold" grpId="1" nodeType="withEffect">
                                  <p:stCondLst>
                                    <p:cond delay="0"/>
                                  </p:stCondLst>
                                  <p:childTnLst>
                                    <p:animEffect transition="out" filter="fade">
                                      <p:cBhvr>
                                        <p:cTn id="28" dur="500"/>
                                        <p:tgtEl>
                                          <p:spTgt spid="15"/>
                                        </p:tgtEl>
                                      </p:cBhvr>
                                    </p:animEffect>
                                    <p:set>
                                      <p:cBhvr>
                                        <p:cTn id="29" dur="1" fill="hold">
                                          <p:stCondLst>
                                            <p:cond delay="499"/>
                                          </p:stCondLst>
                                        </p:cTn>
                                        <p:tgtEl>
                                          <p:spTgt spid="15"/>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500"/>
                                        <p:tgtEl>
                                          <p:spTgt spid="16"/>
                                        </p:tgtEl>
                                      </p:cBhvr>
                                    </p:animEffect>
                                    <p:set>
                                      <p:cBhvr>
                                        <p:cTn id="32"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9"/>
                  </p:tgtEl>
                </p:cond>
              </p:nextCondLst>
            </p:seq>
          </p:childTnLst>
        </p:cTn>
      </p:par>
    </p:tnLst>
    <p:bldLst>
      <p:bldP spid="3" grpId="0"/>
      <p:bldP spid="3" grpId="1"/>
      <p:bldP spid="4" grpId="0"/>
      <p:bldP spid="4" grpId="1"/>
      <p:bldP spid="15" grpId="0"/>
      <p:bldP spid="15" grpId="1"/>
      <p:bldP spid="16" grpId="0"/>
      <p:bldP spid="16" grpId="1"/>
    </p:bldLst>
  </p:timing>
</p:sld>
</file>

<file path=ppt/theme/theme1.xml><?xml version="1.0" encoding="utf-8"?>
<a:theme xmlns:a="http://schemas.openxmlformats.org/drawingml/2006/main" name="7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8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5242</TotalTime>
  <Words>2153</Words>
  <Application>Microsoft Office PowerPoint</Application>
  <PresentationFormat>自定义</PresentationFormat>
  <Paragraphs>249</Paragraphs>
  <Slides>37</Slides>
  <Notes>0</Notes>
  <HiddenSlides>7</HiddenSlides>
  <MMClips>0</MMClips>
  <ScaleCrop>false</ScaleCrop>
  <HeadingPairs>
    <vt:vector size="4" baseType="variant">
      <vt:variant>
        <vt:lpstr>主题</vt:lpstr>
      </vt:variant>
      <vt:variant>
        <vt:i4>2</vt:i4>
      </vt:variant>
      <vt:variant>
        <vt:lpstr>幻灯片标题</vt:lpstr>
      </vt:variant>
      <vt:variant>
        <vt:i4>37</vt:i4>
      </vt:variant>
    </vt:vector>
  </HeadingPairs>
  <TitlesOfParts>
    <vt:vector size="39" baseType="lpstr">
      <vt:lpstr>7_Office 主题</vt:lpstr>
      <vt:lpstr>8_Office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4548</cp:revision>
  <dcterms:created xsi:type="dcterms:W3CDTF">2014-11-27T01:03:00Z</dcterms:created>
  <dcterms:modified xsi:type="dcterms:W3CDTF">2017-10-19T03:04:30Z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KSOProductBuildVer" pid="2">
    <vt:lpwstr>2052-10.1.0.5458</vt:lpwstr>
  </property>
  <property fmtid="{D5CDD505-2E9C-101B-9397-08002B2CF9AE}" name="NXPowerLiteLastOptimized" pid="3">
    <vt:lpwstr>488425</vt:lpwstr>
  </property>
  <property fmtid="{D5CDD505-2E9C-101B-9397-08002B2CF9AE}" name="NXPowerLiteSettings" pid="4">
    <vt:lpwstr>F7000400038000</vt:lpwstr>
  </property>
  <property fmtid="{D5CDD505-2E9C-101B-9397-08002B2CF9AE}" name="NXPowerLiteVersion" pid="5">
    <vt:lpwstr>D5.0.3</vt:lpwstr>
  </property>
</Properties>
</file>