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5" r:id="rId2"/>
  </p:sldMasterIdLst>
  <p:notesMasterIdLst>
    <p:notesMasterId r:id="rId34"/>
  </p:notesMasterIdLst>
  <p:handoutMasterIdLst>
    <p:handoutMasterId r:id="rId35"/>
  </p:handoutMasterIdLst>
  <p:sldIdLst>
    <p:sldId id="1164" r:id="rId3"/>
    <p:sldId id="1366" r:id="rId4"/>
    <p:sldId id="1184" r:id="rId5"/>
    <p:sldId id="1362" r:id="rId6"/>
    <p:sldId id="1187" r:id="rId7"/>
    <p:sldId id="1403" r:id="rId8"/>
    <p:sldId id="1395" r:id="rId9"/>
    <p:sldId id="1221" r:id="rId10"/>
    <p:sldId id="1404" r:id="rId11"/>
    <p:sldId id="1408" r:id="rId12"/>
    <p:sldId id="1367" r:id="rId13"/>
    <p:sldId id="1368" r:id="rId14"/>
    <p:sldId id="1405" r:id="rId15"/>
    <p:sldId id="1376" r:id="rId16"/>
    <p:sldId id="1363" r:id="rId17"/>
    <p:sldId id="1346" r:id="rId18"/>
    <p:sldId id="1377" r:id="rId19"/>
    <p:sldId id="1388" r:id="rId20"/>
    <p:sldId id="1406" r:id="rId21"/>
    <p:sldId id="1407" r:id="rId22"/>
    <p:sldId id="1380" r:id="rId23"/>
    <p:sldId id="1382" r:id="rId24"/>
    <p:sldId id="1205" r:id="rId25"/>
    <p:sldId id="1250" r:id="rId26"/>
    <p:sldId id="1255" r:id="rId27"/>
    <p:sldId id="1251" r:id="rId28"/>
    <p:sldId id="1252" r:id="rId29"/>
    <p:sldId id="1394" r:id="rId30"/>
    <p:sldId id="1400" r:id="rId31"/>
    <p:sldId id="1402" r:id="rId32"/>
    <p:sldId id="1244" r:id="rId33"/>
  </p:sldIdLst>
  <p:sldSz cx="12190413" cy="6859588"/>
  <p:notesSz cx="6858000" cy="9144000"/>
  <p:defaultTex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3114AC"/>
    <a:srgbClr val="000066"/>
    <a:srgbClr val="0000CC"/>
    <a:srgbClr val="FF9966"/>
    <a:srgbClr val="66FF99"/>
    <a:srgbClr val="5DDDDA"/>
    <a:srgbClr val="000000"/>
    <a:srgbClr val="00CCFF"/>
    <a:srgbClr val="FF9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中度样式 4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27F97BB-C833-4FB7-BDE5-3F7075034690}" styleName="主题样式 2 - 强调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5758FB7-9AC5-4552-8A53-C91805E547FA}" styleName="主题样式 1 - 强调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8FD4443E-F989-4FC4-A0C8-D5A2AF1F390B}" styleName="深色样式 1 - 强调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DBED569-4797-4DF1-A0F4-6AAB3CD982D8}" styleName="浅色样式 3 - 强调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43" autoAdjust="0"/>
    <p:restoredTop sz="97193" autoAdjust="0"/>
  </p:normalViewPr>
  <p:slideViewPr>
    <p:cSldViewPr>
      <p:cViewPr>
        <p:scale>
          <a:sx n="100" d="100"/>
          <a:sy n="100" d="100"/>
        </p:scale>
        <p:origin x="-210" y="486"/>
      </p:cViewPr>
      <p:guideLst>
        <p:guide orient="horz" pos="2161"/>
        <p:guide pos="384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9" d="100"/>
          <a:sy n="79" d="100"/>
        </p:scale>
        <p:origin x="-396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ED594FB-2808-45A5-BDC8-80C0F481B27E}" type="datetimeFigureOut">
              <a:rPr lang="zh-CN" altLang="en-US" smtClean="0"/>
              <a:pPr/>
              <a:t>2017/10/19</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85B4082-C5AE-46D0-A000-D929E8B25956}" type="slidenum">
              <a:rPr lang="zh-CN" altLang="en-US" smtClean="0"/>
              <a:pPr/>
              <a:t>‹#›</a:t>
            </a:fld>
            <a:endParaRPr lang="zh-CN" altLang="en-US"/>
          </a:p>
        </p:txBody>
      </p:sp>
    </p:spTree>
    <p:extLst>
      <p:ext uri="{BB962C8B-B14F-4D97-AF65-F5344CB8AC3E}">
        <p14:creationId xmlns:p14="http://schemas.microsoft.com/office/powerpoint/2010/main" xmlns="" val="7381113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9FAA0F-2349-45DA-9EBD-9D94C9A1CFA0}" type="datetimeFigureOut">
              <a:rPr lang="zh-CN" altLang="en-US" smtClean="0"/>
              <a:pPr/>
              <a:t>2017/10/19</a:t>
            </a:fld>
            <a:endParaRPr lang="zh-CN" altLang="en-US"/>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F37086-15D0-443D-AF17-A3F21825C045}" type="slidenum">
              <a:rPr lang="zh-CN" altLang="en-US" smtClean="0"/>
              <a:pPr/>
              <a:t>‹#›</a:t>
            </a:fld>
            <a:endParaRPr lang="zh-CN" altLang="en-US"/>
          </a:p>
        </p:txBody>
      </p:sp>
    </p:spTree>
    <p:extLst>
      <p:ext uri="{BB962C8B-B14F-4D97-AF65-F5344CB8AC3E}">
        <p14:creationId xmlns:p14="http://schemas.microsoft.com/office/powerpoint/2010/main" xmlns="" val="2725096833"/>
      </p:ext>
    </p:extLst>
  </p:cSld>
  <p:clrMap bg1="lt1" tx1="dk1" bg2="lt2" tx2="dk2" accent1="accent1" accent2="accent2" accent3="accent3" accent4="accent4" accent5="accent5" accent6="accent6" hlink="hlink" folHlink="folHlink"/>
  <p:notesStyle>
    <a:lvl1pPr marL="0" algn="l" defTabSz="1218565" rtl="0" eaLnBrk="1" latinLnBrk="0" hangingPunct="1">
      <a:defRPr sz="1600" kern="1200">
        <a:solidFill>
          <a:schemeClr val="tx1"/>
        </a:solidFill>
        <a:latin typeface="+mn-lt"/>
        <a:ea typeface="+mn-ea"/>
        <a:cs typeface="+mn-cs"/>
      </a:defRPr>
    </a:lvl1pPr>
    <a:lvl2pPr marL="609600" algn="l" defTabSz="1218565" rtl="0" eaLnBrk="1" latinLnBrk="0" hangingPunct="1">
      <a:defRPr sz="1600" kern="1200">
        <a:solidFill>
          <a:schemeClr val="tx1"/>
        </a:solidFill>
        <a:latin typeface="+mn-lt"/>
        <a:ea typeface="+mn-ea"/>
        <a:cs typeface="+mn-cs"/>
      </a:defRPr>
    </a:lvl2pPr>
    <a:lvl3pPr marL="1219200" algn="l" defTabSz="1218565" rtl="0" eaLnBrk="1" latinLnBrk="0" hangingPunct="1">
      <a:defRPr sz="1600" kern="1200">
        <a:solidFill>
          <a:schemeClr val="tx1"/>
        </a:solidFill>
        <a:latin typeface="+mn-lt"/>
        <a:ea typeface="+mn-ea"/>
        <a:cs typeface="+mn-cs"/>
      </a:defRPr>
    </a:lvl3pPr>
    <a:lvl4pPr marL="1828800" algn="l" defTabSz="1218565" rtl="0" eaLnBrk="1" latinLnBrk="0" hangingPunct="1">
      <a:defRPr sz="1600" kern="1200">
        <a:solidFill>
          <a:schemeClr val="tx1"/>
        </a:solidFill>
        <a:latin typeface="+mn-lt"/>
        <a:ea typeface="+mn-ea"/>
        <a:cs typeface="+mn-cs"/>
      </a:defRPr>
    </a:lvl4pPr>
    <a:lvl5pPr marL="2438400" algn="l" defTabSz="1218565" rtl="0" eaLnBrk="1" latinLnBrk="0" hangingPunct="1">
      <a:defRPr sz="1600" kern="1200">
        <a:solidFill>
          <a:schemeClr val="tx1"/>
        </a:solidFill>
        <a:latin typeface="+mn-lt"/>
        <a:ea typeface="+mn-ea"/>
        <a:cs typeface="+mn-cs"/>
      </a:defRPr>
    </a:lvl5pPr>
    <a:lvl6pPr marL="3048000" algn="l" defTabSz="1218565" rtl="0" eaLnBrk="1" latinLnBrk="0" hangingPunct="1">
      <a:defRPr sz="1600" kern="1200">
        <a:solidFill>
          <a:schemeClr val="tx1"/>
        </a:solidFill>
        <a:latin typeface="+mn-lt"/>
        <a:ea typeface="+mn-ea"/>
        <a:cs typeface="+mn-cs"/>
      </a:defRPr>
    </a:lvl6pPr>
    <a:lvl7pPr marL="3657600" algn="l" defTabSz="1218565" rtl="0" eaLnBrk="1" latinLnBrk="0" hangingPunct="1">
      <a:defRPr sz="1600" kern="1200">
        <a:solidFill>
          <a:schemeClr val="tx1"/>
        </a:solidFill>
        <a:latin typeface="+mn-lt"/>
        <a:ea typeface="+mn-ea"/>
        <a:cs typeface="+mn-cs"/>
      </a:defRPr>
    </a:lvl7pPr>
    <a:lvl8pPr marL="4267200" algn="l" defTabSz="1218565" rtl="0" eaLnBrk="1" latinLnBrk="0" hangingPunct="1">
      <a:defRPr sz="1600" kern="1200">
        <a:solidFill>
          <a:schemeClr val="tx1"/>
        </a:solidFill>
        <a:latin typeface="+mn-lt"/>
        <a:ea typeface="+mn-ea"/>
        <a:cs typeface="+mn-cs"/>
      </a:defRPr>
    </a:lvl8pPr>
    <a:lvl9pPr marL="4876800" algn="l" defTabSz="1218565"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6_标题幻灯片">
    <p:bg>
      <p:bgPr>
        <a:solidFill>
          <a:srgbClr val="F3EFE5"/>
        </a:solidFill>
        <a:effectLst/>
      </p:bgPr>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1_两栏内容">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2_两栏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5654952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09520" y="6357823"/>
            <a:ext cx="2844430" cy="365210"/>
          </a:xfrm>
          <a:prstGeom prst="rect">
            <a:avLst/>
          </a:prstGeom>
        </p:spPr>
        <p:txBody>
          <a:bodyPr/>
          <a:lstStyle/>
          <a:p>
            <a:fld id="{7CD490C1-7E7E-423A-91D8-058624AF834B}" type="datetimeFigureOut">
              <a:rPr lang="zh-CN" altLang="en-US" smtClean="0">
                <a:solidFill>
                  <a:prstClr val="black"/>
                </a:solidFill>
              </a:rPr>
              <a:pPr/>
              <a:t>2017/10/19</a:t>
            </a:fld>
            <a:endParaRPr lang="zh-CN" altLang="en-US">
              <a:solidFill>
                <a:prstClr val="black"/>
              </a:solidFill>
            </a:endParaRPr>
          </a:p>
        </p:txBody>
      </p:sp>
      <p:sp>
        <p:nvSpPr>
          <p:cNvPr id="3" name="页脚占位符 2"/>
          <p:cNvSpPr>
            <a:spLocks noGrp="1"/>
          </p:cNvSpPr>
          <p:nvPr>
            <p:ph type="ftr" sz="quarter" idx="11"/>
          </p:nvPr>
        </p:nvSpPr>
        <p:spPr>
          <a:xfrm>
            <a:off x="4165058" y="6357823"/>
            <a:ext cx="3860297" cy="365210"/>
          </a:xfrm>
          <a:prstGeom prst="rect">
            <a:avLst/>
          </a:prstGeom>
        </p:spPr>
        <p:txBody>
          <a:bodyPr/>
          <a:lstStyle/>
          <a:p>
            <a:endParaRPr lang="zh-CN" altLang="en-US">
              <a:solidFill>
                <a:prstClr val="black"/>
              </a:solidFill>
            </a:endParaRPr>
          </a:p>
        </p:txBody>
      </p:sp>
      <p:sp>
        <p:nvSpPr>
          <p:cNvPr id="4" name="灯片编号占位符 3"/>
          <p:cNvSpPr>
            <a:spLocks noGrp="1"/>
          </p:cNvSpPr>
          <p:nvPr>
            <p:ph type="sldNum" sz="quarter" idx="12"/>
          </p:nvPr>
        </p:nvSpPr>
        <p:spPr>
          <a:xfrm>
            <a:off x="8736463" y="6357823"/>
            <a:ext cx="2844430" cy="365210"/>
          </a:xfrm>
          <a:prstGeom prst="rect">
            <a:avLst/>
          </a:prstGeom>
        </p:spPr>
        <p:txBody>
          <a:bodyPr/>
          <a:lstStyle/>
          <a:p>
            <a:fld id="{EA5C5624-0453-40A9-9FFF-DD435B6A2D1D}"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xmlns="" val="1136746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6_标题幻灯片">
    <p:bg>
      <p:bgPr>
        <a:solidFill>
          <a:srgbClr val="F3EFE5"/>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29639835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1_两栏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36132932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09520" y="6357823"/>
            <a:ext cx="2844430" cy="365210"/>
          </a:xfrm>
          <a:prstGeom prst="rect">
            <a:avLst/>
          </a:prstGeom>
        </p:spPr>
        <p:txBody>
          <a:bodyPr/>
          <a:lstStyle/>
          <a:p>
            <a:fld id="{7CD490C1-7E7E-423A-91D8-058624AF834B}" type="datetimeFigureOut">
              <a:rPr lang="zh-CN" altLang="en-US" smtClean="0">
                <a:solidFill>
                  <a:prstClr val="black"/>
                </a:solidFill>
              </a:rPr>
              <a:pPr/>
              <a:t>2017/10/19</a:t>
            </a:fld>
            <a:endParaRPr lang="zh-CN" altLang="en-US">
              <a:solidFill>
                <a:prstClr val="black"/>
              </a:solidFill>
            </a:endParaRPr>
          </a:p>
        </p:txBody>
      </p:sp>
      <p:sp>
        <p:nvSpPr>
          <p:cNvPr id="3" name="页脚占位符 2"/>
          <p:cNvSpPr>
            <a:spLocks noGrp="1"/>
          </p:cNvSpPr>
          <p:nvPr>
            <p:ph type="ftr" sz="quarter" idx="11"/>
          </p:nvPr>
        </p:nvSpPr>
        <p:spPr>
          <a:xfrm>
            <a:off x="4165058" y="6357823"/>
            <a:ext cx="3860297" cy="365210"/>
          </a:xfrm>
          <a:prstGeom prst="rect">
            <a:avLst/>
          </a:prstGeom>
        </p:spPr>
        <p:txBody>
          <a:bodyPr/>
          <a:lstStyle/>
          <a:p>
            <a:endParaRPr lang="zh-CN" altLang="en-US">
              <a:solidFill>
                <a:prstClr val="black"/>
              </a:solidFill>
            </a:endParaRPr>
          </a:p>
        </p:txBody>
      </p:sp>
      <p:sp>
        <p:nvSpPr>
          <p:cNvPr id="4" name="灯片编号占位符 3"/>
          <p:cNvSpPr>
            <a:spLocks noGrp="1"/>
          </p:cNvSpPr>
          <p:nvPr>
            <p:ph type="sldNum" sz="quarter" idx="12"/>
          </p:nvPr>
        </p:nvSpPr>
        <p:spPr>
          <a:xfrm>
            <a:off x="8736463" y="6357823"/>
            <a:ext cx="2844430" cy="365210"/>
          </a:xfrm>
          <a:prstGeom prst="rect">
            <a:avLst/>
          </a:prstGeom>
        </p:spPr>
        <p:txBody>
          <a:bodyPr/>
          <a:lstStyle/>
          <a:p>
            <a:fld id="{EA5C5624-0453-40A9-9FFF-DD435B6A2D1D}"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xmlns="" val="42644486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3EFE5"/>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3" r:id="rId1"/>
    <p:sldLayoutId id="2147483662" r:id="rId2"/>
    <p:sldLayoutId id="2147483664" r:id="rId3"/>
    <p:sldLayoutId id="2147483669" r:id="rId4"/>
  </p:sldLayoutIdLst>
  <p:timing>
    <p:tnLst>
      <p:par>
        <p:cTn id="1" dur="indefinite" restart="never" nodeType="tmRoot"/>
      </p:par>
    </p:tnLst>
  </p:timing>
  <p:txStyles>
    <p:titleStyle>
      <a:lvl1pPr algn="ctr" defTabSz="1218565" rtl="0" eaLnBrk="1" latinLnBrk="0" hangingPunct="1">
        <a:spcBef>
          <a:spcPct val="0"/>
        </a:spcBef>
        <a:buNone/>
        <a:defRPr sz="5900" kern="1200">
          <a:solidFill>
            <a:schemeClr val="tx1"/>
          </a:solidFill>
          <a:latin typeface="+mj-lt"/>
          <a:ea typeface="+mj-ea"/>
          <a:cs typeface="+mj-cs"/>
        </a:defRPr>
      </a:lvl1pPr>
    </p:titleStyle>
    <p:bodyStyle>
      <a:lvl1pPr marL="457200" indent="-457200" algn="l" defTabSz="1218565"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0600" indent="-381000" algn="l" defTabSz="1218565" rtl="0" eaLnBrk="1" latinLnBrk="0" hangingPunct="1">
        <a:spcBef>
          <a:spcPct val="20000"/>
        </a:spcBef>
        <a:buFont typeface="Arial" pitchFamily="34" charset="0"/>
        <a:buChar char="–"/>
        <a:defRPr sz="3700" kern="1200">
          <a:solidFill>
            <a:schemeClr val="tx1"/>
          </a:solidFill>
          <a:latin typeface="+mn-lt"/>
          <a:ea typeface="+mn-ea"/>
          <a:cs typeface="+mn-cs"/>
        </a:defRPr>
      </a:lvl2pPr>
      <a:lvl3pPr marL="1524000" indent="-304800" algn="l" defTabSz="1218565"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32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528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4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20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3EFE5"/>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547940594"/>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timing>
    <p:tnLst>
      <p:par>
        <p:cTn id="1" dur="indefinite" restart="never" nodeType="tmRoot"/>
      </p:par>
    </p:tnLst>
  </p:timing>
  <p:txStyles>
    <p:titleStyle>
      <a:lvl1pPr algn="ctr" defTabSz="1218565" rtl="0" eaLnBrk="1" latinLnBrk="0" hangingPunct="1">
        <a:spcBef>
          <a:spcPct val="0"/>
        </a:spcBef>
        <a:buNone/>
        <a:defRPr sz="5900" kern="1200">
          <a:solidFill>
            <a:schemeClr val="tx1"/>
          </a:solidFill>
          <a:latin typeface="+mj-lt"/>
          <a:ea typeface="+mj-ea"/>
          <a:cs typeface="+mj-cs"/>
        </a:defRPr>
      </a:lvl1pPr>
    </p:titleStyle>
    <p:bodyStyle>
      <a:lvl1pPr marL="457200" indent="-457200" algn="l" defTabSz="1218565"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0600" indent="-381000" algn="l" defTabSz="1218565" rtl="0" eaLnBrk="1" latinLnBrk="0" hangingPunct="1">
        <a:spcBef>
          <a:spcPct val="20000"/>
        </a:spcBef>
        <a:buFont typeface="Arial" pitchFamily="34" charset="0"/>
        <a:buChar char="–"/>
        <a:defRPr sz="3700" kern="1200">
          <a:solidFill>
            <a:schemeClr val="tx1"/>
          </a:solidFill>
          <a:latin typeface="+mn-lt"/>
          <a:ea typeface="+mn-ea"/>
          <a:cs typeface="+mn-cs"/>
        </a:defRPr>
      </a:lvl2pPr>
      <a:lvl3pPr marL="1524000" indent="-304800" algn="l" defTabSz="1218565"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32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528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4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20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arget="../media/image6.jpeg" Type="http://schemas.openxmlformats.org/officeDocument/2006/relationships/image"/><Relationship Id="rId1" Target="../slideLayouts/slideLayout2.xml" Type="http://schemas.openxmlformats.org/officeDocument/2006/relationships/slideLayout"/></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 Target="slide2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slide" Target="slide25.xml"/><Relationship Id="rId7" Type="http://schemas.openxmlformats.org/officeDocument/2006/relationships/slide" Target="slide29.xml"/><Relationship Id="rId2" Type="http://schemas.openxmlformats.org/officeDocument/2006/relationships/slide" Target="slide24.xml"/><Relationship Id="rId1" Type="http://schemas.openxmlformats.org/officeDocument/2006/relationships/slideLayout" Target="../slideLayouts/slideLayout2.xml"/><Relationship Id="rId6" Type="http://schemas.openxmlformats.org/officeDocument/2006/relationships/slide" Target="slide28.xml"/><Relationship Id="rId5" Type="http://schemas.openxmlformats.org/officeDocument/2006/relationships/slide" Target="slide27.xml"/><Relationship Id="rId4" Type="http://schemas.openxmlformats.org/officeDocument/2006/relationships/slide" Target="slide26.xml"/></Relationships>
</file>

<file path=ppt/slides/_rels/slide25.xml.rels><?xml version="1.0" encoding="UTF-8" standalone="yes"?>
<Relationships xmlns="http://schemas.openxmlformats.org/package/2006/relationships"><Relationship Id="rId3" Type="http://schemas.openxmlformats.org/officeDocument/2006/relationships/slide" Target="slide25.xml"/><Relationship Id="rId7" Type="http://schemas.openxmlformats.org/officeDocument/2006/relationships/slide" Target="slide29.xml"/><Relationship Id="rId2" Type="http://schemas.openxmlformats.org/officeDocument/2006/relationships/slide" Target="slide24.xml"/><Relationship Id="rId1" Type="http://schemas.openxmlformats.org/officeDocument/2006/relationships/slideLayout" Target="../slideLayouts/slideLayout2.xml"/><Relationship Id="rId6" Type="http://schemas.openxmlformats.org/officeDocument/2006/relationships/slide" Target="slide28.xml"/><Relationship Id="rId5" Type="http://schemas.openxmlformats.org/officeDocument/2006/relationships/slide" Target="slide27.xml"/><Relationship Id="rId4" Type="http://schemas.openxmlformats.org/officeDocument/2006/relationships/slide" Target="slide26.xml"/></Relationships>
</file>

<file path=ppt/slides/_rels/slide26.xml.rels><?xml version="1.0" encoding="UTF-8" standalone="yes"?>
<Relationships xmlns="http://schemas.openxmlformats.org/package/2006/relationships"><Relationship Id="rId3" Type="http://schemas.openxmlformats.org/officeDocument/2006/relationships/slide" Target="slide25.xml"/><Relationship Id="rId7" Type="http://schemas.openxmlformats.org/officeDocument/2006/relationships/slide" Target="slide29.xml"/><Relationship Id="rId2" Type="http://schemas.openxmlformats.org/officeDocument/2006/relationships/slide" Target="slide24.xml"/><Relationship Id="rId1" Type="http://schemas.openxmlformats.org/officeDocument/2006/relationships/slideLayout" Target="../slideLayouts/slideLayout2.xml"/><Relationship Id="rId6" Type="http://schemas.openxmlformats.org/officeDocument/2006/relationships/slide" Target="slide28.xml"/><Relationship Id="rId5" Type="http://schemas.openxmlformats.org/officeDocument/2006/relationships/slide" Target="slide27.xml"/><Relationship Id="rId4" Type="http://schemas.openxmlformats.org/officeDocument/2006/relationships/slide" Target="slide26.xml"/></Relationships>
</file>

<file path=ppt/slides/_rels/slide27.xml.rels><?xml version="1.0" encoding="UTF-8" standalone="yes"?>
<Relationships xmlns="http://schemas.openxmlformats.org/package/2006/relationships"><Relationship Id="rId3" Type="http://schemas.openxmlformats.org/officeDocument/2006/relationships/slide" Target="slide25.xml"/><Relationship Id="rId7" Type="http://schemas.openxmlformats.org/officeDocument/2006/relationships/slide" Target="slide29.xml"/><Relationship Id="rId2" Type="http://schemas.openxmlformats.org/officeDocument/2006/relationships/slide" Target="slide24.xml"/><Relationship Id="rId1" Type="http://schemas.openxmlformats.org/officeDocument/2006/relationships/slideLayout" Target="../slideLayouts/slideLayout2.xml"/><Relationship Id="rId6" Type="http://schemas.openxmlformats.org/officeDocument/2006/relationships/slide" Target="slide28.xml"/><Relationship Id="rId5" Type="http://schemas.openxmlformats.org/officeDocument/2006/relationships/slide" Target="slide27.xml"/><Relationship Id="rId4" Type="http://schemas.openxmlformats.org/officeDocument/2006/relationships/slide" Target="slide26.xml"/></Relationships>
</file>

<file path=ppt/slides/_rels/slide28.xml.rels><?xml version="1.0" encoding="UTF-8" standalone="yes"?>
<Relationships xmlns="http://schemas.openxmlformats.org/package/2006/relationships"><Relationship Id="rId3" Type="http://schemas.openxmlformats.org/officeDocument/2006/relationships/slide" Target="slide25.xml"/><Relationship Id="rId7" Type="http://schemas.openxmlformats.org/officeDocument/2006/relationships/slide" Target="slide29.xml"/><Relationship Id="rId2" Type="http://schemas.openxmlformats.org/officeDocument/2006/relationships/slide" Target="slide24.xml"/><Relationship Id="rId1" Type="http://schemas.openxmlformats.org/officeDocument/2006/relationships/slideLayout" Target="../slideLayouts/slideLayout2.xml"/><Relationship Id="rId6" Type="http://schemas.openxmlformats.org/officeDocument/2006/relationships/slide" Target="slide28.xml"/><Relationship Id="rId5" Type="http://schemas.openxmlformats.org/officeDocument/2006/relationships/slide" Target="slide27.xml"/><Relationship Id="rId4" Type="http://schemas.openxmlformats.org/officeDocument/2006/relationships/slide" Target="slide26.xml"/></Relationships>
</file>

<file path=ppt/slides/_rels/slide29.xml.rels><?xml version="1.0" encoding="UTF-8" standalone="yes"?>
<Relationships xmlns="http://schemas.openxmlformats.org/package/2006/relationships"><Relationship Id="rId8" Type="http://schemas.openxmlformats.org/officeDocument/2006/relationships/slide" Target="slide30.xml"/><Relationship Id="rId3" Type="http://schemas.openxmlformats.org/officeDocument/2006/relationships/slide" Target="slide25.xml"/><Relationship Id="rId7" Type="http://schemas.openxmlformats.org/officeDocument/2006/relationships/slide" Target="slide29.xml"/><Relationship Id="rId2" Type="http://schemas.openxmlformats.org/officeDocument/2006/relationships/slide" Target="slide24.xml"/><Relationship Id="rId1" Type="http://schemas.openxmlformats.org/officeDocument/2006/relationships/slideLayout" Target="../slideLayouts/slideLayout2.xml"/><Relationship Id="rId6" Type="http://schemas.openxmlformats.org/officeDocument/2006/relationships/slide" Target="slide28.xml"/><Relationship Id="rId5" Type="http://schemas.openxmlformats.org/officeDocument/2006/relationships/slide" Target="slide27.xml"/><Relationship Id="rId10" Type="http://schemas.openxmlformats.org/officeDocument/2006/relationships/image" Target="../media/image4.png"/><Relationship Id="rId4" Type="http://schemas.openxmlformats.org/officeDocument/2006/relationships/slide" Target="slide26.xml"/><Relationship Id="rId9" Type="http://schemas.openxmlformats.org/officeDocument/2006/relationships/slide" Target="slide3.xml"/></Relationships>
</file>

<file path=ppt/slides/_rels/slide3.xml.rels><?xml version="1.0" encoding="UTF-8" standalone="yes" ?><Relationships xmlns="http://schemas.openxmlformats.org/package/2006/relationships"><Relationship Id="rId3" Target="slide4.xml" Type="http://schemas.openxmlformats.org/officeDocument/2006/relationships/slide"/><Relationship Id="rId2" Target="../media/image2.jpeg" Type="http://schemas.openxmlformats.org/officeDocument/2006/relationships/image"/><Relationship Id="rId1" Target="../slideLayouts/slideLayout2.xml" Type="http://schemas.openxmlformats.org/officeDocument/2006/relationships/slideLayout"/><Relationship Id="rId5" Target="slide23.xml" Type="http://schemas.openxmlformats.org/officeDocument/2006/relationships/slide"/><Relationship Id="rId4" Target="slide15.xml" Type="http://schemas.openxmlformats.org/officeDocument/2006/relationships/slide"/></Relationships>
</file>

<file path=ppt/slides/_rels/slide30.xml.rels><?xml version="1.0" encoding="UTF-8" standalone="yes"?>
<Relationships xmlns="http://schemas.openxmlformats.org/package/2006/relationships"><Relationship Id="rId8" Type="http://schemas.openxmlformats.org/officeDocument/2006/relationships/slide" Target="slide3.xml"/><Relationship Id="rId3" Type="http://schemas.openxmlformats.org/officeDocument/2006/relationships/slide" Target="slide25.xml"/><Relationship Id="rId7" Type="http://schemas.openxmlformats.org/officeDocument/2006/relationships/slide" Target="slide29.xml"/><Relationship Id="rId2" Type="http://schemas.openxmlformats.org/officeDocument/2006/relationships/slide" Target="slide24.xml"/><Relationship Id="rId1" Type="http://schemas.openxmlformats.org/officeDocument/2006/relationships/slideLayout" Target="../slideLayouts/slideLayout2.xml"/><Relationship Id="rId6" Type="http://schemas.openxmlformats.org/officeDocument/2006/relationships/slide" Target="slide28.xml"/><Relationship Id="rId5" Type="http://schemas.openxmlformats.org/officeDocument/2006/relationships/slide" Target="slide27.xml"/><Relationship Id="rId4" Type="http://schemas.openxmlformats.org/officeDocument/2006/relationships/slide" Target="slide26.xml"/><Relationship Id="rId9" Type="http://schemas.openxmlformats.org/officeDocument/2006/relationships/image" Target="../media/image4.png"/></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8.xml"/><Relationship Id="rId1" Type="http://schemas.openxmlformats.org/officeDocument/2006/relationships/slideLayout" Target="../slideLayouts/slideLayout2.xml"/><Relationship Id="rId5" Type="http://schemas.openxmlformats.org/officeDocument/2006/relationships/slide" Target="slide10.xml"/><Relationship Id="rId4" Type="http://schemas.openxmlformats.org/officeDocument/2006/relationships/slide" Target="slide9.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2" descr="C:\Users\Administrator\Desktop\lin\103f28299c41d72825baef887d59f57a.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12190724" cy="6858000"/>
          </a:xfrm>
          <a:prstGeom prst="rect">
            <a:avLst/>
          </a:prstGeom>
          <a:noFill/>
          <a:extLst>
            <a:ext uri="{909E8E84-426E-40DD-AFC4-6F175D3DCCD1}">
              <a14:hiddenFill xmlns:a14="http://schemas.microsoft.com/office/drawing/2010/main" xmlns="">
                <a:solidFill>
                  <a:srgbClr val="FFFFFF"/>
                </a:solidFill>
              </a14:hiddenFill>
            </a:ext>
          </a:extLst>
        </p:spPr>
      </p:pic>
      <p:grpSp>
        <p:nvGrpSpPr>
          <p:cNvPr id="25" name="组合 24"/>
          <p:cNvGrpSpPr/>
          <p:nvPr/>
        </p:nvGrpSpPr>
        <p:grpSpPr>
          <a:xfrm>
            <a:off x="-25475" y="3604299"/>
            <a:ext cx="12215887" cy="1375395"/>
            <a:chOff x="-1524000" y="2705990"/>
            <a:chExt cx="12192000" cy="1375395"/>
          </a:xfrm>
        </p:grpSpPr>
        <p:cxnSp>
          <p:nvCxnSpPr>
            <p:cNvPr id="26" name="直接连接符 25"/>
            <p:cNvCxnSpPr/>
            <p:nvPr/>
          </p:nvCxnSpPr>
          <p:spPr>
            <a:xfrm>
              <a:off x="0" y="2807930"/>
              <a:ext cx="9144000" cy="0"/>
            </a:xfrm>
            <a:prstGeom prst="line">
              <a:avLst/>
            </a:prstGeom>
            <a:ln>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grpSp>
          <p:nvGrpSpPr>
            <p:cNvPr id="27" name="组合 26"/>
            <p:cNvGrpSpPr/>
            <p:nvPr/>
          </p:nvGrpSpPr>
          <p:grpSpPr>
            <a:xfrm>
              <a:off x="-1524000" y="2705990"/>
              <a:ext cx="12192000" cy="1375395"/>
              <a:chOff x="-1524000" y="2705990"/>
              <a:chExt cx="12192000" cy="1375395"/>
            </a:xfrm>
          </p:grpSpPr>
          <p:sp>
            <p:nvSpPr>
              <p:cNvPr id="28" name="矩形 27"/>
              <p:cNvSpPr/>
              <p:nvPr/>
            </p:nvSpPr>
            <p:spPr>
              <a:xfrm>
                <a:off x="-1524000" y="2705990"/>
                <a:ext cx="12192000" cy="1292787"/>
              </a:xfrm>
              <a:prstGeom prst="rect">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矩形 28"/>
              <p:cNvSpPr/>
              <p:nvPr/>
            </p:nvSpPr>
            <p:spPr>
              <a:xfrm>
                <a:off x="3985218" y="3998778"/>
                <a:ext cx="6682781" cy="82606"/>
              </a:xfrm>
              <a:prstGeom prst="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矩形 29"/>
              <p:cNvSpPr/>
              <p:nvPr/>
            </p:nvSpPr>
            <p:spPr>
              <a:xfrm>
                <a:off x="-1524000" y="3998777"/>
                <a:ext cx="5509219" cy="82608"/>
              </a:xfrm>
              <a:prstGeom prst="rect">
                <a:avLst/>
              </a:prstGeom>
              <a:solidFill>
                <a:srgbClr val="92D05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13" name="副标题 3"/>
          <p:cNvSpPr txBox="1">
            <a:spLocks/>
          </p:cNvSpPr>
          <p:nvPr/>
        </p:nvSpPr>
        <p:spPr>
          <a:xfrm>
            <a:off x="2851744" y="3573628"/>
            <a:ext cx="9119543" cy="1368334"/>
          </a:xfrm>
          <a:prstGeom prst="rect">
            <a:avLst/>
          </a:prstGeom>
        </p:spPr>
        <p:txBody>
          <a:bodyPr anchor="ctr">
            <a:noAutofit/>
          </a:bodyPr>
          <a:lstStyle>
            <a:lvl1pPr marL="457200" indent="-457200" algn="l" defTabSz="1218565"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0600" indent="-381000" algn="l" defTabSz="1218565" rtl="0" eaLnBrk="1" latinLnBrk="0" hangingPunct="1">
              <a:spcBef>
                <a:spcPct val="20000"/>
              </a:spcBef>
              <a:buFont typeface="Arial" pitchFamily="34" charset="0"/>
              <a:buChar char="–"/>
              <a:defRPr sz="3700" kern="1200">
                <a:solidFill>
                  <a:schemeClr val="tx1"/>
                </a:solidFill>
                <a:latin typeface="+mn-lt"/>
                <a:ea typeface="+mn-ea"/>
                <a:cs typeface="+mn-cs"/>
              </a:defRPr>
            </a:lvl2pPr>
            <a:lvl3pPr marL="1524000" indent="-304800" algn="l" defTabSz="1218565"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32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528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4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20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9pPr>
          </a:lstStyle>
          <a:p>
            <a:pPr marL="0" indent="0">
              <a:lnSpc>
                <a:spcPct val="150000"/>
              </a:lnSpc>
              <a:spcBef>
                <a:spcPts val="0"/>
              </a:spcBef>
              <a:buNone/>
              <a:tabLst>
                <a:tab pos="2250440" algn="l"/>
              </a:tabLst>
            </a:pPr>
            <a:r>
              <a:rPr lang="zh-CN" altLang="en-US" sz="2400" b="1" dirty="0" smtClean="0">
                <a:solidFill>
                  <a:schemeClr val="bg2">
                    <a:lumMod val="25000"/>
                  </a:schemeClr>
                </a:solidFill>
                <a:latin typeface="+mj-ea"/>
                <a:ea typeface="+mj-ea"/>
              </a:rPr>
              <a:t>第五单元    杰出的科学家</a:t>
            </a:r>
            <a:endParaRPr lang="en-US" altLang="zh-CN" sz="2400" b="1" dirty="0">
              <a:solidFill>
                <a:schemeClr val="bg2">
                  <a:lumMod val="25000"/>
                </a:schemeClr>
              </a:solidFill>
              <a:latin typeface="+mj-ea"/>
              <a:ea typeface="+mj-ea"/>
            </a:endParaRPr>
          </a:p>
          <a:p>
            <a:pPr marL="0" lvl="0" indent="0">
              <a:lnSpc>
                <a:spcPct val="150000"/>
              </a:lnSpc>
              <a:spcBef>
                <a:spcPts val="0"/>
              </a:spcBef>
              <a:buNone/>
              <a:tabLst>
                <a:tab pos="2250440" algn="l"/>
              </a:tabLst>
            </a:pPr>
            <a:r>
              <a:rPr lang="zh-CN" altLang="en-US" sz="3200" b="1" dirty="0">
                <a:solidFill>
                  <a:schemeClr val="tx1">
                    <a:lumMod val="85000"/>
                    <a:lumOff val="15000"/>
                  </a:schemeClr>
                </a:solidFill>
                <a:latin typeface="Times New Roman" pitchFamily="18" charset="0"/>
                <a:ea typeface="+mj-ea"/>
                <a:cs typeface="Times New Roman" pitchFamily="18" charset="0"/>
              </a:rPr>
              <a:t>第</a:t>
            </a:r>
            <a:r>
              <a:rPr lang="en-US" altLang="zh-CN" sz="3200" b="1" dirty="0">
                <a:solidFill>
                  <a:schemeClr val="tx1">
                    <a:lumMod val="85000"/>
                    <a:lumOff val="15000"/>
                  </a:schemeClr>
                </a:solidFill>
                <a:latin typeface="Times New Roman" pitchFamily="18" charset="0"/>
                <a:ea typeface="+mj-ea"/>
                <a:cs typeface="Times New Roman" pitchFamily="18" charset="0"/>
              </a:rPr>
              <a:t>17</a:t>
            </a:r>
            <a:r>
              <a:rPr lang="zh-CN" altLang="en-US" sz="3200" b="1" dirty="0">
                <a:solidFill>
                  <a:schemeClr val="tx1">
                    <a:lumMod val="85000"/>
                    <a:lumOff val="15000"/>
                  </a:schemeClr>
                </a:solidFill>
                <a:latin typeface="Times New Roman" pitchFamily="18" charset="0"/>
                <a:ea typeface="+mj-ea"/>
                <a:cs typeface="Times New Roman" pitchFamily="18" charset="0"/>
              </a:rPr>
              <a:t>课　晚明科技群英</a:t>
            </a:r>
            <a:endParaRPr lang="zh-CN" altLang="zh-CN" sz="3200" b="1" dirty="0">
              <a:solidFill>
                <a:schemeClr val="tx1">
                  <a:lumMod val="85000"/>
                  <a:lumOff val="15000"/>
                </a:schemeClr>
              </a:solidFill>
              <a:latin typeface="Times New Roman" pitchFamily="18" charset="0"/>
              <a:ea typeface="+mj-ea"/>
              <a:cs typeface="Times New Roman" pitchFamily="18" charset="0"/>
            </a:endParaRPr>
          </a:p>
        </p:txBody>
      </p:sp>
    </p:spTree>
    <p:extLst>
      <p:ext uri="{BB962C8B-B14F-4D97-AF65-F5344CB8AC3E}">
        <p14:creationId xmlns:p14="http://schemas.microsoft.com/office/powerpoint/2010/main" xmlns="" val="806731473"/>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14" name="图片 13">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grpSp>
        <p:nvGrpSpPr>
          <p:cNvPr id="8" name="组合 7"/>
          <p:cNvGrpSpPr/>
          <p:nvPr/>
        </p:nvGrpSpPr>
        <p:grpSpPr>
          <a:xfrm>
            <a:off x="164" y="238194"/>
            <a:ext cx="2333534" cy="668428"/>
            <a:chOff x="164" y="341996"/>
            <a:chExt cx="2333534" cy="668428"/>
          </a:xfrm>
        </p:grpSpPr>
        <p:sp>
          <p:nvSpPr>
            <p:cNvPr id="9" name="五边形 8"/>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11" name="燕尾形 10"/>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12" name="矩形 11"/>
            <p:cNvSpPr/>
            <p:nvPr/>
          </p:nvSpPr>
          <p:spPr>
            <a:xfrm>
              <a:off x="245466" y="341996"/>
              <a:ext cx="2088232" cy="668428"/>
            </a:xfrm>
            <a:prstGeom prst="rect">
              <a:avLst/>
            </a:prstGeom>
          </p:spPr>
          <p:txBody>
            <a:bodyPr wrap="square" lIns="121898" tIns="60948" rIns="121898" bIns="60948">
              <a:spAutoFit/>
            </a:bodyPr>
            <a:lstStyle/>
            <a:p>
              <a:pPr lvl="0" algn="ctr">
                <a:lnSpc>
                  <a:spcPct val="150000"/>
                </a:lnSpc>
                <a:tabLst>
                  <a:tab pos="1890395" algn="l"/>
                </a:tabLst>
              </a:pPr>
              <a:r>
                <a:rPr lang="zh-CN" altLang="en-US" sz="2800" b="1" kern="100" dirty="0">
                  <a:solidFill>
                    <a:prstClr val="white"/>
                  </a:solidFill>
                  <a:latin typeface="宋体"/>
                  <a:cs typeface="Courier New"/>
                </a:rPr>
                <a:t>历史评价</a:t>
              </a:r>
            </a:p>
          </p:txBody>
        </p:sp>
      </p:grpSp>
      <p:sp>
        <p:nvSpPr>
          <p:cNvPr id="13" name="矩形 12"/>
          <p:cNvSpPr/>
          <p:nvPr/>
        </p:nvSpPr>
        <p:spPr>
          <a:xfrm>
            <a:off x="504414" y="1269554"/>
            <a:ext cx="11057037" cy="3241400"/>
          </a:xfrm>
          <a:prstGeom prst="rect">
            <a:avLst/>
          </a:prstGeom>
        </p:spPr>
        <p:txBody>
          <a:bodyPr>
            <a:spAutoFit/>
          </a:bodyPr>
          <a:lstStyle/>
          <a:p>
            <a:pPr>
              <a:lnSpc>
                <a:spcPct val="150000"/>
              </a:lnSpc>
              <a:spcAft>
                <a:spcPts val="0"/>
              </a:spcAft>
            </a:pPr>
            <a:r>
              <a:rPr lang="zh-CN" altLang="zh-CN" sz="2800" kern="100" dirty="0">
                <a:latin typeface="Times New Roman"/>
                <a:ea typeface="华文细黑"/>
                <a:cs typeface="Times New Roman"/>
              </a:rPr>
              <a:t>李时珍不畏权贵、不求名利，以为病人解除痛苦为己任，品德高尚，值得后人学习。他还具有严谨的科学精神，主张科学研究与实践相结合，通过接触、考察客观事物的实践去探究学习。他勇于创新，创立了在当时世界上较为先进的药物分类法，含有先进的生物进化的思想。李时珍被公认为是人类最有贡献的科学家之一。</a:t>
            </a:r>
            <a:endParaRPr lang="zh-CN" altLang="zh-CN" sz="1050" kern="100" dirty="0">
              <a:effectLst/>
              <a:latin typeface="宋体"/>
              <a:cs typeface="Courier New"/>
            </a:endParaRPr>
          </a:p>
        </p:txBody>
      </p:sp>
    </p:spTree>
    <p:extLst>
      <p:ext uri="{BB962C8B-B14F-4D97-AF65-F5344CB8AC3E}">
        <p14:creationId xmlns:p14="http://schemas.microsoft.com/office/powerpoint/2010/main" xmlns="" val="240630741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334566" y="450896"/>
            <a:ext cx="11499437" cy="529373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二、会通中西的近代实验农业开拓者</a:t>
            </a:r>
            <a:r>
              <a:rPr lang="en-US" altLang="zh-CN" sz="2800" b="1" kern="100" dirty="0">
                <a:solidFill>
                  <a:srgbClr val="0000FF"/>
                </a:solidFill>
                <a:latin typeface="Times New Roman"/>
                <a:ea typeface="华文细黑"/>
                <a:cs typeface="Courier New"/>
              </a:rPr>
              <a:t>——</a:t>
            </a:r>
            <a:r>
              <a:rPr lang="zh-CN" altLang="zh-CN" sz="2800" b="1" kern="100" dirty="0">
                <a:solidFill>
                  <a:srgbClr val="0000FF"/>
                </a:solidFill>
                <a:latin typeface="Times New Roman"/>
                <a:ea typeface="华文细黑"/>
                <a:cs typeface="Times New Roman"/>
              </a:rPr>
              <a:t>徐光启</a:t>
            </a:r>
            <a:endParaRPr lang="zh-CN" altLang="zh-CN" sz="2800" kern="100" dirty="0">
              <a:latin typeface="宋体"/>
              <a:cs typeface="Courier New"/>
            </a:endParaRPr>
          </a:p>
          <a:p>
            <a:pPr algn="just">
              <a:lnSpc>
                <a:spcPct val="150000"/>
              </a:lnSpc>
              <a:spcAft>
                <a:spcPts val="0"/>
              </a:spcAft>
              <a:tabLst>
                <a:tab pos="2340610" algn="l"/>
              </a:tabLst>
            </a:pPr>
            <a:r>
              <a:rPr lang="en-US" altLang="zh-CN" sz="2800" b="1" kern="100" dirty="0">
                <a:latin typeface="Times New Roman"/>
                <a:ea typeface="华文细黑"/>
                <a:cs typeface="Courier New"/>
              </a:rPr>
              <a:t>1.</a:t>
            </a:r>
            <a:r>
              <a:rPr lang="zh-CN" altLang="zh-CN" sz="2800" b="1" kern="100" dirty="0">
                <a:latin typeface="Times New Roman"/>
                <a:ea typeface="华文细黑"/>
                <a:cs typeface="Times New Roman"/>
              </a:rPr>
              <a:t>徐光启早年的艰难和经世致用思想</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徐光启在翰林院任职期间，他</a:t>
            </a:r>
            <a:r>
              <a:rPr lang="zh-CN" altLang="zh-CN" sz="2800" kern="100" dirty="0" smtClean="0">
                <a:latin typeface="Times New Roman"/>
                <a:ea typeface="华文细黑"/>
                <a:cs typeface="Times New Roman"/>
              </a:rPr>
              <a:t>向</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等</a:t>
            </a:r>
            <a:r>
              <a:rPr lang="zh-CN" altLang="zh-CN" sz="2800" kern="100" dirty="0">
                <a:latin typeface="Times New Roman"/>
                <a:ea typeface="华文细黑"/>
                <a:cs typeface="Times New Roman"/>
              </a:rPr>
              <a:t>西方传教士学习自然科学知识，对科学研究产生了浓厚的兴趣，对</a:t>
            </a:r>
            <a:r>
              <a:rPr lang="zh-CN" altLang="zh-CN" sz="2800" kern="100" dirty="0" smtClean="0">
                <a:latin typeface="Times New Roman"/>
                <a:ea typeface="华文细黑"/>
                <a:cs typeface="Times New Roman"/>
              </a:rPr>
              <a:t>有关</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的</a:t>
            </a:r>
            <a:r>
              <a:rPr lang="zh-CN" altLang="zh-CN" sz="2800" kern="100" dirty="0">
                <a:latin typeface="Times New Roman"/>
                <a:ea typeface="华文细黑"/>
                <a:cs typeface="Times New Roman"/>
              </a:rPr>
              <a:t>科学技术尤为关注。</a:t>
            </a:r>
            <a:endParaRPr lang="zh-CN" altLang="zh-CN" sz="2800" kern="100" dirty="0">
              <a:latin typeface="宋体"/>
              <a:cs typeface="Courier New"/>
            </a:endParaRPr>
          </a:p>
          <a:p>
            <a:pPr algn="just">
              <a:lnSpc>
                <a:spcPct val="150000"/>
              </a:lnSpc>
              <a:spcAft>
                <a:spcPts val="0"/>
              </a:spcAft>
              <a:tabLst>
                <a:tab pos="2340610" algn="l"/>
              </a:tabLst>
            </a:pPr>
            <a:r>
              <a:rPr lang="en-US" altLang="zh-CN" sz="2800" b="1" kern="100" dirty="0">
                <a:latin typeface="Times New Roman"/>
                <a:ea typeface="华文细黑"/>
                <a:cs typeface="Courier New"/>
              </a:rPr>
              <a:t>2.</a:t>
            </a:r>
            <a:r>
              <a:rPr lang="zh-CN" altLang="zh-CN" sz="2800" b="1" kern="100" dirty="0">
                <a:latin typeface="Times New Roman"/>
                <a:ea typeface="华文细黑"/>
                <a:cs typeface="Times New Roman"/>
              </a:rPr>
              <a:t>对待中、西学的态度</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在对待中西学关系方面，徐光启提出了</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欲求超胜，必须会通；会通之前，必须翻译</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的原则，这表明了他</a:t>
            </a:r>
            <a:r>
              <a:rPr lang="zh-CN" altLang="zh-CN" sz="2800" kern="100" dirty="0" smtClean="0">
                <a:latin typeface="Times New Roman"/>
                <a:ea typeface="华文细黑"/>
                <a:cs typeface="Times New Roman"/>
              </a:rPr>
              <a:t>将</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先进</a:t>
            </a:r>
            <a:r>
              <a:rPr lang="zh-CN" altLang="zh-CN" sz="2800" kern="100" dirty="0">
                <a:latin typeface="Times New Roman"/>
                <a:ea typeface="华文细黑"/>
                <a:cs typeface="Times New Roman"/>
              </a:rPr>
              <a:t>思想</a:t>
            </a:r>
            <a:r>
              <a:rPr lang="zh-CN" altLang="zh-CN" sz="2800" kern="100" dirty="0" smtClean="0">
                <a:latin typeface="Times New Roman"/>
                <a:ea typeface="华文细黑"/>
                <a:cs typeface="Times New Roman"/>
              </a:rPr>
              <a:t>和</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技术</a:t>
            </a:r>
            <a:r>
              <a:rPr lang="zh-CN" altLang="zh-CN" sz="2800" kern="100" dirty="0">
                <a:latin typeface="Times New Roman"/>
                <a:ea typeface="华文细黑"/>
                <a:cs typeface="Times New Roman"/>
              </a:rPr>
              <a:t>与中国优秀传统融会创新，以赶超西方、振兴国家的愿望。</a:t>
            </a:r>
            <a:endParaRPr lang="zh-CN" altLang="zh-CN" sz="2800" kern="100" dirty="0">
              <a:effectLst/>
              <a:latin typeface="宋体"/>
              <a:cs typeface="Courier New"/>
            </a:endParaRPr>
          </a:p>
        </p:txBody>
      </p:sp>
      <p:pic>
        <p:nvPicPr>
          <p:cNvPr id="9" name="图片 8"/>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sp>
        <p:nvSpPr>
          <p:cNvPr id="3" name="矩形 2"/>
          <p:cNvSpPr/>
          <p:nvPr/>
        </p:nvSpPr>
        <p:spPr>
          <a:xfrm>
            <a:off x="5375126" y="1845618"/>
            <a:ext cx="1261884"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利玛窦</a:t>
            </a:r>
            <a:endParaRPr lang="zh-CN" altLang="en-US" sz="2800" kern="100" dirty="0">
              <a:solidFill>
                <a:srgbClr val="C00000"/>
              </a:solidFill>
              <a:latin typeface="Times New Roman"/>
              <a:ea typeface="华文细黑"/>
              <a:cs typeface="Times New Roman"/>
            </a:endParaRPr>
          </a:p>
        </p:txBody>
      </p:sp>
      <p:sp>
        <p:nvSpPr>
          <p:cNvPr id="4" name="矩形 3"/>
          <p:cNvSpPr/>
          <p:nvPr/>
        </p:nvSpPr>
        <p:spPr>
          <a:xfrm>
            <a:off x="6466090" y="2474526"/>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国计民生</a:t>
            </a:r>
            <a:endParaRPr lang="zh-CN" altLang="en-US" sz="2800" kern="100" dirty="0">
              <a:solidFill>
                <a:srgbClr val="C00000"/>
              </a:solidFill>
              <a:latin typeface="Times New Roman"/>
              <a:ea typeface="华文细黑"/>
              <a:cs typeface="Times New Roman"/>
            </a:endParaRPr>
          </a:p>
        </p:txBody>
      </p:sp>
      <p:sp>
        <p:nvSpPr>
          <p:cNvPr id="12" name="矩形 11"/>
          <p:cNvSpPr/>
          <p:nvPr/>
        </p:nvSpPr>
        <p:spPr>
          <a:xfrm>
            <a:off x="6488539" y="4399692"/>
            <a:ext cx="902811"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西方</a:t>
            </a:r>
            <a:endParaRPr lang="zh-CN" altLang="en-US" sz="2800" kern="100" dirty="0">
              <a:solidFill>
                <a:srgbClr val="C00000"/>
              </a:solidFill>
              <a:latin typeface="Times New Roman"/>
              <a:ea typeface="华文细黑"/>
              <a:cs typeface="Times New Roman"/>
            </a:endParaRPr>
          </a:p>
        </p:txBody>
      </p:sp>
      <p:sp>
        <p:nvSpPr>
          <p:cNvPr id="13" name="矩形 12"/>
          <p:cNvSpPr/>
          <p:nvPr/>
        </p:nvSpPr>
        <p:spPr>
          <a:xfrm>
            <a:off x="9133785" y="4420677"/>
            <a:ext cx="902811"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科学</a:t>
            </a:r>
            <a:endParaRPr lang="zh-CN" altLang="en-US" sz="2800" kern="100" dirty="0">
              <a:solidFill>
                <a:srgbClr val="C00000"/>
              </a:solidFill>
              <a:latin typeface="Times New Roman"/>
              <a:ea typeface="华文细黑"/>
              <a:cs typeface="Times New Roman"/>
            </a:endParaRPr>
          </a:p>
        </p:txBody>
      </p:sp>
    </p:spTree>
    <p:extLst>
      <p:ext uri="{BB962C8B-B14F-4D97-AF65-F5344CB8AC3E}">
        <p14:creationId xmlns:p14="http://schemas.microsoft.com/office/powerpoint/2010/main" xmlns="" val="395497579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linds(horizontal)">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blinds(horizontal)">
                                      <p:cBhvr>
                                        <p:cTn id="15" dur="500"/>
                                        <p:tgtEl>
                                          <p:spTgt spid="12"/>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blinds(horizontal)">
                                      <p:cBhvr>
                                        <p:cTn id="18" dur="5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3"/>
                                        </p:tgtEl>
                                      </p:cBhvr>
                                    </p:animEffect>
                                    <p:set>
                                      <p:cBhvr>
                                        <p:cTn id="23" dur="1" fill="hold">
                                          <p:stCondLst>
                                            <p:cond delay="499"/>
                                          </p:stCondLst>
                                        </p:cTn>
                                        <p:tgtEl>
                                          <p:spTgt spid="3"/>
                                        </p:tgtEl>
                                        <p:attrNameLst>
                                          <p:attrName>style.visibility</p:attrName>
                                        </p:attrNameLst>
                                      </p:cBhvr>
                                      <p:to>
                                        <p:strVal val="hidden"/>
                                      </p:to>
                                    </p:set>
                                  </p:childTnLst>
                                </p:cTn>
                              </p:par>
                              <p:par>
                                <p:cTn id="24" presetID="10" presetClass="exit" presetSubtype="0" fill="hold" grpId="1" nodeType="withEffect">
                                  <p:stCondLst>
                                    <p:cond delay="0"/>
                                  </p:stCondLst>
                                  <p:childTnLst>
                                    <p:animEffect transition="out" filter="fade">
                                      <p:cBhvr>
                                        <p:cTn id="25" dur="500"/>
                                        <p:tgtEl>
                                          <p:spTgt spid="4"/>
                                        </p:tgtEl>
                                      </p:cBhvr>
                                    </p:animEffect>
                                    <p:set>
                                      <p:cBhvr>
                                        <p:cTn id="26" dur="1" fill="hold">
                                          <p:stCondLst>
                                            <p:cond delay="499"/>
                                          </p:stCondLst>
                                        </p:cTn>
                                        <p:tgtEl>
                                          <p:spTgt spid="4"/>
                                        </p:tgtEl>
                                        <p:attrNameLst>
                                          <p:attrName>style.visibility</p:attrName>
                                        </p:attrNameLst>
                                      </p:cBhvr>
                                      <p:to>
                                        <p:strVal val="hidden"/>
                                      </p:to>
                                    </p:set>
                                  </p:childTnLst>
                                </p:cTn>
                              </p:par>
                              <p:par>
                                <p:cTn id="27" presetID="10" presetClass="exit" presetSubtype="0" fill="hold" grpId="1" nodeType="withEffect">
                                  <p:stCondLst>
                                    <p:cond delay="0"/>
                                  </p:stCondLst>
                                  <p:childTnLst>
                                    <p:animEffect transition="out" filter="fade">
                                      <p:cBhvr>
                                        <p:cTn id="28" dur="500"/>
                                        <p:tgtEl>
                                          <p:spTgt spid="12"/>
                                        </p:tgtEl>
                                      </p:cBhvr>
                                    </p:animEffect>
                                    <p:set>
                                      <p:cBhvr>
                                        <p:cTn id="29" dur="1" fill="hold">
                                          <p:stCondLst>
                                            <p:cond delay="499"/>
                                          </p:stCondLst>
                                        </p:cTn>
                                        <p:tgtEl>
                                          <p:spTgt spid="12"/>
                                        </p:tgtEl>
                                        <p:attrNameLst>
                                          <p:attrName>style.visibility</p:attrName>
                                        </p:attrNameLst>
                                      </p:cBhvr>
                                      <p:to>
                                        <p:strVal val="hidden"/>
                                      </p:to>
                                    </p:set>
                                  </p:childTnLst>
                                </p:cTn>
                              </p:par>
                              <p:par>
                                <p:cTn id="30" presetID="10" presetClass="exit" presetSubtype="0" fill="hold" grpId="1" nodeType="withEffect">
                                  <p:stCondLst>
                                    <p:cond delay="0"/>
                                  </p:stCondLst>
                                  <p:childTnLst>
                                    <p:animEffect transition="out" filter="fade">
                                      <p:cBhvr>
                                        <p:cTn id="31" dur="500"/>
                                        <p:tgtEl>
                                          <p:spTgt spid="13"/>
                                        </p:tgtEl>
                                      </p:cBhvr>
                                    </p:animEffect>
                                    <p:set>
                                      <p:cBhvr>
                                        <p:cTn id="32" dur="1" fill="hold">
                                          <p:stCondLst>
                                            <p:cond delay="4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9"/>
                  </p:tgtEl>
                </p:cond>
              </p:nextCondLst>
            </p:seq>
          </p:childTnLst>
        </p:cTn>
      </p:par>
    </p:tnLst>
    <p:bldLst>
      <p:bldP spid="3" grpId="0"/>
      <p:bldP spid="3" grpId="1"/>
      <p:bldP spid="4" grpId="0"/>
      <p:bldP spid="4" grpId="1"/>
      <p:bldP spid="12" grpId="0"/>
      <p:bldP spid="12" grpId="1"/>
      <p:bldP spid="13" grpId="0"/>
      <p:bldP spid="13"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40840" y="117426"/>
            <a:ext cx="11730575" cy="6586394"/>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b="1" kern="100" dirty="0">
                <a:latin typeface="Times New Roman"/>
                <a:ea typeface="华文细黑"/>
                <a:cs typeface="Courier New"/>
              </a:rPr>
              <a:t>3.</a:t>
            </a:r>
            <a:r>
              <a:rPr lang="zh-CN" altLang="zh-CN" sz="2800" b="1" kern="100" dirty="0">
                <a:latin typeface="Times New Roman"/>
                <a:ea typeface="华文细黑"/>
                <a:cs typeface="Times New Roman"/>
              </a:rPr>
              <a:t>《农政全书》的内容及特点</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内容：从</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农政</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高度，</a:t>
            </a:r>
            <a:r>
              <a:rPr lang="zh-CN" altLang="zh-CN" sz="2800" kern="100" dirty="0" smtClean="0">
                <a:latin typeface="Times New Roman"/>
                <a:ea typeface="华文细黑"/>
                <a:cs typeface="Times New Roman"/>
              </a:rPr>
              <a:t>瞩目</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三</a:t>
            </a:r>
            <a:r>
              <a:rPr lang="zh-CN" altLang="zh-CN" sz="2800" kern="100" dirty="0">
                <a:latin typeface="Times New Roman"/>
                <a:ea typeface="华文细黑"/>
                <a:cs typeface="Times New Roman"/>
              </a:rPr>
              <a:t>项主题，对古今中外农业生产和农学研究的利弊得失做出全面的评价和总结，并结合自己的亲身经验，对发展农业生产提出设想和建议；不但汇总历代农学成就，还</a:t>
            </a:r>
            <a:r>
              <a:rPr lang="en-US" altLang="zh-CN" sz="2800" kern="100" dirty="0" smtClean="0">
                <a:latin typeface="宋体"/>
                <a:ea typeface="华文细黑"/>
                <a:cs typeface="Times New Roman"/>
              </a:rPr>
              <a:t>“</a:t>
            </a:r>
            <a:r>
              <a:rPr lang="en-US" altLang="zh-CN" sz="2800" u="sng" kern="100" dirty="0">
                <a:latin typeface="Times New Roman"/>
                <a:ea typeface="华文细黑"/>
                <a:cs typeface="Times New Roman"/>
              </a:rPr>
              <a:t> </a:t>
            </a:r>
            <a:r>
              <a:rPr lang="en-US" altLang="zh-CN" sz="2800" u="sng" kern="100" dirty="0" smtClean="0">
                <a:latin typeface="Times New Roman"/>
                <a:ea typeface="华文细黑"/>
                <a:cs typeface="Times New Roman"/>
              </a:rPr>
              <a:t>                 </a:t>
            </a:r>
            <a:r>
              <a:rPr lang="en-US" altLang="zh-CN" sz="2800" kern="100" dirty="0" smtClean="0">
                <a:latin typeface="宋体"/>
                <a:ea typeface="华文细黑"/>
                <a:cs typeface="Times New Roman"/>
              </a:rPr>
              <a:t>”</a:t>
            </a:r>
            <a:r>
              <a:rPr lang="zh-CN" altLang="zh-CN" sz="2800" kern="100" dirty="0">
                <a:latin typeface="Times New Roman"/>
                <a:ea typeface="华文细黑"/>
                <a:cs typeface="Times New Roman"/>
              </a:rPr>
              <a:t>。</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特点：</a:t>
            </a:r>
            <a:r>
              <a:rPr lang="zh-CN" altLang="zh-CN" sz="2800" kern="100" dirty="0" smtClean="0">
                <a:latin typeface="Times New Roman"/>
                <a:ea typeface="华文细黑"/>
                <a:cs typeface="Times New Roman"/>
              </a:rPr>
              <a:t>具有</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开创性和先进性。</a:t>
            </a:r>
            <a:endParaRPr lang="zh-CN" altLang="zh-CN" sz="2800" kern="100" dirty="0">
              <a:latin typeface="宋体"/>
              <a:cs typeface="Courier New"/>
            </a:endParaRPr>
          </a:p>
          <a:p>
            <a:pPr algn="just">
              <a:lnSpc>
                <a:spcPct val="150000"/>
              </a:lnSpc>
              <a:spcAft>
                <a:spcPts val="0"/>
              </a:spcAft>
              <a:tabLst>
                <a:tab pos="2340610" algn="l"/>
              </a:tabLst>
            </a:pPr>
            <a:r>
              <a:rPr lang="en-US" altLang="zh-CN" sz="2800" b="1" kern="100" dirty="0">
                <a:latin typeface="Times New Roman"/>
                <a:ea typeface="华文细黑"/>
                <a:cs typeface="Courier New"/>
              </a:rPr>
              <a:t>4.</a:t>
            </a:r>
            <a:r>
              <a:rPr lang="zh-CN" altLang="zh-CN" sz="2800" b="1" kern="100" dirty="0">
                <a:latin typeface="Times New Roman"/>
                <a:ea typeface="华文细黑"/>
                <a:cs typeface="Times New Roman"/>
              </a:rPr>
              <a:t>徐光启在科技史上的地位</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徐光启作为开风气之先的</a:t>
            </a:r>
            <a:r>
              <a:rPr lang="en-US" altLang="zh-CN" sz="2800" kern="100" dirty="0" smtClean="0">
                <a:latin typeface="宋体"/>
                <a:ea typeface="华文细黑"/>
                <a:cs typeface="Times New Roman"/>
              </a:rPr>
              <a:t>“</a:t>
            </a:r>
            <a:r>
              <a:rPr lang="en-US" altLang="zh-CN" sz="2800" u="sng" kern="100" dirty="0" smtClean="0">
                <a:latin typeface="Times New Roman"/>
                <a:ea typeface="华文细黑"/>
                <a:cs typeface="Times New Roman"/>
              </a:rPr>
              <a:t>		</a:t>
            </a:r>
            <a:r>
              <a:rPr lang="en-US" altLang="zh-CN" sz="2800" kern="100" dirty="0" smtClean="0">
                <a:latin typeface="宋体"/>
                <a:ea typeface="华文细黑"/>
                <a:cs typeface="Times New Roman"/>
              </a:rPr>
              <a:t>”</a:t>
            </a:r>
            <a:r>
              <a:rPr lang="zh-CN" altLang="zh-CN" sz="2800" kern="100" dirty="0">
                <a:latin typeface="Times New Roman"/>
                <a:ea typeface="华文细黑"/>
                <a:cs typeface="Times New Roman"/>
              </a:rPr>
              <a:t>，注重数理研究</a:t>
            </a:r>
            <a:r>
              <a:rPr lang="zh-CN" altLang="zh-CN" sz="2800" kern="100" dirty="0" smtClean="0">
                <a:latin typeface="Times New Roman"/>
                <a:ea typeface="华文细黑"/>
                <a:cs typeface="Times New Roman"/>
              </a:rPr>
              <a:t>，</a:t>
            </a:r>
            <a:endParaRPr lang="en-US" altLang="zh-CN" sz="2800" kern="100" dirty="0" smtClean="0">
              <a:latin typeface="Times New Roman"/>
              <a:ea typeface="华文细黑"/>
              <a:cs typeface="Times New Roman"/>
            </a:endParaRPr>
          </a:p>
          <a:p>
            <a:pPr algn="just">
              <a:lnSpc>
                <a:spcPct val="150000"/>
              </a:lnSpc>
              <a:spcAft>
                <a:spcPts val="0"/>
              </a:spcAft>
              <a:tabLst>
                <a:tab pos="2340610" algn="l"/>
              </a:tabLst>
            </a:pPr>
            <a:r>
              <a:rPr lang="zh-CN" altLang="zh-CN" sz="2800" kern="100" dirty="0" smtClean="0">
                <a:latin typeface="Times New Roman"/>
                <a:ea typeface="华文细黑"/>
                <a:cs typeface="Times New Roman"/>
              </a:rPr>
              <a:t>坚持</a:t>
            </a:r>
            <a:r>
              <a:rPr lang="zh-CN" altLang="zh-CN" sz="2800" kern="100" dirty="0">
                <a:latin typeface="Times New Roman"/>
                <a:ea typeface="华文细黑"/>
                <a:cs typeface="Times New Roman"/>
              </a:rPr>
              <a:t>调查、实验、观察、总结的近代科学研究方向，使他不但</a:t>
            </a:r>
            <a:r>
              <a:rPr lang="zh-CN" altLang="zh-CN" sz="2800" kern="100" dirty="0" smtClean="0">
                <a:latin typeface="Times New Roman"/>
                <a:ea typeface="华文细黑"/>
                <a:cs typeface="Times New Roman"/>
              </a:rPr>
              <a:t>成</a:t>
            </a:r>
            <a:endParaRPr lang="en-US" altLang="zh-CN" sz="2800" kern="100" dirty="0" smtClean="0">
              <a:latin typeface="Times New Roman"/>
              <a:ea typeface="华文细黑"/>
              <a:cs typeface="Times New Roman"/>
            </a:endParaRPr>
          </a:p>
          <a:p>
            <a:pPr algn="just">
              <a:lnSpc>
                <a:spcPct val="150000"/>
              </a:lnSpc>
              <a:spcAft>
                <a:spcPts val="0"/>
              </a:spcAft>
              <a:tabLst>
                <a:tab pos="2340610" algn="l"/>
              </a:tabLst>
            </a:pPr>
            <a:r>
              <a:rPr lang="zh-CN" altLang="zh-CN" sz="2800" kern="100" dirty="0" smtClean="0">
                <a:latin typeface="Times New Roman"/>
                <a:ea typeface="华文细黑"/>
                <a:cs typeface="Times New Roman"/>
              </a:rPr>
              <a:t>为</a:t>
            </a:r>
            <a:r>
              <a:rPr lang="en-US" altLang="zh-CN" sz="2800" u="sng" kern="100" dirty="0">
                <a:latin typeface="Times New Roman"/>
                <a:ea typeface="华文细黑"/>
                <a:cs typeface="Times New Roman"/>
              </a:rPr>
              <a:t> </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而且被后世誉为划时代的中国近代科学先驱。</a:t>
            </a:r>
            <a:endParaRPr lang="zh-CN" altLang="zh-CN" sz="2800" kern="100" dirty="0">
              <a:effectLst/>
              <a:latin typeface="宋体"/>
              <a:cs typeface="Courier New"/>
            </a:endParaRPr>
          </a:p>
        </p:txBody>
      </p:sp>
      <p:pic>
        <p:nvPicPr>
          <p:cNvPr id="12" name="图片 1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graphicFrame>
        <p:nvGraphicFramePr>
          <p:cNvPr id="5" name="表格 4"/>
          <p:cNvGraphicFramePr>
            <a:graphicFrameLocks noGrp="1"/>
          </p:cNvGraphicFramePr>
          <p:nvPr>
            <p:extLst>
              <p:ext uri="{D42A27DB-BD31-4B8C-83A1-F6EECF244321}">
                <p14:modId xmlns:p14="http://schemas.microsoft.com/office/powerpoint/2010/main" xmlns="" val="3018361763"/>
              </p:ext>
            </p:extLst>
          </p:nvPr>
        </p:nvGraphicFramePr>
        <p:xfrm>
          <a:off x="10619904" y="4851952"/>
          <a:ext cx="1570509" cy="594066"/>
        </p:xfrm>
        <a:graphic>
          <a:graphicData uri="http://schemas.openxmlformats.org/drawingml/2006/table">
            <a:tbl>
              <a:tblPr bandRow="1">
                <a:tableStyleId>{93296810-A885-4BE3-A3E7-6D5BEEA58F35}</a:tableStyleId>
              </a:tblPr>
              <a:tblGrid>
                <a:gridCol w="1570509"/>
              </a:tblGrid>
              <a:tr h="594066">
                <a:tc>
                  <a:txBody>
                    <a:bodyPr/>
                    <a:lstStyle/>
                    <a:p>
                      <a:pPr marL="0" marR="0" indent="0" algn="ctr" defTabSz="1218565" rtl="0" eaLnBrk="1" fontAlgn="auto" latinLnBrk="0" hangingPunct="1">
                        <a:lnSpc>
                          <a:spcPct val="100000"/>
                        </a:lnSpc>
                        <a:spcBef>
                          <a:spcPts val="0"/>
                        </a:spcBef>
                        <a:spcAft>
                          <a:spcPts val="0"/>
                        </a:spcAft>
                        <a:buClrTx/>
                        <a:buSzTx/>
                        <a:buFontTx/>
                        <a:buNone/>
                        <a:tabLst/>
                        <a:defRPr/>
                      </a:pPr>
                      <a:endParaRPr kumimoji="0" lang="zh-CN" altLang="en-US" sz="2400" i="1"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10" name="矩形 9">
            <a:hlinkClick r:id="rId3" action="ppaction://hlinksldjump"/>
          </p:cNvPr>
          <p:cNvSpPr/>
          <p:nvPr/>
        </p:nvSpPr>
        <p:spPr>
          <a:xfrm>
            <a:off x="10711096" y="4859584"/>
            <a:ext cx="1415772" cy="579005"/>
          </a:xfrm>
          <a:prstGeom prst="rect">
            <a:avLst/>
          </a:prstGeom>
        </p:spPr>
        <p:txBody>
          <a:bodyPr wrap="none" anchor="ctr" anchorCtr="0">
            <a:spAutoFit/>
          </a:bodyPr>
          <a:lstStyle/>
          <a:p>
            <a:pPr algn="ctr">
              <a:lnSpc>
                <a:spcPct val="150000"/>
              </a:lnSpc>
              <a:tabLst>
                <a:tab pos="1890395" algn="l"/>
              </a:tabLst>
              <a:defRPr/>
            </a:pPr>
            <a:r>
              <a:rPr lang="zh-CN" altLang="en-US" dirty="0">
                <a:solidFill>
                  <a:schemeClr val="tx1">
                    <a:lumMod val="65000"/>
                    <a:lumOff val="35000"/>
                  </a:schemeClr>
                </a:solidFill>
                <a:latin typeface="华文细黑" pitchFamily="2" charset="-122"/>
                <a:ea typeface="华文细黑" pitchFamily="2" charset="-122"/>
              </a:rPr>
              <a:t>重点精讲</a:t>
            </a:r>
          </a:p>
        </p:txBody>
      </p:sp>
      <p:sp>
        <p:nvSpPr>
          <p:cNvPr id="6" name="矩形 5"/>
          <p:cNvSpPr/>
          <p:nvPr/>
        </p:nvSpPr>
        <p:spPr>
          <a:xfrm>
            <a:off x="5303118" y="856556"/>
            <a:ext cx="902811"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屯垦</a:t>
            </a:r>
            <a:endParaRPr lang="zh-CN" altLang="en-US" sz="2800" kern="100" dirty="0">
              <a:solidFill>
                <a:srgbClr val="C00000"/>
              </a:solidFill>
              <a:latin typeface="Times New Roman"/>
              <a:ea typeface="华文细黑"/>
              <a:cs typeface="Times New Roman"/>
            </a:endParaRPr>
          </a:p>
        </p:txBody>
      </p:sp>
      <p:sp>
        <p:nvSpPr>
          <p:cNvPr id="9" name="矩形 8"/>
          <p:cNvSpPr/>
          <p:nvPr/>
        </p:nvSpPr>
        <p:spPr>
          <a:xfrm>
            <a:off x="6527254" y="856556"/>
            <a:ext cx="902811"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水利</a:t>
            </a:r>
            <a:endParaRPr lang="zh-CN" altLang="en-US" sz="2800" kern="100" dirty="0">
              <a:solidFill>
                <a:srgbClr val="C00000"/>
              </a:solidFill>
              <a:latin typeface="Times New Roman"/>
              <a:ea typeface="华文细黑"/>
              <a:cs typeface="Times New Roman"/>
            </a:endParaRPr>
          </a:p>
        </p:txBody>
      </p:sp>
      <p:sp>
        <p:nvSpPr>
          <p:cNvPr id="13" name="矩形 12"/>
          <p:cNvSpPr/>
          <p:nvPr/>
        </p:nvSpPr>
        <p:spPr>
          <a:xfrm>
            <a:off x="7710527" y="856556"/>
            <a:ext cx="976967" cy="523220"/>
          </a:xfrm>
          <a:prstGeom prst="rect">
            <a:avLst/>
          </a:prstGeom>
        </p:spPr>
        <p:txBody>
          <a:bodyPr wrap="square">
            <a:spAutoFit/>
          </a:bodyPr>
          <a:lstStyle/>
          <a:p>
            <a:r>
              <a:rPr lang="zh-CN" altLang="zh-CN" sz="2800" kern="100" dirty="0">
                <a:solidFill>
                  <a:srgbClr val="C00000"/>
                </a:solidFill>
                <a:latin typeface="Times New Roman"/>
                <a:ea typeface="华文细黑"/>
                <a:cs typeface="Times New Roman"/>
              </a:rPr>
              <a:t>荒政</a:t>
            </a:r>
            <a:endParaRPr lang="zh-CN" altLang="en-US" sz="2800" kern="100" dirty="0">
              <a:solidFill>
                <a:srgbClr val="C00000"/>
              </a:solidFill>
              <a:latin typeface="Times New Roman"/>
              <a:ea typeface="华文细黑"/>
              <a:cs typeface="Times New Roman"/>
            </a:endParaRPr>
          </a:p>
        </p:txBody>
      </p:sp>
      <p:sp>
        <p:nvSpPr>
          <p:cNvPr id="14" name="矩形 13"/>
          <p:cNvSpPr/>
          <p:nvPr/>
        </p:nvSpPr>
        <p:spPr>
          <a:xfrm>
            <a:off x="694606" y="2781722"/>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广咨博讯</a:t>
            </a:r>
            <a:endParaRPr lang="zh-CN" altLang="en-US" sz="2800" kern="100" dirty="0">
              <a:solidFill>
                <a:srgbClr val="C00000"/>
              </a:solidFill>
              <a:latin typeface="Times New Roman"/>
              <a:ea typeface="华文细黑"/>
              <a:cs typeface="Times New Roman"/>
            </a:endParaRPr>
          </a:p>
        </p:txBody>
      </p:sp>
      <p:sp>
        <p:nvSpPr>
          <p:cNvPr id="15" name="矩形 14"/>
          <p:cNvSpPr/>
          <p:nvPr/>
        </p:nvSpPr>
        <p:spPr>
          <a:xfrm>
            <a:off x="2510016" y="3401105"/>
            <a:ext cx="1261884"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科学性</a:t>
            </a:r>
            <a:endParaRPr lang="zh-CN" altLang="en-US" sz="2800" kern="100" dirty="0">
              <a:solidFill>
                <a:srgbClr val="C00000"/>
              </a:solidFill>
              <a:latin typeface="Times New Roman"/>
              <a:ea typeface="华文细黑"/>
              <a:cs typeface="Times New Roman"/>
            </a:endParaRPr>
          </a:p>
        </p:txBody>
      </p:sp>
      <p:sp>
        <p:nvSpPr>
          <p:cNvPr id="16" name="矩形 15"/>
          <p:cNvSpPr/>
          <p:nvPr/>
        </p:nvSpPr>
        <p:spPr>
          <a:xfrm>
            <a:off x="4583038" y="4697249"/>
            <a:ext cx="2698175"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引进西学第一人</a:t>
            </a:r>
            <a:endParaRPr lang="zh-CN" altLang="en-US" sz="2800" kern="100" dirty="0">
              <a:solidFill>
                <a:srgbClr val="C00000"/>
              </a:solidFill>
              <a:latin typeface="Times New Roman"/>
              <a:ea typeface="华文细黑"/>
              <a:cs typeface="Times New Roman"/>
            </a:endParaRPr>
          </a:p>
        </p:txBody>
      </p:sp>
      <p:sp>
        <p:nvSpPr>
          <p:cNvPr id="17" name="矩形 16"/>
          <p:cNvSpPr/>
          <p:nvPr/>
        </p:nvSpPr>
        <p:spPr>
          <a:xfrm>
            <a:off x="719341" y="5978649"/>
            <a:ext cx="1261884" cy="523220"/>
          </a:xfrm>
          <a:prstGeom prst="rect">
            <a:avLst/>
          </a:prstGeom>
        </p:spPr>
        <p:txBody>
          <a:bodyPr wrap="none">
            <a:spAutoFit/>
          </a:bodyPr>
          <a:lstStyle/>
          <a:p>
            <a:r>
              <a:rPr lang="zh-CN" altLang="zh-CN" sz="2800" kern="100" dirty="0" smtClean="0">
                <a:solidFill>
                  <a:srgbClr val="C00000"/>
                </a:solidFill>
                <a:latin typeface="Times New Roman"/>
                <a:ea typeface="华文细黑"/>
                <a:cs typeface="Times New Roman"/>
              </a:rPr>
              <a:t>农学家</a:t>
            </a:r>
            <a:endParaRPr lang="zh-CN" altLang="en-US" sz="2800" kern="100" dirty="0">
              <a:solidFill>
                <a:srgbClr val="C00000"/>
              </a:solidFill>
              <a:latin typeface="Times New Roman"/>
              <a:ea typeface="华文细黑"/>
              <a:cs typeface="Times New Roman"/>
            </a:endParaRPr>
          </a:p>
        </p:txBody>
      </p:sp>
    </p:spTree>
    <p:extLst>
      <p:ext uri="{BB962C8B-B14F-4D97-AF65-F5344CB8AC3E}">
        <p14:creationId xmlns:p14="http://schemas.microsoft.com/office/powerpoint/2010/main" xmlns="" val="209002854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blinds(horizontal)">
                                      <p:cBhvr>
                                        <p:cTn id="13" dur="500"/>
                                        <p:tgtEl>
                                          <p:spTgt spid="13"/>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blinds(horizontal)">
                                      <p:cBhvr>
                                        <p:cTn id="16" dur="500"/>
                                        <p:tgtEl>
                                          <p:spTgt spid="14"/>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blinds(horizontal)">
                                      <p:cBhvr>
                                        <p:cTn id="21" dur="500"/>
                                        <p:tgtEl>
                                          <p:spTgt spid="15"/>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blinds(horizontal)">
                                      <p:cBhvr>
                                        <p:cTn id="26" dur="500"/>
                                        <p:tgtEl>
                                          <p:spTgt spid="16"/>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blinds(horizontal)">
                                      <p:cBhvr>
                                        <p:cTn id="29" dur="500"/>
                                        <p:tgtEl>
                                          <p:spTgt spid="17"/>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xit" presetSubtype="0" fill="hold" grpId="1" nodeType="clickEffect">
                                  <p:stCondLst>
                                    <p:cond delay="0"/>
                                  </p:stCondLst>
                                  <p:childTnLst>
                                    <p:animEffect transition="out" filter="fade">
                                      <p:cBhvr>
                                        <p:cTn id="33" dur="500"/>
                                        <p:tgtEl>
                                          <p:spTgt spid="6"/>
                                        </p:tgtEl>
                                      </p:cBhvr>
                                    </p:animEffect>
                                    <p:set>
                                      <p:cBhvr>
                                        <p:cTn id="34" dur="1" fill="hold">
                                          <p:stCondLst>
                                            <p:cond delay="499"/>
                                          </p:stCondLst>
                                        </p:cTn>
                                        <p:tgtEl>
                                          <p:spTgt spid="6"/>
                                        </p:tgtEl>
                                        <p:attrNameLst>
                                          <p:attrName>style.visibility</p:attrName>
                                        </p:attrNameLst>
                                      </p:cBhvr>
                                      <p:to>
                                        <p:strVal val="hidden"/>
                                      </p:to>
                                    </p:set>
                                  </p:childTnLst>
                                </p:cTn>
                              </p:par>
                              <p:par>
                                <p:cTn id="35" presetID="10" presetClass="exit" presetSubtype="0" fill="hold" grpId="1" nodeType="withEffect">
                                  <p:stCondLst>
                                    <p:cond delay="0"/>
                                  </p:stCondLst>
                                  <p:childTnLst>
                                    <p:animEffect transition="out" filter="fade">
                                      <p:cBhvr>
                                        <p:cTn id="36" dur="500"/>
                                        <p:tgtEl>
                                          <p:spTgt spid="9"/>
                                        </p:tgtEl>
                                      </p:cBhvr>
                                    </p:animEffect>
                                    <p:set>
                                      <p:cBhvr>
                                        <p:cTn id="37" dur="1" fill="hold">
                                          <p:stCondLst>
                                            <p:cond delay="499"/>
                                          </p:stCondLst>
                                        </p:cTn>
                                        <p:tgtEl>
                                          <p:spTgt spid="9"/>
                                        </p:tgtEl>
                                        <p:attrNameLst>
                                          <p:attrName>style.visibility</p:attrName>
                                        </p:attrNameLst>
                                      </p:cBhvr>
                                      <p:to>
                                        <p:strVal val="hidden"/>
                                      </p:to>
                                    </p:set>
                                  </p:childTnLst>
                                </p:cTn>
                              </p:par>
                              <p:par>
                                <p:cTn id="38" presetID="10" presetClass="exit" presetSubtype="0" fill="hold" grpId="1" nodeType="withEffect">
                                  <p:stCondLst>
                                    <p:cond delay="0"/>
                                  </p:stCondLst>
                                  <p:childTnLst>
                                    <p:animEffect transition="out" filter="fade">
                                      <p:cBhvr>
                                        <p:cTn id="39" dur="500"/>
                                        <p:tgtEl>
                                          <p:spTgt spid="13"/>
                                        </p:tgtEl>
                                      </p:cBhvr>
                                    </p:animEffect>
                                    <p:set>
                                      <p:cBhvr>
                                        <p:cTn id="40" dur="1" fill="hold">
                                          <p:stCondLst>
                                            <p:cond delay="499"/>
                                          </p:stCondLst>
                                        </p:cTn>
                                        <p:tgtEl>
                                          <p:spTgt spid="13"/>
                                        </p:tgtEl>
                                        <p:attrNameLst>
                                          <p:attrName>style.visibility</p:attrName>
                                        </p:attrNameLst>
                                      </p:cBhvr>
                                      <p:to>
                                        <p:strVal val="hidden"/>
                                      </p:to>
                                    </p:set>
                                  </p:childTnLst>
                                </p:cTn>
                              </p:par>
                              <p:par>
                                <p:cTn id="41" presetID="10" presetClass="exit" presetSubtype="0" fill="hold" grpId="1" nodeType="withEffect">
                                  <p:stCondLst>
                                    <p:cond delay="0"/>
                                  </p:stCondLst>
                                  <p:childTnLst>
                                    <p:animEffect transition="out" filter="fade">
                                      <p:cBhvr>
                                        <p:cTn id="42" dur="500"/>
                                        <p:tgtEl>
                                          <p:spTgt spid="14"/>
                                        </p:tgtEl>
                                      </p:cBhvr>
                                    </p:animEffect>
                                    <p:set>
                                      <p:cBhvr>
                                        <p:cTn id="43" dur="1" fill="hold">
                                          <p:stCondLst>
                                            <p:cond delay="499"/>
                                          </p:stCondLst>
                                        </p:cTn>
                                        <p:tgtEl>
                                          <p:spTgt spid="14"/>
                                        </p:tgtEl>
                                        <p:attrNameLst>
                                          <p:attrName>style.visibility</p:attrName>
                                        </p:attrNameLst>
                                      </p:cBhvr>
                                      <p:to>
                                        <p:strVal val="hidden"/>
                                      </p:to>
                                    </p:set>
                                  </p:childTnLst>
                                </p:cTn>
                              </p:par>
                              <p:par>
                                <p:cTn id="44" presetID="10" presetClass="exit" presetSubtype="0" fill="hold" grpId="1" nodeType="withEffect">
                                  <p:stCondLst>
                                    <p:cond delay="0"/>
                                  </p:stCondLst>
                                  <p:childTnLst>
                                    <p:animEffect transition="out" filter="fade">
                                      <p:cBhvr>
                                        <p:cTn id="45" dur="500"/>
                                        <p:tgtEl>
                                          <p:spTgt spid="15"/>
                                        </p:tgtEl>
                                      </p:cBhvr>
                                    </p:animEffect>
                                    <p:set>
                                      <p:cBhvr>
                                        <p:cTn id="46" dur="1" fill="hold">
                                          <p:stCondLst>
                                            <p:cond delay="499"/>
                                          </p:stCondLst>
                                        </p:cTn>
                                        <p:tgtEl>
                                          <p:spTgt spid="15"/>
                                        </p:tgtEl>
                                        <p:attrNameLst>
                                          <p:attrName>style.visibility</p:attrName>
                                        </p:attrNameLst>
                                      </p:cBhvr>
                                      <p:to>
                                        <p:strVal val="hidden"/>
                                      </p:to>
                                    </p:set>
                                  </p:childTnLst>
                                </p:cTn>
                              </p:par>
                              <p:par>
                                <p:cTn id="47" presetID="10" presetClass="exit" presetSubtype="0" fill="hold" grpId="1" nodeType="withEffect">
                                  <p:stCondLst>
                                    <p:cond delay="0"/>
                                  </p:stCondLst>
                                  <p:childTnLst>
                                    <p:animEffect transition="out" filter="fade">
                                      <p:cBhvr>
                                        <p:cTn id="48" dur="500"/>
                                        <p:tgtEl>
                                          <p:spTgt spid="16"/>
                                        </p:tgtEl>
                                      </p:cBhvr>
                                    </p:animEffect>
                                    <p:set>
                                      <p:cBhvr>
                                        <p:cTn id="49" dur="1" fill="hold">
                                          <p:stCondLst>
                                            <p:cond delay="499"/>
                                          </p:stCondLst>
                                        </p:cTn>
                                        <p:tgtEl>
                                          <p:spTgt spid="16"/>
                                        </p:tgtEl>
                                        <p:attrNameLst>
                                          <p:attrName>style.visibility</p:attrName>
                                        </p:attrNameLst>
                                      </p:cBhvr>
                                      <p:to>
                                        <p:strVal val="hidden"/>
                                      </p:to>
                                    </p:set>
                                  </p:childTnLst>
                                </p:cTn>
                              </p:par>
                              <p:par>
                                <p:cTn id="50" presetID="10" presetClass="exit" presetSubtype="0" fill="hold" grpId="1" nodeType="withEffect">
                                  <p:stCondLst>
                                    <p:cond delay="0"/>
                                  </p:stCondLst>
                                  <p:childTnLst>
                                    <p:animEffect transition="out" filter="fade">
                                      <p:cBhvr>
                                        <p:cTn id="51" dur="500"/>
                                        <p:tgtEl>
                                          <p:spTgt spid="17"/>
                                        </p:tgtEl>
                                      </p:cBhvr>
                                    </p:animEffect>
                                    <p:set>
                                      <p:cBhvr>
                                        <p:cTn id="52"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2"/>
                  </p:tgtEl>
                </p:cond>
              </p:nextCondLst>
            </p:seq>
          </p:childTnLst>
        </p:cTn>
      </p:par>
    </p:tnLst>
    <p:bldLst>
      <p:bldP spid="6" grpId="0"/>
      <p:bldP spid="6" grpId="1"/>
      <p:bldP spid="9" grpId="0"/>
      <p:bldP spid="9" grpId="1"/>
      <p:bldP spid="13" grpId="0"/>
      <p:bldP spid="13" grpId="1"/>
      <p:bldP spid="14" grpId="0"/>
      <p:bldP spid="14" grpId="1"/>
      <p:bldP spid="15" grpId="0"/>
      <p:bldP spid="15" grpId="1"/>
      <p:bldP spid="16" grpId="0"/>
      <p:bldP spid="16" grpId="1"/>
      <p:bldP spid="17" grpId="0"/>
      <p:bldP spid="17" grpId="1"/>
    </p:bld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16" name="组合 15"/>
          <p:cNvGrpSpPr/>
          <p:nvPr/>
        </p:nvGrpSpPr>
        <p:grpSpPr>
          <a:xfrm>
            <a:off x="164" y="238194"/>
            <a:ext cx="2333534" cy="668428"/>
            <a:chOff x="164" y="341996"/>
            <a:chExt cx="2333534" cy="668428"/>
          </a:xfrm>
        </p:grpSpPr>
        <p:sp>
          <p:nvSpPr>
            <p:cNvPr id="17" name="五边形 16"/>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18" name="燕尾形 17"/>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19" name="矩形 18"/>
            <p:cNvSpPr/>
            <p:nvPr/>
          </p:nvSpPr>
          <p:spPr>
            <a:xfrm>
              <a:off x="245466" y="341996"/>
              <a:ext cx="2088232" cy="668428"/>
            </a:xfrm>
            <a:prstGeom prst="rect">
              <a:avLst/>
            </a:prstGeom>
          </p:spPr>
          <p:txBody>
            <a:bodyPr wrap="square" lIns="121898" tIns="60948" rIns="121898" bIns="60948">
              <a:spAutoFit/>
            </a:bodyPr>
            <a:lstStyle/>
            <a:p>
              <a:pPr lvl="0" algn="ctr">
                <a:lnSpc>
                  <a:spcPct val="150000"/>
                </a:lnSpc>
                <a:tabLst>
                  <a:tab pos="1890395" algn="l"/>
                </a:tabLst>
              </a:pPr>
              <a:r>
                <a:rPr lang="zh-CN" altLang="en-US" sz="2800" b="1" kern="100" dirty="0">
                  <a:solidFill>
                    <a:prstClr val="white"/>
                  </a:solidFill>
                  <a:latin typeface="宋体"/>
                  <a:cs typeface="Courier New"/>
                </a:rPr>
                <a:t>重点精讲</a:t>
              </a:r>
            </a:p>
          </p:txBody>
        </p:sp>
      </p:grpSp>
      <p:sp>
        <p:nvSpPr>
          <p:cNvPr id="23" name="矩形 22"/>
          <p:cNvSpPr/>
          <p:nvPr/>
        </p:nvSpPr>
        <p:spPr>
          <a:xfrm>
            <a:off x="504414" y="1269554"/>
            <a:ext cx="11057037" cy="2595069"/>
          </a:xfrm>
          <a:prstGeom prst="rect">
            <a:avLst/>
          </a:prstGeom>
        </p:spPr>
        <p:txBody>
          <a:bodyPr>
            <a:spAutoFit/>
          </a:bodyPr>
          <a:lstStyle/>
          <a:p>
            <a:pPr>
              <a:lnSpc>
                <a:spcPct val="150000"/>
              </a:lnSpc>
              <a:spcAft>
                <a:spcPts val="0"/>
              </a:spcAft>
            </a:pPr>
            <a:r>
              <a:rPr lang="zh-CN" altLang="zh-CN" sz="2800" kern="100" dirty="0">
                <a:latin typeface="Times New Roman"/>
                <a:ea typeface="华文细黑"/>
                <a:cs typeface="Times New Roman"/>
              </a:rPr>
              <a:t>徐光启科学思想的当代意义：今天，当中华民族重新屹立在世界民族之林的时候，当我们认识到</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创新是民族进步的灵魂</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创新也是国家兴旺发达的不竭动力</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的时候，徐光启</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会通超胜</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的科学思想就更加闪射出熠熠的光辉。</a:t>
            </a:r>
            <a:endParaRPr lang="zh-CN" altLang="zh-CN" sz="1050" kern="100" dirty="0">
              <a:effectLst/>
              <a:latin typeface="宋体"/>
              <a:cs typeface="Courier New"/>
            </a:endParaRPr>
          </a:p>
        </p:txBody>
      </p:sp>
      <p:pic>
        <p:nvPicPr>
          <p:cNvPr id="24" name="图片 23">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Tree>
    <p:extLst>
      <p:ext uri="{BB962C8B-B14F-4D97-AF65-F5344CB8AC3E}">
        <p14:creationId xmlns:p14="http://schemas.microsoft.com/office/powerpoint/2010/main" xmlns="" val="246718461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
        <p:nvSpPr>
          <p:cNvPr id="9" name="矩形 8"/>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知识图示</a:t>
            </a:r>
          </a:p>
        </p:txBody>
      </p:sp>
      <p:pic>
        <p:nvPicPr>
          <p:cNvPr id="2" name="Picture 2"/>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271242" y="1197546"/>
            <a:ext cx="11512596" cy="40420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981330356"/>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0413" cy="685958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矩形 4"/>
          <p:cNvSpPr/>
          <p:nvPr/>
        </p:nvSpPr>
        <p:spPr>
          <a:xfrm>
            <a:off x="2710830" y="2133650"/>
            <a:ext cx="6636989" cy="1938992"/>
          </a:xfrm>
          <a:prstGeom prst="rect">
            <a:avLst/>
          </a:prstGeom>
        </p:spPr>
        <p:txBody>
          <a:bodyPr wrap="square">
            <a:spAutoFit/>
          </a:bodyPr>
          <a:lstStyle/>
          <a:p>
            <a:pPr algn="ctr">
              <a:lnSpc>
                <a:spcPct val="150000"/>
              </a:lnSpc>
            </a:pPr>
            <a:r>
              <a:rPr lang="zh-CN" altLang="en-US" sz="4000" b="1" dirty="0">
                <a:solidFill>
                  <a:srgbClr val="FFFF00"/>
                </a:solidFill>
                <a:latin typeface="Times New Roman" pitchFamily="18" charset="0"/>
                <a:ea typeface="微软雅黑" pitchFamily="34" charset="-122"/>
                <a:cs typeface="Times New Roman" pitchFamily="18" charset="0"/>
              </a:rPr>
              <a:t>史料实证     深化探究  </a:t>
            </a:r>
            <a:endParaRPr lang="en-US" altLang="zh-CN" sz="4000" b="1" dirty="0">
              <a:solidFill>
                <a:srgbClr val="FFFF00"/>
              </a:solidFill>
              <a:latin typeface="Times New Roman" pitchFamily="18" charset="0"/>
              <a:ea typeface="微软雅黑" pitchFamily="34" charset="-122"/>
              <a:cs typeface="Times New Roman" pitchFamily="18" charset="0"/>
            </a:endParaRPr>
          </a:p>
          <a:p>
            <a:pPr algn="ctr">
              <a:lnSpc>
                <a:spcPct val="150000"/>
              </a:lnSpc>
            </a:pPr>
            <a:r>
              <a:rPr lang="en-US" altLang="zh-CN" sz="4000" dirty="0" smtClean="0">
                <a:solidFill>
                  <a:prstClr val="white"/>
                </a:solidFill>
                <a:latin typeface="华文楷体" pitchFamily="2" charset="-122"/>
                <a:ea typeface="华文楷体" pitchFamily="2" charset="-122"/>
                <a:cs typeface="Times New Roman" pitchFamily="18" charset="0"/>
              </a:rPr>
              <a:t>    —— </a:t>
            </a:r>
            <a:r>
              <a:rPr lang="zh-CN" altLang="en-US" sz="4000" dirty="0">
                <a:solidFill>
                  <a:prstClr val="white"/>
                </a:solidFill>
                <a:latin typeface="华文楷体" pitchFamily="2" charset="-122"/>
                <a:ea typeface="华文楷体" pitchFamily="2" charset="-122"/>
                <a:cs typeface="Times New Roman" pitchFamily="18" charset="0"/>
              </a:rPr>
              <a:t>理解重要史料史论</a:t>
            </a:r>
          </a:p>
        </p:txBody>
      </p:sp>
    </p:spTree>
    <p:extLst>
      <p:ext uri="{BB962C8B-B14F-4D97-AF65-F5344CB8AC3E}">
        <p14:creationId xmlns:p14="http://schemas.microsoft.com/office/powerpoint/2010/main" xmlns="" val="57658784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348922" y="658083"/>
            <a:ext cx="11532492" cy="133316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探究点</a:t>
            </a:r>
            <a:r>
              <a:rPr lang="en-US" altLang="zh-CN" sz="2800" b="1" kern="100" dirty="0">
                <a:solidFill>
                  <a:srgbClr val="0000FF"/>
                </a:solidFill>
                <a:latin typeface="Times New Roman"/>
                <a:ea typeface="华文细黑"/>
                <a:cs typeface="Courier New"/>
              </a:rPr>
              <a:t>1</a:t>
            </a:r>
            <a:r>
              <a:rPr lang="zh-CN" altLang="zh-CN" sz="2800" b="1" kern="100" dirty="0">
                <a:solidFill>
                  <a:srgbClr val="0000FF"/>
                </a:solidFill>
                <a:latin typeface="Times New Roman"/>
                <a:ea typeface="华文细黑"/>
                <a:cs typeface="Times New Roman"/>
              </a:rPr>
              <a:t>　《本草纲目》的部分插图</a:t>
            </a:r>
            <a:endParaRPr lang="zh-CN" altLang="zh-CN" sz="2800" kern="100" dirty="0">
              <a:latin typeface="宋体"/>
              <a:cs typeface="Courier New"/>
            </a:endParaRPr>
          </a:p>
          <a:p>
            <a:pPr algn="just">
              <a:lnSpc>
                <a:spcPct val="150000"/>
              </a:lnSpc>
              <a:spcAft>
                <a:spcPts val="0"/>
              </a:spcAft>
              <a:tabLst>
                <a:tab pos="2340610" algn="l"/>
              </a:tabLst>
            </a:pPr>
            <a:r>
              <a:rPr lang="zh-CN" altLang="zh-CN" sz="2800" b="1" kern="100" dirty="0">
                <a:latin typeface="Times New Roman"/>
                <a:ea typeface="华文细黑"/>
                <a:cs typeface="Times New Roman"/>
              </a:rPr>
              <a:t>史料</a:t>
            </a:r>
            <a:endParaRPr lang="zh-CN" altLang="zh-CN" sz="2800" kern="100" dirty="0">
              <a:effectLst/>
              <a:latin typeface="宋体"/>
              <a:cs typeface="Courier New"/>
            </a:endParaRPr>
          </a:p>
        </p:txBody>
      </p:sp>
      <p:sp>
        <p:nvSpPr>
          <p:cNvPr id="3" name="矩形 2"/>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主题一　</a:t>
            </a:r>
            <a:r>
              <a:rPr lang="en-US" altLang="zh-CN" sz="2800" b="1" dirty="0">
                <a:solidFill>
                  <a:schemeClr val="bg1"/>
                </a:solidFill>
                <a:latin typeface="微软雅黑" pitchFamily="34" charset="-122"/>
                <a:ea typeface="微软雅黑" pitchFamily="34" charset="-122"/>
              </a:rPr>
              <a:t>《</a:t>
            </a:r>
            <a:r>
              <a:rPr lang="zh-CN" altLang="en-US" sz="2800" b="1" dirty="0">
                <a:solidFill>
                  <a:schemeClr val="bg1"/>
                </a:solidFill>
                <a:latin typeface="微软雅黑" pitchFamily="34" charset="-122"/>
                <a:ea typeface="微软雅黑" pitchFamily="34" charset="-122"/>
              </a:rPr>
              <a:t>本草纲目</a:t>
            </a:r>
            <a:r>
              <a:rPr lang="en-US" altLang="zh-CN" sz="2800" b="1" dirty="0">
                <a:solidFill>
                  <a:schemeClr val="bg1"/>
                </a:solidFill>
                <a:latin typeface="微软雅黑" pitchFamily="34" charset="-122"/>
                <a:ea typeface="微软雅黑" pitchFamily="34" charset="-122"/>
              </a:rPr>
              <a:t>》</a:t>
            </a:r>
            <a:r>
              <a:rPr lang="zh-CN" altLang="en-US" sz="2800" b="1" dirty="0">
                <a:solidFill>
                  <a:schemeClr val="bg1"/>
                </a:solidFill>
                <a:latin typeface="微软雅黑" pitchFamily="34" charset="-122"/>
                <a:ea typeface="微软雅黑" pitchFamily="34" charset="-122"/>
              </a:rPr>
              <a:t>及对李时珍的评价</a:t>
            </a:r>
          </a:p>
        </p:txBody>
      </p:sp>
      <p:pic>
        <p:nvPicPr>
          <p:cNvPr id="1026" name="Picture 2" descr="S65"/>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66615" y="2390822"/>
            <a:ext cx="10657184" cy="34105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75914496"/>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
        <p:nvSpPr>
          <p:cNvPr id="12" name="矩形 11"/>
          <p:cNvSpPr/>
          <p:nvPr/>
        </p:nvSpPr>
        <p:spPr>
          <a:xfrm>
            <a:off x="231443" y="322070"/>
            <a:ext cx="11499437" cy="197949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C00000"/>
                </a:solidFill>
                <a:latin typeface="Times New Roman"/>
                <a:ea typeface="微软雅黑"/>
                <a:cs typeface="Times New Roman"/>
              </a:rPr>
              <a:t>问题思考</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史料中图片反映出《本草纲目》在内容上的两个突出特点，请你指出并评价这种特点的意义。</a:t>
            </a:r>
            <a:endParaRPr lang="zh-CN" altLang="zh-CN" sz="2800" kern="100" dirty="0">
              <a:effectLst/>
              <a:latin typeface="宋体"/>
              <a:cs typeface="Courier New"/>
            </a:endParaRPr>
          </a:p>
        </p:txBody>
      </p:sp>
      <p:sp>
        <p:nvSpPr>
          <p:cNvPr id="11" name="矩形 10"/>
          <p:cNvSpPr/>
          <p:nvPr/>
        </p:nvSpPr>
        <p:spPr>
          <a:xfrm>
            <a:off x="231443" y="2277666"/>
            <a:ext cx="11509310" cy="262582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提示</a:t>
            </a:r>
            <a:r>
              <a:rPr lang="zh-CN" altLang="zh-CN" sz="2800" kern="100" dirty="0">
                <a:solidFill>
                  <a:srgbClr val="C00000"/>
                </a:solidFill>
                <a:latin typeface="Times New Roman"/>
                <a:ea typeface="华文细黑"/>
                <a:cs typeface="Times New Roman"/>
              </a:rPr>
              <a:t>　一是运用了先进的药物分类法，这种分类思想是现代生物分类学的重要源泉之一。二是图文并茂，《本草纲目》附有</a:t>
            </a:r>
            <a:r>
              <a:rPr lang="en-US" altLang="zh-CN" sz="2800" kern="100" dirty="0">
                <a:solidFill>
                  <a:srgbClr val="C00000"/>
                </a:solidFill>
                <a:latin typeface="Times New Roman"/>
                <a:ea typeface="华文细黑"/>
                <a:cs typeface="Courier New"/>
              </a:rPr>
              <a:t>1 000</a:t>
            </a:r>
            <a:r>
              <a:rPr lang="zh-CN" altLang="zh-CN" sz="2800" kern="100" dirty="0">
                <a:solidFill>
                  <a:srgbClr val="C00000"/>
                </a:solidFill>
                <a:latin typeface="Times New Roman"/>
                <a:ea typeface="华文细黑"/>
                <a:cs typeface="Times New Roman"/>
              </a:rPr>
              <a:t>多幅图，形象地表现了各种药物的复杂形态，既便于人们学习和辨认，又防止了混用和误用。</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3782834230"/>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1">
                                            <p:txEl>
                                              <p:pRg st="0" end="0"/>
                                            </p:txEl>
                                          </p:spTgt>
                                        </p:tgtEl>
                                      </p:cBhvr>
                                    </p:animEffect>
                                    <p:set>
                                      <p:cBhvr>
                                        <p:cTn id="12" dur="1" fill="hold">
                                          <p:stCondLst>
                                            <p:cond delay="499"/>
                                          </p:stCondLst>
                                        </p:cTn>
                                        <p:tgtEl>
                                          <p:spTgt spid="11">
                                            <p:txEl>
                                              <p:pRg st="0" end="0"/>
                                            </p:txEl>
                                          </p:spTgt>
                                        </p:tgtEl>
                                        <p:attrNameLst>
                                          <p:attrName>style.visibility</p:attrName>
                                        </p:attrNameLst>
                                      </p:cBhvr>
                                      <p:to>
                                        <p:strVal val="hidden"/>
                                      </p:to>
                                    </p:set>
                                  </p:childTnLst>
                                </p:cTn>
                              </p:par>
                            </p:childTnLst>
                          </p:cTn>
                        </p:par>
                      </p:childTnLst>
                    </p:cTn>
                  </p:par>
                </p:childTnLst>
              </p:cTn>
              <p:nextCondLst>
                <p:cond evt="onClick" delay="0">
                  <p:tgtEl>
                    <p:spTgt spid="6"/>
                  </p:tgtEl>
                </p:cond>
              </p:nextCondLst>
            </p:seq>
          </p:childTnLst>
        </p:cTn>
      </p:par>
    </p:tnLst>
    <p:bldLst>
      <p:bldP spid="11" grpId="0" uiExpand="1" build="allAtOnce"/>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p:cNvSpPr/>
          <p:nvPr/>
        </p:nvSpPr>
        <p:spPr>
          <a:xfrm>
            <a:off x="223989" y="-26590"/>
            <a:ext cx="11847881" cy="6919306"/>
          </a:xfrm>
          <a:prstGeom prst="rect">
            <a:avLst/>
          </a:prstGeom>
        </p:spPr>
        <p:txBody>
          <a:bodyPr wrap="square" lIns="121898" tIns="60948" rIns="121898" bIns="60948">
            <a:spAutoFit/>
          </a:bodyPr>
          <a:lstStyle/>
          <a:p>
            <a:pPr algn="just">
              <a:lnSpc>
                <a:spcPct val="145000"/>
              </a:lnSpc>
              <a:spcAft>
                <a:spcPts val="0"/>
              </a:spcAft>
              <a:tabLst>
                <a:tab pos="2340610" algn="l"/>
              </a:tabLst>
            </a:pPr>
            <a:r>
              <a:rPr lang="zh-CN" altLang="zh-CN" sz="2800" b="1" kern="100" dirty="0">
                <a:solidFill>
                  <a:srgbClr val="0000FF"/>
                </a:solidFill>
                <a:latin typeface="Times New Roman"/>
                <a:ea typeface="华文细黑"/>
                <a:cs typeface="Times New Roman"/>
              </a:rPr>
              <a:t>探究点</a:t>
            </a:r>
            <a:r>
              <a:rPr lang="en-US" altLang="zh-CN" sz="2800" b="1" kern="100" dirty="0">
                <a:solidFill>
                  <a:srgbClr val="0000FF"/>
                </a:solidFill>
                <a:latin typeface="Times New Roman"/>
                <a:ea typeface="华文细黑"/>
                <a:cs typeface="Courier New"/>
              </a:rPr>
              <a:t>2</a:t>
            </a:r>
            <a:r>
              <a:rPr lang="zh-CN" altLang="zh-CN" sz="2800" b="1" kern="100" dirty="0">
                <a:solidFill>
                  <a:srgbClr val="0000FF"/>
                </a:solidFill>
                <a:latin typeface="Times New Roman"/>
                <a:ea typeface="华文细黑"/>
                <a:cs typeface="Times New Roman"/>
              </a:rPr>
              <a:t>　《本草纲目》的世界影响</a:t>
            </a:r>
            <a:endParaRPr lang="zh-CN" altLang="zh-CN" sz="2800" kern="100" dirty="0">
              <a:latin typeface="宋体"/>
              <a:cs typeface="Courier New"/>
            </a:endParaRPr>
          </a:p>
          <a:p>
            <a:pPr algn="just">
              <a:lnSpc>
                <a:spcPct val="145000"/>
              </a:lnSpc>
              <a:spcAft>
                <a:spcPts val="0"/>
              </a:spcAft>
              <a:tabLst>
                <a:tab pos="2340610" algn="l"/>
              </a:tabLst>
            </a:pPr>
            <a:r>
              <a:rPr lang="zh-CN" altLang="zh-CN" sz="2800" b="1" kern="100" dirty="0">
                <a:latin typeface="Times New Roman"/>
                <a:ea typeface="华文细黑"/>
                <a:cs typeface="Times New Roman"/>
              </a:rPr>
              <a:t>史料　</a:t>
            </a:r>
            <a:r>
              <a:rPr lang="zh-CN" altLang="zh-CN" sz="2800" kern="100" dirty="0">
                <a:latin typeface="Times New Roman"/>
                <a:ea typeface="华文细黑"/>
                <a:cs typeface="Times New Roman"/>
              </a:rPr>
              <a:t>据记载，《本草纲目》自</a:t>
            </a:r>
            <a:r>
              <a:rPr lang="en-US" altLang="zh-CN" sz="2800" kern="100" dirty="0">
                <a:latin typeface="Times New Roman"/>
                <a:ea typeface="华文细黑"/>
                <a:cs typeface="Courier New"/>
              </a:rPr>
              <a:t>1606</a:t>
            </a:r>
            <a:r>
              <a:rPr lang="zh-CN" altLang="zh-CN" sz="2800" kern="100" dirty="0">
                <a:latin typeface="Times New Roman"/>
                <a:ea typeface="华文细黑"/>
                <a:cs typeface="Times New Roman"/>
              </a:rPr>
              <a:t>年传入日本后，日本的科学界、教育界、医学界将它奉为至宝。传抄、改编、译刻、研究《本草纲目》，历久不衰。仅</a:t>
            </a:r>
            <a:r>
              <a:rPr lang="en-US" altLang="zh-CN" sz="2800" kern="100" dirty="0">
                <a:latin typeface="Times New Roman"/>
                <a:ea typeface="华文细黑"/>
                <a:cs typeface="Courier New"/>
              </a:rPr>
              <a:t>1637</a:t>
            </a:r>
            <a:r>
              <a:rPr lang="zh-CN" altLang="zh-CN" sz="2800" kern="100" dirty="0">
                <a:latin typeface="Times New Roman"/>
                <a:ea typeface="华文细黑"/>
                <a:cs typeface="Times New Roman"/>
              </a:rPr>
              <a:t>～</a:t>
            </a:r>
            <a:r>
              <a:rPr lang="en-US" altLang="zh-CN" sz="2800" kern="100" dirty="0">
                <a:latin typeface="Times New Roman"/>
                <a:ea typeface="华文细黑"/>
                <a:cs typeface="Courier New"/>
              </a:rPr>
              <a:t>1714</a:t>
            </a:r>
            <a:r>
              <a:rPr lang="zh-CN" altLang="zh-CN" sz="2800" kern="100" dirty="0">
                <a:latin typeface="Times New Roman"/>
                <a:ea typeface="华文细黑"/>
                <a:cs typeface="Times New Roman"/>
              </a:rPr>
              <a:t>年间，就至少被翻刻</a:t>
            </a:r>
            <a:r>
              <a:rPr lang="en-US" altLang="zh-CN" sz="2800" kern="100" dirty="0">
                <a:latin typeface="Times New Roman"/>
                <a:ea typeface="华文细黑"/>
                <a:cs typeface="Courier New"/>
              </a:rPr>
              <a:t>9</a:t>
            </a:r>
            <a:r>
              <a:rPr lang="zh-CN" altLang="zh-CN" sz="2800" kern="100" dirty="0">
                <a:latin typeface="Times New Roman"/>
                <a:ea typeface="华文细黑"/>
                <a:cs typeface="Times New Roman"/>
              </a:rPr>
              <a:t>次。他们称这部书</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汇揽百学</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，认为</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未读本草愧为医</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在日本民间，乡医收徒，其弟子必携《本草纲目》拜师；医徒出师，其师必以《本草纲目》作为检验弟子学业的尺度；医生开业，《本草纲目》被视为镇寓之宝，其主人要将之置于案头，早晚必读。如今，被称为稀世珍本的金陵版本《本草纲目》全世界仅存</a:t>
            </a:r>
            <a:r>
              <a:rPr lang="en-US" altLang="zh-CN" sz="2800" kern="100" dirty="0">
                <a:latin typeface="Times New Roman"/>
                <a:ea typeface="华文细黑"/>
                <a:cs typeface="Courier New"/>
              </a:rPr>
              <a:t>7</a:t>
            </a:r>
            <a:r>
              <a:rPr lang="zh-CN" altLang="zh-CN" sz="2800" kern="100" dirty="0">
                <a:latin typeface="Times New Roman"/>
                <a:ea typeface="华文细黑"/>
                <a:cs typeface="Times New Roman"/>
              </a:rPr>
              <a:t>部，其中有</a:t>
            </a:r>
            <a:r>
              <a:rPr lang="en-US" altLang="zh-CN" sz="2800" kern="100" dirty="0">
                <a:latin typeface="Times New Roman"/>
                <a:ea typeface="华文细黑"/>
                <a:cs typeface="Courier New"/>
              </a:rPr>
              <a:t>3</a:t>
            </a:r>
            <a:r>
              <a:rPr lang="zh-CN" altLang="zh-CN" sz="2800" kern="100" dirty="0">
                <a:latin typeface="Times New Roman"/>
                <a:ea typeface="华文细黑"/>
                <a:cs typeface="Times New Roman"/>
              </a:rPr>
              <a:t>部藏于日本。</a:t>
            </a:r>
            <a:r>
              <a:rPr lang="en-US" altLang="zh-CN" sz="2800" kern="100" dirty="0">
                <a:latin typeface="Times New Roman"/>
                <a:ea typeface="华文细黑"/>
                <a:cs typeface="Courier New"/>
              </a:rPr>
              <a:t>20</a:t>
            </a:r>
            <a:r>
              <a:rPr lang="zh-CN" altLang="zh-CN" sz="2800" kern="100" dirty="0">
                <a:latin typeface="Times New Roman"/>
                <a:ea typeface="华文细黑"/>
                <a:cs typeface="Times New Roman"/>
              </a:rPr>
              <a:t>世纪初，日本政府投入巨额资金，组织几十位学者，开始翻译《本草纲目》，历经几十年，几经周折，终于在</a:t>
            </a:r>
            <a:r>
              <a:rPr lang="en-US" altLang="zh-CN" sz="2800" kern="100" dirty="0">
                <a:latin typeface="Times New Roman"/>
                <a:ea typeface="华文细黑"/>
                <a:cs typeface="Courier New"/>
              </a:rPr>
              <a:t>20</a:t>
            </a:r>
            <a:r>
              <a:rPr lang="zh-CN" altLang="zh-CN" sz="2800" kern="100" dirty="0">
                <a:latin typeface="Times New Roman"/>
                <a:ea typeface="华文细黑"/>
                <a:cs typeface="Times New Roman"/>
              </a:rPr>
              <a:t>世纪</a:t>
            </a:r>
            <a:r>
              <a:rPr lang="en-US" altLang="zh-CN" sz="2800" kern="100" dirty="0">
                <a:latin typeface="Times New Roman"/>
                <a:ea typeface="华文细黑"/>
                <a:cs typeface="Courier New"/>
              </a:rPr>
              <a:t>70</a:t>
            </a:r>
            <a:r>
              <a:rPr lang="zh-CN" altLang="zh-CN" sz="2800" kern="100" dirty="0">
                <a:latin typeface="Times New Roman"/>
                <a:ea typeface="华文细黑"/>
                <a:cs typeface="Times New Roman"/>
              </a:rPr>
              <a:t>年代将这部书全文译成日文，冠名《国译本草纲目》，震惊世界</a:t>
            </a:r>
            <a:r>
              <a:rPr lang="zh-CN" altLang="zh-CN" sz="2800" kern="100" dirty="0" smtClean="0">
                <a:latin typeface="Times New Roman"/>
                <a:ea typeface="华文细黑"/>
                <a:cs typeface="Times New Roman"/>
              </a:rPr>
              <a:t>。</a:t>
            </a:r>
            <a:r>
              <a:rPr lang="en-US" altLang="zh-CN" sz="2800" kern="100" dirty="0" smtClean="0">
                <a:latin typeface="Times New Roman"/>
                <a:ea typeface="华文细黑"/>
                <a:cs typeface="Times New Roman"/>
              </a:rPr>
              <a:t> </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173215777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231443" y="1834126"/>
            <a:ext cx="11624403" cy="4877208"/>
          </a:xfrm>
          <a:prstGeom prst="rect">
            <a:avLst/>
          </a:prstGeom>
        </p:spPr>
        <p:txBody>
          <a:bodyPr wrap="square" lIns="121898" tIns="60948" rIns="121898" bIns="60948">
            <a:spAutoFit/>
          </a:bodyPr>
          <a:lstStyle/>
          <a:p>
            <a:pPr algn="just">
              <a:lnSpc>
                <a:spcPct val="140000"/>
              </a:lnSpc>
              <a:spcAft>
                <a:spcPts val="0"/>
              </a:spcAft>
              <a:tabLst>
                <a:tab pos="2340610" algn="l"/>
              </a:tabLst>
            </a:pPr>
            <a:r>
              <a:rPr lang="zh-CN" altLang="zh-CN" sz="2800" b="1" kern="100" dirty="0">
                <a:solidFill>
                  <a:srgbClr val="0000FF"/>
                </a:solidFill>
                <a:latin typeface="Times New Roman"/>
                <a:ea typeface="华文细黑"/>
                <a:cs typeface="Times New Roman"/>
              </a:rPr>
              <a:t>提示</a:t>
            </a:r>
            <a:r>
              <a:rPr lang="zh-CN" altLang="zh-CN" sz="2800" kern="100" dirty="0">
                <a:solidFill>
                  <a:srgbClr val="C00000"/>
                </a:solidFill>
                <a:latin typeface="Times New Roman"/>
                <a:ea typeface="华文细黑"/>
                <a:cs typeface="Times New Roman"/>
              </a:rPr>
              <a:t>　《本草纲目》内容丰富，纠正前人很多错误。日本文化、医学深受中国影响。</a:t>
            </a:r>
            <a:endParaRPr lang="zh-CN" altLang="zh-CN" sz="2800" kern="100" dirty="0">
              <a:solidFill>
                <a:srgbClr val="C00000"/>
              </a:solidFill>
              <a:latin typeface="宋体"/>
              <a:cs typeface="Courier New"/>
            </a:endParaRPr>
          </a:p>
          <a:p>
            <a:pPr algn="just">
              <a:lnSpc>
                <a:spcPct val="140000"/>
              </a:lnSpc>
              <a:spcAft>
                <a:spcPts val="0"/>
              </a:spcAft>
              <a:tabLst>
                <a:tab pos="2340610" algn="l"/>
              </a:tabLst>
            </a:pPr>
            <a:r>
              <a:rPr lang="zh-CN" altLang="zh-CN" sz="2800" kern="100" dirty="0">
                <a:solidFill>
                  <a:srgbClr val="C00000"/>
                </a:solidFill>
                <a:latin typeface="Times New Roman"/>
                <a:ea typeface="华文细黑"/>
                <a:cs typeface="Times New Roman"/>
              </a:rPr>
              <a:t>参考资料：李约瑟博士在评价《本草纲目》时写道：</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毫无疑问，明代最伟大的科学成就是李时珍那部在本草书中登峰造极的著作《本草纲目》。</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李时珍作为科学家，达到了伽利略、维萨里的科学活动隔绝的任何科学家所不能达到的最高水平。</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中国博物学家中，</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无冕之王</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李时珍写的《本草纲目》，至今这部伟大著作仍然是研究中国文化史、中医学史和其他各门科学史的一个取之不尽的知识源泉。</a:t>
            </a:r>
            <a:r>
              <a:rPr lang="en-US" altLang="zh-CN" sz="2800" kern="100" dirty="0">
                <a:solidFill>
                  <a:srgbClr val="C00000"/>
                </a:solidFill>
                <a:latin typeface="宋体"/>
                <a:ea typeface="华文细黑"/>
                <a:cs typeface="Times New Roman"/>
              </a:rPr>
              <a:t>”</a:t>
            </a:r>
            <a:endParaRPr lang="zh-CN" altLang="zh-CN" sz="2800" kern="100" dirty="0">
              <a:solidFill>
                <a:srgbClr val="C00000"/>
              </a:solidFill>
              <a:effectLst/>
              <a:latin typeface="宋体"/>
              <a:cs typeface="Courier New"/>
            </a:endParaRPr>
          </a:p>
        </p:txBody>
      </p:sp>
      <p:sp>
        <p:nvSpPr>
          <p:cNvPr id="6" name="TextBox 5"/>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
        <p:nvSpPr>
          <p:cNvPr id="12" name="矩形 11"/>
          <p:cNvSpPr/>
          <p:nvPr/>
        </p:nvSpPr>
        <p:spPr>
          <a:xfrm>
            <a:off x="231443" y="69801"/>
            <a:ext cx="11499437" cy="1860998"/>
          </a:xfrm>
          <a:prstGeom prst="rect">
            <a:avLst/>
          </a:prstGeom>
        </p:spPr>
        <p:txBody>
          <a:bodyPr wrap="square" lIns="121898" tIns="60948" rIns="121898" bIns="60948">
            <a:spAutoFit/>
          </a:bodyPr>
          <a:lstStyle/>
          <a:p>
            <a:pPr algn="just">
              <a:lnSpc>
                <a:spcPct val="140000"/>
              </a:lnSpc>
              <a:spcAft>
                <a:spcPts val="0"/>
              </a:spcAft>
              <a:tabLst>
                <a:tab pos="2340610" algn="l"/>
              </a:tabLst>
            </a:pPr>
            <a:r>
              <a:rPr lang="zh-CN" altLang="zh-CN" sz="2800" b="1" kern="100" dirty="0">
                <a:solidFill>
                  <a:srgbClr val="C00000"/>
                </a:solidFill>
                <a:latin typeface="Times New Roman"/>
                <a:ea typeface="微软雅黑"/>
                <a:cs typeface="Times New Roman"/>
              </a:rPr>
              <a:t>问题思考</a:t>
            </a:r>
            <a:endParaRPr lang="zh-CN" altLang="zh-CN" sz="2800" kern="100" dirty="0">
              <a:latin typeface="宋体"/>
              <a:cs typeface="Courier New"/>
            </a:endParaRPr>
          </a:p>
          <a:p>
            <a:pPr algn="just">
              <a:lnSpc>
                <a:spcPct val="140000"/>
              </a:lnSpc>
              <a:spcAft>
                <a:spcPts val="0"/>
              </a:spcAft>
              <a:tabLst>
                <a:tab pos="2340610" algn="l"/>
              </a:tabLst>
            </a:pPr>
            <a:r>
              <a:rPr lang="zh-CN" altLang="zh-CN" sz="2800" kern="100" dirty="0">
                <a:latin typeface="Times New Roman"/>
                <a:ea typeface="华文细黑"/>
                <a:cs typeface="Times New Roman"/>
              </a:rPr>
              <a:t>《本草纲目》在日本为什么会有如此大的影响？查阅相关资料，了解一下世界各国对李时珍的评价。</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1974672681"/>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blinds(horizontal)">
                                      <p:cBhvr>
                                        <p:cTn id="12" dur="5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11">
                                            <p:txEl>
                                              <p:pRg st="0" end="0"/>
                                            </p:txEl>
                                          </p:spTgt>
                                        </p:tgtEl>
                                      </p:cBhvr>
                                    </p:animEffect>
                                    <p:set>
                                      <p:cBhvr>
                                        <p:cTn id="17" dur="1" fill="hold">
                                          <p:stCondLst>
                                            <p:cond delay="499"/>
                                          </p:stCondLst>
                                        </p:cTn>
                                        <p:tgtEl>
                                          <p:spTgt spid="11">
                                            <p:txEl>
                                              <p:pRg st="0" end="0"/>
                                            </p:txEl>
                                          </p:spTgt>
                                        </p:tgtEl>
                                        <p:attrNameLst>
                                          <p:attrName>style.visibility</p:attrName>
                                        </p:attrNameLst>
                                      </p:cBhvr>
                                      <p:to>
                                        <p:strVal val="hidden"/>
                                      </p:to>
                                    </p:set>
                                  </p:childTnLst>
                                </p:cTn>
                              </p:par>
                              <p:par>
                                <p:cTn id="18" presetID="10" presetClass="exit" presetSubtype="0" fill="hold" grpId="0" nodeType="withEffect">
                                  <p:stCondLst>
                                    <p:cond delay="0"/>
                                  </p:stCondLst>
                                  <p:childTnLst>
                                    <p:animEffect transition="out" filter="fade">
                                      <p:cBhvr>
                                        <p:cTn id="19" dur="500"/>
                                        <p:tgtEl>
                                          <p:spTgt spid="11">
                                            <p:txEl>
                                              <p:pRg st="1" end="1"/>
                                            </p:txEl>
                                          </p:spTgt>
                                        </p:tgtEl>
                                      </p:cBhvr>
                                    </p:animEffect>
                                    <p:set>
                                      <p:cBhvr>
                                        <p:cTn id="20" dur="1" fill="hold">
                                          <p:stCondLst>
                                            <p:cond delay="499"/>
                                          </p:stCondLst>
                                        </p:cTn>
                                        <p:tgtEl>
                                          <p:spTgt spid="11">
                                            <p:txEl>
                                              <p:pRg st="1" end="1"/>
                                            </p:txEl>
                                          </p:spTgt>
                                        </p:tgtEl>
                                        <p:attrNameLst>
                                          <p:attrName>style.visibility</p:attrName>
                                        </p:attrNameLst>
                                      </p:cBhvr>
                                      <p:to>
                                        <p:strVal val="hidden"/>
                                      </p:to>
                                    </p:set>
                                  </p:childTnLst>
                                </p:cTn>
                              </p:par>
                            </p:childTnLst>
                          </p:cTn>
                        </p:par>
                      </p:childTnLst>
                    </p:cTn>
                  </p:par>
                </p:childTnLst>
              </p:cTn>
              <p:nextCondLst>
                <p:cond evt="onClick" delay="0">
                  <p:tgtEl>
                    <p:spTgt spid="6"/>
                  </p:tgtEl>
                </p:cond>
              </p:nextCondLst>
            </p:seq>
          </p:childTnLst>
        </p:cTn>
      </p:par>
    </p:tnLst>
    <p:bldLst>
      <p:bldP spid="11" grpId="0" uiExpand="1"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1213081" y="1971179"/>
            <a:ext cx="9850677" cy="2178695"/>
          </a:xfrm>
          <a:prstGeom prst="rect">
            <a:avLst/>
          </a:prstGeom>
          <a:solidFill>
            <a:schemeClr val="bg1">
              <a:lumMod val="95000"/>
            </a:schemeClr>
          </a:solidFill>
          <a:ln>
            <a:noFill/>
          </a:ln>
        </p:spPr>
        <p:style>
          <a:lnRef idx="1">
            <a:schemeClr val="accent3"/>
          </a:lnRef>
          <a:fillRef idx="2">
            <a:schemeClr val="accent3"/>
          </a:fillRef>
          <a:effectRef idx="1">
            <a:schemeClr val="accent3"/>
          </a:effectRef>
          <a:fontRef idx="minor">
            <a:schemeClr val="dk1"/>
          </a:fontRef>
        </p:style>
        <p:txBody>
          <a:bodyPr lIns="121917" tIns="60958" rIns="121917" bIns="60958" rtlCol="0" anchor="ctr"/>
          <a:lstStyle/>
          <a:p>
            <a:pPr algn="ctr"/>
            <a:endParaRPr lang="zh-CN" altLang="en-US" dirty="0"/>
          </a:p>
        </p:txBody>
      </p:sp>
      <p:sp>
        <p:nvSpPr>
          <p:cNvPr id="7" name="矩形 6"/>
          <p:cNvSpPr/>
          <p:nvPr/>
        </p:nvSpPr>
        <p:spPr>
          <a:xfrm>
            <a:off x="1321095" y="2000795"/>
            <a:ext cx="9435185" cy="2062099"/>
          </a:xfrm>
          <a:prstGeom prst="rect">
            <a:avLst/>
          </a:prstGeom>
        </p:spPr>
        <p:txBody>
          <a:bodyPr wrap="square" lIns="121917" tIns="60958" rIns="121917" bIns="60958">
            <a:spAutoFit/>
          </a:bodyPr>
          <a:lstStyle/>
          <a:p>
            <a:pPr algn="just">
              <a:lnSpc>
                <a:spcPct val="150000"/>
              </a:lnSpc>
            </a:pPr>
            <a:r>
              <a:rPr lang="zh-CN" altLang="zh-CN" sz="2800" b="1" kern="100" dirty="0">
                <a:solidFill>
                  <a:srgbClr val="0000FF"/>
                </a:solidFill>
                <a:latin typeface="微软雅黑" pitchFamily="34" charset="-122"/>
                <a:ea typeface="微软雅黑" pitchFamily="34" charset="-122"/>
                <a:cs typeface="Times New Roman"/>
              </a:rPr>
              <a:t>课标</a:t>
            </a:r>
            <a:r>
              <a:rPr lang="zh-CN" altLang="zh-CN" sz="2800" b="1" kern="100" dirty="0" smtClean="0">
                <a:solidFill>
                  <a:srgbClr val="0000FF"/>
                </a:solidFill>
                <a:latin typeface="微软雅黑" pitchFamily="34" charset="-122"/>
                <a:ea typeface="微软雅黑" pitchFamily="34" charset="-122"/>
                <a:cs typeface="Times New Roman"/>
              </a:rPr>
              <a:t>要求</a:t>
            </a:r>
            <a:endParaRPr lang="en-US" altLang="zh-CN" sz="2800" b="1" kern="100" dirty="0" smtClean="0">
              <a:solidFill>
                <a:srgbClr val="0000FF"/>
              </a:solidFill>
              <a:latin typeface="微软雅黑" pitchFamily="34" charset="-122"/>
              <a:ea typeface="微软雅黑" pitchFamily="34" charset="-122"/>
              <a:cs typeface="Times New Roman"/>
            </a:endParaRPr>
          </a:p>
          <a:p>
            <a:pPr algn="just">
              <a:lnSpc>
                <a:spcPct val="150000"/>
              </a:lnSpc>
              <a:spcAft>
                <a:spcPts val="0"/>
              </a:spcAft>
            </a:pPr>
            <a:r>
              <a:rPr lang="zh-CN" altLang="zh-CN" sz="2800" kern="100" dirty="0">
                <a:latin typeface="Times New Roman"/>
                <a:ea typeface="华文细黑"/>
                <a:cs typeface="Times New Roman"/>
              </a:rPr>
              <a:t>了解李时珍等科学家的主要事迹，认识他们对社会发展所作的贡献。</a:t>
            </a:r>
            <a:endParaRPr lang="zh-CN" altLang="zh-CN" sz="1050" kern="100" dirty="0">
              <a:effectLst/>
              <a:latin typeface="宋体"/>
              <a:cs typeface="Courier New"/>
            </a:endParaRPr>
          </a:p>
        </p:txBody>
      </p:sp>
    </p:spTree>
    <p:extLst>
      <p:ext uri="{BB962C8B-B14F-4D97-AF65-F5344CB8AC3E}">
        <p14:creationId xmlns:p14="http://schemas.microsoft.com/office/powerpoint/2010/main" xmlns="" val="14013808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p:cNvSpPr/>
          <p:nvPr/>
        </p:nvSpPr>
        <p:spPr>
          <a:xfrm>
            <a:off x="231443" y="-26590"/>
            <a:ext cx="11499437" cy="4431958"/>
          </a:xfrm>
          <a:prstGeom prst="rect">
            <a:avLst/>
          </a:prstGeom>
        </p:spPr>
        <p:txBody>
          <a:bodyPr wrap="square" lIns="121898" tIns="60948" rIns="121898" bIns="60948">
            <a:spAutoFit/>
          </a:bodyPr>
          <a:lstStyle/>
          <a:p>
            <a:pPr algn="just">
              <a:lnSpc>
                <a:spcPct val="140000"/>
              </a:lnSpc>
              <a:spcAft>
                <a:spcPts val="0"/>
              </a:spcAft>
              <a:tabLst>
                <a:tab pos="2340610" algn="l"/>
              </a:tabLst>
            </a:pPr>
            <a:r>
              <a:rPr lang="zh-CN" altLang="zh-CN" sz="2800" b="1" kern="100" dirty="0">
                <a:solidFill>
                  <a:srgbClr val="0000FF"/>
                </a:solidFill>
                <a:latin typeface="Times New Roman"/>
                <a:ea typeface="华文细黑"/>
                <a:cs typeface="Times New Roman"/>
              </a:rPr>
              <a:t>探究点</a:t>
            </a:r>
            <a:r>
              <a:rPr lang="en-US" altLang="zh-CN" sz="2800" b="1" kern="100" dirty="0">
                <a:solidFill>
                  <a:srgbClr val="0000FF"/>
                </a:solidFill>
                <a:latin typeface="Times New Roman"/>
                <a:ea typeface="华文细黑"/>
                <a:cs typeface="Courier New"/>
              </a:rPr>
              <a:t>3</a:t>
            </a:r>
            <a:r>
              <a:rPr lang="zh-CN" altLang="zh-CN" sz="2800" b="1" kern="100" dirty="0">
                <a:solidFill>
                  <a:srgbClr val="0000FF"/>
                </a:solidFill>
                <a:latin typeface="Times New Roman"/>
                <a:ea typeface="华文细黑"/>
                <a:cs typeface="Times New Roman"/>
              </a:rPr>
              <a:t>　李时珍在科学史上的地位</a:t>
            </a:r>
            <a:endParaRPr lang="zh-CN" altLang="zh-CN" sz="2800" kern="100" dirty="0">
              <a:latin typeface="宋体"/>
              <a:cs typeface="Courier New"/>
            </a:endParaRPr>
          </a:p>
          <a:p>
            <a:pPr algn="just">
              <a:lnSpc>
                <a:spcPct val="140000"/>
              </a:lnSpc>
              <a:spcAft>
                <a:spcPts val="0"/>
              </a:spcAft>
              <a:tabLst>
                <a:tab pos="2340610" algn="l"/>
              </a:tabLst>
            </a:pPr>
            <a:r>
              <a:rPr lang="zh-CN" altLang="zh-CN" sz="2800" b="1" kern="100" dirty="0">
                <a:latin typeface="Times New Roman"/>
                <a:ea typeface="华文细黑"/>
                <a:cs typeface="Times New Roman"/>
              </a:rPr>
              <a:t>史料</a:t>
            </a:r>
            <a:r>
              <a:rPr lang="zh-CN" altLang="zh-CN" sz="2800" kern="100" dirty="0">
                <a:latin typeface="Times New Roman"/>
                <a:ea typeface="华文细黑"/>
                <a:cs typeface="Times New Roman"/>
              </a:rPr>
              <a:t>　毫无疑问，明代最伟大的科学成就，是李时珍那部在本草著作中登峰造极的著作《本草纲目》。李时珍作为科学家，达到了与伽利略、维萨里的科学活动隔绝的任何科学家所不能达到的最高水平</a:t>
            </a:r>
            <a:r>
              <a:rPr lang="zh-CN" altLang="zh-CN" sz="2800" kern="100" dirty="0" smtClean="0">
                <a:latin typeface="Times New Roman"/>
                <a:ea typeface="华文细黑"/>
                <a:cs typeface="Times New Roman"/>
              </a:rPr>
              <a:t>。</a:t>
            </a:r>
            <a:endParaRPr lang="en-US" altLang="zh-CN" sz="2800" kern="100" dirty="0" smtClean="0">
              <a:latin typeface="Times New Roman"/>
              <a:ea typeface="华文细黑"/>
              <a:cs typeface="Times New Roman"/>
            </a:endParaRPr>
          </a:p>
          <a:p>
            <a:pPr algn="r">
              <a:lnSpc>
                <a:spcPct val="140000"/>
              </a:lnSpc>
              <a:spcAft>
                <a:spcPts val="0"/>
              </a:spcAft>
              <a:tabLst>
                <a:tab pos="2340610" algn="l"/>
              </a:tabLst>
            </a:pPr>
            <a:r>
              <a:rPr lang="en-US" altLang="zh-CN" sz="2800" kern="100" dirty="0" smtClean="0">
                <a:latin typeface="Times New Roman"/>
                <a:ea typeface="华文细黑"/>
                <a:cs typeface="Courier New"/>
              </a:rPr>
              <a:t>——</a:t>
            </a:r>
            <a:r>
              <a:rPr lang="zh-CN" altLang="zh-CN" sz="2800" kern="100" dirty="0">
                <a:latin typeface="Times New Roman"/>
                <a:ea typeface="华文细黑"/>
                <a:cs typeface="Times New Roman"/>
              </a:rPr>
              <a:t>李约瑟</a:t>
            </a:r>
            <a:r>
              <a:rPr lang="zh-CN" altLang="zh-CN" sz="2800" kern="100" dirty="0" smtClean="0">
                <a:latin typeface="Times New Roman"/>
                <a:ea typeface="华文细黑"/>
                <a:cs typeface="Times New Roman"/>
              </a:rPr>
              <a:t>《中国科学技术史》</a:t>
            </a:r>
            <a:endParaRPr lang="en-US" altLang="zh-CN" sz="2800" kern="100" dirty="0" smtClean="0">
              <a:latin typeface="宋体"/>
              <a:cs typeface="Courier New"/>
            </a:endParaRPr>
          </a:p>
          <a:p>
            <a:pPr algn="just">
              <a:lnSpc>
                <a:spcPct val="140000"/>
              </a:lnSpc>
              <a:spcAft>
                <a:spcPts val="0"/>
              </a:spcAft>
              <a:tabLst>
                <a:tab pos="2340610" algn="l"/>
              </a:tabLst>
            </a:pPr>
            <a:r>
              <a:rPr lang="zh-CN" altLang="zh-CN" sz="2800" b="1" kern="100" dirty="0">
                <a:solidFill>
                  <a:srgbClr val="C00000"/>
                </a:solidFill>
                <a:latin typeface="Times New Roman"/>
                <a:ea typeface="微软雅黑"/>
                <a:cs typeface="Times New Roman"/>
              </a:rPr>
              <a:t>问题思考</a:t>
            </a:r>
            <a:endParaRPr lang="zh-CN" altLang="zh-CN" sz="2800" kern="100" dirty="0">
              <a:latin typeface="宋体"/>
              <a:cs typeface="Courier New"/>
            </a:endParaRPr>
          </a:p>
          <a:p>
            <a:pPr algn="just">
              <a:lnSpc>
                <a:spcPct val="140000"/>
              </a:lnSpc>
              <a:spcAft>
                <a:spcPts val="0"/>
              </a:spcAft>
              <a:tabLst>
                <a:tab pos="2340610" algn="l"/>
              </a:tabLst>
            </a:pPr>
            <a:r>
              <a:rPr lang="zh-CN" altLang="zh-CN" sz="2800" kern="100" dirty="0">
                <a:latin typeface="Times New Roman"/>
                <a:ea typeface="华文细黑"/>
                <a:cs typeface="Times New Roman"/>
              </a:rPr>
              <a:t>结合史料及所学，说一说李约瑟为什么对李时珍有如此高的评价</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p:txBody>
      </p:sp>
      <p:sp>
        <p:nvSpPr>
          <p:cNvPr id="5" name="矩形 4"/>
          <p:cNvSpPr/>
          <p:nvPr/>
        </p:nvSpPr>
        <p:spPr>
          <a:xfrm>
            <a:off x="231443" y="4221882"/>
            <a:ext cx="11624403" cy="2464240"/>
          </a:xfrm>
          <a:prstGeom prst="rect">
            <a:avLst/>
          </a:prstGeom>
        </p:spPr>
        <p:txBody>
          <a:bodyPr wrap="square" lIns="121898" tIns="60948" rIns="121898" bIns="60948">
            <a:spAutoFit/>
          </a:bodyPr>
          <a:lstStyle/>
          <a:p>
            <a:pPr algn="just">
              <a:lnSpc>
                <a:spcPct val="140000"/>
              </a:lnSpc>
              <a:spcAft>
                <a:spcPts val="0"/>
              </a:spcAft>
              <a:tabLst>
                <a:tab pos="2340610" algn="l"/>
              </a:tabLst>
            </a:pPr>
            <a:r>
              <a:rPr lang="zh-CN" altLang="zh-CN" sz="2800" b="1" kern="100" dirty="0">
                <a:solidFill>
                  <a:srgbClr val="0000FF"/>
                </a:solidFill>
                <a:latin typeface="Times New Roman"/>
                <a:ea typeface="华文细黑"/>
                <a:cs typeface="Times New Roman"/>
              </a:rPr>
              <a:t>提示</a:t>
            </a:r>
            <a:r>
              <a:rPr lang="zh-CN" altLang="zh-CN" sz="2800" kern="100" dirty="0">
                <a:solidFill>
                  <a:srgbClr val="C00000"/>
                </a:solidFill>
                <a:latin typeface="Times New Roman"/>
                <a:ea typeface="华文细黑"/>
                <a:cs typeface="Times New Roman"/>
              </a:rPr>
              <a:t>　李时珍编写的《本草纲目》在中国古代医药史上是一座丰碑，是</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古代中国的百科全书</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，也成为世界医药学的宝典之一，他的药物分类法也领先于世界，这种分类思想成为现代生物分类学的重要源泉之一。李时珍受到世界人民的尊敬。</a:t>
            </a:r>
            <a:endParaRPr lang="zh-CN" altLang="zh-CN" sz="2800" kern="100" dirty="0">
              <a:effectLst/>
              <a:latin typeface="宋体"/>
              <a:cs typeface="Courier New"/>
            </a:endParaRPr>
          </a:p>
        </p:txBody>
      </p:sp>
      <p:sp>
        <p:nvSpPr>
          <p:cNvPr id="7" name="TextBox 6"/>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Tree>
    <p:extLst>
      <p:ext uri="{BB962C8B-B14F-4D97-AF65-F5344CB8AC3E}">
        <p14:creationId xmlns:p14="http://schemas.microsoft.com/office/powerpoint/2010/main" xmlns="" val="3577733212"/>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7"/>
                  </p:tgtEl>
                </p:cond>
              </p:nextCondLst>
            </p:seq>
          </p:childTnLst>
        </p:cTn>
      </p:par>
    </p:tnLst>
    <p:bldLst>
      <p:bldP spid="5" grpId="0"/>
      <p:bldP spid="5" grpId="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348922" y="870624"/>
            <a:ext cx="11532492" cy="4564815"/>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latin typeface="Times New Roman"/>
                <a:ea typeface="华文细黑"/>
                <a:cs typeface="Times New Roman"/>
              </a:rPr>
              <a:t>史料</a:t>
            </a:r>
            <a:r>
              <a:rPr lang="zh-CN" altLang="zh-CN" sz="2800" kern="100" dirty="0">
                <a:latin typeface="Times New Roman"/>
                <a:ea typeface="华文细黑"/>
                <a:cs typeface="Times New Roman"/>
              </a:rPr>
              <a:t>　徐光启十分重视农业文献的研究，大而经纶康济之书，小而农桑琐屑之务，目不停览，手不停笔。据统计，全书征引的文献就有</a:t>
            </a:r>
            <a:r>
              <a:rPr lang="en-US" altLang="zh-CN" sz="2800" kern="100" dirty="0">
                <a:latin typeface="Times New Roman"/>
                <a:ea typeface="华文细黑"/>
                <a:cs typeface="Courier New"/>
              </a:rPr>
              <a:t>225</a:t>
            </a:r>
            <a:r>
              <a:rPr lang="zh-CN" altLang="zh-CN" sz="2800" kern="100" dirty="0">
                <a:latin typeface="Times New Roman"/>
                <a:ea typeface="华文细黑"/>
                <a:cs typeface="Times New Roman"/>
              </a:rPr>
              <a:t>种之多，可谓是</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杂采众家</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对于一些迷信之流，往往阙而不录，对于已收录的文献，也多采用</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玄扈先生曰</a:t>
            </a:r>
            <a:r>
              <a:rPr lang="en-US" altLang="zh-CN" sz="2800" kern="100" dirty="0">
                <a:latin typeface="宋体"/>
                <a:ea typeface="华文细黑"/>
                <a:cs typeface="Times New Roman"/>
              </a:rPr>
              <a:t>”</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即今日之编者按</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形式，或指出错误，或纠正缺点，或补充其不足，或指明古今之不同，不可照搬。</a:t>
            </a:r>
            <a:endParaRPr lang="zh-CN" altLang="zh-CN" sz="2800" kern="100" dirty="0">
              <a:latin typeface="宋体"/>
              <a:cs typeface="Courier New"/>
            </a:endParaRPr>
          </a:p>
          <a:p>
            <a:pPr algn="just">
              <a:lnSpc>
                <a:spcPct val="150000"/>
              </a:lnSpc>
              <a:spcAft>
                <a:spcPts val="0"/>
              </a:spcAft>
              <a:tabLst>
                <a:tab pos="2340610" algn="l"/>
              </a:tabLst>
            </a:pPr>
            <a:r>
              <a:rPr lang="zh-CN" altLang="zh-CN" sz="2800" b="1" kern="100" dirty="0">
                <a:solidFill>
                  <a:srgbClr val="C00000"/>
                </a:solidFill>
                <a:latin typeface="Times New Roman"/>
                <a:ea typeface="微软雅黑"/>
                <a:cs typeface="Times New Roman"/>
              </a:rPr>
              <a:t>问题思考</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上述史料体现了徐光启编纂《农政全书》有何特点？</a:t>
            </a:r>
            <a:endParaRPr lang="zh-CN" altLang="zh-CN" sz="2800" kern="100" dirty="0">
              <a:effectLst/>
              <a:latin typeface="宋体"/>
              <a:cs typeface="Courier New"/>
            </a:endParaRPr>
          </a:p>
        </p:txBody>
      </p:sp>
      <p:sp>
        <p:nvSpPr>
          <p:cNvPr id="3" name="矩形 2"/>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主题二　徐光启</a:t>
            </a:r>
            <a:r>
              <a:rPr lang="en-US" altLang="zh-CN" sz="2800" b="1" dirty="0">
                <a:solidFill>
                  <a:schemeClr val="bg1"/>
                </a:solidFill>
                <a:latin typeface="微软雅黑" pitchFamily="34" charset="-122"/>
                <a:ea typeface="微软雅黑" pitchFamily="34" charset="-122"/>
              </a:rPr>
              <a:t>《</a:t>
            </a:r>
            <a:r>
              <a:rPr lang="zh-CN" altLang="en-US" sz="2800" b="1" dirty="0">
                <a:solidFill>
                  <a:schemeClr val="bg1"/>
                </a:solidFill>
                <a:latin typeface="微软雅黑" pitchFamily="34" charset="-122"/>
                <a:ea typeface="微软雅黑" pitchFamily="34" charset="-122"/>
              </a:rPr>
              <a:t>农政全书</a:t>
            </a:r>
            <a:r>
              <a:rPr lang="en-US" altLang="zh-CN" sz="2800" b="1" dirty="0">
                <a:solidFill>
                  <a:schemeClr val="bg1"/>
                </a:solidFill>
                <a:latin typeface="微软雅黑" pitchFamily="34" charset="-122"/>
                <a:ea typeface="微软雅黑" pitchFamily="34" charset="-122"/>
              </a:rPr>
              <a:t>》</a:t>
            </a:r>
            <a:r>
              <a:rPr lang="zh-CN" altLang="en-US" sz="2800" b="1" dirty="0">
                <a:solidFill>
                  <a:schemeClr val="bg1"/>
                </a:solidFill>
                <a:latin typeface="微软雅黑" pitchFamily="34" charset="-122"/>
                <a:ea typeface="微软雅黑" pitchFamily="34" charset="-122"/>
              </a:rPr>
              <a:t>的特点</a:t>
            </a:r>
          </a:p>
        </p:txBody>
      </p:sp>
      <p:sp>
        <p:nvSpPr>
          <p:cNvPr id="4" name="TextBox 3">
            <a:hlinkClick r:id="rId2" action="ppaction://hlinksldjump"/>
          </p:cNvPr>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pic>
        <p:nvPicPr>
          <p:cNvPr id="5" name="图片 4">
            <a:hlinkClick r:id="rId3" action="ppaction://hlinksldjump"/>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1587440" y="5742766"/>
            <a:ext cx="602973" cy="602973"/>
          </a:xfrm>
          <a:prstGeom prst="rect">
            <a:avLst/>
          </a:prstGeom>
        </p:spPr>
      </p:pic>
    </p:spTree>
    <p:extLst>
      <p:ext uri="{BB962C8B-B14F-4D97-AF65-F5344CB8AC3E}">
        <p14:creationId xmlns:p14="http://schemas.microsoft.com/office/powerpoint/2010/main" xmlns="" val="3630148015"/>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 name="矩形 10"/>
          <p:cNvSpPr/>
          <p:nvPr/>
        </p:nvSpPr>
        <p:spPr>
          <a:xfrm>
            <a:off x="212393" y="1629594"/>
            <a:ext cx="11385581" cy="262582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提示</a:t>
            </a:r>
            <a:r>
              <a:rPr lang="zh-CN" altLang="zh-CN" sz="2800" kern="100" dirty="0">
                <a:solidFill>
                  <a:srgbClr val="C00000"/>
                </a:solidFill>
                <a:latin typeface="Times New Roman"/>
                <a:ea typeface="华文细黑"/>
                <a:cs typeface="Times New Roman"/>
              </a:rPr>
              <a:t>　《农政全书》是在对前人的农书和有关农业的文献进行系统摘编译述的基础上，加上自己的研究成果和心得体会撰写而成的。徐光启摘编前人的文献时，并不是盲目追随古人，卖弄博雅，而是区分糟粕与精华，有批判地存录</a:t>
            </a:r>
            <a:r>
              <a:rPr lang="zh-CN" altLang="zh-CN" sz="2800" kern="100" dirty="0" smtClean="0">
                <a:solidFill>
                  <a:srgbClr val="C00000"/>
                </a:solidFill>
                <a:latin typeface="Times New Roman"/>
                <a:ea typeface="华文细黑"/>
                <a:cs typeface="Times New Roman"/>
              </a:rPr>
              <a:t>。</a:t>
            </a:r>
            <a:r>
              <a:rPr lang="en-US" altLang="zh-CN" sz="2800" kern="100" dirty="0" smtClean="0">
                <a:solidFill>
                  <a:srgbClr val="C00000"/>
                </a:solidFill>
                <a:latin typeface="Times New Roman"/>
                <a:ea typeface="华文细黑"/>
                <a:cs typeface="Times New Roman"/>
              </a:rPr>
              <a:t> </a:t>
            </a:r>
            <a:endParaRPr lang="zh-CN" altLang="zh-CN" sz="2800" kern="100" dirty="0">
              <a:solidFill>
                <a:srgbClr val="C00000"/>
              </a:solidFill>
              <a:effectLst/>
              <a:latin typeface="宋体"/>
              <a:cs typeface="Courier New"/>
            </a:endParaRPr>
          </a:p>
        </p:txBody>
      </p:sp>
      <p:pic>
        <p:nvPicPr>
          <p:cNvPr id="7" name="图片 6">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Tree>
    <p:extLst>
      <p:ext uri="{BB962C8B-B14F-4D97-AF65-F5344CB8AC3E}">
        <p14:creationId xmlns:p14="http://schemas.microsoft.com/office/powerpoint/2010/main" xmlns="" val="133370793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75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0"/>
            <a:ext cx="12190413" cy="685958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3373948" y="2205658"/>
            <a:ext cx="5442516" cy="1938992"/>
          </a:xfrm>
          <a:prstGeom prst="rect">
            <a:avLst/>
          </a:prstGeom>
        </p:spPr>
        <p:txBody>
          <a:bodyPr wrap="none">
            <a:spAutoFit/>
          </a:bodyPr>
          <a:lstStyle/>
          <a:p>
            <a:pPr algn="ctr">
              <a:lnSpc>
                <a:spcPct val="150000"/>
              </a:lnSpc>
            </a:pPr>
            <a:r>
              <a:rPr lang="zh-CN" altLang="en-US" sz="4000" b="1" dirty="0">
                <a:solidFill>
                  <a:srgbClr val="FFFF00"/>
                </a:solidFill>
                <a:latin typeface="Times New Roman" pitchFamily="18" charset="0"/>
                <a:ea typeface="微软雅黑" pitchFamily="34" charset="-122"/>
                <a:cs typeface="Times New Roman" pitchFamily="18" charset="0"/>
              </a:rPr>
              <a:t>反馈训练 </a:t>
            </a:r>
            <a:r>
              <a:rPr lang="en-US" altLang="zh-CN" sz="4000" b="1" dirty="0" smtClean="0">
                <a:solidFill>
                  <a:srgbClr val="FFFF00"/>
                </a:solidFill>
                <a:latin typeface="Times New Roman" pitchFamily="18" charset="0"/>
                <a:ea typeface="微软雅黑" pitchFamily="34" charset="-122"/>
                <a:cs typeface="Times New Roman" pitchFamily="18" charset="0"/>
              </a:rPr>
              <a:t>	  </a:t>
            </a:r>
            <a:r>
              <a:rPr lang="zh-CN" altLang="en-US" sz="4000" b="1" dirty="0" smtClean="0">
                <a:solidFill>
                  <a:srgbClr val="FFFF00"/>
                </a:solidFill>
                <a:latin typeface="Times New Roman" pitchFamily="18" charset="0"/>
                <a:ea typeface="微软雅黑" pitchFamily="34" charset="-122"/>
                <a:cs typeface="Times New Roman" pitchFamily="18" charset="0"/>
              </a:rPr>
              <a:t>随</a:t>
            </a:r>
            <a:r>
              <a:rPr lang="zh-CN" altLang="en-US" sz="4000" b="1" dirty="0">
                <a:solidFill>
                  <a:srgbClr val="FFFF00"/>
                </a:solidFill>
                <a:latin typeface="Times New Roman" pitchFamily="18" charset="0"/>
                <a:ea typeface="微软雅黑" pitchFamily="34" charset="-122"/>
                <a:cs typeface="Times New Roman" pitchFamily="18" charset="0"/>
              </a:rPr>
              <a:t>堂巩固  </a:t>
            </a:r>
            <a:endParaRPr lang="en-US" altLang="zh-CN" sz="4000" b="1" dirty="0" smtClean="0">
              <a:solidFill>
                <a:srgbClr val="FFFF00"/>
              </a:solidFill>
              <a:latin typeface="Times New Roman" pitchFamily="18" charset="0"/>
              <a:ea typeface="微软雅黑" pitchFamily="34" charset="-122"/>
              <a:cs typeface="Times New Roman" pitchFamily="18" charset="0"/>
            </a:endParaRPr>
          </a:p>
          <a:p>
            <a:pPr algn="ctr">
              <a:lnSpc>
                <a:spcPct val="150000"/>
              </a:lnSpc>
            </a:pPr>
            <a:r>
              <a:rPr lang="en-US" altLang="zh-CN" sz="4000" dirty="0">
                <a:solidFill>
                  <a:prstClr val="white"/>
                </a:solidFill>
                <a:latin typeface="华文楷体" pitchFamily="2" charset="-122"/>
                <a:ea typeface="华文楷体" pitchFamily="2" charset="-122"/>
                <a:cs typeface="Times New Roman" pitchFamily="18" charset="0"/>
              </a:rPr>
              <a:t>——</a:t>
            </a:r>
            <a:r>
              <a:rPr lang="en-US" altLang="zh-CN" sz="4000" b="1" dirty="0" smtClean="0">
                <a:solidFill>
                  <a:prstClr val="white"/>
                </a:solidFill>
                <a:latin typeface="Times New Roman" pitchFamily="18" charset="0"/>
                <a:ea typeface="微软雅黑" pitchFamily="34" charset="-122"/>
                <a:cs typeface="Times New Roman" pitchFamily="18" charset="0"/>
              </a:rPr>
              <a:t> </a:t>
            </a:r>
            <a:r>
              <a:rPr lang="zh-CN" altLang="en-US" sz="4000" dirty="0">
                <a:solidFill>
                  <a:prstClr val="white"/>
                </a:solidFill>
                <a:latin typeface="华文楷体" pitchFamily="2" charset="-122"/>
                <a:ea typeface="华文楷体" pitchFamily="2" charset="-122"/>
                <a:cs typeface="Times New Roman" pitchFamily="18" charset="0"/>
              </a:rPr>
              <a:t>会做题才是硬道理</a:t>
            </a:r>
            <a:endParaRPr lang="en-US" altLang="zh-CN" sz="4000" dirty="0">
              <a:solidFill>
                <a:prstClr val="white"/>
              </a:solidFill>
              <a:latin typeface="华文楷体" pitchFamily="2" charset="-122"/>
              <a:ea typeface="华文楷体" pitchFamily="2" charset="-122"/>
              <a:cs typeface="Times New Roman" pitchFamily="18" charset="0"/>
            </a:endParaRPr>
          </a:p>
        </p:txBody>
      </p:sp>
    </p:spTree>
    <p:extLst>
      <p:ext uri="{BB962C8B-B14F-4D97-AF65-F5344CB8AC3E}">
        <p14:creationId xmlns:p14="http://schemas.microsoft.com/office/powerpoint/2010/main" xmlns="" val="180119630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a:xfrm>
            <a:off x="406574" y="583695"/>
            <a:ext cx="11593288" cy="270841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在李时珍之前，我国已存在《神农本草经》《唐本草》等药物学著作。李时珍编写《本草纲目》的主要目的是</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帮助父亲更好地行医</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B</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名扬天下</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纠正过去医书的错误</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D</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入朝为官</a:t>
            </a:r>
            <a:endParaRPr lang="zh-CN" altLang="zh-CN" sz="2800" kern="100" dirty="0">
              <a:effectLst/>
              <a:latin typeface="宋体"/>
              <a:cs typeface="Courier New"/>
            </a:endParaRPr>
          </a:p>
        </p:txBody>
      </p:sp>
      <p:sp>
        <p:nvSpPr>
          <p:cNvPr id="16"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solidFill>
                  <a:srgbClr val="0000FF"/>
                </a:solidFill>
                <a:latin typeface="Broadway" pitchFamily="82" charset="0"/>
                <a:ea typeface="楷体" pitchFamily="49" charset="-122"/>
                <a:cs typeface="经典繁仿黑" pitchFamily="49" charset="-122"/>
              </a:rPr>
              <a:t>1</a:t>
            </a:r>
          </a:p>
        </p:txBody>
      </p:sp>
      <p:sp>
        <p:nvSpPr>
          <p:cNvPr id="17"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9"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20"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8" name="TextBox 17"/>
          <p:cNvSpPr txBox="1"/>
          <p:nvPr/>
        </p:nvSpPr>
        <p:spPr>
          <a:xfrm>
            <a:off x="281608" y="2565698"/>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23" name="TextBox 22"/>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24" name="TextBox 23"/>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22" name="矩形 21"/>
          <p:cNvSpPr/>
          <p:nvPr/>
        </p:nvSpPr>
        <p:spPr>
          <a:xfrm>
            <a:off x="387524" y="3357786"/>
            <a:ext cx="11593288" cy="133316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在李时珍之前虽存在药物学著作，但错误不少，药材名称混乱，所以李时珍这样做的最主要目的在于纠正过去医书的错误。</a:t>
            </a:r>
            <a:endParaRPr lang="zh-CN" altLang="zh-CN" sz="2800" kern="100" dirty="0">
              <a:effectLst/>
              <a:latin typeface="宋体"/>
              <a:cs typeface="Courier New"/>
            </a:endParaRPr>
          </a:p>
        </p:txBody>
      </p:sp>
      <p:sp>
        <p:nvSpPr>
          <p:cNvPr id="11"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2"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170684100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23"/>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linds(horizontal)">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8"/>
                                        </p:tgtEl>
                                      </p:cBhvr>
                                    </p:animEffect>
                                    <p:set>
                                      <p:cBhvr>
                                        <p:cTn id="12"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13" restart="whenNotActive" fill="hold" evtFilter="cancelBubble" nodeType="interactiveSeq">
                <p:stCondLst>
                  <p:cond evt="onClick" delay="0">
                    <p:tgtEl>
                      <p:spTgt spid="24"/>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blinds(horizontal)">
                                      <p:cBhvr>
                                        <p:cTn id="18" dur="500"/>
                                        <p:tgtEl>
                                          <p:spTgt spid="22"/>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2"/>
                                        </p:tgtEl>
                                      </p:cBhvr>
                                    </p:animEffect>
                                    <p:set>
                                      <p:cBhvr>
                                        <p:cTn id="23" dur="1" fill="hold">
                                          <p:stCondLst>
                                            <p:cond delay="499"/>
                                          </p:stCondLst>
                                        </p:cTn>
                                        <p:tgtEl>
                                          <p:spTgt spid="22"/>
                                        </p:tgtEl>
                                        <p:attrNameLst>
                                          <p:attrName>style.visibility</p:attrName>
                                        </p:attrNameLst>
                                      </p:cBhvr>
                                      <p:to>
                                        <p:strVal val="hidden"/>
                                      </p:to>
                                    </p:set>
                                  </p:childTnLst>
                                </p:cTn>
                              </p:par>
                            </p:childTnLst>
                          </p:cTn>
                        </p:par>
                      </p:childTnLst>
                    </p:cTn>
                  </p:par>
                </p:childTnLst>
              </p:cTn>
              <p:nextCondLst>
                <p:cond evt="onClick" delay="0">
                  <p:tgtEl>
                    <p:spTgt spid="24"/>
                  </p:tgtEl>
                </p:cond>
              </p:nextCondLst>
            </p:seq>
          </p:childTnLst>
        </p:cTn>
      </p:par>
    </p:tnLst>
    <p:bldLst>
      <p:bldP spid="18" grpId="0"/>
      <p:bldP spid="18" grpId="1"/>
      <p:bldP spid="22" grpId="0"/>
      <p:bldP spid="22" grpId="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3"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solidFill>
                  <a:srgbClr val="0000FF"/>
                </a:solidFill>
                <a:effectLst/>
                <a:latin typeface="Broadway" pitchFamily="82" charset="0"/>
                <a:ea typeface="楷体" pitchFamily="49" charset="-122"/>
                <a:cs typeface="经典繁仿黑" pitchFamily="49" charset="-122"/>
              </a:rPr>
              <a:t>2</a:t>
            </a:r>
          </a:p>
        </p:txBody>
      </p:sp>
      <p:sp>
        <p:nvSpPr>
          <p:cNvPr id="14"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5"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1" name="矩形 10"/>
          <p:cNvSpPr/>
          <p:nvPr/>
        </p:nvSpPr>
        <p:spPr>
          <a:xfrm>
            <a:off x="406574" y="405458"/>
            <a:ext cx="11593288" cy="400107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公元</a:t>
            </a:r>
            <a:r>
              <a:rPr lang="en-US" altLang="zh-CN" sz="2800" kern="100" dirty="0">
                <a:latin typeface="Times New Roman"/>
                <a:ea typeface="华文细黑"/>
                <a:cs typeface="Courier New"/>
              </a:rPr>
              <a:t>1578</a:t>
            </a:r>
            <a:r>
              <a:rPr lang="zh-CN" altLang="zh-CN" sz="2800" kern="100" dirty="0">
                <a:latin typeface="Times New Roman"/>
                <a:ea typeface="华文细黑"/>
                <a:cs typeface="Times New Roman"/>
              </a:rPr>
              <a:t>年</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明万历六年</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，李时珍终于以极其顽强的意志和超人的毅力撰写完成《本草纲目》这部宏伟巨著。李时珍为编写《本草纲目》付出的努力有</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宋体"/>
                <a:ea typeface="华文细黑"/>
                <a:cs typeface="Times New Roman"/>
              </a:rPr>
              <a:t>①</a:t>
            </a:r>
            <a:r>
              <a:rPr lang="zh-CN" altLang="zh-CN" sz="2800" kern="100" dirty="0">
                <a:latin typeface="Times New Roman"/>
                <a:ea typeface="华文细黑"/>
                <a:cs typeface="Times New Roman"/>
              </a:rPr>
              <a:t>博览群书　</a:t>
            </a:r>
            <a:r>
              <a:rPr lang="en-US" altLang="zh-CN" sz="2800" kern="100" dirty="0">
                <a:latin typeface="宋体"/>
                <a:ea typeface="华文细黑"/>
                <a:cs typeface="Times New Roman"/>
              </a:rPr>
              <a:t>②</a:t>
            </a:r>
            <a:r>
              <a:rPr lang="zh-CN" altLang="zh-CN" sz="2800" kern="100" dirty="0">
                <a:latin typeface="Times New Roman"/>
                <a:ea typeface="华文细黑"/>
                <a:cs typeface="Times New Roman"/>
              </a:rPr>
              <a:t>出国交流　</a:t>
            </a:r>
            <a:r>
              <a:rPr lang="en-US" altLang="zh-CN" sz="2800" kern="100" dirty="0">
                <a:latin typeface="宋体"/>
                <a:ea typeface="华文细黑"/>
                <a:cs typeface="Times New Roman"/>
              </a:rPr>
              <a:t>③</a:t>
            </a:r>
            <a:r>
              <a:rPr lang="zh-CN" altLang="zh-CN" sz="2800" kern="100" dirty="0">
                <a:latin typeface="Times New Roman"/>
                <a:ea typeface="华文细黑"/>
                <a:cs typeface="Times New Roman"/>
              </a:rPr>
              <a:t>亲自实践　</a:t>
            </a:r>
            <a:r>
              <a:rPr lang="en-US" altLang="zh-CN" sz="2800" kern="100" dirty="0">
                <a:latin typeface="宋体"/>
                <a:ea typeface="华文细黑"/>
                <a:cs typeface="Times New Roman"/>
              </a:rPr>
              <a:t>④</a:t>
            </a:r>
            <a:r>
              <a:rPr lang="zh-CN" altLang="zh-CN" sz="2800" kern="100" dirty="0">
                <a:latin typeface="Times New Roman"/>
                <a:ea typeface="华文细黑"/>
                <a:cs typeface="Times New Roman"/>
              </a:rPr>
              <a:t>虚心求教</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A.</a:t>
            </a:r>
            <a:r>
              <a:rPr lang="en-US" altLang="zh-CN" sz="2800" kern="100" dirty="0">
                <a:latin typeface="宋体"/>
                <a:ea typeface="华文细黑"/>
                <a:cs typeface="Times New Roman"/>
              </a:rPr>
              <a:t>①②③</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B</a:t>
            </a:r>
            <a:r>
              <a:rPr lang="en-US" altLang="zh-CN" sz="2800" kern="100" dirty="0">
                <a:latin typeface="Times New Roman"/>
                <a:ea typeface="华文细黑"/>
                <a:cs typeface="Courier New"/>
              </a:rPr>
              <a:t>.</a:t>
            </a:r>
            <a:r>
              <a:rPr lang="en-US" altLang="zh-CN" sz="2800" kern="100" dirty="0">
                <a:latin typeface="宋体"/>
                <a:ea typeface="华文细黑"/>
                <a:cs typeface="Times New Roman"/>
              </a:rPr>
              <a:t>①②④</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C.</a:t>
            </a:r>
            <a:r>
              <a:rPr lang="en-US" altLang="zh-CN" sz="2800" kern="100" dirty="0">
                <a:latin typeface="宋体"/>
                <a:ea typeface="华文细黑"/>
                <a:cs typeface="Times New Roman"/>
              </a:rPr>
              <a:t>①③④</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D</a:t>
            </a:r>
            <a:r>
              <a:rPr lang="en-US" altLang="zh-CN" sz="2800" kern="100" dirty="0">
                <a:latin typeface="Times New Roman"/>
                <a:ea typeface="华文细黑"/>
                <a:cs typeface="Courier New"/>
              </a:rPr>
              <a:t>.</a:t>
            </a:r>
            <a:r>
              <a:rPr lang="en-US" altLang="zh-CN" sz="2800" kern="100" dirty="0">
                <a:latin typeface="宋体"/>
                <a:ea typeface="华文细黑"/>
                <a:cs typeface="Times New Roman"/>
              </a:rPr>
              <a:t>①②③④</a:t>
            </a:r>
            <a:endParaRPr lang="zh-CN" altLang="zh-CN" sz="2800" kern="100" dirty="0">
              <a:effectLst/>
              <a:latin typeface="宋体"/>
              <a:cs typeface="Courier New"/>
            </a:endParaRPr>
          </a:p>
        </p:txBody>
      </p:sp>
      <p:sp>
        <p:nvSpPr>
          <p:cNvPr id="16" name="TextBox 15"/>
          <p:cNvSpPr txBox="1"/>
          <p:nvPr/>
        </p:nvSpPr>
        <p:spPr>
          <a:xfrm>
            <a:off x="299783" y="3690863"/>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20" name="TextBox 19"/>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21" name="矩形 20"/>
          <p:cNvSpPr/>
          <p:nvPr/>
        </p:nvSpPr>
        <p:spPr>
          <a:xfrm>
            <a:off x="363141" y="4437906"/>
            <a:ext cx="11593288" cy="133316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李时珍为写《本草纲目》跋涉无数高山深谷，足迹遍及祖国大江南北，但没有出国。</a:t>
            </a:r>
            <a:endParaRPr lang="zh-CN" altLang="zh-CN" sz="2800" kern="100" dirty="0">
              <a:effectLst/>
              <a:latin typeface="宋体"/>
              <a:cs typeface="Courier New"/>
            </a:endParaRPr>
          </a:p>
        </p:txBody>
      </p:sp>
      <p:sp>
        <p:nvSpPr>
          <p:cNvPr id="17"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8"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2414492301"/>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6"/>
                                        </p:tgtEl>
                                      </p:cBhvr>
                                    </p:animEffect>
                                    <p:set>
                                      <p:cBhvr>
                                        <p:cTn id="12"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13" restart="whenNotActive" fill="hold" evtFilter="cancelBubble" nodeType="interactiveSeq">
                <p:stCondLst>
                  <p:cond evt="onClick" delay="0">
                    <p:tgtEl>
                      <p:spTgt spid="20"/>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blinds(horizontal)">
                                      <p:cBhvr>
                                        <p:cTn id="18" dur="500"/>
                                        <p:tgtEl>
                                          <p:spTgt spid="2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1"/>
                                        </p:tgtEl>
                                      </p:cBhvr>
                                    </p:animEffect>
                                    <p:set>
                                      <p:cBhvr>
                                        <p:cTn id="23"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0"/>
                  </p:tgtEl>
                </p:cond>
              </p:nextCondLst>
            </p:seq>
          </p:childTnLst>
        </p:cTn>
      </p:par>
    </p:tnLst>
    <p:bldLst>
      <p:bldP spid="16" grpId="0"/>
      <p:bldP spid="16" grpId="1"/>
      <p:bldP spid="21" grpId="0"/>
      <p:bldP spid="21" grpId="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solidFill>
                  <a:srgbClr val="0000FF"/>
                </a:solidFill>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1" name="矩形 10"/>
          <p:cNvSpPr/>
          <p:nvPr/>
        </p:nvSpPr>
        <p:spPr>
          <a:xfrm>
            <a:off x="290641" y="565415"/>
            <a:ext cx="11593288" cy="327292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3.</a:t>
            </a:r>
            <a:r>
              <a:rPr lang="zh-CN" altLang="zh-CN" sz="2800" kern="100" dirty="0">
                <a:latin typeface="Times New Roman"/>
                <a:ea typeface="华文细黑"/>
                <a:cs typeface="Times New Roman"/>
              </a:rPr>
              <a:t>下列关于《本草纲目》及其特点的叙述，不正确的是</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对中国</a:t>
            </a:r>
            <a:r>
              <a:rPr lang="en-US" altLang="zh-CN" sz="2800" kern="100" dirty="0">
                <a:latin typeface="Times New Roman"/>
                <a:ea typeface="华文细黑"/>
                <a:cs typeface="Courier New"/>
              </a:rPr>
              <a:t>16</a:t>
            </a:r>
            <a:r>
              <a:rPr lang="zh-CN" altLang="zh-CN" sz="2800" kern="100" dirty="0">
                <a:latin typeface="Times New Roman"/>
                <a:ea typeface="华文细黑"/>
                <a:cs typeface="Times New Roman"/>
              </a:rPr>
              <a:t>世纪以前的中医治疗学进行了系统总结</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B.</a:t>
            </a:r>
            <a:r>
              <a:rPr lang="zh-CN" altLang="zh-CN" sz="2800" kern="100" dirty="0">
                <a:latin typeface="Times New Roman"/>
                <a:ea typeface="华文细黑"/>
                <a:cs typeface="Times New Roman"/>
              </a:rPr>
              <a:t>图文并茂，形象地表现了各种药物的复杂形态</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首创了按照药物自然属性逐级分类的纲目体系</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D.</a:t>
            </a:r>
            <a:r>
              <a:rPr lang="zh-CN" altLang="zh-CN" sz="2800" kern="100" dirty="0">
                <a:latin typeface="Times New Roman"/>
                <a:ea typeface="华文细黑"/>
                <a:cs typeface="Times New Roman"/>
              </a:rPr>
              <a:t>内容丰富，实用性强，并涉猎多种学科知识</a:t>
            </a:r>
            <a:endParaRPr lang="zh-CN" altLang="zh-CN" sz="2800" kern="100" dirty="0">
              <a:effectLst/>
              <a:latin typeface="宋体"/>
              <a:cs typeface="Courier New"/>
            </a:endParaRPr>
          </a:p>
        </p:txBody>
      </p:sp>
      <p:sp>
        <p:nvSpPr>
          <p:cNvPr id="12" name="TextBox 11"/>
          <p:cNvSpPr txBox="1"/>
          <p:nvPr/>
        </p:nvSpPr>
        <p:spPr>
          <a:xfrm>
            <a:off x="154546" y="1311803"/>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20" name="TextBox 19"/>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21" name="矩形 20"/>
          <p:cNvSpPr/>
          <p:nvPr/>
        </p:nvSpPr>
        <p:spPr>
          <a:xfrm>
            <a:off x="290641" y="3752817"/>
            <a:ext cx="11709221" cy="133316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本草</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主要是关于中药方面的内容，中医治疗学侧重于中医治病理论。</a:t>
            </a:r>
            <a:endParaRPr lang="zh-CN" altLang="zh-CN" sz="2800" kern="100" dirty="0">
              <a:effectLst/>
              <a:latin typeface="宋体"/>
              <a:cs typeface="Courier New"/>
            </a:endParaRPr>
          </a:p>
        </p:txBody>
      </p:sp>
      <p:sp>
        <p:nvSpPr>
          <p:cNvPr id="13"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2498128934"/>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2"/>
                                        </p:tgtEl>
                                      </p:cBhvr>
                                    </p:animEffect>
                                    <p:set>
                                      <p:cBhvr>
                                        <p:cTn id="12" dur="1" fill="hold">
                                          <p:stCondLst>
                                            <p:cond delay="4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13" restart="whenNotActive" fill="hold" evtFilter="cancelBubble" nodeType="interactiveSeq">
                <p:stCondLst>
                  <p:cond evt="onClick" delay="0">
                    <p:tgtEl>
                      <p:spTgt spid="20"/>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blinds(horizontal)">
                                      <p:cBhvr>
                                        <p:cTn id="18" dur="500"/>
                                        <p:tgtEl>
                                          <p:spTgt spid="2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1"/>
                                        </p:tgtEl>
                                      </p:cBhvr>
                                    </p:animEffect>
                                    <p:set>
                                      <p:cBhvr>
                                        <p:cTn id="23"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0"/>
                  </p:tgtEl>
                </p:cond>
              </p:nextCondLst>
            </p:seq>
          </p:childTnLst>
        </p:cTn>
      </p:par>
    </p:tnLst>
    <p:bldLst>
      <p:bldP spid="12" grpId="0"/>
      <p:bldP spid="12" grpId="1"/>
      <p:bldP spid="21" grpId="0"/>
      <p:bldP spid="21" grpId="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矩形 18"/>
          <p:cNvSpPr/>
          <p:nvPr/>
        </p:nvSpPr>
        <p:spPr>
          <a:xfrm>
            <a:off x="276924" y="3898574"/>
            <a:ext cx="11709221" cy="197949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百科全书</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是指涉及的内容广泛。《本草纲目》不仅是一部药物学著作，还是一部具有世界性影响的博物学著作，书中涉及的内容极为广泛，在生物、化学、天文、地理、地质、采矿乃至历史方面都有一定贡献。</a:t>
            </a:r>
            <a:endParaRPr lang="zh-CN" altLang="zh-CN" sz="2800" kern="100" dirty="0">
              <a:effectLst/>
              <a:latin typeface="宋体"/>
              <a:cs typeface="Courier New"/>
            </a:endParaRPr>
          </a:p>
        </p:txBody>
      </p:sp>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solidFill>
                  <a:srgbClr val="0000FF"/>
                </a:solidFill>
                <a:effectLst/>
                <a:latin typeface="Broadway" pitchFamily="82" charset="0"/>
                <a:ea typeface="楷体" pitchFamily="49" charset="-122"/>
                <a:cs typeface="经典繁仿黑" pitchFamily="49" charset="-122"/>
              </a:rPr>
              <a:t>4</a:t>
            </a:r>
            <a:endParaRPr lang="en-US" altLang="zh-CN" sz="1800" dirty="0">
              <a:solidFill>
                <a:srgbClr val="0000FF"/>
              </a:solidFill>
              <a:effectLst/>
              <a:latin typeface="Broadway" pitchFamily="82" charset="0"/>
              <a:ea typeface="楷体" pitchFamily="49" charset="-122"/>
              <a:cs typeface="经典繁仿黑" pitchFamily="49" charset="-122"/>
            </a:endParaRPr>
          </a:p>
        </p:txBody>
      </p:sp>
      <p:sp>
        <p:nvSpPr>
          <p:cNvPr id="10" name="矩形 9"/>
          <p:cNvSpPr/>
          <p:nvPr/>
        </p:nvSpPr>
        <p:spPr>
          <a:xfrm>
            <a:off x="276924" y="35893"/>
            <a:ext cx="11593288" cy="3919254"/>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4.</a:t>
            </a:r>
            <a:r>
              <a:rPr lang="zh-CN" altLang="zh-CN" sz="2800" kern="100" dirty="0">
                <a:latin typeface="Times New Roman"/>
                <a:ea typeface="华文细黑"/>
                <a:cs typeface="Times New Roman"/>
              </a:rPr>
              <a:t>《本草纲目》被英国著名的生物学家达尔文称为</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古代中国的百科全书</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，主要是因为它</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涉及的学科领域广</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B.</a:t>
            </a:r>
            <a:r>
              <a:rPr lang="zh-CN" altLang="zh-CN" sz="2800" kern="100" dirty="0">
                <a:latin typeface="Times New Roman"/>
                <a:ea typeface="华文细黑"/>
                <a:cs typeface="Times New Roman"/>
              </a:rPr>
              <a:t>记载的药物种类多</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分类方法科学先进</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D.</a:t>
            </a:r>
            <a:r>
              <a:rPr lang="zh-CN" altLang="zh-CN" sz="2800" kern="100" dirty="0">
                <a:latin typeface="Times New Roman"/>
                <a:ea typeface="华文细黑"/>
                <a:cs typeface="Times New Roman"/>
              </a:rPr>
              <a:t>对世界的影响深远</a:t>
            </a:r>
            <a:endParaRPr lang="zh-CN" altLang="zh-CN" sz="2800" kern="100" dirty="0">
              <a:effectLst/>
              <a:latin typeface="宋体"/>
              <a:cs typeface="Courier New"/>
            </a:endParaRPr>
          </a:p>
        </p:txBody>
      </p:sp>
      <p:sp>
        <p:nvSpPr>
          <p:cNvPr id="11" name="TextBox 10"/>
          <p:cNvSpPr txBox="1"/>
          <p:nvPr/>
        </p:nvSpPr>
        <p:spPr>
          <a:xfrm>
            <a:off x="147117" y="1458928"/>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2" name="TextBox 11"/>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14" name="TextBox 13"/>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20"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21"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307483991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1"/>
                                        </p:tgtEl>
                                      </p:cBhvr>
                                    </p:animEffect>
                                    <p:set>
                                      <p:cBhvr>
                                        <p:cTn id="12" dur="1" fill="hold">
                                          <p:stCondLst>
                                            <p:cond delay="499"/>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13" restart="whenNotActive" fill="hold" evtFilter="cancelBubble" nodeType="interactiveSeq">
                <p:stCondLst>
                  <p:cond evt="onClick" delay="0">
                    <p:tgtEl>
                      <p:spTgt spid="14"/>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blinds(horizontal)">
                                      <p:cBhvr>
                                        <p:cTn id="18" dur="500"/>
                                        <p:tgtEl>
                                          <p:spTgt spid="19"/>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19"/>
                                        </p:tgtEl>
                                      </p:cBhvr>
                                    </p:animEffect>
                                    <p:set>
                                      <p:cBhvr>
                                        <p:cTn id="23" dur="1" fill="hold">
                                          <p:stCondLst>
                                            <p:cond delay="499"/>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4"/>
                  </p:tgtEl>
                </p:cond>
              </p:nextCondLst>
            </p:seq>
          </p:childTnLst>
        </p:cTn>
      </p:par>
    </p:tnLst>
    <p:bldLst>
      <p:bldP spid="19" grpId="0"/>
      <p:bldP spid="19" grpId="1"/>
      <p:bldP spid="11" grpId="0"/>
      <p:bldP spid="11" grpId="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2" name="矩形 11"/>
          <p:cNvSpPr/>
          <p:nvPr/>
        </p:nvSpPr>
        <p:spPr>
          <a:xfrm>
            <a:off x="173549" y="635682"/>
            <a:ext cx="11826313" cy="327292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5.</a:t>
            </a:r>
            <a:r>
              <a:rPr lang="zh-CN" altLang="zh-CN" sz="2800" kern="100" dirty="0">
                <a:latin typeface="Times New Roman"/>
                <a:ea typeface="华文细黑"/>
                <a:cs typeface="Times New Roman"/>
              </a:rPr>
              <a:t>关于《农政全书》，下列说法正确的是</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宋体"/>
                <a:ea typeface="华文细黑"/>
                <a:cs typeface="Times New Roman"/>
              </a:rPr>
              <a:t>①</a:t>
            </a:r>
            <a:r>
              <a:rPr lang="zh-CN" altLang="zh-CN" sz="2800" kern="100" dirty="0">
                <a:latin typeface="Times New Roman"/>
                <a:ea typeface="华文细黑"/>
                <a:cs typeface="Times New Roman"/>
              </a:rPr>
              <a:t>全书共</a:t>
            </a:r>
            <a:r>
              <a:rPr lang="en-US" altLang="zh-CN" sz="2800" kern="100" dirty="0">
                <a:latin typeface="Times New Roman"/>
                <a:ea typeface="华文细黑"/>
                <a:cs typeface="Courier New"/>
              </a:rPr>
              <a:t>60</a:t>
            </a:r>
            <a:r>
              <a:rPr lang="zh-CN" altLang="zh-CN" sz="2800" kern="100" dirty="0">
                <a:latin typeface="Times New Roman"/>
                <a:ea typeface="华文细黑"/>
                <a:cs typeface="Times New Roman"/>
              </a:rPr>
              <a:t>卷，约</a:t>
            </a:r>
            <a:r>
              <a:rPr lang="en-US" altLang="zh-CN" sz="2800" kern="100" dirty="0">
                <a:latin typeface="Times New Roman"/>
                <a:ea typeface="华文细黑"/>
                <a:cs typeface="Courier New"/>
              </a:rPr>
              <a:t>70</a:t>
            </a:r>
            <a:r>
              <a:rPr lang="zh-CN" altLang="zh-CN" sz="2800" kern="100" dirty="0">
                <a:latin typeface="Times New Roman"/>
                <a:ea typeface="华文细黑"/>
                <a:cs typeface="Times New Roman"/>
              </a:rPr>
              <a:t>万字　</a:t>
            </a:r>
            <a:r>
              <a:rPr lang="en-US" altLang="zh-CN" sz="2800" kern="100" dirty="0">
                <a:latin typeface="宋体"/>
                <a:ea typeface="华文细黑"/>
                <a:cs typeface="Times New Roman"/>
              </a:rPr>
              <a:t>②</a:t>
            </a:r>
            <a:r>
              <a:rPr lang="zh-CN" altLang="zh-CN" sz="2800" kern="100" dirty="0">
                <a:latin typeface="Times New Roman"/>
                <a:ea typeface="华文细黑"/>
                <a:cs typeface="Times New Roman"/>
              </a:rPr>
              <a:t>从国家政策高度，瞩目屯垦、水利、荒政　</a:t>
            </a:r>
            <a:r>
              <a:rPr lang="en-US" altLang="zh-CN" sz="2800" kern="100" dirty="0">
                <a:latin typeface="宋体"/>
                <a:ea typeface="华文细黑"/>
                <a:cs typeface="Times New Roman"/>
              </a:rPr>
              <a:t>③</a:t>
            </a:r>
            <a:r>
              <a:rPr lang="zh-CN" altLang="zh-CN" sz="2800" kern="100" dirty="0">
                <a:latin typeface="Times New Roman"/>
                <a:ea typeface="华文细黑"/>
                <a:cs typeface="Times New Roman"/>
              </a:rPr>
              <a:t>借鉴了西方的自然科学知识　</a:t>
            </a:r>
            <a:r>
              <a:rPr lang="en-US" altLang="zh-CN" sz="2800" kern="100" dirty="0">
                <a:latin typeface="宋体"/>
                <a:ea typeface="华文细黑"/>
                <a:cs typeface="Times New Roman"/>
              </a:rPr>
              <a:t>④</a:t>
            </a:r>
            <a:r>
              <a:rPr lang="zh-CN" altLang="zh-CN" sz="2800" kern="100" dirty="0">
                <a:latin typeface="Times New Roman"/>
                <a:ea typeface="华文细黑"/>
                <a:cs typeface="Times New Roman"/>
              </a:rPr>
              <a:t>吸收、总结当代最新农业实践成果</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A.</a:t>
            </a:r>
            <a:r>
              <a:rPr lang="en-US" altLang="zh-CN" sz="2800" kern="100" dirty="0">
                <a:latin typeface="宋体"/>
                <a:ea typeface="华文细黑"/>
                <a:cs typeface="Times New Roman"/>
              </a:rPr>
              <a:t>①②③</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B</a:t>
            </a:r>
            <a:r>
              <a:rPr lang="en-US" altLang="zh-CN" sz="2800" kern="100" dirty="0">
                <a:latin typeface="Times New Roman"/>
                <a:ea typeface="华文细黑"/>
                <a:cs typeface="Courier New"/>
              </a:rPr>
              <a:t>.</a:t>
            </a:r>
            <a:r>
              <a:rPr lang="en-US" altLang="zh-CN" sz="2800" kern="100" dirty="0">
                <a:latin typeface="宋体"/>
                <a:ea typeface="华文细黑"/>
                <a:cs typeface="Times New Roman"/>
              </a:rPr>
              <a:t>②③④</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C.</a:t>
            </a:r>
            <a:r>
              <a:rPr lang="en-US" altLang="zh-CN" sz="2800" kern="100" dirty="0">
                <a:latin typeface="宋体"/>
                <a:ea typeface="华文细黑"/>
                <a:cs typeface="Times New Roman"/>
              </a:rPr>
              <a:t>①③④</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D</a:t>
            </a:r>
            <a:r>
              <a:rPr lang="en-US" altLang="zh-CN" sz="2800" kern="100" dirty="0">
                <a:latin typeface="Times New Roman"/>
                <a:ea typeface="华文细黑"/>
                <a:cs typeface="Courier New"/>
              </a:rPr>
              <a:t>.</a:t>
            </a:r>
            <a:r>
              <a:rPr lang="en-US" altLang="zh-CN" sz="2800" kern="100" dirty="0">
                <a:latin typeface="宋体"/>
                <a:ea typeface="华文细黑"/>
                <a:cs typeface="Times New Roman"/>
              </a:rPr>
              <a:t>①②③④</a:t>
            </a:r>
            <a:endParaRPr lang="zh-CN" altLang="zh-CN" sz="2800" kern="100" dirty="0">
              <a:effectLst/>
              <a:latin typeface="宋体"/>
              <a:cs typeface="Courier New"/>
            </a:endParaRPr>
          </a:p>
        </p:txBody>
      </p:sp>
      <p:sp>
        <p:nvSpPr>
          <p:cNvPr id="14" name="TextBox 13"/>
          <p:cNvSpPr txBox="1"/>
          <p:nvPr/>
        </p:nvSpPr>
        <p:spPr>
          <a:xfrm>
            <a:off x="4727054" y="3254278"/>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20" name="TextBox 19"/>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21" name="矩形 20"/>
          <p:cNvSpPr/>
          <p:nvPr/>
        </p:nvSpPr>
        <p:spPr>
          <a:xfrm>
            <a:off x="146625" y="3895092"/>
            <a:ext cx="11709221" cy="68683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联系教材所学史实，可知</a:t>
            </a:r>
            <a:r>
              <a:rPr lang="en-US" altLang="zh-CN" sz="2800" kern="100" dirty="0">
                <a:latin typeface="宋体"/>
                <a:ea typeface="华文细黑"/>
                <a:cs typeface="Times New Roman"/>
              </a:rPr>
              <a:t>①②③④</a:t>
            </a:r>
            <a:r>
              <a:rPr lang="zh-CN" altLang="zh-CN" sz="2800" kern="100" dirty="0">
                <a:latin typeface="Times New Roman"/>
                <a:ea typeface="华文细黑"/>
                <a:cs typeface="Times New Roman"/>
              </a:rPr>
              <a:t>都正确。</a:t>
            </a:r>
            <a:endParaRPr lang="zh-CN" altLang="zh-CN" sz="2800" kern="100" dirty="0">
              <a:effectLst/>
              <a:latin typeface="宋体"/>
              <a:cs typeface="Courier New"/>
            </a:endParaRPr>
          </a:p>
        </p:txBody>
      </p:sp>
      <p:sp>
        <p:nvSpPr>
          <p:cNvPr id="22"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solidFill>
                  <a:srgbClr val="0000FF"/>
                </a:solidFill>
                <a:effectLst/>
                <a:latin typeface="Broadway" pitchFamily="82" charset="0"/>
                <a:ea typeface="楷体" pitchFamily="49" charset="-122"/>
                <a:cs typeface="经典繁仿黑" pitchFamily="49" charset="-122"/>
              </a:rPr>
              <a:t>5</a:t>
            </a:r>
            <a:endParaRPr lang="en-US" altLang="zh-CN" sz="1800" dirty="0">
              <a:solidFill>
                <a:srgbClr val="0000FF"/>
              </a:solidFill>
              <a:effectLst/>
              <a:latin typeface="Broadway" pitchFamily="82" charset="0"/>
              <a:ea typeface="楷体" pitchFamily="49" charset="-122"/>
              <a:cs typeface="经典繁仿黑" pitchFamily="49" charset="-122"/>
            </a:endParaRPr>
          </a:p>
        </p:txBody>
      </p:sp>
      <p:sp>
        <p:nvSpPr>
          <p:cNvPr id="23"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1123571759"/>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4"/>
                                        </p:tgtEl>
                                      </p:cBhvr>
                                    </p:animEffect>
                                    <p:set>
                                      <p:cBhvr>
                                        <p:cTn id="12" dur="1" fill="hold">
                                          <p:stCondLst>
                                            <p:cond delay="4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13" restart="whenNotActive" fill="hold" evtFilter="cancelBubble" nodeType="interactiveSeq">
                <p:stCondLst>
                  <p:cond evt="onClick" delay="0">
                    <p:tgtEl>
                      <p:spTgt spid="20"/>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blinds(horizontal)">
                                      <p:cBhvr>
                                        <p:cTn id="18" dur="500"/>
                                        <p:tgtEl>
                                          <p:spTgt spid="2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1"/>
                                        </p:tgtEl>
                                      </p:cBhvr>
                                    </p:animEffect>
                                    <p:set>
                                      <p:cBhvr>
                                        <p:cTn id="23"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0"/>
                  </p:tgtEl>
                </p:cond>
              </p:nextCondLst>
            </p:seq>
          </p:childTnLst>
        </p:cTn>
      </p:par>
    </p:tnLst>
    <p:bldLst>
      <p:bldP spid="14" grpId="0"/>
      <p:bldP spid="14" grpId="1"/>
      <p:bldP spid="21" grpId="0"/>
      <p:bldP spid="21" grpId="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2"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a:solidFill>
                  <a:srgbClr val="0000FF"/>
                </a:solidFill>
                <a:latin typeface="Broadway" pitchFamily="82" charset="0"/>
                <a:ea typeface="楷体" pitchFamily="49" charset="-122"/>
                <a:cs typeface="经典繁仿黑" pitchFamily="49" charset="-122"/>
              </a:rPr>
              <a:t>6</a:t>
            </a:r>
            <a:endParaRPr lang="en-US" altLang="zh-CN" sz="1800" dirty="0">
              <a:solidFill>
                <a:srgbClr val="0000FF"/>
              </a:solidFill>
              <a:latin typeface="Broadway" pitchFamily="82" charset="0"/>
              <a:ea typeface="楷体" pitchFamily="49" charset="-122"/>
              <a:cs typeface="经典繁仿黑" pitchFamily="49" charset="-122"/>
            </a:endParaRPr>
          </a:p>
        </p:txBody>
      </p:sp>
      <p:sp>
        <p:nvSpPr>
          <p:cNvPr id="19" name="矩形 18"/>
          <p:cNvSpPr/>
          <p:nvPr/>
        </p:nvSpPr>
        <p:spPr>
          <a:xfrm>
            <a:off x="290061" y="438576"/>
            <a:ext cx="11593288" cy="464740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6.</a:t>
            </a:r>
            <a:r>
              <a:rPr lang="zh-CN" altLang="zh-CN" sz="2800" kern="100" dirty="0">
                <a:latin typeface="Times New Roman"/>
                <a:ea typeface="华文细黑"/>
                <a:cs typeface="Times New Roman"/>
              </a:rPr>
              <a:t>阅读下面材料：</a:t>
            </a:r>
            <a:endParaRPr lang="zh-CN" altLang="zh-CN" sz="2800" kern="100" dirty="0">
              <a:latin typeface="宋体"/>
              <a:cs typeface="Courier New"/>
            </a:endParaRPr>
          </a:p>
          <a:p>
            <a:pPr algn="just">
              <a:lnSpc>
                <a:spcPct val="150000"/>
              </a:lnSpc>
              <a:spcAft>
                <a:spcPts val="0"/>
              </a:spcAft>
              <a:tabLst>
                <a:tab pos="2340610" algn="l"/>
              </a:tabLst>
            </a:pPr>
            <a:r>
              <a:rPr lang="zh-CN" altLang="zh-CN" sz="2800" b="1" kern="100" dirty="0">
                <a:latin typeface="Times New Roman"/>
                <a:ea typeface="华文细黑"/>
                <a:cs typeface="Times New Roman"/>
              </a:rPr>
              <a:t>材料　</a:t>
            </a:r>
            <a:r>
              <a:rPr lang="zh-CN" altLang="zh-CN" sz="2800" kern="100" dirty="0">
                <a:latin typeface="Times New Roman"/>
                <a:ea typeface="华文细黑"/>
                <a:cs typeface="Times New Roman"/>
              </a:rPr>
              <a:t>解放后，在湖北省蕲春县蕲州镇李时珍墓所在地竹林湖村建立了李时珍纪念馆。</a:t>
            </a:r>
            <a:r>
              <a:rPr lang="en-US" altLang="zh-CN" sz="2800" kern="100" dirty="0">
                <a:latin typeface="Times New Roman"/>
                <a:ea typeface="华文细黑"/>
                <a:cs typeface="Courier New"/>
              </a:rPr>
              <a:t>1956</a:t>
            </a:r>
            <a:r>
              <a:rPr lang="zh-CN" altLang="zh-CN" sz="2800" kern="100" dirty="0">
                <a:latin typeface="Times New Roman"/>
                <a:ea typeface="华文细黑"/>
                <a:cs typeface="Times New Roman"/>
              </a:rPr>
              <a:t>年科学家郭沫若以题词作纪念，写道：</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医中之圣，集中国药学之大成，《本草纲目》乃</a:t>
            </a:r>
            <a:r>
              <a:rPr lang="en-US" altLang="zh-CN" sz="2800" kern="100" dirty="0">
                <a:latin typeface="Times New Roman"/>
                <a:ea typeface="华文细黑"/>
                <a:cs typeface="Courier New"/>
              </a:rPr>
              <a:t>1 892</a:t>
            </a:r>
            <a:r>
              <a:rPr lang="zh-CN" altLang="zh-CN" sz="2800" kern="100" dirty="0">
                <a:latin typeface="Times New Roman"/>
                <a:ea typeface="华文细黑"/>
                <a:cs typeface="Times New Roman"/>
              </a:rPr>
              <a:t>种药物说明，广罗博采，曾费三十年之殚精。造福生民，使多少人延年活命！伟哉夫子，将随民族生命永生。</a:t>
            </a:r>
            <a:r>
              <a:rPr lang="en-US" altLang="zh-CN" sz="2800" kern="100" dirty="0">
                <a:latin typeface="宋体"/>
                <a:ea typeface="华文细黑"/>
                <a:cs typeface="Times New Roman"/>
              </a:rPr>
              <a:t>”</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结合李时珍的生平与贡献说一说对上述文字内容的理解。</a:t>
            </a:r>
            <a:endParaRPr lang="zh-CN" altLang="zh-CN" sz="2800" kern="100" dirty="0">
              <a:effectLst/>
              <a:latin typeface="宋体"/>
              <a:cs typeface="Courier New"/>
            </a:endParaRPr>
          </a:p>
        </p:txBody>
      </p:sp>
      <p:sp>
        <p:nvSpPr>
          <p:cNvPr id="20" name="TextBox 19">
            <a:hlinkClick r:id="rId8" action="ppaction://hlinksldjump"/>
          </p:cNvPr>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pic>
        <p:nvPicPr>
          <p:cNvPr id="13" name="图片 12">
            <a:hlinkClick r:id="rId9" action="ppaction://hlinksldjump"/>
          </p:cNvPr>
          <p:cNvPicPr>
            <a:picLocks noChangeAspect="1"/>
          </p:cNvPicPr>
          <p:nvPr/>
        </p:nvPicPr>
        <p:blipFill>
          <a:blip r:embed="rId10" cstate="print">
            <a:extLst>
              <a:ext uri="{28A0092B-C50C-407E-A947-70E740481C1C}">
                <a14:useLocalDpi xmlns:a14="http://schemas.microsoft.com/office/drawing/2010/main" xmlns="" val="0"/>
              </a:ext>
            </a:extLst>
          </a:blip>
          <a:stretch>
            <a:fillRect/>
          </a:stretch>
        </p:blipFill>
        <p:spPr>
          <a:xfrm>
            <a:off x="11587440" y="5742766"/>
            <a:ext cx="602973" cy="602973"/>
          </a:xfrm>
          <a:prstGeom prst="rect">
            <a:avLst/>
          </a:prstGeom>
        </p:spPr>
      </p:pic>
    </p:spTree>
    <p:extLst>
      <p:ext uri="{BB962C8B-B14F-4D97-AF65-F5344CB8AC3E}">
        <p14:creationId xmlns:p14="http://schemas.microsoft.com/office/powerpoint/2010/main" xmlns="" val="189863835"/>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474" y="0"/>
            <a:ext cx="3955487" cy="9428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3" name="TextBox 12"/>
          <p:cNvSpPr txBox="1"/>
          <p:nvPr/>
        </p:nvSpPr>
        <p:spPr>
          <a:xfrm>
            <a:off x="-25474" y="485949"/>
            <a:ext cx="3955487" cy="461665"/>
          </a:xfrm>
          <a:prstGeom prst="rect">
            <a:avLst/>
          </a:prstGeom>
          <a:solidFill>
            <a:schemeClr val="accent6">
              <a:lumMod val="75000"/>
              <a:alpha val="52000"/>
            </a:schemeClr>
          </a:solidFill>
        </p:spPr>
        <p:txBody>
          <a:bodyPr wrap="square" rtlCol="0">
            <a:spAutoFit/>
          </a:bodyPr>
          <a:lstStyle>
            <a:defPPr>
              <a:defRPr lang="zh-CN"/>
            </a:defPPr>
            <a:lvl1pPr algn="ctr">
              <a:defRPr sz="2000" b="1">
                <a:solidFill>
                  <a:schemeClr val="bg1"/>
                </a:solidFill>
                <a:latin typeface="微软雅黑" pitchFamily="34" charset="-122"/>
                <a:ea typeface="微软雅黑" pitchFamily="34" charset="-122"/>
              </a:defRPr>
            </a:lvl1pPr>
          </a:lstStyle>
          <a:p>
            <a:r>
              <a:rPr lang="zh-CN" altLang="en-US" sz="2400" dirty="0"/>
              <a:t>内容索引</a:t>
            </a:r>
          </a:p>
        </p:txBody>
      </p:sp>
      <p:cxnSp>
        <p:nvCxnSpPr>
          <p:cNvPr id="14" name="直接连接符 13"/>
          <p:cNvCxnSpPr/>
          <p:nvPr/>
        </p:nvCxnSpPr>
        <p:spPr>
          <a:xfrm>
            <a:off x="2812173" y="2675920"/>
            <a:ext cx="6840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a:hlinkClick r:id="rId3" action="ppaction://hlinksldjump"/>
          </p:cNvPr>
          <p:cNvSpPr txBox="1"/>
          <p:nvPr/>
        </p:nvSpPr>
        <p:spPr>
          <a:xfrm>
            <a:off x="2782838" y="2152700"/>
            <a:ext cx="6903243" cy="523220"/>
          </a:xfrm>
          <a:prstGeom prst="rect">
            <a:avLst/>
          </a:prstGeom>
          <a:noFill/>
        </p:spPr>
        <p:txBody>
          <a:bodyPr wrap="square" rtlCol="0">
            <a:spAutoFit/>
          </a:bodyPr>
          <a:lstStyle/>
          <a:p>
            <a:r>
              <a:rPr lang="zh-CN" altLang="en-US" sz="2800" b="1" dirty="0" smtClean="0">
                <a:solidFill>
                  <a:srgbClr val="3114AC"/>
                </a:solidFill>
                <a:latin typeface="Times New Roman" pitchFamily="18" charset="0"/>
                <a:ea typeface="微软雅黑" pitchFamily="34" charset="-122"/>
                <a:cs typeface="Times New Roman" pitchFamily="18" charset="0"/>
              </a:rPr>
              <a:t>自主学习 基础知识 </a:t>
            </a:r>
            <a:r>
              <a:rPr lang="en-US" altLang="zh-CN" sz="2800" b="1" dirty="0" smtClean="0">
                <a:solidFill>
                  <a:srgbClr val="3114AC"/>
                </a:solidFill>
                <a:latin typeface="Times New Roman" pitchFamily="18" charset="0"/>
                <a:ea typeface="微软雅黑" pitchFamily="34" charset="-122"/>
                <a:cs typeface="Times New Roman" pitchFamily="18" charset="0"/>
              </a:rPr>
              <a:t>—— </a:t>
            </a:r>
            <a:r>
              <a:rPr lang="zh-CN" altLang="en-US" sz="2800" b="1" dirty="0" smtClean="0">
                <a:solidFill>
                  <a:srgbClr val="3114AC"/>
                </a:solidFill>
                <a:latin typeface="Times New Roman" pitchFamily="18" charset="0"/>
                <a:ea typeface="华文细黑" pitchFamily="2" charset="-122"/>
                <a:cs typeface="Times New Roman" pitchFamily="18" charset="0"/>
              </a:rPr>
              <a:t>把握教材知识体系</a:t>
            </a:r>
            <a:endParaRPr lang="en-US" altLang="zh-CN" sz="2800" b="1" dirty="0">
              <a:solidFill>
                <a:srgbClr val="3114AC"/>
              </a:solidFill>
              <a:latin typeface="Times New Roman" pitchFamily="18" charset="0"/>
              <a:ea typeface="华文细黑" pitchFamily="2" charset="-122"/>
              <a:cs typeface="Times New Roman" pitchFamily="18" charset="0"/>
            </a:endParaRPr>
          </a:p>
        </p:txBody>
      </p:sp>
      <p:cxnSp>
        <p:nvCxnSpPr>
          <p:cNvPr id="16" name="直接连接符 15"/>
          <p:cNvCxnSpPr/>
          <p:nvPr/>
        </p:nvCxnSpPr>
        <p:spPr>
          <a:xfrm>
            <a:off x="2812173" y="3707997"/>
            <a:ext cx="6840000" cy="38"/>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a:hlinkClick r:id="rId4" action="ppaction://hlinksldjump"/>
          </p:cNvPr>
          <p:cNvSpPr txBox="1"/>
          <p:nvPr/>
        </p:nvSpPr>
        <p:spPr>
          <a:xfrm>
            <a:off x="2782838" y="3184815"/>
            <a:ext cx="6903243" cy="523220"/>
          </a:xfrm>
          <a:prstGeom prst="rect">
            <a:avLst/>
          </a:prstGeom>
          <a:noFill/>
        </p:spPr>
        <p:txBody>
          <a:bodyPr wrap="square" rtlCol="0">
            <a:spAutoFit/>
          </a:bodyPr>
          <a:lstStyle/>
          <a:p>
            <a:r>
              <a:rPr lang="zh-CN" altLang="en-US" sz="2800" b="1" dirty="0" smtClean="0">
                <a:solidFill>
                  <a:srgbClr val="3114AC"/>
                </a:solidFill>
                <a:latin typeface="Times New Roman" pitchFamily="18" charset="0"/>
                <a:ea typeface="微软雅黑" pitchFamily="34" charset="-122"/>
                <a:cs typeface="Times New Roman" pitchFamily="18" charset="0"/>
              </a:rPr>
              <a:t>史料实证 深化探究 </a:t>
            </a:r>
            <a:r>
              <a:rPr lang="en-US" altLang="zh-CN" sz="2800" b="1" dirty="0" smtClean="0">
                <a:solidFill>
                  <a:srgbClr val="3114AC"/>
                </a:solidFill>
                <a:latin typeface="Times New Roman" pitchFamily="18" charset="0"/>
                <a:ea typeface="微软雅黑" pitchFamily="34" charset="-122"/>
                <a:cs typeface="Times New Roman" pitchFamily="18" charset="0"/>
              </a:rPr>
              <a:t>—— </a:t>
            </a:r>
            <a:r>
              <a:rPr lang="zh-CN" altLang="en-US" sz="2800" b="1" dirty="0" smtClean="0">
                <a:solidFill>
                  <a:srgbClr val="3114AC"/>
                </a:solidFill>
                <a:latin typeface="Times New Roman" pitchFamily="18" charset="0"/>
                <a:ea typeface="华文细黑" pitchFamily="2" charset="-122"/>
                <a:cs typeface="Times New Roman" pitchFamily="18" charset="0"/>
              </a:rPr>
              <a:t>理解重要史料史论</a:t>
            </a:r>
            <a:endParaRPr lang="en-US" altLang="zh-CN" sz="2800" b="1" dirty="0">
              <a:solidFill>
                <a:srgbClr val="3114AC"/>
              </a:solidFill>
              <a:latin typeface="Times New Roman" pitchFamily="18" charset="0"/>
              <a:ea typeface="华文细黑" pitchFamily="2" charset="-122"/>
              <a:cs typeface="Times New Roman" pitchFamily="18" charset="0"/>
            </a:endParaRPr>
          </a:p>
        </p:txBody>
      </p:sp>
      <p:sp>
        <p:nvSpPr>
          <p:cNvPr id="23" name="TextBox 22">
            <a:hlinkClick r:id="rId5" action="ppaction://hlinksldjump"/>
          </p:cNvPr>
          <p:cNvSpPr txBox="1"/>
          <p:nvPr/>
        </p:nvSpPr>
        <p:spPr>
          <a:xfrm>
            <a:off x="2782838" y="4274726"/>
            <a:ext cx="6903243" cy="523220"/>
          </a:xfrm>
          <a:prstGeom prst="rect">
            <a:avLst/>
          </a:prstGeom>
          <a:noFill/>
        </p:spPr>
        <p:txBody>
          <a:bodyPr wrap="square" rtlCol="0">
            <a:spAutoFit/>
          </a:bodyPr>
          <a:lstStyle/>
          <a:p>
            <a:r>
              <a:rPr lang="zh-CN" altLang="en-US" sz="2800" b="1" dirty="0" smtClean="0">
                <a:solidFill>
                  <a:srgbClr val="3114AC"/>
                </a:solidFill>
                <a:latin typeface="Times New Roman" pitchFamily="18" charset="0"/>
                <a:ea typeface="微软雅黑" pitchFamily="34" charset="-122"/>
                <a:cs typeface="Times New Roman" pitchFamily="18" charset="0"/>
              </a:rPr>
              <a:t>反馈训练 随堂巩固 </a:t>
            </a:r>
            <a:r>
              <a:rPr lang="en-US" altLang="zh-CN" sz="2800" b="1" dirty="0">
                <a:solidFill>
                  <a:srgbClr val="3114AC"/>
                </a:solidFill>
                <a:latin typeface="Times New Roman" pitchFamily="18" charset="0"/>
                <a:ea typeface="微软雅黑" pitchFamily="34" charset="-122"/>
                <a:cs typeface="Times New Roman" pitchFamily="18" charset="0"/>
              </a:rPr>
              <a:t>—— </a:t>
            </a:r>
            <a:r>
              <a:rPr lang="zh-CN" altLang="en-US" sz="2800" b="1" dirty="0" smtClean="0">
                <a:solidFill>
                  <a:srgbClr val="3114AC"/>
                </a:solidFill>
                <a:latin typeface="Times New Roman" pitchFamily="18" charset="0"/>
                <a:ea typeface="华文细黑" pitchFamily="2" charset="-122"/>
                <a:cs typeface="Times New Roman" pitchFamily="18" charset="0"/>
              </a:rPr>
              <a:t>会做题才是硬道理</a:t>
            </a:r>
            <a:endParaRPr lang="en-US" altLang="zh-CN" sz="2800" b="1" dirty="0">
              <a:solidFill>
                <a:srgbClr val="3114AC"/>
              </a:solidFill>
              <a:latin typeface="Times New Roman" pitchFamily="18" charset="0"/>
              <a:ea typeface="华文细黑" pitchFamily="2" charset="-122"/>
              <a:cs typeface="Times New Roman" pitchFamily="18" charset="0"/>
            </a:endParaRPr>
          </a:p>
        </p:txBody>
      </p:sp>
      <p:cxnSp>
        <p:nvCxnSpPr>
          <p:cNvPr id="24" name="直接连接符 23"/>
          <p:cNvCxnSpPr/>
          <p:nvPr/>
        </p:nvCxnSpPr>
        <p:spPr>
          <a:xfrm>
            <a:off x="2787790" y="4797946"/>
            <a:ext cx="6840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987550236"/>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4</a:t>
            </a:r>
          </a:p>
        </p:txBody>
      </p:sp>
      <p:sp>
        <p:nvSpPr>
          <p:cNvPr id="12"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a:solidFill>
                  <a:srgbClr val="0000FF"/>
                </a:solidFill>
                <a:latin typeface="Broadway" pitchFamily="82" charset="0"/>
                <a:ea typeface="楷体" pitchFamily="49" charset="-122"/>
                <a:cs typeface="经典繁仿黑" pitchFamily="49" charset="-122"/>
              </a:rPr>
              <a:t>6</a:t>
            </a:r>
            <a:endParaRPr lang="en-US" altLang="zh-CN" sz="1800" dirty="0">
              <a:solidFill>
                <a:srgbClr val="0000FF"/>
              </a:solidFill>
              <a:latin typeface="Broadway" pitchFamily="82" charset="0"/>
              <a:ea typeface="楷体" pitchFamily="49" charset="-122"/>
              <a:cs typeface="经典繁仿黑" pitchFamily="49" charset="-122"/>
            </a:endParaRPr>
          </a:p>
        </p:txBody>
      </p:sp>
      <p:sp>
        <p:nvSpPr>
          <p:cNvPr id="19" name="矩形 18"/>
          <p:cNvSpPr/>
          <p:nvPr/>
        </p:nvSpPr>
        <p:spPr>
          <a:xfrm>
            <a:off x="290061" y="1524051"/>
            <a:ext cx="11593288" cy="262582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答案</a:t>
            </a:r>
            <a:r>
              <a:rPr lang="zh-CN" altLang="zh-CN" sz="2800" kern="100" dirty="0">
                <a:solidFill>
                  <a:srgbClr val="C00000"/>
                </a:solidFill>
                <a:latin typeface="Times New Roman"/>
                <a:ea typeface="华文细黑"/>
                <a:cs typeface="Times New Roman"/>
              </a:rPr>
              <a:t>　《本草纲目》是伟大医药学家李时珍以毕生精力，亲历实践，广收博采，实地考察，对本草学进行了全面的整理总结，系李时珍</a:t>
            </a:r>
            <a:r>
              <a:rPr lang="en-US" altLang="zh-CN" sz="2800" kern="100" dirty="0">
                <a:solidFill>
                  <a:srgbClr val="C00000"/>
                </a:solidFill>
                <a:latin typeface="Times New Roman"/>
                <a:ea typeface="华文细黑"/>
                <a:cs typeface="Courier New"/>
              </a:rPr>
              <a:t>30</a:t>
            </a:r>
            <a:r>
              <a:rPr lang="zh-CN" altLang="zh-CN" sz="2800" kern="100" dirty="0">
                <a:solidFill>
                  <a:srgbClr val="C00000"/>
                </a:solidFill>
                <a:latin typeface="Times New Roman"/>
                <a:ea typeface="华文细黑"/>
                <a:cs typeface="Times New Roman"/>
              </a:rPr>
              <a:t>余年心血的结晶；《本草纲目》是我国医药宝库中的一份珍贵遗产；李时珍对人类的贡献是伟大的，因此深受世人的尊敬。</a:t>
            </a:r>
            <a:endParaRPr lang="zh-CN" altLang="zh-CN" sz="2800" kern="100" dirty="0">
              <a:effectLst/>
              <a:latin typeface="宋体"/>
              <a:cs typeface="Courier New"/>
            </a:endParaRPr>
          </a:p>
        </p:txBody>
      </p:sp>
      <p:pic>
        <p:nvPicPr>
          <p:cNvPr id="9" name="图片 8">
            <a:hlinkClick r:id="rId8" action="ppaction://hlinksldjump"/>
          </p:cNvPr>
          <p:cNvPicPr>
            <a:picLocks noChangeAspect="1"/>
          </p:cNvPicPr>
          <p:nvPr/>
        </p:nvPicPr>
        <p:blipFill>
          <a:blip r:embed="rId9"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Tree>
    <p:extLst>
      <p:ext uri="{BB962C8B-B14F-4D97-AF65-F5344CB8AC3E}">
        <p14:creationId xmlns:p14="http://schemas.microsoft.com/office/powerpoint/2010/main" xmlns="" val="3113121361"/>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animEffect transition="in" filter="blinds(horizontal)">
                                      <p:cBhvr>
                                        <p:cTn id="7" dur="750"/>
                                        <p:tgtEl>
                                          <p:spTgt spid="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 descr="C:\Users\Administrator\Desktop\lin\103f28299c41d72825baef887d59f57a.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12190724" cy="6858000"/>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2" name="组合 11"/>
          <p:cNvGrpSpPr/>
          <p:nvPr/>
        </p:nvGrpSpPr>
        <p:grpSpPr>
          <a:xfrm>
            <a:off x="-25475" y="3604299"/>
            <a:ext cx="12215887" cy="1375395"/>
            <a:chOff x="-1524000" y="2705990"/>
            <a:chExt cx="12192000" cy="1375395"/>
          </a:xfrm>
        </p:grpSpPr>
        <p:cxnSp>
          <p:nvCxnSpPr>
            <p:cNvPr id="14" name="直接连接符 13"/>
            <p:cNvCxnSpPr/>
            <p:nvPr/>
          </p:nvCxnSpPr>
          <p:spPr>
            <a:xfrm>
              <a:off x="0" y="2807930"/>
              <a:ext cx="9144000" cy="0"/>
            </a:xfrm>
            <a:prstGeom prst="line">
              <a:avLst/>
            </a:prstGeom>
            <a:ln>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grpSp>
          <p:nvGrpSpPr>
            <p:cNvPr id="15" name="组合 14"/>
            <p:cNvGrpSpPr/>
            <p:nvPr/>
          </p:nvGrpSpPr>
          <p:grpSpPr>
            <a:xfrm>
              <a:off x="-1524000" y="2705990"/>
              <a:ext cx="12192000" cy="1375395"/>
              <a:chOff x="-1524000" y="2705990"/>
              <a:chExt cx="12192000" cy="1375395"/>
            </a:xfrm>
          </p:grpSpPr>
          <p:sp>
            <p:nvSpPr>
              <p:cNvPr id="16" name="矩形 15"/>
              <p:cNvSpPr/>
              <p:nvPr/>
            </p:nvSpPr>
            <p:spPr>
              <a:xfrm>
                <a:off x="-1524000" y="2705990"/>
                <a:ext cx="12192000" cy="1292787"/>
              </a:xfrm>
              <a:prstGeom prst="rect">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3985218" y="3998778"/>
                <a:ext cx="6682781" cy="82606"/>
              </a:xfrm>
              <a:prstGeom prst="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1524000" y="3998777"/>
                <a:ext cx="5509219" cy="82608"/>
              </a:xfrm>
              <a:prstGeom prst="rect">
                <a:avLst/>
              </a:prstGeom>
              <a:solidFill>
                <a:srgbClr val="92D05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24" name="矩形 23"/>
          <p:cNvSpPr/>
          <p:nvPr/>
        </p:nvSpPr>
        <p:spPr>
          <a:xfrm>
            <a:off x="3987002" y="3492277"/>
            <a:ext cx="4648455" cy="886749"/>
          </a:xfrm>
          <a:prstGeom prst="rect">
            <a:avLst/>
          </a:prstGeom>
        </p:spPr>
        <p:txBody>
          <a:bodyPr wrap="square" lIns="91410" tIns="45704" rIns="91410" bIns="45704">
            <a:spAutoFit/>
          </a:bodyPr>
          <a:lstStyle/>
          <a:p>
            <a:pPr algn="ctr">
              <a:lnSpc>
                <a:spcPct val="130000"/>
              </a:lnSpc>
              <a:defRPr/>
            </a:pPr>
            <a:r>
              <a:rPr lang="zh-CN" altLang="en-US" sz="4400" b="1" dirty="0" smtClean="0">
                <a:solidFill>
                  <a:srgbClr val="0000FF"/>
                </a:solidFill>
                <a:effectLst/>
                <a:latin typeface="微软雅黑" pitchFamily="34" charset="-122"/>
                <a:ea typeface="微软雅黑" pitchFamily="34" charset="-122"/>
              </a:rPr>
              <a:t>本课结束</a:t>
            </a:r>
            <a:endParaRPr lang="zh-CN" altLang="en-US" sz="4400" b="1" dirty="0">
              <a:solidFill>
                <a:srgbClr val="0000FF"/>
              </a:solidFill>
              <a:effectLst/>
              <a:latin typeface="微软雅黑" pitchFamily="34" charset="-122"/>
              <a:ea typeface="微软雅黑" pitchFamily="34" charset="-122"/>
            </a:endParaRPr>
          </a:p>
        </p:txBody>
      </p:sp>
    </p:spTree>
    <p:extLst>
      <p:ext uri="{BB962C8B-B14F-4D97-AF65-F5344CB8AC3E}">
        <p14:creationId xmlns:p14="http://schemas.microsoft.com/office/powerpoint/2010/main" xmlns="" val="1407044845"/>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0413" cy="685958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矩形 4"/>
          <p:cNvSpPr/>
          <p:nvPr/>
        </p:nvSpPr>
        <p:spPr>
          <a:xfrm>
            <a:off x="3094534" y="2321809"/>
            <a:ext cx="5827237" cy="1938992"/>
          </a:xfrm>
          <a:prstGeom prst="rect">
            <a:avLst/>
          </a:prstGeom>
        </p:spPr>
        <p:txBody>
          <a:bodyPr wrap="none">
            <a:spAutoFit/>
          </a:bodyPr>
          <a:lstStyle/>
          <a:p>
            <a:pPr algn="ctr">
              <a:lnSpc>
                <a:spcPct val="150000"/>
              </a:lnSpc>
            </a:pPr>
            <a:r>
              <a:rPr lang="zh-CN" altLang="en-US" sz="4000" b="1" dirty="0" smtClean="0">
                <a:solidFill>
                  <a:srgbClr val="FFFF00"/>
                </a:solidFill>
                <a:latin typeface="Times New Roman" pitchFamily="18" charset="0"/>
                <a:ea typeface="微软雅黑" pitchFamily="34" charset="-122"/>
                <a:cs typeface="Times New Roman" pitchFamily="18" charset="0"/>
              </a:rPr>
              <a:t>自主学习     基础知识  </a:t>
            </a:r>
            <a:endParaRPr lang="en-US" altLang="zh-CN" sz="4000" b="1" dirty="0" smtClean="0">
              <a:solidFill>
                <a:srgbClr val="FFFF00"/>
              </a:solidFill>
              <a:latin typeface="Times New Roman" pitchFamily="18" charset="0"/>
              <a:ea typeface="微软雅黑" pitchFamily="34" charset="-122"/>
              <a:cs typeface="Times New Roman" pitchFamily="18" charset="0"/>
            </a:endParaRPr>
          </a:p>
          <a:p>
            <a:pPr algn="ctr">
              <a:lnSpc>
                <a:spcPct val="150000"/>
              </a:lnSpc>
            </a:pPr>
            <a:r>
              <a:rPr lang="en-US" altLang="zh-CN" sz="4000" b="1" dirty="0" smtClean="0">
                <a:solidFill>
                  <a:prstClr val="white"/>
                </a:solidFill>
                <a:latin typeface="Times New Roman" pitchFamily="18" charset="0"/>
                <a:ea typeface="微软雅黑" pitchFamily="34" charset="-122"/>
                <a:cs typeface="Times New Roman" pitchFamily="18" charset="0"/>
              </a:rPr>
              <a:t>   </a:t>
            </a:r>
            <a:r>
              <a:rPr lang="en-US" altLang="zh-CN" sz="4000" b="1" dirty="0" smtClean="0">
                <a:solidFill>
                  <a:prstClr val="white"/>
                </a:solidFill>
                <a:latin typeface="华文楷体" pitchFamily="2" charset="-122"/>
                <a:ea typeface="华文楷体" pitchFamily="2" charset="-122"/>
                <a:cs typeface="Times New Roman" pitchFamily="18" charset="0"/>
              </a:rPr>
              <a:t>—— </a:t>
            </a:r>
            <a:r>
              <a:rPr lang="zh-CN" altLang="en-US" sz="4000" dirty="0" smtClean="0">
                <a:solidFill>
                  <a:prstClr val="white"/>
                </a:solidFill>
                <a:latin typeface="华文楷体" pitchFamily="2" charset="-122"/>
                <a:ea typeface="华文楷体" pitchFamily="2" charset="-122"/>
                <a:cs typeface="Times New Roman" pitchFamily="18" charset="0"/>
              </a:rPr>
              <a:t>把握</a:t>
            </a:r>
            <a:r>
              <a:rPr lang="zh-CN" altLang="en-US" sz="4000" dirty="0">
                <a:solidFill>
                  <a:prstClr val="white"/>
                </a:solidFill>
                <a:latin typeface="华文楷体" pitchFamily="2" charset="-122"/>
                <a:ea typeface="华文楷体" pitchFamily="2" charset="-122"/>
                <a:cs typeface="Times New Roman" pitchFamily="18" charset="0"/>
              </a:rPr>
              <a:t>教材知识</a:t>
            </a:r>
            <a:r>
              <a:rPr lang="zh-CN" altLang="en-US" sz="4000" dirty="0" smtClean="0">
                <a:solidFill>
                  <a:prstClr val="white"/>
                </a:solidFill>
                <a:latin typeface="华文楷体" pitchFamily="2" charset="-122"/>
                <a:ea typeface="华文楷体" pitchFamily="2" charset="-122"/>
                <a:cs typeface="Times New Roman" pitchFamily="18" charset="0"/>
              </a:rPr>
              <a:t>体系</a:t>
            </a:r>
            <a:endParaRPr lang="zh-CN" altLang="en-US" sz="4000" dirty="0">
              <a:solidFill>
                <a:prstClr val="white"/>
              </a:solidFill>
              <a:latin typeface="华文楷体" pitchFamily="2" charset="-122"/>
              <a:ea typeface="华文楷体" pitchFamily="2" charset="-122"/>
              <a:cs typeface="Times New Roman" pitchFamily="18" charset="0"/>
            </a:endParaRPr>
          </a:p>
        </p:txBody>
      </p:sp>
    </p:spTree>
    <p:extLst>
      <p:ext uri="{BB962C8B-B14F-4D97-AF65-F5344CB8AC3E}">
        <p14:creationId xmlns:p14="http://schemas.microsoft.com/office/powerpoint/2010/main" xmlns="" val="228980678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sp>
        <p:nvSpPr>
          <p:cNvPr id="6" name="矩形 5"/>
          <p:cNvSpPr/>
          <p:nvPr/>
        </p:nvSpPr>
        <p:spPr>
          <a:xfrm>
            <a:off x="309484" y="450896"/>
            <a:ext cx="11499437" cy="529373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一、世界文化名人</a:t>
            </a:r>
            <a:r>
              <a:rPr lang="en-US" altLang="zh-CN" sz="2800" b="1" kern="100" dirty="0">
                <a:solidFill>
                  <a:srgbClr val="0000FF"/>
                </a:solidFill>
                <a:latin typeface="Times New Roman"/>
                <a:ea typeface="华文细黑"/>
                <a:cs typeface="Courier New"/>
              </a:rPr>
              <a:t>——</a:t>
            </a:r>
            <a:r>
              <a:rPr lang="zh-CN" altLang="zh-CN" sz="2800" b="1" kern="100" dirty="0">
                <a:solidFill>
                  <a:srgbClr val="0000FF"/>
                </a:solidFill>
                <a:latin typeface="Times New Roman"/>
                <a:ea typeface="华文细黑"/>
                <a:cs typeface="Times New Roman"/>
              </a:rPr>
              <a:t>医圣李时珍</a:t>
            </a:r>
            <a:endParaRPr lang="zh-CN" altLang="zh-CN" sz="2800" kern="100" dirty="0">
              <a:latin typeface="宋体"/>
              <a:cs typeface="Courier New"/>
            </a:endParaRPr>
          </a:p>
          <a:p>
            <a:pPr algn="just">
              <a:lnSpc>
                <a:spcPct val="150000"/>
              </a:lnSpc>
              <a:spcAft>
                <a:spcPts val="0"/>
              </a:spcAft>
              <a:tabLst>
                <a:tab pos="2340610" algn="l"/>
              </a:tabLst>
            </a:pPr>
            <a:r>
              <a:rPr lang="en-US" altLang="zh-CN" sz="2800" b="1" kern="100" dirty="0">
                <a:latin typeface="Times New Roman"/>
                <a:ea typeface="华文细黑"/>
                <a:cs typeface="Courier New"/>
              </a:rPr>
              <a:t>1.</a:t>
            </a:r>
            <a:r>
              <a:rPr lang="zh-CN" altLang="zh-CN" sz="2800" b="1" kern="100" dirty="0">
                <a:latin typeface="Times New Roman"/>
                <a:ea typeface="华文细黑"/>
                <a:cs typeface="Times New Roman"/>
              </a:rPr>
              <a:t>编撰《本草纲目》的过程及方法</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博览群书：李时珍参阅了</a:t>
            </a:r>
            <a:r>
              <a:rPr lang="en-US" altLang="zh-CN" sz="2800" kern="100" dirty="0">
                <a:latin typeface="Times New Roman"/>
                <a:ea typeface="华文细黑"/>
                <a:cs typeface="Courier New"/>
              </a:rPr>
              <a:t>800</a:t>
            </a:r>
            <a:r>
              <a:rPr lang="zh-CN" altLang="zh-CN" sz="2800" kern="100" dirty="0">
                <a:latin typeface="Times New Roman"/>
                <a:ea typeface="华文细黑"/>
                <a:cs typeface="Times New Roman"/>
              </a:rPr>
              <a:t>多种图书文献。</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注重实地调查实践：李时珍提倡</a:t>
            </a:r>
            <a:r>
              <a:rPr lang="en-US" altLang="zh-CN" sz="2800" kern="100" dirty="0" smtClean="0">
                <a:latin typeface="宋体"/>
                <a:ea typeface="华文细黑"/>
                <a:cs typeface="Times New Roman"/>
              </a:rPr>
              <a:t>“</a:t>
            </a:r>
            <a:r>
              <a:rPr lang="en-US" altLang="zh-CN" sz="2800" u="sng" kern="100" dirty="0" smtClean="0">
                <a:latin typeface="Times New Roman"/>
                <a:ea typeface="华文细黑"/>
                <a:cs typeface="Times New Roman"/>
              </a:rPr>
              <a:t>	            </a:t>
            </a:r>
            <a:r>
              <a:rPr lang="en-US" altLang="zh-CN" sz="2800" kern="100" dirty="0" smtClean="0">
                <a:latin typeface="宋体"/>
                <a:ea typeface="华文细黑"/>
                <a:cs typeface="Times New Roman"/>
              </a:rPr>
              <a:t>”</a:t>
            </a:r>
            <a:r>
              <a:rPr lang="zh-CN" altLang="zh-CN" sz="2800" kern="100" dirty="0">
                <a:latin typeface="Times New Roman"/>
                <a:ea typeface="华文细黑"/>
                <a:cs typeface="Times New Roman"/>
              </a:rPr>
              <a:t>，并亲自采集标本，足迹遍及全国各地。</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(3)</a:t>
            </a:r>
            <a:r>
              <a:rPr lang="zh-CN" altLang="zh-CN" sz="2800" kern="100" dirty="0" smtClean="0">
                <a:latin typeface="Times New Roman"/>
                <a:ea typeface="华文细黑"/>
                <a:cs typeface="Times New Roman"/>
              </a:rPr>
              <a:t>注重</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分析</a:t>
            </a:r>
            <a:r>
              <a:rPr lang="zh-CN" altLang="zh-CN" sz="2800" kern="100" dirty="0">
                <a:latin typeface="Times New Roman"/>
                <a:ea typeface="华文细黑"/>
                <a:cs typeface="Times New Roman"/>
              </a:rPr>
              <a:t>：既用事实批驳炼丹长生的欺人谬说，同时从炼丹著作中汲取一些炼制化学药物的方法，甄别、肯定了</a:t>
            </a:r>
            <a:r>
              <a:rPr lang="en-US" altLang="zh-CN" sz="2800" kern="100" dirty="0">
                <a:latin typeface="Times New Roman"/>
                <a:ea typeface="华文细黑"/>
                <a:cs typeface="Courier New"/>
              </a:rPr>
              <a:t>20</a:t>
            </a:r>
            <a:r>
              <a:rPr lang="zh-CN" altLang="zh-CN" sz="2800" kern="100" dirty="0" smtClean="0">
                <a:latin typeface="Times New Roman"/>
                <a:ea typeface="华文细黑"/>
                <a:cs typeface="Times New Roman"/>
              </a:rPr>
              <a:t>多种</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的</a:t>
            </a:r>
            <a:r>
              <a:rPr lang="zh-CN" altLang="zh-CN" sz="2800" kern="100" dirty="0">
                <a:latin typeface="Times New Roman"/>
                <a:ea typeface="华文细黑"/>
                <a:cs typeface="Times New Roman"/>
              </a:rPr>
              <a:t>医疗价值。</a:t>
            </a:r>
            <a:endParaRPr lang="zh-CN" altLang="zh-CN" sz="2800" kern="100" dirty="0">
              <a:effectLst/>
              <a:latin typeface="宋体"/>
              <a:cs typeface="Courier New"/>
            </a:endParaRPr>
          </a:p>
        </p:txBody>
      </p:sp>
      <p:sp>
        <p:nvSpPr>
          <p:cNvPr id="5" name="矩形 4"/>
          <p:cNvSpPr/>
          <p:nvPr/>
        </p:nvSpPr>
        <p:spPr>
          <a:xfrm>
            <a:off x="6132368" y="2474526"/>
            <a:ext cx="2339102"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医者贵在格物</a:t>
            </a:r>
            <a:endParaRPr lang="zh-CN" altLang="en-US" dirty="0">
              <a:solidFill>
                <a:srgbClr val="C00000"/>
              </a:solidFill>
            </a:endParaRPr>
          </a:p>
        </p:txBody>
      </p:sp>
      <p:sp>
        <p:nvSpPr>
          <p:cNvPr id="8" name="矩形 7"/>
          <p:cNvSpPr/>
          <p:nvPr/>
        </p:nvSpPr>
        <p:spPr>
          <a:xfrm>
            <a:off x="1591995" y="3736876"/>
            <a:ext cx="902811"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实证</a:t>
            </a:r>
            <a:endParaRPr lang="zh-CN" altLang="en-US" sz="2800" kern="100" dirty="0">
              <a:solidFill>
                <a:srgbClr val="C00000"/>
              </a:solidFill>
              <a:latin typeface="Times New Roman"/>
              <a:ea typeface="华文细黑"/>
              <a:cs typeface="Times New Roman"/>
            </a:endParaRPr>
          </a:p>
        </p:txBody>
      </p:sp>
      <p:sp>
        <p:nvSpPr>
          <p:cNvPr id="12" name="矩形 11"/>
          <p:cNvSpPr/>
          <p:nvPr/>
        </p:nvSpPr>
        <p:spPr>
          <a:xfrm>
            <a:off x="8885787" y="4399692"/>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化学药物</a:t>
            </a:r>
            <a:endParaRPr lang="zh-CN" altLang="en-US" sz="2800" kern="100" dirty="0">
              <a:solidFill>
                <a:srgbClr val="C00000"/>
              </a:solidFill>
              <a:latin typeface="Times New Roman"/>
              <a:ea typeface="华文细黑"/>
              <a:cs typeface="Times New Roman"/>
            </a:endParaRPr>
          </a:p>
        </p:txBody>
      </p:sp>
    </p:spTree>
    <p:extLst>
      <p:ext uri="{BB962C8B-B14F-4D97-AF65-F5344CB8AC3E}">
        <p14:creationId xmlns:p14="http://schemas.microsoft.com/office/powerpoint/2010/main" xmlns="" val="2606076091"/>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blinds(horizontal)">
                                      <p:cBhvr>
                                        <p:cTn id="15" dur="5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1" nodeType="clickEffect">
                                  <p:stCondLst>
                                    <p:cond delay="0"/>
                                  </p:stCondLst>
                                  <p:childTnLst>
                                    <p:animEffect transition="out" filter="fade">
                                      <p:cBhvr>
                                        <p:cTn id="19" dur="500"/>
                                        <p:tgtEl>
                                          <p:spTgt spid="5"/>
                                        </p:tgtEl>
                                      </p:cBhvr>
                                    </p:animEffect>
                                    <p:set>
                                      <p:cBhvr>
                                        <p:cTn id="20" dur="1" fill="hold">
                                          <p:stCondLst>
                                            <p:cond delay="499"/>
                                          </p:stCondLst>
                                        </p:cTn>
                                        <p:tgtEl>
                                          <p:spTgt spid="5"/>
                                        </p:tgtEl>
                                        <p:attrNameLst>
                                          <p:attrName>style.visibility</p:attrName>
                                        </p:attrNameLst>
                                      </p:cBhvr>
                                      <p:to>
                                        <p:strVal val="hidden"/>
                                      </p:to>
                                    </p:set>
                                  </p:childTnLst>
                                </p:cTn>
                              </p:par>
                              <p:par>
                                <p:cTn id="21" presetID="10" presetClass="exit" presetSubtype="0" fill="hold" grpId="1" nodeType="withEffect">
                                  <p:stCondLst>
                                    <p:cond delay="0"/>
                                  </p:stCondLst>
                                  <p:childTnLst>
                                    <p:animEffect transition="out" filter="fade">
                                      <p:cBhvr>
                                        <p:cTn id="22" dur="500"/>
                                        <p:tgtEl>
                                          <p:spTgt spid="8"/>
                                        </p:tgtEl>
                                      </p:cBhvr>
                                    </p:animEffect>
                                    <p:set>
                                      <p:cBhvr>
                                        <p:cTn id="23" dur="1" fill="hold">
                                          <p:stCondLst>
                                            <p:cond delay="499"/>
                                          </p:stCondLst>
                                        </p:cTn>
                                        <p:tgtEl>
                                          <p:spTgt spid="8"/>
                                        </p:tgtEl>
                                        <p:attrNameLst>
                                          <p:attrName>style.visibility</p:attrName>
                                        </p:attrNameLst>
                                      </p:cBhvr>
                                      <p:to>
                                        <p:strVal val="hidden"/>
                                      </p:to>
                                    </p:set>
                                  </p:childTnLst>
                                </p:cTn>
                              </p:par>
                              <p:par>
                                <p:cTn id="24" presetID="10" presetClass="exit" presetSubtype="0" fill="hold" grpId="1" nodeType="withEffect">
                                  <p:stCondLst>
                                    <p:cond delay="0"/>
                                  </p:stCondLst>
                                  <p:childTnLst>
                                    <p:animEffect transition="out" filter="fade">
                                      <p:cBhvr>
                                        <p:cTn id="25" dur="500"/>
                                        <p:tgtEl>
                                          <p:spTgt spid="12"/>
                                        </p:tgtEl>
                                      </p:cBhvr>
                                    </p:animEffect>
                                    <p:set>
                                      <p:cBhvr>
                                        <p:cTn id="26" dur="1" fill="hold">
                                          <p:stCondLst>
                                            <p:cond delay="4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5" grpId="0"/>
      <p:bldP spid="5" grpId="1"/>
      <p:bldP spid="8" grpId="0"/>
      <p:bldP spid="8" grpId="1"/>
      <p:bldP spid="12" grpId="0"/>
      <p:bldP spid="12"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sp>
        <p:nvSpPr>
          <p:cNvPr id="6" name="矩形 5"/>
          <p:cNvSpPr/>
          <p:nvPr/>
        </p:nvSpPr>
        <p:spPr>
          <a:xfrm>
            <a:off x="309484" y="450896"/>
            <a:ext cx="11499437" cy="400107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b="1" kern="100" dirty="0">
                <a:latin typeface="Times New Roman"/>
                <a:ea typeface="华文细黑"/>
                <a:cs typeface="Courier New"/>
              </a:rPr>
              <a:t>2.</a:t>
            </a:r>
            <a:r>
              <a:rPr lang="zh-CN" altLang="zh-CN" sz="2800" b="1" kern="100" dirty="0">
                <a:latin typeface="Times New Roman"/>
                <a:ea typeface="华文细黑"/>
                <a:cs typeface="Times New Roman"/>
              </a:rPr>
              <a:t>《本草纲目》的内容及成就</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《本草纲目》不但是医药大典，而且是一</a:t>
            </a:r>
            <a:r>
              <a:rPr lang="zh-CN" altLang="zh-CN" sz="2800" kern="100" dirty="0" smtClean="0">
                <a:latin typeface="Times New Roman"/>
                <a:ea typeface="华文细黑"/>
                <a:cs typeface="Times New Roman"/>
              </a:rPr>
              <a:t>部</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的</a:t>
            </a:r>
            <a:r>
              <a:rPr lang="zh-CN" altLang="zh-CN" sz="2800" kern="100" dirty="0">
                <a:latin typeface="Times New Roman"/>
                <a:ea typeface="华文细黑"/>
                <a:cs typeface="Times New Roman"/>
              </a:rPr>
              <a:t>巨著，在生物学、矿物学、冶金学、地质学、化学、物候学等领域都做出了重大贡献。李时珍还创立了当时世界先进</a:t>
            </a:r>
            <a:r>
              <a:rPr lang="zh-CN" altLang="zh-CN" sz="2800" kern="100" dirty="0" smtClean="0">
                <a:latin typeface="Times New Roman"/>
                <a:ea typeface="华文细黑"/>
                <a:cs typeface="Times New Roman"/>
              </a:rPr>
              <a:t>的</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明显含有生物进化的思想。他首次提出</a:t>
            </a:r>
            <a:r>
              <a:rPr lang="en-US" altLang="zh-CN" sz="2800" kern="100" dirty="0" smtClean="0">
                <a:latin typeface="宋体"/>
                <a:ea typeface="华文细黑"/>
                <a:cs typeface="Times New Roman"/>
              </a:rPr>
              <a:t>“</a:t>
            </a:r>
            <a:r>
              <a:rPr lang="en-US" altLang="zh-CN" sz="2800" u="sng" kern="100" dirty="0" smtClean="0">
                <a:latin typeface="Times New Roman"/>
                <a:ea typeface="华文细黑"/>
                <a:cs typeface="Times New Roman"/>
              </a:rPr>
              <a:t>	     </a:t>
            </a:r>
            <a:r>
              <a:rPr lang="en-US" altLang="zh-CN" sz="2800" kern="100" dirty="0" smtClean="0">
                <a:latin typeface="宋体"/>
                <a:ea typeface="华文细黑"/>
                <a:cs typeface="Times New Roman"/>
              </a:rPr>
              <a:t>”</a:t>
            </a:r>
            <a:r>
              <a:rPr lang="zh-CN" altLang="zh-CN" sz="2800" kern="100" dirty="0">
                <a:latin typeface="Times New Roman"/>
                <a:ea typeface="华文细黑"/>
                <a:cs typeface="Times New Roman"/>
              </a:rPr>
              <a:t>的见解，认为人类思维意识活动是大脑的机能和产物，具有重大意义</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p:txBody>
      </p:sp>
      <p:sp>
        <p:nvSpPr>
          <p:cNvPr id="2" name="矩形 1"/>
          <p:cNvSpPr/>
          <p:nvPr/>
        </p:nvSpPr>
        <p:spPr>
          <a:xfrm>
            <a:off x="7067505" y="1197546"/>
            <a:ext cx="1980029"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百科全书式</a:t>
            </a:r>
            <a:endParaRPr lang="zh-CN" altLang="en-US" sz="2800" kern="100" dirty="0">
              <a:solidFill>
                <a:srgbClr val="C00000"/>
              </a:solidFill>
              <a:latin typeface="Times New Roman"/>
              <a:ea typeface="华文细黑"/>
              <a:cs typeface="Times New Roman"/>
            </a:endParaRPr>
          </a:p>
        </p:txBody>
      </p:sp>
      <p:sp>
        <p:nvSpPr>
          <p:cNvPr id="3" name="矩形 2"/>
          <p:cNvSpPr/>
          <p:nvPr/>
        </p:nvSpPr>
        <p:spPr>
          <a:xfrm>
            <a:off x="5411321" y="2474526"/>
            <a:ext cx="1980029"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药物分类法</a:t>
            </a:r>
            <a:endParaRPr lang="zh-CN" altLang="en-US" sz="2800" kern="100" dirty="0">
              <a:solidFill>
                <a:srgbClr val="C00000"/>
              </a:solidFill>
              <a:latin typeface="Times New Roman"/>
              <a:ea typeface="华文细黑"/>
              <a:cs typeface="Times New Roman"/>
            </a:endParaRPr>
          </a:p>
        </p:txBody>
      </p:sp>
      <p:sp>
        <p:nvSpPr>
          <p:cNvPr id="4" name="矩形 3"/>
          <p:cNvSpPr/>
          <p:nvPr/>
        </p:nvSpPr>
        <p:spPr>
          <a:xfrm>
            <a:off x="3324056" y="3113073"/>
            <a:ext cx="2339102"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脑为元神之府</a:t>
            </a:r>
            <a:endParaRPr lang="zh-CN" altLang="en-US" sz="2800" kern="100" dirty="0">
              <a:solidFill>
                <a:srgbClr val="C00000"/>
              </a:solidFill>
              <a:latin typeface="Times New Roman"/>
              <a:ea typeface="华文细黑"/>
              <a:cs typeface="Times New Roman"/>
            </a:endParaRPr>
          </a:p>
        </p:txBody>
      </p:sp>
    </p:spTree>
    <p:extLst>
      <p:ext uri="{BB962C8B-B14F-4D97-AF65-F5344CB8AC3E}">
        <p14:creationId xmlns:p14="http://schemas.microsoft.com/office/powerpoint/2010/main" xmlns="" val="792058507"/>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linds(horizontal)">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xit" presetSubtype="0" fill="hold" grpId="1" nodeType="clickEffect">
                                  <p:stCondLst>
                                    <p:cond delay="0"/>
                                  </p:stCondLst>
                                  <p:childTnLst>
                                    <p:animEffect transition="out" filter="fade">
                                      <p:cBhvr>
                                        <p:cTn id="17" dur="500"/>
                                        <p:tgtEl>
                                          <p:spTgt spid="2"/>
                                        </p:tgtEl>
                                      </p:cBhvr>
                                    </p:animEffect>
                                    <p:set>
                                      <p:cBhvr>
                                        <p:cTn id="18" dur="1" fill="hold">
                                          <p:stCondLst>
                                            <p:cond delay="499"/>
                                          </p:stCondLst>
                                        </p:cTn>
                                        <p:tgtEl>
                                          <p:spTgt spid="2"/>
                                        </p:tgtEl>
                                        <p:attrNameLst>
                                          <p:attrName>style.visibility</p:attrName>
                                        </p:attrNameLst>
                                      </p:cBhvr>
                                      <p:to>
                                        <p:strVal val="hidden"/>
                                      </p:to>
                                    </p:set>
                                  </p:childTnLst>
                                </p:cTn>
                              </p:par>
                              <p:par>
                                <p:cTn id="19" presetID="10" presetClass="exit" presetSubtype="0" fill="hold" grpId="1" nodeType="withEffect">
                                  <p:stCondLst>
                                    <p:cond delay="0"/>
                                  </p:stCondLst>
                                  <p:childTnLst>
                                    <p:animEffect transition="out" filter="fade">
                                      <p:cBhvr>
                                        <p:cTn id="20" dur="500"/>
                                        <p:tgtEl>
                                          <p:spTgt spid="3"/>
                                        </p:tgtEl>
                                      </p:cBhvr>
                                    </p:animEffect>
                                    <p:set>
                                      <p:cBhvr>
                                        <p:cTn id="21" dur="1" fill="hold">
                                          <p:stCondLst>
                                            <p:cond delay="499"/>
                                          </p:stCondLst>
                                        </p:cTn>
                                        <p:tgtEl>
                                          <p:spTgt spid="3"/>
                                        </p:tgtEl>
                                        <p:attrNameLst>
                                          <p:attrName>style.visibility</p:attrName>
                                        </p:attrNameLst>
                                      </p:cBhvr>
                                      <p:to>
                                        <p:strVal val="hidden"/>
                                      </p:to>
                                    </p:set>
                                  </p:childTnLst>
                                </p:cTn>
                              </p:par>
                              <p:par>
                                <p:cTn id="22" presetID="10" presetClass="exit" presetSubtype="0" fill="hold" grpId="1" nodeType="withEffect">
                                  <p:stCondLst>
                                    <p:cond delay="0"/>
                                  </p:stCondLst>
                                  <p:childTnLst>
                                    <p:animEffect transition="out" filter="fade">
                                      <p:cBhvr>
                                        <p:cTn id="23" dur="500"/>
                                        <p:tgtEl>
                                          <p:spTgt spid="4"/>
                                        </p:tgtEl>
                                      </p:cBhvr>
                                    </p:animEffect>
                                    <p:set>
                                      <p:cBhvr>
                                        <p:cTn id="24" dur="1" fill="hold">
                                          <p:stCondLst>
                                            <p:cond delay="499"/>
                                          </p:stCondLst>
                                        </p:cTn>
                                        <p:tgtEl>
                                          <p:spTgt spid="4"/>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2" grpId="0"/>
      <p:bldP spid="2" grpId="1"/>
      <p:bldP spid="3" grpId="0"/>
      <p:bldP spid="3" grpId="1"/>
      <p:bldP spid="4" grpId="0"/>
      <p:bldP spid="4"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334566" y="261442"/>
            <a:ext cx="11377264" cy="464740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b="1" kern="100" dirty="0">
                <a:latin typeface="Times New Roman"/>
                <a:ea typeface="华文细黑"/>
                <a:cs typeface="Courier New"/>
              </a:rPr>
              <a:t>3.</a:t>
            </a:r>
            <a:r>
              <a:rPr lang="zh-CN" altLang="zh-CN" sz="2800" b="1" kern="100" dirty="0">
                <a:latin typeface="Times New Roman"/>
                <a:ea typeface="华文细黑"/>
                <a:cs typeface="Times New Roman"/>
              </a:rPr>
              <a:t>《本草纲目》的影响及李时珍的地位</a:t>
            </a:r>
            <a:endParaRPr lang="zh-CN" altLang="zh-CN" sz="2800" b="1"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《本草纲目》的影响：《本草纲目》出版十多年后传</a:t>
            </a:r>
            <a:r>
              <a:rPr lang="zh-CN" altLang="zh-CN" sz="2800" kern="100" dirty="0" smtClean="0">
                <a:latin typeface="Times New Roman"/>
                <a:ea typeface="华文细黑"/>
                <a:cs typeface="Times New Roman"/>
              </a:rPr>
              <a:t>到</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和</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并被相继译成拉丁文、法、德、英等文字，在世界上产生了广泛影响</a:t>
            </a:r>
            <a:r>
              <a:rPr lang="zh-CN" altLang="zh-CN" sz="2800" kern="100" dirty="0" smtClean="0">
                <a:latin typeface="Times New Roman"/>
                <a:ea typeface="华文细黑"/>
                <a:cs typeface="Times New Roman"/>
              </a:rPr>
              <a:t>，</a:t>
            </a:r>
            <a:r>
              <a:rPr lang="en-US" altLang="zh-CN" sz="2800" u="sng" kern="100" dirty="0" smtClean="0">
                <a:latin typeface="Times New Roman"/>
                <a:ea typeface="华文细黑"/>
                <a:cs typeface="Times New Roman"/>
              </a:rPr>
              <a:t>           </a:t>
            </a:r>
          </a:p>
          <a:p>
            <a:pPr algn="just">
              <a:lnSpc>
                <a:spcPct val="150000"/>
              </a:lnSpc>
              <a:spcAft>
                <a:spcPts val="0"/>
              </a:spcAft>
              <a:tabLst>
                <a:tab pos="2340610" algn="l"/>
              </a:tabLst>
            </a:pPr>
            <a:r>
              <a:rPr lang="en-US" altLang="zh-CN" sz="2800" u="sng" kern="100" dirty="0">
                <a:latin typeface="Times New Roman"/>
                <a:ea typeface="华文细黑"/>
                <a:cs typeface="Times New Roman"/>
              </a:rPr>
              <a:t> </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称赞</a:t>
            </a:r>
            <a:r>
              <a:rPr lang="zh-CN" altLang="zh-CN" sz="2800" kern="100" dirty="0">
                <a:latin typeface="Times New Roman"/>
                <a:ea typeface="华文细黑"/>
                <a:cs typeface="Times New Roman"/>
              </a:rPr>
              <a:t>它是</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古代中国的百科全书</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李时珍的地位：英国</a:t>
            </a:r>
            <a:r>
              <a:rPr lang="zh-CN" altLang="zh-CN" sz="2800" kern="100" dirty="0" smtClean="0">
                <a:latin typeface="Times New Roman"/>
                <a:ea typeface="华文细黑"/>
                <a:cs typeface="Times New Roman"/>
              </a:rPr>
              <a:t>科学家</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认为</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李时珍达到了与伽利略、维萨里的科学活动隔绝的任何科学家所不能达到的最高水平</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a:t>
            </a:r>
            <a:r>
              <a:rPr lang="en-US" altLang="zh-CN" sz="2800" kern="100" dirty="0">
                <a:latin typeface="Times New Roman"/>
                <a:ea typeface="华文细黑"/>
                <a:cs typeface="Courier New"/>
              </a:rPr>
              <a:t>1951</a:t>
            </a:r>
            <a:r>
              <a:rPr lang="zh-CN" altLang="zh-CN" sz="2800" kern="100" dirty="0">
                <a:latin typeface="Times New Roman"/>
                <a:ea typeface="华文细黑"/>
                <a:cs typeface="Times New Roman"/>
              </a:rPr>
              <a:t>年</a:t>
            </a:r>
            <a:r>
              <a:rPr lang="zh-CN" altLang="zh-CN" sz="2800" kern="100" dirty="0" smtClean="0">
                <a:latin typeface="Times New Roman"/>
                <a:ea typeface="华文细黑"/>
                <a:cs typeface="Times New Roman"/>
              </a:rPr>
              <a:t>，</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的</a:t>
            </a:r>
            <a:r>
              <a:rPr lang="zh-CN" altLang="zh-CN" sz="2800" kern="100" dirty="0">
                <a:latin typeface="Times New Roman"/>
                <a:ea typeface="华文细黑"/>
                <a:cs typeface="Times New Roman"/>
              </a:rPr>
              <a:t>各国代表，一致尊崇李时珍为世界文化名人。</a:t>
            </a:r>
            <a:endParaRPr lang="zh-CN" altLang="zh-CN" sz="2800" kern="100" dirty="0">
              <a:latin typeface="宋体"/>
              <a:cs typeface="Courier New"/>
            </a:endParaRPr>
          </a:p>
        </p:txBody>
      </p:sp>
      <p:graphicFrame>
        <p:nvGraphicFramePr>
          <p:cNvPr id="8" name="表格 7"/>
          <p:cNvGraphicFramePr>
            <a:graphicFrameLocks noGrp="1"/>
          </p:cNvGraphicFramePr>
          <p:nvPr>
            <p:extLst>
              <p:ext uri="{D42A27DB-BD31-4B8C-83A1-F6EECF244321}">
                <p14:modId xmlns:p14="http://schemas.microsoft.com/office/powerpoint/2010/main" xmlns="" val="2984133146"/>
              </p:ext>
            </p:extLst>
          </p:nvPr>
        </p:nvGraphicFramePr>
        <p:xfrm>
          <a:off x="10619904" y="4221882"/>
          <a:ext cx="1558702" cy="1782198"/>
        </p:xfrm>
        <a:graphic>
          <a:graphicData uri="http://schemas.openxmlformats.org/drawingml/2006/table">
            <a:tbl>
              <a:tblPr bandRow="1">
                <a:tableStyleId>{93296810-A885-4BE3-A3E7-6D5BEEA58F35}</a:tableStyleId>
              </a:tblPr>
              <a:tblGrid>
                <a:gridCol w="1558702"/>
              </a:tblGrid>
              <a:tr h="594066">
                <a:tc>
                  <a:txBody>
                    <a:bodyPr/>
                    <a:lstStyle/>
                    <a:p>
                      <a:pPr marL="0" marR="0" indent="0" algn="ctr" defTabSz="1218565" rtl="0" eaLnBrk="1" fontAlgn="auto" latinLnBrk="0" hangingPunct="1">
                        <a:lnSpc>
                          <a:spcPct val="100000"/>
                        </a:lnSpc>
                        <a:spcBef>
                          <a:spcPts val="0"/>
                        </a:spcBef>
                        <a:spcAft>
                          <a:spcPts val="0"/>
                        </a:spcAft>
                        <a:buClrTx/>
                        <a:buSzTx/>
                        <a:buFontTx/>
                        <a:buNone/>
                        <a:tabLst/>
                        <a:defRPr/>
                      </a:pPr>
                      <a:endParaRPr kumimoji="0" lang="zh-CN" altLang="en-US" sz="2400"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594066">
                <a:tc>
                  <a:txBody>
                    <a:bodyPr/>
                    <a:lstStyle/>
                    <a:p>
                      <a:pPr marL="0" marR="0" indent="0" algn="ctr" defTabSz="1218565" rtl="0" eaLnBrk="1" fontAlgn="auto" latinLnBrk="0" hangingPunct="1">
                        <a:lnSpc>
                          <a:spcPct val="100000"/>
                        </a:lnSpc>
                        <a:spcBef>
                          <a:spcPts val="0"/>
                        </a:spcBef>
                        <a:spcAft>
                          <a:spcPts val="0"/>
                        </a:spcAft>
                        <a:buClrTx/>
                        <a:buSzTx/>
                        <a:buFontTx/>
                        <a:buNone/>
                        <a:tabLst/>
                        <a:defRPr/>
                      </a:pPr>
                      <a:endParaRPr kumimoji="0" lang="zh-CN" altLang="en-US" sz="2400"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594066">
                <a:tc>
                  <a:txBody>
                    <a:bodyPr/>
                    <a:lstStyle/>
                    <a:p>
                      <a:pPr marL="0" marR="0" indent="0" algn="ctr" defTabSz="1218565" rtl="0" eaLnBrk="1" fontAlgn="auto" latinLnBrk="0" hangingPunct="1">
                        <a:lnSpc>
                          <a:spcPct val="100000"/>
                        </a:lnSpc>
                        <a:spcBef>
                          <a:spcPts val="0"/>
                        </a:spcBef>
                        <a:spcAft>
                          <a:spcPts val="0"/>
                        </a:spcAft>
                        <a:buClrTx/>
                        <a:buSzTx/>
                        <a:buFontTx/>
                        <a:buNone/>
                        <a:tabLst/>
                        <a:defRPr/>
                      </a:pPr>
                      <a:endParaRPr kumimoji="0" lang="zh-CN" altLang="en-US" sz="2400"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14" name="矩形 13">
            <a:hlinkClick r:id="rId2" action="ppaction://hlinksldjump"/>
          </p:cNvPr>
          <p:cNvSpPr/>
          <p:nvPr/>
        </p:nvSpPr>
        <p:spPr>
          <a:xfrm>
            <a:off x="10728106" y="4291794"/>
            <a:ext cx="1415772" cy="461665"/>
          </a:xfrm>
          <a:prstGeom prst="rect">
            <a:avLst/>
          </a:prstGeom>
        </p:spPr>
        <p:txBody>
          <a:bodyPr wrap="none">
            <a:spAutoFit/>
          </a:bodyPr>
          <a:lstStyle/>
          <a:p>
            <a:pPr algn="ctr">
              <a:defRPr/>
            </a:pPr>
            <a:r>
              <a:rPr lang="zh-CN" altLang="en-US" dirty="0">
                <a:solidFill>
                  <a:schemeClr val="tx1">
                    <a:lumMod val="65000"/>
                    <a:lumOff val="35000"/>
                  </a:schemeClr>
                </a:solidFill>
                <a:latin typeface="华文细黑" pitchFamily="2" charset="-122"/>
                <a:ea typeface="华文细黑" pitchFamily="2" charset="-122"/>
              </a:rPr>
              <a:t>教材互补</a:t>
            </a:r>
          </a:p>
        </p:txBody>
      </p:sp>
      <p:pic>
        <p:nvPicPr>
          <p:cNvPr id="16" name="图片 1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sp>
        <p:nvSpPr>
          <p:cNvPr id="7" name="矩形 6">
            <a:hlinkClick r:id="rId4" action="ppaction://hlinksldjump"/>
          </p:cNvPr>
          <p:cNvSpPr/>
          <p:nvPr/>
        </p:nvSpPr>
        <p:spPr>
          <a:xfrm>
            <a:off x="10728106" y="4869954"/>
            <a:ext cx="1415772" cy="461665"/>
          </a:xfrm>
          <a:prstGeom prst="rect">
            <a:avLst/>
          </a:prstGeom>
        </p:spPr>
        <p:txBody>
          <a:bodyPr wrap="none">
            <a:spAutoFit/>
          </a:bodyPr>
          <a:lstStyle/>
          <a:p>
            <a:pPr algn="ctr">
              <a:defRPr/>
            </a:pPr>
            <a:r>
              <a:rPr lang="zh-CN" altLang="en-US" dirty="0">
                <a:solidFill>
                  <a:schemeClr val="tx1">
                    <a:lumMod val="65000"/>
                    <a:lumOff val="35000"/>
                  </a:schemeClr>
                </a:solidFill>
                <a:latin typeface="华文细黑" pitchFamily="2" charset="-122"/>
                <a:ea typeface="华文细黑" pitchFamily="2" charset="-122"/>
              </a:rPr>
              <a:t>重点精讲</a:t>
            </a:r>
          </a:p>
        </p:txBody>
      </p:sp>
      <p:sp>
        <p:nvSpPr>
          <p:cNvPr id="3" name="矩形 2"/>
          <p:cNvSpPr/>
          <p:nvPr/>
        </p:nvSpPr>
        <p:spPr>
          <a:xfrm>
            <a:off x="9335566" y="1015430"/>
            <a:ext cx="902811"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朝鲜</a:t>
            </a:r>
            <a:endParaRPr lang="zh-CN" altLang="en-US" sz="2800" kern="100" dirty="0">
              <a:solidFill>
                <a:srgbClr val="C00000"/>
              </a:solidFill>
              <a:latin typeface="Times New Roman"/>
              <a:ea typeface="华文细黑"/>
              <a:cs typeface="Times New Roman"/>
            </a:endParaRPr>
          </a:p>
        </p:txBody>
      </p:sp>
      <p:sp>
        <p:nvSpPr>
          <p:cNvPr id="4" name="矩形 3"/>
          <p:cNvSpPr/>
          <p:nvPr/>
        </p:nvSpPr>
        <p:spPr>
          <a:xfrm>
            <a:off x="10434736" y="1010097"/>
            <a:ext cx="902811"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日本</a:t>
            </a:r>
            <a:endParaRPr lang="zh-CN" altLang="en-US" sz="2800" kern="100" dirty="0">
              <a:solidFill>
                <a:srgbClr val="C00000"/>
              </a:solidFill>
              <a:latin typeface="Times New Roman"/>
              <a:ea typeface="华文细黑"/>
              <a:cs typeface="Times New Roman"/>
            </a:endParaRPr>
          </a:p>
        </p:txBody>
      </p:sp>
      <p:sp>
        <p:nvSpPr>
          <p:cNvPr id="5" name="矩形 4"/>
          <p:cNvSpPr/>
          <p:nvPr/>
        </p:nvSpPr>
        <p:spPr>
          <a:xfrm>
            <a:off x="387524" y="2296716"/>
            <a:ext cx="1261884"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达尔文</a:t>
            </a:r>
            <a:endParaRPr lang="zh-CN" altLang="en-US" sz="2800" kern="100" dirty="0">
              <a:solidFill>
                <a:srgbClr val="C00000"/>
              </a:solidFill>
              <a:latin typeface="Times New Roman"/>
              <a:ea typeface="华文细黑"/>
              <a:cs typeface="Times New Roman"/>
            </a:endParaRPr>
          </a:p>
        </p:txBody>
      </p:sp>
      <p:sp>
        <p:nvSpPr>
          <p:cNvPr id="9" name="矩形 8"/>
          <p:cNvSpPr/>
          <p:nvPr/>
        </p:nvSpPr>
        <p:spPr>
          <a:xfrm>
            <a:off x="5068396" y="2916099"/>
            <a:ext cx="1261884"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李约瑟</a:t>
            </a:r>
            <a:endParaRPr lang="zh-CN" altLang="en-US" sz="2800" kern="100" dirty="0">
              <a:solidFill>
                <a:srgbClr val="C00000"/>
              </a:solidFill>
              <a:latin typeface="Times New Roman"/>
              <a:ea typeface="华文细黑"/>
              <a:cs typeface="Times New Roman"/>
            </a:endParaRPr>
          </a:p>
        </p:txBody>
      </p:sp>
      <p:sp>
        <p:nvSpPr>
          <p:cNvPr id="10" name="矩形 9"/>
          <p:cNvSpPr/>
          <p:nvPr/>
        </p:nvSpPr>
        <p:spPr>
          <a:xfrm>
            <a:off x="463753" y="4202718"/>
            <a:ext cx="2698175"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世界和平理事会</a:t>
            </a:r>
            <a:endParaRPr lang="zh-CN" altLang="en-US" sz="2800" kern="100" dirty="0">
              <a:solidFill>
                <a:srgbClr val="C00000"/>
              </a:solidFill>
              <a:latin typeface="Times New Roman"/>
              <a:ea typeface="华文细黑"/>
              <a:cs typeface="Times New Roman"/>
            </a:endParaRPr>
          </a:p>
        </p:txBody>
      </p:sp>
      <p:sp>
        <p:nvSpPr>
          <p:cNvPr id="12" name="矩形 11">
            <a:hlinkClick r:id="rId5" action="ppaction://hlinksldjump"/>
          </p:cNvPr>
          <p:cNvSpPr/>
          <p:nvPr/>
        </p:nvSpPr>
        <p:spPr>
          <a:xfrm>
            <a:off x="10711096" y="5399644"/>
            <a:ext cx="1415772" cy="579005"/>
          </a:xfrm>
          <a:prstGeom prst="rect">
            <a:avLst/>
          </a:prstGeom>
        </p:spPr>
        <p:txBody>
          <a:bodyPr wrap="none" anchor="ctr" anchorCtr="0">
            <a:spAutoFit/>
          </a:bodyPr>
          <a:lstStyle/>
          <a:p>
            <a:pPr algn="ctr">
              <a:lnSpc>
                <a:spcPct val="150000"/>
              </a:lnSpc>
              <a:tabLst>
                <a:tab pos="1890395" algn="l"/>
              </a:tabLst>
              <a:defRPr/>
            </a:pPr>
            <a:r>
              <a:rPr lang="zh-CN" altLang="en-US" dirty="0">
                <a:solidFill>
                  <a:schemeClr val="tx1">
                    <a:lumMod val="65000"/>
                    <a:lumOff val="35000"/>
                  </a:schemeClr>
                </a:solidFill>
                <a:latin typeface="华文细黑" pitchFamily="2" charset="-122"/>
                <a:ea typeface="华文细黑" pitchFamily="2" charset="-122"/>
              </a:rPr>
              <a:t>历史评价</a:t>
            </a:r>
          </a:p>
        </p:txBody>
      </p:sp>
    </p:spTree>
    <p:extLst>
      <p:ext uri="{BB962C8B-B14F-4D97-AF65-F5344CB8AC3E}">
        <p14:creationId xmlns:p14="http://schemas.microsoft.com/office/powerpoint/2010/main" xmlns="" val="2851348574"/>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linds(horizontal)">
                                      <p:cBhvr>
                                        <p:cTn id="10" dur="500"/>
                                        <p:tgtEl>
                                          <p:spTgt spid="4"/>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linds(horizont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linds(horizontal)">
                                      <p:cBhvr>
                                        <p:cTn id="18" dur="500"/>
                                        <p:tgtEl>
                                          <p:spTgt spid="9"/>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blinds(horizontal)">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xit" presetSubtype="0" fill="hold" grpId="1" nodeType="clickEffect">
                                  <p:stCondLst>
                                    <p:cond delay="0"/>
                                  </p:stCondLst>
                                  <p:childTnLst>
                                    <p:animEffect transition="out" filter="fade">
                                      <p:cBhvr>
                                        <p:cTn id="25" dur="500"/>
                                        <p:tgtEl>
                                          <p:spTgt spid="3"/>
                                        </p:tgtEl>
                                      </p:cBhvr>
                                    </p:animEffect>
                                    <p:set>
                                      <p:cBhvr>
                                        <p:cTn id="26" dur="1" fill="hold">
                                          <p:stCondLst>
                                            <p:cond delay="499"/>
                                          </p:stCondLst>
                                        </p:cTn>
                                        <p:tgtEl>
                                          <p:spTgt spid="3"/>
                                        </p:tgtEl>
                                        <p:attrNameLst>
                                          <p:attrName>style.visibility</p:attrName>
                                        </p:attrNameLst>
                                      </p:cBhvr>
                                      <p:to>
                                        <p:strVal val="hidden"/>
                                      </p:to>
                                    </p:set>
                                  </p:childTnLst>
                                </p:cTn>
                              </p:par>
                              <p:par>
                                <p:cTn id="27" presetID="10" presetClass="exit" presetSubtype="0" fill="hold" grpId="1" nodeType="withEffect">
                                  <p:stCondLst>
                                    <p:cond delay="0"/>
                                  </p:stCondLst>
                                  <p:childTnLst>
                                    <p:animEffect transition="out" filter="fade">
                                      <p:cBhvr>
                                        <p:cTn id="28" dur="500"/>
                                        <p:tgtEl>
                                          <p:spTgt spid="4"/>
                                        </p:tgtEl>
                                      </p:cBhvr>
                                    </p:animEffect>
                                    <p:set>
                                      <p:cBhvr>
                                        <p:cTn id="29" dur="1" fill="hold">
                                          <p:stCondLst>
                                            <p:cond delay="499"/>
                                          </p:stCondLst>
                                        </p:cTn>
                                        <p:tgtEl>
                                          <p:spTgt spid="4"/>
                                        </p:tgtEl>
                                        <p:attrNameLst>
                                          <p:attrName>style.visibility</p:attrName>
                                        </p:attrNameLst>
                                      </p:cBhvr>
                                      <p:to>
                                        <p:strVal val="hidden"/>
                                      </p:to>
                                    </p:set>
                                  </p:childTnLst>
                                </p:cTn>
                              </p:par>
                              <p:par>
                                <p:cTn id="30" presetID="10" presetClass="exit" presetSubtype="0" fill="hold" grpId="1" nodeType="withEffect">
                                  <p:stCondLst>
                                    <p:cond delay="0"/>
                                  </p:stCondLst>
                                  <p:childTnLst>
                                    <p:animEffect transition="out" filter="fade">
                                      <p:cBhvr>
                                        <p:cTn id="31" dur="500"/>
                                        <p:tgtEl>
                                          <p:spTgt spid="5"/>
                                        </p:tgtEl>
                                      </p:cBhvr>
                                    </p:animEffect>
                                    <p:set>
                                      <p:cBhvr>
                                        <p:cTn id="32" dur="1" fill="hold">
                                          <p:stCondLst>
                                            <p:cond delay="499"/>
                                          </p:stCondLst>
                                        </p:cTn>
                                        <p:tgtEl>
                                          <p:spTgt spid="5"/>
                                        </p:tgtEl>
                                        <p:attrNameLst>
                                          <p:attrName>style.visibility</p:attrName>
                                        </p:attrNameLst>
                                      </p:cBhvr>
                                      <p:to>
                                        <p:strVal val="hidden"/>
                                      </p:to>
                                    </p:set>
                                  </p:childTnLst>
                                </p:cTn>
                              </p:par>
                              <p:par>
                                <p:cTn id="33" presetID="10" presetClass="exit" presetSubtype="0" fill="hold" grpId="1" nodeType="withEffect">
                                  <p:stCondLst>
                                    <p:cond delay="0"/>
                                  </p:stCondLst>
                                  <p:childTnLst>
                                    <p:animEffect transition="out" filter="fade">
                                      <p:cBhvr>
                                        <p:cTn id="34" dur="500"/>
                                        <p:tgtEl>
                                          <p:spTgt spid="9"/>
                                        </p:tgtEl>
                                      </p:cBhvr>
                                    </p:animEffect>
                                    <p:set>
                                      <p:cBhvr>
                                        <p:cTn id="35" dur="1" fill="hold">
                                          <p:stCondLst>
                                            <p:cond delay="499"/>
                                          </p:stCondLst>
                                        </p:cTn>
                                        <p:tgtEl>
                                          <p:spTgt spid="9"/>
                                        </p:tgtEl>
                                        <p:attrNameLst>
                                          <p:attrName>style.visibility</p:attrName>
                                        </p:attrNameLst>
                                      </p:cBhvr>
                                      <p:to>
                                        <p:strVal val="hidden"/>
                                      </p:to>
                                    </p:set>
                                  </p:childTnLst>
                                </p:cTn>
                              </p:par>
                              <p:par>
                                <p:cTn id="36" presetID="10" presetClass="exit" presetSubtype="0" fill="hold" grpId="1" nodeType="withEffect">
                                  <p:stCondLst>
                                    <p:cond delay="0"/>
                                  </p:stCondLst>
                                  <p:childTnLst>
                                    <p:animEffect transition="out" filter="fade">
                                      <p:cBhvr>
                                        <p:cTn id="37" dur="500"/>
                                        <p:tgtEl>
                                          <p:spTgt spid="10"/>
                                        </p:tgtEl>
                                      </p:cBhvr>
                                    </p:animEffect>
                                    <p:set>
                                      <p:cBhvr>
                                        <p:cTn id="38" dur="1" fill="hold">
                                          <p:stCondLst>
                                            <p:cond delay="499"/>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3" grpId="0"/>
      <p:bldP spid="3" grpId="1"/>
      <p:bldP spid="4" grpId="0"/>
      <p:bldP spid="4" grpId="1"/>
      <p:bldP spid="5" grpId="0"/>
      <p:bldP spid="5" grpId="1"/>
      <p:bldP spid="9" grpId="0"/>
      <p:bldP spid="9" grpId="1"/>
      <p:bldP spid="10" grpId="0"/>
      <p:bldP spid="10" grpId="1"/>
    </p:bld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3" name="组合 2"/>
          <p:cNvGrpSpPr/>
          <p:nvPr/>
        </p:nvGrpSpPr>
        <p:grpSpPr>
          <a:xfrm>
            <a:off x="164" y="238194"/>
            <a:ext cx="2333534" cy="668428"/>
            <a:chOff x="164" y="341996"/>
            <a:chExt cx="2333534" cy="668428"/>
          </a:xfrm>
        </p:grpSpPr>
        <p:sp>
          <p:nvSpPr>
            <p:cNvPr id="4" name="五边形 3"/>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5" name="燕尾形 4"/>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6" name="矩形 5"/>
            <p:cNvSpPr/>
            <p:nvPr/>
          </p:nvSpPr>
          <p:spPr>
            <a:xfrm>
              <a:off x="245466" y="341996"/>
              <a:ext cx="2088232" cy="668428"/>
            </a:xfrm>
            <a:prstGeom prst="rect">
              <a:avLst/>
            </a:prstGeom>
          </p:spPr>
          <p:txBody>
            <a:bodyPr wrap="square" lIns="121898" tIns="60948" rIns="121898" bIns="60948">
              <a:spAutoFit/>
            </a:bodyPr>
            <a:lstStyle/>
            <a:p>
              <a:pPr lvl="0" algn="ctr">
                <a:lnSpc>
                  <a:spcPct val="150000"/>
                </a:lnSpc>
                <a:tabLst>
                  <a:tab pos="1890395" algn="l"/>
                </a:tabLst>
              </a:pPr>
              <a:r>
                <a:rPr lang="zh-CN" altLang="en-US" sz="2800" b="1" kern="100" dirty="0">
                  <a:solidFill>
                    <a:prstClr val="white"/>
                  </a:solidFill>
                  <a:latin typeface="宋体"/>
                  <a:cs typeface="Courier New"/>
                </a:rPr>
                <a:t>教材互补</a:t>
              </a:r>
            </a:p>
          </p:txBody>
        </p:sp>
      </p:grpSp>
      <p:pic>
        <p:nvPicPr>
          <p:cNvPr id="14" name="图片 13">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
        <p:nvSpPr>
          <p:cNvPr id="10" name="矩形 9"/>
          <p:cNvSpPr/>
          <p:nvPr/>
        </p:nvSpPr>
        <p:spPr>
          <a:xfrm>
            <a:off x="269287" y="1341562"/>
            <a:ext cx="11730575" cy="1980261"/>
          </a:xfrm>
          <a:prstGeom prst="rect">
            <a:avLst/>
          </a:prstGeom>
        </p:spPr>
        <p:txBody>
          <a:bodyPr wrap="square" lIns="121898" tIns="60948" rIns="121898" bIns="60948">
            <a:spAutoFit/>
          </a:bodyPr>
          <a:lstStyle/>
          <a:p>
            <a:pPr algn="just">
              <a:lnSpc>
                <a:spcPct val="150000"/>
              </a:lnSpc>
              <a:spcAft>
                <a:spcPts val="0"/>
              </a:spcAft>
            </a:pPr>
            <a:r>
              <a:rPr lang="zh-CN" altLang="zh-CN" sz="2800" kern="100" dirty="0">
                <a:latin typeface="Times New Roman"/>
                <a:ea typeface="华文细黑"/>
                <a:cs typeface="Times New Roman"/>
              </a:rPr>
              <a:t>经过</a:t>
            </a:r>
            <a:r>
              <a:rPr lang="en-US" altLang="zh-CN" sz="2800" kern="100" dirty="0">
                <a:latin typeface="Times New Roman"/>
                <a:ea typeface="华文细黑"/>
              </a:rPr>
              <a:t>27</a:t>
            </a:r>
            <a:r>
              <a:rPr lang="zh-CN" altLang="zh-CN" sz="2800" kern="100" dirty="0">
                <a:latin typeface="Times New Roman"/>
                <a:ea typeface="华文细黑"/>
                <a:cs typeface="Times New Roman"/>
              </a:rPr>
              <a:t>年艰苦卓绝的努力，在整理和总结前人经验成果的基础上，李时珍结合自己的发现与研究，于</a:t>
            </a:r>
            <a:r>
              <a:rPr lang="en-US" altLang="zh-CN" sz="2800" kern="100" dirty="0">
                <a:latin typeface="Times New Roman"/>
                <a:ea typeface="华文细黑"/>
              </a:rPr>
              <a:t>1578</a:t>
            </a:r>
            <a:r>
              <a:rPr lang="zh-CN" altLang="zh-CN" sz="2800" kern="100" dirty="0">
                <a:latin typeface="Times New Roman"/>
                <a:ea typeface="华文细黑"/>
                <a:cs typeface="Times New Roman"/>
              </a:rPr>
              <a:t>年完成闻名中外的药物学巨著</a:t>
            </a:r>
            <a:r>
              <a:rPr lang="en-US" altLang="zh-CN" sz="2800" kern="100" dirty="0">
                <a:latin typeface="Times New Roman"/>
                <a:ea typeface="华文细黑"/>
              </a:rPr>
              <a:t>——</a:t>
            </a:r>
            <a:r>
              <a:rPr lang="zh-CN" altLang="zh-CN" sz="2800" kern="100" dirty="0">
                <a:latin typeface="Times New Roman"/>
                <a:ea typeface="华文细黑"/>
                <a:cs typeface="Times New Roman"/>
              </a:rPr>
              <a:t>《本草纲目》。</a:t>
            </a:r>
            <a:r>
              <a:rPr lang="en-US" altLang="zh-CN" sz="2800" kern="100" dirty="0">
                <a:latin typeface="Times New Roman"/>
                <a:ea typeface="华文细黑"/>
              </a:rPr>
              <a:t>(</a:t>
            </a:r>
            <a:r>
              <a:rPr lang="zh-CN" altLang="zh-CN" sz="2800" kern="100" dirty="0">
                <a:latin typeface="Times New Roman"/>
                <a:ea typeface="华文细黑"/>
                <a:cs typeface="Times New Roman"/>
              </a:rPr>
              <a:t>人民版</a:t>
            </a:r>
            <a:r>
              <a:rPr lang="en-US" altLang="zh-CN" sz="2800" kern="100" dirty="0">
                <a:latin typeface="Times New Roman"/>
                <a:ea typeface="华文细黑"/>
              </a:rPr>
              <a:t>)</a:t>
            </a:r>
            <a:endParaRPr lang="zh-CN" altLang="zh-CN" sz="1050" kern="100" dirty="0">
              <a:effectLst/>
              <a:latin typeface="宋体"/>
              <a:cs typeface="Courier New"/>
            </a:endParaRPr>
          </a:p>
        </p:txBody>
      </p:sp>
    </p:spTree>
    <p:extLst>
      <p:ext uri="{BB962C8B-B14F-4D97-AF65-F5344CB8AC3E}">
        <p14:creationId xmlns:p14="http://schemas.microsoft.com/office/powerpoint/2010/main" xmlns="" val="3727739247"/>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 name="矩形 9"/>
          <p:cNvSpPr/>
          <p:nvPr/>
        </p:nvSpPr>
        <p:spPr>
          <a:xfrm>
            <a:off x="269287" y="371792"/>
            <a:ext cx="11730575" cy="6586394"/>
          </a:xfrm>
          <a:prstGeom prst="rect">
            <a:avLst/>
          </a:prstGeom>
        </p:spPr>
        <p:txBody>
          <a:bodyPr wrap="square" lIns="121898" tIns="60948" rIns="121898" bIns="60948">
            <a:spAutoFit/>
          </a:bodyPr>
          <a:lstStyle/>
          <a:p>
            <a:pPr algn="ctr">
              <a:lnSpc>
                <a:spcPct val="150000"/>
              </a:lnSpc>
              <a:spcAft>
                <a:spcPts val="0"/>
              </a:spcAft>
              <a:tabLst>
                <a:tab pos="2340610" algn="l"/>
              </a:tabLst>
            </a:pPr>
            <a:r>
              <a:rPr lang="zh-CN" altLang="zh-CN" sz="2800" b="1" kern="100" dirty="0">
                <a:solidFill>
                  <a:srgbClr val="C00000"/>
                </a:solidFill>
                <a:latin typeface="Times New Roman"/>
                <a:ea typeface="华文细黑"/>
                <a:cs typeface="Times New Roman"/>
              </a:rPr>
              <a:t>《本草纲目》的贡献</a:t>
            </a:r>
            <a:endParaRPr lang="zh-CN" altLang="zh-CN" sz="2800" kern="100" dirty="0">
              <a:solidFill>
                <a:srgbClr val="C00000"/>
              </a:solidFill>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《本草纲目》改进了中国医药传统的分类方法，格式比较统一，叙述也比较科学和精密，对动物和植物分类学的发展具有很大意义，含有进化论的思想。</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《本草纲目》纠正了前人的许多错误之处，并且还加入了许多新的药物。</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(3)</a:t>
            </a:r>
            <a:r>
              <a:rPr lang="zh-CN" altLang="zh-CN" sz="2800" kern="100" dirty="0">
                <a:latin typeface="Times New Roman"/>
                <a:ea typeface="华文细黑"/>
                <a:cs typeface="Times New Roman"/>
              </a:rPr>
              <a:t>本书不仅是一部药物学著作，还是一部具有世界性影响的博物学著作，书中涉及的内容极为广泛，在生物、化学、天文、地理、地质、采矿乃至历史方面都有一定的贡献。</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(4)</a:t>
            </a:r>
            <a:r>
              <a:rPr lang="zh-CN" altLang="zh-CN" sz="2800" kern="100" dirty="0">
                <a:latin typeface="Times New Roman"/>
                <a:ea typeface="华文细黑"/>
                <a:cs typeface="Times New Roman"/>
              </a:rPr>
              <a:t>《本草纲目》先后流传到了日本、朝鲜等地，并被翻译成多种文字。成为世界医药学的重要文献。</a:t>
            </a:r>
            <a:endParaRPr lang="zh-CN" altLang="zh-CN" sz="2800" kern="100" dirty="0">
              <a:effectLst/>
              <a:latin typeface="宋体"/>
              <a:cs typeface="Courier New"/>
            </a:endParaRPr>
          </a:p>
        </p:txBody>
      </p:sp>
      <p:grpSp>
        <p:nvGrpSpPr>
          <p:cNvPr id="3" name="组合 2"/>
          <p:cNvGrpSpPr/>
          <p:nvPr/>
        </p:nvGrpSpPr>
        <p:grpSpPr>
          <a:xfrm>
            <a:off x="164" y="238194"/>
            <a:ext cx="2333534" cy="668428"/>
            <a:chOff x="164" y="341996"/>
            <a:chExt cx="2333534" cy="668428"/>
          </a:xfrm>
        </p:grpSpPr>
        <p:sp>
          <p:nvSpPr>
            <p:cNvPr id="4" name="五边形 3"/>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5" name="燕尾形 4"/>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6" name="矩形 5"/>
            <p:cNvSpPr/>
            <p:nvPr/>
          </p:nvSpPr>
          <p:spPr>
            <a:xfrm>
              <a:off x="245466" y="341996"/>
              <a:ext cx="2088232" cy="668428"/>
            </a:xfrm>
            <a:prstGeom prst="rect">
              <a:avLst/>
            </a:prstGeom>
          </p:spPr>
          <p:txBody>
            <a:bodyPr wrap="square" lIns="121898" tIns="60948" rIns="121898" bIns="60948">
              <a:spAutoFit/>
            </a:bodyPr>
            <a:lstStyle/>
            <a:p>
              <a:pPr lvl="0" algn="ctr">
                <a:lnSpc>
                  <a:spcPct val="150000"/>
                </a:lnSpc>
                <a:tabLst>
                  <a:tab pos="1890395" algn="l"/>
                </a:tabLst>
              </a:pPr>
              <a:r>
                <a:rPr lang="zh-CN" altLang="en-US" sz="2800" b="1" kern="100" dirty="0">
                  <a:solidFill>
                    <a:prstClr val="white"/>
                  </a:solidFill>
                  <a:latin typeface="宋体"/>
                  <a:cs typeface="Courier New"/>
                </a:rPr>
                <a:t>重点精讲</a:t>
              </a:r>
            </a:p>
          </p:txBody>
        </p:sp>
      </p:grpSp>
      <p:pic>
        <p:nvPicPr>
          <p:cNvPr id="14" name="图片 13">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Tree>
    <p:extLst>
      <p:ext uri="{BB962C8B-B14F-4D97-AF65-F5344CB8AC3E}">
        <p14:creationId xmlns:p14="http://schemas.microsoft.com/office/powerpoint/2010/main" xmlns="" val="3216845336"/>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theme/theme1.xml><?xml version="1.0" encoding="utf-8"?>
<a:theme xmlns:a="http://schemas.openxmlformats.org/drawingml/2006/main" name="7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基本">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8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基本">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5243</TotalTime>
  <Words>1846</Words>
  <Application>Microsoft Office PowerPoint</Application>
  <PresentationFormat>自定义</PresentationFormat>
  <Paragraphs>192</Paragraphs>
  <Slides>31</Slides>
  <Notes>0</Notes>
  <HiddenSlides>6</HiddenSlides>
  <MMClips>0</MMClips>
  <ScaleCrop>false</ScaleCrop>
  <HeadingPairs>
    <vt:vector size="4" baseType="variant">
      <vt:variant>
        <vt:lpstr>主题</vt:lpstr>
      </vt:variant>
      <vt:variant>
        <vt:i4>2</vt:i4>
      </vt:variant>
      <vt:variant>
        <vt:lpstr>幻灯片标题</vt:lpstr>
      </vt:variant>
      <vt:variant>
        <vt:i4>31</vt:i4>
      </vt:variant>
    </vt:vector>
  </HeadingPairs>
  <TitlesOfParts>
    <vt:vector size="33" baseType="lpstr">
      <vt:lpstr>7_Office 主题</vt:lpstr>
      <vt:lpstr>8_Office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Administrator</cp:lastModifiedBy>
  <cp:revision>4548</cp:revision>
  <dcterms:created xsi:type="dcterms:W3CDTF">2014-11-27T01:03:00Z</dcterms:created>
  <dcterms:modified xsi:type="dcterms:W3CDTF">2017-10-19T03:10:50Z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KSOProductBuildVer" pid="2">
    <vt:lpwstr>2052-10.1.0.5458</vt:lpwstr>
  </property>
  <property fmtid="{D5CDD505-2E9C-101B-9397-08002B2CF9AE}" name="NXPowerLiteLastOptimized" pid="3">
    <vt:lpwstr>312113</vt:lpwstr>
  </property>
  <property fmtid="{D5CDD505-2E9C-101B-9397-08002B2CF9AE}" name="NXPowerLiteSettings" pid="4">
    <vt:lpwstr>F7000400038000</vt:lpwstr>
  </property>
  <property fmtid="{D5CDD505-2E9C-101B-9397-08002B2CF9AE}" name="NXPowerLiteVersion" pid="5">
    <vt:lpwstr>D5.0.3</vt:lpwstr>
  </property>
</Properties>
</file>