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notesMasterIdLst>
    <p:notesMasterId r:id="rId34"/>
  </p:notesMasterIdLst>
  <p:handoutMasterIdLst>
    <p:handoutMasterId r:id="rId35"/>
  </p:handoutMasterIdLst>
  <p:sldIdLst>
    <p:sldId id="1164" r:id="rId3"/>
    <p:sldId id="1366" r:id="rId4"/>
    <p:sldId id="1184" r:id="rId5"/>
    <p:sldId id="1362" r:id="rId6"/>
    <p:sldId id="1187" r:id="rId7"/>
    <p:sldId id="1403" r:id="rId8"/>
    <p:sldId id="1395" r:id="rId9"/>
    <p:sldId id="1404" r:id="rId10"/>
    <p:sldId id="1221" r:id="rId11"/>
    <p:sldId id="1405" r:id="rId12"/>
    <p:sldId id="1391" r:id="rId13"/>
    <p:sldId id="1374" r:id="rId14"/>
    <p:sldId id="1376" r:id="rId15"/>
    <p:sldId id="1363" r:id="rId16"/>
    <p:sldId id="1346" r:id="rId17"/>
    <p:sldId id="1377" r:id="rId18"/>
    <p:sldId id="1388" r:id="rId19"/>
    <p:sldId id="1406" r:id="rId20"/>
    <p:sldId id="1408" r:id="rId21"/>
    <p:sldId id="1380" r:id="rId22"/>
    <p:sldId id="1382" r:id="rId23"/>
    <p:sldId id="1409" r:id="rId24"/>
    <p:sldId id="1205" r:id="rId25"/>
    <p:sldId id="1250" r:id="rId26"/>
    <p:sldId id="1255" r:id="rId27"/>
    <p:sldId id="1251" r:id="rId28"/>
    <p:sldId id="1252" r:id="rId29"/>
    <p:sldId id="1394" r:id="rId30"/>
    <p:sldId id="1410" r:id="rId31"/>
    <p:sldId id="1412" r:id="rId32"/>
    <p:sldId id="1244" r:id="rId33"/>
  </p:sldIdLst>
  <p:sldSz cx="12190413" cy="6859588"/>
  <p:notesSz cx="6858000" cy="9144000"/>
  <p:defaultTex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114AC"/>
    <a:srgbClr val="000066"/>
    <a:srgbClr val="0000CC"/>
    <a:srgbClr val="FF9966"/>
    <a:srgbClr val="66FF99"/>
    <a:srgbClr val="5DDDDA"/>
    <a:srgbClr val="000000"/>
    <a:srgbClr val="00CCFF"/>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FD4443E-F989-4FC4-A0C8-D5A2AF1F390B}" styleName="深色样式 1 - 强调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3" autoAdjust="0"/>
    <p:restoredTop sz="97193" autoAdjust="0"/>
  </p:normalViewPr>
  <p:slideViewPr>
    <p:cSldViewPr>
      <p:cViewPr>
        <p:scale>
          <a:sx n="100" d="100"/>
          <a:sy n="100" d="100"/>
        </p:scale>
        <p:origin x="-210" y="486"/>
      </p:cViewPr>
      <p:guideLst>
        <p:guide orient="horz" pos="2161"/>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396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D594FB-2808-45A5-BDC8-80C0F481B27E}" type="datetimeFigureOut">
              <a:rPr lang="zh-CN" altLang="en-US" smtClean="0"/>
              <a:pPr/>
              <a:t>2017/10/19</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5B4082-C5AE-46D0-A000-D929E8B25956}" type="slidenum">
              <a:rPr lang="zh-CN" altLang="en-US" smtClean="0"/>
              <a:pPr/>
              <a:t>‹#›</a:t>
            </a:fld>
            <a:endParaRPr lang="zh-CN" altLang="en-US"/>
          </a:p>
        </p:txBody>
      </p:sp>
    </p:spTree>
    <p:extLst>
      <p:ext uri="{BB962C8B-B14F-4D97-AF65-F5344CB8AC3E}">
        <p14:creationId xmlns:p14="http://schemas.microsoft.com/office/powerpoint/2010/main" xmlns="" val="738111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FAA0F-2349-45DA-9EBD-9D94C9A1CFA0}" type="datetimeFigureOut">
              <a:rPr lang="zh-CN" altLang="en-US" smtClean="0"/>
              <a:pPr/>
              <a:t>2017/10/19</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37086-15D0-443D-AF17-A3F21825C045}" type="slidenum">
              <a:rPr lang="zh-CN" altLang="en-US" smtClean="0"/>
              <a:pPr/>
              <a:t>‹#›</a:t>
            </a:fld>
            <a:endParaRPr lang="zh-CN" altLang="en-US"/>
          </a:p>
        </p:txBody>
      </p:sp>
    </p:spTree>
    <p:extLst>
      <p:ext uri="{BB962C8B-B14F-4D97-AF65-F5344CB8AC3E}">
        <p14:creationId xmlns:p14="http://schemas.microsoft.com/office/powerpoint/2010/main" xmlns="" val="2725096833"/>
      </p:ext>
    </p:extLst>
  </p:cSld>
  <p:clrMap bg1="lt1" tx1="dk1" bg2="lt2" tx2="dk2" accent1="accent1" accent2="accent2" accent3="accent3" accent4="accent4" accent5="accent5" accent6="accent6" hlink="hlink" folHlink="folHlink"/>
  <p:notesStyle>
    <a:lvl1pPr marL="0" algn="l" defTabSz="1218565" rtl="0" eaLnBrk="1" latinLnBrk="0" hangingPunct="1">
      <a:defRPr sz="1600" kern="1200">
        <a:solidFill>
          <a:schemeClr val="tx1"/>
        </a:solidFill>
        <a:latin typeface="+mn-lt"/>
        <a:ea typeface="+mn-ea"/>
        <a:cs typeface="+mn-cs"/>
      </a:defRPr>
    </a:lvl1pPr>
    <a:lvl2pPr marL="609600" algn="l" defTabSz="1218565" rtl="0" eaLnBrk="1" latinLnBrk="0" hangingPunct="1">
      <a:defRPr sz="1600" kern="1200">
        <a:solidFill>
          <a:schemeClr val="tx1"/>
        </a:solidFill>
        <a:latin typeface="+mn-lt"/>
        <a:ea typeface="+mn-ea"/>
        <a:cs typeface="+mn-cs"/>
      </a:defRPr>
    </a:lvl2pPr>
    <a:lvl3pPr marL="1219200" algn="l" defTabSz="1218565" rtl="0" eaLnBrk="1" latinLnBrk="0" hangingPunct="1">
      <a:defRPr sz="1600" kern="1200">
        <a:solidFill>
          <a:schemeClr val="tx1"/>
        </a:solidFill>
        <a:latin typeface="+mn-lt"/>
        <a:ea typeface="+mn-ea"/>
        <a:cs typeface="+mn-cs"/>
      </a:defRPr>
    </a:lvl3pPr>
    <a:lvl4pPr marL="1828800" algn="l" defTabSz="1218565" rtl="0" eaLnBrk="1" latinLnBrk="0" hangingPunct="1">
      <a:defRPr sz="1600" kern="1200">
        <a:solidFill>
          <a:schemeClr val="tx1"/>
        </a:solidFill>
        <a:latin typeface="+mn-lt"/>
        <a:ea typeface="+mn-ea"/>
        <a:cs typeface="+mn-cs"/>
      </a:defRPr>
    </a:lvl4pPr>
    <a:lvl5pPr marL="2438400" algn="l" defTabSz="1218565" rtl="0" eaLnBrk="1" latinLnBrk="0" hangingPunct="1">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6549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11367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6_标题幻灯片">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963983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36132932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520" y="6357823"/>
            <a:ext cx="2844430" cy="365210"/>
          </a:xfrm>
          <a:prstGeom prst="rect">
            <a:avLst/>
          </a:prstGeom>
        </p:spPr>
        <p:txBody>
          <a:bodyPr/>
          <a:lstStyle/>
          <a:p>
            <a:fld id="{7CD490C1-7E7E-423A-91D8-058624AF834B}" type="datetimeFigureOut">
              <a:rPr lang="zh-CN" altLang="en-US" smtClean="0">
                <a:solidFill>
                  <a:prstClr val="black"/>
                </a:solidFill>
              </a:rPr>
              <a:pPr/>
              <a:t>2017/10/19</a:t>
            </a:fld>
            <a:endParaRPr lang="zh-CN" altLang="en-US">
              <a:solidFill>
                <a:prstClr val="black"/>
              </a:solidFill>
            </a:endParaRPr>
          </a:p>
        </p:txBody>
      </p:sp>
      <p:sp>
        <p:nvSpPr>
          <p:cNvPr id="3" name="页脚占位符 2"/>
          <p:cNvSpPr>
            <a:spLocks noGrp="1"/>
          </p:cNvSpPr>
          <p:nvPr>
            <p:ph type="ftr" sz="quarter" idx="11"/>
          </p:nvPr>
        </p:nvSpPr>
        <p:spPr>
          <a:xfrm>
            <a:off x="4165058" y="6357823"/>
            <a:ext cx="3860297" cy="365210"/>
          </a:xfrm>
          <a:prstGeom prst="rect">
            <a:avLst/>
          </a:prstGeom>
        </p:spPr>
        <p:txBody>
          <a:bodyPr/>
          <a:lstStyle/>
          <a:p>
            <a:endParaRPr lang="zh-CN" altLang="en-US">
              <a:solidFill>
                <a:prstClr val="black"/>
              </a:solidFill>
            </a:endParaRPr>
          </a:p>
        </p:txBody>
      </p:sp>
      <p:sp>
        <p:nvSpPr>
          <p:cNvPr id="4" name="灯片编号占位符 3"/>
          <p:cNvSpPr>
            <a:spLocks noGrp="1"/>
          </p:cNvSpPr>
          <p:nvPr>
            <p:ph type="sldNum" sz="quarter" idx="12"/>
          </p:nvPr>
        </p:nvSpPr>
        <p:spPr>
          <a:xfrm>
            <a:off x="8736463" y="6357823"/>
            <a:ext cx="2844430" cy="365210"/>
          </a:xfrm>
          <a:prstGeom prst="rect">
            <a:avLst/>
          </a:prstGeom>
        </p:spPr>
        <p:txBody>
          <a:bodyPr/>
          <a:lstStyle/>
          <a:p>
            <a:fld id="{EA5C5624-0453-40A9-9FFF-DD435B6A2D1D}"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xmlns="" val="4264448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3" r:id="rId1"/>
    <p:sldLayoutId id="2147483662" r:id="rId2"/>
    <p:sldLayoutId id="2147483664" r:id="rId3"/>
    <p:sldLayoutId id="2147483669" r:id="rId4"/>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3EFE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4794059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iming>
    <p:tnLst>
      <p:par>
        <p:cTn id="1" dur="indefinite" restart="never" nodeType="tmRoot"/>
      </p:par>
    </p:tnLst>
  </p:timing>
  <p:txStyles>
    <p:titleStyle>
      <a:lvl1pPr algn="ctr" defTabSz="1218565"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8565"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0600" indent="-381000" algn="l" defTabSz="1218565" rtl="0" eaLnBrk="1" latinLnBrk="0" hangingPunct="1">
        <a:spcBef>
          <a:spcPct val="20000"/>
        </a:spcBef>
        <a:buFont typeface="Arial" pitchFamily="34" charset="0"/>
        <a:buChar char="–"/>
        <a:defRPr sz="3700" kern="1200">
          <a:solidFill>
            <a:schemeClr val="tx1"/>
          </a:solidFill>
          <a:latin typeface="+mn-lt"/>
          <a:ea typeface="+mn-ea"/>
          <a:cs typeface="+mn-cs"/>
        </a:defRPr>
      </a:lvl2pPr>
      <a:lvl3pPr marL="1524000" indent="-304800" algn="l" defTabSz="1218565"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432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528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24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20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1600" indent="-304800" algn="l" defTabSz="1218565"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5.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6.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image" Target="../media/image6.png"/><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29.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3.xml.rels><?xml version="1.0" encoding="UTF-8" standalone="yes" ?><Relationships xmlns="http://schemas.openxmlformats.org/package/2006/relationships"><Relationship Id="rId3" Target="slide4.xml" Type="http://schemas.openxmlformats.org/officeDocument/2006/relationships/slide"/><Relationship Id="rId2" Target="../media/image2.jpeg" Type="http://schemas.openxmlformats.org/officeDocument/2006/relationships/image"/><Relationship Id="rId1" Target="../slideLayouts/slideLayout2.xml" Type="http://schemas.openxmlformats.org/officeDocument/2006/relationships/slideLayout"/><Relationship Id="rId5" Target="slide23.xml" Type="http://schemas.openxmlformats.org/officeDocument/2006/relationships/slide"/><Relationship Id="rId4" Target="slide14.xml" Type="http://schemas.openxmlformats.org/officeDocument/2006/relationships/slide"/></Relationships>
</file>

<file path=ppt/slides/_rels/slide3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 Target="slide25.xml"/><Relationship Id="rId7" Type="http://schemas.openxmlformats.org/officeDocument/2006/relationships/slide" Target="slide3.xml"/><Relationship Id="rId2"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28.xml"/><Relationship Id="rId5" Type="http://schemas.openxmlformats.org/officeDocument/2006/relationships/slide" Target="slide27.xml"/><Relationship Id="rId4" Type="http://schemas.openxmlformats.org/officeDocument/2006/relationships/slide" Target="slide26.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9.xml"/><Relationship Id="rId1" Type="http://schemas.openxmlformats.org/officeDocument/2006/relationships/slideLayout" Target="../slideLayouts/slideLayout2.xml"/><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2" name="图片 11"/>
          <p:cNvPicPr>
            <a:picLocks noChangeAspect="1"/>
          </p:cNvPicPr>
          <p:nvPr/>
        </p:nvPicPr>
        <p:blipFill rotWithShape="1">
          <a:blip cstate="print" r:embed="rId2">
            <a:extLst>
              <a:ext uri="{28A0092B-C50C-407E-A947-70E740481C1C}">
                <a14:useLocalDpi xmlns:a14="http://schemas.microsoft.com/office/drawing/2010/main" xmlns="" val="0"/>
              </a:ext>
            </a:extLst>
          </a:blip>
          <a:srcRect b="24" r="12"/>
          <a:stretch/>
        </p:blipFill>
        <p:spPr>
          <a:xfrm>
            <a:off x="0" y="1"/>
            <a:ext cx="12190413" cy="6859588"/>
          </a:xfrm>
          <a:prstGeom prst="rect">
            <a:avLst/>
          </a:prstGeom>
        </p:spPr>
      </p:pic>
      <p:grpSp>
        <p:nvGrpSpPr>
          <p:cNvPr id="25" name="组合 24"/>
          <p:cNvGrpSpPr/>
          <p:nvPr/>
        </p:nvGrpSpPr>
        <p:grpSpPr>
          <a:xfrm>
            <a:off x="-25475" y="3604299"/>
            <a:ext cx="12215887" cy="1375395"/>
            <a:chOff x="-1524000" y="2705990"/>
            <a:chExt cx="12192000" cy="1375395"/>
          </a:xfrm>
        </p:grpSpPr>
        <p:cxnSp>
          <p:nvCxnSpPr>
            <p:cNvPr id="26" name="直接连接符 25"/>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1524000" y="2705990"/>
              <a:ext cx="12192000" cy="1375395"/>
              <a:chOff x="-1524000" y="2705990"/>
              <a:chExt cx="12192000" cy="1375395"/>
            </a:xfrm>
          </p:grpSpPr>
          <p:sp>
            <p:nvSpPr>
              <p:cNvPr id="28" name="矩形 27"/>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13" name="副标题 3"/>
          <p:cNvSpPr txBox="1">
            <a:spLocks/>
          </p:cNvSpPr>
          <p:nvPr/>
        </p:nvSpPr>
        <p:spPr>
          <a:xfrm>
            <a:off x="2851744" y="3573628"/>
            <a:ext cx="9119543" cy="1368334"/>
          </a:xfrm>
          <a:prstGeom prst="rect">
            <a:avLst/>
          </a:prstGeom>
        </p:spPr>
        <p:txBody>
          <a:bodyPr anchor="ctr">
            <a:noAutofit/>
          </a:bodyPr>
          <a:lstStyle>
            <a:lvl1pPr algn="l" defTabSz="1218565" eaLnBrk="1" hangingPunct="1" indent="-457200" latinLnBrk="0" marL="457200" rtl="0">
              <a:spcBef>
                <a:spcPct val="20000"/>
              </a:spcBef>
              <a:buFont charset="0" pitchFamily="34" typeface="Arial"/>
              <a:buChar char="•"/>
              <a:defRPr kern="1200" sz="4300">
                <a:solidFill>
                  <a:schemeClr val="tx1"/>
                </a:solidFill>
                <a:latin typeface="+mn-lt"/>
                <a:ea typeface="+mn-ea"/>
                <a:cs typeface="+mn-cs"/>
              </a:defRPr>
            </a:lvl1pPr>
            <a:lvl2pPr algn="l" defTabSz="1218565" eaLnBrk="1" hangingPunct="1" indent="-381000" latinLnBrk="0" marL="990600" rtl="0">
              <a:spcBef>
                <a:spcPct val="20000"/>
              </a:spcBef>
              <a:buFont charset="0" pitchFamily="34" typeface="Arial"/>
              <a:buChar char="–"/>
              <a:defRPr kern="1200" sz="3700">
                <a:solidFill>
                  <a:schemeClr val="tx1"/>
                </a:solidFill>
                <a:latin typeface="+mn-lt"/>
                <a:ea typeface="+mn-ea"/>
                <a:cs typeface="+mn-cs"/>
              </a:defRPr>
            </a:lvl2pPr>
            <a:lvl3pPr algn="l" defTabSz="1218565" eaLnBrk="1" hangingPunct="1" indent="-304800" latinLnBrk="0" marL="1524000" rtl="0">
              <a:spcBef>
                <a:spcPct val="20000"/>
              </a:spcBef>
              <a:buFont charset="0" pitchFamily="34" typeface="Arial"/>
              <a:buChar char="•"/>
              <a:defRPr kern="1200" sz="3200">
                <a:solidFill>
                  <a:schemeClr val="tx1"/>
                </a:solidFill>
                <a:latin typeface="+mn-lt"/>
                <a:ea typeface="+mn-ea"/>
                <a:cs typeface="+mn-cs"/>
              </a:defRPr>
            </a:lvl3pPr>
            <a:lvl4pPr algn="l" defTabSz="1218565" eaLnBrk="1" hangingPunct="1" indent="-304800" latinLnBrk="0" marL="2133600" rtl="0">
              <a:spcBef>
                <a:spcPct val="20000"/>
              </a:spcBef>
              <a:buFont charset="0" pitchFamily="34" typeface="Arial"/>
              <a:buChar char="–"/>
              <a:defRPr kern="1200" sz="2700">
                <a:solidFill>
                  <a:schemeClr val="tx1"/>
                </a:solidFill>
                <a:latin typeface="+mn-lt"/>
                <a:ea typeface="+mn-ea"/>
                <a:cs typeface="+mn-cs"/>
              </a:defRPr>
            </a:lvl4pPr>
            <a:lvl5pPr algn="l" defTabSz="1218565" eaLnBrk="1" hangingPunct="1" indent="-304800" latinLnBrk="0" marL="2743200" rtl="0">
              <a:spcBef>
                <a:spcPct val="20000"/>
              </a:spcBef>
              <a:buFont charset="0" pitchFamily="34" typeface="Arial"/>
              <a:buChar char="»"/>
              <a:defRPr kern="1200" sz="2700">
                <a:solidFill>
                  <a:schemeClr val="tx1"/>
                </a:solidFill>
                <a:latin typeface="+mn-lt"/>
                <a:ea typeface="+mn-ea"/>
                <a:cs typeface="+mn-cs"/>
              </a:defRPr>
            </a:lvl5pPr>
            <a:lvl6pPr algn="l" defTabSz="1218565" eaLnBrk="1" hangingPunct="1" indent="-304800" latinLnBrk="0" marL="3352800" rtl="0">
              <a:spcBef>
                <a:spcPct val="20000"/>
              </a:spcBef>
              <a:buFont charset="0" pitchFamily="34" typeface="Arial"/>
              <a:buChar char="•"/>
              <a:defRPr kern="1200" sz="2700">
                <a:solidFill>
                  <a:schemeClr val="tx1"/>
                </a:solidFill>
                <a:latin typeface="+mn-lt"/>
                <a:ea typeface="+mn-ea"/>
                <a:cs typeface="+mn-cs"/>
              </a:defRPr>
            </a:lvl6pPr>
            <a:lvl7pPr algn="l" defTabSz="1218565" eaLnBrk="1" hangingPunct="1" indent="-304800" latinLnBrk="0" marL="3962400" rtl="0">
              <a:spcBef>
                <a:spcPct val="20000"/>
              </a:spcBef>
              <a:buFont charset="0" pitchFamily="34" typeface="Arial"/>
              <a:buChar char="•"/>
              <a:defRPr kern="1200" sz="2700">
                <a:solidFill>
                  <a:schemeClr val="tx1"/>
                </a:solidFill>
                <a:latin typeface="+mn-lt"/>
                <a:ea typeface="+mn-ea"/>
                <a:cs typeface="+mn-cs"/>
              </a:defRPr>
            </a:lvl7pPr>
            <a:lvl8pPr algn="l" defTabSz="1218565" eaLnBrk="1" hangingPunct="1" indent="-304800" latinLnBrk="0" marL="4572000" rtl="0">
              <a:spcBef>
                <a:spcPct val="20000"/>
              </a:spcBef>
              <a:buFont charset="0" pitchFamily="34" typeface="Arial"/>
              <a:buChar char="•"/>
              <a:defRPr kern="1200" sz="2700">
                <a:solidFill>
                  <a:schemeClr val="tx1"/>
                </a:solidFill>
                <a:latin typeface="+mn-lt"/>
                <a:ea typeface="+mn-ea"/>
                <a:cs typeface="+mn-cs"/>
              </a:defRPr>
            </a:lvl8pPr>
            <a:lvl9pPr algn="l" defTabSz="1218565" eaLnBrk="1" hangingPunct="1" indent="-304800" latinLnBrk="0" marL="5181600" rtl="0">
              <a:spcBef>
                <a:spcPct val="20000"/>
              </a:spcBef>
              <a:buFont charset="0" pitchFamily="34" typeface="Arial"/>
              <a:buChar char="•"/>
              <a:defRPr kern="1200" sz="2700">
                <a:solidFill>
                  <a:schemeClr val="tx1"/>
                </a:solidFill>
                <a:latin typeface="+mn-lt"/>
                <a:ea typeface="+mn-ea"/>
                <a:cs typeface="+mn-cs"/>
              </a:defRPr>
            </a:lvl9pPr>
          </a:lstStyle>
          <a:p>
            <a:pPr indent="0" marL="0">
              <a:lnSpc>
                <a:spcPct val="150000"/>
              </a:lnSpc>
              <a:spcBef>
                <a:spcPts val="0"/>
              </a:spcBef>
              <a:buNone/>
              <a:tabLst>
                <a:tab algn="l" pos="2250440"/>
              </a:tabLst>
            </a:pPr>
            <a:r>
              <a:rPr altLang="en-US" b="1" dirty="0" lang="zh-CN" smtClean="0" sz="2400">
                <a:solidFill>
                  <a:schemeClr val="bg2">
                    <a:lumMod val="25000"/>
                  </a:schemeClr>
                </a:solidFill>
                <a:latin typeface="+mj-ea"/>
                <a:ea typeface="+mj-ea"/>
              </a:rPr>
              <a:t>第五单元    杰出的科学家</a:t>
            </a:r>
            <a:endParaRPr altLang="zh-CN" b="1" dirty="0" lang="en-US" sz="2400">
              <a:solidFill>
                <a:schemeClr val="bg2">
                  <a:lumMod val="25000"/>
                </a:schemeClr>
              </a:solidFill>
              <a:latin typeface="+mj-ea"/>
              <a:ea typeface="+mj-ea"/>
            </a:endParaRPr>
          </a:p>
          <a:p>
            <a:pPr indent="0" lvl="0" marL="0">
              <a:lnSpc>
                <a:spcPct val="150000"/>
              </a:lnSpc>
              <a:spcBef>
                <a:spcPts val="0"/>
              </a:spcBef>
              <a:buNone/>
              <a:tabLst>
                <a:tab algn="l" pos="2250440"/>
              </a:tabLst>
            </a:pPr>
            <a:r>
              <a:rPr altLang="en-US" b="1" dirty="0" lang="zh-CN" sz="3200">
                <a:solidFill>
                  <a:schemeClr val="tx1">
                    <a:lumMod val="85000"/>
                    <a:lumOff val="15000"/>
                  </a:schemeClr>
                </a:solidFill>
                <a:latin charset="0" pitchFamily="18" typeface="Times New Roman"/>
                <a:ea typeface="+mj-ea"/>
                <a:cs charset="0" pitchFamily="18" typeface="Times New Roman"/>
              </a:rPr>
              <a:t>第</a:t>
            </a:r>
            <a:r>
              <a:rPr altLang="zh-CN" b="1" dirty="0" lang="en-US" sz="3200">
                <a:solidFill>
                  <a:schemeClr val="tx1">
                    <a:lumMod val="85000"/>
                    <a:lumOff val="15000"/>
                  </a:schemeClr>
                </a:solidFill>
                <a:latin charset="0" pitchFamily="18" typeface="Times New Roman"/>
                <a:ea typeface="+mj-ea"/>
                <a:cs charset="0" pitchFamily="18" typeface="Times New Roman"/>
              </a:rPr>
              <a:t>21</a:t>
            </a:r>
            <a:r>
              <a:rPr altLang="en-US" b="1" dirty="0" lang="zh-CN" sz="3200">
                <a:solidFill>
                  <a:schemeClr val="tx1">
                    <a:lumMod val="85000"/>
                    <a:lumOff val="15000"/>
                  </a:schemeClr>
                </a:solidFill>
                <a:latin charset="0" pitchFamily="18" typeface="Times New Roman"/>
                <a:ea typeface="+mj-ea"/>
                <a:cs charset="0" pitchFamily="18" typeface="Times New Roman"/>
              </a:rPr>
              <a:t>课　</a:t>
            </a:r>
            <a:r>
              <a:rPr altLang="en-US" b="1" dirty="0" lang="zh-CN" sz="3200">
                <a:solidFill>
                  <a:schemeClr val="tx1">
                    <a:lumMod val="85000"/>
                    <a:lumOff val="15000"/>
                  </a:schemeClr>
                </a:solidFill>
                <a:latin charset="-122" pitchFamily="2" typeface="宋体"/>
                <a:ea charset="-122" pitchFamily="2" typeface="宋体"/>
                <a:cs charset="0" pitchFamily="18" typeface="Times New Roman"/>
              </a:rPr>
              <a:t>“</a:t>
            </a:r>
            <a:r>
              <a:rPr altLang="en-US" b="1" dirty="0" lang="zh-CN" sz="3200">
                <a:solidFill>
                  <a:schemeClr val="tx1">
                    <a:lumMod val="85000"/>
                    <a:lumOff val="15000"/>
                  </a:schemeClr>
                </a:solidFill>
                <a:latin charset="0" pitchFamily="18" typeface="Times New Roman"/>
                <a:ea typeface="+mj-ea"/>
                <a:cs charset="0" pitchFamily="18" typeface="Times New Roman"/>
              </a:rPr>
              <a:t>地质之光</a:t>
            </a:r>
            <a:r>
              <a:rPr altLang="en-US" b="1" dirty="0" lang="zh-CN" sz="3200">
                <a:solidFill>
                  <a:schemeClr val="tx1">
                    <a:lumMod val="85000"/>
                    <a:lumOff val="15000"/>
                  </a:schemeClr>
                </a:solidFill>
                <a:latin charset="-122" pitchFamily="2" typeface="宋体"/>
                <a:ea charset="-122" pitchFamily="2" typeface="宋体"/>
                <a:cs charset="0" pitchFamily="18" typeface="Times New Roman"/>
              </a:rPr>
              <a:t>”</a:t>
            </a:r>
            <a:r>
              <a:rPr altLang="en-US" b="1" dirty="0" lang="zh-CN" sz="3200">
                <a:solidFill>
                  <a:schemeClr val="tx1">
                    <a:lumMod val="85000"/>
                    <a:lumOff val="15000"/>
                  </a:schemeClr>
                </a:solidFill>
                <a:latin charset="0" pitchFamily="18" typeface="Times New Roman"/>
                <a:ea typeface="+mj-ea"/>
                <a:cs charset="0" pitchFamily="18" typeface="Times New Roman"/>
              </a:rPr>
              <a:t>李四光</a:t>
            </a:r>
            <a:endParaRPr altLang="zh-CN" b="1" dirty="0" lang="zh-CN" sz="3200">
              <a:solidFill>
                <a:schemeClr val="tx1">
                  <a:lumMod val="85000"/>
                  <a:lumOff val="15000"/>
                </a:schemeClr>
              </a:solidFill>
              <a:latin charset="0" pitchFamily="18" typeface="Times New Roman"/>
              <a:ea typeface="+mj-ea"/>
              <a:cs charset="0" pitchFamily="18" typeface="Times New Roman"/>
            </a:endParaRPr>
          </a:p>
        </p:txBody>
      </p:sp>
    </p:spTree>
    <p:extLst>
      <p:ext uri="{BB962C8B-B14F-4D97-AF65-F5344CB8AC3E}">
        <p14:creationId xmlns:p14="http://schemas.microsoft.com/office/powerpoint/2010/main" xmlns="" val="806731473"/>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概念辨析</a:t>
              </a:r>
            </a:p>
          </p:txBody>
        </p:sp>
      </p:grpSp>
      <p:sp>
        <p:nvSpPr>
          <p:cNvPr id="10" name="矩形 9"/>
          <p:cNvSpPr/>
          <p:nvPr/>
        </p:nvSpPr>
        <p:spPr>
          <a:xfrm>
            <a:off x="269287" y="1341562"/>
            <a:ext cx="11730575" cy="391848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地质力学是一门边缘科学，按李四光的说法，</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它的一条腿站在地质学方面，另一条腿站在力学方面。反映地壳运动的一切现象是地质力学考察和研究的对象</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。地质力学的研究对矿产的分布规律、工程地质、地震地质等方面问题的解决具有重要意义。</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根据这一原理，我国相继找到了大庆、华北等大油田。这样，不仅摘掉了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中国贫油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的帽子，也有力地证明了李四光独创的地质力学理论。</a:t>
            </a:r>
            <a:endParaRPr lang="zh-CN" altLang="zh-CN" sz="2800" kern="100" dirty="0">
              <a:effectLst/>
              <a:latin typeface="宋体"/>
              <a:cs typeface="Courier New"/>
            </a:endParaRPr>
          </a:p>
        </p:txBody>
      </p:sp>
      <p:pic>
        <p:nvPicPr>
          <p:cNvPr id="8" name="图片 7">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Tree>
    <p:extLst>
      <p:ext uri="{BB962C8B-B14F-4D97-AF65-F5344CB8AC3E}">
        <p14:creationId xmlns:p14="http://schemas.microsoft.com/office/powerpoint/2010/main" xmlns="" val="219805537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334566" y="45418"/>
            <a:ext cx="11499437" cy="658639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三、甩掉贫油的帽子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主持地质工作：</a:t>
            </a:r>
            <a:r>
              <a:rPr lang="zh-CN" altLang="zh-CN" sz="2800" kern="100" dirty="0">
                <a:latin typeface="Times New Roman"/>
                <a:ea typeface="华文细黑"/>
                <a:cs typeface="Times New Roman"/>
              </a:rPr>
              <a:t>新中国成立后，李四光回国组建了全国</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a:latin typeface="Times New Roman"/>
                <a:ea typeface="华文细黑"/>
                <a:cs typeface="Courier New"/>
              </a:rPr>
              <a:t>1952</a:t>
            </a:r>
            <a:r>
              <a:rPr lang="zh-CN" altLang="zh-CN" sz="2800" kern="100" dirty="0">
                <a:latin typeface="Times New Roman"/>
                <a:ea typeface="华文细黑"/>
                <a:cs typeface="Times New Roman"/>
              </a:rPr>
              <a:t>年中华人民共和国地质部成立，李四光担任部长。</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领导石油普查，发现油田</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针对解放初期，石油短缺问题，李四光依据地质力学理论，</a:t>
            </a:r>
            <a:r>
              <a:rPr lang="zh-CN" altLang="zh-CN" sz="2800" kern="100" dirty="0" smtClean="0">
                <a:latin typeface="Times New Roman"/>
                <a:ea typeface="华文细黑"/>
                <a:cs typeface="Times New Roman"/>
              </a:rPr>
              <a:t>在</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p>
          <a:p>
            <a:pPr algn="just">
              <a:lnSpc>
                <a:spcPct val="150000"/>
              </a:lnSpc>
              <a:spcAft>
                <a:spcPts val="0"/>
              </a:spcAft>
              <a:tabLst>
                <a:tab pos="2340610" algn="l"/>
              </a:tabLst>
            </a:pP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开展</a:t>
            </a:r>
            <a:r>
              <a:rPr lang="zh-CN" altLang="zh-CN" sz="2800" kern="100" dirty="0">
                <a:latin typeface="Times New Roman"/>
                <a:ea typeface="华文细黑"/>
                <a:cs typeface="Times New Roman"/>
              </a:rPr>
              <a:t>了大规模石油普查。从</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50</a:t>
            </a:r>
            <a:r>
              <a:rPr lang="zh-CN" altLang="zh-CN" sz="2800" kern="100" dirty="0">
                <a:latin typeface="Times New Roman"/>
                <a:ea typeface="华文细黑"/>
                <a:cs typeface="Times New Roman"/>
              </a:rPr>
              <a:t>年代后期至</a:t>
            </a:r>
            <a:r>
              <a:rPr lang="en-US" altLang="zh-CN" sz="2800" kern="100" dirty="0">
                <a:latin typeface="Times New Roman"/>
                <a:ea typeface="华文细黑"/>
                <a:cs typeface="Courier New"/>
              </a:rPr>
              <a:t>60</a:t>
            </a:r>
            <a:r>
              <a:rPr lang="zh-CN" altLang="zh-CN" sz="2800" kern="100" dirty="0">
                <a:latin typeface="Times New Roman"/>
                <a:ea typeface="华文细黑"/>
                <a:cs typeface="Times New Roman"/>
              </a:rPr>
              <a:t>年代，地质部门经过努力，相继找到</a:t>
            </a:r>
            <a:r>
              <a:rPr lang="zh-CN" altLang="zh-CN" sz="2800" kern="100" dirty="0" smtClean="0">
                <a:latin typeface="Times New Roman"/>
                <a:ea typeface="华文细黑"/>
                <a:cs typeface="Times New Roman"/>
              </a:rPr>
              <a:t>了</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胜利、大港</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等</a:t>
            </a:r>
            <a:r>
              <a:rPr lang="zh-CN" altLang="zh-CN" sz="2800" kern="100" dirty="0">
                <a:latin typeface="Times New Roman"/>
                <a:ea typeface="华文细黑"/>
                <a:cs typeface="Times New Roman"/>
              </a:rPr>
              <a:t>大油田，使中国摘掉了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贫油</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的帽子。</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周恩来的评价：</a:t>
            </a:r>
            <a:r>
              <a:rPr lang="zh-CN" altLang="zh-CN" sz="2800" kern="100" dirty="0">
                <a:latin typeface="Times New Roman"/>
                <a:ea typeface="华文细黑"/>
                <a:cs typeface="Times New Roman"/>
              </a:rPr>
              <a:t>周恩来高度评价李四光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是一面旗帜，</a:t>
            </a:r>
            <a:r>
              <a:rPr lang="zh-CN" altLang="zh-CN" sz="2800" kern="100" dirty="0" smtClean="0">
                <a:latin typeface="Times New Roman"/>
                <a:ea typeface="华文细黑"/>
                <a:cs typeface="Times New Roman"/>
              </a:rPr>
              <a:t>是</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的</a:t>
            </a:r>
            <a:r>
              <a:rPr lang="zh-CN" altLang="zh-CN" sz="2800" kern="100" dirty="0">
                <a:latin typeface="Times New Roman"/>
                <a:ea typeface="华文细黑"/>
                <a:cs typeface="Times New Roman"/>
              </a:rPr>
              <a:t>老同志，为社会主义建设做出了很大贡献。</a:t>
            </a:r>
            <a:r>
              <a:rPr lang="en-US" altLang="zh-CN" sz="2800" kern="100" dirty="0">
                <a:latin typeface="宋体"/>
                <a:ea typeface="华文细黑"/>
                <a:cs typeface="Times New Roman"/>
              </a:rPr>
              <a:t>”</a:t>
            </a:r>
            <a:endParaRPr lang="zh-CN" altLang="zh-CN" sz="2800" kern="100" dirty="0">
              <a:effectLst/>
              <a:latin typeface="宋体"/>
              <a:cs typeface="Courier New"/>
            </a:endParaRPr>
          </a:p>
        </p:txBody>
      </p:sp>
      <p:graphicFrame>
        <p:nvGraphicFramePr>
          <p:cNvPr id="9" name="表格 8"/>
          <p:cNvGraphicFramePr>
            <a:graphicFrameLocks noGrp="1"/>
          </p:cNvGraphicFramePr>
          <p:nvPr>
            <p:extLst>
              <p:ext uri="{D42A27DB-BD31-4B8C-83A1-F6EECF244321}">
                <p14:modId xmlns:p14="http://schemas.microsoft.com/office/powerpoint/2010/main" xmlns="" val="3462675251"/>
              </p:ext>
            </p:extLst>
          </p:nvPr>
        </p:nvGraphicFramePr>
        <p:xfrm>
          <a:off x="10615661" y="4725938"/>
          <a:ext cx="1570509" cy="594066"/>
        </p:xfrm>
        <a:graphic>
          <a:graphicData uri="http://schemas.openxmlformats.org/drawingml/2006/table">
            <a:tbl>
              <a:tblPr bandRow="1">
                <a:tableStyleId>{93296810-A885-4BE3-A3E7-6D5BEEA58F35}</a:tableStyleId>
              </a:tblPr>
              <a:tblGrid>
                <a:gridCol w="1570509"/>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i="1"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1" name="矩形 10">
            <a:hlinkClick r:id="rId2" action="ppaction://hlinksldjump"/>
          </p:cNvPr>
          <p:cNvSpPr/>
          <p:nvPr/>
        </p:nvSpPr>
        <p:spPr>
          <a:xfrm>
            <a:off x="10703618" y="4761942"/>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关键点拨</a:t>
            </a:r>
          </a:p>
        </p:txBody>
      </p:sp>
      <p:pic>
        <p:nvPicPr>
          <p:cNvPr id="10" name="图片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2" name="矩形 1"/>
          <p:cNvSpPr/>
          <p:nvPr/>
        </p:nvSpPr>
        <p:spPr>
          <a:xfrm>
            <a:off x="9623598" y="765498"/>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地质机构</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10090873" y="2709714"/>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松辽平原</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441801" y="3338622"/>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华北平原</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4688339" y="398669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大庆</a:t>
            </a:r>
            <a:endParaRPr lang="zh-CN" altLang="en-US" sz="2800" kern="100" dirty="0">
              <a:solidFill>
                <a:srgbClr val="C00000"/>
              </a:solidFill>
              <a:latin typeface="Times New Roman"/>
              <a:ea typeface="华文细黑"/>
              <a:cs typeface="Times New Roman"/>
            </a:endParaRPr>
          </a:p>
        </p:txBody>
      </p:sp>
      <p:sp>
        <p:nvSpPr>
          <p:cNvPr id="15" name="矩形 14"/>
          <p:cNvSpPr/>
          <p:nvPr/>
        </p:nvSpPr>
        <p:spPr>
          <a:xfrm>
            <a:off x="8000707" y="398669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华北</a:t>
            </a:r>
            <a:endParaRPr lang="zh-CN" altLang="en-US" sz="2800" kern="100" dirty="0">
              <a:solidFill>
                <a:srgbClr val="C00000"/>
              </a:solidFill>
              <a:latin typeface="Times New Roman"/>
              <a:ea typeface="华文细黑"/>
              <a:cs typeface="Times New Roman"/>
            </a:endParaRPr>
          </a:p>
        </p:txBody>
      </p:sp>
      <p:sp>
        <p:nvSpPr>
          <p:cNvPr id="16" name="矩形 15"/>
          <p:cNvSpPr/>
          <p:nvPr/>
        </p:nvSpPr>
        <p:spPr>
          <a:xfrm>
            <a:off x="9503965" y="5282838"/>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辛亥革命</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19497173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linds(horizontal)">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linds(horizontal)">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500"/>
                                        <p:tgtEl>
                                          <p:spTgt spid="2"/>
                                        </p:tgtEl>
                                      </p:cBhvr>
                                    </p:animEffect>
                                    <p:set>
                                      <p:cBhvr>
                                        <p:cTn id="31" dur="1" fill="hold">
                                          <p:stCondLst>
                                            <p:cond delay="499"/>
                                          </p:stCondLst>
                                        </p:cTn>
                                        <p:tgtEl>
                                          <p:spTgt spid="2"/>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5"/>
                                        </p:tgtEl>
                                      </p:cBhvr>
                                    </p:animEffect>
                                    <p:set>
                                      <p:cBhvr>
                                        <p:cTn id="43" dur="1" fill="hold">
                                          <p:stCondLst>
                                            <p:cond delay="499"/>
                                          </p:stCondLst>
                                        </p:cTn>
                                        <p:tgtEl>
                                          <p:spTgt spid="15"/>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16"/>
                                        </p:tgtEl>
                                      </p:cBhvr>
                                    </p:animEffect>
                                    <p:set>
                                      <p:cBhvr>
                                        <p:cTn id="46"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2" grpId="0"/>
      <p:bldP spid="2" grpId="1"/>
      <p:bldP spid="7" grpId="0"/>
      <p:bldP spid="7" grpId="1"/>
      <p:bldP spid="13" grpId="0"/>
      <p:bldP spid="13" grpId="1"/>
      <p:bldP spid="14" grpId="0"/>
      <p:bldP spid="14" grpId="1"/>
      <p:bldP spid="15" grpId="0"/>
      <p:bldP spid="15" grpId="1"/>
      <p:bldP spid="16" grpId="0"/>
      <p:bldP spid="16" grpId="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2" name="组合 1"/>
          <p:cNvGrpSpPr/>
          <p:nvPr/>
        </p:nvGrpSpPr>
        <p:grpSpPr>
          <a:xfrm>
            <a:off x="164" y="238194"/>
            <a:ext cx="2333534" cy="668428"/>
            <a:chOff x="164" y="341996"/>
            <a:chExt cx="2333534" cy="668428"/>
          </a:xfrm>
        </p:grpSpPr>
        <p:sp>
          <p:nvSpPr>
            <p:cNvPr id="3" name="五边形 2"/>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4" name="燕尾形 3"/>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矩形 4"/>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关键点拨</a:t>
              </a:r>
            </a:p>
          </p:txBody>
        </p:sp>
      </p:grpSp>
      <p:pic>
        <p:nvPicPr>
          <p:cNvPr id="9" name="图片 8">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8" name="矩形 7"/>
          <p:cNvSpPr/>
          <p:nvPr/>
        </p:nvSpPr>
        <p:spPr>
          <a:xfrm>
            <a:off x="406574" y="1267744"/>
            <a:ext cx="11057037" cy="3242170"/>
          </a:xfrm>
          <a:prstGeom prst="rect">
            <a:avLst/>
          </a:prstGeom>
        </p:spPr>
        <p:txBody>
          <a:bodyPr>
            <a:spAutoFit/>
          </a:bodyPr>
          <a:lstStyle/>
          <a:p>
            <a:pPr algn="ctr">
              <a:lnSpc>
                <a:spcPct val="150000"/>
              </a:lnSpc>
              <a:spcAft>
                <a:spcPts val="0"/>
              </a:spcAft>
              <a:tabLst>
                <a:tab pos="2340610" algn="l"/>
              </a:tabLst>
            </a:pPr>
            <a:r>
              <a:rPr lang="zh-CN" altLang="zh-CN" sz="2800" b="1" kern="100" dirty="0">
                <a:solidFill>
                  <a:srgbClr val="C00000"/>
                </a:solidFill>
                <a:latin typeface="Times New Roman"/>
                <a:ea typeface="华文细黑"/>
                <a:cs typeface="Times New Roman"/>
              </a:rPr>
              <a:t>李四光对地质力学的运用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寻找石油资源</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为国家经济建设提供能源保障；</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寻找铀矿资源</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发展核能事业；</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探索地震预报</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加强各种地质灾害的预测和预防。</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运用冰川学理论为成昆铁路选线、攀枝花钢厂选址等重大工程服务。</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27169718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9" name="矩形 8"/>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知识图示</a:t>
            </a:r>
          </a:p>
        </p:txBody>
      </p:sp>
      <p:pic>
        <p:nvPicPr>
          <p:cNvPr id="2"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46858" y="1125538"/>
            <a:ext cx="11896696" cy="35105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98133035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2710830" y="2133650"/>
            <a:ext cx="6636989" cy="1938992"/>
          </a:xfrm>
          <a:prstGeom prst="rect">
            <a:avLst/>
          </a:prstGeom>
        </p:spPr>
        <p:txBody>
          <a:bodyPr wrap="squar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史料实证     深化探究  </a:t>
            </a:r>
            <a:endParaRPr lang="en-US" altLang="zh-CN" sz="4000" b="1" dirty="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smtClean="0">
                <a:solidFill>
                  <a:prstClr val="white"/>
                </a:solidFill>
                <a:latin typeface="华文楷体" pitchFamily="2" charset="-122"/>
                <a:ea typeface="华文楷体" pitchFamily="2" charset="-122"/>
                <a:cs typeface="Times New Roman" pitchFamily="18" charset="0"/>
              </a:rPr>
              <a:t>    —— </a:t>
            </a:r>
            <a:r>
              <a:rPr lang="zh-CN" altLang="en-US" sz="4000" dirty="0">
                <a:solidFill>
                  <a:prstClr val="white"/>
                </a:solidFill>
                <a:latin typeface="华文楷体" pitchFamily="2" charset="-122"/>
                <a:ea typeface="华文楷体" pitchFamily="2" charset="-122"/>
                <a:cs typeface="Times New Roman" pitchFamily="18" charset="0"/>
              </a:rPr>
              <a:t>理解重要史料史论</a:t>
            </a:r>
          </a:p>
        </p:txBody>
      </p:sp>
    </p:spTree>
    <p:extLst>
      <p:ext uri="{BB962C8B-B14F-4D97-AF65-F5344CB8AC3E}">
        <p14:creationId xmlns:p14="http://schemas.microsoft.com/office/powerpoint/2010/main" xmlns="" val="5765878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658083"/>
            <a:ext cx="11532492" cy="521114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30</a:t>
            </a:r>
            <a:r>
              <a:rPr lang="zh-CN" altLang="zh-CN" sz="2800" kern="100" dirty="0">
                <a:latin typeface="Times New Roman"/>
                <a:ea typeface="华文细黑"/>
                <a:cs typeface="Times New Roman"/>
              </a:rPr>
              <a:t>年代，李四光先后到庐山、黄山等地考察，并认为庐山是</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中国第四纪冰川的典型地区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。并于</a:t>
            </a:r>
            <a:r>
              <a:rPr lang="en-US" altLang="zh-CN" sz="2800" kern="100" dirty="0">
                <a:latin typeface="Times New Roman"/>
                <a:ea typeface="华文细黑"/>
                <a:cs typeface="Courier New"/>
              </a:rPr>
              <a:t>1937</a:t>
            </a:r>
            <a:r>
              <a:rPr lang="zh-CN" altLang="zh-CN" sz="2800" kern="100" dirty="0">
                <a:latin typeface="Times New Roman"/>
                <a:ea typeface="华文细黑"/>
                <a:cs typeface="Times New Roman"/>
              </a:rPr>
              <a:t>年完成了《冰期之庐山》的初稿。《冰期之庐山》总结了探求中国第四纪冰期、冰川的历史过程，全面系统地论述了庐山山上、山下的冰川遗迹，划分了三个亚冰期和两个间冰期，并与阿尔卑斯山的冰期作了试比。还用了一个章节与质疑者进行讨论。</a:t>
            </a:r>
            <a:r>
              <a:rPr lang="en-US" altLang="zh-CN" sz="2800" kern="100" dirty="0">
                <a:latin typeface="Times New Roman"/>
                <a:ea typeface="华文细黑"/>
                <a:cs typeface="Courier New"/>
              </a:rPr>
              <a:t>1960</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月，他亲自在北京召开并主持了中国第四纪冰川遗迹研究工作座谈会，成立了在国家科委领导下的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中国第四纪冰川研究工作中心联络组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，李四光亲任组长。</a:t>
            </a:r>
            <a:endParaRPr lang="zh-CN" altLang="zh-CN" sz="2800" kern="100" dirty="0">
              <a:effectLst/>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主题一　李四光的主要成就</a:t>
            </a:r>
          </a:p>
        </p:txBody>
      </p:sp>
    </p:spTree>
    <p:extLst>
      <p:ext uri="{BB962C8B-B14F-4D97-AF65-F5344CB8AC3E}">
        <p14:creationId xmlns:p14="http://schemas.microsoft.com/office/powerpoint/2010/main" xmlns="" val="7591449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322070"/>
            <a:ext cx="11499437" cy="133393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史料表明李四光对第四纪冰川学的确立做出了怎样的贡献？</a:t>
            </a:r>
            <a:endParaRPr lang="zh-CN" altLang="zh-CN" sz="2800" kern="100" dirty="0">
              <a:effectLst/>
              <a:latin typeface="宋体"/>
              <a:cs typeface="Courier New"/>
            </a:endParaRPr>
          </a:p>
        </p:txBody>
      </p:sp>
      <p:sp>
        <p:nvSpPr>
          <p:cNvPr id="11" name="矩形 10"/>
          <p:cNvSpPr/>
          <p:nvPr/>
        </p:nvSpPr>
        <p:spPr>
          <a:xfrm>
            <a:off x="231443" y="1734082"/>
            <a:ext cx="11624403"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从</a:t>
            </a:r>
            <a:r>
              <a:rPr lang="zh-CN" altLang="zh-CN" sz="2800" kern="100" dirty="0">
                <a:solidFill>
                  <a:srgbClr val="C00000"/>
                </a:solidFill>
                <a:latin typeface="Times New Roman"/>
                <a:ea typeface="华文细黑"/>
                <a:cs typeface="Times New Roman"/>
              </a:rPr>
              <a:t>理论到实践，初步奠定了基础。新中国成立后，开始有组织地指导全国第四纪冰川研究工作的开展，不断地促进中国第四纪冰川学的提高与发展。</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78283423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xEl>
                                              <p:pRg st="0" end="0"/>
                                            </p:txEl>
                                          </p:spTgt>
                                        </p:tgtEl>
                                      </p:cBhvr>
                                    </p:animEffect>
                                    <p:set>
                                      <p:cBhvr>
                                        <p:cTn id="12" dur="1" fill="hold">
                                          <p:stCondLst>
                                            <p:cond delay="499"/>
                                          </p:stCondLst>
                                        </p:cTn>
                                        <p:tgtEl>
                                          <p:spTgt spid="11">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uiExpand="1"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31443" y="682110"/>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冰川的研究一直吸引着人们为此付出不懈的努力，其主要原因是什么？</a:t>
            </a:r>
            <a:endParaRPr lang="zh-CN" altLang="zh-CN" sz="2800" kern="100" dirty="0">
              <a:effectLst/>
              <a:latin typeface="宋体"/>
              <a:cs typeface="Courier New"/>
            </a:endParaRPr>
          </a:p>
        </p:txBody>
      </p:sp>
      <p:sp>
        <p:nvSpPr>
          <p:cNvPr id="11" name="矩形 10"/>
          <p:cNvSpPr/>
          <p:nvPr/>
        </p:nvSpPr>
        <p:spPr>
          <a:xfrm>
            <a:off x="288989" y="1452043"/>
            <a:ext cx="11509310"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冰川</a:t>
            </a:r>
            <a:r>
              <a:rPr lang="zh-CN" altLang="zh-CN" sz="2800" kern="100" dirty="0">
                <a:solidFill>
                  <a:srgbClr val="C00000"/>
                </a:solidFill>
                <a:latin typeface="Times New Roman"/>
                <a:ea typeface="华文细黑"/>
                <a:cs typeface="Times New Roman"/>
              </a:rPr>
              <a:t>的出现对全球气候和生物发展的影响很大，特别是第四纪冰川，直接作用于人类的生存环境，研究和确认第四纪冰川既有特殊的理论意义，其研究成果对掌握地下水文和构造、寻找地下水资源也具有十分重要的作用。</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73215777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p:bldP spid="11"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p:nvPr/>
        </p:nvSpPr>
        <p:spPr>
          <a:xfrm>
            <a:off x="231443" y="682110"/>
            <a:ext cx="11499437" cy="4564815"/>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1918</a:t>
            </a:r>
            <a:r>
              <a:rPr lang="zh-CN" altLang="zh-CN" sz="2800" kern="100" dirty="0">
                <a:latin typeface="Times New Roman"/>
                <a:ea typeface="华文细黑"/>
                <a:cs typeface="Times New Roman"/>
              </a:rPr>
              <a:t>年，李四光在他的硕士毕业论文中写道：</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今天我们要求新兴一代的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黄帝</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子孙，认识到自己肩负的责任，也许并非为时过晚。一方面，要为纯科学的发展而尽力；另一方面，要用得来的知识，直接或间接地去解决有关工业的问题。</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上述语言也成为李四光一生真实的写照。</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举例说明李四光的科技成就在中国工业化或社会主义建设中的运用。</a:t>
            </a:r>
            <a:endParaRPr lang="zh-CN" altLang="zh-CN" sz="2800" kern="100" dirty="0">
              <a:effectLst/>
              <a:latin typeface="宋体"/>
              <a:cs typeface="Courier New"/>
            </a:endParaRPr>
          </a:p>
        </p:txBody>
      </p:sp>
      <p:sp>
        <p:nvSpPr>
          <p:cNvPr id="5" name="TextBox 4">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186276998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矩形 11"/>
          <p:cNvSpPr/>
          <p:nvPr/>
        </p:nvSpPr>
        <p:spPr>
          <a:xfrm>
            <a:off x="231443" y="682110"/>
            <a:ext cx="11499437" cy="32721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a:t>
            </a:r>
            <a:r>
              <a:rPr lang="zh-CN" altLang="zh-CN" sz="2800" kern="100" dirty="0">
                <a:solidFill>
                  <a:srgbClr val="C00000"/>
                </a:solidFill>
                <a:latin typeface="Times New Roman"/>
                <a:ea typeface="华文细黑"/>
                <a:cs typeface="Times New Roman"/>
              </a:rPr>
              <a:t>　应用事例：李四光对地质力学的运用：</a:t>
            </a:r>
            <a:r>
              <a:rPr lang="en-US" altLang="zh-CN" sz="2800" kern="100" dirty="0">
                <a:solidFill>
                  <a:srgbClr val="C00000"/>
                </a:solidFill>
                <a:latin typeface="宋体"/>
                <a:ea typeface="华文细黑"/>
                <a:cs typeface="Times New Roman"/>
              </a:rPr>
              <a:t>①</a:t>
            </a:r>
            <a:r>
              <a:rPr lang="zh-CN" altLang="zh-CN" sz="2800" kern="100" dirty="0">
                <a:solidFill>
                  <a:srgbClr val="C00000"/>
                </a:solidFill>
                <a:latin typeface="Times New Roman"/>
                <a:ea typeface="华文细黑"/>
                <a:cs typeface="Times New Roman"/>
              </a:rPr>
              <a:t>寻找石油资源</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为国家经济建设提供能源保障</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②</a:t>
            </a:r>
            <a:r>
              <a:rPr lang="zh-CN" altLang="zh-CN" sz="2800" kern="100" dirty="0">
                <a:solidFill>
                  <a:srgbClr val="C00000"/>
                </a:solidFill>
                <a:latin typeface="Times New Roman"/>
                <a:ea typeface="华文细黑"/>
                <a:cs typeface="Times New Roman"/>
              </a:rPr>
              <a:t>寻找铀矿资源</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发展核能事业</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③</a:t>
            </a:r>
            <a:r>
              <a:rPr lang="zh-CN" altLang="zh-CN" sz="2800" kern="100" dirty="0">
                <a:solidFill>
                  <a:srgbClr val="C00000"/>
                </a:solidFill>
                <a:latin typeface="Times New Roman"/>
                <a:ea typeface="华文细黑"/>
                <a:cs typeface="Times New Roman"/>
              </a:rPr>
              <a:t>探索地震预报</a:t>
            </a:r>
            <a:r>
              <a:rPr lang="en-US" altLang="zh-CN" sz="2800" kern="100" dirty="0">
                <a:solidFill>
                  <a:srgbClr val="C00000"/>
                </a:solidFill>
                <a:latin typeface="Times New Roman"/>
                <a:ea typeface="华文细黑"/>
                <a:cs typeface="Courier New"/>
              </a:rPr>
              <a:t>——</a:t>
            </a:r>
            <a:r>
              <a:rPr lang="zh-CN" altLang="zh-CN" sz="2800" kern="100" dirty="0">
                <a:solidFill>
                  <a:srgbClr val="C00000"/>
                </a:solidFill>
                <a:latin typeface="Times New Roman"/>
                <a:ea typeface="华文细黑"/>
                <a:cs typeface="Times New Roman"/>
              </a:rPr>
              <a:t>加强各种地质灾害的预测和预防</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en-US" altLang="zh-CN" sz="2800" kern="100" dirty="0" smtClean="0">
                <a:solidFill>
                  <a:srgbClr val="C00000"/>
                </a:solidFill>
                <a:latin typeface="宋体"/>
                <a:ea typeface="华文细黑"/>
                <a:cs typeface="Times New Roman"/>
              </a:rPr>
              <a:t>④</a:t>
            </a:r>
            <a:r>
              <a:rPr lang="zh-CN" altLang="zh-CN" sz="2800" kern="100" dirty="0">
                <a:solidFill>
                  <a:srgbClr val="C00000"/>
                </a:solidFill>
                <a:latin typeface="Times New Roman"/>
                <a:ea typeface="华文细黑"/>
                <a:cs typeface="Times New Roman"/>
              </a:rPr>
              <a:t>运用冰川学理论为成昆铁路选线、攀枝花钢厂选址等重大工程服务。</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392160138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linds(horizontal)">
                                      <p:cBhvr>
                                        <p:cTn id="7" dur="750"/>
                                        <p:tgtEl>
                                          <p:spTgt spid="12">
                                            <p:txEl>
                                              <p:pRg st="0" end="0"/>
                                            </p:txEl>
                                          </p:spTgt>
                                        </p:tgtEl>
                                      </p:cBhvr>
                                    </p:animEffect>
                                  </p:childTnLst>
                                </p:cTn>
                              </p:par>
                            </p:childTnLst>
                          </p:cTn>
                        </p:par>
                        <p:par>
                          <p:cTn id="8" fill="hold">
                            <p:stCondLst>
                              <p:cond delay="750"/>
                            </p:stCondLst>
                            <p:childTnLst>
                              <p:par>
                                <p:cTn id="9" presetID="3" presetClass="entr" presetSubtype="10" fill="hold" nodeType="after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animEffect transition="in" filter="blinds(horizontal)">
                                      <p:cBhvr>
                                        <p:cTn id="11" dur="750"/>
                                        <p:tgtEl>
                                          <p:spTgt spid="12">
                                            <p:txEl>
                                              <p:pRg st="1" end="1"/>
                                            </p:txEl>
                                          </p:spTgt>
                                        </p:tgtEl>
                                      </p:cBhvr>
                                    </p:animEffect>
                                  </p:childTnLst>
                                </p:cTn>
                              </p:par>
                            </p:childTnLst>
                          </p:cTn>
                        </p:par>
                        <p:par>
                          <p:cTn id="12" fill="hold">
                            <p:stCondLst>
                              <p:cond delay="1500"/>
                            </p:stCondLst>
                            <p:childTnLst>
                              <p:par>
                                <p:cTn id="13" presetID="3" presetClass="entr" presetSubtype="10" fill="hold" nodeType="after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blinds(horizontal)">
                                      <p:cBhvr>
                                        <p:cTn id="15" dur="750"/>
                                        <p:tgtEl>
                                          <p:spTgt spid="12">
                                            <p:txEl>
                                              <p:pRg st="2" end="2"/>
                                            </p:txEl>
                                          </p:spTgt>
                                        </p:tgtEl>
                                      </p:cBhvr>
                                    </p:animEffect>
                                  </p:childTnLst>
                                </p:cTn>
                              </p:par>
                            </p:childTnLst>
                          </p:cTn>
                        </p:par>
                        <p:par>
                          <p:cTn id="16" fill="hold">
                            <p:stCondLst>
                              <p:cond delay="2250"/>
                            </p:stCondLst>
                            <p:childTnLst>
                              <p:par>
                                <p:cTn id="17" presetID="3" presetClass="entr" presetSubtype="10" fill="hold" nodeType="after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animEffect transition="in" filter="blinds(horizontal)">
                                      <p:cBhvr>
                                        <p:cTn id="19" dur="75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213081" y="2080940"/>
            <a:ext cx="9850677" cy="1636886"/>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lIns="121917" tIns="60958" rIns="121917" bIns="60958" rtlCol="0" anchor="ctr"/>
          <a:lstStyle/>
          <a:p>
            <a:pPr algn="ctr"/>
            <a:endParaRPr lang="zh-CN" altLang="en-US" dirty="0"/>
          </a:p>
        </p:txBody>
      </p:sp>
      <p:sp>
        <p:nvSpPr>
          <p:cNvPr id="7" name="矩形 6"/>
          <p:cNvSpPr/>
          <p:nvPr/>
        </p:nvSpPr>
        <p:spPr>
          <a:xfrm>
            <a:off x="1321095" y="2092101"/>
            <a:ext cx="9435185" cy="1415768"/>
          </a:xfrm>
          <a:prstGeom prst="rect">
            <a:avLst/>
          </a:prstGeom>
        </p:spPr>
        <p:txBody>
          <a:bodyPr wrap="square" lIns="121917" tIns="60958" rIns="121917" bIns="60958">
            <a:spAutoFit/>
          </a:bodyPr>
          <a:lstStyle/>
          <a:p>
            <a:pPr algn="just">
              <a:lnSpc>
                <a:spcPct val="150000"/>
              </a:lnSpc>
            </a:pPr>
            <a:r>
              <a:rPr lang="zh-CN" altLang="zh-CN" sz="2800" b="1" kern="100" dirty="0">
                <a:solidFill>
                  <a:srgbClr val="0000FF"/>
                </a:solidFill>
                <a:latin typeface="微软雅黑" pitchFamily="34" charset="-122"/>
                <a:ea typeface="微软雅黑" pitchFamily="34" charset="-122"/>
                <a:cs typeface="Times New Roman"/>
              </a:rPr>
              <a:t>课标</a:t>
            </a:r>
            <a:r>
              <a:rPr lang="zh-CN" altLang="zh-CN" sz="2800" b="1" kern="100" dirty="0" smtClean="0">
                <a:solidFill>
                  <a:srgbClr val="0000FF"/>
                </a:solidFill>
                <a:latin typeface="微软雅黑" pitchFamily="34" charset="-122"/>
                <a:ea typeface="微软雅黑" pitchFamily="34" charset="-122"/>
                <a:cs typeface="Times New Roman"/>
              </a:rPr>
              <a:t>要求</a:t>
            </a:r>
            <a:endParaRPr lang="en-US" altLang="zh-CN" sz="2800" b="1" kern="100" dirty="0" smtClean="0">
              <a:solidFill>
                <a:srgbClr val="0000FF"/>
              </a:solidFill>
              <a:latin typeface="微软雅黑" pitchFamily="34" charset="-122"/>
              <a:ea typeface="微软雅黑" pitchFamily="34" charset="-122"/>
              <a:cs typeface="Times New Roman"/>
            </a:endParaRPr>
          </a:p>
          <a:p>
            <a:pPr algn="just">
              <a:lnSpc>
                <a:spcPct val="150000"/>
              </a:lnSpc>
              <a:spcAft>
                <a:spcPts val="0"/>
              </a:spcAft>
            </a:pPr>
            <a:r>
              <a:rPr lang="zh-CN" altLang="zh-CN" sz="2800" kern="100" dirty="0">
                <a:latin typeface="Times New Roman"/>
                <a:ea typeface="华文细黑"/>
                <a:cs typeface="Times New Roman"/>
              </a:rPr>
              <a:t>了解李四光的主要事迹，认识他对社会发展所作的贡献。</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14013808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348922" y="870624"/>
            <a:ext cx="11532492" cy="529373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latin typeface="Times New Roman"/>
                <a:ea typeface="华文细黑"/>
                <a:cs typeface="Times New Roman"/>
              </a:rPr>
              <a:t>史料一</a:t>
            </a:r>
            <a:r>
              <a:rPr lang="zh-CN" altLang="zh-CN" sz="2800" kern="100" dirty="0">
                <a:latin typeface="Times New Roman"/>
                <a:ea typeface="华文细黑"/>
                <a:cs typeface="Times New Roman"/>
              </a:rPr>
              <a:t>　李四光是位颇具传奇色彩的人物，他早年受孙中山</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要努力学习，蔚为国用</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的勉励，后两度出国留学，在新中国成立之际冲破重重阻碍回到祖国，他打破了两个</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洋神话</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，被誉为中国的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地质之光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史料二</a:t>
            </a:r>
            <a:r>
              <a:rPr lang="zh-CN" altLang="zh-CN" sz="2800" kern="100" dirty="0">
                <a:latin typeface="Times New Roman"/>
                <a:ea typeface="华文细黑"/>
                <a:cs typeface="Times New Roman"/>
              </a:rPr>
              <a:t>　李四光在日本留学，学习造船，而后，又到英国学习采矿，后又转学地质，甲午战争中，中国北洋舰队全军覆没，他要立志发展中国的造船业，有朝一日雪国耻。造船需要钢铁，钢铁开采需要地质知识</a:t>
            </a:r>
            <a:r>
              <a:rPr lang="zh-CN" altLang="zh-CN" sz="2800" kern="100" dirty="0" smtClean="0">
                <a:latin typeface="Times New Roman"/>
                <a:ea typeface="华文细黑"/>
                <a:cs typeface="Times New Roman"/>
              </a:rPr>
              <a:t>。</a:t>
            </a:r>
            <a:endParaRPr lang="en-US" altLang="zh-CN" sz="2800" kern="100" dirty="0" smtClean="0">
              <a:latin typeface="宋体"/>
              <a:cs typeface="Courier New"/>
            </a:endParaRPr>
          </a:p>
          <a:p>
            <a:pPr algn="just">
              <a:lnSpc>
                <a:spcPct val="150000"/>
              </a:lnSpc>
              <a:spcAft>
                <a:spcPts val="0"/>
              </a:spcAft>
              <a:tabLst>
                <a:tab pos="2340610" algn="l"/>
              </a:tabLst>
            </a:pPr>
            <a:r>
              <a:rPr lang="zh-CN" altLang="zh-CN" sz="2800" b="1" kern="100" dirty="0">
                <a:solidFill>
                  <a:srgbClr val="C00000"/>
                </a:solidFill>
                <a:latin typeface="Times New Roman"/>
                <a:ea typeface="微软雅黑"/>
                <a:cs typeface="Times New Roman"/>
              </a:rPr>
              <a:t>问题思考</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李四光在研究领域打破了两个</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洋神话</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指什么</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1" y="-26590"/>
            <a:ext cx="12190413" cy="432000"/>
          </a:xfrm>
          <a:prstGeom prst="rect">
            <a:avLst/>
          </a:prstGeom>
          <a:solidFill>
            <a:srgbClr val="00B0F0"/>
          </a:soli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zh-CN" altLang="en-US" sz="2800" b="1" dirty="0">
                <a:solidFill>
                  <a:schemeClr val="bg1"/>
                </a:solidFill>
                <a:latin typeface="微软雅黑" pitchFamily="34" charset="-122"/>
                <a:ea typeface="微软雅黑" pitchFamily="34" charset="-122"/>
              </a:rPr>
              <a:t>主题二　李四光的评价</a:t>
            </a:r>
          </a:p>
        </p:txBody>
      </p:sp>
      <p:sp>
        <p:nvSpPr>
          <p:cNvPr id="4" name="TextBox 3">
            <a:hlinkClick r:id="rId2" action="ppaction://hlinksldjump"/>
          </p:cNvPr>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Tree>
    <p:extLst>
      <p:ext uri="{BB962C8B-B14F-4D97-AF65-F5344CB8AC3E}">
        <p14:creationId xmlns:p14="http://schemas.microsoft.com/office/powerpoint/2010/main" xmlns="" val="3630148015"/>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矩形 11"/>
          <p:cNvSpPr/>
          <p:nvPr/>
        </p:nvSpPr>
        <p:spPr>
          <a:xfrm>
            <a:off x="212393" y="690433"/>
            <a:ext cx="11499437"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李四光</a:t>
            </a:r>
            <a:r>
              <a:rPr lang="zh-CN" altLang="zh-CN" sz="2800" kern="100" dirty="0">
                <a:solidFill>
                  <a:srgbClr val="C00000"/>
                </a:solidFill>
                <a:latin typeface="Times New Roman"/>
                <a:ea typeface="华文细黑"/>
                <a:cs typeface="Times New Roman"/>
              </a:rPr>
              <a:t>推翻了外国人作出的</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中国不存在第四纪冰川</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的错误结论，确定中国第四纪冰川的存在并得到</a:t>
            </a:r>
            <a:r>
              <a:rPr lang="zh-CN" altLang="zh-CN" sz="2800" kern="100" dirty="0" smtClean="0">
                <a:solidFill>
                  <a:srgbClr val="C00000"/>
                </a:solidFill>
                <a:latin typeface="Times New Roman"/>
                <a:ea typeface="华文细黑"/>
                <a:cs typeface="Times New Roman"/>
              </a:rPr>
              <a:t>国际学术界</a:t>
            </a:r>
            <a:r>
              <a:rPr lang="zh-CN" altLang="zh-CN" sz="2800" kern="100" dirty="0">
                <a:solidFill>
                  <a:srgbClr val="C00000"/>
                </a:solidFill>
                <a:latin typeface="Times New Roman"/>
                <a:ea typeface="华文细黑"/>
                <a:cs typeface="Times New Roman"/>
              </a:rPr>
              <a:t>的公认。在他地质力学理论的指导下，中国成功地发现了许多大型油田，推翻了外国人的</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中国贫油论</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a:t>
            </a:r>
            <a:endParaRPr lang="zh-CN" altLang="zh-CN" sz="2800" kern="100" dirty="0">
              <a:effectLst/>
              <a:latin typeface="宋体"/>
              <a:cs typeface="Courier New"/>
            </a:endParaRPr>
          </a:p>
        </p:txBody>
      </p:sp>
    </p:spTree>
    <p:extLst>
      <p:ext uri="{BB962C8B-B14F-4D97-AF65-F5344CB8AC3E}">
        <p14:creationId xmlns:p14="http://schemas.microsoft.com/office/powerpoint/2010/main" xmlns="" val="1333707933"/>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dirty="0">
                <a:solidFill>
                  <a:schemeClr val="bg1"/>
                </a:solidFill>
                <a:latin typeface="+mj-ea"/>
                <a:ea typeface="+mj-ea"/>
                <a:cs typeface="Times New Roman" panose="02020603050405020304" pitchFamily="18" charset="0"/>
              </a:rPr>
              <a:t>提示</a:t>
            </a:r>
            <a:endParaRPr lang="zh-CN" altLang="en-US" sz="2400" dirty="0" smtClean="0">
              <a:solidFill>
                <a:schemeClr val="bg1"/>
              </a:solidFill>
              <a:latin typeface="+mj-ea"/>
              <a:ea typeface="+mj-ea"/>
              <a:cs typeface="Times New Roman" panose="02020603050405020304" pitchFamily="18" charset="0"/>
            </a:endParaRPr>
          </a:p>
        </p:txBody>
      </p:sp>
      <p:sp>
        <p:nvSpPr>
          <p:cNvPr id="12" name="矩形 11"/>
          <p:cNvSpPr/>
          <p:nvPr/>
        </p:nvSpPr>
        <p:spPr>
          <a:xfrm>
            <a:off x="212393" y="690433"/>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由李四光学习内容的转变说一说他追求的目标。</a:t>
            </a:r>
            <a:endParaRPr lang="zh-CN" altLang="zh-CN" sz="2800" kern="100" dirty="0">
              <a:effectLst/>
              <a:latin typeface="宋体"/>
              <a:cs typeface="Courier New"/>
            </a:endParaRPr>
          </a:p>
        </p:txBody>
      </p:sp>
      <p:sp>
        <p:nvSpPr>
          <p:cNvPr id="11" name="矩形 10"/>
          <p:cNvSpPr/>
          <p:nvPr/>
        </p:nvSpPr>
        <p:spPr>
          <a:xfrm>
            <a:off x="212393" y="1450302"/>
            <a:ext cx="11385581"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李四光</a:t>
            </a:r>
            <a:r>
              <a:rPr lang="zh-CN" altLang="zh-CN" sz="2800" kern="100" dirty="0">
                <a:solidFill>
                  <a:srgbClr val="C00000"/>
                </a:solidFill>
                <a:latin typeface="Times New Roman"/>
                <a:ea typeface="华文细黑"/>
                <a:cs typeface="Times New Roman"/>
              </a:rPr>
              <a:t>由一个同盟会最小的会员到北洋政府的高官，再到英国留学，后回到国内从事地质研究，从政治转移到学术。说明了其追求民主的精神，学习的目的就是为了国家的富强。</a:t>
            </a:r>
            <a:endParaRPr lang="zh-CN" altLang="zh-CN" sz="2800" kern="100" dirty="0">
              <a:effectLst/>
              <a:latin typeface="宋体"/>
              <a:cs typeface="Courier New"/>
            </a:endParaRPr>
          </a:p>
        </p:txBody>
      </p:sp>
      <p:sp>
        <p:nvSpPr>
          <p:cNvPr id="5" name="矩形 4"/>
          <p:cNvSpPr/>
          <p:nvPr/>
        </p:nvSpPr>
        <p:spPr>
          <a:xfrm>
            <a:off x="212393" y="3533736"/>
            <a:ext cx="11499437"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由史料及所学，说一说李四光体现出的伟大人格魅力。</a:t>
            </a:r>
            <a:endParaRPr lang="zh-CN" altLang="zh-CN" sz="2800" kern="100" dirty="0">
              <a:effectLst/>
              <a:latin typeface="宋体"/>
              <a:cs typeface="Courier New"/>
            </a:endParaRPr>
          </a:p>
        </p:txBody>
      </p:sp>
      <p:sp>
        <p:nvSpPr>
          <p:cNvPr id="7" name="矩形 6"/>
          <p:cNvSpPr/>
          <p:nvPr/>
        </p:nvSpPr>
        <p:spPr>
          <a:xfrm>
            <a:off x="212393" y="4256873"/>
            <a:ext cx="1138558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提示　</a:t>
            </a:r>
            <a:r>
              <a:rPr lang="zh-CN" altLang="zh-CN" sz="2800" kern="100" dirty="0" smtClean="0">
                <a:solidFill>
                  <a:srgbClr val="C00000"/>
                </a:solidFill>
                <a:latin typeface="Times New Roman"/>
                <a:ea typeface="华文细黑"/>
                <a:cs typeface="Times New Roman"/>
              </a:rPr>
              <a:t>崇高</a:t>
            </a:r>
            <a:r>
              <a:rPr lang="zh-CN" altLang="zh-CN" sz="2800" kern="100" dirty="0">
                <a:solidFill>
                  <a:srgbClr val="C00000"/>
                </a:solidFill>
                <a:latin typeface="Times New Roman"/>
                <a:ea typeface="华文细黑"/>
                <a:cs typeface="Times New Roman"/>
              </a:rPr>
              <a:t>的爱国主义精神，为科学献身的精神，少年大志的精神，敢于挑战权威，勇于探索真理的精神，严谨治学的精神。</a:t>
            </a:r>
            <a:endParaRPr lang="zh-CN" altLang="zh-CN" sz="2800" kern="100" dirty="0">
              <a:effectLst/>
              <a:latin typeface="宋体"/>
              <a:cs typeface="Courier New"/>
            </a:endParaRPr>
          </a:p>
        </p:txBody>
      </p:sp>
      <p:pic>
        <p:nvPicPr>
          <p:cNvPr id="8" name="图片 7">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67639766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blinds(horizontal)">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xEl>
                                              <p:pRg st="0" end="0"/>
                                            </p:txEl>
                                          </p:spTgt>
                                        </p:tgtEl>
                                      </p:cBhvr>
                                    </p:animEffect>
                                    <p:set>
                                      <p:cBhvr>
                                        <p:cTn id="17" dur="1" fill="hold">
                                          <p:stCondLst>
                                            <p:cond delay="499"/>
                                          </p:stCondLst>
                                        </p:cTn>
                                        <p:tgtEl>
                                          <p:spTgt spid="11">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7">
                                            <p:txEl>
                                              <p:pRg st="0" end="0"/>
                                            </p:txEl>
                                          </p:spTgt>
                                        </p:tgtEl>
                                      </p:cBhvr>
                                    </p:animEffect>
                                    <p:set>
                                      <p:cBhvr>
                                        <p:cTn id="20" dur="1" fill="hold">
                                          <p:stCondLst>
                                            <p:cond delay="499"/>
                                          </p:stCondLst>
                                        </p:cTn>
                                        <p:tgtEl>
                                          <p:spTgt spid="7">
                                            <p:txEl>
                                              <p:pRg st="0" end="0"/>
                                            </p:txEl>
                                          </p:spTgt>
                                        </p:tgtEl>
                                        <p:attrNameLst>
                                          <p:attrName>style.visibility</p:attrName>
                                        </p:attrNameLst>
                                      </p:cBhvr>
                                      <p:to>
                                        <p:strVal val="hidden"/>
                                      </p:to>
                                    </p:set>
                                  </p:childTnLst>
                                </p:cTn>
                              </p:par>
                            </p:childTnLst>
                          </p:cTn>
                        </p:par>
                      </p:childTnLst>
                    </p:cTn>
                  </p:par>
                </p:childTnLst>
              </p:cTn>
              <p:nextCondLst>
                <p:cond evt="onClick" delay="0">
                  <p:tgtEl>
                    <p:spTgt spid="6"/>
                  </p:tgtEl>
                </p:cond>
              </p:nextCondLst>
            </p:seq>
          </p:childTnLst>
        </p:cTn>
      </p:par>
    </p:tnLst>
    <p:bldLst>
      <p:bldP spid="11" grpId="0" build="allAtOnce"/>
      <p:bldP spid="7"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3373948" y="2205658"/>
            <a:ext cx="5442516" cy="1938992"/>
          </a:xfrm>
          <a:prstGeom prst="rect">
            <a:avLst/>
          </a:prstGeom>
        </p:spPr>
        <p:txBody>
          <a:bodyPr wrap="none">
            <a:spAutoFit/>
          </a:bodyPr>
          <a:lstStyle/>
          <a:p>
            <a:pPr algn="ctr">
              <a:lnSpc>
                <a:spcPct val="150000"/>
              </a:lnSpc>
            </a:pPr>
            <a:r>
              <a:rPr lang="zh-CN" altLang="en-US" sz="4000" b="1" dirty="0">
                <a:solidFill>
                  <a:srgbClr val="FFFF00"/>
                </a:solidFill>
                <a:latin typeface="Times New Roman" pitchFamily="18" charset="0"/>
                <a:ea typeface="微软雅黑" pitchFamily="34" charset="-122"/>
                <a:cs typeface="Times New Roman" pitchFamily="18" charset="0"/>
              </a:rPr>
              <a:t>反馈训练 </a:t>
            </a:r>
            <a:r>
              <a:rPr lang="en-US" altLang="zh-CN" sz="4000" b="1" dirty="0" smtClean="0">
                <a:solidFill>
                  <a:srgbClr val="FFFF00"/>
                </a:solidFill>
                <a:latin typeface="Times New Roman" pitchFamily="18" charset="0"/>
                <a:ea typeface="微软雅黑" pitchFamily="34" charset="-122"/>
                <a:cs typeface="Times New Roman" pitchFamily="18" charset="0"/>
              </a:rPr>
              <a:t>	  </a:t>
            </a:r>
            <a:r>
              <a:rPr lang="zh-CN" altLang="en-US" sz="4000" b="1" dirty="0" smtClean="0">
                <a:solidFill>
                  <a:srgbClr val="FFFF00"/>
                </a:solidFill>
                <a:latin typeface="Times New Roman" pitchFamily="18" charset="0"/>
                <a:ea typeface="微软雅黑" pitchFamily="34" charset="-122"/>
                <a:cs typeface="Times New Roman" pitchFamily="18" charset="0"/>
              </a:rPr>
              <a:t>随</a:t>
            </a:r>
            <a:r>
              <a:rPr lang="zh-CN" altLang="en-US" sz="4000" b="1" dirty="0">
                <a:solidFill>
                  <a:srgbClr val="FFFF00"/>
                </a:solidFill>
                <a:latin typeface="Times New Roman" pitchFamily="18" charset="0"/>
                <a:ea typeface="微软雅黑" pitchFamily="34" charset="-122"/>
                <a:cs typeface="Times New Roman" pitchFamily="18" charset="0"/>
              </a:rPr>
              <a:t>堂巩固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dirty="0">
                <a:solidFill>
                  <a:prstClr val="white"/>
                </a:solidFill>
                <a:latin typeface="华文楷体" pitchFamily="2" charset="-122"/>
                <a:ea typeface="华文楷体" pitchFamily="2" charset="-122"/>
                <a:cs typeface="Times New Roman" pitchFamily="18" charset="0"/>
              </a:rPr>
              <a:t>——</a:t>
            </a:r>
            <a:r>
              <a:rPr lang="en-US" altLang="zh-CN" sz="4000" b="1" dirty="0" smtClean="0">
                <a:solidFill>
                  <a:prstClr val="white"/>
                </a:solidFill>
                <a:latin typeface="Times New Roman" pitchFamily="18" charset="0"/>
                <a:ea typeface="微软雅黑" pitchFamily="34" charset="-122"/>
                <a:cs typeface="Times New Roman" pitchFamily="18" charset="0"/>
              </a:rPr>
              <a:t> </a:t>
            </a:r>
            <a:r>
              <a:rPr lang="zh-CN" altLang="en-US" sz="4000" dirty="0">
                <a:solidFill>
                  <a:prstClr val="white"/>
                </a:solidFill>
                <a:latin typeface="华文楷体" pitchFamily="2" charset="-122"/>
                <a:ea typeface="华文楷体" pitchFamily="2" charset="-122"/>
                <a:cs typeface="Times New Roman" pitchFamily="18" charset="0"/>
              </a:rPr>
              <a:t>会做题才是硬道理</a:t>
            </a:r>
            <a:endParaRPr lang="en-US" altLang="zh-CN"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1801196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406574" y="583695"/>
            <a:ext cx="11593288"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美国斯坦福大学的一位教授在中国作了一番地质调查以后，发表文章断言：中国东南部找到石油的可能性不大；西南找到石油的可能性更是遥远；西北部不会成为一个重要的油田；东北地区不会有大量的石油。从理论和实践上批驳了这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中国贫油论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李时珍</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李四光</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詹天佑</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毛泽东</a:t>
            </a:r>
            <a:endParaRPr lang="zh-CN" altLang="zh-CN" sz="2800" kern="100" dirty="0">
              <a:effectLst/>
              <a:latin typeface="宋体"/>
              <a:cs typeface="Courier New"/>
            </a:endParaRPr>
          </a:p>
        </p:txBody>
      </p:sp>
      <p:sp>
        <p:nvSpPr>
          <p:cNvPr id="16"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latin typeface="Broadway" pitchFamily="82" charset="0"/>
                <a:ea typeface="楷体" pitchFamily="49" charset="-122"/>
                <a:cs typeface="经典繁仿黑" pitchFamily="49" charset="-122"/>
              </a:rPr>
              <a:t>1</a:t>
            </a:r>
          </a:p>
        </p:txBody>
      </p:sp>
      <p:sp>
        <p:nvSpPr>
          <p:cNvPr id="17"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9"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20"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8" name="TextBox 17"/>
          <p:cNvSpPr txBox="1"/>
          <p:nvPr/>
        </p:nvSpPr>
        <p:spPr>
          <a:xfrm>
            <a:off x="4979082" y="323282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23" name="TextBox 22"/>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1"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70684100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3"/>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linds(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8" grpId="0"/>
      <p:bldP spid="18"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3"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2</a:t>
            </a:r>
          </a:p>
        </p:txBody>
      </p:sp>
      <p:sp>
        <p:nvSpPr>
          <p:cNvPr id="14"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5"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406574" y="583695"/>
            <a:ext cx="11593288"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李四光以其独创的理论，不仅推翻了外国人的错误结论，还为中国的经济建设提供了能源保障。该理论是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古生物学理论</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石油地质理论</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冰川学理论</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zh-CN" altLang="zh-CN" sz="2800" kern="100" dirty="0">
                <a:latin typeface="Times New Roman"/>
                <a:ea typeface="华文细黑"/>
                <a:cs typeface="Times New Roman"/>
              </a:rPr>
              <a:t>大陆漂移理论</a:t>
            </a:r>
            <a:endParaRPr lang="zh-CN" altLang="zh-CN" sz="2800" kern="100" dirty="0">
              <a:effectLst/>
              <a:latin typeface="宋体"/>
              <a:cs typeface="Courier New"/>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363141" y="3252243"/>
            <a:ext cx="11593288" cy="262582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石油是工业发展的重要资源。冰川学理论对工农业生产的作用主要体现在解决工程地质、水文地质等有关问题。大陆漂移说是德国气象学家魏格纳在</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世纪初提出的，李四光在《地球表面形象变迁的主因》中，提出的是大块大陆运动的方向性假说。</a:t>
            </a:r>
            <a:endParaRPr lang="zh-CN" altLang="zh-CN" sz="2800" kern="100" dirty="0">
              <a:effectLst/>
              <a:latin typeface="宋体"/>
              <a:cs typeface="Courier New"/>
            </a:endParaRPr>
          </a:p>
        </p:txBody>
      </p:sp>
      <p:sp>
        <p:nvSpPr>
          <p:cNvPr id="17"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
        <p:nvSpPr>
          <p:cNvPr id="16" name="TextBox 15"/>
          <p:cNvSpPr txBox="1"/>
          <p:nvPr/>
        </p:nvSpPr>
        <p:spPr>
          <a:xfrm>
            <a:off x="4979082" y="1970584"/>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Tree>
    <p:extLst>
      <p:ext uri="{BB962C8B-B14F-4D97-AF65-F5344CB8AC3E}">
        <p14:creationId xmlns:p14="http://schemas.microsoft.com/office/powerpoint/2010/main" xmlns="" val="241449230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6"/>
                                        </p:tgtEl>
                                      </p:cBhvr>
                                    </p:animEffect>
                                    <p:set>
                                      <p:cBhvr>
                                        <p:cTn id="12"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21" grpId="0"/>
      <p:bldP spid="21" grpId="1"/>
      <p:bldP spid="16" grpId="0"/>
      <p:bldP spid="16"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solidFill>
                  <a:srgbClr val="0000FF"/>
                </a:solidFill>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1" name="矩形 10"/>
          <p:cNvSpPr/>
          <p:nvPr/>
        </p:nvSpPr>
        <p:spPr>
          <a:xfrm>
            <a:off x="218633" y="458416"/>
            <a:ext cx="11593288" cy="400107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3.1964</a:t>
            </a:r>
            <a:r>
              <a:rPr lang="zh-CN" altLang="zh-CN" sz="2800" kern="100" dirty="0">
                <a:latin typeface="Times New Roman"/>
                <a:ea typeface="华文细黑"/>
                <a:cs typeface="Times New Roman"/>
              </a:rPr>
              <a:t>年周恩来总理在第三届全国人大会议上所作的《政府工作报告》中指出：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第二个五年计划建设起来的大庆油田，是根据我国地质学家独创地质理论进行勘探而发现的。</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这一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独创地质理论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还对以下哪一方面有重大贡献</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   </a:t>
            </a:r>
            <a:r>
              <a:rPr lang="en-US" altLang="zh-CN" sz="2800" kern="100" dirty="0" smtClean="0">
                <a:latin typeface="Times New Roman"/>
                <a:ea typeface="华文细黑"/>
                <a:cs typeface="Courier New"/>
              </a:rPr>
              <a:t>  </a:t>
            </a:r>
            <a:r>
              <a:rPr lang="zh-CN" altLang="zh-CN" sz="2800" kern="100" dirty="0" smtClean="0">
                <a:latin typeface="Times New Roman"/>
                <a:ea typeface="华文细黑"/>
                <a:cs typeface="Times New Roman"/>
              </a:rPr>
              <a:t>科</a:t>
            </a:r>
            <a:r>
              <a:rPr lang="zh-CN" altLang="zh-CN" sz="2800" kern="100" dirty="0">
                <a:latin typeface="Times New Roman"/>
                <a:ea typeface="华文细黑"/>
                <a:cs typeface="Times New Roman"/>
              </a:rPr>
              <a:t>化石鉴定</a:t>
            </a:r>
            <a:r>
              <a:rPr lang="en-US" altLang="zh-CN" sz="2800" kern="100" dirty="0">
                <a:latin typeface="Times New Roman"/>
                <a:ea typeface="华文细黑"/>
                <a:cs typeface="Courier New"/>
              </a:rPr>
              <a:t>  	B.</a:t>
            </a:r>
            <a:r>
              <a:rPr lang="zh-CN" altLang="zh-CN" sz="2800" kern="100" dirty="0">
                <a:latin typeface="Times New Roman"/>
                <a:ea typeface="华文细黑"/>
                <a:cs typeface="Times New Roman"/>
              </a:rPr>
              <a:t>冰川学</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zh-CN" altLang="zh-CN" sz="2800" kern="100" dirty="0">
                <a:latin typeface="Times New Roman"/>
                <a:ea typeface="华文细黑"/>
                <a:cs typeface="Times New Roman"/>
              </a:rPr>
              <a:t>地震的预测和预防</a:t>
            </a:r>
            <a:r>
              <a:rPr lang="en-US" altLang="zh-CN" sz="2800" kern="100" dirty="0">
                <a:latin typeface="Times New Roman"/>
                <a:ea typeface="华文细黑"/>
                <a:cs typeface="Courier New"/>
              </a:rPr>
              <a:t>  	D.</a:t>
            </a:r>
            <a:r>
              <a:rPr lang="zh-CN" altLang="zh-CN" sz="2800" kern="100" dirty="0">
                <a:latin typeface="Times New Roman"/>
                <a:ea typeface="华文细黑"/>
                <a:cs typeface="Times New Roman"/>
              </a:rPr>
              <a:t>古生物学</a:t>
            </a:r>
            <a:endParaRPr lang="zh-CN" altLang="zh-CN" sz="2800" kern="100" dirty="0">
              <a:effectLst/>
              <a:latin typeface="宋体"/>
              <a:cs typeface="Courier New"/>
            </a:endParaRPr>
          </a:p>
        </p:txBody>
      </p:sp>
      <p:sp>
        <p:nvSpPr>
          <p:cNvPr id="12" name="TextBox 11"/>
          <p:cNvSpPr txBox="1"/>
          <p:nvPr/>
        </p:nvSpPr>
        <p:spPr>
          <a:xfrm>
            <a:off x="99492" y="3717826"/>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9" name="TextBox 1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20" name="TextBox 19"/>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1" name="矩形 20"/>
          <p:cNvSpPr/>
          <p:nvPr/>
        </p:nvSpPr>
        <p:spPr>
          <a:xfrm>
            <a:off x="218633" y="4328881"/>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根据材料内容可以判断</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独创地质理论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是地质力学，</a:t>
            </a:r>
            <a:r>
              <a:rPr lang="en-US" altLang="zh-CN" sz="2800" kern="100" dirty="0">
                <a:latin typeface="Times New Roman"/>
                <a:ea typeface="华文细黑"/>
                <a:cs typeface="Courier New"/>
              </a:rPr>
              <a:t>A</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B</a:t>
            </a:r>
            <a:r>
              <a:rPr lang="zh-CN" altLang="zh-CN" sz="2800" kern="100" dirty="0">
                <a:latin typeface="Times New Roman"/>
                <a:ea typeface="华文细黑"/>
                <a:cs typeface="Times New Roman"/>
              </a:rPr>
              <a:t>、</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三项都不属于这一学科，而地震的预测和预防就是以地质力学理论为指导的。</a:t>
            </a:r>
            <a:endParaRPr lang="zh-CN" altLang="zh-CN" sz="2800" kern="100" dirty="0">
              <a:effectLst/>
              <a:latin typeface="宋体"/>
              <a:cs typeface="Courier New"/>
            </a:endParaRPr>
          </a:p>
        </p:txBody>
      </p:sp>
      <p:sp>
        <p:nvSpPr>
          <p:cNvPr id="13"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pic>
        <p:nvPicPr>
          <p:cNvPr id="2050" name="Picture 2" descr="虫子"/>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30884" y="3266728"/>
            <a:ext cx="367195" cy="3671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9812893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3" restart="whenNotActive" fill="hold" evtFilter="cancelBubble" nodeType="interactiveSeq">
                <p:stCondLst>
                  <p:cond evt="onClick" delay="0">
                    <p:tgtEl>
                      <p:spTgt spid="20"/>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blinds(horizontal)">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21"/>
                                        </p:tgtEl>
                                      </p:cBhvr>
                                    </p:animEffect>
                                    <p:set>
                                      <p:cBhvr>
                                        <p:cTn id="2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childTnLst>
        </p:cTn>
      </p:par>
    </p:tnLst>
    <p:bldLst>
      <p:bldP spid="12" grpId="0"/>
      <p:bldP spid="12" grpId="1"/>
      <p:bldP spid="21" grpId="0"/>
      <p:bldP spid="21"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276924" y="3822314"/>
            <a:ext cx="1170922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解析</a:t>
            </a:r>
            <a:r>
              <a:rPr lang="zh-CN" altLang="zh-CN" sz="2800" kern="100" dirty="0">
                <a:latin typeface="Times New Roman"/>
                <a:ea typeface="华文细黑"/>
                <a:cs typeface="Times New Roman"/>
              </a:rPr>
              <a:t>　本题旨在考查李四光的主要贡献，</a:t>
            </a:r>
            <a:r>
              <a:rPr lang="en-US" altLang="zh-CN" sz="2800" kern="100" dirty="0">
                <a:latin typeface="宋体"/>
                <a:ea typeface="华文细黑"/>
                <a:cs typeface="Times New Roman"/>
              </a:rPr>
              <a:t>①②③④</a:t>
            </a:r>
            <a:r>
              <a:rPr lang="zh-CN" altLang="zh-CN" sz="2800" kern="100" dirty="0">
                <a:latin typeface="Times New Roman"/>
                <a:ea typeface="华文细黑"/>
                <a:cs typeface="Times New Roman"/>
              </a:rPr>
              <a:t>都是，故选</a:t>
            </a:r>
            <a:r>
              <a:rPr lang="en-US" altLang="zh-CN" sz="2800" kern="100" dirty="0">
                <a:latin typeface="Times New Roman"/>
                <a:ea typeface="华文细黑"/>
                <a:cs typeface="Courier New"/>
              </a:rPr>
              <a:t>D</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solidFill>
                  <a:srgbClr val="0000FF"/>
                </a:solidFill>
                <a:effectLst/>
                <a:latin typeface="Broadway" pitchFamily="82" charset="0"/>
                <a:ea typeface="楷体" pitchFamily="49" charset="-122"/>
                <a:cs typeface="经典繁仿黑" pitchFamily="49" charset="-122"/>
              </a:rPr>
              <a:t>4</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10" name="矩形 9"/>
          <p:cNvSpPr/>
          <p:nvPr/>
        </p:nvSpPr>
        <p:spPr>
          <a:xfrm>
            <a:off x="276924" y="539949"/>
            <a:ext cx="11593288" cy="335474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4.</a:t>
            </a:r>
            <a:r>
              <a:rPr lang="zh-CN" altLang="zh-CN" sz="2800" kern="100" dirty="0">
                <a:latin typeface="Times New Roman"/>
                <a:ea typeface="华文细黑"/>
                <a:cs typeface="Times New Roman"/>
              </a:rPr>
              <a:t>李四光的科学理论对中国的社会主义建设起到了极大的推动作用，主要表现在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宋体"/>
                <a:ea typeface="华文细黑"/>
                <a:cs typeface="Times New Roman"/>
              </a:rPr>
              <a:t>①</a:t>
            </a:r>
            <a:r>
              <a:rPr lang="zh-CN" altLang="zh-CN" sz="2800" kern="100" dirty="0">
                <a:latin typeface="Times New Roman"/>
                <a:ea typeface="华文细黑"/>
                <a:cs typeface="Times New Roman"/>
              </a:rPr>
              <a:t>勘探石油　</a:t>
            </a:r>
            <a:r>
              <a:rPr lang="en-US" altLang="zh-CN" sz="2800" kern="100" dirty="0">
                <a:latin typeface="宋体"/>
                <a:ea typeface="华文细黑"/>
                <a:cs typeface="Times New Roman"/>
              </a:rPr>
              <a:t>②</a:t>
            </a:r>
            <a:r>
              <a:rPr lang="zh-CN" altLang="zh-CN" sz="2800" kern="100" dirty="0">
                <a:latin typeface="Times New Roman"/>
                <a:ea typeface="华文细黑"/>
                <a:cs typeface="Times New Roman"/>
              </a:rPr>
              <a:t>重大工程建设　</a:t>
            </a:r>
            <a:r>
              <a:rPr lang="en-US" altLang="zh-CN" sz="2800" kern="100" dirty="0">
                <a:latin typeface="宋体"/>
                <a:ea typeface="华文细黑"/>
                <a:cs typeface="Times New Roman"/>
              </a:rPr>
              <a:t>③</a:t>
            </a:r>
            <a:r>
              <a:rPr lang="zh-CN" altLang="zh-CN" sz="2800" kern="100" dirty="0">
                <a:latin typeface="Times New Roman"/>
                <a:ea typeface="华文细黑"/>
                <a:cs typeface="Times New Roman"/>
              </a:rPr>
              <a:t>勘探煤炭　</a:t>
            </a:r>
            <a:r>
              <a:rPr lang="en-US" altLang="zh-CN" sz="2800" kern="100" dirty="0">
                <a:latin typeface="宋体"/>
                <a:ea typeface="华文细黑"/>
                <a:cs typeface="Times New Roman"/>
              </a:rPr>
              <a:t>④</a:t>
            </a:r>
            <a:r>
              <a:rPr lang="zh-CN" altLang="zh-CN" sz="2800" kern="100" dirty="0">
                <a:latin typeface="Times New Roman"/>
                <a:ea typeface="华文细黑"/>
                <a:cs typeface="Times New Roman"/>
              </a:rPr>
              <a:t>预测和预防地震</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A.</a:t>
            </a:r>
            <a:r>
              <a:rPr lang="en-US" altLang="zh-CN" sz="2800" kern="100" dirty="0">
                <a:latin typeface="宋体"/>
                <a:ea typeface="华文细黑"/>
                <a:cs typeface="Times New Roman"/>
              </a:rPr>
              <a:t>①②③</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B</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①②④</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C.</a:t>
            </a:r>
            <a:r>
              <a:rPr lang="en-US" altLang="zh-CN" sz="2800" kern="100" dirty="0">
                <a:latin typeface="宋体"/>
                <a:ea typeface="华文细黑"/>
                <a:cs typeface="Times New Roman"/>
              </a:rPr>
              <a:t>①③④</a:t>
            </a:r>
            <a:r>
              <a:rPr lang="en-US" altLang="zh-CN" sz="2800" kern="100" dirty="0">
                <a:latin typeface="Times New Roman"/>
                <a:ea typeface="华文细黑"/>
                <a:cs typeface="Courier New"/>
              </a:rPr>
              <a:t>  	</a:t>
            </a:r>
            <a:r>
              <a:rPr lang="en-US" altLang="zh-CN" sz="2800" kern="100" dirty="0" smtClean="0">
                <a:latin typeface="Times New Roman"/>
                <a:ea typeface="华文细黑"/>
                <a:cs typeface="Courier New"/>
              </a:rPr>
              <a:t>		D</a:t>
            </a:r>
            <a:r>
              <a:rPr lang="en-US" altLang="zh-CN" sz="2800" kern="100" dirty="0">
                <a:latin typeface="Times New Roman"/>
                <a:ea typeface="华文细黑"/>
                <a:cs typeface="Courier New"/>
              </a:rPr>
              <a:t>.</a:t>
            </a:r>
            <a:r>
              <a:rPr lang="en-US" altLang="zh-CN" sz="2800" kern="100" dirty="0">
                <a:latin typeface="宋体"/>
                <a:ea typeface="华文细黑"/>
                <a:cs typeface="Times New Roman"/>
              </a:rPr>
              <a:t>①②③④</a:t>
            </a:r>
            <a:endParaRPr lang="zh-CN" altLang="zh-CN" sz="2800" kern="100" dirty="0">
              <a:effectLst/>
              <a:latin typeface="宋体"/>
              <a:cs typeface="Courier New"/>
            </a:endParaRPr>
          </a:p>
        </p:txBody>
      </p:sp>
      <p:sp>
        <p:nvSpPr>
          <p:cNvPr id="11" name="TextBox 10"/>
          <p:cNvSpPr txBox="1"/>
          <p:nvPr/>
        </p:nvSpPr>
        <p:spPr>
          <a:xfrm>
            <a:off x="4844591" y="3149020"/>
            <a:ext cx="612068" cy="784830"/>
          </a:xfrm>
          <a:prstGeom prst="rect">
            <a:avLst/>
          </a:prstGeom>
          <a:noFill/>
        </p:spPr>
        <p:txBody>
          <a:bodyPr wrap="square" rtlCol="0">
            <a:spAutoFit/>
          </a:bodyPr>
          <a:lstStyle/>
          <a:p>
            <a:r>
              <a:rPr lang="zh-CN" altLang="en-US" sz="4500" b="1" dirty="0" smtClean="0">
                <a:solidFill>
                  <a:srgbClr val="C00000"/>
                </a:solidFill>
                <a:latin typeface="华文细黑" pitchFamily="2" charset="-122"/>
                <a:ea typeface="华文细黑" pitchFamily="2" charset="-122"/>
              </a:rPr>
              <a:t>√</a:t>
            </a:r>
            <a:endParaRPr lang="zh-CN" altLang="en-US" sz="4500" b="1" dirty="0">
              <a:solidFill>
                <a:srgbClr val="C00000"/>
              </a:solidFill>
              <a:latin typeface="华文细黑" pitchFamily="2" charset="-122"/>
              <a:ea typeface="华文细黑" pitchFamily="2" charset="-122"/>
            </a:endParaRPr>
          </a:p>
        </p:txBody>
      </p:sp>
      <p:sp>
        <p:nvSpPr>
          <p:cNvPr id="12" name="TextBox 11"/>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
        <p:nvSpPr>
          <p:cNvPr id="14" name="TextBox 13"/>
          <p:cNvSpPr txBox="1"/>
          <p:nvPr/>
        </p:nvSpPr>
        <p:spPr>
          <a:xfrm>
            <a:off x="1009829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解析</a:t>
            </a:r>
          </a:p>
        </p:txBody>
      </p:sp>
      <p:sp>
        <p:nvSpPr>
          <p:cNvPr id="20"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effectLst/>
                <a:latin typeface="Broadway" pitchFamily="82" charset="0"/>
                <a:ea typeface="楷体" pitchFamily="49" charset="-122"/>
                <a:cs typeface="经典繁仿黑" pitchFamily="49" charset="-122"/>
              </a:rPr>
              <a:t>5</a:t>
            </a:r>
            <a:endParaRPr lang="en-US" altLang="zh-CN" sz="1800" dirty="0">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3074839918"/>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1"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4"/>
                    </p:tgtEl>
                  </p:cond>
                </p:stCondLst>
                <p:endSync evt="end" delay="0">
                  <p:rtn val="all"/>
                </p:endSync>
                <p:childTnLst>
                  <p:par>
                    <p:cTn id="14" fill="hold">
                      <p:stCondLst>
                        <p:cond delay="0"/>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blinds(horizontal)">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1" nodeType="clickEffect">
                                  <p:stCondLst>
                                    <p:cond delay="0"/>
                                  </p:stCondLst>
                                  <p:childTnLst>
                                    <p:animEffect transition="out" filter="fade">
                                      <p:cBhvr>
                                        <p:cTn id="22" dur="500"/>
                                        <p:tgtEl>
                                          <p:spTgt spid="19"/>
                                        </p:tgtEl>
                                      </p:cBhvr>
                                    </p:animEffect>
                                    <p:set>
                                      <p:cBhvr>
                                        <p:cTn id="2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9" grpId="0"/>
      <p:bldP spid="19" grpId="1"/>
      <p:bldP spid="11" grpId="0"/>
      <p:bldP spid="11"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378888"/>
            <a:ext cx="11826313" cy="5211146"/>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5.</a:t>
            </a:r>
            <a:r>
              <a:rPr lang="zh-CN" altLang="zh-CN" sz="2800" kern="100" dirty="0">
                <a:latin typeface="Times New Roman"/>
                <a:ea typeface="华文细黑"/>
                <a:cs typeface="Times New Roman"/>
              </a:rPr>
              <a:t>阅读下列材料：</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材料一</a:t>
            </a:r>
            <a:r>
              <a:rPr lang="zh-CN" altLang="zh-CN" sz="2800" kern="100" dirty="0">
                <a:latin typeface="Times New Roman"/>
                <a:ea typeface="华文细黑"/>
                <a:cs typeface="Times New Roman"/>
              </a:rPr>
              <a:t>　第一次世界大战时期，为了寻找石油，美国的美孚石油公司曾耗资几百万美元在中国西北地区打了</a:t>
            </a:r>
            <a:r>
              <a:rPr lang="en-US" altLang="zh-CN" sz="2800" kern="100" dirty="0">
                <a:latin typeface="Times New Roman"/>
                <a:ea typeface="华文细黑"/>
                <a:cs typeface="Courier New"/>
              </a:rPr>
              <a:t>7</a:t>
            </a:r>
            <a:r>
              <a:rPr lang="zh-CN" altLang="zh-CN" sz="2800" kern="100" dirty="0">
                <a:latin typeface="Times New Roman"/>
                <a:ea typeface="华文细黑"/>
                <a:cs typeface="Times New Roman"/>
              </a:rPr>
              <a:t>口探井，后因收获甚微而离去。</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年代初，美国斯坦福大学的一位教授在中国作了一番地质调查以后，发表文章，断言：</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中国贫油。</a:t>
            </a:r>
            <a:r>
              <a:rPr lang="en-US" altLang="zh-CN" sz="2800" kern="100" dirty="0">
                <a:latin typeface="宋体"/>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zh-CN" altLang="zh-CN" sz="2800" b="1" kern="100" dirty="0">
                <a:latin typeface="Times New Roman"/>
                <a:ea typeface="华文细黑"/>
                <a:cs typeface="Times New Roman"/>
              </a:rPr>
              <a:t>材料二</a:t>
            </a:r>
            <a:r>
              <a:rPr lang="zh-CN" altLang="zh-CN" sz="2800" kern="100" dirty="0">
                <a:latin typeface="Times New Roman"/>
                <a:ea typeface="华文细黑"/>
                <a:cs typeface="Times New Roman"/>
              </a:rPr>
              <a:t>　</a:t>
            </a:r>
            <a:r>
              <a:rPr lang="en-US" altLang="zh-CN" sz="2800" kern="100" dirty="0">
                <a:latin typeface="Times New Roman"/>
                <a:ea typeface="华文细黑"/>
                <a:cs typeface="Courier New"/>
              </a:rPr>
              <a:t>1953</a:t>
            </a:r>
            <a:r>
              <a:rPr lang="zh-CN" altLang="zh-CN" sz="2800" kern="100" dirty="0">
                <a:latin typeface="Times New Roman"/>
                <a:ea typeface="华文细黑"/>
                <a:cs typeface="Times New Roman"/>
              </a:rPr>
              <a:t>年底，毛泽东和周恩来把李四光请到中南海，询问中国天然石油的前景如何，李四光分析了我国的地质条件，认为中国的陆地一定有石油，并指出</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美国的失败，并不能证明中国没有石油可采</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Tree>
    <p:extLst>
      <p:ext uri="{BB962C8B-B14F-4D97-AF65-F5344CB8AC3E}">
        <p14:creationId xmlns:p14="http://schemas.microsoft.com/office/powerpoint/2010/main" xmlns="" val="112357175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709431"/>
            <a:ext cx="11826313" cy="197949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kern="100" dirty="0">
                <a:latin typeface="Times New Roman"/>
                <a:ea typeface="华文细黑"/>
                <a:cs typeface="Times New Roman"/>
              </a:rPr>
              <a:t>请回答：</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材料二中，毛泽东和周恩来把李四光请到中南海询问中国天然石油前景的背景是什么？</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8" name="矩形 7"/>
          <p:cNvSpPr/>
          <p:nvPr/>
        </p:nvSpPr>
        <p:spPr>
          <a:xfrm>
            <a:off x="173549" y="2744705"/>
            <a:ext cx="11709221"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a:t>
            </a:r>
            <a:r>
              <a:rPr lang="zh-CN" altLang="zh-CN" sz="2800" kern="100" dirty="0">
                <a:latin typeface="Times New Roman"/>
                <a:ea typeface="华文细黑"/>
                <a:cs typeface="Times New Roman"/>
              </a:rPr>
              <a:t>　</a:t>
            </a:r>
            <a:r>
              <a:rPr lang="zh-CN" altLang="zh-CN" sz="2800" kern="100" dirty="0" smtClean="0">
                <a:solidFill>
                  <a:srgbClr val="C00000"/>
                </a:solidFill>
                <a:latin typeface="Times New Roman"/>
                <a:ea typeface="华文细黑"/>
                <a:cs typeface="Times New Roman"/>
              </a:rPr>
              <a:t>背景</a:t>
            </a:r>
            <a:r>
              <a:rPr lang="zh-CN" altLang="zh-CN" sz="2800" kern="100" dirty="0">
                <a:solidFill>
                  <a:srgbClr val="C00000"/>
                </a:solidFill>
                <a:latin typeface="Times New Roman"/>
                <a:ea typeface="华文细黑"/>
                <a:cs typeface="Times New Roman"/>
              </a:rPr>
              <a:t>：建国初期，石油严重短缺；国民经济恢复后开始的工业化建设，使国家对石油的需求量越来越大。</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spTree>
    <p:extLst>
      <p:ext uri="{BB962C8B-B14F-4D97-AF65-F5344CB8AC3E}">
        <p14:creationId xmlns:p14="http://schemas.microsoft.com/office/powerpoint/2010/main" xmlns="" val="233698478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xEl>
                                              <p:pRg st="0" end="0"/>
                                            </p:txEl>
                                          </p:spTgt>
                                        </p:tgtEl>
                                      </p:cBhvr>
                                    </p:animEffect>
                                    <p:set>
                                      <p:cBhvr>
                                        <p:cTn id="12" dur="1" fill="hold">
                                          <p:stCondLst>
                                            <p:cond delay="499"/>
                                          </p:stCondLst>
                                        </p:cTn>
                                        <p:tgtEl>
                                          <p:spTgt spid="8">
                                            <p:txEl>
                                              <p:pRg st="0" end="0"/>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8"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474" y="0"/>
            <a:ext cx="3955487" cy="942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TextBox 12"/>
          <p:cNvSpPr txBox="1"/>
          <p:nvPr/>
        </p:nvSpPr>
        <p:spPr>
          <a:xfrm>
            <a:off x="-25474" y="485949"/>
            <a:ext cx="3955487" cy="461665"/>
          </a:xfrm>
          <a:prstGeom prst="rect">
            <a:avLst/>
          </a:prstGeom>
          <a:solidFill>
            <a:schemeClr val="accent6">
              <a:lumMod val="75000"/>
              <a:alpha val="52000"/>
            </a:schemeClr>
          </a:solidFill>
        </p:spPr>
        <p:txBody>
          <a:bodyPr wrap="square" rtlCol="0">
            <a:spAutoFit/>
          </a:bodyPr>
          <a:lstStyle>
            <a:defPPr>
              <a:defRPr lang="zh-CN"/>
            </a:defPPr>
            <a:lvl1pPr algn="ctr">
              <a:defRPr sz="2000" b="1">
                <a:solidFill>
                  <a:schemeClr val="bg1"/>
                </a:solidFill>
                <a:latin typeface="微软雅黑" pitchFamily="34" charset="-122"/>
                <a:ea typeface="微软雅黑" pitchFamily="34" charset="-122"/>
              </a:defRPr>
            </a:lvl1pPr>
          </a:lstStyle>
          <a:p>
            <a:r>
              <a:rPr lang="zh-CN" altLang="en-US" sz="2400" dirty="0"/>
              <a:t>内容索引</a:t>
            </a:r>
          </a:p>
        </p:txBody>
      </p:sp>
      <p:cxnSp>
        <p:nvCxnSpPr>
          <p:cNvPr id="14" name="直接连接符 13"/>
          <p:cNvCxnSpPr/>
          <p:nvPr/>
        </p:nvCxnSpPr>
        <p:spPr>
          <a:xfrm>
            <a:off x="2812173" y="2675920"/>
            <a:ext cx="684000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a:hlinkClick r:id="rId3" action="ppaction://hlinksldjump"/>
          </p:cNvPr>
          <p:cNvSpPr txBox="1"/>
          <p:nvPr/>
        </p:nvSpPr>
        <p:spPr>
          <a:xfrm>
            <a:off x="2782838" y="2152700"/>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自主学习 基础知识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把握教材知识体系</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16" name="直接连接符 15"/>
          <p:cNvCxnSpPr/>
          <p:nvPr/>
        </p:nvCxnSpPr>
        <p:spPr>
          <a:xfrm>
            <a:off x="2812173" y="3707997"/>
            <a:ext cx="6840000" cy="3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hlinkClick r:id="rId4" action="ppaction://hlinksldjump"/>
          </p:cNvPr>
          <p:cNvSpPr txBox="1"/>
          <p:nvPr/>
        </p:nvSpPr>
        <p:spPr>
          <a:xfrm>
            <a:off x="2782838" y="3184815"/>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史料实证 深化探究 </a:t>
            </a:r>
            <a:r>
              <a:rPr lang="en-US" altLang="zh-CN" sz="2800" b="1" dirty="0" smtClean="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理解重要史料史论</a:t>
            </a:r>
            <a:endParaRPr lang="en-US" altLang="zh-CN" sz="2800" b="1" dirty="0">
              <a:solidFill>
                <a:srgbClr val="3114AC"/>
              </a:solidFill>
              <a:latin typeface="Times New Roman" pitchFamily="18" charset="0"/>
              <a:ea typeface="华文细黑" pitchFamily="2" charset="-122"/>
              <a:cs typeface="Times New Roman" pitchFamily="18" charset="0"/>
            </a:endParaRPr>
          </a:p>
        </p:txBody>
      </p:sp>
      <p:sp>
        <p:nvSpPr>
          <p:cNvPr id="23" name="TextBox 22">
            <a:hlinkClick r:id="rId5" action="ppaction://hlinksldjump"/>
          </p:cNvPr>
          <p:cNvSpPr txBox="1"/>
          <p:nvPr/>
        </p:nvSpPr>
        <p:spPr>
          <a:xfrm>
            <a:off x="2782838" y="4274726"/>
            <a:ext cx="6903243" cy="523220"/>
          </a:xfrm>
          <a:prstGeom prst="rect">
            <a:avLst/>
          </a:prstGeom>
          <a:noFill/>
        </p:spPr>
        <p:txBody>
          <a:bodyPr wrap="square" rtlCol="0">
            <a:spAutoFit/>
          </a:bodyPr>
          <a:lstStyle/>
          <a:p>
            <a:r>
              <a:rPr lang="zh-CN" altLang="en-US" sz="2800" b="1" dirty="0" smtClean="0">
                <a:solidFill>
                  <a:srgbClr val="3114AC"/>
                </a:solidFill>
                <a:latin typeface="Times New Roman" pitchFamily="18" charset="0"/>
                <a:ea typeface="微软雅黑" pitchFamily="34" charset="-122"/>
                <a:cs typeface="Times New Roman" pitchFamily="18" charset="0"/>
              </a:rPr>
              <a:t>反馈训练 随堂巩固 </a:t>
            </a:r>
            <a:r>
              <a:rPr lang="en-US" altLang="zh-CN" sz="2800" b="1" dirty="0">
                <a:solidFill>
                  <a:srgbClr val="3114AC"/>
                </a:solidFill>
                <a:latin typeface="Times New Roman" pitchFamily="18" charset="0"/>
                <a:ea typeface="微软雅黑" pitchFamily="34" charset="-122"/>
                <a:cs typeface="Times New Roman" pitchFamily="18" charset="0"/>
              </a:rPr>
              <a:t>—— </a:t>
            </a:r>
            <a:r>
              <a:rPr lang="zh-CN" altLang="en-US" sz="2800" b="1" dirty="0" smtClean="0">
                <a:solidFill>
                  <a:srgbClr val="3114AC"/>
                </a:solidFill>
                <a:latin typeface="Times New Roman" pitchFamily="18" charset="0"/>
                <a:ea typeface="华文细黑" pitchFamily="2" charset="-122"/>
                <a:cs typeface="Times New Roman" pitchFamily="18" charset="0"/>
              </a:rPr>
              <a:t>会做题才是硬道理</a:t>
            </a:r>
            <a:endParaRPr lang="en-US" altLang="zh-CN" sz="2800" b="1" dirty="0">
              <a:solidFill>
                <a:srgbClr val="3114AC"/>
              </a:solidFill>
              <a:latin typeface="Times New Roman" pitchFamily="18" charset="0"/>
              <a:ea typeface="华文细黑" pitchFamily="2" charset="-122"/>
              <a:cs typeface="Times New Roman" pitchFamily="18" charset="0"/>
            </a:endParaRPr>
          </a:p>
        </p:txBody>
      </p:sp>
      <p:cxnSp>
        <p:nvCxnSpPr>
          <p:cNvPr id="24" name="直接连接符 23"/>
          <p:cNvCxnSpPr/>
          <p:nvPr/>
        </p:nvCxnSpPr>
        <p:spPr>
          <a:xfrm>
            <a:off x="2787790" y="4797946"/>
            <a:ext cx="6840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87550236"/>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a:xfrm>
            <a:off x="173549" y="4708992"/>
            <a:ext cx="11826313"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(3)</a:t>
            </a:r>
            <a:r>
              <a:rPr lang="zh-CN" altLang="zh-CN" sz="2800" kern="100" dirty="0">
                <a:latin typeface="Times New Roman"/>
                <a:ea typeface="华文细黑"/>
                <a:cs typeface="Times New Roman"/>
              </a:rPr>
              <a:t>结合材料一、联系材料二，概括在李四光身上体现了一种怎样的精神？</a:t>
            </a:r>
            <a:endParaRPr lang="zh-CN" altLang="zh-CN" sz="2800" kern="100" dirty="0">
              <a:effectLst/>
              <a:latin typeface="宋体"/>
              <a:cs typeface="Courier New"/>
            </a:endParaRPr>
          </a:p>
        </p:txBody>
      </p:sp>
      <p:sp>
        <p:nvSpPr>
          <p:cNvPr id="14" name="矩形 13"/>
          <p:cNvSpPr/>
          <p:nvPr/>
        </p:nvSpPr>
        <p:spPr>
          <a:xfrm>
            <a:off x="173549" y="5454115"/>
            <a:ext cx="11709221" cy="68760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a:t>
            </a:r>
            <a:r>
              <a:rPr lang="zh-CN" altLang="zh-CN" sz="2800" kern="100" dirty="0">
                <a:latin typeface="Times New Roman"/>
                <a:ea typeface="华文细黑"/>
                <a:cs typeface="Times New Roman"/>
              </a:rPr>
              <a:t>　</a:t>
            </a:r>
            <a:r>
              <a:rPr lang="zh-CN" altLang="zh-CN" sz="2800" kern="100" dirty="0" smtClean="0">
                <a:solidFill>
                  <a:srgbClr val="C00000"/>
                </a:solidFill>
                <a:latin typeface="Times New Roman"/>
                <a:ea typeface="华文细黑"/>
                <a:cs typeface="Times New Roman"/>
              </a:rPr>
              <a:t>敢于</a:t>
            </a:r>
            <a:r>
              <a:rPr lang="zh-CN" altLang="zh-CN" sz="2800" kern="100" dirty="0">
                <a:solidFill>
                  <a:srgbClr val="C00000"/>
                </a:solidFill>
                <a:latin typeface="Times New Roman"/>
                <a:ea typeface="华文细黑"/>
                <a:cs typeface="Times New Roman"/>
              </a:rPr>
              <a:t>挑战权威、勇于探索的精神。</a:t>
            </a:r>
            <a:endParaRPr lang="zh-CN" altLang="zh-CN" sz="2800" kern="100" dirty="0">
              <a:effectLst/>
              <a:latin typeface="宋体"/>
              <a:cs typeface="Courier New"/>
            </a:endParaRPr>
          </a:p>
        </p:txBody>
      </p:sp>
      <p:sp>
        <p:nvSpPr>
          <p:cNvPr id="15" name="Rectangle 21">
            <a:hlinkClick r:id="rId2" action="ppaction://hlinksldjump"/>
          </p:cNvPr>
          <p:cNvSpPr>
            <a:spLocks noChangeArrowheads="1"/>
          </p:cNvSpPr>
          <p:nvPr/>
        </p:nvSpPr>
        <p:spPr bwMode="auto">
          <a:xfrm>
            <a:off x="97664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latin typeface="Broadway" pitchFamily="82" charset="0"/>
                <a:ea typeface="楷体" pitchFamily="49" charset="-122"/>
                <a:cs typeface="经典繁仿黑" pitchFamily="49" charset="-122"/>
              </a:rPr>
              <a:t>1</a:t>
            </a:r>
          </a:p>
        </p:txBody>
      </p:sp>
      <p:sp>
        <p:nvSpPr>
          <p:cNvPr id="16" name="Rectangle 21">
            <a:hlinkClick r:id="rId3" action="ppaction://hlinksldjump"/>
          </p:cNvPr>
          <p:cNvSpPr>
            <a:spLocks noChangeArrowheads="1"/>
          </p:cNvSpPr>
          <p:nvPr/>
        </p:nvSpPr>
        <p:spPr bwMode="auto">
          <a:xfrm>
            <a:off x="144018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2</a:t>
            </a:r>
          </a:p>
        </p:txBody>
      </p:sp>
      <p:sp>
        <p:nvSpPr>
          <p:cNvPr id="17" name="Rectangle 21">
            <a:hlinkClick r:id="rId4" action="ppaction://hlinksldjump"/>
          </p:cNvPr>
          <p:cNvSpPr>
            <a:spLocks noChangeArrowheads="1"/>
          </p:cNvSpPr>
          <p:nvPr/>
        </p:nvSpPr>
        <p:spPr bwMode="auto">
          <a:xfrm>
            <a:off x="1903731"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a:effectLst/>
                <a:latin typeface="Broadway" pitchFamily="82" charset="0"/>
                <a:ea typeface="楷体" pitchFamily="49" charset="-122"/>
                <a:cs typeface="经典繁仿黑" pitchFamily="49" charset="-122"/>
              </a:rPr>
              <a:t>3</a:t>
            </a:r>
          </a:p>
        </p:txBody>
      </p:sp>
      <p:sp>
        <p:nvSpPr>
          <p:cNvPr id="18" name="Rectangle 21">
            <a:hlinkClick r:id="rId5" action="ppaction://hlinksldjump"/>
          </p:cNvPr>
          <p:cNvSpPr>
            <a:spLocks noChangeArrowheads="1"/>
          </p:cNvSpPr>
          <p:nvPr/>
        </p:nvSpPr>
        <p:spPr bwMode="auto">
          <a:xfrm>
            <a:off x="236727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dirty="0" smtClean="0">
                <a:effectLst/>
                <a:latin typeface="Broadway" pitchFamily="82" charset="0"/>
                <a:ea typeface="楷体" pitchFamily="49" charset="-122"/>
                <a:cs typeface="经典繁仿黑" pitchFamily="49" charset="-122"/>
              </a:rPr>
              <a:t>4</a:t>
            </a:r>
            <a:endParaRPr lang="en-US" altLang="zh-CN" sz="1800" dirty="0">
              <a:effectLst/>
              <a:latin typeface="Broadway" pitchFamily="82" charset="0"/>
              <a:ea typeface="楷体" pitchFamily="49" charset="-122"/>
              <a:cs typeface="经典繁仿黑" pitchFamily="49" charset="-122"/>
            </a:endParaRPr>
          </a:p>
        </p:txBody>
      </p:sp>
      <p:sp>
        <p:nvSpPr>
          <p:cNvPr id="12" name="矩形 11"/>
          <p:cNvSpPr/>
          <p:nvPr/>
        </p:nvSpPr>
        <p:spPr>
          <a:xfrm>
            <a:off x="173549" y="60276"/>
            <a:ext cx="11826313" cy="1333161"/>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李四光认为中国的陆地一定有石油的理论依据是什么？结合史实说明李四光观点的正确性。</a:t>
            </a:r>
            <a:endParaRPr lang="zh-CN" altLang="zh-CN" sz="2800" kern="100" dirty="0">
              <a:effectLst/>
              <a:latin typeface="宋体"/>
              <a:cs typeface="Courier New"/>
            </a:endParaRPr>
          </a:p>
        </p:txBody>
      </p:sp>
      <p:sp>
        <p:nvSpPr>
          <p:cNvPr id="22" name="Rectangle 21">
            <a:hlinkClick r:id="rId6" action="ppaction://hlinksldjump"/>
          </p:cNvPr>
          <p:cNvSpPr>
            <a:spLocks noChangeArrowheads="1"/>
          </p:cNvSpPr>
          <p:nvPr/>
        </p:nvSpPr>
        <p:spPr bwMode="auto">
          <a:xfrm>
            <a:off x="2854846" y="6266681"/>
            <a:ext cx="396000" cy="575867"/>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121898" tIns="60948" rIns="121898" bIns="60948" anchor="ctr"/>
          <a:lstStyle/>
          <a:p>
            <a:pPr algn="ctr" defTabSz="914400"/>
            <a:r>
              <a:rPr lang="en-US" altLang="zh-CN" sz="1800" smtClean="0">
                <a:solidFill>
                  <a:srgbClr val="0000FF"/>
                </a:solidFill>
                <a:effectLst/>
                <a:latin typeface="Broadway" pitchFamily="82" charset="0"/>
                <a:ea typeface="楷体" pitchFamily="49" charset="-122"/>
                <a:cs typeface="经典繁仿黑" pitchFamily="49" charset="-122"/>
              </a:rPr>
              <a:t>5</a:t>
            </a:r>
            <a:endParaRPr lang="en-US" altLang="zh-CN" sz="1800" dirty="0">
              <a:solidFill>
                <a:srgbClr val="0000FF"/>
              </a:solidFill>
              <a:effectLst/>
              <a:latin typeface="Broadway" pitchFamily="82" charset="0"/>
              <a:ea typeface="楷体" pitchFamily="49" charset="-122"/>
              <a:cs typeface="经典繁仿黑" pitchFamily="49" charset="-122"/>
            </a:endParaRPr>
          </a:p>
        </p:txBody>
      </p:sp>
      <p:sp>
        <p:nvSpPr>
          <p:cNvPr id="8" name="矩形 7"/>
          <p:cNvSpPr/>
          <p:nvPr/>
        </p:nvSpPr>
        <p:spPr>
          <a:xfrm>
            <a:off x="173549" y="1409005"/>
            <a:ext cx="11709221" cy="3272154"/>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答案</a:t>
            </a:r>
            <a:r>
              <a:rPr lang="zh-CN" altLang="zh-CN" sz="2800" kern="100" dirty="0">
                <a:latin typeface="Times New Roman"/>
                <a:ea typeface="华文细黑"/>
                <a:cs typeface="Times New Roman"/>
              </a:rPr>
              <a:t>　</a:t>
            </a:r>
            <a:r>
              <a:rPr lang="zh-CN" altLang="zh-CN" sz="2800" kern="100" dirty="0" smtClean="0">
                <a:solidFill>
                  <a:srgbClr val="C00000"/>
                </a:solidFill>
                <a:latin typeface="Times New Roman"/>
                <a:ea typeface="华文细黑"/>
                <a:cs typeface="Times New Roman"/>
              </a:rPr>
              <a:t>依据</a:t>
            </a:r>
            <a:r>
              <a:rPr lang="zh-CN" altLang="zh-CN" sz="2800" kern="100" dirty="0">
                <a:solidFill>
                  <a:srgbClr val="C00000"/>
                </a:solidFill>
                <a:latin typeface="Times New Roman"/>
                <a:ea typeface="华文细黑"/>
                <a:cs typeface="Times New Roman"/>
              </a:rPr>
              <a:t>：他创立的地质力学理论</a:t>
            </a:r>
            <a:r>
              <a:rPr lang="zh-CN" altLang="zh-CN" sz="2800" kern="100" dirty="0" smtClean="0">
                <a:solidFill>
                  <a:srgbClr val="C00000"/>
                </a:solidFill>
                <a:latin typeface="Times New Roman"/>
                <a:ea typeface="华文细黑"/>
                <a:cs typeface="Times New Roman"/>
              </a:rPr>
              <a:t>。</a:t>
            </a:r>
            <a:endParaRPr lang="en-US" altLang="zh-CN" sz="2800" kern="100" dirty="0" smtClean="0">
              <a:solidFill>
                <a:srgbClr val="C00000"/>
              </a:solidFill>
              <a:latin typeface="Times New Roman"/>
              <a:ea typeface="华文细黑"/>
              <a:cs typeface="Times New Roman"/>
            </a:endParaRPr>
          </a:p>
          <a:p>
            <a:pPr algn="just">
              <a:lnSpc>
                <a:spcPct val="150000"/>
              </a:lnSpc>
              <a:spcAft>
                <a:spcPts val="0"/>
              </a:spcAft>
              <a:tabLst>
                <a:tab pos="2340610" algn="l"/>
              </a:tabLst>
            </a:pPr>
            <a:r>
              <a:rPr lang="zh-CN" altLang="zh-CN" sz="2800" kern="100" dirty="0" smtClean="0">
                <a:solidFill>
                  <a:srgbClr val="C00000"/>
                </a:solidFill>
                <a:latin typeface="Times New Roman"/>
                <a:ea typeface="华文细黑"/>
                <a:cs typeface="Times New Roman"/>
              </a:rPr>
              <a:t>史实</a:t>
            </a:r>
            <a:r>
              <a:rPr lang="zh-CN" altLang="zh-CN" sz="2800" kern="100" dirty="0">
                <a:solidFill>
                  <a:srgbClr val="C00000"/>
                </a:solidFill>
                <a:latin typeface="Times New Roman"/>
                <a:ea typeface="华文细黑"/>
                <a:cs typeface="Times New Roman"/>
              </a:rPr>
              <a:t>：根据李四光的地质力学理论，从</a:t>
            </a:r>
            <a:r>
              <a:rPr lang="en-US" altLang="zh-CN" sz="2800" kern="100" dirty="0">
                <a:solidFill>
                  <a:srgbClr val="C00000"/>
                </a:solidFill>
                <a:latin typeface="Times New Roman"/>
                <a:ea typeface="华文细黑"/>
                <a:cs typeface="Courier New"/>
              </a:rPr>
              <a:t>20</a:t>
            </a:r>
            <a:r>
              <a:rPr lang="zh-CN" altLang="zh-CN" sz="2800" kern="100" dirty="0">
                <a:solidFill>
                  <a:srgbClr val="C00000"/>
                </a:solidFill>
                <a:latin typeface="Times New Roman"/>
                <a:ea typeface="华文细黑"/>
                <a:cs typeface="Times New Roman"/>
              </a:rPr>
              <a:t>世纪</a:t>
            </a:r>
            <a:r>
              <a:rPr lang="en-US" altLang="zh-CN" sz="2800" kern="100" dirty="0">
                <a:solidFill>
                  <a:srgbClr val="C00000"/>
                </a:solidFill>
                <a:latin typeface="Times New Roman"/>
                <a:ea typeface="华文细黑"/>
                <a:cs typeface="Courier New"/>
              </a:rPr>
              <a:t>50</a:t>
            </a:r>
            <a:r>
              <a:rPr lang="zh-CN" altLang="zh-CN" sz="2800" kern="100" dirty="0">
                <a:solidFill>
                  <a:srgbClr val="C00000"/>
                </a:solidFill>
                <a:latin typeface="Times New Roman"/>
                <a:ea typeface="华文细黑"/>
                <a:cs typeface="Times New Roman"/>
              </a:rPr>
              <a:t>年代后期至</a:t>
            </a:r>
            <a:r>
              <a:rPr lang="en-US" altLang="zh-CN" sz="2800" kern="100" dirty="0">
                <a:solidFill>
                  <a:srgbClr val="C00000"/>
                </a:solidFill>
                <a:latin typeface="Times New Roman"/>
                <a:ea typeface="华文细黑"/>
                <a:cs typeface="Courier New"/>
              </a:rPr>
              <a:t>60</a:t>
            </a:r>
            <a:r>
              <a:rPr lang="zh-CN" altLang="zh-CN" sz="2800" kern="100" dirty="0">
                <a:solidFill>
                  <a:srgbClr val="C00000"/>
                </a:solidFill>
                <a:latin typeface="Times New Roman"/>
                <a:ea typeface="华文细黑"/>
                <a:cs typeface="Times New Roman"/>
              </a:rPr>
              <a:t>年代，地质部门、勘探部门经过共同努力，相继找到了大庆油田、大港油田、胜利油田、华北油田等大油田，在国家建设急需能源的时候摘掉了</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中国贫油</a:t>
            </a:r>
            <a:r>
              <a:rPr lang="en-US" altLang="zh-CN" sz="2800" kern="100" dirty="0">
                <a:solidFill>
                  <a:srgbClr val="C00000"/>
                </a:solidFill>
                <a:latin typeface="宋体"/>
                <a:ea typeface="华文细黑"/>
                <a:cs typeface="Times New Roman"/>
              </a:rPr>
              <a:t>”</a:t>
            </a:r>
            <a:r>
              <a:rPr lang="zh-CN" altLang="zh-CN" sz="2800" kern="100" dirty="0">
                <a:solidFill>
                  <a:srgbClr val="C00000"/>
                </a:solidFill>
                <a:latin typeface="Times New Roman"/>
                <a:ea typeface="华文细黑"/>
                <a:cs typeface="Times New Roman"/>
              </a:rPr>
              <a:t>的帽子。</a:t>
            </a:r>
            <a:endParaRPr lang="zh-CN" altLang="zh-CN" sz="2800" kern="100" dirty="0">
              <a:effectLst/>
              <a:latin typeface="宋体"/>
              <a:cs typeface="Courier New"/>
            </a:endParaRPr>
          </a:p>
        </p:txBody>
      </p:sp>
      <p:sp>
        <p:nvSpPr>
          <p:cNvPr id="9" name="TextBox 8"/>
          <p:cNvSpPr txBox="1"/>
          <p:nvPr/>
        </p:nvSpPr>
        <p:spPr>
          <a:xfrm>
            <a:off x="11213072" y="6397923"/>
            <a:ext cx="977341" cy="461665"/>
          </a:xfrm>
          <a:prstGeom prst="rect">
            <a:avLst/>
          </a:prstGeom>
          <a:solidFill>
            <a:srgbClr val="B4C7E7"/>
          </a:solidFill>
        </p:spPr>
        <p:txBody>
          <a:bodyPr wrap="square" rtlCol="0">
            <a:spAutoFit/>
          </a:bodyPr>
          <a:lstStyle/>
          <a:p>
            <a:pPr algn="ctr"/>
            <a:r>
              <a:rPr lang="zh-CN" altLang="en-US" sz="2400" dirty="0" smtClean="0">
                <a:solidFill>
                  <a:schemeClr val="bg1"/>
                </a:solidFill>
                <a:latin typeface="+mj-ea"/>
                <a:ea typeface="+mj-ea"/>
                <a:cs typeface="Times New Roman" panose="02020603050405020304" pitchFamily="18" charset="0"/>
              </a:rPr>
              <a:t>答案</a:t>
            </a:r>
          </a:p>
        </p:txBody>
      </p:sp>
      <p:pic>
        <p:nvPicPr>
          <p:cNvPr id="19" name="图片 18">
            <a:hlinkClick r:id="rId7" action="ppaction://hlinksldjump"/>
          </p:cNvPr>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11587440" y="5742766"/>
            <a:ext cx="602973" cy="602973"/>
          </a:xfrm>
          <a:prstGeom prst="rect">
            <a:avLst/>
          </a:prstGeom>
        </p:spPr>
      </p:pic>
    </p:spTree>
    <p:extLst>
      <p:ext uri="{BB962C8B-B14F-4D97-AF65-F5344CB8AC3E}">
        <p14:creationId xmlns:p14="http://schemas.microsoft.com/office/powerpoint/2010/main" xmlns="" val="160236926"/>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linds(horizont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0" end="0"/>
                                            </p:txEl>
                                          </p:spTgt>
                                        </p:tgtEl>
                                        <p:attrNameLst>
                                          <p:attrName>style.visibility</p:attrName>
                                        </p:attrNameLst>
                                      </p:cBhvr>
                                      <p:to>
                                        <p:strVal val="visible"/>
                                      </p:to>
                                    </p:set>
                                    <p:animEffect transition="in" filter="blinds(horizontal)">
                                      <p:cBhvr>
                                        <p:cTn id="17" dur="500"/>
                                        <p:tgtEl>
                                          <p:spTgt spid="1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8">
                                            <p:txEl>
                                              <p:pRg st="0" end="0"/>
                                            </p:txEl>
                                          </p:spTgt>
                                        </p:tgtEl>
                                      </p:cBhvr>
                                    </p:animEffect>
                                    <p:set>
                                      <p:cBhvr>
                                        <p:cTn id="22" dur="1" fill="hold">
                                          <p:stCondLst>
                                            <p:cond delay="499"/>
                                          </p:stCondLst>
                                        </p:cTn>
                                        <p:tgtEl>
                                          <p:spTgt spid="8">
                                            <p:txEl>
                                              <p:pRg st="0" end="0"/>
                                            </p:txEl>
                                          </p:spTgt>
                                        </p:tgtEl>
                                        <p:attrNameLst>
                                          <p:attrName>style.visibility</p:attrName>
                                        </p:attrNameLst>
                                      </p:cBhvr>
                                      <p:to>
                                        <p:strVal val="hidden"/>
                                      </p:to>
                                    </p:set>
                                  </p:childTnLst>
                                </p:cTn>
                              </p:par>
                              <p:par>
                                <p:cTn id="23" presetID="10" presetClass="exit" presetSubtype="0" fill="hold" grpId="0" nodeType="withEffect">
                                  <p:stCondLst>
                                    <p:cond delay="0"/>
                                  </p:stCondLst>
                                  <p:childTnLst>
                                    <p:animEffect transition="out" filter="fade">
                                      <p:cBhvr>
                                        <p:cTn id="24" dur="500"/>
                                        <p:tgtEl>
                                          <p:spTgt spid="8">
                                            <p:txEl>
                                              <p:pRg st="1" end="1"/>
                                            </p:txEl>
                                          </p:spTgt>
                                        </p:tgtEl>
                                      </p:cBhvr>
                                    </p:animEffect>
                                    <p:set>
                                      <p:cBhvr>
                                        <p:cTn id="25" dur="1" fill="hold">
                                          <p:stCondLst>
                                            <p:cond delay="499"/>
                                          </p:stCondLst>
                                        </p:cTn>
                                        <p:tgtEl>
                                          <p:spTgt spid="8">
                                            <p:txEl>
                                              <p:pRg st="1" end="1"/>
                                            </p:txEl>
                                          </p:spTgt>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14">
                                            <p:txEl>
                                              <p:pRg st="0" end="0"/>
                                            </p:txEl>
                                          </p:spTgt>
                                        </p:tgtEl>
                                      </p:cBhvr>
                                    </p:animEffect>
                                    <p:set>
                                      <p:cBhvr>
                                        <p:cTn id="28" dur="1" fill="hold">
                                          <p:stCondLst>
                                            <p:cond delay="499"/>
                                          </p:stCondLst>
                                        </p:cTn>
                                        <p:tgtEl>
                                          <p:spTgt spid="14">
                                            <p:txEl>
                                              <p:pRg st="0" end="0"/>
                                            </p:txEl>
                                          </p:spTgt>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4" grpId="0" build="allAtOnce"/>
      <p:bldP spid="8" grpId="0" uiExpand="1" build="allAtOnce"/>
    </p:bldLst>
  </p:timing>
</p:sld>
</file>

<file path=ppt/slides/slide3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0" name="图片 19"/>
          <p:cNvPicPr>
            <a:picLocks noChangeAspect="1"/>
          </p:cNvPicPr>
          <p:nvPr/>
        </p:nvPicPr>
        <p:blipFill rotWithShape="1">
          <a:blip cstate="print" r:embed="rId2">
            <a:extLst>
              <a:ext uri="{28A0092B-C50C-407E-A947-70E740481C1C}">
                <a14:useLocalDpi xmlns:a14="http://schemas.microsoft.com/office/drawing/2010/main" xmlns="" val="0"/>
              </a:ext>
            </a:extLst>
          </a:blip>
          <a:srcRect b="24" r="12"/>
          <a:stretch/>
        </p:blipFill>
        <p:spPr>
          <a:xfrm>
            <a:off x="0" y="1"/>
            <a:ext cx="12190413" cy="6859588"/>
          </a:xfrm>
          <a:prstGeom prst="rect">
            <a:avLst/>
          </a:prstGeom>
        </p:spPr>
      </p:pic>
      <p:grpSp>
        <p:nvGrpSpPr>
          <p:cNvPr id="12" name="组合 11"/>
          <p:cNvGrpSpPr/>
          <p:nvPr/>
        </p:nvGrpSpPr>
        <p:grpSpPr>
          <a:xfrm>
            <a:off x="-25475" y="3604299"/>
            <a:ext cx="12215887" cy="1375395"/>
            <a:chOff x="-1524000" y="2705990"/>
            <a:chExt cx="12192000" cy="1375395"/>
          </a:xfrm>
        </p:grpSpPr>
        <p:cxnSp>
          <p:nvCxnSpPr>
            <p:cNvPr id="14" name="直接连接符 13"/>
            <p:cNvCxnSpPr/>
            <p:nvPr/>
          </p:nvCxnSpPr>
          <p:spPr>
            <a:xfrm>
              <a:off x="0" y="2807930"/>
              <a:ext cx="9144000" cy="0"/>
            </a:xfrm>
            <a:prstGeom prst="line">
              <a:avLst/>
            </a:prstGeom>
            <a:ln>
              <a:solidFill>
                <a:schemeClr val="bg1">
                  <a:alpha val="50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1524000" y="2705990"/>
              <a:ext cx="12192000" cy="1375395"/>
              <a:chOff x="-1524000" y="2705990"/>
              <a:chExt cx="12192000" cy="1375395"/>
            </a:xfrm>
          </p:grpSpPr>
          <p:sp>
            <p:nvSpPr>
              <p:cNvPr id="16" name="矩形 15"/>
              <p:cNvSpPr/>
              <p:nvPr/>
            </p:nvSpPr>
            <p:spPr>
              <a:xfrm>
                <a:off x="-1524000" y="2705990"/>
                <a:ext cx="12192000" cy="1292787"/>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3985218" y="3998778"/>
                <a:ext cx="6682781" cy="82606"/>
              </a:xfrm>
              <a:prstGeom prst="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1524000" y="3998777"/>
                <a:ext cx="5509219" cy="82608"/>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4" name="矩形 23"/>
          <p:cNvSpPr/>
          <p:nvPr/>
        </p:nvSpPr>
        <p:spPr>
          <a:xfrm>
            <a:off x="3987002" y="3492277"/>
            <a:ext cx="4648455" cy="886749"/>
          </a:xfrm>
          <a:prstGeom prst="rect">
            <a:avLst/>
          </a:prstGeom>
        </p:spPr>
        <p:txBody>
          <a:bodyPr bIns="45704" lIns="91410" rIns="91410" tIns="45704" wrap="square">
            <a:spAutoFit/>
          </a:bodyPr>
          <a:lstStyle/>
          <a:p>
            <a:pPr algn="ctr">
              <a:lnSpc>
                <a:spcPct val="130000"/>
              </a:lnSpc>
              <a:defRPr/>
            </a:pPr>
            <a:r>
              <a:rPr altLang="en-US" b="1" dirty="0" lang="zh-CN" smtClean="0" sz="4400">
                <a:solidFill>
                  <a:srgbClr val="0000FF"/>
                </a:solidFill>
                <a:effectLst/>
                <a:latin charset="-122" pitchFamily="34" typeface="微软雅黑"/>
                <a:ea charset="-122" pitchFamily="34" typeface="微软雅黑"/>
              </a:rPr>
              <a:t>本课结束</a:t>
            </a:r>
            <a:endParaRPr altLang="en-US" b="1" dirty="0" lang="zh-CN" sz="4400">
              <a:solidFill>
                <a:srgbClr val="0000FF"/>
              </a:solidFill>
              <a:effectLst/>
              <a:latin charset="-122" pitchFamily="34" typeface="微软雅黑"/>
              <a:ea charset="-122" pitchFamily="34" typeface="微软雅黑"/>
            </a:endParaRPr>
          </a:p>
        </p:txBody>
      </p:sp>
    </p:spTree>
    <p:extLst>
      <p:ext uri="{BB962C8B-B14F-4D97-AF65-F5344CB8AC3E}">
        <p14:creationId xmlns:p14="http://schemas.microsoft.com/office/powerpoint/2010/main" xmlns="" val="1407044845"/>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dur="indefinite" id="1" nodeType="tmRoot" restart="never"/>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0413" cy="68595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矩形 4"/>
          <p:cNvSpPr/>
          <p:nvPr/>
        </p:nvSpPr>
        <p:spPr>
          <a:xfrm>
            <a:off x="3094534" y="2321809"/>
            <a:ext cx="5827237" cy="1938992"/>
          </a:xfrm>
          <a:prstGeom prst="rect">
            <a:avLst/>
          </a:prstGeom>
        </p:spPr>
        <p:txBody>
          <a:bodyPr wrap="none">
            <a:spAutoFit/>
          </a:bodyPr>
          <a:lstStyle/>
          <a:p>
            <a:pPr algn="ctr">
              <a:lnSpc>
                <a:spcPct val="150000"/>
              </a:lnSpc>
            </a:pPr>
            <a:r>
              <a:rPr lang="zh-CN" altLang="en-US" sz="4000" b="1" dirty="0" smtClean="0">
                <a:solidFill>
                  <a:srgbClr val="FFFF00"/>
                </a:solidFill>
                <a:latin typeface="Times New Roman" pitchFamily="18" charset="0"/>
                <a:ea typeface="微软雅黑" pitchFamily="34" charset="-122"/>
                <a:cs typeface="Times New Roman" pitchFamily="18" charset="0"/>
              </a:rPr>
              <a:t>自主学习     基础知识  </a:t>
            </a:r>
            <a:endParaRPr lang="en-US" altLang="zh-CN" sz="4000" b="1" dirty="0" smtClean="0">
              <a:solidFill>
                <a:srgbClr val="FFFF00"/>
              </a:solidFill>
              <a:latin typeface="Times New Roman" pitchFamily="18" charset="0"/>
              <a:ea typeface="微软雅黑" pitchFamily="34" charset="-122"/>
              <a:cs typeface="Times New Roman" pitchFamily="18" charset="0"/>
            </a:endParaRPr>
          </a:p>
          <a:p>
            <a:pPr algn="ctr">
              <a:lnSpc>
                <a:spcPct val="150000"/>
              </a:lnSpc>
            </a:pPr>
            <a:r>
              <a:rPr lang="en-US" altLang="zh-CN" sz="4000" b="1" dirty="0" smtClean="0">
                <a:solidFill>
                  <a:prstClr val="white"/>
                </a:solidFill>
                <a:latin typeface="Times New Roman" pitchFamily="18" charset="0"/>
                <a:ea typeface="微软雅黑" pitchFamily="34" charset="-122"/>
                <a:cs typeface="Times New Roman" pitchFamily="18" charset="0"/>
              </a:rPr>
              <a:t>   </a:t>
            </a:r>
            <a:r>
              <a:rPr lang="en-US" altLang="zh-CN" sz="4000" b="1" dirty="0" smtClean="0">
                <a:solidFill>
                  <a:prstClr val="white"/>
                </a:solidFill>
                <a:latin typeface="华文楷体" pitchFamily="2" charset="-122"/>
                <a:ea typeface="华文楷体" pitchFamily="2" charset="-122"/>
                <a:cs typeface="Times New Roman" pitchFamily="18" charset="0"/>
              </a:rPr>
              <a:t>—— </a:t>
            </a:r>
            <a:r>
              <a:rPr lang="zh-CN" altLang="en-US" sz="4000" dirty="0" smtClean="0">
                <a:solidFill>
                  <a:prstClr val="white"/>
                </a:solidFill>
                <a:latin typeface="华文楷体" pitchFamily="2" charset="-122"/>
                <a:ea typeface="华文楷体" pitchFamily="2" charset="-122"/>
                <a:cs typeface="Times New Roman" pitchFamily="18" charset="0"/>
              </a:rPr>
              <a:t>把握</a:t>
            </a:r>
            <a:r>
              <a:rPr lang="zh-CN" altLang="en-US" sz="4000" dirty="0">
                <a:solidFill>
                  <a:prstClr val="white"/>
                </a:solidFill>
                <a:latin typeface="华文楷体" pitchFamily="2" charset="-122"/>
                <a:ea typeface="华文楷体" pitchFamily="2" charset="-122"/>
                <a:cs typeface="Times New Roman" pitchFamily="18" charset="0"/>
              </a:rPr>
              <a:t>教材知识</a:t>
            </a:r>
            <a:r>
              <a:rPr lang="zh-CN" altLang="en-US" sz="4000" dirty="0" smtClean="0">
                <a:solidFill>
                  <a:prstClr val="white"/>
                </a:solidFill>
                <a:latin typeface="华文楷体" pitchFamily="2" charset="-122"/>
                <a:ea typeface="华文楷体" pitchFamily="2" charset="-122"/>
                <a:cs typeface="Times New Roman" pitchFamily="18" charset="0"/>
              </a:rPr>
              <a:t>体系</a:t>
            </a:r>
            <a:endParaRPr lang="zh-CN" altLang="en-US" sz="4000" dirty="0">
              <a:solidFill>
                <a:prstClr val="white"/>
              </a:solidFill>
              <a:latin typeface="华文楷体" pitchFamily="2" charset="-122"/>
              <a:ea typeface="华文楷体" pitchFamily="2" charset="-122"/>
              <a:cs typeface="Times New Roman" pitchFamily="18" charset="0"/>
            </a:endParaRPr>
          </a:p>
        </p:txBody>
      </p:sp>
    </p:spTree>
    <p:extLst>
      <p:ext uri="{BB962C8B-B14F-4D97-AF65-F5344CB8AC3E}">
        <p14:creationId xmlns:p14="http://schemas.microsoft.com/office/powerpoint/2010/main" xmlns="" val="2289806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154027"/>
            <a:ext cx="11385581" cy="5940063"/>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a:solidFill>
                  <a:srgbClr val="0000FF"/>
                </a:solidFill>
                <a:latin typeface="Times New Roman"/>
                <a:ea typeface="华文细黑"/>
                <a:cs typeface="Times New Roman"/>
              </a:rPr>
              <a:t>一、求学生涯</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留学日本，投身革命</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1904</a:t>
            </a:r>
            <a:r>
              <a:rPr lang="zh-CN" altLang="zh-CN" sz="2800" kern="100" dirty="0">
                <a:latin typeface="Times New Roman"/>
                <a:ea typeface="华文细黑"/>
                <a:cs typeface="Times New Roman"/>
              </a:rPr>
              <a:t>年，李四光被选派到日本留学，考入日本大阪高等工业学校，</a:t>
            </a:r>
            <a:r>
              <a:rPr lang="zh-CN" altLang="zh-CN" sz="2800" kern="100" dirty="0" smtClean="0">
                <a:latin typeface="Times New Roman"/>
                <a:ea typeface="华文细黑"/>
                <a:cs typeface="Times New Roman"/>
              </a:rPr>
              <a:t>学习</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留日期间，宣誓加入了</a:t>
            </a:r>
            <a:r>
              <a:rPr lang="zh-CN" altLang="zh-CN" sz="2800" kern="100" dirty="0" smtClean="0">
                <a:latin typeface="Times New Roman"/>
                <a:ea typeface="华文细黑"/>
                <a:cs typeface="Times New Roman"/>
              </a:rPr>
              <a:t>中国</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a:latin typeface="Times New Roman"/>
                <a:ea typeface="华文细黑"/>
                <a:cs typeface="Courier New"/>
              </a:rPr>
              <a:t>1911</a:t>
            </a:r>
            <a:r>
              <a:rPr lang="zh-CN" altLang="zh-CN" sz="2800" kern="100" dirty="0">
                <a:latin typeface="Times New Roman"/>
                <a:ea typeface="华文细黑"/>
                <a:cs typeface="Times New Roman"/>
              </a:rPr>
              <a:t>年</a:t>
            </a:r>
            <a:r>
              <a:rPr lang="en-US" altLang="zh-CN" sz="2800" kern="100" dirty="0">
                <a:latin typeface="Times New Roman"/>
                <a:ea typeface="华文细黑"/>
                <a:cs typeface="Courier New"/>
              </a:rPr>
              <a:t>9</a:t>
            </a:r>
            <a:r>
              <a:rPr lang="zh-CN" altLang="zh-CN" sz="2800" kern="100" dirty="0">
                <a:latin typeface="Times New Roman"/>
                <a:ea typeface="华文细黑"/>
                <a:cs typeface="Times New Roman"/>
              </a:rPr>
              <a:t>月，李四光参加了北京清政府的</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，获</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最优等</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成绩，赐</a:t>
            </a:r>
            <a:r>
              <a:rPr lang="en-US" altLang="zh-CN" sz="2800" kern="100" dirty="0" smtClean="0">
                <a:latin typeface="宋体"/>
                <a:ea typeface="华文细黑"/>
                <a:cs typeface="Times New Roman"/>
              </a:rPr>
              <a:t>“</a:t>
            </a:r>
            <a:r>
              <a:rPr lang="en-US" altLang="zh-CN" sz="2800" u="sng" kern="100" dirty="0" smtClean="0">
                <a:latin typeface="Times New Roman"/>
                <a:ea typeface="华文细黑"/>
                <a:cs typeface="Times New Roman"/>
              </a:rPr>
              <a:t>                   </a:t>
            </a:r>
            <a:r>
              <a:rPr lang="en-US" altLang="zh-CN" sz="2800" kern="100" dirty="0" smtClean="0">
                <a:latin typeface="宋体"/>
                <a:ea typeface="华文细黑"/>
                <a:cs typeface="Times New Roman"/>
              </a:rPr>
              <a:t>”</a:t>
            </a:r>
            <a:r>
              <a:rPr lang="zh-CN" altLang="zh-CN" sz="2800" kern="100" dirty="0">
                <a:latin typeface="Times New Roman"/>
                <a:ea typeface="华文细黑"/>
                <a:cs typeface="Times New Roman"/>
              </a:rPr>
              <a:t>，成为中国历史上最后一批进士之一。</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步入政坛，求学英国</a:t>
            </a:r>
            <a:endParaRPr lang="zh-CN" altLang="zh-CN" sz="2800"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武昌起义后，李四光当选为</a:t>
            </a:r>
            <a:r>
              <a:rPr lang="zh-CN" altLang="zh-CN" sz="2800" kern="100" dirty="0" smtClean="0">
                <a:latin typeface="Times New Roman"/>
                <a:ea typeface="华文细黑"/>
                <a:cs typeface="Times New Roman"/>
              </a:rPr>
              <a:t>湖北军政府</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部长</a:t>
            </a:r>
            <a:r>
              <a:rPr lang="zh-CN" altLang="zh-CN" sz="2800" kern="100" dirty="0">
                <a:latin typeface="Times New Roman"/>
                <a:ea typeface="华文细黑"/>
                <a:cs typeface="Times New Roman"/>
              </a:rPr>
              <a:t>。袁世凯上台后，辞去官职，进入英国伯明翰大学，学习采矿、地质</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5" name="矩形 4"/>
          <p:cNvSpPr/>
          <p:nvPr/>
        </p:nvSpPr>
        <p:spPr>
          <a:xfrm>
            <a:off x="766614" y="2186494"/>
            <a:ext cx="902811"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造船</a:t>
            </a:r>
            <a:endParaRPr lang="zh-CN" altLang="en-US" sz="2800" dirty="0">
              <a:solidFill>
                <a:srgbClr val="C00000"/>
              </a:solidFill>
            </a:endParaRPr>
          </a:p>
        </p:txBody>
      </p:sp>
      <p:sp>
        <p:nvSpPr>
          <p:cNvPr id="8" name="矩形 7"/>
          <p:cNvSpPr/>
          <p:nvPr/>
        </p:nvSpPr>
        <p:spPr>
          <a:xfrm>
            <a:off x="6095206" y="2186494"/>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同盟会</a:t>
            </a:r>
            <a:endParaRPr lang="zh-CN" altLang="en-US" sz="2800" kern="100" dirty="0">
              <a:solidFill>
                <a:srgbClr val="C00000"/>
              </a:solidFill>
              <a:latin typeface="Times New Roman"/>
              <a:ea typeface="华文细黑"/>
              <a:cs typeface="Times New Roman"/>
            </a:endParaRPr>
          </a:p>
        </p:txBody>
      </p:sp>
      <p:sp>
        <p:nvSpPr>
          <p:cNvPr id="12" name="矩形 11"/>
          <p:cNvSpPr/>
          <p:nvPr/>
        </p:nvSpPr>
        <p:spPr>
          <a:xfrm>
            <a:off x="3286894" y="2800772"/>
            <a:ext cx="2698175"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游学毕业生考试</a:t>
            </a:r>
            <a:endParaRPr lang="zh-CN" altLang="en-US" sz="2800" kern="100" dirty="0">
              <a:solidFill>
                <a:srgbClr val="C00000"/>
              </a:solidFill>
              <a:latin typeface="Times New Roman"/>
              <a:ea typeface="华文细黑"/>
              <a:cs typeface="Times New Roman"/>
            </a:endParaRPr>
          </a:p>
        </p:txBody>
      </p:sp>
      <p:sp>
        <p:nvSpPr>
          <p:cNvPr id="13" name="矩形 12"/>
          <p:cNvSpPr/>
          <p:nvPr/>
        </p:nvSpPr>
        <p:spPr>
          <a:xfrm>
            <a:off x="873849" y="3482638"/>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工科进士</a:t>
            </a:r>
            <a:endParaRPr lang="zh-CN" altLang="en-US" sz="2800" kern="100" dirty="0">
              <a:solidFill>
                <a:srgbClr val="C00000"/>
              </a:solidFill>
              <a:latin typeface="Times New Roman"/>
              <a:ea typeface="华文细黑"/>
              <a:cs typeface="Times New Roman"/>
            </a:endParaRPr>
          </a:p>
        </p:txBody>
      </p:sp>
      <p:sp>
        <p:nvSpPr>
          <p:cNvPr id="14" name="矩形 13"/>
          <p:cNvSpPr/>
          <p:nvPr/>
        </p:nvSpPr>
        <p:spPr>
          <a:xfrm>
            <a:off x="6455246" y="472593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实业部</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606076091"/>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linds(horizontal)">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5"/>
                                        </p:tgtEl>
                                      </p:cBhvr>
                                    </p:animEffect>
                                    <p:set>
                                      <p:cBhvr>
                                        <p:cTn id="26" dur="1" fill="hold">
                                          <p:stCondLst>
                                            <p:cond delay="499"/>
                                          </p:stCondLst>
                                        </p:cTn>
                                        <p:tgtEl>
                                          <p:spTgt spid="5"/>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13"/>
                                        </p:tgtEl>
                                      </p:cBhvr>
                                    </p:animEffect>
                                    <p:set>
                                      <p:cBhvr>
                                        <p:cTn id="35" dur="1" fill="hold">
                                          <p:stCondLst>
                                            <p:cond delay="499"/>
                                          </p:stCondLst>
                                        </p:cTn>
                                        <p:tgtEl>
                                          <p:spTgt spid="13"/>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14"/>
                                        </p:tgtEl>
                                      </p:cBhvr>
                                    </p:animEffect>
                                    <p:set>
                                      <p:cBhvr>
                                        <p:cTn id="38"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5" grpId="0"/>
      <p:bldP spid="5" grpId="1"/>
      <p:bldP spid="8" grpId="0"/>
      <p:bldP spid="8" grpId="1"/>
      <p:bldP spid="12" grpId="0"/>
      <p:bldP spid="12" grpId="1"/>
      <p:bldP spid="13" grpId="0"/>
      <p:bldP spid="13" grpId="1"/>
      <p:bldP spid="14" grpId="0"/>
      <p:bldP spid="1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874238"/>
            <a:ext cx="11385581" cy="2062079"/>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3.</a:t>
            </a:r>
            <a:r>
              <a:rPr lang="zh-CN" altLang="zh-CN" sz="2800" b="1" kern="100" dirty="0">
                <a:latin typeface="Times New Roman"/>
                <a:ea typeface="华文细黑"/>
                <a:cs typeface="Times New Roman"/>
              </a:rPr>
              <a:t>回国效力，专研地质</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1920</a:t>
            </a:r>
            <a:r>
              <a:rPr lang="zh-CN" altLang="zh-CN" sz="2800" kern="100" dirty="0">
                <a:latin typeface="Times New Roman"/>
                <a:ea typeface="华文细黑"/>
                <a:cs typeface="Times New Roman"/>
              </a:rPr>
              <a:t>年，李四光回到祖国，</a:t>
            </a:r>
            <a:r>
              <a:rPr lang="zh-CN" altLang="zh-CN" sz="2800" kern="100" dirty="0" smtClean="0">
                <a:latin typeface="Times New Roman"/>
                <a:ea typeface="华文细黑"/>
                <a:cs typeface="Times New Roman"/>
              </a:rPr>
              <a:t>担任</a:t>
            </a:r>
            <a:r>
              <a:rPr lang="en-US" altLang="zh-CN" sz="2800" u="sng" kern="100" dirty="0">
                <a:latin typeface="Times New Roman"/>
                <a:ea typeface="华文细黑"/>
                <a:cs typeface="Times New Roman"/>
              </a:rPr>
              <a:t> </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地质</a:t>
            </a:r>
            <a:r>
              <a:rPr lang="zh-CN" altLang="zh-CN" sz="2800" kern="100" dirty="0">
                <a:latin typeface="Times New Roman"/>
                <a:ea typeface="华文细黑"/>
                <a:cs typeface="Times New Roman"/>
              </a:rPr>
              <a:t>系教授、系主任；后担任</a:t>
            </a:r>
            <a:r>
              <a:rPr lang="zh-CN" altLang="zh-CN" sz="2800" kern="100" dirty="0" smtClean="0">
                <a:latin typeface="Times New Roman"/>
                <a:ea typeface="华文细黑"/>
                <a:cs typeface="Times New Roman"/>
              </a:rPr>
              <a:t>中国</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会长</a:t>
            </a:r>
            <a:r>
              <a:rPr lang="zh-CN" altLang="zh-CN" sz="2800" kern="100" dirty="0">
                <a:latin typeface="Times New Roman"/>
                <a:ea typeface="华文细黑"/>
                <a:cs typeface="Times New Roman"/>
              </a:rPr>
              <a:t>，此后一直从事地质教学与研究。</a:t>
            </a:r>
            <a:endParaRPr lang="en-US" altLang="zh-CN" sz="2800" kern="100" dirty="0">
              <a:latin typeface="宋体"/>
              <a:cs typeface="Courier New"/>
            </a:endParaRPr>
          </a:p>
        </p:txBody>
      </p:sp>
      <p:sp>
        <p:nvSpPr>
          <p:cNvPr id="2" name="矩形 1"/>
          <p:cNvSpPr/>
          <p:nvPr/>
        </p:nvSpPr>
        <p:spPr>
          <a:xfrm>
            <a:off x="5386526" y="1610430"/>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北京大学</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1199981" y="2258616"/>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地质学会</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3890296172"/>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P spid="3" grpId="0"/>
      <p:bldP spid="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438576"/>
            <a:ext cx="11385581" cy="4647402"/>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zh-CN" altLang="zh-CN" sz="2800" b="1" kern="100" dirty="0" smtClean="0">
                <a:solidFill>
                  <a:srgbClr val="0000FF"/>
                </a:solidFill>
                <a:latin typeface="Times New Roman"/>
                <a:ea typeface="华文细黑"/>
                <a:cs typeface="Times New Roman"/>
              </a:rPr>
              <a:t>二</a:t>
            </a:r>
            <a:r>
              <a:rPr lang="zh-CN" altLang="zh-CN" sz="2800" b="1" kern="100" dirty="0">
                <a:solidFill>
                  <a:srgbClr val="0000FF"/>
                </a:solidFill>
                <a:latin typeface="Times New Roman"/>
                <a:ea typeface="华文细黑"/>
                <a:cs typeface="Times New Roman"/>
              </a:rPr>
              <a:t>、第四纪冰川</a:t>
            </a:r>
            <a:endParaRPr lang="zh-CN" altLang="zh-CN" sz="2800" kern="100" dirty="0">
              <a:latin typeface="宋体"/>
              <a:cs typeface="Courier New"/>
            </a:endParaRPr>
          </a:p>
          <a:p>
            <a:pPr algn="just">
              <a:lnSpc>
                <a:spcPct val="150000"/>
              </a:lnSpc>
              <a:spcAft>
                <a:spcPts val="0"/>
              </a:spcAft>
              <a:tabLst>
                <a:tab pos="2340610" algn="l"/>
              </a:tabLst>
            </a:pPr>
            <a:r>
              <a:rPr lang="en-US" altLang="zh-CN" sz="2800" b="1" kern="100" dirty="0">
                <a:latin typeface="Times New Roman"/>
                <a:ea typeface="华文细黑"/>
                <a:cs typeface="Courier New"/>
              </a:rPr>
              <a:t>1.</a:t>
            </a:r>
            <a:r>
              <a:rPr lang="zh-CN" altLang="zh-CN" sz="2800" b="1" kern="100" dirty="0">
                <a:latin typeface="Times New Roman"/>
                <a:ea typeface="华文细黑"/>
                <a:cs typeface="Times New Roman"/>
              </a:rPr>
              <a:t>确定中国存在第四纪冰川</a:t>
            </a:r>
            <a:endParaRPr lang="zh-CN" altLang="zh-CN" sz="2800" b="1"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(1)</a:t>
            </a:r>
            <a:r>
              <a:rPr lang="zh-CN" altLang="zh-CN" sz="2800" kern="100" dirty="0">
                <a:latin typeface="Times New Roman"/>
                <a:ea typeface="华文细黑"/>
                <a:cs typeface="Times New Roman"/>
              </a:rPr>
              <a:t>发现：</a:t>
            </a:r>
            <a:r>
              <a:rPr lang="en-US" altLang="zh-CN" sz="2800" kern="100" dirty="0">
                <a:latin typeface="Times New Roman"/>
                <a:ea typeface="华文细黑"/>
                <a:cs typeface="Courier New"/>
              </a:rPr>
              <a:t>1921</a:t>
            </a:r>
            <a:r>
              <a:rPr lang="zh-CN" altLang="zh-CN" sz="2800" kern="100" dirty="0">
                <a:latin typeface="Times New Roman"/>
                <a:ea typeface="华文细黑"/>
                <a:cs typeface="Times New Roman"/>
              </a:rPr>
              <a:t>年，李四光在太行山的沙河县、山西大同盆地附近发现</a:t>
            </a:r>
            <a:r>
              <a:rPr lang="zh-CN" altLang="zh-CN" sz="2800" kern="100" dirty="0" smtClean="0">
                <a:latin typeface="Times New Roman"/>
                <a:ea typeface="华文细黑"/>
                <a:cs typeface="Times New Roman"/>
              </a:rPr>
              <a:t>了</a:t>
            </a:r>
            <a:endParaRPr lang="en-US" altLang="zh-CN" sz="2800" u="sng" kern="100" dirty="0">
              <a:latin typeface="Times New Roman"/>
              <a:ea typeface="华文细黑"/>
              <a:cs typeface="Times New Roman"/>
            </a:endParaRPr>
          </a:p>
          <a:p>
            <a:pPr algn="just">
              <a:lnSpc>
                <a:spcPct val="150000"/>
              </a:lnSpc>
              <a:spcAft>
                <a:spcPts val="0"/>
              </a:spcAft>
              <a:tabLst>
                <a:tab pos="2340610" algn="l"/>
              </a:tabLst>
            </a:pP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遗迹</a:t>
            </a:r>
            <a:r>
              <a:rPr lang="zh-CN" altLang="zh-CN" sz="2800" kern="100" dirty="0">
                <a:latin typeface="Times New Roman"/>
                <a:ea typeface="华文细黑"/>
                <a:cs typeface="Times New Roman"/>
              </a:rPr>
              <a:t>。</a:t>
            </a:r>
            <a:endParaRPr lang="zh-CN" altLang="zh-CN" sz="2800" kern="100" dirty="0">
              <a:latin typeface="宋体"/>
              <a:cs typeface="Courier New"/>
            </a:endParaRPr>
          </a:p>
          <a:p>
            <a:pPr algn="just">
              <a:lnSpc>
                <a:spcPct val="150000"/>
              </a:lnSpc>
              <a:spcAft>
                <a:spcPts val="0"/>
              </a:spcAft>
              <a:tabLst>
                <a:tab pos="2340610" algn="l"/>
              </a:tabLst>
            </a:pPr>
            <a:r>
              <a:rPr lang="en-US" altLang="zh-CN" sz="2800" kern="100" dirty="0">
                <a:latin typeface="Times New Roman"/>
                <a:ea typeface="华文细黑"/>
                <a:cs typeface="Courier New"/>
              </a:rPr>
              <a:t>(2)</a:t>
            </a:r>
            <a:r>
              <a:rPr lang="zh-CN" altLang="zh-CN" sz="2800" kern="100" dirty="0">
                <a:latin typeface="Times New Roman"/>
                <a:ea typeface="华文细黑"/>
                <a:cs typeface="Times New Roman"/>
              </a:rPr>
              <a:t>意义：第四纪冰川的确立，是</a:t>
            </a:r>
            <a:r>
              <a:rPr lang="zh-CN" altLang="zh-CN" sz="2800" kern="100" dirty="0" smtClean="0">
                <a:latin typeface="Times New Roman"/>
                <a:ea typeface="华文细黑"/>
                <a:cs typeface="Times New Roman"/>
              </a:rPr>
              <a:t>我国</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和</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研究</a:t>
            </a:r>
            <a:r>
              <a:rPr lang="zh-CN" altLang="zh-CN" sz="2800" kern="100" dirty="0">
                <a:latin typeface="Times New Roman"/>
                <a:ea typeface="华文细黑"/>
                <a:cs typeface="Times New Roman"/>
              </a:rPr>
              <a:t>上的一个重要里程碑，其研究成果对掌握地下</a:t>
            </a:r>
            <a:r>
              <a:rPr lang="zh-CN" altLang="zh-CN" sz="2800" kern="100" dirty="0" smtClean="0">
                <a:latin typeface="Times New Roman"/>
                <a:ea typeface="华文细黑"/>
                <a:cs typeface="Times New Roman"/>
              </a:rPr>
              <a:t>的</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寻找</a:t>
            </a:r>
            <a:r>
              <a:rPr lang="zh-CN" altLang="zh-CN" sz="2800" kern="100" dirty="0" smtClean="0">
                <a:latin typeface="Times New Roman"/>
                <a:ea typeface="华文细黑"/>
                <a:cs typeface="Times New Roman"/>
              </a:rPr>
              <a:t>地下</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对发展建设事业起了十分重要的作用</a:t>
            </a:r>
            <a:r>
              <a:rPr lang="zh-CN" altLang="zh-CN" sz="2800" kern="100" dirty="0" smtClean="0">
                <a:latin typeface="Times New Roman"/>
                <a:ea typeface="华文细黑"/>
                <a:cs typeface="Times New Roman"/>
              </a:rPr>
              <a:t>。</a:t>
            </a:r>
            <a:endParaRPr lang="zh-CN" altLang="zh-CN" sz="2800" kern="100" dirty="0">
              <a:latin typeface="宋体"/>
              <a:cs typeface="Courier New"/>
            </a:endParaRPr>
          </a:p>
        </p:txBody>
      </p:sp>
      <p:sp>
        <p:nvSpPr>
          <p:cNvPr id="3" name="矩形 2"/>
          <p:cNvSpPr/>
          <p:nvPr/>
        </p:nvSpPr>
        <p:spPr>
          <a:xfrm>
            <a:off x="478582" y="2421682"/>
            <a:ext cx="1980029"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第四纪冰川</a:t>
            </a:r>
            <a:endParaRPr lang="zh-CN" altLang="en-US" sz="2800" kern="100" dirty="0">
              <a:solidFill>
                <a:srgbClr val="C00000"/>
              </a:solidFill>
              <a:latin typeface="Times New Roman"/>
              <a:ea typeface="华文细黑"/>
              <a:cs typeface="Times New Roman"/>
            </a:endParaRPr>
          </a:p>
        </p:txBody>
      </p:sp>
      <p:sp>
        <p:nvSpPr>
          <p:cNvPr id="4" name="矩形 3"/>
          <p:cNvSpPr/>
          <p:nvPr/>
        </p:nvSpPr>
        <p:spPr>
          <a:xfrm>
            <a:off x="6132368" y="3098329"/>
            <a:ext cx="2339102"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第四纪地质学</a:t>
            </a:r>
            <a:endParaRPr lang="zh-CN" altLang="en-US" sz="2800" kern="100" dirty="0">
              <a:solidFill>
                <a:srgbClr val="C00000"/>
              </a:solidFill>
              <a:latin typeface="Times New Roman"/>
              <a:ea typeface="华文细黑"/>
              <a:cs typeface="Times New Roman"/>
            </a:endParaRPr>
          </a:p>
        </p:txBody>
      </p:sp>
      <p:sp>
        <p:nvSpPr>
          <p:cNvPr id="5" name="矩形 4"/>
          <p:cNvSpPr/>
          <p:nvPr/>
        </p:nvSpPr>
        <p:spPr>
          <a:xfrm>
            <a:off x="8793762" y="310354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气候学</a:t>
            </a:r>
            <a:endParaRPr lang="zh-CN" altLang="en-US" sz="2800" kern="100" dirty="0">
              <a:solidFill>
                <a:srgbClr val="C00000"/>
              </a:solidFill>
              <a:latin typeface="Times New Roman"/>
              <a:ea typeface="华文细黑"/>
              <a:cs typeface="Times New Roman"/>
            </a:endParaRPr>
          </a:p>
        </p:txBody>
      </p:sp>
      <p:sp>
        <p:nvSpPr>
          <p:cNvPr id="7" name="矩形 6"/>
          <p:cNvSpPr/>
          <p:nvPr/>
        </p:nvSpPr>
        <p:spPr>
          <a:xfrm>
            <a:off x="7211521" y="3708187"/>
            <a:ext cx="1980029"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水文和构造</a:t>
            </a:r>
            <a:endParaRPr lang="zh-CN" altLang="en-US" sz="2800" kern="100" dirty="0">
              <a:solidFill>
                <a:srgbClr val="C00000"/>
              </a:solidFill>
              <a:latin typeface="Times New Roman"/>
              <a:ea typeface="华文细黑"/>
              <a:cs typeface="Times New Roman"/>
            </a:endParaRPr>
          </a:p>
        </p:txBody>
      </p:sp>
      <p:sp>
        <p:nvSpPr>
          <p:cNvPr id="9" name="矩形 8"/>
          <p:cNvSpPr/>
          <p:nvPr/>
        </p:nvSpPr>
        <p:spPr>
          <a:xfrm>
            <a:off x="838622" y="4365898"/>
            <a:ext cx="1261884"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水资源</a:t>
            </a:r>
            <a:endParaRPr lang="zh-CN" altLang="en-US" sz="2800" kern="100" dirty="0">
              <a:solidFill>
                <a:srgbClr val="C00000"/>
              </a:solidFill>
              <a:latin typeface="Times New Roman"/>
              <a:ea typeface="华文细黑"/>
              <a:cs typeface="Times New Roman"/>
            </a:endParaRPr>
          </a:p>
        </p:txBody>
      </p:sp>
    </p:spTree>
    <p:extLst>
      <p:ext uri="{BB962C8B-B14F-4D97-AF65-F5344CB8AC3E}">
        <p14:creationId xmlns:p14="http://schemas.microsoft.com/office/powerpoint/2010/main" xmlns="" val="2851348574"/>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linds(horizontal)">
                                      <p:cBhvr>
                                        <p:cTn id="18" dur="500"/>
                                        <p:tgtEl>
                                          <p:spTgt spid="7"/>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3"/>
                                        </p:tgtEl>
                                      </p:cBhvr>
                                    </p:animEffect>
                                    <p:set>
                                      <p:cBhvr>
                                        <p:cTn id="26" dur="1" fill="hold">
                                          <p:stCondLst>
                                            <p:cond delay="499"/>
                                          </p:stCondLst>
                                        </p:cTn>
                                        <p:tgtEl>
                                          <p:spTgt spid="3"/>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4"/>
                                        </p:tgtEl>
                                      </p:cBhvr>
                                    </p:animEffect>
                                    <p:set>
                                      <p:cBhvr>
                                        <p:cTn id="29" dur="1" fill="hold">
                                          <p:stCondLst>
                                            <p:cond delay="499"/>
                                          </p:stCondLst>
                                        </p:cTn>
                                        <p:tgtEl>
                                          <p:spTgt spid="4"/>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5"/>
                                        </p:tgtEl>
                                      </p:cBhvr>
                                    </p:animEffect>
                                    <p:set>
                                      <p:cBhvr>
                                        <p:cTn id="32" dur="1" fill="hold">
                                          <p:stCondLst>
                                            <p:cond delay="499"/>
                                          </p:stCondLst>
                                        </p:cTn>
                                        <p:tgtEl>
                                          <p:spTgt spid="5"/>
                                        </p:tgtEl>
                                        <p:attrNameLst>
                                          <p:attrName>style.visibility</p:attrName>
                                        </p:attrNameLst>
                                      </p:cBhvr>
                                      <p:to>
                                        <p:strVal val="hidden"/>
                                      </p:to>
                                    </p:set>
                                  </p:childTnLst>
                                </p:cTn>
                              </p:par>
                              <p:par>
                                <p:cTn id="33" presetID="10" presetClass="exit" presetSubtype="0" fill="hold" grpId="1" nodeType="withEffect">
                                  <p:stCondLst>
                                    <p:cond delay="0"/>
                                  </p:stCondLst>
                                  <p:childTnLst>
                                    <p:animEffect transition="out" filter="fade">
                                      <p:cBhvr>
                                        <p:cTn id="34" dur="500"/>
                                        <p:tgtEl>
                                          <p:spTgt spid="7"/>
                                        </p:tgtEl>
                                      </p:cBhvr>
                                    </p:animEffect>
                                    <p:set>
                                      <p:cBhvr>
                                        <p:cTn id="35" dur="1" fill="hold">
                                          <p:stCondLst>
                                            <p:cond delay="499"/>
                                          </p:stCondLst>
                                        </p:cTn>
                                        <p:tgtEl>
                                          <p:spTgt spid="7"/>
                                        </p:tgtEl>
                                        <p:attrNameLst>
                                          <p:attrName>style.visibility</p:attrName>
                                        </p:attrNameLst>
                                      </p:cBhvr>
                                      <p:to>
                                        <p:strVal val="hidden"/>
                                      </p:to>
                                    </p:set>
                                  </p:childTnLst>
                                </p:cTn>
                              </p:par>
                              <p:par>
                                <p:cTn id="36" presetID="10" presetClass="exit" presetSubtype="0" fill="hold" grpId="1" nodeType="withEffect">
                                  <p:stCondLst>
                                    <p:cond delay="0"/>
                                  </p:stCondLst>
                                  <p:childTnLst>
                                    <p:animEffect transition="out" filter="fade">
                                      <p:cBhvr>
                                        <p:cTn id="37" dur="500"/>
                                        <p:tgtEl>
                                          <p:spTgt spid="9"/>
                                        </p:tgtEl>
                                      </p:cBhvr>
                                    </p:animEffect>
                                    <p:set>
                                      <p:cBhvr>
                                        <p:cTn id="38"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3" grpId="0"/>
      <p:bldP spid="3" grpId="1"/>
      <p:bldP spid="4" grpId="0"/>
      <p:bldP spid="4" grpId="1"/>
      <p:bldP spid="5" grpId="0"/>
      <p:bldP spid="5" grpId="1"/>
      <p:bldP spid="7" grpId="0"/>
      <p:bldP spid="7" grpId="1"/>
      <p:bldP spid="9" grpId="0"/>
      <p:bldP spid="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extLst>
              <p:ext uri="{D42A27DB-BD31-4B8C-83A1-F6EECF244321}">
                <p14:modId xmlns:p14="http://schemas.microsoft.com/office/powerpoint/2010/main" xmlns="" val="4036760262"/>
              </p:ext>
            </p:extLst>
          </p:nvPr>
        </p:nvGraphicFramePr>
        <p:xfrm>
          <a:off x="10619904" y="4581922"/>
          <a:ext cx="1558702" cy="1188132"/>
        </p:xfrm>
        <a:graphic>
          <a:graphicData uri="http://schemas.openxmlformats.org/drawingml/2006/table">
            <a:tbl>
              <a:tblPr bandRow="1">
                <a:tableStyleId>{93296810-A885-4BE3-A3E7-6D5BEEA58F35}</a:tableStyleId>
              </a:tblPr>
              <a:tblGrid>
                <a:gridCol w="1558702"/>
              </a:tblGrid>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594066">
                <a:tc>
                  <a:txBody>
                    <a:bodyPr/>
                    <a:lstStyle/>
                    <a:p>
                      <a:pPr marL="0" marR="0" indent="0" algn="ctr" defTabSz="1218565" rtl="0" eaLnBrk="1" fontAlgn="auto" latinLnBrk="0" hangingPunct="1">
                        <a:lnSpc>
                          <a:spcPct val="100000"/>
                        </a:lnSpc>
                        <a:spcBef>
                          <a:spcPts val="0"/>
                        </a:spcBef>
                        <a:spcAft>
                          <a:spcPts val="0"/>
                        </a:spcAft>
                        <a:buClrTx/>
                        <a:buSzTx/>
                        <a:buFontTx/>
                        <a:buNone/>
                        <a:tabLst/>
                        <a:defRPr/>
                      </a:pPr>
                      <a:endParaRPr kumimoji="0" lang="zh-CN" altLang="en-US" sz="2400" u="none" strike="noStrike" kern="1200" cap="none" spc="0" normalizeH="0" baseline="0" dirty="0" smtClean="0">
                        <a:ln>
                          <a:noFill/>
                        </a:ln>
                        <a:solidFill>
                          <a:srgbClr val="000066"/>
                        </a:solidFill>
                        <a:effectLst/>
                        <a:uLnTx/>
                        <a:uFillTx/>
                        <a:latin typeface="+mj-ea"/>
                        <a:ea typeface="+mj-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矩形 13">
            <a:hlinkClick r:id="rId2" action="ppaction://hlinksldjump"/>
          </p:cNvPr>
          <p:cNvSpPr/>
          <p:nvPr/>
        </p:nvSpPr>
        <p:spPr>
          <a:xfrm>
            <a:off x="10728106" y="4651834"/>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教材互补</a:t>
            </a:r>
          </a:p>
        </p:txBody>
      </p:sp>
      <p:pic>
        <p:nvPicPr>
          <p:cNvPr id="16" name="图片 1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07574" y="6026030"/>
            <a:ext cx="2674827" cy="829568"/>
          </a:xfrm>
          <a:prstGeom prst="rect">
            <a:avLst/>
          </a:prstGeom>
        </p:spPr>
      </p:pic>
      <p:sp>
        <p:nvSpPr>
          <p:cNvPr id="6" name="矩形 5"/>
          <p:cNvSpPr/>
          <p:nvPr/>
        </p:nvSpPr>
        <p:spPr>
          <a:xfrm>
            <a:off x="366412" y="865400"/>
            <a:ext cx="11385581" cy="2708410"/>
          </a:xfrm>
          <a:prstGeom prst="rect">
            <a:avLst/>
          </a:prstGeom>
        </p:spPr>
        <p:txBody>
          <a:bodyPr wrap="square" lIns="121898" tIns="60948" rIns="121898" bIns="60948">
            <a:spAutoFit/>
          </a:bodyPr>
          <a:lstStyle/>
          <a:p>
            <a:pPr algn="just">
              <a:lnSpc>
                <a:spcPct val="150000"/>
              </a:lnSpc>
              <a:spcAft>
                <a:spcPts val="0"/>
              </a:spcAft>
              <a:tabLst>
                <a:tab pos="2340610" algn="l"/>
              </a:tabLst>
            </a:pPr>
            <a:r>
              <a:rPr lang="en-US" altLang="zh-CN" sz="2800" b="1" kern="100" dirty="0">
                <a:latin typeface="Times New Roman"/>
                <a:ea typeface="华文细黑"/>
                <a:cs typeface="Courier New"/>
              </a:rPr>
              <a:t>2.</a:t>
            </a:r>
            <a:r>
              <a:rPr lang="zh-CN" altLang="zh-CN" sz="2800" b="1" kern="100" dirty="0">
                <a:latin typeface="Times New Roman"/>
                <a:ea typeface="华文细黑"/>
                <a:cs typeface="Times New Roman"/>
              </a:rPr>
              <a:t>创立地质力学</a:t>
            </a:r>
            <a:endParaRPr lang="zh-CN" altLang="zh-CN" sz="2800" b="1" kern="100" dirty="0">
              <a:latin typeface="宋体"/>
              <a:cs typeface="Courier New"/>
            </a:endParaRPr>
          </a:p>
          <a:p>
            <a:pPr algn="just">
              <a:lnSpc>
                <a:spcPct val="150000"/>
              </a:lnSpc>
              <a:spcAft>
                <a:spcPts val="0"/>
              </a:spcAft>
              <a:tabLst>
                <a:tab pos="2340610" algn="l"/>
              </a:tabLst>
            </a:pPr>
            <a:r>
              <a:rPr lang="zh-CN" altLang="zh-CN" sz="2800" kern="100" dirty="0">
                <a:latin typeface="Times New Roman"/>
                <a:ea typeface="华文细黑"/>
                <a:cs typeface="Times New Roman"/>
              </a:rPr>
              <a:t>自</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世纪</a:t>
            </a:r>
            <a:r>
              <a:rPr lang="en-US" altLang="zh-CN" sz="2800" kern="100" dirty="0">
                <a:latin typeface="Times New Roman"/>
                <a:ea typeface="华文细黑"/>
                <a:cs typeface="Courier New"/>
              </a:rPr>
              <a:t>20</a:t>
            </a:r>
            <a:r>
              <a:rPr lang="zh-CN" altLang="zh-CN" sz="2800" kern="100" dirty="0">
                <a:latin typeface="Times New Roman"/>
                <a:ea typeface="华文细黑"/>
                <a:cs typeface="Times New Roman"/>
              </a:rPr>
              <a:t>年代起，李四光运用力学的观点，对我国和东亚的地质结构进行了系统的研究，先后发表了</a:t>
            </a:r>
            <a:r>
              <a:rPr lang="zh-CN" altLang="zh-CN" sz="2800" kern="100" dirty="0" smtClean="0">
                <a:latin typeface="Times New Roman"/>
                <a:ea typeface="华文细黑"/>
                <a:cs typeface="Times New Roman"/>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zh-CN" altLang="zh-CN" sz="2800" kern="100" dirty="0">
                <a:latin typeface="Times New Roman"/>
                <a:ea typeface="华文细黑"/>
                <a:cs typeface="Times New Roman"/>
              </a:rPr>
              <a:t>《地质力学之基础与方法》《地质力学概论》等著作，创立了一种新的理论</a:t>
            </a:r>
            <a:r>
              <a:rPr lang="en-US" altLang="zh-CN" sz="2800" kern="100" dirty="0" smtClean="0">
                <a:latin typeface="Times New Roman"/>
                <a:ea typeface="华文细黑"/>
                <a:cs typeface="Courier New"/>
              </a:rPr>
              <a:t>——</a:t>
            </a:r>
            <a:r>
              <a:rPr lang="en-US" altLang="zh-CN" sz="2800" u="sng" kern="100" dirty="0" smtClean="0">
                <a:latin typeface="Times New Roman"/>
                <a:ea typeface="华文细黑"/>
                <a:cs typeface="Times New Roman"/>
              </a:rPr>
              <a:t>	           </a:t>
            </a:r>
            <a:r>
              <a:rPr lang="zh-CN" altLang="zh-CN" sz="2800" kern="100" dirty="0" smtClean="0">
                <a:latin typeface="Times New Roman"/>
                <a:ea typeface="华文细黑"/>
                <a:cs typeface="Times New Roman"/>
              </a:rPr>
              <a:t>。</a:t>
            </a:r>
            <a:r>
              <a:rPr lang="en-US" altLang="zh-CN" sz="2800" kern="100" dirty="0" smtClean="0">
                <a:latin typeface="Times New Roman"/>
                <a:ea typeface="华文细黑"/>
                <a:cs typeface="Times New Roman"/>
              </a:rPr>
              <a:t> </a:t>
            </a:r>
            <a:endParaRPr lang="zh-CN" altLang="zh-CN" sz="2800" kern="100" dirty="0">
              <a:latin typeface="宋体"/>
              <a:cs typeface="Courier New"/>
            </a:endParaRPr>
          </a:p>
        </p:txBody>
      </p:sp>
      <p:sp>
        <p:nvSpPr>
          <p:cNvPr id="2" name="矩形 1"/>
          <p:cNvSpPr/>
          <p:nvPr/>
        </p:nvSpPr>
        <p:spPr>
          <a:xfrm>
            <a:off x="5718403" y="2239452"/>
            <a:ext cx="1980029"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中国地质学</a:t>
            </a:r>
            <a:endParaRPr lang="zh-CN" altLang="en-US" sz="2800" kern="100" dirty="0">
              <a:solidFill>
                <a:srgbClr val="C00000"/>
              </a:solidFill>
              <a:latin typeface="Times New Roman"/>
              <a:ea typeface="华文细黑"/>
              <a:cs typeface="Times New Roman"/>
            </a:endParaRPr>
          </a:p>
        </p:txBody>
      </p:sp>
      <p:sp>
        <p:nvSpPr>
          <p:cNvPr id="3" name="矩形 2"/>
          <p:cNvSpPr/>
          <p:nvPr/>
        </p:nvSpPr>
        <p:spPr>
          <a:xfrm>
            <a:off x="9263558" y="2872780"/>
            <a:ext cx="1620957" cy="523220"/>
          </a:xfrm>
          <a:prstGeom prst="rect">
            <a:avLst/>
          </a:prstGeom>
          <a:noFill/>
          <a:ln>
            <a:noFill/>
          </a:ln>
          <a:effectLst>
            <a:outerShdw dist="35921" dir="2700000" algn="ctr" rotWithShape="0">
              <a:schemeClr val="bg2"/>
            </a:outerShdw>
          </a:effectLst>
        </p:spPr>
        <p:txBody>
          <a:bodyPr wrap="none">
            <a:spAutoFit/>
          </a:bodyPr>
          <a:lstStyle/>
          <a:p>
            <a:r>
              <a:rPr lang="zh-CN" altLang="zh-CN" sz="2800" kern="100" dirty="0">
                <a:solidFill>
                  <a:srgbClr val="C00000"/>
                </a:solidFill>
                <a:latin typeface="Times New Roman"/>
                <a:ea typeface="华文细黑"/>
                <a:cs typeface="Times New Roman"/>
              </a:rPr>
              <a:t>地质力学</a:t>
            </a:r>
            <a:endParaRPr lang="zh-CN" altLang="en-US" sz="2800" kern="100" dirty="0">
              <a:solidFill>
                <a:srgbClr val="C00000"/>
              </a:solidFill>
              <a:latin typeface="Times New Roman"/>
              <a:ea typeface="华文细黑"/>
              <a:cs typeface="Times New Roman"/>
            </a:endParaRPr>
          </a:p>
        </p:txBody>
      </p:sp>
      <p:sp>
        <p:nvSpPr>
          <p:cNvPr id="9" name="矩形 8">
            <a:hlinkClick r:id="rId4" action="ppaction://hlinksldjump"/>
          </p:cNvPr>
          <p:cNvSpPr/>
          <p:nvPr/>
        </p:nvSpPr>
        <p:spPr>
          <a:xfrm>
            <a:off x="10728106" y="5200377"/>
            <a:ext cx="1415772" cy="461665"/>
          </a:xfrm>
          <a:prstGeom prst="rect">
            <a:avLst/>
          </a:prstGeom>
        </p:spPr>
        <p:txBody>
          <a:bodyPr wrap="none">
            <a:spAutoFit/>
          </a:bodyPr>
          <a:lstStyle/>
          <a:p>
            <a:pPr algn="ctr">
              <a:defRPr/>
            </a:pPr>
            <a:r>
              <a:rPr lang="zh-CN" altLang="en-US" dirty="0">
                <a:solidFill>
                  <a:schemeClr val="tx1">
                    <a:lumMod val="65000"/>
                    <a:lumOff val="35000"/>
                  </a:schemeClr>
                </a:solidFill>
                <a:latin typeface="华文细黑" pitchFamily="2" charset="-122"/>
                <a:ea typeface="华文细黑" pitchFamily="2" charset="-122"/>
              </a:rPr>
              <a:t>概念辨析</a:t>
            </a:r>
          </a:p>
        </p:txBody>
      </p:sp>
    </p:spTree>
    <p:extLst>
      <p:ext uri="{BB962C8B-B14F-4D97-AF65-F5344CB8AC3E}">
        <p14:creationId xmlns:p14="http://schemas.microsoft.com/office/powerpoint/2010/main" xmlns="" val="198992709"/>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2" grpId="0"/>
      <p:bldP spid="2" grpId="1"/>
      <p:bldP spid="3" grpId="0"/>
      <p:bldP spid="3" grpId="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164" y="238194"/>
            <a:ext cx="2333534" cy="668428"/>
            <a:chOff x="164" y="341996"/>
            <a:chExt cx="2333534" cy="668428"/>
          </a:xfrm>
        </p:grpSpPr>
        <p:sp>
          <p:nvSpPr>
            <p:cNvPr id="4" name="五边形 3"/>
            <p:cNvSpPr/>
            <p:nvPr/>
          </p:nvSpPr>
          <p:spPr>
            <a:xfrm>
              <a:off x="164" y="505747"/>
              <a:ext cx="432048" cy="491359"/>
            </a:xfrm>
            <a:prstGeom prst="homePlate">
              <a:avLst>
                <a:gd name="adj" fmla="val 35304"/>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5" name="燕尾形 4"/>
            <p:cNvSpPr/>
            <p:nvPr/>
          </p:nvSpPr>
          <p:spPr>
            <a:xfrm>
              <a:off x="262558" y="501558"/>
              <a:ext cx="2037820" cy="495548"/>
            </a:xfrm>
            <a:prstGeom prst="chevron">
              <a:avLst>
                <a:gd name="adj" fmla="val 36111"/>
              </a:avLst>
            </a:prstGeom>
            <a:solidFill>
              <a:srgbClr val="00CCFF"/>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zh-CN" altLang="en-US" sz="1200" dirty="0">
                <a:solidFill>
                  <a:schemeClr val="bg1"/>
                </a:solidFill>
                <a:latin typeface="微软雅黑" pitchFamily="34" charset="-122"/>
                <a:ea typeface="微软雅黑" pitchFamily="34" charset="-122"/>
              </a:endParaRPr>
            </a:p>
          </p:txBody>
        </p:sp>
        <p:sp>
          <p:nvSpPr>
            <p:cNvPr id="6" name="矩形 5"/>
            <p:cNvSpPr/>
            <p:nvPr/>
          </p:nvSpPr>
          <p:spPr>
            <a:xfrm>
              <a:off x="245466" y="341996"/>
              <a:ext cx="2088232" cy="668428"/>
            </a:xfrm>
            <a:prstGeom prst="rect">
              <a:avLst/>
            </a:prstGeom>
          </p:spPr>
          <p:txBody>
            <a:bodyPr wrap="square" lIns="121898" tIns="60948" rIns="121898" bIns="60948">
              <a:spAutoFit/>
            </a:bodyPr>
            <a:lstStyle/>
            <a:p>
              <a:pPr lvl="0" algn="ctr">
                <a:lnSpc>
                  <a:spcPct val="150000"/>
                </a:lnSpc>
                <a:tabLst>
                  <a:tab pos="1890395" algn="l"/>
                </a:tabLst>
              </a:pPr>
              <a:r>
                <a:rPr lang="zh-CN" altLang="en-US" sz="2800" b="1" kern="100" dirty="0">
                  <a:solidFill>
                    <a:prstClr val="white"/>
                  </a:solidFill>
                  <a:latin typeface="宋体"/>
                  <a:cs typeface="Courier New"/>
                </a:rPr>
                <a:t>教材互补</a:t>
              </a:r>
            </a:p>
          </p:txBody>
        </p:sp>
      </p:grpSp>
      <p:pic>
        <p:nvPicPr>
          <p:cNvPr id="14" name="图片 13">
            <a:hlinkClick r:id="rId2" action="ppaction://hlinksldjump"/>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1587440" y="6256615"/>
            <a:ext cx="602973" cy="602973"/>
          </a:xfrm>
          <a:prstGeom prst="rect">
            <a:avLst/>
          </a:prstGeom>
        </p:spPr>
      </p:pic>
      <p:sp>
        <p:nvSpPr>
          <p:cNvPr id="10" name="矩形 9"/>
          <p:cNvSpPr/>
          <p:nvPr/>
        </p:nvSpPr>
        <p:spPr>
          <a:xfrm>
            <a:off x="269287" y="1341562"/>
            <a:ext cx="11730575" cy="2626592"/>
          </a:xfrm>
          <a:prstGeom prst="rect">
            <a:avLst/>
          </a:prstGeom>
        </p:spPr>
        <p:txBody>
          <a:bodyPr wrap="square" lIns="121898" tIns="60948" rIns="121898" bIns="60948">
            <a:spAutoFit/>
          </a:bodyPr>
          <a:lstStyle/>
          <a:p>
            <a:pPr algn="just">
              <a:lnSpc>
                <a:spcPct val="150000"/>
              </a:lnSpc>
              <a:spcAft>
                <a:spcPts val="0"/>
              </a:spcAft>
            </a:pPr>
            <a:r>
              <a:rPr lang="zh-CN" altLang="zh-CN" sz="2800" kern="100" dirty="0">
                <a:latin typeface="Times New Roman"/>
                <a:ea typeface="华文细黑"/>
                <a:cs typeface="Times New Roman"/>
              </a:rPr>
              <a:t>李四光主张用力学研究地壳现象，探讨地壳运动与矿产分布的规律，把各种构造形迹看做是地应力活动的结果，从而创立了</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构造体系</a:t>
            </a:r>
            <a:r>
              <a:rPr lang="en-US" altLang="zh-CN" sz="2800" kern="100" dirty="0">
                <a:latin typeface="宋体"/>
                <a:ea typeface="华文细黑"/>
                <a:cs typeface="Times New Roman"/>
              </a:rPr>
              <a:t>”</a:t>
            </a:r>
            <a:r>
              <a:rPr lang="zh-CN" altLang="zh-CN" sz="2800" kern="100" dirty="0">
                <a:latin typeface="Times New Roman"/>
                <a:ea typeface="华文细黑"/>
                <a:cs typeface="Times New Roman"/>
              </a:rPr>
              <a:t>的基本理论。根据这一理论，他分析了中国东部的地质构造特点，认为新华夏构造体系的三个沉降带具有大面积储油层。</a:t>
            </a:r>
            <a:r>
              <a:rPr lang="en-US" altLang="zh-CN" sz="2800" kern="100" dirty="0">
                <a:latin typeface="Times New Roman"/>
                <a:ea typeface="华文细黑"/>
              </a:rPr>
              <a:t>(</a:t>
            </a:r>
            <a:r>
              <a:rPr lang="zh-CN" altLang="zh-CN" sz="2800" kern="100" dirty="0">
                <a:latin typeface="Times New Roman"/>
                <a:ea typeface="华文细黑"/>
                <a:cs typeface="Times New Roman"/>
              </a:rPr>
              <a:t>人民版</a:t>
            </a:r>
            <a:r>
              <a:rPr lang="en-US" altLang="zh-CN" sz="2800" kern="100" dirty="0">
                <a:latin typeface="Times New Roman"/>
                <a:ea typeface="华文细黑"/>
              </a:rPr>
              <a:t>)</a:t>
            </a:r>
            <a:endParaRPr lang="zh-CN" altLang="zh-CN" sz="1050" kern="100" dirty="0">
              <a:effectLst/>
              <a:latin typeface="宋体"/>
              <a:cs typeface="Courier New"/>
            </a:endParaRPr>
          </a:p>
        </p:txBody>
      </p:sp>
    </p:spTree>
    <p:extLst>
      <p:ext uri="{BB962C8B-B14F-4D97-AF65-F5344CB8AC3E}">
        <p14:creationId xmlns:p14="http://schemas.microsoft.com/office/powerpoint/2010/main" xmlns="" val="3727739247"/>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8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5224</TotalTime>
  <Words>1771</Words>
  <Application>Microsoft Office PowerPoint</Application>
  <PresentationFormat>自定义</PresentationFormat>
  <Paragraphs>174</Paragraphs>
  <Slides>31</Slides>
  <Notes>0</Notes>
  <HiddenSlides>5</HiddenSlides>
  <MMClips>0</MMClips>
  <ScaleCrop>false</ScaleCrop>
  <HeadingPairs>
    <vt:vector size="4" baseType="variant">
      <vt:variant>
        <vt:lpstr>主题</vt:lpstr>
      </vt:variant>
      <vt:variant>
        <vt:i4>2</vt:i4>
      </vt:variant>
      <vt:variant>
        <vt:lpstr>幻灯片标题</vt:lpstr>
      </vt:variant>
      <vt:variant>
        <vt:i4>31</vt:i4>
      </vt:variant>
    </vt:vector>
  </HeadingPairs>
  <TitlesOfParts>
    <vt:vector size="33" baseType="lpstr">
      <vt:lpstr>7_Office 主题</vt:lpstr>
      <vt:lpstr>8_Office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4545</cp:revision>
  <dcterms:created xsi:type="dcterms:W3CDTF">2014-11-27T01:03:00Z</dcterms:created>
  <dcterms:modified xsi:type="dcterms:W3CDTF">2017-10-19T03:10:46Z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KSOProductBuildVer" pid="2">
    <vt:lpwstr>2052-10.1.0.5458</vt:lpwstr>
  </property>
  <property fmtid="{D5CDD505-2E9C-101B-9397-08002B2CF9AE}" name="NXPowerLiteLastOptimized" pid="3">
    <vt:lpwstr>354841</vt:lpwstr>
  </property>
  <property fmtid="{D5CDD505-2E9C-101B-9397-08002B2CF9AE}" name="NXPowerLiteSettings" pid="4">
    <vt:lpwstr>F7000400038000</vt:lpwstr>
  </property>
  <property fmtid="{D5CDD505-2E9C-101B-9397-08002B2CF9AE}" name="NXPowerLiteVersion" pid="5">
    <vt:lpwstr>D5.0.3</vt:lpwstr>
  </property>
</Properties>
</file>