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FE555-6452-414F-80B7-EFC763A47A30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6E2D5-E5D0-4CA6-8149-95DCD96A33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F0101-631B-49F5-A393-B139D60F2BCE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980AC-EB3A-404B-8327-3294209482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97069-17FC-4D5D-8360-83FBE82103DB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ED534-DA8D-4D5C-8892-D0444EF8BC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B91AE-45FC-468C-862E-24D8739ACFC4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0EA9B-BD3C-4C87-AC21-59951A9E60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A2115-F484-4B41-8789-427CD2803EDF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ED262-5D0E-41C6-B319-46B387580B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E7C2E-3B1C-408B-8B24-DD322386A29E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CA7FD-614B-4F7B-BA72-484FACB747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25EB7-AFB9-4506-BBF4-050BCBAF0BAE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50A4A-F7F1-46F9-A189-675DB3B95B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2CFC8-E978-4733-8520-54C785BE6941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FCB2A-87E0-49D1-8E36-D6BDF93F0F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E2730-7D59-4296-9FDF-49CC003C58C9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9B58F-17F2-4E56-B49D-E04E0677C8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DB0C5-3E03-4483-A49C-67219C178105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A1D54-193C-4A39-8BBF-6E255C9395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29114-F95F-4560-860B-F8CD60E1A187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C01A-4D22-4866-B60A-2E2257D005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BA4738F-44DB-4C38-9F82-EF5695637510}" type="datetimeFigureOut">
              <a:rPr lang="zh-CN" altLang="en-US"/>
              <a:pPr>
                <a:defRPr/>
              </a:pPr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07D9D3F-1E49-428F-9FC1-5847AAC6470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66688" y="179388"/>
            <a:ext cx="6742112" cy="3508375"/>
          </a:xfrm>
          <a:solidFill>
            <a:srgbClr val="6382BB"/>
          </a:solidFill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zh-CN" altLang="en-US" sz="2800" smtClean="0">
                <a:latin typeface="微软雅黑"/>
                <a:ea typeface="微软雅黑"/>
                <a:cs typeface="宋体" charset="-122"/>
              </a:rPr>
              <a:t>（</a:t>
            </a:r>
            <a:r>
              <a:rPr lang="en-US" altLang="zh-CN" sz="2800" smtClean="0">
                <a:latin typeface="微软雅黑"/>
                <a:ea typeface="微软雅黑"/>
                <a:cs typeface="宋体" charset="-122"/>
              </a:rPr>
              <a:t>2015</a:t>
            </a:r>
            <a:r>
              <a:rPr lang="zh-CN" altLang="en-US" sz="2800" smtClean="0">
                <a:latin typeface="微软雅黑"/>
                <a:ea typeface="微软雅黑"/>
                <a:cs typeface="宋体" charset="-122"/>
              </a:rPr>
              <a:t>年四川）材料一  猕猴桃原产于我国，新西兰引入栽培，将改良后的优良品种称“奇异果”（图</a:t>
            </a:r>
            <a:r>
              <a:rPr lang="en-US" altLang="zh-CN" sz="2800" smtClean="0">
                <a:latin typeface="微软雅黑"/>
                <a:ea typeface="微软雅黑"/>
                <a:cs typeface="宋体" charset="-122"/>
              </a:rPr>
              <a:t>8</a:t>
            </a:r>
            <a:r>
              <a:rPr lang="zh-CN" altLang="en-US" sz="2800" smtClean="0">
                <a:latin typeface="微软雅黑"/>
                <a:ea typeface="微软雅黑"/>
                <a:cs typeface="宋体" charset="-122"/>
              </a:rPr>
              <a:t>）。奇异果生长怕旱、怕风。宜栽植于湿润、疏松、深厚的土壤。新西兰的奇异果高度集中分布在北岛普伦蒂湾沿岸地区，鲜果主要出口到欧洲、日本等地，出口量居世界第一。我国已引种奇异果，并建立了加工企业。</a:t>
            </a:r>
            <a:endParaRPr lang="zh-CN" altLang="en-US" sz="2800" smtClean="0">
              <a:latin typeface="Arial" charset="0"/>
              <a:ea typeface="微软雅黑"/>
              <a:cs typeface="宋体" charset="-122"/>
            </a:endParaRPr>
          </a:p>
        </p:txBody>
      </p:sp>
      <p:pic>
        <p:nvPicPr>
          <p:cNvPr id="13314" name="图片 3" descr="2015年四川文科综合高考真题【解析】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2113" y="1541463"/>
            <a:ext cx="5318125" cy="531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矩形 4"/>
          <p:cNvSpPr>
            <a:spLocks noChangeArrowheads="1"/>
          </p:cNvSpPr>
          <p:nvPr/>
        </p:nvSpPr>
        <p:spPr bwMode="auto">
          <a:xfrm>
            <a:off x="82550" y="3856038"/>
            <a:ext cx="65770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800">
                <a:solidFill>
                  <a:srgbClr val="323E32"/>
                </a:solidFill>
                <a:latin typeface="Calibri" pitchFamily="34" charset="0"/>
                <a:ea typeface="微软雅黑"/>
                <a:cs typeface="Times New Roman" pitchFamily="18" charset="0"/>
              </a:rPr>
              <a:t>（</a:t>
            </a:r>
            <a:r>
              <a:rPr lang="en-US" altLang="zh-CN" sz="2800">
                <a:solidFill>
                  <a:srgbClr val="323E32"/>
                </a:solidFill>
                <a:latin typeface="Calibri" pitchFamily="34" charset="0"/>
                <a:ea typeface="微软雅黑"/>
                <a:cs typeface="Times New Roman" pitchFamily="18" charset="0"/>
              </a:rPr>
              <a:t>1</a:t>
            </a:r>
            <a:r>
              <a:rPr lang="zh-CN" altLang="zh-CN" sz="2800">
                <a:solidFill>
                  <a:srgbClr val="323E32"/>
                </a:solidFill>
                <a:latin typeface="Calibri" pitchFamily="34" charset="0"/>
                <a:ea typeface="微软雅黑"/>
                <a:cs typeface="Times New Roman" pitchFamily="18" charset="0"/>
              </a:rPr>
              <a:t>）分析新西兰普伦蒂湾沿岸载植奇异果的有利自然条件。（</a:t>
            </a:r>
            <a:r>
              <a:rPr lang="en-US" altLang="zh-CN" sz="2800">
                <a:solidFill>
                  <a:srgbClr val="323E32"/>
                </a:solidFill>
                <a:latin typeface="Calibri" pitchFamily="34" charset="0"/>
                <a:ea typeface="微软雅黑"/>
                <a:cs typeface="Times New Roman" pitchFamily="18" charset="0"/>
              </a:rPr>
              <a:t>10</a:t>
            </a:r>
            <a:r>
              <a:rPr lang="zh-CN" altLang="zh-CN" sz="2800">
                <a:solidFill>
                  <a:srgbClr val="323E32"/>
                </a:solidFill>
                <a:latin typeface="Calibri" pitchFamily="34" charset="0"/>
                <a:ea typeface="微软雅黑"/>
                <a:cs typeface="Times New Roman" pitchFamily="18" charset="0"/>
              </a:rPr>
              <a:t>分）</a:t>
            </a:r>
            <a:r>
              <a:rPr lang="en-US" altLang="zh-CN" sz="2800">
                <a:solidFill>
                  <a:srgbClr val="323E32"/>
                </a:solidFill>
                <a:latin typeface="Calibri" pitchFamily="34" charset="0"/>
                <a:ea typeface="微软雅黑"/>
                <a:cs typeface="Times New Roman" pitchFamily="18" charset="0"/>
              </a:rPr>
              <a:t/>
            </a:r>
            <a:br>
              <a:rPr lang="en-US" altLang="zh-CN" sz="2800">
                <a:solidFill>
                  <a:srgbClr val="323E32"/>
                </a:solidFill>
                <a:latin typeface="Calibri" pitchFamily="34" charset="0"/>
                <a:ea typeface="微软雅黑"/>
                <a:cs typeface="Times New Roman" pitchFamily="18" charset="0"/>
              </a:rPr>
            </a:br>
            <a:endParaRPr lang="zh-CN" altLang="en-US" sz="2800">
              <a:latin typeface="Calibri" pitchFamily="34" charset="0"/>
              <a:ea typeface="微软雅黑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48225"/>
          </a:xfrm>
        </p:spPr>
        <p:txBody>
          <a:bodyPr/>
          <a:lstStyle/>
          <a:p>
            <a:r>
              <a:rPr lang="zh-CN" altLang="en-US" smtClean="0"/>
              <a:t>先审题：分析、有利、自然条件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气候：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地形：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土壤：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水源：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额外：材料提到怕</a:t>
            </a:r>
            <a:r>
              <a:rPr lang="en-US" altLang="zh-CN" smtClean="0"/>
              <a:t/>
            </a:r>
            <a:br>
              <a:rPr lang="en-US" altLang="zh-CN" smtClean="0"/>
            </a:br>
            <a:endParaRPr lang="zh-CN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125" y="477838"/>
            <a:ext cx="10515600" cy="33702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zh-CN" b="1" dirty="0"/>
              <a:t>中纬偏低地区，热量条件好（</a:t>
            </a:r>
            <a:r>
              <a:rPr lang="en-US" altLang="zh-CN" b="1" dirty="0"/>
              <a:t>2</a:t>
            </a:r>
            <a:r>
              <a:rPr lang="zh-CN" altLang="zh-CN" b="1" dirty="0"/>
              <a:t>分）；沿岸有暖流流经，气候湿润（</a:t>
            </a:r>
            <a:r>
              <a:rPr lang="en-US" altLang="zh-CN" b="1" dirty="0"/>
              <a:t>2</a:t>
            </a:r>
            <a:r>
              <a:rPr lang="zh-CN" altLang="zh-CN" b="1" dirty="0"/>
              <a:t>分）；西风受地形阻挡，风较小（</a:t>
            </a:r>
            <a:r>
              <a:rPr lang="en-US" altLang="zh-CN" b="1" dirty="0"/>
              <a:t>2</a:t>
            </a:r>
            <a:r>
              <a:rPr lang="zh-CN" altLang="zh-CN" b="1" dirty="0"/>
              <a:t>分）；沿岸平原，地势低平（</a:t>
            </a:r>
            <a:r>
              <a:rPr lang="en-US" altLang="zh-CN" b="1" dirty="0"/>
              <a:t>2</a:t>
            </a:r>
            <a:r>
              <a:rPr lang="zh-CN" altLang="zh-CN" b="1" dirty="0"/>
              <a:t>分）；河流泥沙淤积，土层疏松、深厚（</a:t>
            </a:r>
            <a:r>
              <a:rPr lang="en-US" altLang="zh-CN" b="1" dirty="0"/>
              <a:t>2</a:t>
            </a:r>
            <a:r>
              <a:rPr lang="zh-CN" altLang="zh-CN" b="1" dirty="0"/>
              <a:t>分）。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46038"/>
            <a:ext cx="10353675" cy="2400301"/>
          </a:xfrm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zh-CN" altLang="en-US" sz="3000" smtClean="0">
                <a:latin typeface="楷体"/>
                <a:ea typeface="楷体"/>
                <a:cs typeface="Times New Roman" pitchFamily="18" charset="0"/>
              </a:rPr>
              <a:t>新疆轮台</a:t>
            </a:r>
            <a:r>
              <a:rPr lang="en-US" altLang="zh-CN" sz="3000" smtClean="0">
                <a:latin typeface="楷体"/>
                <a:ea typeface="楷体"/>
                <a:cs typeface="Times New Roman" pitchFamily="18" charset="0"/>
              </a:rPr>
              <a:t>(</a:t>
            </a:r>
            <a:r>
              <a:rPr lang="zh-CN" altLang="en-US" sz="3000" smtClean="0">
                <a:latin typeface="楷体"/>
                <a:ea typeface="楷体"/>
                <a:cs typeface="Times New Roman" pitchFamily="18" charset="0"/>
              </a:rPr>
              <a:t>位置见图</a:t>
            </a:r>
            <a:r>
              <a:rPr lang="en-US" altLang="zh-CN" sz="3000" smtClean="0">
                <a:latin typeface="楷体"/>
                <a:ea typeface="楷体"/>
                <a:cs typeface="Times New Roman" pitchFamily="18" charset="0"/>
              </a:rPr>
              <a:t>3)</a:t>
            </a:r>
            <a:r>
              <a:rPr lang="zh-CN" altLang="en-US" sz="3000" smtClean="0">
                <a:latin typeface="楷体"/>
                <a:ea typeface="楷体"/>
                <a:cs typeface="Times New Roman" pitchFamily="18" charset="0"/>
              </a:rPr>
              <a:t>盛产小白杏。原来杏肉食用杏核弃之。某年浙江义乌某瓜子商经反复试验研究出炒制此种杏核的方法其杏仁口味上佳。此后该瓜子商从轮台大量收购杏核在义乌炒制后出口美国。由此小白杏成为轮台重要的农产品之一。</a:t>
            </a:r>
            <a:r>
              <a:rPr lang="zh-CN" altLang="en-US" sz="3000" smtClean="0">
                <a:ea typeface="楷体"/>
                <a:cs typeface="Calibri" pitchFamily="34" charset="0"/>
              </a:rPr>
              <a:t> </a:t>
            </a:r>
            <a:r>
              <a:rPr lang="zh-CN" altLang="en-US" sz="3000" smtClean="0">
                <a:latin typeface="Arial" charset="0"/>
              </a:rPr>
              <a:t>   </a:t>
            </a:r>
          </a:p>
        </p:txBody>
      </p:sp>
      <p:pic>
        <p:nvPicPr>
          <p:cNvPr id="16386" name="图片 3" descr="2013年高考文科综合试题（大纲卷）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9163" y="2241550"/>
            <a:ext cx="8428037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2824163"/>
            <a:ext cx="3602038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3000">
                <a:latin typeface="simsun"/>
                <a:ea typeface="simsun"/>
                <a:cs typeface="宋体" charset="-122"/>
              </a:rPr>
              <a:t>(1)</a:t>
            </a:r>
            <a:r>
              <a:rPr lang="zh-CN" altLang="en-US" sz="3000">
                <a:latin typeface="simsun"/>
                <a:ea typeface="simsun"/>
                <a:cs typeface="宋体" charset="-122"/>
              </a:rPr>
              <a:t>评价轮台种植瓜果的自然条件。</a:t>
            </a:r>
            <a:r>
              <a:rPr lang="en-US" altLang="zh-CN" sz="3000">
                <a:latin typeface="simsun"/>
                <a:ea typeface="simsun"/>
                <a:cs typeface="宋体" charset="-122"/>
              </a:rPr>
              <a:t>14</a:t>
            </a:r>
            <a:r>
              <a:rPr lang="zh-CN" altLang="en-US" sz="3000">
                <a:latin typeface="simsun"/>
              </a:rPr>
              <a:t>分</a:t>
            </a:r>
            <a:r>
              <a:rPr lang="zh-CN" altLang="en-US" sz="3000">
                <a:latin typeface="simsun"/>
                <a:ea typeface="simsun"/>
                <a:cs typeface="simsun"/>
              </a:rPr>
              <a:t></a:t>
            </a:r>
            <a:r>
              <a:rPr lang="zh-CN" altLang="en-US" sz="1000">
                <a:latin typeface="simsun"/>
                <a:ea typeface="simsun"/>
                <a:cs typeface="simsun"/>
              </a:rPr>
              <a:t> 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22238" y="522288"/>
            <a:ext cx="11657012" cy="4248150"/>
          </a:xfrm>
          <a:solidFill>
            <a:srgbClr val="DCDCDC"/>
          </a:solidFill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zh-CN" altLang="zh-CN" sz="3000" smtClean="0">
                <a:latin typeface="simsun"/>
              </a:rPr>
              <a:t>【</a:t>
            </a:r>
            <a:r>
              <a:rPr lang="zh-CN" sz="3000" smtClean="0">
                <a:latin typeface="simsun"/>
              </a:rPr>
              <a:t>答案</a:t>
            </a:r>
            <a:r>
              <a:rPr lang="zh-CN" altLang="zh-CN" sz="3000" smtClean="0">
                <a:latin typeface="simsun"/>
              </a:rPr>
              <a:t>】</a:t>
            </a:r>
            <a:r>
              <a:rPr lang="zh-CN" sz="3000" smtClean="0">
                <a:latin typeface="simsun"/>
              </a:rPr>
              <a:t>地处高山山麓洪（冲）积扇上（地形平坦，土壤肥沃）；（</a:t>
            </a:r>
            <a:r>
              <a:rPr lang="en-US" altLang="zh-CN" sz="3000" smtClean="0">
                <a:latin typeface="simsun"/>
                <a:ea typeface="simsun"/>
                <a:cs typeface="宋体" charset="-122"/>
              </a:rPr>
              <a:t>3</a:t>
            </a:r>
            <a:r>
              <a:rPr lang="zh-CN" altLang="en-US" sz="3000" smtClean="0">
                <a:latin typeface="simsun"/>
              </a:rPr>
              <a:t>分）（沙漠边缘，）气候干旱</a:t>
            </a:r>
            <a:r>
              <a:rPr lang="en-US" altLang="zh-CN" sz="3000" smtClean="0">
                <a:latin typeface="simsun"/>
                <a:ea typeface="simsun"/>
                <a:cs typeface="simsun"/>
              </a:rPr>
              <a:t>,</a:t>
            </a:r>
            <a:r>
              <a:rPr lang="zh-CN" altLang="en-US" sz="3000" smtClean="0">
                <a:latin typeface="simsun"/>
              </a:rPr>
              <a:t>日照充足，气温日较差大，有利于瓜果糖分积累；（</a:t>
            </a:r>
            <a:r>
              <a:rPr lang="en-US" altLang="zh-CN" sz="3000" smtClean="0">
                <a:latin typeface="simsun"/>
                <a:ea typeface="simsun"/>
                <a:cs typeface="simsun"/>
              </a:rPr>
              <a:t>4</a:t>
            </a:r>
            <a:r>
              <a:rPr lang="zh-CN" altLang="en-US" sz="3000" smtClean="0">
                <a:latin typeface="simsun"/>
              </a:rPr>
              <a:t>分）有高山冰雪融水和山地降水（地下水）可供灌溉。（</a:t>
            </a:r>
            <a:r>
              <a:rPr lang="en-US" altLang="zh-CN" sz="3000" smtClean="0">
                <a:latin typeface="simsun"/>
                <a:ea typeface="simsun"/>
                <a:cs typeface="simsun"/>
              </a:rPr>
              <a:t>4</a:t>
            </a:r>
            <a:r>
              <a:rPr lang="zh-CN" altLang="en-US" sz="3000" smtClean="0">
                <a:latin typeface="simsun"/>
              </a:rPr>
              <a:t>分）水源（宝贵）是制约瓜果种植规模的主要自然因素。（</a:t>
            </a:r>
            <a:r>
              <a:rPr lang="en-US" altLang="zh-CN" sz="3000" smtClean="0">
                <a:latin typeface="simsun"/>
                <a:ea typeface="simsun"/>
                <a:cs typeface="simsun"/>
              </a:rPr>
              <a:t>3</a:t>
            </a:r>
            <a:r>
              <a:rPr lang="zh-CN" altLang="en-US" sz="3000" smtClean="0">
                <a:latin typeface="simsun"/>
              </a:rPr>
              <a:t>分）</a:t>
            </a:r>
            <a:r>
              <a:rPr lang="zh-CN" altLang="en-US" sz="3000" smtClean="0"/>
              <a:t/>
            </a:r>
            <a:br>
              <a:rPr lang="zh-CN" altLang="en-US" sz="3000" smtClean="0"/>
            </a:br>
            <a:r>
              <a:rPr lang="en-US" altLang="zh-CN" sz="3000" smtClean="0">
                <a:latin typeface="simsun"/>
              </a:rPr>
              <a:t>【</a:t>
            </a:r>
            <a:r>
              <a:rPr lang="zh-CN" altLang="en-US" sz="3000" smtClean="0">
                <a:latin typeface="simsun"/>
              </a:rPr>
              <a:t>解析</a:t>
            </a:r>
            <a:r>
              <a:rPr lang="en-US" altLang="zh-CN" sz="3000" smtClean="0">
                <a:latin typeface="simsun"/>
              </a:rPr>
              <a:t>】</a:t>
            </a:r>
            <a:r>
              <a:rPr lang="en-US" altLang="zh-CN" sz="3000" smtClean="0">
                <a:latin typeface="simsun"/>
                <a:ea typeface="simsun"/>
                <a:cs typeface="simsun"/>
              </a:rPr>
              <a:t>“</a:t>
            </a:r>
            <a:r>
              <a:rPr lang="zh-CN" altLang="en-US" sz="3000" smtClean="0">
                <a:latin typeface="simsun"/>
              </a:rPr>
              <a:t>评价</a:t>
            </a:r>
            <a:r>
              <a:rPr lang="zh-CN" altLang="en-US" sz="3000" smtClean="0">
                <a:latin typeface="simsun"/>
                <a:ea typeface="simsun"/>
                <a:cs typeface="simsun"/>
              </a:rPr>
              <a:t>”</a:t>
            </a:r>
            <a:r>
              <a:rPr lang="zh-CN" altLang="en-US" sz="3000" smtClean="0">
                <a:latin typeface="simsun"/>
              </a:rPr>
              <a:t>应该一分为二，可以从气候（光、热、水、水热组合、昼夜温差、气象灾害等）、地形、土壤、水源等方面结合轮台具体情况分析。</a:t>
            </a:r>
            <a:r>
              <a:rPr lang="zh-CN" altLang="en-US" sz="3000" smtClean="0">
                <a:latin typeface="simsun"/>
                <a:ea typeface="simsun"/>
                <a:cs typeface="simsun"/>
              </a:rPr>
              <a:t>  </a:t>
            </a:r>
            <a:r>
              <a:rPr lang="zh-CN" altLang="en-US" sz="3000" smtClean="0"/>
              <a:t/>
            </a:r>
            <a:br>
              <a:rPr lang="zh-CN" altLang="en-US" sz="3000" smtClean="0"/>
            </a:br>
            <a:endParaRPr lang="zh-CN" altLang="en-US" sz="3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02975" cy="13255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（</a:t>
            </a:r>
            <a:r>
              <a:rPr lang="en-US" altLang="zh-CN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2006</a:t>
            </a:r>
            <a:r>
              <a:rPr lang="zh-CN" altLang="en-US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北京文综）</a:t>
            </a:r>
            <a:r>
              <a:rPr lang="en-US" altLang="zh-CN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36 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(36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分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读图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12,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回答问题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zh-CN" altLang="zh-CN" sz="3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434" name="图片 2" descr="bj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6513" y="1787525"/>
            <a:ext cx="8094662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220663" y="2085975"/>
            <a:ext cx="3762375" cy="1630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  <a:tabLst>
                <a:tab pos="228600" algn="l"/>
              </a:tabLst>
              <a:defRPr/>
            </a:pPr>
            <a:r>
              <a:rPr lang="zh-CN" altLang="zh-CN" sz="3200" kern="1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简述三峡地区社会经济因素发展变化对柑橘生产的影响</a:t>
            </a:r>
            <a:r>
              <a:rPr lang="en-US" altLang="zh-CN" sz="3200" kern="1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(8</a:t>
            </a:r>
            <a:r>
              <a:rPr lang="zh-CN" altLang="zh-CN" sz="3200" kern="1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分</a:t>
            </a:r>
            <a:r>
              <a:rPr lang="en-US" altLang="zh-CN" sz="3200" kern="1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)</a:t>
            </a:r>
            <a:endParaRPr lang="zh-CN" altLang="zh-CN" sz="3200" kern="100" dirty="0"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1122465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2038" y="1412875"/>
            <a:ext cx="5562600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24000" y="32385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66700" algn="l"/>
                <a:tab pos="1598613" algn="l"/>
                <a:tab pos="2930525" algn="l"/>
                <a:tab pos="4262438" algn="l"/>
                <a:tab pos="5194300" algn="l"/>
              </a:tabLst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37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．（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37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分）固态降水率是指固态降水（雪、雹等）量占全年降水总量的百分比。图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示意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S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半岛及周边地区等固态降水率线分布，据图回答下列问题。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2012</a:t>
            </a:r>
            <a:r>
              <a:rPr lang="en-US" altLang="zh-CN" sz="2800" b="1">
                <a:solidFill>
                  <a:srgbClr val="FF0000"/>
                </a:solidFill>
                <a:latin typeface="黑体" pitchFamily="2" charset="-122"/>
                <a:ea typeface="楷体_GB2312" pitchFamily="49" charset="-122"/>
              </a:rPr>
              <a:t>·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厦门质检）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524000" y="4359275"/>
            <a:ext cx="39163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2400">
                <a:latin typeface="宋体" charset="-122"/>
              </a:rPr>
              <a:t>（</a:t>
            </a:r>
            <a:r>
              <a:rPr lang="en-US" altLang="zh-CN" sz="2400">
                <a:latin typeface="宋体" charset="-122"/>
              </a:rPr>
              <a:t>2</a:t>
            </a:r>
            <a:r>
              <a:rPr lang="zh-CN" altLang="en-US" sz="2400">
                <a:latin typeface="宋体" charset="-122"/>
              </a:rPr>
              <a:t>）分析</a:t>
            </a:r>
            <a:r>
              <a:rPr lang="en-US" altLang="zh-CN" sz="2400">
                <a:latin typeface="宋体" charset="-122"/>
              </a:rPr>
              <a:t>S</a:t>
            </a:r>
            <a:r>
              <a:rPr lang="zh-CN" altLang="en-US" sz="2400">
                <a:latin typeface="宋体" charset="-122"/>
              </a:rPr>
              <a:t>半岛主要山脉</a:t>
            </a:r>
            <a:r>
              <a:rPr lang="zh-CN" altLang="en-US" sz="2400">
                <a:solidFill>
                  <a:srgbClr val="FF0000"/>
                </a:solidFill>
                <a:latin typeface="宋体" charset="-122"/>
              </a:rPr>
              <a:t>东南坡</a:t>
            </a:r>
            <a:r>
              <a:rPr lang="zh-CN" altLang="en-US" sz="2400">
                <a:latin typeface="宋体" charset="-122"/>
              </a:rPr>
              <a:t>森林覆盖率高于</a:t>
            </a:r>
            <a:r>
              <a:rPr lang="zh-CN" altLang="en-US" sz="2400">
                <a:solidFill>
                  <a:srgbClr val="FF0000"/>
                </a:solidFill>
                <a:latin typeface="宋体" charset="-122"/>
              </a:rPr>
              <a:t>西北坡</a:t>
            </a:r>
            <a:r>
              <a:rPr lang="zh-CN" altLang="en-US" sz="2400">
                <a:latin typeface="宋体" charset="-122"/>
              </a:rPr>
              <a:t>的自然原因。（</a:t>
            </a:r>
            <a:r>
              <a:rPr lang="en-US" altLang="zh-CN" sz="2400">
                <a:latin typeface="宋体" charset="-122"/>
              </a:rPr>
              <a:t>6</a:t>
            </a:r>
            <a:r>
              <a:rPr lang="zh-CN" altLang="en-US" sz="2400">
                <a:latin typeface="宋体" charset="-122"/>
              </a:rPr>
              <a:t>分）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2782888" y="5949950"/>
            <a:ext cx="2449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Calibri" pitchFamily="34" charset="0"/>
              </a:rPr>
              <a:t>区域内对比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>
          <a:xfrm>
            <a:off x="823913" y="760413"/>
            <a:ext cx="10515600" cy="2855912"/>
          </a:xfrm>
        </p:spPr>
        <p:txBody>
          <a:bodyPr/>
          <a:lstStyle/>
          <a:p>
            <a:r>
              <a:rPr lang="zh-CN" altLang="en-US" smtClean="0"/>
              <a:t>（</a:t>
            </a:r>
            <a:r>
              <a:rPr lang="en-US" altLang="zh-CN" smtClean="0"/>
              <a:t>3</a:t>
            </a:r>
            <a:r>
              <a:rPr lang="zh-CN" altLang="en-US" smtClean="0"/>
              <a:t>）</a:t>
            </a:r>
            <a:r>
              <a:rPr lang="en-US" altLang="zh-CN" smtClean="0"/>
              <a:t>(</a:t>
            </a:r>
            <a:r>
              <a:rPr lang="zh-CN" altLang="en-US" smtClean="0"/>
              <a:t>共</a:t>
            </a:r>
            <a:r>
              <a:rPr lang="en-US" altLang="zh-CN" smtClean="0"/>
              <a:t>6</a:t>
            </a:r>
            <a:r>
              <a:rPr lang="zh-CN" altLang="en-US" smtClean="0"/>
              <a:t>分</a:t>
            </a:r>
            <a:r>
              <a:rPr lang="en-US" altLang="zh-CN" smtClean="0"/>
              <a:t>)</a:t>
            </a:r>
            <a:r>
              <a:rPr lang="zh-CN" altLang="en-US" smtClean="0"/>
              <a:t>东南部地势比西北部缓（</a:t>
            </a:r>
            <a:r>
              <a:rPr lang="en-US" altLang="zh-CN" smtClean="0"/>
              <a:t>2</a:t>
            </a:r>
            <a:r>
              <a:rPr lang="zh-CN" altLang="en-US" smtClean="0"/>
              <a:t>分），东南部土层深，土壤肥沃（</a:t>
            </a:r>
            <a:r>
              <a:rPr lang="en-US" altLang="zh-CN" smtClean="0"/>
              <a:t>2</a:t>
            </a:r>
            <a:r>
              <a:rPr lang="zh-CN" altLang="en-US" smtClean="0"/>
              <a:t>分），东南部光照条件比西北部充足（</a:t>
            </a:r>
            <a:r>
              <a:rPr lang="en-US" altLang="zh-CN" smtClean="0"/>
              <a:t>2</a:t>
            </a:r>
            <a:r>
              <a:rPr lang="zh-CN" altLang="en-US" smtClean="0"/>
              <a:t>分）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677</Words>
  <Application>Microsoft Office PowerPoint</Application>
  <PresentationFormat>自定义</PresentationFormat>
  <Paragraphs>13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Calibri</vt:lpstr>
      <vt:lpstr>宋体</vt:lpstr>
      <vt:lpstr>Arial</vt:lpstr>
      <vt:lpstr>Calibri Light</vt:lpstr>
      <vt:lpstr>微软雅黑</vt:lpstr>
      <vt:lpstr>Times New Roman</vt:lpstr>
      <vt:lpstr>楷体</vt:lpstr>
      <vt:lpstr>simsun</vt:lpstr>
      <vt:lpstr>楷体_GB2312</vt:lpstr>
      <vt:lpstr>黑体</vt:lpstr>
      <vt:lpstr>Office 主题</vt:lpstr>
      <vt:lpstr>（2015年四川）材料一  猕猴桃原产于我国，新西兰引入栽培，将改良后的优良品种称“奇异果”（图8）。奇异果生长怕旱、怕风。宜栽植于湿润、疏松、深厚的土壤。新西兰的奇异果高度集中分布在北岛普伦蒂湾沿岸地区，鲜果主要出口到欧洲、日本等地，出口量居世界第一。我国已引种奇异果，并建立了加工企业。</vt:lpstr>
      <vt:lpstr>先审题：分析、有利、自然条件 气候： 地形： 土壤： 水源： 额外：材料提到怕 </vt:lpstr>
      <vt:lpstr>中纬偏低地区，热量条件好（2分）；沿岸有暖流流经，气候湿润（2分）；西风受地形阻挡，风较小（2分）；沿岸平原，地势低平（2分）；河流泥沙淤积，土层疏松、深厚（2分）。 </vt:lpstr>
      <vt:lpstr>新疆轮台(位置见图3)盛产小白杏。原来杏肉食用杏核弃之。某年浙江义乌某瓜子商经反复试验研究出炒制此种杏核的方法其杏仁口味上佳。此后该瓜子商从轮台大量收购杏核在义乌炒制后出口美国。由此小白杏成为轮台重要的农产品之一。    </vt:lpstr>
      <vt:lpstr>【答案】地处高山山麓洪（冲）积扇上（地形平坦，土壤肥沃）；（3分）（沙漠边缘，）气候干旱,日照充足，气温日较差大，有利于瓜果糖分积累；（4分）有高山冰雪融水和山地降水（地下水）可供灌溉。（4分）水源（宝贵）是制约瓜果种植规模的主要自然因素。（3分） 【解析】“评价”应该一分为二，可以从气候（光、热、水、水热组合、昼夜温差、气象灾害等）、地形、土壤、水源等方面结合轮台具体情况分析。   </vt:lpstr>
      <vt:lpstr>（2006北京文综）36 (36分)读图12,回答问题.</vt:lpstr>
      <vt:lpstr>幻灯片 7</vt:lpstr>
      <vt:lpstr>（3）(共6分)东南部地势比西北部缓（2分），东南部土层深，土壤肥沃（2分），东南部光照条件比西北部充足（2分）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（2015年四川）材料一  猕猴桃原产于我国，新西兰引入栽培，将改良后的优良品种称“奇异果”（图8）。奇异果生长怕旱、怕风。宜栽植于湿润、疏松、深厚的土壤。新西兰的奇异果高度集中分布在北岛普伦蒂湾沿岸地区，鲜果主要出口到欧洲、日本等地，出口量居世界第一。我国已引种奇异果，并建立了加工企业。</dc:title>
  <dc:creator>Windows 用户</dc:creator>
  <cp:lastModifiedBy>USER</cp:lastModifiedBy>
  <cp:revision>10</cp:revision>
  <dcterms:created xsi:type="dcterms:W3CDTF">2017-03-21T00:50:37Z</dcterms:created>
  <dcterms:modified xsi:type="dcterms:W3CDTF">2017-03-23T00:35:38Z</dcterms:modified>
</cp:coreProperties>
</file>