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61" r:id="rId2"/>
    <p:sldId id="256" r:id="rId3"/>
    <p:sldId id="257" r:id="rId4"/>
    <p:sldId id="258" r:id="rId5"/>
    <p:sldId id="259" r:id="rId6"/>
    <p:sldId id="260" r:id="rId7"/>
    <p:sldId id="262" r:id="rId8"/>
    <p:sldId id="264" r:id="rId9"/>
    <p:sldId id="272" r:id="rId10"/>
    <p:sldId id="266" r:id="rId11"/>
    <p:sldId id="267" r:id="rId12"/>
    <p:sldId id="263" r:id="rId1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288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84" y="72"/>
      </p:cViewPr>
      <p:guideLst>
        <p:guide orient="horz" pos="2161"/>
        <p:guide pos="288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2017/5/3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8530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4884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BA14E-0D1A-4B4B-9282-971B7AB44302}" type="datetimeFigureOut">
              <a:rPr lang="zh-CN" altLang="en-US" smtClean="0"/>
              <a:t>2017/5/3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8D5BC-E111-41B1-BED3-DE7D229E60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BA14E-0D1A-4B4B-9282-971B7AB44302}" type="datetimeFigureOut">
              <a:rPr lang="zh-CN" altLang="en-US" smtClean="0"/>
              <a:t>2017/5/3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8D5BC-E111-41B1-BED3-DE7D229E60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BA14E-0D1A-4B4B-9282-971B7AB44302}" type="datetimeFigureOut">
              <a:rPr lang="zh-CN" altLang="en-US" smtClean="0"/>
              <a:t>2017/5/3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8D5BC-E111-41B1-BED3-DE7D229E60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BA14E-0D1A-4B4B-9282-971B7AB44302}" type="datetimeFigureOut">
              <a:rPr lang="zh-CN" altLang="en-US" smtClean="0"/>
              <a:t>2017/5/3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8D5BC-E111-41B1-BED3-DE7D229E60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BA14E-0D1A-4B4B-9282-971B7AB44302}" type="datetimeFigureOut">
              <a:rPr lang="zh-CN" altLang="en-US" smtClean="0"/>
              <a:t>2017/5/3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8D5BC-E111-41B1-BED3-DE7D229E60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BA14E-0D1A-4B4B-9282-971B7AB44302}" type="datetimeFigureOut">
              <a:rPr lang="zh-CN" altLang="en-US" smtClean="0"/>
              <a:t>2017/5/3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8D5BC-E111-41B1-BED3-DE7D229E60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BA14E-0D1A-4B4B-9282-971B7AB44302}" type="datetimeFigureOut">
              <a:rPr lang="zh-CN" altLang="en-US" smtClean="0"/>
              <a:t>2017/5/3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8D5BC-E111-41B1-BED3-DE7D229E60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BA14E-0D1A-4B4B-9282-971B7AB44302}" type="datetimeFigureOut">
              <a:rPr lang="zh-CN" altLang="en-US" smtClean="0"/>
              <a:t>2017/5/3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8D5BC-E111-41B1-BED3-DE7D229E60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BA14E-0D1A-4B4B-9282-971B7AB44302}" type="datetimeFigureOut">
              <a:rPr lang="zh-CN" altLang="en-US" smtClean="0"/>
              <a:t>2017/5/3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8D5BC-E111-41B1-BED3-DE7D229E60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BA14E-0D1A-4B4B-9282-971B7AB44302}" type="datetimeFigureOut">
              <a:rPr lang="zh-CN" altLang="en-US" smtClean="0"/>
              <a:t>2017/5/3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8D5BC-E111-41B1-BED3-DE7D229E60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BA14E-0D1A-4B4B-9282-971B7AB44302}" type="datetimeFigureOut">
              <a:rPr lang="zh-CN" altLang="en-US" smtClean="0"/>
              <a:t>2017/5/3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8D5BC-E111-41B1-BED3-DE7D229E60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BA14E-0D1A-4B4B-9282-971B7AB44302}" type="datetimeFigureOut">
              <a:rPr lang="zh-CN" altLang="en-US" smtClean="0"/>
              <a:t>2017/5/3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8D5BC-E111-41B1-BED3-DE7D229E60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E:\&#27801;&#35838;\&#27801;&#21512;&#25104;.mp3" TargetMode="External"/><Relationship Id="rId1" Type="http://schemas.microsoft.com/office/2007/relationships/media" Target="file:///E:\&#27801;&#35838;\&#27801;&#21512;&#25104;.mp3" TargetMode="External"/><Relationship Id="rId6" Type="http://schemas.openxmlformats.org/officeDocument/2006/relationships/image" Target="../media/image2.png"/><Relationship Id="rId5" Type="http://schemas.openxmlformats.org/officeDocument/2006/relationships/hyperlink" Target="&#27801;&#21512;&#25104;.mp3" TargetMode="Externa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b366.photo.store.qq.com/psb?/V10UWuO61ExqeV/IOOgiCHdfR7DQOaqyg720VXgJ2cC*8CePGMjapDJHbU!/c/dG4BAAAAAAAA&amp;amp;bo=9AEeAfQBHgERADc!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data:image/jpeg;base64,/9j/4AAQSkZJRgABAQAAAQABAAD/2wBDAAgGBgcGBQgHBwcJCQgKDBQNDAsLDBkSEw8UHRofHh0aHBwgJC4nICIsIxwcKDcpLDAxNDQ0Hyc5PTgyPC4zNDL/2wBDAQkJCQwLDBgNDRgyIRwhMjIyMjIyMjIyMjIyMjIyMjIyMjIyMjIyMjIyMjIyMjIyMjIyMjIyMjIyMjIyMjIyMjL/wAARCAEsAcI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1ailoxXqHAJRTwtLspXAjopxFJincBKKXFLigBKKWkoAKUdKSloAKKKKBhRRRSAKKWigYUUUUAFFFFABRRRQFgooooCwUUUUDCiiikAUUUUAFFFFABRRRQAUUUUAFFFFAAaSiimFgoopKBWCiikoEBooooAKSloNMQlJS0UAJSUtFACUUuKMUAJRS4NFAiULmqOq61p2h2/nX9ysefuoOXf6Dqa4bXPiY8gaDQ4Sg6faZl5/4Cv8AU/lXDyNcXtw1xdTPNM5yzyNkmsJ1UjspYWU99DqNe8f6jqu+308NZWp43A/vHH17fh+dY2navqumEfZb+4jGc7d5Kn8DxVeOADHGasLFk1yTqtnp08NCKtY9T0DxAb7SYJr3YJGBDOnTIOOR2rRl1fTIP9Zf249t4J/KvIo7bHAJqykNRHFTho9RTy+nN3Wh6U3ifRVH/H4G/wB2Nj/So/8AhLNIzgSSn6RmuAWGp0gHpUvHT8hrLKXVs7tPE+lMf9bIPrGatRaxps33LyP/AIF8v864JIR6VMsIqVmFRbpDeV0ns2ehoUkXcjKw9VOaUrXmt1fjS4/O89oSOhVsVd8M+LtZ1O7wYI5bFThp5flb6AjqfwrqpY1SV5KyOKtl8oO0Hc7zFFNjnim4Vvm/ung1JiuyE4zV4u5wyhKDtJWYlFFFUIKKKKACilxSUgCiijFABRS4ooASilooASjFLRQMSilooASilooASilooASilpKACilpKACiiigBKWijtQAlFLSUAJRS0UCsJSUtJQKwUUUYphYSjFPCmorq6tbC3ae8uIoIh1eRgo/Wi4rDwppwSuH1P4nafDIYNItZb+foGwVTP8z+VY82o+KNZjZ7u9+xxH7tvbfJ+Z6/rWFXEQp7s6aWEq1Xoj0i4vrK0OLi6hjPozgH8qz5fFGjRf8ALyXP+whNedpYyRjG05+uTSmJh1Uj8K4ZZhJ/Cj0YZXBL3mzuf+Ez0v8A553H/fA/xorhfLNFZ/Xqpp/ZtHzMGK2A6j8KtLFjoOKlWMA8dfWpkjpymdEYJEaQ5qykQHapFQAVKorGUzVRGqntUypSgACnKwPSs2zRIeiVMAAKiZwnufasXUvEcVqWigxLL39F/GiMJTdkKdSMFdnQNPHEpZ2VVHUk4xWHqHi2CEFLRfNf+90Uf41yd3qF1fNmeViOyjgD8K3PCXhltcujNOCLKE/Oe7n+6P610/V4U481Q5HiJ1HywJtK0TU/Fc4urqVo7RT98jr7KP616Lbafb2NnHbWy7I4xge/uferaRxwxLFEipGg2qqjAApcVw1a7qabLsdEKaj6lcSuhGSeOlX7bViMLL8w9e//ANeq5QMMEcVG1uCODSpV5U3eLJq0YVVaSudBFJHOu6Nwwp2K5uMzW77kZhjoRWhb6v0Wdf8AgQr1qOYRlpPQ8qtl8o6w1Rp0U2OeKX7rjPoeDTyK74zjJXi7nBKDi7SVgpO9FFUKwtFJRQFhaKSigLC0UlFILC0UlFAWF70UlFAxaM0lFAC0ZpKKACjNFFABRRRQAUUUUAFFFFArBRRSUBYKKKUCgLDaXFO21m3+uWOn5VnaaUf8s4RuP+A/E0pTjFXk7FRhKTtFXNALVLU9Y03RYfN1C7jhGMhScs30HU1yuoeIdZvwY7Ux6fCf4l+eUj6ngfgD9axYtEt/ONxcFricnJlmYuxP1NcdTH04/DqdtLLqktZaF7UfiDqOoEw+HtOZU6fabgfqB0H45+lYB8P32rXH2nW9QlnkP8Ibge3t9ABW6zJGQqACpIztbLNnPQVwVMbUntoejSwNKn5kVnpdpp8W22gRfVgOT+NLLIEOOp9KsOxOFHBP51VPlRAu569zXJzNu7OxJJWRGGmJzjavvVa4mIyTxVp51ZTtIHaqMlxbwIZLp0QY6s2M/hVxTZLaRH5p9aKrHxRpYJHn5/7Zn/CitfZz/lMvaQ/mQ5UAFTL6U1FLsQO2M+1T4VQAvOevtVNlJAq0ruqL1GcZpBGXR9jrwMthgKrTzhYy8rhU/vNwKSVxt2LPm72IGPlXJGeg9ar3GpRW0IZ3EYxx6n6Vhahr29ytoPqzc5/Osd3edzJM7Ox7mumGHvrI5p4lLSJq32vz3QaO3UxIeC3c1khCTwMtU8Vu8vbataMFmqDgc+tb3jBWRhadR3ZQisnZhuHJPAr2bSdPj0nSoLOMAbF+Yjux6n8681hi8uaOTGdrBvyNeqhlkQOpyrDIPtXnYuo5WR2UaagLmjrTenagMK4TcfikINJmnBhQAgz0pjordRUhqMnJxRcYxQyfcbK/3Sf5Vchvpo+N24f3W/xqqBRyK0hVnB3izOdKM1aSNeLUIZOHzGffpVlSrDKsCPUGufyaUPtOQSD6iu+nmU1pNXOGpl0HrB2OgxSYrHF7cjBWbOOxAqzFqmeJY8H1FdsMfRlvocc8BWjtqX6KZHcRSjKuM+h4NSYrrjOMleLOSUJRdpISijFFMkKKKKACiiigAooooAKKKKBhRRRigAopcUu2gBtFP21WuL+xtB+/u4Y/ZnGfypNpbgot6ImxS4rEuPF+lRHbE0s7f9M0/wAcVSk8W3MnFtpwUdmmf+grGWKpR3kdEMJWltE6jbQQFBLEADua46TWdVmHzXSxA/wxIB+pyaz55JJTmaaSU/7blv51yzzGmvhVzphllR/E7HZ3Os6fag77lWb+7H8x/Ssa58VyNlbO1C/7Up/oP8awEwQTjio5ZHxiIAnp9K5p4+rLSOh108vpR+LUuz3+oXpInunKn+BTtH5CohGsQ6ZNMjcAY5BxzU24IvBBbHeuKc5Sd5O52xhGKtFWIQWaYLjAP6VNIY4xjOTTSwHJ4PrVP5zPuJ4Jx9KS1LJtikd/p3pQqpIhY8joo7fWo7i4gt4mkeZYwB95jXLXfi2KBmEA89gMBiMDPrWkKUp7IznUjBe8zs2CJlnIwR81cvqeu2cDszSrIy5EcKHPPqf8K5G+1y/1A4mnYJ/cXgVngDNdtLCW1kziqYy+kEbl14nu5htt1EQznd1b86yJJJp3LzSM7HuxyaZupQTXXGEY7I5JTlPdhsHp+tFLn2oqroix6Ckmd2OM9DjOTUrsSMBQPp396Fx3FB5PSvnvrMz6P2ESpO08IMsELSSnsGwBXPXdpq95JumgkIHRR0FdcPY09Tj0rSGOnDojOeDjPqziY9JuwSZLeRR/u81LHZFG+dGHsRXZZpOD1rT+0p9UZrAQWzOdih46cVcjjCj3rUKxknKj8qaY4iCdoqfrye6NFhbbMohNw9q6jw/rASJbG6bBXiJz0I9DWEUXsKYwIHH8qmWIhNWY/YtHohHekA56Vxlt4hvrOLyv3cqjp5gOQPTrU3/CYXK/etIj9GIrK66C9nI67ZmmMrCuXXxrIMbtPU/SX/61TL40tz9+ylX6OD/hQLkkdBvOcUvUVzp8YWR62tyP++T/AFqSPxXYMRlZl/3k/wADQHKzdJK04EN3rNj8Q6VNwbkKf9pSP6VYS7s2bMV3E3tvFArMtbaaR7VIg3KCCCPUU4pQBWIpCzDocipmjPbiozGwHagBBKy1NHfyRfdcgeh5FVyp9KaUqozlF3i7ClCMlaSNeHWIzgTLtPqtX4p4ZxmORW+hrlmQ+lMIZeQTXbSzGpHSWpxVMupy1jodftoxXJLeXcX3J3GPepl1+9j4YRv9R/hXZDMqb+JNHLLLai+FpnT4pMVzy+Kiv+sswf8AdfH9KD4uiHWzf/v5/wDWrdY2i+pg8DXX2fyOhwaXBrmW8aRL0sWP1k/+tVWXxxKP9XZRr/vOT/hTeLo9xrA1+x2IWlCV5/L401WUkRJCh/2I8n9c1Rm1nXbpgsl5KgY4AU7P5VnLG01saRy+q97HpkjxwrulkRF9WbArMuvEujWmd97G7D+GL5/5Vwg0mSc+ZdXMrH1xk/macmn2MZGUL/77f4VzyzH+VG8ctX2mdDcePbRTttbOWU9i5Cj9M1Rl8Ua/df6i3jtl9dnP/j3+FNgSFB+6VE/3VxUj7Afmya5p46rLqdMMFRj0uZ0p1O9P+lahK3qoY4/LpTotLtkwXDMf9o1pbFaPKVCNrNtA6dTXLKrKW7OmMIx2Q1I40GI4lH0FPYcc4Apk8/kr8q89qaoyodycntUF2A4JOemOKjZflIpru247cfL1NO3oOT0PamMgkDgcY601U8jJDE/Wpywc5UE/hUYtpJGBbIGOmKfN3FYZGdzEA8etToBjA/E+tRNa3BYIgRI+5zzU6W7qP9YA2PTIpOSHZkF9LDBEWnlVEHqa5TUvF6Jujsk3H/no/T8q37nwzb383mXt1czH+6GCqPwxUkPhbRIORZK59ZGLfzNawq0YayuzGcastI6HmV1fXN4+6eV3PYE8Clh0+9uceRaTyZ7pGSK9chsrK2/1FpBHjukYFWfM7Vs8wS0jEx+otu8pHlkHhHWp+fsbIP8ApowX+tacHgG/YDzrm3iHtljXfbzSFzWUsfVe1kaRwVJb6nJweALVOZ76V/ZEC/zzWlB4P0WHGYHlPrJIf6YraJpuTWEsTWlvI1jh6UdolL/hH9HH/MOg/wC+aKu7j6UVHtZ/zP7y/Zw7IwMUAcU7HNKB6msLnUIAMU4CjGPrS5HSkA09aMcdaUnpSEUwGnp70hIoOcdKbzihABOaaTgU0nHeoWYnpVJCbFdh+VQ9TUixs3pQYXHofpVqyJI8CkxSspB5yKVVzzVCECEmniMelPUdh1qVUqHIpIYsQA6UpjAHSpchRVaaYDvSV2xjGkaI/JIyn2OKjOs6lD/q7+4A/wCuhqtLPuPFRBSxzW8Y23MpO5dXxHrQ6ahN+OD/ADq1H4m1zvd7h7xr/hWbHEOpqykYAok0JQNWDxVqg/1ghk+qY/kauR+LnA/e2YJ9VfH8xWDgKKqzzBQcGpWo3GKOuXxlYY/ewTp9AD/WnjxdozDmd1PoYz/SvPZHMjYFIsI/+vWqgupl6Hoo8RaPJ0vV/FWH9KUanp033L2A/wDAwK87EdOWLNLlSGrnoZaOQZR1YexzUDoSa4dItv3cj6VZW6uowAlxIP8AgRNF7Fcp1XkK3VvyFKtvH/cz7tXMjW76PGZFcDsyjn8qH8UTsNskKhO4jbbn+dWrsh6HSPOseUXr/dSq6MyT+dJgkdAOi/41k23iXTE4ktLlfUqVb/CtKLXvD8g/eSTJn/norf0ob5ehO/U6BpTLaKw7isad3DYq7a6npDRiO3vLfb2UyYP5HmrqrGw3IEI9RisfacvQvluZ1k7b1Bz9avyO7McL06GpMEU3BqXUu9h8o1WfGOgpuH6Daqin0hqedj5SMw5kDu2SOlSFVIx69cUhpM0uZsdkKERRgDilCqDkKB+FN3c80pJFK7Cwu7FAakNNwRSGOJNGc0hPNGKADPNBPekzQaLgANGaKSncBaDyKKO1AB0o7+1J+NL7GlcBc0U3FFAjC3YdW4IHVT3pepz+lIKXIxUm4MxHIxn3pS4ycDAqMtSZoAfupQehNRilNAEu4YqN5QtRPJgdarsxY81SiJsdJKXPGBTVXuaRRnn+H1oLZ4FWSPDYOKd5mO1NRCamWMd6TsAzeSacpOeg/Kn7VzSnC9KV0Go5VB4KildFXkNj61GZf7vPvULyE9TSSKuNmftuqlJEZG+/+lTtyaFStVoQ9Sstkx53An34pwiZDhgRV5VxUoA7jIoc2CiUUGOtPJCirRSP+4KgmhjkQqMr7g0r3GZ9xd9lPPtVJmaRutLNEY52TdkA9aBgCuiKSRi22OCgCnf5xShWPRT+VKFPOeBQ2NIFXNSheKQUMwHFQ2UOOBjtiopJQPpSYnnOIYncew6006deOOVVPZm600l1JcuxWkmzxUJBapJbeSCTZLgHGeDTGkCjg1srdDJ3e4mwL6VDKw6CkkmzxmoHdU+Z2A+taKJlKS6DXBPHamrdz2fzRXEsR/2XIqtNe5yIx+JqqxLtliSa3jDucsqi6G7B4z123PyX7uvpKA/861rb4k6imBc2ltMO5XKH+o/SuMIFNxQ6FN7olVqi6nqth8QNIuyEuVltGPdhuX8x/hXSxzRXEKTQSpLE3KuhBB/GvBa9E+Fssr3N/bsS1sI1baegbOM/XGa4sTho04Oceh1UMTKUuWR25NJVySzUkmM4PoapujxHDqRXnqSZ3B9aO1N3Uv0pgL2pc0nb6UnegBaBSZ/Ol5zkUAB4o7Zo7UmD2NAw70vUUcEc9aQDmgQds0c0p4pDzRcYHpS4pu8ZAp3UcUCDiijNFIDny1NLE02lyKZsGM9adimlqQvgUAPzionemNJUJcscCqURNj2bJqMgsMdqcF55qULVbE7jAGYAE8DoKkVMU4AUFgoqbjsPXAoaTHQZqIuTULNnvQkFyZ5c/dU4PFNPIyWJOAPoaaPrS/eIA/KqsIe8pxjgfSoCxJqRlVfvEUgwTxgDk5+lCC4xVzUyqKbnbuJBIBAA9c1KZYkUDIz3NDAcMCgn0qIzKCAT16UjSMBgAA46+lICTBPY0mw89KredJIS7PhMHCjv/nmmb55IgAdoJxn09x6npVWETvp0LvvZMtTlt4EYKxSPPrioSxAfHy5IPuaqzyIqgyv8qnJYnv6/WmrvQGrammnkPkJJlh/Djke/6H8qYJrV7VpDJxuKhWXBOO+PSl8L2lt4gubmQyHy4MAhTgtnP6cV2C6RYwrtWzhx7oCf1rOpJQfK9yVK+qOIfIAC2wAboSOtJDbsshbZlkGSAgwO3TvXfiNUGFUAD0FLWf1jyHY4WFZlgUqJyMk7TG2evXpUM0lwiE/Zpi3UsUNd/ml3Ue38gseXG1kulDzRzI7MT/qyDtH8v51UvtNFvC8m9/l55XivXd1Ab1rRYxp7EOldangUt0VJCKc+pFVHZ5Dl2JPvX0QQjdUU/UU0wW7dYIj9UFdEcyS+z+JzSwjf2j53xRzX0L9isj1s7f8A79L/AIUn9n6eetha/wDflf8ACq/tRfy/iR9Rf8x890+OCWZtsUbyH0VSTX0EthYKcrZWwPqIlH9KnUIgwiKv0GKHmfaP4gsD3keM6R4G1nU5FMlu1pATzJMMHHsvU16no2i2egWP2a0Try8h+859TWoWpnWuKvip1tHojppUI09twD89fzqTKuMOAQfWosUo4rnu0bWI5bFWyYm2n0PSqckTxNhlI960g2KdkMMMARVqp3Cxk5IpcZ5q7JZo3KHafTtVSWCWPquR6itFJMBp60ZxTdxHXpSjDL15pjsLk0mQBTNxDcjinsc0AGc0pPFMwQeDT87uKAE9iaTfjg9aUgYpAm7nPWgBpAJyKehK8Gg4XsSaMjGeBQIX8KKblvT9KKAOczik3U0sBTCxIyBxnFWkaXHNJg5pjOTj36UoQknPY4+ppWx1piG7D3pVAXpTmJxn1pVjOMmi4DQeafRgAe9RzTLChdjgCjcNiQkioiSG5qNJ5JEDquFYZGfSnh1ZxGOWPJbsB/jTtYV7gZF6ZqKW5SPChcselP2oIS+GDknCnsKpqNsgmJ+ZeVHarikS7lzcFcKz5I+96c0nnq6goe5yMfpVGR2cYzjceT3pfmA2xIFz0HanyhcmklVk2sQSQcL6+1SmVnCosYDHg5/z7VHBGIfm+85/iYfyqRBk+/Umk7AriHc3LMTkcn1NNYFgTgZOQB2AqQDLBQMsRmpViAbnsP1pXsOxCR0xng5yaVMtkLwWPU/zqYpyAR8oycepqCSRU4H6Ur3HYlIjRABknuTUBmWLOCOe1Ur7UYrOPdM4BPRR1Ncxe6zPdErHmOM+nU/U1vSw8p6mFXERp6dTb1DXYoMoh3v/AHVPT61zd1f3F6/7xiR2UdBUSQsxGfyq5FbAfWu6MIU9jz51KlV67DtK1PUdJuluLGZopB1x0I9CO9d9p/xIuCqpfacsh7vC239DXGw2eeTwKvR2yqOBXNXVOfxI6KMJx2Z6Fb+NdGuMb2mgP+3Hx+ma0odY0u4x5V/Ac9i+0/rXmIhC9RQYx1I57Vwyw8Hsdab6nrKhXGUZWHqDmjyzXk6ebE26OR0PqrEVZTWNUg/1d/cAe75/nWbwz6MfMen7KbtNecL4w1qI4+0I4H9+MVZi8d6mAPMgtX/4CR/Wk8LUDnid9g0vNcfD44ncfPp6Y9RIR/SrS+NYOPMspB7qwNZujUXQq6OmozWAnjHTD9+O4T6oD/WrSeKNHcDN1s/3kb/CodOa6D0NXNLmqSazpcn3b+Dn1fH86tRz28v+ruIn/wB1wamzW6AfminbeKNhouKwlFLtNGKYDcUcinYNJQAgk5xnn0p+8fSmbc0UgEkhil6qM+o4NVnsiD8jj6GrDL3FN3sPeqU5Idim8Lxn5lOKjLKBWiJh34prJDJ95FPuOKtVe4WKBkHOBSAg96tNZRk/JIR7Go2s5V6YYexrRSiyWRbsdKQsfelKsjYZCKULxmqsFxATjpRjPancgd6TL56Yp2JuGTRT9popaAcltZ+3SnooKN3GevoaEVnbaoOCQCfSlKfu2TcQIiWI/vE5zWjLFX5lAHLYyR6U3YWfAGcGpooyn7zcd0kYBXjC/SnHCj0qb9ihhEcSZY5xUXnDAYkBT0+lJMdy5AyM4+tNjslMuWyqg/KPU00lbUV+xBd3LKUSIEvIwAwOlTXNkGt40ModDhn4zuHpUrW0asCVGRwDSFlXnj2p32sK3cdKC4A4VRwAvQD0pjbRzgD6VDJc8hVGSTgD1NMYSFCep6YpqL6hzCyuGyvWohGz8t0qzAgiXOA7FucjtRM+4CNF+c/5xTT6IXmyFYFZz6DqalMapjdgEgECpGMf2YxwqHlJwR0y1MtoG8tc/f6uT0z7frRcVxqxsPmYfNyNvpUkcLbNzDG45/CrKwtHtJ6dee9Pk/dpvlYKuM5JxxUORaIEiCsWB5IwfpSswHTk1kah4lsLU7I3M79xH0/Oudu/E97OpSLbAh/u8sfx/wAK3hhqk9bWMKmKpw0vc6u7vYrWISTyrGGPAJ5PvXOX/iUZZLJMHp5rj+QrnmeSZ9zMzMe5OTUkUBY812ww0IfFqcU8VOekdBrNJcSF3Ysx5JY5qaG37n86tRWpPbirsdp6kYq5VEtCIUW3dlaKDJAUVfhtQq5PJ9KmijVAABVhVrlnUbO2FJIYkfbFTBQtLwKTOawbubpWEJ/E0AZ5NH+TTWYk4UE/QUAI7Dp2qB2561J9nuH5EZ/Hil+xyj7wX86tWRLuyuo/E1YhtQRufgelTx24TlvyqboBnr2FTKfYqMO4zYAOmPQUzZ+dS9BjvSBSPrUXKIigBoEOeTUyp3PSnbecnp6Ucw7FcQg84+X+dBi3HPQVYxnntQw4xSuFhiTXEXMVxLHj+65FTLrurxcJfSn2Y7v51Xbrio24/wAafKnuhM1Y/GGsRfeaGTH96P8AwxVuLx9Ov+vsI2/3HK/zzXMOw/CqU0ozTVCEuhlKdjv0+Ielj/X21xH/ALoDD+daEHjLw9cYH9oJEx7Sgr+vSvHbm5RM85PpWa7NI241qsvhLujmni3HY+jLa5tbxN9rcxTr6xuG/lUhWvnKGWWCQSRSPG46MpwRXqnw71zUNThvIL2dp0g2lHc5YZzxnv0rmxGBdKPOndF0sUqkuVrU7fFNIBp2QaK4TruQOntUJBB4NXMZqNowaQ0yDe496UTYPcUrIQaaQfTNBRIJs9waU+W3VB+FVyvsRSYZehpptbC5USm2jJyrEe2aa0D/AMJB+lNDt3p4kI/ix9atVGiXAg8uT0P5UVa8/wD2loqvahyHIPIsBDKDtAzkdRT7aRHtFdiAzfMQfy/PineSHyX6nH4UeRlQqDjuPWujSwXG7jtB3AZ4/pSKrO20feOcYPapliC4LHaOR71IyFVAVcAZwKBXInhDBQxDbWyOKWSTPX8KeYn3YPHOB70iwDzVcs3GeCOPrQkuonLsVW3sGIBwOtR/ZHdSzE4BxxWrCqmMknGSd1P8lEIjHGT0q7pbEXbMmOyVF5AYg5B9KlEPYVe2IHCnIBOOlTPHGIhtI3kcD0ocl1DVbGZ5BxVeWFzyFJC8kjtWpcTQRJGzypGD0JPWsqXXIIWdI4hJkEZJwDRFX2Q7sIdOkj2Ej5c7sEk8nGf8+wp11qFnZgpPIu7GfLjJLeuMDpWPdatPOW3SEA8bVOBWaxLj0B7DitlSvrIhztsaV74hu58fZLZYwP45j/JR2rDvBd6gxkvr55P9kdB9B2qds96hJ2/MeuePat4RUfhRhO8viZAun26/eDH6mq11BEABGoU/Wp5rg5IzmokgMrguWA9hWyb3bMJKL0iiOKAcVdiix2pyoF7c+lWI4ieTxUSmaQp2FjTHvVlFP1NCIBUoFc8pHXGNhVHpUg4pucf41DLcBeF61Frl3sTM4HemGeMd8n2qmS78mlVCTVciW5HO+hdW6zgKg49akWaQjrge1V40qUsFHvUO3QteZMHPrS78e5qFQTyePapM4571LLTHk9zTS3PvTS1IOuKVh3H7qcDjrSKvejr+FAD9x6n8qTdn6U0n8qM1Nhjy/emNJj6mmFvTrUTHANUoibJGk4/rVeWXAPP0qrd6hDbA73+bso61h3OqzTcR/Ivr3rop0XLU5auIjHQ1bu/jiGC3PtWNNeyzE7flX9ar4LHJOT608DFdkKSicFStKY0KScmn4ApM00mtTEH6V0fgzxJH4f1KQ3Ck29woV2Xkrjocd+tc+kDSDJ4FWY7JcgkVlVUZxcZbGtNSUlKJ7pZajZ6jGJLS5imUjPyNz+I6irgFeExwmF90bFXHcHGK0YtV1OLhNSuwP+upryZYK3ws9GNZvdHtAXNLsI5ryEa1q4XLandn/tqad/bWqtwdQu/+/rVn9Ul3NFNHrZi3c4qtI8ER/eTRp/vMBXlLXl7N/rLmd/8AekJoWJ2OSfqan6pbdlqfkelSarpkf3r6D8HB/lWfceJ9OiGIt87dgq4H5muLWEKOtLgDBHFNYaPcrmZ0M3iG6nyyIsKe3J/OuT1DUHkkYvI7sT3bNW5NUFtGdxXaOpNcpd6h5jt5Ixk/errw9DXY58RWUVuXDJITnd/49RWLvf8AvH86K7/ZHn+3PZigIIzhsZFOUBAFXOR39BUrrk4Bz1zTeVZcHg8E/wCNeLc9YRYgHDHJYe9ISQp6/wCHvT8M2c4PIxml2NgkgAA9zx7/AEp3CxHyxx0x0pynndjkdB60hubdZinmoXA5UHNVW1aFnMcKb26c8fpQrsWhc2xls5OT6ikJSJdzsoGOucE+lZU1/ddGwnPRRg4qi7NK+XDY9SatQb3DQ15dZiThVMp7kcD/AD0rLu9YupgV3BFP90cn8ahK5GFXAppgZj0rSMYollGR5XPJLZPJY81EyOflXgMee9aotMdRS/ZsdK09okTyNmZ9nVcLg5prKEHArTaLbk96pzxFyFAYAn5mGOBTU7g42RRZS3Iqnc/u03GtuVFXiNCFHTPWs97WS4nTzFUxKclcZzWkJrdmU4O2hUtLJpFEzrwemanlQRnav3q11jlmbGw4C9FXgD8KhktBvywIap9rd6lKkktClHCFPXJPerCqB1qVbfb/ABU4RcnmpcrlxjYYF9elDuq98CpCnH0qlcKyAuwO0dSKSV2NuyHl3kOF4FKtv3NakdgIo0LdSM47j60phAjZ8fKvWpdRdClC+rM4Qe1Spb1dihD20U6/dlPye9SPCUjbjkDioc+hSitzLlcIdi8tSxx4O5jk0KgVjn7xqThVJ9BV37Ct1YE4ppNLgg4Iwe4pGLEfKm7nnnGB+VIABzxUirSv5Zc+WGVO245NIW4x0FK40KzZAA6U3PagHd9KdgAZPFIYnOM00sc4FVb3Ube0RWeRW3A7VjYE/iO341z95rVzcDZH+5j9F6n8a2p0ZTMKmIhDqbl3qVtaAh5AX/uryawLrWri4JEf7pPbr+dZ5yeafHBJIfkRm/3Rmu2FCMNWefUxM6mi0Q3ljknJPc08KKsppd+/3LK5b6RMf6Uyayu4ATNbTRjvvjI/nWnMjHlZHkUZphzTkRnPtTuG4qqWOKsRWwzzzUkMSiraoBzispT7G0KV9yNYuOnFTqhAp6r0qQJmsZSOmMCNYs+9TpHjtT1UAVIOOaycjaMUhqxd2qUIopBkmpAuazbNEkKAMU8HigJniq19f29gn7xsvjhB1NSk27IpyUVdlgtjkmsi/wBbjhzHARI/QkdBWRe6tcXuVz5cX91e/wBapBQK7KeGtrM4KuLb0gSzXEtw26Vs+3YVHS49alit5J2wowPWurSKOPWTIse9Fao0gYGSaKz9rE09hPsevstugy5A/CqUmo2SNtWOR+cdMCrd3EDGSDWWLhoCSUjlA/vrmvnqdS+57rp32IptVeV2jghWEAfewSaqtJcujh5S7N3Pb6elaSajphP7+y8tj1ZBkVbjl0iUgxSQZ9G4P5Gt/apdDP2bOfjhZoVj34cDaW4yafHE0XCsTk9M4roGgtjkiKFvUjBpFSBBtEEYGc4C96Xt0Hs2YZT5uoPcZoSETMHV1CqcEEjk1vlYJBhoU/LFPEduRjyUx7UvbofIzF+zg7iV2lT0I609bcA/dzk/kK13tbaVcYZPdWqnN4eguM41TUYyf7sw/wAKFVT3dhNNbIqNbnIwvBP6UNFGka7iqnHJJxzUM3gVZuV1283f9NPm/qKz5vhtdvkx6vG/p5iEf1Nax9k95/gZuc19n8S1I9knL3duPrIKqSanpEQO6+hJHXac/wAqoS/DDWesd3ZP7b2H/stVW+G3iFOkMEn+7MP64rojCi/+XhhKvV6QJ5Ne095BHCJZWJwNidT2HNdpouipBAlxeRKbhhnyzyI/b3NZvhzwYdFxc3cavd9j1Ef09/eunQlycfw9c8VzYipH4ab07m1Lna5plhWKjA4HpQ6RTDE0SSD/AGlBpgDDqKcCe4rktY2uU5tA0y4B/ceW3rGcfp0rNl8ILuzBdZH92Rf6iugBUMTtwT1p4df72KpVJrZisjirzQ7m1UloGZf7ycj9KpWsUcKTOzE7jgKwzgV6MrZ6EGoJ9PtLjPm26knqwGD+YrRV3azFbU4lx5NsXcfMuSQpyCO2KkNsjQ4IDK4yR9R3ropfDsbDEEuBjG1/8aoT6Zc22S8TFf7y8inzp7FIxvI8nPlrkbtwHoemRVhgATtyR71Ns3ZB704xZ6073HsZslvGxyVwfaoTaIRzmtN41DAHvxTpYBbjE6mPt8/Aq02K6MgWoDAqM/WpLGKS2ExkRXaRuuD8o9BVa58UaXaTNGoecj+KMfL78mqc3jO2YkRWkhHqSB+lbeyqtbGLrUk9WbZgD9FH5Uq2ynjaMd6y7fxRL9nXOkTsOgdQfmPHt71BcXuu38bx2Wk3kMbnLMsbEn8SOKlUZ310G8RC2mpd1DU9O01CshDyf8805P8A9auR1LWp74lQqxRdlHX860F8Ga/cvuFi656tNKo/rmr9v8OdUbDTz2qe28n+Qrqh7Clq5XZyVJV6uiVkY/h630W9vFt9Ue4hLfdkSQBSfQ5HFei2vgzwzEA32Rpj6ySk/wBcVgL8O5sYa8g/75NbmmaNq+moIjfwXEQHCuGBH41zYivza05/I1oUeXScfmbdvoui2uPJ0+2Q+oiBP54zWlHHGFwm0D0AxWciTgDOzPsxqTEuD8nJ7g1wuTe+p08qWxoACnY4IPI9DVBZZkABRj+tP+27fvqR9RQrCaZDeeG9E1HP2nS7csed6rsb81xWBe/DbT5MtY3UsDf3ZBvX+h/nXTrqUQPWp49StWPzOB+NbwqzjszGUF1R5de+CNZsAziBblB/FAd36df0rFaOSFykiMrjqrDBFe7rNZOMi6i/FhVe8stNv02XK21wO27BI+h6it44iX2iOVdDxNTU647mvQL7wDp84LWNw8DdlJ3r/j+tcze+DtYsiSsIuEH8UJyfy61oqsZdSkjI49aeozULLJC5SVGVx1DDBFPVyRVMpMsAVIGVFyxAA7ms241W1tAQz73/ALi81g3uq3F8dv3I/wC4vf61UKMp+hFTEQh5s19R8QhN0NlgnvJ/hXOszyuXkYsx5JPU1oaXoOo6vLss7Znx95zwq/U132j/AA6s7bbLqspuZP8AnkhKoPx6n9K1lWo4dWvr+Jy8lbEO/T8DzIAngCpfs04Xd5TAe4r2I+D9BGfJtWgJ7o5P881QvPA4kU/Zbweyyr/Uf4Vj/aNNvsaLAytqzzW2sS5BcVt29qsajjmtWbwvqdhktbGRR/FF8w/xqouUYhgQe4NKVfn2ZtToKG47yxRTvM9qKyuzflR3soZoW9cVzksxyV966jHBFczfwNFcscfKxyK82na50q9im4ZzmhIiGzUqp0qZUGcVu5DsEaevOevvUoB3qc89aftCinLHlc55NZNlWEQEEknJPvUymowmO9SKKlsLDxj0qQEelNUU8UhWJFOOwqRXx3qIGlDcUhFpZmH8TfnUq3LjpI351R3Uu40WE0aa3so435+oFOa5D/fjQ+44rMDnNPWQ+tO7I5UaSzrt2lTj65pweMnrj61nLKfWpFloFymgMHoQaPLB6iqayCn/ACt/9Y0rhYsG3VunH0qF47hP9XKw9jzTDCx5juJUPbDZqvLDqo5ivFk9mGD/AFppJ9Q1QTahf2vLQrIo9ODTI/E8edske0+hqB5dUjH7+CRx/sAN/KqMt3YF8XMDB/dSDVqI9Ga0l7pt4NzQLnPVGwaiP2En5UP4mswS6SeUimB/2WpDLbD7glA/2mH+FVqg5UX5LewmIL26PjpuGaS8isJoD9rt43iUZIbpxVL7VCnqfxpkl3FNE0bxKyMMFW5BFNOVwcUc3N4j8Ppc+Xa6FbtGDgyGFT+Qp3/CX26ErY6RCoHVmRV/QD+tdDE0CRhI4Y0UfwooArF17TYjA17GqoYxmTHGRXXGpTk+Vp/ec7pTirpr7hF8a6kgyYYMdgFP+NIPiRPA2J7KJ/8AcYg/1rjLjUSw2xDj+8aoEliSTkmuuOEpv4kcc8XJaRZ7DoXjXTtbu0s9klvcvwiuQVY+gPrXTNEw6ivnmORopVkRirKQVIOCDXqPhP4gpeeVp2tYErHYlxjhj2DDt9a5MTguX3qextQxfN7s9zrppYLaMyXE0cSDks7gD9axW8XaOZvLilklxxvRPl/XFa2q+GrHVYGRsxlu68j8q5C68FX1gS0CLcRDvH978v8ACuWnGk17z1OuUpX0OqttVsLnHl3KAns/y1fVCy7kIYeoOa84VGiYqysrDqCMEVagvLiA7oZnQ+xolRXRlXO+w47GgOR1rlbfxPfRcSbJh/tDn9K04fFNs4AntmU+qnNZunJAbB8t/vop+oo8m3PWFP8AvmqsWqaXc8Lc7CezcVaEBdd0NwrD25qfeW4WQ02luekS/lTGsouygfhSvFdp02moWe6B5P5CnqIGtSv3T+RpMvH1eRfxpplm7ml8xiORmlZlEc4hu02TvHIPSVA2KwtT0PR0tXeaSGGMfeZZyn866ELEesaj8Kx77wppeoTtPcCWVz03ytgfQZwK0pzUXrJpeRMldaJM4ZNI8OXl+ttYz3csh5x5qKv/AH0wH9a6vTvAFjG6y3SBlHIiRiR+LdT+GB7Vj6h4QjtJTNar8o/hHaptNv77TwPKmfaP4Ccj8q7alWUo/u5s54UEn78Ud7BbR2sIhgiSKNeiouAKk2k1n6ZrkN6BHLiOY9s8N9K1Qa86Saep07EWw0uSKl4owKQXGrIPXFQ3VhZXwxc28ch/vYw35jmpWQHpTNjA8E0ttguZR8JaWSTvuB7Bh/hRWtl/Wiq9pP8AmFZFRuKqTxpKu1xmtGaHnIqnIhFZrc2iZElmEYlSaSOMDir7rkVVZdpzWikUiRYgacIsdKjRyKnV6QxhjoCYqfrRtFK4iICnAVJtpQtFxDAKXBqQLTttFwIsUoqTbRsouIYOKcpp2yjFK4gBFPBFNxSgUAPBxTw1RcU4HBoEThyKkWWqob3pwbHWgRcWWlby5F2yIrj0IzVUNTwx9aQWGSaRp83Jt1U+qfL/ACqnL4bgb/VTyJ/vAH/CtEMaeHqlOSA5+Tw1cKcpLG498g1A2kXsX/Lux/3cGuqD04PVKq+otTi2SSI4eJ1/3lIrG8TtJLoUyxngFS30zXp26o5YLeZSs0EUingh0BB/OtaddRkpW2JmuaLj3PnQ0nNe/wD9gaGxydIsc/8AXun+FOGh6Ov3dLsh9LdP8K9D+04/ynnfUZdz5+CljgAk+1alj4d1fUXAttPnYH+IptX8zxXu0dvBAMRQxRj0RAKkLVnLM39mJccAusjP8PWl3pmg2lneyiWeJcMQc4GeBn2GB+FaoeoM5pRXmynzNtnao2VgubO0vR+/gRz2JHI/GqUnh+z2kxwqfYmr4anh6dx3aOdl0ywjbbJbtGfeozpOnuPlYj8a6hljmUq6gg9iM1m3OiI/zW7mNv7p5FF33KUl1MVtAiP+rm/OohpN5bndDMQR/dOKszRXtkf3sbbR/GvIpq6g475p80jS19hY9S1e04c+aB2cZ/WrUfiWIkLd2zx/7S8iol1BG4cc0MLaYchaXN3QnA1YLixvv+PedGY/w5wfypXtMGuauNJRvmhba3bFV11vV9IIEubiEdn5/XrVKHN8LJasdSYMZFRGJh0zVbT/ABPpmogAyfZ5u6S8A/Q1rbc4Ocg1nKMo6MSkjKmUkEEda5+8tliuOnBrsJYlIPI/OsLUrKSRf3Q3MDxzVU5NM0umYjx7fmXtXRaJq5ul+zTn98o+Un+If41lJp16RjyfzYUiaRqEVwk0QRWQ55atnaSsyHY7ANSFjVdJsAbgc+1PNyncGsNSWTBvf86fj2qobyEDkgfjSf2jAv8AF+RosIuY+lFVP7Wt/f8AL/61FLlYFtueCKrSRA1bPNRsKzKRlyxEVUkT1rZeMEVTlh68VSZqmZTKRQrkHBq1JHjtVZk5q0yiZZKmVsiqAYqasRvSaAsg06owaeKkRIKcKYKcKBDxSgU0U4UhC7RRtoBpwIoAbso2U+lxRcCLafSjaRU3WjaKLiIMUuTUpSk2U7iGZpQ3vRtIpcUwHB/enhuKipQSKBEwanBqhDU4UgJw5pwaoBTgSKQWJsg0fjUYNOAouFhcUmMU4A0kksUK7pZEQerMBTuFhtKKoT+INGgz5moQE+itu/lWbP430aE4jM0p/wBlMfzq1Tm9kK6W50YFOCntXFzfES2Qfu7KQ/7zgVQl+JU54js41+rZrRYeq+hDnBdT0YA96kXkYIyK8ql+IuoYzhF9hVRvH2oSHnJH+8a0WEq9iHVp9z2MqpHOB9ay7zTtOlyWaON/7yMAfyrzCPxfe3EgRIgzHtk1FdeMLqF/Kjjjkl7gZIFH1Wpew/awS5rnb3OmhHHk3Uci575BFNFpjrP/AN8iuOt/Ft1IMPAhI+8VbgVIvi4ySFUhyq/efdwKbw9RdC1Xi1udkqRp/G5/GnM0DKQyBh71x9t4oF0WxGwQfxZ61YOuxjual0pp2aKU4yV0zfW2sIyStpCD67RU/wBrwAo4UcAelcv/AG4hpRrCnvQ4T6guU6X7YQego+2t2IH4Vzo1NT/FS/2ip70uRj0N83z/AN+mG9kP8Z/OsUXue9L9qz3pcrHZGs10x6uT9TTDN71m/ac0omz3pWCxfMtJ5pNUxL704SUh2LO/3oqvv96KWocp3hFRmpzg1GwrAghNRsoIqVhUbCncZVkizVOWHHatI1E6AihFpmPIlMVih5rTeDIziqU8BwatMu5LE+4VMDWVFcGKTa1aUbhgCKGrATA08VGDTxUkjqdSClFIQvOKWgU7bQAA0uaTbTsUgFzS03gdSPxo8xB1dfzp2EPFLiojcwDrKv50n222H/LQflT5X2Fcn20myqrarZoPvk/QVXfX4VOI4Xb6nFNU5voK6NLy6PLrGfxCV5PlRj3yxqlP4tSMHa5Y++AP05/WrVGbE5JHTeWaUptGWIUepOK4O48YXLghJCo/2eKyptdu5iT5jZ9Sa1WFk9yXUR6W95aQ/fuI/wADn+VUp/EmmW4JMpbHoK83NxPLzJK2PrURy/zMPlH3V9frWiwserF7Rnc3Pju1iXMFsz+hY4zWTc+PNRcYhihi/Dcf1rmShLbm5Y0jIFHvWsaFNdCHORoXPibWLrIe/mA9EO0fpWbJPJId0js7HuxyaTb2FNYAcDk1uoxWyM231Gl2PtTWfA96UjuaYcA81aRm2yJtzHk1GwKjirO3jLcD0qNhuOAPoKtMzaKhRmbJp6QO7bV/OrKxZcIPmc9hTmHPlrye+2qciVAjSVkR7e0O0N/rZz39h7UQ24lykZ8uEcySt1NSeUDhB0HUDpUyR+YvpEvU9v8A69Q2lsWotvUYxSWMqoMNknf+KSoVRrjAK+XAOkY7/WrDDzWHHyjoKkCgCp5rbF8t3qJnYmFGBTMsxqYIWp4jHaoukaWbIVBqQEjvT9mOlHl+tJsaixhlboKljdh1NNEYp201LsUkydZmqVJj61VAqRazaRqmy6sxqVZc1RU1KrVm4lpl5ZKkD1SV6kD1m4lXLe+iq++ip5R3PUKaRQPY0hJrjIGEVGwp7NTCwpgROBUEquY2EZG/HGematHFNKg007DsUrZbpGP2mSNk7BVp0kYapJpoYf8AWyIv1NUpdXtF4Qs59hgfrVKMnqkCsilf2vy7wOlQQzvDtDcjvU02p+ZkCMAH1Oaq+cvfH41vGnK1mP2iNeORWUEEYqXzo16uKwvtIAwDimm7GOtNUCXUN43kK9CT9BTTfoOi/mawGvR61E1+vdh+Jqlh0S6h0R1E44UCo21GT+8B9BXNPqsS/elUfjVSXxBax9ZQfpWkcPfZEOqluzrG1B/+eh/OoWvWPVj+JrjJfFUQ4RWb6VSk8TzMcRxfnW0cJPsZSxVNdTvGvVx96oX1BB3z+NcKdU1W4+5GQPYUoTVJfv7qv6sluyfrN/hTOxfVUX+NRVOXW4xnMn5Vzg0+8flt1PGk3B6qaPZ011H7So+hpSa8oztBNU5Nanf7pxSLo83900/+yZQPumnemtgtUZTe7mkPLmkUM55JNWxpkxPKED6VMtm6DGwgfShzXQFF9SoI6ciFm2qOnU9hUrIxYqMqo+82P0FClRGBswvZPX3NS2WkGwNjrs9e7fSlbC44+g9KC5+8T+NV5J88D/8AXQk2NtIezhOerfyqEksck/U00kDr19KTO7qeK0SsZOVxc7jheB60EAD2pC4UUzDSdThaaRLY1mLHan50YWPry/8AKhpAownT1qM4QZfv0UdTVpENjuXPX6k9BT40MgPlcKPvSN0pY4Cy+ZcHZEOijv8A4mnSyDaFZSE/ghHU+5pN9ENLqxuFVWERKxn70jdX/wDrUbQIieY4v7x6tUnlhcS3Bz/cjUfoBTmXkS3HX+CIdqm5VhkUJdNz/u4R+tOkk84iONdsS9B6/WkZnnPzcKOgHQVLGgA4pN9WUl0QJHgDPSn7c8npS9+eTRzms2zRIMfhTgKFGamChRlvyqW7FpDFj7nigjNPJ3Uqpmpv3KsMVKCtSsQOBTepwKVx2GBcmjHOBUhBHyqKURPjCqc0XAjJAoD81KtlKxyQasx6a56ileKFdlVWNSrk1fTTG7irCaafSoc0UrmbzjvRWv8A2d7Cio5kM7jJpwNKAMUHhSa4LgNKg1Vur2zsx/pE6If7uefyrlr/AFu/uJ5IRN5UakjEXGfx61RS0jc5YsSTySa6oYe6vJkOfRG5deKrdci2hLn+8/A/Ksi4168nzmYoPROKcmnwHqD+dWE0q1PVSfxrdQpx6CvJmM12CcliSe9MN8o9a6VNHsz1j/WrKaRZL/yxB+tV7WK6C5Wccb5v4UY037Vcv9yBz+Fd4mmWvaID6AVaW1gQYEa/lS9ul0J5X3POgmpS/dt2/KnjS9Yl/wCWe2vQG2oPlRfypFkZoi3AIYDgfWj6w+iE4rqzgh4b1eXq2Pxp48F38n+suQv4130Xzx5YnO7FROP3AfnJaj6xU6E8sGcOfh8JB+8vnB9hmnJ8ObMH95ezt7KAP8a7LJpCxo+tVu4/q9N9Dm4fA2jw8mOSU/7ch/pir8Xh/T4OIraJfovNaZY5puSaylWqS3kzSNOEdkVBpluv8C/lS/2fAP4RVnrSVnzM0K/2KAfwilFrAP4RU+OKMDNF2Mh8iIdEH5UvloOiD8qlIAoxSuwIvLXptH5U1reJgQUX8qsY4pB0NHMwsii+mW7jHlgD2qq+hW7dBitoKKXaMD3pqpJBZHM3Hh0OMKayrjw3cpynNdyRSECtI4iaIdNM84k0i7iBzG35VRkhnQ4ZCPbFeqFFPUA1E9nbyfeiU59q3ji+6MpUF0Z5dtIOWB4qOSUtwBgelekz6NYuvMA/Csa+8PWDRFQjqD12tW8MRGT2MpUpJaM4xGLH93gn++eg+nrVlIkjIZsu7cgd29z6CtS50i2txujMgwOASMfyrI1GPyriGJWbbINzknljW6fNojO3KrseZnlkAjwz9N38K/T/ABqRUS3JAHmTt69vrTz+5smMfyt0BHaoo08tDtJySRuzzUb7F7PXccziJizEPN3J6L7f/WpkamR97knNLHCpc5zweKvJboVHXmhvlGveIFAJwOlOMgGQv4mtBLCEjblsexq5Do9q2Mh/zrFzXU1UWYQbsKeoJ6Cuoh0az/uMfxq5HpVmvSIVlKsl0NFBnJKCowFJNKIZnOQjE/Su0Wyt1HES1J5Ma4wgH4Vm6/ZFcpyEWnXDD7hq0ulTkYxiulIA7ClUBqh1WyrWOej0Rv4jVhNHVe1dGltGRk5P40vlop4QfjRzSZDkkYSaXGv8NWE00Y4jP5VqbiBxgfQUm40a9xc/Yprp4H8IH1qQWajqw/CpzTcnNIXMxot4h6mnbIx/D+dGeaQ0XQa9x2F/uLRTaKVxW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30" name="AutoShape 6" descr="data:image/jpeg;base64,/9j/4AAQSkZJRgABAQAAAQABAAD/2wBDAAgGBgcGBQgHBwcJCQgKDBQNDAsLDBkSEw8UHRofHh0aHBwgJC4nICIsIxwcKDcpLDAxNDQ0Hyc5PTgyPC4zNDL/2wBDAQkJCQwLDBgNDRgyIRwhMjIyMjIyMjIyMjIyMjIyMjIyMjIyMjIyMjIyMjIyMjIyMjIyMjIyMjIyMjIyMjIyMjL/wAARCAEsAcI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1ailoxXqHAJRTwtLspXAjopxFJincBKKXFLigBKKWkoAKUdKSloAKKKKBhRRRSAKKWigYUUUUAFFFFABRRRQFgooooCwUUUUDCiiikAUUUUAFFFFABRRRQAUUUUAFFFFAAaSiimFgoopKBWCiikoEBooooAKSloNMQlJS0UAJSUtFACUUuKMUAJRS4NFAiULmqOq61p2h2/nX9ysefuoOXf6Dqa4bXPiY8gaDQ4Sg6faZl5/4Cv8AU/lXDyNcXtw1xdTPNM5yzyNkmsJ1UjspYWU99DqNe8f6jqu+308NZWp43A/vHH17fh+dY2navqumEfZb+4jGc7d5Kn8DxVeOADHGasLFk1yTqtnp08NCKtY9T0DxAb7SYJr3YJGBDOnTIOOR2rRl1fTIP9Zf249t4J/KvIo7bHAJqykNRHFTho9RTy+nN3Wh6U3ifRVH/H4G/wB2Nj/So/8AhLNIzgSSn6RmuAWGp0gHpUvHT8hrLKXVs7tPE+lMf9bIPrGatRaxps33LyP/AIF8v864JIR6VMsIqVmFRbpDeV0ns2ehoUkXcjKw9VOaUrXmt1fjS4/O89oSOhVsVd8M+LtZ1O7wYI5bFThp5flb6AjqfwrqpY1SV5KyOKtl8oO0Hc7zFFNjnim4Vvm/ung1JiuyE4zV4u5wyhKDtJWYlFFFUIKKKKACilxSUgCiijFABRS4ooASilooASjFLRQMSilooASilooASilooASilpKACilpKACiiigBKWijtQAlFLSUAJRS0UCsJSUtJQKwUUUYphYSjFPCmorq6tbC3ae8uIoIh1eRgo/Wi4rDwppwSuH1P4nafDIYNItZb+foGwVTP8z+VY82o+KNZjZ7u9+xxH7tvbfJ+Z6/rWFXEQp7s6aWEq1Xoj0i4vrK0OLi6hjPozgH8qz5fFGjRf8ALyXP+whNedpYyRjG05+uTSmJh1Uj8K4ZZhJ/Cj0YZXBL3mzuf+Ez0v8A553H/fA/xorhfLNFZ/Xqpp/ZtHzMGK2A6j8KtLFjoOKlWMA8dfWpkjpymdEYJEaQ5qykQHapFQAVKorGUzVRGqntUypSgACnKwPSs2zRIeiVMAAKiZwnufasXUvEcVqWigxLL39F/GiMJTdkKdSMFdnQNPHEpZ2VVHUk4xWHqHi2CEFLRfNf+90Uf41yd3qF1fNmeViOyjgD8K3PCXhltcujNOCLKE/Oe7n+6P610/V4U481Q5HiJ1HywJtK0TU/Fc4urqVo7RT98jr7KP616Lbafb2NnHbWy7I4xge/uferaRxwxLFEipGg2qqjAApcVw1a7qabLsdEKaj6lcSuhGSeOlX7bViMLL8w9e//ANeq5QMMEcVG1uCODSpV5U3eLJq0YVVaSudBFJHOu6Nwwp2K5uMzW77kZhjoRWhb6v0Wdf8AgQr1qOYRlpPQ8qtl8o6w1Rp0U2OeKX7rjPoeDTyK74zjJXi7nBKDi7SVgpO9FFUKwtFJRQFhaKSigLC0UlFILC0UlFAWF70UlFAxaM0lFAC0ZpKKACjNFFABRRRQAUUUUAFFFFArBRRSUBYKKKUCgLDaXFO21m3+uWOn5VnaaUf8s4RuP+A/E0pTjFXk7FRhKTtFXNALVLU9Y03RYfN1C7jhGMhScs30HU1yuoeIdZvwY7Ux6fCf4l+eUj6ngfgD9axYtEt/ONxcFricnJlmYuxP1NcdTH04/DqdtLLqktZaF7UfiDqOoEw+HtOZU6fabgfqB0H45+lYB8P32rXH2nW9QlnkP8Ibge3t9ABW6zJGQqACpIztbLNnPQVwVMbUntoejSwNKn5kVnpdpp8W22gRfVgOT+NLLIEOOp9KsOxOFHBP51VPlRAu569zXJzNu7OxJJWRGGmJzjavvVa4mIyTxVp51ZTtIHaqMlxbwIZLp0QY6s2M/hVxTZLaRH5p9aKrHxRpYJHn5/7Zn/CitfZz/lMvaQ/mQ5UAFTL6U1FLsQO2M+1T4VQAvOevtVNlJAq0ruqL1GcZpBGXR9jrwMthgKrTzhYy8rhU/vNwKSVxt2LPm72IGPlXJGeg9ar3GpRW0IZ3EYxx6n6Vhahr29ytoPqzc5/Osd3edzJM7Ox7mumGHvrI5p4lLSJq32vz3QaO3UxIeC3c1khCTwMtU8Vu8vbataMFmqDgc+tb3jBWRhadR3ZQisnZhuHJPAr2bSdPj0nSoLOMAbF+Yjux6n8681hi8uaOTGdrBvyNeqhlkQOpyrDIPtXnYuo5WR2UaagLmjrTenagMK4TcfikINJmnBhQAgz0pjordRUhqMnJxRcYxQyfcbK/3Sf5Vchvpo+N24f3W/xqqBRyK0hVnB3izOdKM1aSNeLUIZOHzGffpVlSrDKsCPUGufyaUPtOQSD6iu+nmU1pNXOGpl0HrB2OgxSYrHF7cjBWbOOxAqzFqmeJY8H1FdsMfRlvocc8BWjtqX6KZHcRSjKuM+h4NSYrrjOMleLOSUJRdpISijFFMkKKKKACiiigAooooAKKKKBhRRRigAopcUu2gBtFP21WuL+xtB+/u4Y/ZnGfypNpbgot6ImxS4rEuPF+lRHbE0s7f9M0/wAcVSk8W3MnFtpwUdmmf+grGWKpR3kdEMJWltE6jbQQFBLEADua46TWdVmHzXSxA/wxIB+pyaz55JJTmaaSU/7blv51yzzGmvhVzphllR/E7HZ3Os6fag77lWb+7H8x/Ssa58VyNlbO1C/7Up/oP8awEwQTjio5ZHxiIAnp9K5p4+rLSOh108vpR+LUuz3+oXpInunKn+BTtH5CohGsQ6ZNMjcAY5BxzU24IvBBbHeuKc5Sd5O52xhGKtFWIQWaYLjAP6VNIY4xjOTTSwHJ4PrVP5zPuJ4Jx9KS1LJtikd/p3pQqpIhY8joo7fWo7i4gt4mkeZYwB95jXLXfi2KBmEA89gMBiMDPrWkKUp7IznUjBe8zs2CJlnIwR81cvqeu2cDszSrIy5EcKHPPqf8K5G+1y/1A4mnYJ/cXgVngDNdtLCW1kziqYy+kEbl14nu5htt1EQznd1b86yJJJp3LzSM7HuxyaZupQTXXGEY7I5JTlPdhsHp+tFLn2oqroix6Ckmd2OM9DjOTUrsSMBQPp396Fx3FB5PSvnvrMz6P2ESpO08IMsELSSnsGwBXPXdpq95JumgkIHRR0FdcPY09Tj0rSGOnDojOeDjPqziY9JuwSZLeRR/u81LHZFG+dGHsRXZZpOD1rT+0p9UZrAQWzOdih46cVcjjCj3rUKxknKj8qaY4iCdoqfrye6NFhbbMohNw9q6jw/rASJbG6bBXiJz0I9DWEUXsKYwIHH8qmWIhNWY/YtHohHekA56Vxlt4hvrOLyv3cqjp5gOQPTrU3/CYXK/etIj9GIrK66C9nI67ZmmMrCuXXxrIMbtPU/SX/61TL40tz9+ylX6OD/hQLkkdBvOcUvUVzp8YWR62tyP++T/AFqSPxXYMRlZl/3k/wADQHKzdJK04EN3rNj8Q6VNwbkKf9pSP6VYS7s2bMV3E3tvFArMtbaaR7VIg3KCCCPUU4pQBWIpCzDocipmjPbiozGwHagBBKy1NHfyRfdcgeh5FVyp9KaUqozlF3i7ClCMlaSNeHWIzgTLtPqtX4p4ZxmORW+hrlmQ+lMIZeQTXbSzGpHSWpxVMupy1jodftoxXJLeXcX3J3GPepl1+9j4YRv9R/hXZDMqb+JNHLLLai+FpnT4pMVzy+Kiv+sswf8AdfH9KD4uiHWzf/v5/wDWrdY2i+pg8DXX2fyOhwaXBrmW8aRL0sWP1k/+tVWXxxKP9XZRr/vOT/hTeLo9xrA1+x2IWlCV5/L401WUkRJCh/2I8n9c1Rm1nXbpgsl5KgY4AU7P5VnLG01saRy+q97HpkjxwrulkRF9WbArMuvEujWmd97G7D+GL5/5Vwg0mSc+ZdXMrH1xk/macmn2MZGUL/77f4VzyzH+VG8ctX2mdDcePbRTttbOWU9i5Cj9M1Rl8Ua/df6i3jtl9dnP/j3+FNgSFB+6VE/3VxUj7Afmya5p46rLqdMMFRj0uZ0p1O9P+lahK3qoY4/LpTotLtkwXDMf9o1pbFaPKVCNrNtA6dTXLKrKW7OmMIx2Q1I40GI4lH0FPYcc4Apk8/kr8q89qaoyodycntUF2A4JOemOKjZflIpru247cfL1NO3oOT0PamMgkDgcY601U8jJDE/Wpywc5UE/hUYtpJGBbIGOmKfN3FYZGdzEA8etToBjA/E+tRNa3BYIgRI+5zzU6W7qP9YA2PTIpOSHZkF9LDBEWnlVEHqa5TUvF6Jujsk3H/no/T8q37nwzb383mXt1czH+6GCqPwxUkPhbRIORZK59ZGLfzNawq0YayuzGcastI6HmV1fXN4+6eV3PYE8Clh0+9uceRaTyZ7pGSK9chsrK2/1FpBHjukYFWfM7Vs8wS0jEx+otu8pHlkHhHWp+fsbIP8ApowX+tacHgG/YDzrm3iHtljXfbzSFzWUsfVe1kaRwVJb6nJweALVOZ76V/ZEC/zzWlB4P0WHGYHlPrJIf6YraJpuTWEsTWlvI1jh6UdolL/hH9HH/MOg/wC+aKu7j6UVHtZ/zP7y/Zw7IwMUAcU7HNKB6msLnUIAMU4CjGPrS5HSkA09aMcdaUnpSEUwGnp70hIoOcdKbzihABOaaTgU0nHeoWYnpVJCbFdh+VQ9TUixs3pQYXHofpVqyJI8CkxSspB5yKVVzzVCECEmniMelPUdh1qVUqHIpIYsQA6UpjAHSpchRVaaYDvSV2xjGkaI/JIyn2OKjOs6lD/q7+4A/wCuhqtLPuPFRBSxzW8Y23MpO5dXxHrQ6ahN+OD/ADq1H4m1zvd7h7xr/hWbHEOpqykYAok0JQNWDxVqg/1ghk+qY/kauR+LnA/e2YJ9VfH8xWDgKKqzzBQcGpWo3GKOuXxlYY/ewTp9AD/WnjxdozDmd1PoYz/SvPZHMjYFIsI/+vWqgupl6Hoo8RaPJ0vV/FWH9KUanp033L2A/wDAwK87EdOWLNLlSGrnoZaOQZR1YexzUDoSa4dItv3cj6VZW6uowAlxIP8AgRNF7Fcp1XkK3VvyFKtvH/cz7tXMjW76PGZFcDsyjn8qH8UTsNskKhO4jbbn+dWrsh6HSPOseUXr/dSq6MyT+dJgkdAOi/41k23iXTE4ktLlfUqVb/CtKLXvD8g/eSTJn/norf0ob5ehO/U6BpTLaKw7isad3DYq7a6npDRiO3vLfb2UyYP5HmrqrGw3IEI9RisfacvQvluZ1k7b1Bz9avyO7McL06GpMEU3BqXUu9h8o1WfGOgpuH6Daqin0hqedj5SMw5kDu2SOlSFVIx69cUhpM0uZsdkKERRgDilCqDkKB+FN3c80pJFK7Cwu7FAakNNwRSGOJNGc0hPNGKADPNBPekzQaLgANGaKSncBaDyKKO1AB0o7+1J+NL7GlcBc0U3FFAjC3YdW4IHVT3pepz+lIKXIxUm4MxHIxn3pS4ycDAqMtSZoAfupQehNRilNAEu4YqN5QtRPJgdarsxY81SiJsdJKXPGBTVXuaRRnn+H1oLZ4FWSPDYOKd5mO1NRCamWMd6TsAzeSacpOeg/Kn7VzSnC9KV0Go5VB4KildFXkNj61GZf7vPvULyE9TSSKuNmftuqlJEZG+/+lTtyaFStVoQ9Sstkx53An34pwiZDhgRV5VxUoA7jIoc2CiUUGOtPJCirRSP+4KgmhjkQqMr7g0r3GZ9xd9lPPtVJmaRutLNEY52TdkA9aBgCuiKSRi22OCgCnf5xShWPRT+VKFPOeBQ2NIFXNSheKQUMwHFQ2UOOBjtiopJQPpSYnnOIYncew6006deOOVVPZm600l1JcuxWkmzxUJBapJbeSCTZLgHGeDTGkCjg1srdDJ3e4mwL6VDKw6CkkmzxmoHdU+Z2A+taKJlKS6DXBPHamrdz2fzRXEsR/2XIqtNe5yIx+JqqxLtliSa3jDucsqi6G7B4z123PyX7uvpKA/861rb4k6imBc2ltMO5XKH+o/SuMIFNxQ6FN7olVqi6nqth8QNIuyEuVltGPdhuX8x/hXSxzRXEKTQSpLE3KuhBB/GvBa9E+Fssr3N/bsS1sI1baegbOM/XGa4sTho04Oceh1UMTKUuWR25NJVySzUkmM4PoapujxHDqRXnqSZ3B9aO1N3Uv0pgL2pc0nb6UnegBaBSZ/Ol5zkUAB4o7Zo7UmD2NAw70vUUcEc9aQDmgQds0c0p4pDzRcYHpS4pu8ZAp3UcUCDiijNFIDny1NLE02lyKZsGM9adimlqQvgUAPzionemNJUJcscCqURNj2bJqMgsMdqcF55qULVbE7jAGYAE8DoKkVMU4AUFgoqbjsPXAoaTHQZqIuTULNnvQkFyZ5c/dU4PFNPIyWJOAPoaaPrS/eIA/KqsIe8pxjgfSoCxJqRlVfvEUgwTxgDk5+lCC4xVzUyqKbnbuJBIBAA9c1KZYkUDIz3NDAcMCgn0qIzKCAT16UjSMBgAA46+lICTBPY0mw89KredJIS7PhMHCjv/nmmb55IgAdoJxn09x6npVWETvp0LvvZMtTlt4EYKxSPPrioSxAfHy5IPuaqzyIqgyv8qnJYnv6/WmrvQGrammnkPkJJlh/Djke/6H8qYJrV7VpDJxuKhWXBOO+PSl8L2lt4gubmQyHy4MAhTgtnP6cV2C6RYwrtWzhx7oCf1rOpJQfK9yVK+qOIfIAC2wAboSOtJDbsshbZlkGSAgwO3TvXfiNUGFUAD0FLWf1jyHY4WFZlgUqJyMk7TG2evXpUM0lwiE/Zpi3UsUNd/ml3Ue38gseXG1kulDzRzI7MT/qyDtH8v51UvtNFvC8m9/l55XivXd1Ab1rRYxp7EOldangUt0VJCKc+pFVHZ5Dl2JPvX0QQjdUU/UU0wW7dYIj9UFdEcyS+z+JzSwjf2j53xRzX0L9isj1s7f8A79L/AIUn9n6eetha/wDflf8ACq/tRfy/iR9Rf8x890+OCWZtsUbyH0VSTX0EthYKcrZWwPqIlH9KnUIgwiKv0GKHmfaP4gsD3keM6R4G1nU5FMlu1pATzJMMHHsvU16no2i2egWP2a0Try8h+859TWoWpnWuKvip1tHojppUI09twD89fzqTKuMOAQfWosUo4rnu0bWI5bFWyYm2n0PSqckTxNhlI960g2KdkMMMARVqp3Cxk5IpcZ5q7JZo3KHafTtVSWCWPquR6itFJMBp60ZxTdxHXpSjDL15pjsLk0mQBTNxDcjinsc0AGc0pPFMwQeDT87uKAE9iaTfjg9aUgYpAm7nPWgBpAJyKehK8Gg4XsSaMjGeBQIX8KKblvT9KKAOczik3U0sBTCxIyBxnFWkaXHNJg5pjOTj36UoQknPY4+ppWx1piG7D3pVAXpTmJxn1pVjOMmi4DQeafRgAe9RzTLChdjgCjcNiQkioiSG5qNJ5JEDquFYZGfSnh1ZxGOWPJbsB/jTtYV7gZF6ZqKW5SPChcselP2oIS+GDknCnsKpqNsgmJ+ZeVHarikS7lzcFcKz5I+96c0nnq6goe5yMfpVGR2cYzjceT3pfmA2xIFz0HanyhcmklVk2sQSQcL6+1SmVnCosYDHg5/z7VHBGIfm+85/iYfyqRBk+/Umk7AriHc3LMTkcn1NNYFgTgZOQB2AqQDLBQMsRmpViAbnsP1pXsOxCR0xng5yaVMtkLwWPU/zqYpyAR8oycepqCSRU4H6Ur3HYlIjRABknuTUBmWLOCOe1Ur7UYrOPdM4BPRR1Ncxe6zPdErHmOM+nU/U1vSw8p6mFXERp6dTb1DXYoMoh3v/AHVPT61zd1f3F6/7xiR2UdBUSQsxGfyq5FbAfWu6MIU9jz51KlV67DtK1PUdJuluLGZopB1x0I9CO9d9p/xIuCqpfacsh7vC239DXGw2eeTwKvR2yqOBXNXVOfxI6KMJx2Z6Fb+NdGuMb2mgP+3Hx+ma0odY0u4x5V/Ac9i+0/rXmIhC9RQYx1I57Vwyw8Hsdab6nrKhXGUZWHqDmjyzXk6ebE26OR0PqrEVZTWNUg/1d/cAe75/nWbwz6MfMen7KbtNecL4w1qI4+0I4H9+MVZi8d6mAPMgtX/4CR/Wk8LUDnid9g0vNcfD44ncfPp6Y9RIR/SrS+NYOPMspB7qwNZujUXQq6OmozWAnjHTD9+O4T6oD/WrSeKNHcDN1s/3kb/CodOa6D0NXNLmqSazpcn3b+Dn1fH86tRz28v+ruIn/wB1wamzW6AfminbeKNhouKwlFLtNGKYDcUcinYNJQAgk5xnn0p+8fSmbc0UgEkhil6qM+o4NVnsiD8jj6GrDL3FN3sPeqU5Idim8Lxn5lOKjLKBWiJh34prJDJ95FPuOKtVe4WKBkHOBSAg96tNZRk/JIR7Go2s5V6YYexrRSiyWRbsdKQsfelKsjYZCKULxmqsFxATjpRjPancgd6TL56Yp2JuGTRT9popaAcltZ+3SnooKN3GevoaEVnbaoOCQCfSlKfu2TcQIiWI/vE5zWjLFX5lAHLYyR6U3YWfAGcGpooyn7zcd0kYBXjC/SnHCj0qb9ihhEcSZY5xUXnDAYkBT0+lJMdy5AyM4+tNjslMuWyqg/KPU00lbUV+xBd3LKUSIEvIwAwOlTXNkGt40ModDhn4zuHpUrW0asCVGRwDSFlXnj2p32sK3cdKC4A4VRwAvQD0pjbRzgD6VDJc8hVGSTgD1NMYSFCep6YpqL6hzCyuGyvWohGz8t0qzAgiXOA7FucjtRM+4CNF+c/5xTT6IXmyFYFZz6DqalMapjdgEgECpGMf2YxwqHlJwR0y1MtoG8tc/f6uT0z7frRcVxqxsPmYfNyNvpUkcLbNzDG45/CrKwtHtJ6dee9Pk/dpvlYKuM5JxxUORaIEiCsWB5IwfpSswHTk1kah4lsLU7I3M79xH0/Oudu/E97OpSLbAh/u8sfx/wAK3hhqk9bWMKmKpw0vc6u7vYrWISTyrGGPAJ5PvXOX/iUZZLJMHp5rj+QrnmeSZ9zMzMe5OTUkUBY812ww0IfFqcU8VOekdBrNJcSF3Ysx5JY5qaG37n86tRWpPbirsdp6kYq5VEtCIUW3dlaKDJAUVfhtQq5PJ9KmijVAABVhVrlnUbO2FJIYkfbFTBQtLwKTOawbubpWEJ/E0AZ5NH+TTWYk4UE/QUAI7Dp2qB2561J9nuH5EZ/Hil+xyj7wX86tWRLuyuo/E1YhtQRufgelTx24TlvyqboBnr2FTKfYqMO4zYAOmPQUzZ+dS9BjvSBSPrUXKIigBoEOeTUyp3PSnbecnp6Ucw7FcQg84+X+dBi3HPQVYxnntQw4xSuFhiTXEXMVxLHj+65FTLrurxcJfSn2Y7v51Xbrio24/wAafKnuhM1Y/GGsRfeaGTH96P8AwxVuLx9Ov+vsI2/3HK/zzXMOw/CqU0ozTVCEuhlKdjv0+Ielj/X21xH/ALoDD+daEHjLw9cYH9oJEx7Sgr+vSvHbm5RM85PpWa7NI241qsvhLujmni3HY+jLa5tbxN9rcxTr6xuG/lUhWvnKGWWCQSRSPG46MpwRXqnw71zUNThvIL2dp0g2lHc5YZzxnv0rmxGBdKPOndF0sUqkuVrU7fFNIBp2QaK4TruQOntUJBB4NXMZqNowaQ0yDe496UTYPcUrIQaaQfTNBRIJs9waU+W3VB+FVyvsRSYZehpptbC5USm2jJyrEe2aa0D/AMJB+lNDt3p4kI/ix9atVGiXAg8uT0P5UVa8/wD2loqvahyHIPIsBDKDtAzkdRT7aRHtFdiAzfMQfy/PineSHyX6nH4UeRlQqDjuPWujSwXG7jtB3AZ4/pSKrO20feOcYPapliC4LHaOR71IyFVAVcAZwKBXInhDBQxDbWyOKWSTPX8KeYn3YPHOB70iwDzVcs3GeCOPrQkuonLsVW3sGIBwOtR/ZHdSzE4BxxWrCqmMknGSd1P8lEIjHGT0q7pbEXbMmOyVF5AYg5B9KlEPYVe2IHCnIBOOlTPHGIhtI3kcD0ocl1DVbGZ5BxVeWFzyFJC8kjtWpcTQRJGzypGD0JPWsqXXIIWdI4hJkEZJwDRFX2Q7sIdOkj2Ej5c7sEk8nGf8+wp11qFnZgpPIu7GfLjJLeuMDpWPdatPOW3SEA8bVOBWaxLj0B7DitlSvrIhztsaV74hu58fZLZYwP45j/JR2rDvBd6gxkvr55P9kdB9B2qds96hJ2/MeuePat4RUfhRhO8viZAun26/eDH6mq11BEABGoU/Wp5rg5IzmokgMrguWA9hWyb3bMJKL0iiOKAcVdiix2pyoF7c+lWI4ieTxUSmaQp2FjTHvVlFP1NCIBUoFc8pHXGNhVHpUg4pucf41DLcBeF61Frl3sTM4HemGeMd8n2qmS78mlVCTVciW5HO+hdW6zgKg49akWaQjrge1V40qUsFHvUO3QteZMHPrS78e5qFQTyePapM4571LLTHk9zTS3PvTS1IOuKVh3H7qcDjrSKvejr+FAD9x6n8qTdn6U0n8qM1Nhjy/emNJj6mmFvTrUTHANUoibJGk4/rVeWXAPP0qrd6hDbA73+bso61h3OqzTcR/Ivr3rop0XLU5auIjHQ1bu/jiGC3PtWNNeyzE7flX9ar4LHJOT608DFdkKSicFStKY0KScmn4ApM00mtTEH6V0fgzxJH4f1KQ3Ck29woV2Xkrjocd+tc+kDSDJ4FWY7JcgkVlVUZxcZbGtNSUlKJ7pZajZ6jGJLS5imUjPyNz+I6irgFeExwmF90bFXHcHGK0YtV1OLhNSuwP+upryZYK3ws9GNZvdHtAXNLsI5ryEa1q4XLandn/tqad/bWqtwdQu/+/rVn9Ul3NFNHrZi3c4qtI8ER/eTRp/vMBXlLXl7N/rLmd/8AekJoWJ2OSfqan6pbdlqfkelSarpkf3r6D8HB/lWfceJ9OiGIt87dgq4H5muLWEKOtLgDBHFNYaPcrmZ0M3iG6nyyIsKe3J/OuT1DUHkkYvI7sT3bNW5NUFtGdxXaOpNcpd6h5jt5Ixk/errw9DXY58RWUVuXDJITnd/49RWLvf8AvH86K7/ZHn+3PZigIIzhsZFOUBAFXOR39BUrrk4Bz1zTeVZcHg8E/wCNeLc9YRYgHDHJYe9ISQp6/wCHvT8M2c4PIxml2NgkgAA9zx7/AEp3CxHyxx0x0pynndjkdB60hubdZinmoXA5UHNVW1aFnMcKb26c8fpQrsWhc2xls5OT6ikJSJdzsoGOucE+lZU1/ddGwnPRRg4qi7NK+XDY9SatQb3DQ15dZiThVMp7kcD/AD0rLu9YupgV3BFP90cn8ahK5GFXAppgZj0rSMYollGR5XPJLZPJY81EyOflXgMee9aotMdRS/ZsdK09okTyNmZ9nVcLg5prKEHArTaLbk96pzxFyFAYAn5mGOBTU7g42RRZS3Iqnc/u03GtuVFXiNCFHTPWs97WS4nTzFUxKclcZzWkJrdmU4O2hUtLJpFEzrwemanlQRnav3q11jlmbGw4C9FXgD8KhktBvywIap9rd6lKkktClHCFPXJPerCqB1qVbfb/ABU4RcnmpcrlxjYYF9elDuq98CpCnH0qlcKyAuwO0dSKSV2NuyHl3kOF4FKtv3NakdgIo0LdSM47j60phAjZ8fKvWpdRdClC+rM4Qe1Spb1dihD20U6/dlPye9SPCUjbjkDioc+hSitzLlcIdi8tSxx4O5jk0KgVjn7xqThVJ9BV37Ct1YE4ppNLgg4Iwe4pGLEfKm7nnnGB+VIABzxUirSv5Zc+WGVO245NIW4x0FK40KzZAA6U3PagHd9KdgAZPFIYnOM00sc4FVb3Ube0RWeRW3A7VjYE/iO341z95rVzcDZH+5j9F6n8a2p0ZTMKmIhDqbl3qVtaAh5AX/uryawLrWri4JEf7pPbr+dZ5yeafHBJIfkRm/3Rmu2FCMNWefUxM6mi0Q3ljknJPc08KKsppd+/3LK5b6RMf6Uyayu4ATNbTRjvvjI/nWnMjHlZHkUZphzTkRnPtTuG4qqWOKsRWwzzzUkMSiraoBzispT7G0KV9yNYuOnFTqhAp6r0qQJmsZSOmMCNYs+9TpHjtT1UAVIOOaycjaMUhqxd2qUIopBkmpAuazbNEkKAMU8HigJniq19f29gn7xsvjhB1NSk27IpyUVdlgtjkmsi/wBbjhzHARI/QkdBWRe6tcXuVz5cX91e/wBapBQK7KeGtrM4KuLb0gSzXEtw26Vs+3YVHS49alit5J2wowPWurSKOPWTIse9Fao0gYGSaKz9rE09hPsevstugy5A/CqUmo2SNtWOR+cdMCrd3EDGSDWWLhoCSUjlA/vrmvnqdS+57rp32IptVeV2jghWEAfewSaqtJcujh5S7N3Pb6elaSajphP7+y8tj1ZBkVbjl0iUgxSQZ9G4P5Gt/apdDP2bOfjhZoVj34cDaW4yafHE0XCsTk9M4roGgtjkiKFvUjBpFSBBtEEYGc4C96Xt0Hs2YZT5uoPcZoSETMHV1CqcEEjk1vlYJBhoU/LFPEduRjyUx7UvbofIzF+zg7iV2lT0I609bcA/dzk/kK13tbaVcYZPdWqnN4eguM41TUYyf7sw/wAKFVT3dhNNbIqNbnIwvBP6UNFGka7iqnHJJxzUM3gVZuV1283f9NPm/qKz5vhtdvkx6vG/p5iEf1Nax9k95/gZuc19n8S1I9knL3duPrIKqSanpEQO6+hJHXac/wAqoS/DDWesd3ZP7b2H/stVW+G3iFOkMEn+7MP64rojCi/+XhhKvV6QJ5Ne095BHCJZWJwNidT2HNdpouipBAlxeRKbhhnyzyI/b3NZvhzwYdFxc3cavd9j1Ef09/eunQlycfw9c8VzYipH4ab07m1Lna5plhWKjA4HpQ6RTDE0SSD/AGlBpgDDqKcCe4rktY2uU5tA0y4B/ceW3rGcfp0rNl8ILuzBdZH92Rf6iugBUMTtwT1p4df72KpVJrZisjirzQ7m1UloGZf7ycj9KpWsUcKTOzE7jgKwzgV6MrZ6EGoJ9PtLjPm26knqwGD+YrRV3azFbU4lx5NsXcfMuSQpyCO2KkNsjQ4IDK4yR9R3ropfDsbDEEuBjG1/8aoT6Zc22S8TFf7y8inzp7FIxvI8nPlrkbtwHoemRVhgATtyR71Ns3ZB704xZ6073HsZslvGxyVwfaoTaIRzmtN41DAHvxTpYBbjE6mPt8/Aq02K6MgWoDAqM/WpLGKS2ExkRXaRuuD8o9BVa58UaXaTNGoecj+KMfL78mqc3jO2YkRWkhHqSB+lbeyqtbGLrUk9WbZgD9FH5Uq2ynjaMd6y7fxRL9nXOkTsOgdQfmPHt71BcXuu38bx2Wk3kMbnLMsbEn8SOKlUZ310G8RC2mpd1DU9O01CshDyf8805P8A9auR1LWp74lQqxRdlHX860F8Ga/cvuFi656tNKo/rmr9v8OdUbDTz2qe28n+Qrqh7Clq5XZyVJV6uiVkY/h630W9vFt9Ue4hLfdkSQBSfQ5HFei2vgzwzEA32Rpj6ySk/wBcVgL8O5sYa8g/75NbmmaNq+moIjfwXEQHCuGBH41zYivza05/I1oUeXScfmbdvoui2uPJ0+2Q+oiBP54zWlHHGFwm0D0AxWciTgDOzPsxqTEuD8nJ7g1wuTe+p08qWxoACnY4IPI9DVBZZkABRj+tP+27fvqR9RQrCaZDeeG9E1HP2nS7csed6rsb81xWBe/DbT5MtY3UsDf3ZBvX+h/nXTrqUQPWp49StWPzOB+NbwqzjszGUF1R5de+CNZsAziBblB/FAd36df0rFaOSFykiMrjqrDBFe7rNZOMi6i/FhVe8stNv02XK21wO27BI+h6it44iX2iOVdDxNTU647mvQL7wDp84LWNw8DdlJ3r/j+tcze+DtYsiSsIuEH8UJyfy61oqsZdSkjI49aeozULLJC5SVGVx1DDBFPVyRVMpMsAVIGVFyxAA7ms241W1tAQz73/ALi81g3uq3F8dv3I/wC4vf61UKMp+hFTEQh5s19R8QhN0NlgnvJ/hXOszyuXkYsx5JPU1oaXoOo6vLss7Znx95zwq/U132j/AA6s7bbLqspuZP8AnkhKoPx6n9K1lWo4dWvr+Jy8lbEO/T8DzIAngCpfs04Xd5TAe4r2I+D9BGfJtWgJ7o5P881QvPA4kU/Zbweyyr/Uf4Vj/aNNvsaLAytqzzW2sS5BcVt29qsajjmtWbwvqdhktbGRR/FF8w/xqouUYhgQe4NKVfn2ZtToKG47yxRTvM9qKyuzflR3soZoW9cVzksxyV966jHBFczfwNFcscfKxyK82na50q9im4ZzmhIiGzUqp0qZUGcVu5DsEaevOevvUoB3qc89aftCinLHlc55NZNlWEQEEknJPvUymowmO9SKKlsLDxj0qQEelNUU8UhWJFOOwqRXx3qIGlDcUhFpZmH8TfnUq3LjpI351R3Uu40WE0aa3so435+oFOa5D/fjQ+44rMDnNPWQ+tO7I5UaSzrt2lTj65pweMnrj61nLKfWpFloFymgMHoQaPLB6iqayCn/ACt/9Y0rhYsG3VunH0qF47hP9XKw9jzTDCx5juJUPbDZqvLDqo5ivFk9mGD/AFppJ9Q1QTahf2vLQrIo9ODTI/E8edske0+hqB5dUjH7+CRx/sAN/KqMt3YF8XMDB/dSDVqI9Ga0l7pt4NzQLnPVGwaiP2En5UP4mswS6SeUimB/2WpDLbD7glA/2mH+FVqg5UX5LewmIL26PjpuGaS8isJoD9rt43iUZIbpxVL7VCnqfxpkl3FNE0bxKyMMFW5BFNOVwcUc3N4j8Ppc+Xa6FbtGDgyGFT+Qp3/CX26ErY6RCoHVmRV/QD+tdDE0CRhI4Y0UfwooArF17TYjA17GqoYxmTHGRXXGpTk+Vp/ec7pTirpr7hF8a6kgyYYMdgFP+NIPiRPA2J7KJ/8AcYg/1rjLjUSw2xDj+8aoEliSTkmuuOEpv4kcc8XJaRZ7DoXjXTtbu0s9klvcvwiuQVY+gPrXTNEw6ivnmORopVkRirKQVIOCDXqPhP4gpeeVp2tYErHYlxjhj2DDt9a5MTguX3qextQxfN7s9zrppYLaMyXE0cSDks7gD9axW8XaOZvLilklxxvRPl/XFa2q+GrHVYGRsxlu68j8q5C68FX1gS0CLcRDvH978v8ACuWnGk17z1OuUpX0OqttVsLnHl3KAns/y1fVCy7kIYeoOa84VGiYqysrDqCMEVagvLiA7oZnQ+xolRXRlXO+w47GgOR1rlbfxPfRcSbJh/tDn9K04fFNs4AntmU+qnNZunJAbB8t/vop+oo8m3PWFP8AvmqsWqaXc8Lc7CezcVaEBdd0NwrD25qfeW4WQ02luekS/lTGsouygfhSvFdp02moWe6B5P5CnqIGtSv3T+RpMvH1eRfxpplm7ml8xiORmlZlEc4hu02TvHIPSVA2KwtT0PR0tXeaSGGMfeZZyn866ELEesaj8Kx77wppeoTtPcCWVz03ytgfQZwK0pzUXrJpeRMldaJM4ZNI8OXl+ttYz3csh5x5qKv/AH0wH9a6vTvAFjG6y3SBlHIiRiR+LdT+GB7Vj6h4QjtJTNar8o/hHaptNv77TwPKmfaP4Ccj8q7alWUo/u5s54UEn78Ud7BbR2sIhgiSKNeiouAKk2k1n6ZrkN6BHLiOY9s8N9K1Qa86Saep07EWw0uSKl4owKQXGrIPXFQ3VhZXwxc28ch/vYw35jmpWQHpTNjA8E0ttguZR8JaWSTvuB7Bh/hRWtl/Wiq9pP8AmFZFRuKqTxpKu1xmtGaHnIqnIhFZrc2iZElmEYlSaSOMDir7rkVVZdpzWikUiRYgacIsdKjRyKnV6QxhjoCYqfrRtFK4iICnAVJtpQtFxDAKXBqQLTttFwIsUoqTbRsouIYOKcpp2yjFK4gBFPBFNxSgUAPBxTw1RcU4HBoEThyKkWWqob3pwbHWgRcWWlby5F2yIrj0IzVUNTwx9aQWGSaRp83Jt1U+qfL/ACqnL4bgb/VTyJ/vAH/CtEMaeHqlOSA5+Tw1cKcpLG498g1A2kXsX/Lux/3cGuqD04PVKq+otTi2SSI4eJ1/3lIrG8TtJLoUyxngFS30zXp26o5YLeZSs0EUingh0BB/OtaddRkpW2JmuaLj3PnQ0nNe/wD9gaGxydIsc/8AXun+FOGh6Ov3dLsh9LdP8K9D+04/ynnfUZdz5+CljgAk+1alj4d1fUXAttPnYH+IptX8zxXu0dvBAMRQxRj0RAKkLVnLM39mJccAusjP8PWl3pmg2lneyiWeJcMQc4GeBn2GB+FaoeoM5pRXmynzNtnao2VgubO0vR+/gRz2JHI/GqUnh+z2kxwqfYmr4anh6dx3aOdl0ywjbbJbtGfeozpOnuPlYj8a6hljmUq6gg9iM1m3OiI/zW7mNv7p5FF33KUl1MVtAiP+rm/OohpN5bndDMQR/dOKszRXtkf3sbbR/GvIpq6g475p80jS19hY9S1e04c+aB2cZ/WrUfiWIkLd2zx/7S8iol1BG4cc0MLaYchaXN3QnA1YLixvv+PedGY/w5wfypXtMGuauNJRvmhba3bFV11vV9IIEubiEdn5/XrVKHN8LJasdSYMZFRGJh0zVbT/ABPpmogAyfZ5u6S8A/Q1rbc4Ocg1nKMo6MSkjKmUkEEda5+8tliuOnBrsJYlIPI/OsLUrKSRf3Q3MDxzVU5NM0umYjx7fmXtXRaJq5ul+zTn98o+Un+If41lJp16RjyfzYUiaRqEVwk0QRWQ55atnaSsyHY7ANSFjVdJsAbgc+1PNyncGsNSWTBvf86fj2qobyEDkgfjSf2jAv8AF+RosIuY+lFVP7Wt/f8AL/61FLlYFtueCKrSRA1bPNRsKzKRlyxEVUkT1rZeMEVTlh68VSZqmZTKRQrkHBq1JHjtVZk5q0yiZZKmVsiqAYqasRvSaAsg06owaeKkRIKcKYKcKBDxSgU0U4UhC7RRtoBpwIoAbso2U+lxRcCLafSjaRU3WjaKLiIMUuTUpSk2U7iGZpQ3vRtIpcUwHB/enhuKipQSKBEwanBqhDU4UgJw5pwaoBTgSKQWJsg0fjUYNOAouFhcUmMU4A0kksUK7pZEQerMBTuFhtKKoT+INGgz5moQE+itu/lWbP430aE4jM0p/wBlMfzq1Tm9kK6W50YFOCntXFzfES2Qfu7KQ/7zgVQl+JU54js41+rZrRYeq+hDnBdT0YA96kXkYIyK8ql+IuoYzhF9hVRvH2oSHnJH+8a0WEq9iHVp9z2MqpHOB9ay7zTtOlyWaON/7yMAfyrzCPxfe3EgRIgzHtk1FdeMLqF/Kjjjkl7gZIFH1Wpew/awS5rnb3OmhHHk3Uci575BFNFpjrP/AN8iuOt/Ft1IMPAhI+8VbgVIvi4ySFUhyq/efdwKbw9RdC1Xi1udkqRp/G5/GnM0DKQyBh71x9t4oF0WxGwQfxZ61YOuxjual0pp2aKU4yV0zfW2sIyStpCD67RU/wBrwAo4UcAelcv/AG4hpRrCnvQ4T6guU6X7YQego+2t2IH4Vzo1NT/FS/2ip70uRj0N83z/AN+mG9kP8Z/OsUXue9L9qz3pcrHZGs10x6uT9TTDN71m/ac0omz3pWCxfMtJ5pNUxL704SUh2LO/3oqvv96KWocp3hFRmpzg1GwrAghNRsoIqVhUbCncZVkizVOWHHatI1E6AihFpmPIlMVih5rTeDIziqU8BwatMu5LE+4VMDWVFcGKTa1aUbhgCKGrATA08VGDTxUkjqdSClFIQvOKWgU7bQAA0uaTbTsUgFzS03gdSPxo8xB1dfzp2EPFLiojcwDrKv50n222H/LQflT5X2Fcn20myqrarZoPvk/QVXfX4VOI4Xb6nFNU5voK6NLy6PLrGfxCV5PlRj3yxqlP4tSMHa5Y++AP05/WrVGbE5JHTeWaUptGWIUepOK4O48YXLghJCo/2eKyptdu5iT5jZ9Sa1WFk9yXUR6W95aQ/fuI/wADn+VUp/EmmW4JMpbHoK83NxPLzJK2PrURy/zMPlH3V9frWiwserF7Rnc3Pju1iXMFsz+hY4zWTc+PNRcYhihi/Dcf1rmShLbm5Y0jIFHvWsaFNdCHORoXPibWLrIe/mA9EO0fpWbJPJId0js7HuxyaTb2FNYAcDk1uoxWyM231Gl2PtTWfA96UjuaYcA81aRm2yJtzHk1GwKjirO3jLcD0qNhuOAPoKtMzaKhRmbJp6QO7bV/OrKxZcIPmc9hTmHPlrye+2qciVAjSVkR7e0O0N/rZz39h7UQ24lykZ8uEcySt1NSeUDhB0HUDpUyR+YvpEvU9v8A69Q2lsWotvUYxSWMqoMNknf+KSoVRrjAK+XAOkY7/WrDDzWHHyjoKkCgCp5rbF8t3qJnYmFGBTMsxqYIWp4jHaoukaWbIVBqQEjvT9mOlHl+tJsaixhlboKljdh1NNEYp201LsUkydZmqVJj61VAqRazaRqmy6sxqVZc1RU1KrVm4lpl5ZKkD1SV6kD1m4lXLe+iq++ip5R3PUKaRQPY0hJrjIGEVGwp7NTCwpgROBUEquY2EZG/HGematHFNKg007DsUrZbpGP2mSNk7BVp0kYapJpoYf8AWyIv1NUpdXtF4Qs59hgfrVKMnqkCsilf2vy7wOlQQzvDtDcjvU02p+ZkCMAH1Oaq+cvfH41vGnK1mP2iNeORWUEEYqXzo16uKwvtIAwDimm7GOtNUCXUN43kK9CT9BTTfoOi/mawGvR61E1+vdh+Jqlh0S6h0R1E44UCo21GT+8B9BXNPqsS/elUfjVSXxBax9ZQfpWkcPfZEOqluzrG1B/+eh/OoWvWPVj+JrjJfFUQ4RWb6VSk8TzMcRxfnW0cJPsZSxVNdTvGvVx96oX1BB3z+NcKdU1W4+5GQPYUoTVJfv7qv6sluyfrN/hTOxfVUX+NRVOXW4xnMn5Vzg0+8flt1PGk3B6qaPZ011H7So+hpSa8oztBNU5Nanf7pxSLo83900/+yZQPumnemtgtUZTe7mkPLmkUM55JNWxpkxPKED6VMtm6DGwgfShzXQFF9SoI6ciFm2qOnU9hUrIxYqMqo+82P0FClRGBswvZPX3NS2WkGwNjrs9e7fSlbC44+g9KC5+8T+NV5J88D/8AXQk2NtIezhOerfyqEksck/U00kDr19KTO7qeK0SsZOVxc7jheB60EAD2pC4UUzDSdThaaRLY1mLHan50YWPry/8AKhpAownT1qM4QZfv0UdTVpENjuXPX6k9BT40MgPlcKPvSN0pY4Cy+ZcHZEOijv8A4mnSyDaFZSE/ghHU+5pN9ENLqxuFVWERKxn70jdX/wDrUbQIieY4v7x6tUnlhcS3Bz/cjUfoBTmXkS3HX+CIdqm5VhkUJdNz/u4R+tOkk84iONdsS9B6/WkZnnPzcKOgHQVLGgA4pN9WUl0QJHgDPSn7c8npS9+eTRzms2zRIMfhTgKFGamChRlvyqW7FpDFj7nigjNPJ3Uqpmpv3KsMVKCtSsQOBTepwKVx2GBcmjHOBUhBHyqKURPjCqc0XAjJAoD81KtlKxyQasx6a56ileKFdlVWNSrk1fTTG7irCaafSoc0UrmbzjvRWv8A2d7Cio5kM7jJpwNKAMUHhSa4LgNKg1Vur2zsx/pE6If7uefyrlr/AFu/uJ5IRN5UakjEXGfx61RS0jc5YsSTySa6oYe6vJkOfRG5deKrdci2hLn+8/A/Ksi4168nzmYoPROKcmnwHqD+dWE0q1PVSfxrdQpx6CvJmM12CcliSe9MN8o9a6VNHsz1j/WrKaRZL/yxB+tV7WK6C5Wccb5v4UY037Vcv9yBz+Fd4mmWvaID6AVaW1gQYEa/lS9ul0J5X3POgmpS/dt2/KnjS9Yl/wCWe2vQG2oPlRfypFkZoi3AIYDgfWj6w+iE4rqzgh4b1eXq2Pxp48F38n+suQv4130Xzx5YnO7FROP3AfnJaj6xU6E8sGcOfh8JB+8vnB9hmnJ8ObMH95ezt7KAP8a7LJpCxo+tVu4/q9N9Dm4fA2jw8mOSU/7ch/pir8Xh/T4OIraJfovNaZY5puSaylWqS3kzSNOEdkVBpluv8C/lS/2fAP4RVnrSVnzM0K/2KAfwilFrAP4RU+OKMDNF2Mh8iIdEH5UvloOiD8qlIAoxSuwIvLXptH5U1reJgQUX8qsY4pB0NHMwsii+mW7jHlgD2qq+hW7dBitoKKXaMD3pqpJBZHM3Hh0OMKayrjw3cpynNdyRSECtI4iaIdNM84k0i7iBzG35VRkhnQ4ZCPbFeqFFPUA1E9nbyfeiU59q3ji+6MpUF0Z5dtIOWB4qOSUtwBgelekz6NYuvMA/Csa+8PWDRFQjqD12tW8MRGT2MpUpJaM4xGLH93gn++eg+nrVlIkjIZsu7cgd29z6CtS50i2txujMgwOASMfyrI1GPyriGJWbbINzknljW6fNojO3KrseZnlkAjwz9N38K/T/ABqRUS3JAHmTt69vrTz+5smMfyt0BHaoo08tDtJySRuzzUb7F7PXccziJizEPN3J6L7f/WpkamR97knNLHCpc5zweKvJboVHXmhvlGveIFAJwOlOMgGQv4mtBLCEjblsexq5Do9q2Mh/zrFzXU1UWYQbsKeoJ6Cuoh0az/uMfxq5HpVmvSIVlKsl0NFBnJKCowFJNKIZnOQjE/Su0Wyt1HES1J5Ma4wgH4Vm6/ZFcpyEWnXDD7hq0ulTkYxiulIA7ClUBqh1WyrWOej0Rv4jVhNHVe1dGltGRk5P40vlop4QfjRzSZDkkYSaXGv8NWE00Y4jP5VqbiBxgfQUm40a9xc/Yprp4H8IH1qQWajqw/CpzTcnNIXMxot4h6mnbIx/D+dGeaQ0XQa9x2F/uLRTaKVxW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034" name="Picture 10" descr="http://img01.taopic.com/141025/234987-1410250G43158.jpg"/>
          <p:cNvPicPr>
            <a:picLocks noChangeAspect="1" noChangeArrowheads="1"/>
          </p:cNvPicPr>
          <p:nvPr/>
        </p:nvPicPr>
        <p:blipFill>
          <a:blip r:embed="rId4" cstate="print"/>
          <a:srcRect b="4851"/>
          <a:stretch>
            <a:fillRect/>
          </a:stretch>
        </p:blipFill>
        <p:spPr bwMode="auto">
          <a:xfrm>
            <a:off x="-314591" y="332740"/>
            <a:ext cx="9135376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332656"/>
            <a:ext cx="9144000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做好过程监控     提高备考效率</a:t>
            </a:r>
            <a:endParaRPr lang="en-US" altLang="zh-CN" sz="4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altLang="zh-CN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——</a:t>
            </a:r>
            <a:r>
              <a:rPr lang="zh-CN" alt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以“沙”类试题为案例</a:t>
            </a:r>
            <a:endParaRPr lang="zh-CN" alt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右箭头 10">
            <a:hlinkClick r:id="rId5" action="ppaction://hlinkfile"/>
          </p:cNvPr>
          <p:cNvSpPr/>
          <p:nvPr/>
        </p:nvSpPr>
        <p:spPr>
          <a:xfrm>
            <a:off x="7956376" y="6237312"/>
            <a:ext cx="864096" cy="6206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沙合成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01660" y="5828665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976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文本框 3"/>
          <p:cNvSpPr txBox="1">
            <a:spLocks noChangeArrowheads="1"/>
          </p:cNvSpPr>
          <p:nvPr/>
        </p:nvSpPr>
        <p:spPr bwMode="auto">
          <a:xfrm>
            <a:off x="35496" y="33338"/>
            <a:ext cx="9015412" cy="19389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宋体" panose="02010600030101010101" pitchFamily="2" charset="-122"/>
              </a:rPr>
              <a:t>    </a:t>
            </a:r>
            <a:r>
              <a:rPr lang="zh-CN" altLang="zh-CN" sz="2400" b="1" dirty="0" smtClean="0">
                <a:latin typeface="宋体" panose="02010600030101010101" pitchFamily="2" charset="-122"/>
              </a:rPr>
              <a:t>丹</a:t>
            </a:r>
            <a:r>
              <a:rPr lang="zh-CN" altLang="zh-CN" sz="2400" b="1" dirty="0">
                <a:latin typeface="宋体" panose="02010600030101010101" pitchFamily="2" charset="-122"/>
              </a:rPr>
              <a:t>娘沙丘位于西藏林芝米林县丹娘乡境内的雅鲁藏布江北岸，该地区</a:t>
            </a:r>
            <a:r>
              <a:rPr lang="en-US" altLang="zh-CN" sz="2400" b="1" dirty="0" smtClean="0">
                <a:latin typeface="宋体" panose="02010600030101010101" pitchFamily="2" charset="-122"/>
              </a:rPr>
              <a:t>4</a:t>
            </a:r>
            <a:r>
              <a:rPr lang="zh-CN" altLang="en-US" sz="2400" b="1" dirty="0" smtClean="0">
                <a:latin typeface="宋体" panose="02010600030101010101" pitchFamily="2" charset="-122"/>
              </a:rPr>
              <a:t>月</a:t>
            </a:r>
            <a:r>
              <a:rPr lang="en-US" altLang="zh-CN" sz="2400" b="1" dirty="0" smtClean="0">
                <a:latin typeface="微软雅黑" panose="020B0503020204020204" charset="-122"/>
              </a:rPr>
              <a:t>—</a:t>
            </a:r>
            <a:r>
              <a:rPr lang="en-US" altLang="zh-CN" sz="2400" b="1" dirty="0">
                <a:latin typeface="宋体" panose="02010600030101010101" pitchFamily="2" charset="-122"/>
              </a:rPr>
              <a:t>9</a:t>
            </a:r>
            <a:r>
              <a:rPr lang="zh-CN" altLang="en-US" sz="2400" b="1" dirty="0">
                <a:latin typeface="宋体" panose="02010600030101010101" pitchFamily="2" charset="-122"/>
              </a:rPr>
              <a:t>月份降雨丰富，占全年八九成，</a:t>
            </a:r>
            <a:r>
              <a:rPr lang="en-US" altLang="zh-CN" sz="2400" b="1" dirty="0" smtClean="0">
                <a:latin typeface="宋体" panose="02010600030101010101" pitchFamily="2" charset="-122"/>
              </a:rPr>
              <a:t>10</a:t>
            </a:r>
            <a:r>
              <a:rPr lang="zh-CN" altLang="en-US" sz="2400" b="1" dirty="0" smtClean="0">
                <a:latin typeface="宋体" panose="02010600030101010101" pitchFamily="2" charset="-122"/>
              </a:rPr>
              <a:t>月</a:t>
            </a:r>
            <a:r>
              <a:rPr lang="en-US" altLang="zh-CN" sz="2400" b="1" dirty="0" smtClean="0">
                <a:latin typeface="微软雅黑" panose="020B0503020204020204" charset="-122"/>
              </a:rPr>
              <a:t>—</a:t>
            </a:r>
            <a:r>
              <a:rPr lang="zh-CN" altLang="en-US" sz="2400" b="1" dirty="0">
                <a:latin typeface="宋体" panose="02010600030101010101" pitchFamily="2" charset="-122"/>
              </a:rPr>
              <a:t>次年</a:t>
            </a:r>
            <a:r>
              <a:rPr lang="en-US" altLang="zh-CN" sz="2400" b="1" dirty="0">
                <a:latin typeface="宋体" panose="02010600030101010101" pitchFamily="2" charset="-122"/>
              </a:rPr>
              <a:t>3</a:t>
            </a:r>
            <a:r>
              <a:rPr lang="zh-CN" altLang="en-US" sz="2400" b="1" dirty="0">
                <a:latin typeface="宋体" panose="02010600030101010101" pitchFamily="2" charset="-122"/>
              </a:rPr>
              <a:t>月气候干旱，多大风天气，大风经过江面容易形成涡旋上升气流。该地区河谷阶地和沙洲上植被稀少，人们生活能源来自薪柴，以放牧、种植和林业为主。下图示意丹娘沙丘位置及区域等高线分布</a:t>
            </a:r>
            <a:r>
              <a:rPr lang="zh-CN" altLang="en-US" sz="2400" b="1" dirty="0" smtClean="0">
                <a:latin typeface="宋体" panose="02010600030101010101" pitchFamily="2" charset="-122"/>
              </a:rPr>
              <a:t>。</a:t>
            </a:r>
            <a:endParaRPr lang="zh-CN" altLang="en-US" sz="2400" dirty="0">
              <a:latin typeface="宋体" panose="02010600030101010101" pitchFamily="2" charset="-122"/>
            </a:endParaRPr>
          </a:p>
        </p:txBody>
      </p:sp>
      <p:pic>
        <p:nvPicPr>
          <p:cNvPr id="3074" name="图片 4" descr="QQ图片20170418172151"/>
          <p:cNvPicPr>
            <a:picLocks noChangeAspect="1" noChangeArrowheads="1"/>
          </p:cNvPicPr>
          <p:nvPr/>
        </p:nvPicPr>
        <p:blipFill>
          <a:blip r:embed="rId2" cstate="print">
            <a:lum bright="10000" contrast="40000"/>
          </a:blip>
          <a:srcRect l="3465" t="36412" r="3419" b="16234"/>
          <a:stretch>
            <a:fillRect/>
          </a:stretch>
        </p:blipFill>
        <p:spPr bwMode="auto">
          <a:xfrm>
            <a:off x="128588" y="2108200"/>
            <a:ext cx="8826500" cy="416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文本框 5"/>
          <p:cNvSpPr txBox="1">
            <a:spLocks noChangeArrowheads="1"/>
          </p:cNvSpPr>
          <p:nvPr/>
        </p:nvSpPr>
        <p:spPr bwMode="auto">
          <a:xfrm>
            <a:off x="317500" y="6308725"/>
            <a:ext cx="6270625" cy="822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>
                <a:latin typeface="宋体" panose="02010600030101010101" pitchFamily="2" charset="-122"/>
              </a:rPr>
              <a:t>（</a:t>
            </a:r>
            <a:r>
              <a:rPr lang="en-US" altLang="zh-CN" sz="2400" b="1">
                <a:latin typeface="宋体" panose="02010600030101010101" pitchFamily="2" charset="-122"/>
              </a:rPr>
              <a:t>2</a:t>
            </a:r>
            <a:r>
              <a:rPr lang="zh-CN" altLang="en-US" sz="2400" b="1">
                <a:latin typeface="宋体" panose="02010600030101010101" pitchFamily="2" charset="-122"/>
              </a:rPr>
              <a:t>）简要说明丹娘沙丘形成的过程。</a:t>
            </a:r>
            <a:r>
              <a:rPr lang="en-US" altLang="zh-CN" sz="2400" b="1">
                <a:latin typeface="宋体" panose="02010600030101010101" pitchFamily="2" charset="-122"/>
              </a:rPr>
              <a:t>(10</a:t>
            </a:r>
            <a:r>
              <a:rPr lang="zh-CN" altLang="en-US" sz="2400" b="1">
                <a:latin typeface="宋体" panose="02010600030101010101" pitchFamily="2" charset="-122"/>
              </a:rPr>
              <a:t>分</a:t>
            </a:r>
            <a:r>
              <a:rPr lang="en-US" altLang="zh-CN" sz="2400" b="1">
                <a:latin typeface="宋体" panose="02010600030101010101" pitchFamily="2" charset="-122"/>
              </a:rPr>
              <a:t>)</a:t>
            </a:r>
          </a:p>
          <a:p>
            <a:endParaRPr lang="zh-CN" altLang="en-US" sz="2400"/>
          </a:p>
        </p:txBody>
      </p:sp>
      <p:sp>
        <p:nvSpPr>
          <p:cNvPr id="6" name="文本框 3"/>
          <p:cNvSpPr txBox="1">
            <a:spLocks noChangeArrowheads="1"/>
          </p:cNvSpPr>
          <p:nvPr/>
        </p:nvSpPr>
        <p:spPr bwMode="auto">
          <a:xfrm>
            <a:off x="69279" y="4508500"/>
            <a:ext cx="9039225" cy="1938992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宋体" panose="02010600030101010101" pitchFamily="2" charset="-122"/>
              </a:rPr>
              <a:t>冬春季节（</a:t>
            </a:r>
            <a:r>
              <a:rPr lang="en-US" altLang="zh-CN" sz="2400" b="1" dirty="0">
                <a:solidFill>
                  <a:schemeClr val="bg1"/>
                </a:solidFill>
                <a:latin typeface="宋体" panose="02010600030101010101" pitchFamily="2" charset="-122"/>
              </a:rPr>
              <a:t>10</a:t>
            </a:r>
            <a:r>
              <a:rPr lang="zh-CN" altLang="en-US" sz="2400" b="1" dirty="0">
                <a:solidFill>
                  <a:schemeClr val="bg1"/>
                </a:solidFill>
                <a:latin typeface="宋体" panose="02010600030101010101" pitchFamily="2" charset="-122"/>
              </a:rPr>
              <a:t>月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</a:rPr>
              <a:t>—</a:t>
            </a:r>
            <a:r>
              <a:rPr lang="zh-CN" altLang="en-US" sz="2400" b="1" dirty="0">
                <a:solidFill>
                  <a:schemeClr val="bg1"/>
                </a:solidFill>
                <a:latin typeface="宋体" panose="02010600030101010101" pitchFamily="2" charset="-122"/>
              </a:rPr>
              <a:t>次年</a:t>
            </a:r>
            <a:r>
              <a:rPr lang="en-US" altLang="zh-CN" sz="2400" b="1" dirty="0">
                <a:solidFill>
                  <a:schemeClr val="bg1"/>
                </a:solidFill>
                <a:latin typeface="宋体" panose="02010600030101010101" pitchFamily="2" charset="-122"/>
              </a:rPr>
              <a:t>3</a:t>
            </a:r>
            <a:r>
              <a:rPr lang="zh-CN" altLang="en-US" sz="2400" b="1" dirty="0">
                <a:solidFill>
                  <a:schemeClr val="bg1"/>
                </a:solidFill>
                <a:latin typeface="宋体" panose="02010600030101010101" pitchFamily="2" charset="-122"/>
              </a:rPr>
              <a:t>月），气候干旱，大风天气多（</a:t>
            </a:r>
            <a:r>
              <a:rPr lang="en-US" altLang="zh-CN" sz="2400" b="1" dirty="0">
                <a:solidFill>
                  <a:schemeClr val="bg1"/>
                </a:solidFill>
                <a:latin typeface="宋体" panose="02010600030101010101" pitchFamily="2" charset="-122"/>
              </a:rPr>
              <a:t>2</a:t>
            </a:r>
            <a:r>
              <a:rPr lang="zh-CN" altLang="en-US" sz="2400" b="1" dirty="0">
                <a:solidFill>
                  <a:schemeClr val="bg1"/>
                </a:solidFill>
                <a:latin typeface="宋体" panose="02010600030101010101" pitchFamily="2" charset="-122"/>
              </a:rPr>
              <a:t>分），大风经过地区植被稀少，对地面保护性差（</a:t>
            </a:r>
            <a:r>
              <a:rPr lang="en-US" altLang="zh-CN" sz="2400" b="1" dirty="0">
                <a:solidFill>
                  <a:schemeClr val="bg1"/>
                </a:solidFill>
                <a:latin typeface="宋体" panose="02010600030101010101" pitchFamily="2" charset="-122"/>
              </a:rPr>
              <a:t>2</a:t>
            </a:r>
            <a:r>
              <a:rPr lang="zh-CN" altLang="en-US" sz="2400" b="1" dirty="0">
                <a:solidFill>
                  <a:schemeClr val="bg1"/>
                </a:solidFill>
                <a:latin typeface="宋体" panose="02010600030101010101" pitchFamily="2" charset="-122"/>
              </a:rPr>
              <a:t>分），加上经过江面，受阻挡较少，形成涡旋上升气流（</a:t>
            </a:r>
            <a:r>
              <a:rPr lang="en-US" altLang="zh-CN" sz="2400" b="1" dirty="0">
                <a:solidFill>
                  <a:schemeClr val="bg1"/>
                </a:solidFill>
                <a:latin typeface="宋体" panose="02010600030101010101" pitchFamily="2" charset="-122"/>
              </a:rPr>
              <a:t>2</a:t>
            </a:r>
            <a:r>
              <a:rPr lang="zh-CN" altLang="en-US" sz="2400" b="1" dirty="0">
                <a:solidFill>
                  <a:schemeClr val="bg1"/>
                </a:solidFill>
                <a:latin typeface="宋体" panose="02010600030101010101" pitchFamily="2" charset="-122"/>
              </a:rPr>
              <a:t>分），气流携带沙洲和河滩上的沙粒（</a:t>
            </a:r>
            <a:r>
              <a:rPr lang="en-US" altLang="zh-CN" sz="2400" b="1" dirty="0">
                <a:solidFill>
                  <a:schemeClr val="bg1"/>
                </a:solidFill>
                <a:latin typeface="宋体" panose="02010600030101010101" pitchFamily="2" charset="-122"/>
              </a:rPr>
              <a:t>2</a:t>
            </a:r>
            <a:r>
              <a:rPr lang="zh-CN" altLang="en-US" sz="2400" b="1" dirty="0">
                <a:solidFill>
                  <a:schemeClr val="bg1"/>
                </a:solidFill>
                <a:latin typeface="宋体" panose="02010600030101010101" pitchFamily="2" charset="-122"/>
              </a:rPr>
              <a:t>分），受江边山地地形阻挡，风速减缓，沙粒堆积于山坡（</a:t>
            </a:r>
            <a:r>
              <a:rPr lang="en-US" altLang="zh-CN" sz="2400" b="1" dirty="0">
                <a:solidFill>
                  <a:schemeClr val="bg1"/>
                </a:solidFill>
                <a:latin typeface="宋体" panose="02010600030101010101" pitchFamily="2" charset="-122"/>
              </a:rPr>
              <a:t>2</a:t>
            </a:r>
            <a:r>
              <a:rPr lang="zh-CN" altLang="en-US" sz="2400" b="1" dirty="0">
                <a:solidFill>
                  <a:schemeClr val="bg1"/>
                </a:solidFill>
                <a:latin typeface="宋体" panose="02010600030101010101" pitchFamily="2" charset="-122"/>
              </a:rPr>
              <a:t>分）日积月累形成沙丘。</a:t>
            </a:r>
            <a:endParaRPr lang="en-US" altLang="zh-CN" sz="2400" b="1" dirty="0">
              <a:solidFill>
                <a:schemeClr val="bg1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 animBg="1"/>
      <p:bldP spid="3075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l="750" t="8804" r="-750" b="5016"/>
          <a:stretch>
            <a:fillRect/>
          </a:stretch>
        </p:blipFill>
        <p:spPr>
          <a:xfrm>
            <a:off x="-90170" y="-15240"/>
            <a:ext cx="9138920" cy="6928485"/>
          </a:xfrm>
          <a:prstGeom prst="rect">
            <a:avLst/>
          </a:prstGeom>
          <a:solidFill>
            <a:srgbClr val="0070C0"/>
          </a:solidFill>
        </p:spPr>
      </p:pic>
      <p:graphicFrame>
        <p:nvGraphicFramePr>
          <p:cNvPr id="36187" name="内容占位符 36186"/>
          <p:cNvGraphicFramePr>
            <a:graphicFrameLocks noGrp="1"/>
          </p:cNvGraphicFramePr>
          <p:nvPr>
            <p:ph sz="quarter" idx="4294967295"/>
          </p:nvPr>
        </p:nvGraphicFramePr>
        <p:xfrm>
          <a:off x="268288" y="974725"/>
          <a:ext cx="8568690" cy="5797550"/>
        </p:xfrm>
        <a:graphic>
          <a:graphicData uri="http://schemas.openxmlformats.org/drawingml/2006/table">
            <a:tbl>
              <a:tblPr/>
              <a:tblGrid>
                <a:gridCol w="1376045"/>
                <a:gridCol w="7192645"/>
              </a:tblGrid>
              <a:tr h="39624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000" b="1" dirty="0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000" b="1" dirty="0"/>
                        <a:t>自我设置问题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351790">
                <a:tc rowSpan="3"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fontAlgn="ctr">
                        <a:buNone/>
                      </a:pPr>
                      <a:r>
                        <a:rPr lang="zh-CN" altLang="en-US" sz="2800" b="1" dirty="0"/>
                        <a:t>解题前计划阶段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000" b="1" dirty="0"/>
                        <a:t>有些什么样的情境材料？（文字、表格、图像</a:t>
                      </a:r>
                      <a:r>
                        <a:rPr lang="en-US" altLang="zh-CN" sz="2000" b="1" dirty="0"/>
                        <a:t>……</a:t>
                      </a:r>
                      <a:r>
                        <a:rPr lang="zh-CN" altLang="en-US" sz="2000" b="1" dirty="0"/>
                        <a:t>）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3962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000" b="1" dirty="0"/>
                        <a:t>每种材料的解析方法是什么？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33528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000" b="1" dirty="0"/>
                        <a:t>题干中的行为动词是什么？这个行为动词的具体要求是什么？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342265">
                <a:tc rowSpan="4">
                  <a:txBody>
                    <a:bodyPr/>
                    <a:lstStyle/>
                    <a:p>
                      <a:pPr marL="0" lvl="0" indent="0" algn="ctr" fontAlgn="ctr">
                        <a:buNone/>
                      </a:pPr>
                      <a:endParaRPr lang="zh-CN" altLang="en-US" sz="2800" b="1" dirty="0"/>
                    </a:p>
                    <a:p>
                      <a:pPr marL="0" lvl="0" indent="0" algn="ctr" fontAlgn="ctr">
                        <a:buNone/>
                      </a:pPr>
                      <a:endParaRPr lang="zh-CN" altLang="en-US" sz="3200" b="1" dirty="0"/>
                    </a:p>
                    <a:p>
                      <a:pPr marL="0" lvl="0" indent="0" algn="ctr" fontAlgn="ctr">
                        <a:buNone/>
                      </a:pPr>
                      <a:r>
                        <a:rPr lang="zh-CN" altLang="en-US" sz="2800" b="1" dirty="0"/>
                        <a:t>解题过程中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zh-CN" altLang="en-US" sz="2000" b="1" dirty="0">
                          <a:sym typeface="+mn-ea"/>
                        </a:rPr>
                        <a:t>过去见过这个问题吗？或者见过这个题目吗？过去见过相近的题目吗？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33528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zh-CN" altLang="en-US" sz="2000" b="1" dirty="0">
                          <a:sym typeface="+mn-ea"/>
                        </a:rPr>
                        <a:t>用什么知识、原理、规律来解释这个问题？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35179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zh-CN" altLang="en-US" sz="2000" b="1" dirty="0"/>
                        <a:t>材料信息与题干要求有什么样的联系？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35242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zh-CN" altLang="en-US" sz="2000" b="1" dirty="0"/>
                        <a:t>答案的主次顺序该怎样？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352425">
                <a:tc rowSpan="5">
                  <a:txBody>
                    <a:bodyPr/>
                    <a:lstStyle/>
                    <a:p>
                      <a:pPr marL="0" lvl="0" indent="0" algn="ctr" fontAlgn="ctr">
                        <a:buNone/>
                      </a:pPr>
                      <a:endParaRPr lang="zh-CN" altLang="en-US" sz="2800" b="1" dirty="0"/>
                    </a:p>
                    <a:p>
                      <a:pPr marL="0" lvl="0" indent="0" algn="ctr" fontAlgn="ctr">
                        <a:buNone/>
                      </a:pPr>
                      <a:r>
                        <a:rPr lang="zh-CN" altLang="en-US" sz="2800" b="1" dirty="0"/>
                        <a:t>解题后反思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zh-CN" altLang="en-US" sz="2000" b="1" dirty="0"/>
                        <a:t>材料信息用够了吗？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35242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zh-CN" altLang="en-US" sz="2000" b="1" dirty="0"/>
                        <a:t>答案分点呈现了吗？还有没有可以增加的答案点？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35179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zh-CN" altLang="en-US" sz="2000" b="1" dirty="0"/>
                        <a:t>答案够简练、规范吗？逻辑关系成立吗？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35242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zh-CN" altLang="en-US" sz="2000" b="1" dirty="0"/>
                        <a:t>类似情景问题还可能有哪些？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55499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zh-CN" altLang="en-US" sz="2000" b="1" dirty="0">
                          <a:sym typeface="+mn-ea"/>
                        </a:rPr>
                        <a:t>如何建立同类问题的思维模式？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340360" y="188640"/>
            <a:ext cx="8564880" cy="646331"/>
          </a:xfrm>
          <a:prstGeom prst="rect">
            <a:avLst/>
          </a:prstGeom>
          <a:solidFill>
            <a:srgbClr val="0070C0"/>
          </a:solidFill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3600" b="1" noProof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关注解题过程的方法</a:t>
            </a:r>
            <a:r>
              <a:rPr lang="en-US" altLang="zh-CN" sz="3600" b="1" noProof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—</a:t>
            </a:r>
            <a:r>
              <a:rPr lang="zh-CN" altLang="en-US" sz="2800" b="1" noProof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自我提问法</a:t>
            </a:r>
            <a:endParaRPr lang="zh-CN" altLang="en-US" sz="2800" b="1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  <a:solidFill>
            <a:srgbClr val="00B0F0"/>
          </a:solidFill>
        </p:spPr>
        <p:txBody>
          <a:bodyPr/>
          <a:lstStyle/>
          <a:p>
            <a:r>
              <a:rPr lang="zh-CN" altLang="en-US" b="1" dirty="0" smtClean="0">
                <a:solidFill>
                  <a:schemeClr val="bg1"/>
                </a:solidFill>
              </a:rPr>
              <a:t>揣测命题者   自主命题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268761"/>
            <a:ext cx="8291264" cy="39604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zh-CN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在荒漠和</a:t>
            </a:r>
            <a:r>
              <a:rPr lang="en-US" altLang="zh-CN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半</a:t>
            </a:r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荒漠</a:t>
            </a:r>
            <a:r>
              <a:rPr lang="zh-CN" altLang="zh-CN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地区</a:t>
            </a:r>
            <a:r>
              <a:rPr lang="en-US" altLang="zh-CN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尘</a:t>
            </a:r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暴</a:t>
            </a:r>
            <a:r>
              <a:rPr lang="zh-CN" altLang="zh-CN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与沙暴的结合就是沙尘暴，黑风暴是特大的</a:t>
            </a:r>
            <a:r>
              <a:rPr lang="en-US" altLang="zh-CN" sz="2000" dirty="0" err="1" smtClean="0">
                <a:latin typeface="楷体" panose="02010609060101010101" pitchFamily="49" charset="-122"/>
                <a:ea typeface="楷体" panose="02010609060101010101" pitchFamily="49" charset="-122"/>
              </a:rPr>
              <a:t>强沙尘</a:t>
            </a:r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暴</a:t>
            </a:r>
            <a:r>
              <a:rPr lang="zh-CN" altLang="zh-CN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  <a:p>
            <a:pPr>
              <a:buNone/>
            </a:pPr>
            <a:r>
              <a:rPr lang="en-US" altLang="zh-CN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1934</a:t>
            </a:r>
            <a:r>
              <a:rPr lang="zh-CN" altLang="zh-CN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zh-CN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en-US" altLang="zh-CN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11</a:t>
            </a:r>
            <a:r>
              <a:rPr lang="zh-CN" altLang="zh-CN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日凌晨，美国西部草原地区发生了一场人类历史上空前未有的黑色风暴。风暴整整刮了</a:t>
            </a:r>
            <a:r>
              <a:rPr lang="en-US" altLang="zh-CN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zh-CN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天</a:t>
            </a:r>
            <a:r>
              <a:rPr lang="en-US" altLang="zh-CN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zh-CN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夜，形成一个东西长</a:t>
            </a:r>
            <a:r>
              <a:rPr lang="en-US" altLang="zh-CN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2400</a:t>
            </a:r>
            <a:r>
              <a:rPr lang="zh-CN" altLang="zh-CN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公里，南北宽</a:t>
            </a:r>
            <a:r>
              <a:rPr lang="en-US" altLang="zh-CN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1440</a:t>
            </a:r>
            <a:r>
              <a:rPr lang="zh-CN" altLang="zh-CN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公里，高</a:t>
            </a:r>
            <a:r>
              <a:rPr lang="en-US" altLang="zh-CN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3400</a:t>
            </a:r>
            <a:r>
              <a:rPr lang="zh-CN" altLang="zh-CN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米的迅速移动的巨大黑色风暴带。风暴所经之处，溪水断流，水井干涸，田地龟裂，庄稼枯萎，牲畜渴死，千万人流离失所。沙尘暴一般发生于春夏交接之际，其形成与</a:t>
            </a:r>
            <a:r>
              <a:rPr lang="en-US" altLang="zh-CN" sz="2000" dirty="0" err="1" smtClean="0">
                <a:latin typeface="楷体" panose="02010609060101010101" pitchFamily="49" charset="-122"/>
                <a:ea typeface="楷体" panose="02010609060101010101" pitchFamily="49" charset="-122"/>
              </a:rPr>
              <a:t>大气环流</a:t>
            </a:r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000" dirty="0" err="1" smtClean="0">
                <a:latin typeface="楷体" panose="02010609060101010101" pitchFamily="49" charset="-122"/>
                <a:ea typeface="楷体" panose="02010609060101010101" pitchFamily="49" charset="-122"/>
              </a:rPr>
              <a:t>地貌形态</a:t>
            </a:r>
            <a:r>
              <a:rPr lang="zh-CN" altLang="zh-CN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和气候因素有关，更与人为的生态</a:t>
            </a:r>
            <a:r>
              <a:rPr lang="en-US" altLang="zh-CN" sz="2000" dirty="0" err="1" smtClean="0">
                <a:latin typeface="楷体" panose="02010609060101010101" pitchFamily="49" charset="-122"/>
                <a:ea typeface="楷体" panose="02010609060101010101" pitchFamily="49" charset="-122"/>
              </a:rPr>
              <a:t>环境破坏</a:t>
            </a:r>
            <a:r>
              <a:rPr lang="zh-CN" altLang="zh-CN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密不可分，它是沙漠化加剧的象征。人口的快速增长带来不合理的农垦、</a:t>
            </a:r>
            <a:r>
              <a:rPr lang="en-US" altLang="zh-CN" sz="2000" dirty="0" err="1" smtClean="0">
                <a:latin typeface="楷体" panose="02010609060101010101" pitchFamily="49" charset="-122"/>
                <a:ea typeface="楷体" panose="02010609060101010101" pitchFamily="49" charset="-122"/>
              </a:rPr>
              <a:t>过度放牧</a:t>
            </a:r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zh-CN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过度采樵、单一耕种，这些现象必然导致植被和地表结构破坏，使草原萎轨</a:t>
            </a:r>
            <a:r>
              <a:rPr lang="en-US" altLang="zh-CN" sz="2000" dirty="0" err="1" smtClean="0">
                <a:latin typeface="楷体" panose="02010609060101010101" pitchFamily="49" charset="-122"/>
                <a:ea typeface="楷体" panose="02010609060101010101" pitchFamily="49" charset="-122"/>
              </a:rPr>
              <a:t>土地沙化</a:t>
            </a:r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000" dirty="0" err="1" smtClean="0">
                <a:latin typeface="楷体" panose="02010609060101010101" pitchFamily="49" charset="-122"/>
                <a:ea typeface="楷体" panose="02010609060101010101" pitchFamily="49" charset="-122"/>
              </a:rPr>
              <a:t>生态系统</a:t>
            </a:r>
            <a:r>
              <a:rPr lang="zh-CN" altLang="zh-CN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失衡。由于这种造沙的速度远快于人们治沙的速度，无疑为沙尘暴形成提供条件。</a:t>
            </a:r>
          </a:p>
          <a:p>
            <a:pPr>
              <a:buNone/>
            </a:pPr>
            <a:endParaRPr lang="zh-CN" altLang="en-US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" name="图片 3" descr="http://img2.7wenta.com/upload/wti/20141125/14168930805756271.png"/>
          <p:cNvPicPr/>
          <p:nvPr/>
        </p:nvPicPr>
        <p:blipFill>
          <a:blip r:embed="rId2" cstate="print"/>
          <a:srcRect l="2083" t="4865" r="2976"/>
          <a:stretch>
            <a:fillRect/>
          </a:stretch>
        </p:blipFill>
        <p:spPr bwMode="auto">
          <a:xfrm>
            <a:off x="5652120" y="4797152"/>
            <a:ext cx="3240360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99592" y="5373216"/>
            <a:ext cx="4464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推测本次黑风暴发生期间的天气状况，说明推测依据。</a:t>
            </a: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11560" y="3284984"/>
            <a:ext cx="8280920" cy="3024336"/>
          </a:xfrm>
        </p:spPr>
        <p:txBody>
          <a:bodyPr>
            <a:noAutofit/>
          </a:bodyPr>
          <a:lstStyle/>
          <a:p>
            <a:pPr algn="l"/>
            <a:r>
              <a:rPr lang="en-US" altLang="zh-CN" sz="2000" b="1" dirty="0" smtClean="0">
                <a:solidFill>
                  <a:schemeClr val="tx1"/>
                </a:solidFill>
              </a:rPr>
              <a:t>                                       【</a:t>
            </a:r>
            <a:r>
              <a:rPr lang="zh-CN" altLang="en-US" sz="2000" b="1" dirty="0">
                <a:solidFill>
                  <a:schemeClr val="tx1"/>
                </a:solidFill>
              </a:rPr>
              <a:t>一图了解沙尘的形成</a:t>
            </a:r>
            <a:r>
              <a:rPr lang="en-US" altLang="zh-CN" sz="2000" b="1" dirty="0" smtClean="0">
                <a:solidFill>
                  <a:schemeClr val="tx1"/>
                </a:solidFill>
              </a:rPr>
              <a:t>】</a:t>
            </a:r>
          </a:p>
          <a:p>
            <a:pPr algn="l"/>
            <a:r>
              <a:rPr lang="zh-CN" altLang="en-US" sz="2000" b="1" dirty="0" smtClean="0">
                <a:solidFill>
                  <a:schemeClr val="tx1"/>
                </a:solidFill>
              </a:rPr>
              <a:t>生</a:t>
            </a:r>
            <a:r>
              <a:rPr lang="zh-CN" altLang="en-US" sz="2000" b="1" dirty="0">
                <a:solidFill>
                  <a:schemeClr val="tx1"/>
                </a:solidFill>
              </a:rPr>
              <a:t>成沙尘暴一般需要三个条件。 第一个条件是要有大风。因为大风是发生沙尘暴的动力。引起大范围沙尘暴的大风主要发生在冷空气南下的前锋，即冷锋上。但如果要形成强沙尘暴，常常还需要有飑线等中小尺度天气系统的配合、激发。 第二个条件是地面要有沙源。这是形成沙尘暴的物质基础。 第三个是个虽非必要，但却十分重要的条件，即大气上凉下热的不稳定层结。沙尘暴一般多发生在午后到傍晚，就是这个原因。因为午后地面最热，上下对流最旺盛，沙尘飞得最高。相反，“狂风怕日落”，夜间对流停止，沙尘难以上扬。所以风沙天气期间的飞机多在夜间飞行。</a:t>
            </a:r>
          </a:p>
          <a:p>
            <a:pPr algn="l"/>
            <a:r>
              <a:rPr lang="zh-CN" altLang="en-US" sz="2000" b="1" dirty="0">
                <a:solidFill>
                  <a:schemeClr val="tx1"/>
                </a:solidFill>
              </a:rPr>
              <a:t/>
            </a:r>
            <a:br>
              <a:rPr lang="zh-CN" altLang="en-US" sz="2000" b="1" dirty="0">
                <a:solidFill>
                  <a:schemeClr val="tx1"/>
                </a:solidFill>
              </a:rPr>
            </a:b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  <a:effectLst/>
        </p:spPr>
        <p:txBody>
          <a:bodyPr vert="horz" wrap="none" lIns="0" tIns="0" rIns="53958" bIns="71415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charset="-122"/>
                <a:ea typeface="punctuation"/>
                <a:cs typeface="宋体" panose="02010600030101010101" pitchFamily="2" charset="-122"/>
              </a:rPr>
              <a:t>【</a:t>
            </a:r>
            <a:r>
              <a:rPr kumimoji="0" lang="zh-CN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charset="-122"/>
                <a:ea typeface="punctuation"/>
                <a:cs typeface="宋体" panose="02010600030101010101" pitchFamily="2" charset="-122"/>
              </a:rPr>
              <a:t>一图了解沙尘的形成</a:t>
            </a:r>
            <a:r>
              <a:rPr kumimoji="0" lang="zh-CN" altLang="zh-CN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charset="-122"/>
                <a:ea typeface="punctuation"/>
                <a:cs typeface="宋体" panose="02010600030101010101" pitchFamily="2" charset="-122"/>
              </a:rPr>
              <a:t>】</a:t>
            </a:r>
            <a:r>
              <a:rPr kumimoji="0" lang="zh-CN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charset="-122"/>
                <a:ea typeface="punctuation"/>
                <a:cs typeface="宋体" panose="02010600030101010101" pitchFamily="2" charset="-122"/>
              </a:rPr>
              <a:t>生成沙尘暴一般需要三个条件。 第一个条件是要有大风。因为大风是发生沙尘暴的动力。引起大范围沙尘暴的大风主要发生在冷空气南下的前锋，即冷锋上。但如果要形成强沙尘暴，常常还需要有飑线等中小尺度天气系统的配合、激发。 第二个条件是地面要有沙源。这是形成沙尘暴的物质基础。 第三个是个虽非必要，但却十分重要的条件，即大气上凉下热的不稳定层结。沙尘暴一般多发生在午后到傍晚，就是这个原因。因为午后地面最热，上下对流最旺盛，沙尘飞得最高。相反，</a:t>
            </a:r>
            <a:r>
              <a:rPr kumimoji="0" lang="zh-CN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/>
                <a:ea typeface="punctuation"/>
                <a:cs typeface="宋体" panose="02010600030101010101" pitchFamily="2" charset="-122"/>
              </a:rPr>
              <a:t>“</a:t>
            </a:r>
            <a:r>
              <a:rPr kumimoji="0" lang="zh-CN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charset="-122"/>
                <a:ea typeface="punctuation"/>
                <a:cs typeface="宋体" panose="02010600030101010101" pitchFamily="2" charset="-122"/>
              </a:rPr>
              <a:t>狂风怕日落</a:t>
            </a:r>
            <a:r>
              <a:rPr kumimoji="0" lang="zh-CN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/>
                <a:ea typeface="punctuation"/>
                <a:cs typeface="宋体" panose="02010600030101010101" pitchFamily="2" charset="-122"/>
              </a:rPr>
              <a:t>”</a:t>
            </a:r>
            <a:r>
              <a:rPr kumimoji="0" lang="zh-CN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charset="-122"/>
                <a:ea typeface="punctuation"/>
                <a:cs typeface="宋体" panose="02010600030101010101" pitchFamily="2" charset="-122"/>
              </a:rPr>
              <a:t>，夜间对流停止，沙尘难以上扬。所以风沙天气期间的飞机多在夜间飞行。</a:t>
            </a:r>
            <a:endParaRPr kumimoji="0" lang="zh-CN" sz="9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punctuation"/>
              <a:cs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b="0" i="0" u="none" strike="noStrike" cap="none" normalizeH="0" baseline="0" smtClean="0">
                <a:ln>
                  <a:noFill/>
                </a:ln>
                <a:solidFill>
                  <a:srgbClr val="295C9D"/>
                </a:solidFill>
                <a:effectLst/>
                <a:latin typeface="Arial" panose="020B0604020202020204" pitchFamily="34" charset="0"/>
                <a:ea typeface="punctuation"/>
                <a:cs typeface="宋体" panose="02010600030101010101" pitchFamily="2" charset="-122"/>
                <a:hlinkClick r:id="rId2" tooltip="查看大图"/>
              </a:rPr>
              <a:t>  </a:t>
            </a:r>
            <a:endParaRPr kumimoji="0" lang="zh-CN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punctuation"/>
                <a:cs typeface="宋体" panose="02010600030101010101" pitchFamily="2" charset="-122"/>
              </a:rPr>
              <a:t/>
            </a:r>
            <a:br>
              <a:rPr kumimoji="0" lang="zh-CN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punctuation"/>
                <a:cs typeface="宋体" panose="02010600030101010101" pitchFamily="2" charset="-122"/>
              </a:rPr>
            </a:br>
            <a:endParaRPr kumimoji="0" lang="zh-CN" sz="24000" b="0" i="0" u="none" strike="noStrike" cap="none" normalizeH="0" baseline="0" smtClean="0">
              <a:ln>
                <a:noFill/>
              </a:ln>
              <a:solidFill>
                <a:srgbClr val="295C9D"/>
              </a:solidFill>
              <a:effectLst/>
              <a:latin typeface="Arial" panose="020B0604020202020204" pitchFamily="34" charset="0"/>
              <a:ea typeface="punctuation"/>
              <a:cs typeface="宋体" panose="02010600030101010101" pitchFamily="2" charset="-122"/>
            </a:endParaRPr>
          </a:p>
        </p:txBody>
      </p:sp>
      <p:sp>
        <p:nvSpPr>
          <p:cNvPr id="1028" name="AutoShape 4" descr="http://b366.photo.store.qq.com/psb?/V10UWuO61ExqeV/IOOgiCHdfR7DQOaqyg720VXgJ2cC*8CePGMjapDJHbU!/b/dG4BAAAAAAAA&amp;bo=9AEeAfQBHgERADc!&amp;rf=viewer_31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029" name="Picture 5" descr="C:\Users\Administrator\Documents\Tencent Files\54210194\Image\C2C\2Y5[DK~BE(@K7O[MSQ5BWW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404664"/>
            <a:ext cx="4762500" cy="2724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5" y="132080"/>
            <a:ext cx="9162415" cy="6685915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2987824" y="2492896"/>
            <a:ext cx="2592288" cy="2232248"/>
            <a:chOff x="2987824" y="2492896"/>
            <a:chExt cx="2592288" cy="2232248"/>
          </a:xfrm>
        </p:grpSpPr>
        <p:sp>
          <p:nvSpPr>
            <p:cNvPr id="5" name="爆炸形 1 4"/>
            <p:cNvSpPr/>
            <p:nvPr/>
          </p:nvSpPr>
          <p:spPr>
            <a:xfrm>
              <a:off x="2987824" y="2492896"/>
              <a:ext cx="2592288" cy="2232248"/>
            </a:xfrm>
            <a:prstGeom prst="irregularSeal1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635896" y="3068960"/>
              <a:ext cx="122413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5400" b="1" dirty="0" smtClean="0">
                  <a:solidFill>
                    <a:srgbClr val="FFFF00"/>
                  </a:solidFill>
                </a:rPr>
                <a:t>沙</a:t>
              </a:r>
              <a:endParaRPr lang="zh-CN" altLang="en-US" sz="54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 rot="5400000">
            <a:off x="5544108" y="2456892"/>
            <a:ext cx="2592288" cy="2808312"/>
            <a:chOff x="2987824" y="2492896"/>
            <a:chExt cx="2592288" cy="2232248"/>
          </a:xfrm>
        </p:grpSpPr>
        <p:sp>
          <p:nvSpPr>
            <p:cNvPr id="9" name="爆炸形 1 8"/>
            <p:cNvSpPr/>
            <p:nvPr/>
          </p:nvSpPr>
          <p:spPr>
            <a:xfrm>
              <a:off x="2987824" y="2492896"/>
              <a:ext cx="2592288" cy="2232248"/>
            </a:xfrm>
            <a:prstGeom prst="irregularSeal1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47864" y="3356992"/>
              <a:ext cx="17281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b="1" dirty="0" smtClean="0">
                  <a:solidFill>
                    <a:srgbClr val="FFFF00"/>
                  </a:solidFill>
                </a:rPr>
                <a:t>沙尘暴</a:t>
              </a:r>
              <a:endParaRPr lang="zh-CN" altLang="en-US" sz="36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rot="2212212">
            <a:off x="4634646" y="209521"/>
            <a:ext cx="2592288" cy="2743505"/>
            <a:chOff x="2987824" y="2492896"/>
            <a:chExt cx="2592288" cy="2232248"/>
          </a:xfrm>
        </p:grpSpPr>
        <p:sp>
          <p:nvSpPr>
            <p:cNvPr id="12" name="爆炸形 1 11"/>
            <p:cNvSpPr/>
            <p:nvPr/>
          </p:nvSpPr>
          <p:spPr>
            <a:xfrm>
              <a:off x="2987824" y="2492896"/>
              <a:ext cx="2592288" cy="2232248"/>
            </a:xfrm>
            <a:prstGeom prst="irregularSeal1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347864" y="2924944"/>
              <a:ext cx="1800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800" b="1" dirty="0" smtClean="0">
                  <a:solidFill>
                    <a:srgbClr val="FFFF00"/>
                  </a:solidFill>
                </a:rPr>
                <a:t>沙山</a:t>
              </a:r>
              <a:r>
                <a:rPr lang="zh-CN" altLang="en-US" sz="2400" b="1" dirty="0" smtClean="0">
                  <a:solidFill>
                    <a:srgbClr val="FFFF00"/>
                  </a:solidFill>
                </a:rPr>
                <a:t>（固定沙丘）</a:t>
              </a:r>
              <a:endParaRPr lang="zh-CN" altLang="en-US" sz="48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 rot="17943776">
            <a:off x="1211135" y="77366"/>
            <a:ext cx="2592288" cy="2945090"/>
            <a:chOff x="2987824" y="2492896"/>
            <a:chExt cx="2592288" cy="2232248"/>
          </a:xfrm>
        </p:grpSpPr>
        <p:sp>
          <p:nvSpPr>
            <p:cNvPr id="15" name="爆炸形 1 14"/>
            <p:cNvSpPr/>
            <p:nvPr/>
          </p:nvSpPr>
          <p:spPr>
            <a:xfrm>
              <a:off x="2987824" y="2492896"/>
              <a:ext cx="2592288" cy="2232248"/>
            </a:xfrm>
            <a:prstGeom prst="irregularSeal1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635896" y="2948751"/>
              <a:ext cx="122413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b="1" dirty="0" smtClean="0">
                  <a:solidFill>
                    <a:srgbClr val="FFFF00"/>
                  </a:solidFill>
                </a:rPr>
                <a:t>移动沙丘</a:t>
              </a:r>
              <a:endParaRPr lang="zh-CN" altLang="en-US" sz="36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 rot="15179462">
            <a:off x="604753" y="2595469"/>
            <a:ext cx="2592288" cy="2519219"/>
            <a:chOff x="2987824" y="2492896"/>
            <a:chExt cx="2592288" cy="2232248"/>
          </a:xfrm>
        </p:grpSpPr>
        <p:sp>
          <p:nvSpPr>
            <p:cNvPr id="18" name="爆炸形 1 17"/>
            <p:cNvSpPr/>
            <p:nvPr/>
          </p:nvSpPr>
          <p:spPr>
            <a:xfrm>
              <a:off x="2987824" y="2492896"/>
              <a:ext cx="2592288" cy="2232248"/>
            </a:xfrm>
            <a:prstGeom prst="irregularSeal1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635896" y="2924944"/>
              <a:ext cx="122413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b="1" dirty="0" smtClean="0">
                  <a:solidFill>
                    <a:srgbClr val="FFFF00"/>
                  </a:solidFill>
                </a:rPr>
                <a:t>沙漠化</a:t>
              </a:r>
              <a:endParaRPr lang="zh-CN" altLang="en-US" sz="36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 rot="10800000">
            <a:off x="2987824" y="4293097"/>
            <a:ext cx="2592288" cy="2564904"/>
            <a:chOff x="2987824" y="2492896"/>
            <a:chExt cx="2592288" cy="2232248"/>
          </a:xfrm>
        </p:grpSpPr>
        <p:sp>
          <p:nvSpPr>
            <p:cNvPr id="21" name="爆炸形 1 20"/>
            <p:cNvSpPr/>
            <p:nvPr/>
          </p:nvSpPr>
          <p:spPr>
            <a:xfrm rot="11020659">
              <a:off x="2987824" y="2492896"/>
              <a:ext cx="2592288" cy="2232248"/>
            </a:xfrm>
            <a:prstGeom prst="irregularSeal1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563887" y="3254699"/>
              <a:ext cx="1512168" cy="8571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b="1" dirty="0" smtClean="0">
                  <a:solidFill>
                    <a:srgbClr val="FFFF00"/>
                  </a:solidFill>
                </a:rPr>
                <a:t>沙洲</a:t>
              </a:r>
              <a:r>
                <a:rPr lang="zh-CN" altLang="en-US" b="1" dirty="0" smtClean="0">
                  <a:solidFill>
                    <a:srgbClr val="FFFF00"/>
                  </a:solidFill>
                </a:rPr>
                <a:t>（堆积地貌）</a:t>
              </a:r>
              <a:endParaRPr lang="zh-CN" altLang="en-US" sz="1600" b="1" dirty="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b="6472"/>
          <a:stretch>
            <a:fillRect/>
          </a:stretch>
        </p:blipFill>
        <p:spPr>
          <a:xfrm>
            <a:off x="-19050" y="13335"/>
            <a:ext cx="9204960" cy="683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35696" y="1785005"/>
            <a:ext cx="1296144" cy="1432560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4400" b="1" dirty="0" smtClean="0">
                <a:solidFill>
                  <a:schemeClr val="tx1"/>
                </a:solidFill>
              </a:rPr>
              <a:t>沙源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63887" y="1321604"/>
            <a:ext cx="2395325" cy="579120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tx1"/>
                </a:solidFill>
              </a:rPr>
              <a:t>土地裸露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63620" y="2329815"/>
            <a:ext cx="3094990" cy="579120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tx1"/>
                </a:solidFill>
              </a:rPr>
              <a:t>河底、湖底裸露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35696" y="3933056"/>
            <a:ext cx="1296144" cy="1432560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4400" b="1" dirty="0" smtClean="0">
                <a:solidFill>
                  <a:schemeClr val="tx1"/>
                </a:solidFill>
              </a:rPr>
              <a:t>运动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63888" y="3140968"/>
            <a:ext cx="2230130" cy="579120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tx1"/>
                </a:solidFill>
              </a:rPr>
              <a:t>风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63888" y="3933056"/>
            <a:ext cx="2230130" cy="579120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tx1"/>
                </a:solidFill>
              </a:rPr>
              <a:t>流水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63888" y="4881349"/>
            <a:ext cx="2230130" cy="579120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tx1"/>
                </a:solidFill>
              </a:rPr>
              <a:t>海浪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9552" y="2924944"/>
            <a:ext cx="1008112" cy="762000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4400" b="1" dirty="0" smtClean="0">
                <a:solidFill>
                  <a:schemeClr val="tx1"/>
                </a:solidFill>
              </a:rPr>
              <a:t>沙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19260" y="1187673"/>
            <a:ext cx="2016224" cy="3992880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tx1"/>
                </a:solidFill>
              </a:rPr>
              <a:t>各种与沙有关的地理事物：沙漠化沙丘（山）、沙尘暴、三角洲、沙堤</a:t>
            </a:r>
            <a:r>
              <a:rPr lang="en-US" altLang="zh-CN" sz="3200" b="1" dirty="0" smtClean="0">
                <a:solidFill>
                  <a:schemeClr val="tx1"/>
                </a:solidFill>
              </a:rPr>
              <a:t>……</a:t>
            </a:r>
          </a:p>
        </p:txBody>
      </p:sp>
      <p:sp>
        <p:nvSpPr>
          <p:cNvPr id="13" name="左大括号 12"/>
          <p:cNvSpPr/>
          <p:nvPr/>
        </p:nvSpPr>
        <p:spPr>
          <a:xfrm>
            <a:off x="1619672" y="2132856"/>
            <a:ext cx="216024" cy="2232248"/>
          </a:xfrm>
          <a:prstGeom prst="leftBrace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0070C0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tx1"/>
              </a:solidFill>
            </a:endParaRPr>
          </a:p>
        </p:txBody>
      </p:sp>
      <p:sp>
        <p:nvSpPr>
          <p:cNvPr id="14" name="左大括号 13"/>
          <p:cNvSpPr/>
          <p:nvPr/>
        </p:nvSpPr>
        <p:spPr>
          <a:xfrm>
            <a:off x="3275856" y="1453431"/>
            <a:ext cx="216024" cy="1296144"/>
          </a:xfrm>
          <a:prstGeom prst="leftBrace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0070C0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tx1"/>
              </a:solidFill>
            </a:endParaRPr>
          </a:p>
        </p:txBody>
      </p:sp>
      <p:sp>
        <p:nvSpPr>
          <p:cNvPr id="15" name="左大括号 14"/>
          <p:cNvSpPr/>
          <p:nvPr/>
        </p:nvSpPr>
        <p:spPr>
          <a:xfrm flipH="1">
            <a:off x="6587212" y="1052736"/>
            <a:ext cx="432048" cy="4320480"/>
          </a:xfrm>
          <a:prstGeom prst="leftBrace">
            <a:avLst>
              <a:gd name="adj1" fmla="val 42469"/>
              <a:gd name="adj2" fmla="val 50000"/>
            </a:avLst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0070C0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tx1"/>
              </a:solidFill>
            </a:endParaRPr>
          </a:p>
        </p:txBody>
      </p:sp>
      <p:sp>
        <p:nvSpPr>
          <p:cNvPr id="16" name="左大括号 15"/>
          <p:cNvSpPr/>
          <p:nvPr/>
        </p:nvSpPr>
        <p:spPr>
          <a:xfrm>
            <a:off x="3275856" y="3212976"/>
            <a:ext cx="216024" cy="2088232"/>
          </a:xfrm>
          <a:prstGeom prst="leftBrace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0070C0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2230" y="17145"/>
            <a:ext cx="9232900" cy="68300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59631" y="817548"/>
            <a:ext cx="114885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/>
              <a:t>风</a:t>
            </a:r>
            <a:endParaRPr lang="zh-CN" alt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203847" y="817548"/>
            <a:ext cx="114885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/>
              <a:t>沙</a:t>
            </a:r>
            <a:endParaRPr lang="zh-CN" alt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436096" y="817548"/>
            <a:ext cx="194421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/>
              <a:t>流动沙丘</a:t>
            </a:r>
            <a:endParaRPr lang="zh-CN" alt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259632" y="1897668"/>
            <a:ext cx="115212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/>
              <a:t>风</a:t>
            </a:r>
            <a:endParaRPr lang="zh-CN" alt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843808" y="1897668"/>
            <a:ext cx="93610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/>
              <a:t>沙</a:t>
            </a:r>
            <a:endParaRPr lang="zh-CN" alt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427984" y="1897668"/>
            <a:ext cx="201622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/>
              <a:t>阻挡、距离</a:t>
            </a:r>
            <a:endParaRPr lang="zh-CN" alt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020272" y="1681644"/>
            <a:ext cx="1728192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/>
              <a:t>固定沙丘（山）</a:t>
            </a:r>
            <a:endParaRPr lang="zh-CN" altLang="en-US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259632" y="3049796"/>
            <a:ext cx="93610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/>
              <a:t>风</a:t>
            </a:r>
            <a:endParaRPr lang="zh-CN" altLang="en-US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699792" y="3049796"/>
            <a:ext cx="93610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/>
              <a:t>沙</a:t>
            </a:r>
            <a:endParaRPr lang="zh-CN" altLang="en-US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499992" y="3049796"/>
            <a:ext cx="194421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/>
              <a:t>距离远近</a:t>
            </a:r>
            <a:endParaRPr lang="zh-CN" altLang="en-US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092280" y="2977788"/>
            <a:ext cx="151216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/>
              <a:t>筛选性</a:t>
            </a:r>
            <a:endParaRPr lang="zh-CN" altLang="en-US" sz="28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259632" y="3985900"/>
            <a:ext cx="144016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/>
              <a:t>海浪</a:t>
            </a:r>
            <a:endParaRPr lang="zh-CN" altLang="en-US" sz="2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275856" y="3985900"/>
            <a:ext cx="133729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/>
              <a:t>沙</a:t>
            </a:r>
            <a:endParaRPr lang="zh-CN" altLang="en-US" sz="2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436095" y="3985900"/>
            <a:ext cx="133729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/>
              <a:t>沙堤</a:t>
            </a:r>
            <a:endParaRPr lang="zh-CN" altLang="en-US" sz="28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259632" y="5210036"/>
            <a:ext cx="133729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/>
              <a:t>流水</a:t>
            </a:r>
            <a:endParaRPr lang="zh-CN" altLang="en-US" sz="28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3140223" y="5290428"/>
            <a:ext cx="133729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/>
              <a:t>沙</a:t>
            </a:r>
            <a:endParaRPr lang="zh-CN" altLang="en-US" sz="28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5436096" y="5282044"/>
            <a:ext cx="216024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/>
              <a:t>堆积地貌</a:t>
            </a:r>
            <a:endParaRPr lang="zh-CN" altLang="en-US" sz="28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2627784" y="6021288"/>
            <a:ext cx="4423349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/>
              <a:t>流速大小影响沉积</a:t>
            </a:r>
            <a:endParaRPr lang="zh-CN" altLang="en-US" sz="2800" b="1" dirty="0"/>
          </a:p>
        </p:txBody>
      </p:sp>
      <p:sp>
        <p:nvSpPr>
          <p:cNvPr id="20" name="右箭头 19"/>
          <p:cNvSpPr/>
          <p:nvPr/>
        </p:nvSpPr>
        <p:spPr>
          <a:xfrm>
            <a:off x="2483768" y="961564"/>
            <a:ext cx="618614" cy="2617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/>
          </a:p>
        </p:txBody>
      </p:sp>
      <p:sp>
        <p:nvSpPr>
          <p:cNvPr id="22" name="右箭头 21"/>
          <p:cNvSpPr/>
          <p:nvPr/>
        </p:nvSpPr>
        <p:spPr>
          <a:xfrm>
            <a:off x="4644008" y="961564"/>
            <a:ext cx="618614" cy="2617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/>
          </a:p>
        </p:txBody>
      </p:sp>
      <p:sp>
        <p:nvSpPr>
          <p:cNvPr id="29" name="右箭头 28"/>
          <p:cNvSpPr/>
          <p:nvPr/>
        </p:nvSpPr>
        <p:spPr>
          <a:xfrm>
            <a:off x="2699792" y="4129916"/>
            <a:ext cx="618614" cy="2617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/>
          </a:p>
        </p:txBody>
      </p:sp>
      <p:sp>
        <p:nvSpPr>
          <p:cNvPr id="30" name="右箭头 29"/>
          <p:cNvSpPr/>
          <p:nvPr/>
        </p:nvSpPr>
        <p:spPr>
          <a:xfrm>
            <a:off x="4716016" y="4129916"/>
            <a:ext cx="618614" cy="2617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/>
          </a:p>
        </p:txBody>
      </p:sp>
      <p:sp>
        <p:nvSpPr>
          <p:cNvPr id="31" name="右箭头 30"/>
          <p:cNvSpPr/>
          <p:nvPr/>
        </p:nvSpPr>
        <p:spPr>
          <a:xfrm>
            <a:off x="2483768" y="2041684"/>
            <a:ext cx="618614" cy="2617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/>
          </a:p>
        </p:txBody>
      </p:sp>
      <p:sp>
        <p:nvSpPr>
          <p:cNvPr id="32" name="右箭头 31"/>
          <p:cNvSpPr/>
          <p:nvPr/>
        </p:nvSpPr>
        <p:spPr>
          <a:xfrm>
            <a:off x="3779912" y="2113692"/>
            <a:ext cx="618614" cy="2617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/>
          </a:p>
        </p:txBody>
      </p:sp>
      <p:sp>
        <p:nvSpPr>
          <p:cNvPr id="33" name="右箭头 32"/>
          <p:cNvSpPr/>
          <p:nvPr/>
        </p:nvSpPr>
        <p:spPr>
          <a:xfrm>
            <a:off x="6444208" y="2113693"/>
            <a:ext cx="474598" cy="235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/>
          </a:p>
        </p:txBody>
      </p:sp>
      <p:sp>
        <p:nvSpPr>
          <p:cNvPr id="34" name="右箭头 33"/>
          <p:cNvSpPr/>
          <p:nvPr/>
        </p:nvSpPr>
        <p:spPr>
          <a:xfrm>
            <a:off x="2195736" y="3193812"/>
            <a:ext cx="618614" cy="2617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/>
          </a:p>
        </p:txBody>
      </p:sp>
      <p:sp>
        <p:nvSpPr>
          <p:cNvPr id="35" name="右箭头 34"/>
          <p:cNvSpPr/>
          <p:nvPr/>
        </p:nvSpPr>
        <p:spPr>
          <a:xfrm>
            <a:off x="3707904" y="3121804"/>
            <a:ext cx="618614" cy="2617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/>
          </a:p>
        </p:txBody>
      </p:sp>
      <p:sp>
        <p:nvSpPr>
          <p:cNvPr id="36" name="右箭头 35"/>
          <p:cNvSpPr/>
          <p:nvPr/>
        </p:nvSpPr>
        <p:spPr>
          <a:xfrm>
            <a:off x="6516216" y="3121804"/>
            <a:ext cx="618614" cy="2617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/>
          </a:p>
        </p:txBody>
      </p:sp>
      <p:sp>
        <p:nvSpPr>
          <p:cNvPr id="37" name="右箭头 36"/>
          <p:cNvSpPr/>
          <p:nvPr/>
        </p:nvSpPr>
        <p:spPr>
          <a:xfrm>
            <a:off x="2627784" y="5354052"/>
            <a:ext cx="546606" cy="3337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/>
          </a:p>
        </p:txBody>
      </p:sp>
      <p:sp>
        <p:nvSpPr>
          <p:cNvPr id="38" name="右箭头 37"/>
          <p:cNvSpPr/>
          <p:nvPr/>
        </p:nvSpPr>
        <p:spPr>
          <a:xfrm>
            <a:off x="4716016" y="5426060"/>
            <a:ext cx="618614" cy="2617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/>
          </a:p>
        </p:txBody>
      </p:sp>
      <p:sp>
        <p:nvSpPr>
          <p:cNvPr id="39" name="TextBox 38"/>
          <p:cNvSpPr txBox="1"/>
          <p:nvPr/>
        </p:nvSpPr>
        <p:spPr>
          <a:xfrm>
            <a:off x="1619672" y="97468"/>
            <a:ext cx="5544616" cy="57912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chemeClr val="bg1"/>
                </a:solidFill>
              </a:rPr>
              <a:t>理清地理过程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0" grpId="0" animBg="1"/>
      <p:bldP spid="22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5410"/>
            <a:ext cx="7632848" cy="6270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67544" y="2852936"/>
            <a:ext cx="8280920" cy="304698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</a:rPr>
              <a:t>①入海口附近，泥沙不易沉积，因为地形高差大，河流落差大，流速大。②入海泥沙量较少，因为</a:t>
            </a:r>
            <a:r>
              <a:rPr lang="en-US" altLang="zh-CN" sz="3200" b="1" dirty="0" smtClean="0">
                <a:solidFill>
                  <a:schemeClr val="bg1"/>
                </a:solidFill>
              </a:rPr>
              <a:t>G</a:t>
            </a:r>
            <a:r>
              <a:rPr lang="zh-CN" altLang="en-US" sz="3200" b="1" dirty="0" smtClean="0">
                <a:solidFill>
                  <a:schemeClr val="bg1"/>
                </a:solidFill>
              </a:rPr>
              <a:t>河在</a:t>
            </a:r>
            <a:r>
              <a:rPr lang="en-US" altLang="zh-CN" sz="3200" b="1" dirty="0" smtClean="0">
                <a:solidFill>
                  <a:schemeClr val="bg1"/>
                </a:solidFill>
              </a:rPr>
              <a:t>M</a:t>
            </a:r>
            <a:r>
              <a:rPr lang="zh-CN" altLang="en-US" sz="3200" b="1" dirty="0" smtClean="0">
                <a:solidFill>
                  <a:schemeClr val="bg1"/>
                </a:solidFill>
              </a:rPr>
              <a:t>点以上多流于盆地中，流速较小，易于泥沙沉积；且从纬度位置和地形看，流域内热带雨林广布（植被覆盖率高），水土流失较轻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795" y="13970"/>
            <a:ext cx="9146540" cy="6869430"/>
          </a:xfrm>
          <a:prstGeom prst="rect">
            <a:avLst/>
          </a:prstGeom>
        </p:spPr>
      </p:pic>
      <p:sp>
        <p:nvSpPr>
          <p:cNvPr id="19" name="标题 1"/>
          <p:cNvSpPr txBox="1"/>
          <p:nvPr/>
        </p:nvSpPr>
        <p:spPr>
          <a:xfrm>
            <a:off x="-10795" y="281940"/>
            <a:ext cx="9215120" cy="741045"/>
          </a:xfrm>
          <a:prstGeom prst="rect">
            <a:avLst/>
          </a:prstGeom>
          <a:noFill/>
        </p:spPr>
        <p:txBody>
          <a:bodyPr/>
          <a:lstStyle>
            <a:lvl1pPr algn="ctr">
              <a:defRPr sz="4000" b="1">
                <a:solidFill>
                  <a:schemeClr val="bg1"/>
                </a:solidFill>
                <a:latin typeface="+mj-ea"/>
                <a:ea typeface="+mj-ea"/>
                <a:cs typeface="+mj-cs"/>
              </a:defRPr>
            </a:lvl1pPr>
            <a:lvl2pPr algn="ctr">
              <a:defRPr sz="4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5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5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5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3600" dirty="0"/>
              <a:t>流水堆积地貌</a:t>
            </a:r>
            <a:r>
              <a:rPr lang="zh-CN" altLang="en-US" sz="3600" dirty="0">
                <a:sym typeface="+mn-ea"/>
              </a:rPr>
              <a:t>成因</a:t>
            </a:r>
            <a:r>
              <a:rPr lang="zh-CN" altLang="en-US" sz="3600" dirty="0"/>
              <a:t>及</a:t>
            </a:r>
            <a:r>
              <a:rPr lang="zh-CN" altLang="en-US" sz="3600" dirty="0">
                <a:sym typeface="+mn-ea"/>
              </a:rPr>
              <a:t>形成过程</a:t>
            </a:r>
            <a:r>
              <a:rPr lang="zh-CN" altLang="en-US" sz="3600" dirty="0"/>
              <a:t>的思维模式</a:t>
            </a:r>
          </a:p>
        </p:txBody>
      </p:sp>
      <p:sp>
        <p:nvSpPr>
          <p:cNvPr id="20" name="文本框 3"/>
          <p:cNvSpPr txBox="1"/>
          <p:nvPr/>
        </p:nvSpPr>
        <p:spPr>
          <a:xfrm>
            <a:off x="467544" y="1824355"/>
            <a:ext cx="1292662" cy="286232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eaVert">
            <a:spAutoFit/>
          </a:bodyPr>
          <a:lstStyle>
            <a:defPPr>
              <a:defRPr lang="zh-CN"/>
            </a:defPPr>
            <a:lvl1pPr algn="ctr">
              <a:defRPr sz="3600" b="1">
                <a:solidFill>
                  <a:schemeClr val="bg1"/>
                </a:solidFill>
                <a:latin typeface="+mn-lt"/>
                <a:ea typeface="+mn-ea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</a:defRPr>
            </a:lvl9pPr>
          </a:lstStyle>
          <a:p>
            <a:r>
              <a:rPr lang="zh-CN" altLang="en-US" dirty="0"/>
              <a:t>流水堆积地貌形成与否</a:t>
            </a:r>
          </a:p>
        </p:txBody>
      </p:sp>
      <p:sp>
        <p:nvSpPr>
          <p:cNvPr id="21" name="文本框 4"/>
          <p:cNvSpPr txBox="1"/>
          <p:nvPr/>
        </p:nvSpPr>
        <p:spPr>
          <a:xfrm>
            <a:off x="2543834" y="1824355"/>
            <a:ext cx="2277752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0033CC"/>
                </a:solidFill>
                <a:latin typeface="+mn-lt"/>
                <a:ea typeface="+mn-e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r>
              <a:rPr lang="zh-CN" altLang="en-US" sz="3200" dirty="0"/>
              <a:t>泥沙丰富否</a:t>
            </a:r>
          </a:p>
        </p:txBody>
      </p:sp>
      <p:sp>
        <p:nvSpPr>
          <p:cNvPr id="22" name="文本框 6"/>
          <p:cNvSpPr txBox="1"/>
          <p:nvPr/>
        </p:nvSpPr>
        <p:spPr>
          <a:xfrm>
            <a:off x="2543834" y="4202430"/>
            <a:ext cx="2277752" cy="107721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0033CC"/>
                </a:solidFill>
                <a:latin typeface="+mn-lt"/>
                <a:ea typeface="+mn-e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zh-CN" altLang="en-US" sz="3200" dirty="0"/>
              <a:t>泥沙易于堆积否</a:t>
            </a:r>
          </a:p>
        </p:txBody>
      </p:sp>
      <p:sp>
        <p:nvSpPr>
          <p:cNvPr id="23" name="文本框 7"/>
          <p:cNvSpPr txBox="1"/>
          <p:nvPr/>
        </p:nvSpPr>
        <p:spPr>
          <a:xfrm>
            <a:off x="5561258" y="1586149"/>
            <a:ext cx="2769989" cy="52322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zh-CN"/>
            </a:defPPr>
            <a:lvl1pPr algn="ctr">
              <a:defRPr sz="2800" b="1"/>
            </a:lvl1pPr>
          </a:lstStyle>
          <a:p>
            <a:r>
              <a:rPr lang="zh-CN" altLang="en-US" dirty="0"/>
              <a:t>植被覆盖状况</a:t>
            </a:r>
          </a:p>
        </p:txBody>
      </p:sp>
      <p:sp>
        <p:nvSpPr>
          <p:cNvPr id="24" name="文本框 8"/>
          <p:cNvSpPr txBox="1"/>
          <p:nvPr/>
        </p:nvSpPr>
        <p:spPr>
          <a:xfrm>
            <a:off x="5561259" y="2424658"/>
            <a:ext cx="2769989" cy="52322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zh-CN"/>
            </a:defPPr>
            <a:lvl1pPr algn="ctr">
              <a:defRPr sz="2800" b="1"/>
            </a:lvl1pPr>
          </a:lstStyle>
          <a:p>
            <a:r>
              <a:rPr lang="zh-CN" altLang="en-US" dirty="0"/>
              <a:t>流水侵蚀强弱</a:t>
            </a:r>
          </a:p>
        </p:txBody>
      </p:sp>
      <p:sp>
        <p:nvSpPr>
          <p:cNvPr id="25" name="左大括号 24"/>
          <p:cNvSpPr/>
          <p:nvPr/>
        </p:nvSpPr>
        <p:spPr>
          <a:xfrm>
            <a:off x="1814254" y="2109369"/>
            <a:ext cx="541655" cy="2122170"/>
          </a:xfrm>
          <a:prstGeom prst="leftBrace">
            <a:avLst>
              <a:gd name="adj1" fmla="val 68934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左大括号 25"/>
          <p:cNvSpPr/>
          <p:nvPr/>
        </p:nvSpPr>
        <p:spPr>
          <a:xfrm>
            <a:off x="4955758" y="1742440"/>
            <a:ext cx="270827" cy="1052830"/>
          </a:xfrm>
          <a:prstGeom prst="leftBrace">
            <a:avLst>
              <a:gd name="adj1" fmla="val 48593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左大括号 26"/>
          <p:cNvSpPr/>
          <p:nvPr/>
        </p:nvSpPr>
        <p:spPr>
          <a:xfrm>
            <a:off x="4955758" y="4122860"/>
            <a:ext cx="372715" cy="1052830"/>
          </a:xfrm>
          <a:prstGeom prst="leftBrace">
            <a:avLst>
              <a:gd name="adj1" fmla="val 48593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9"/>
          <p:cNvSpPr txBox="1"/>
          <p:nvPr/>
        </p:nvSpPr>
        <p:spPr>
          <a:xfrm>
            <a:off x="5561258" y="3639234"/>
            <a:ext cx="2769989" cy="52322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algn="ctr">
              <a:defRPr sz="2800" b="1"/>
            </a:lvl1pPr>
          </a:lstStyle>
          <a:p>
            <a:r>
              <a:rPr lang="zh-CN" altLang="en-US" dirty="0"/>
              <a:t>流速快慢</a:t>
            </a:r>
          </a:p>
        </p:txBody>
      </p:sp>
      <p:sp>
        <p:nvSpPr>
          <p:cNvPr id="29" name="文本框 10"/>
          <p:cNvSpPr txBox="1"/>
          <p:nvPr/>
        </p:nvSpPr>
        <p:spPr>
          <a:xfrm>
            <a:off x="5561257" y="4717060"/>
            <a:ext cx="2769990" cy="52322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algn="ctr">
              <a:defRPr sz="2800" b="1"/>
            </a:lvl1pPr>
          </a:lstStyle>
          <a:p>
            <a:r>
              <a:rPr lang="zh-CN" altLang="en-US" dirty="0"/>
              <a:t>堆积空间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t="5101"/>
          <a:stretch>
            <a:fillRect/>
          </a:stretch>
        </p:blipFill>
        <p:spPr>
          <a:xfrm>
            <a:off x="-52070" y="12065"/>
            <a:ext cx="9267825" cy="68713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560" y="332656"/>
            <a:ext cx="7632848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/>
              <a:t>知识依托：</a:t>
            </a:r>
            <a:r>
              <a:rPr lang="zh-CN" altLang="en-US" sz="3200" b="1" dirty="0" smtClean="0">
                <a:solidFill>
                  <a:schemeClr val="bg1"/>
                </a:solidFill>
              </a:rPr>
              <a:t>外力作用相关知识原理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71800" y="1124744"/>
            <a:ext cx="1080120" cy="58477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/>
              <a:t>侵蚀</a:t>
            </a:r>
            <a:endParaRPr lang="zh-CN" alt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444208" y="1124744"/>
            <a:ext cx="1152128" cy="58477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/>
              <a:t>沉积</a:t>
            </a:r>
            <a:endParaRPr lang="zh-CN" alt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835696" y="2204864"/>
            <a:ext cx="5040560" cy="52322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/>
              <a:t>影响各环节的因素</a:t>
            </a:r>
            <a:endParaRPr lang="zh-CN" alt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635896" y="3212976"/>
            <a:ext cx="1008112" cy="830997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/>
              <a:t>风力大小</a:t>
            </a:r>
            <a:endParaRPr lang="zh-CN" alt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292080" y="3212976"/>
            <a:ext cx="1008112" cy="830997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/>
              <a:t>流速快慢</a:t>
            </a:r>
            <a:endParaRPr lang="zh-CN" alt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716016" y="1124744"/>
            <a:ext cx="1080120" cy="58477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/>
              <a:t>搬运</a:t>
            </a:r>
            <a:endParaRPr lang="zh-CN" altLang="en-US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99592" y="1124744"/>
            <a:ext cx="1080120" cy="58477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/>
              <a:t>风化</a:t>
            </a:r>
            <a:endParaRPr lang="zh-CN" altLang="en-US" sz="3200" b="1" dirty="0"/>
          </a:p>
        </p:txBody>
      </p:sp>
      <p:sp>
        <p:nvSpPr>
          <p:cNvPr id="13" name="左大括号 12"/>
          <p:cNvSpPr/>
          <p:nvPr/>
        </p:nvSpPr>
        <p:spPr>
          <a:xfrm rot="16200000">
            <a:off x="4139952" y="-819472"/>
            <a:ext cx="432048" cy="5472608"/>
          </a:xfrm>
          <a:prstGeom prst="leftBrace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00B0F0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115616" y="3212976"/>
            <a:ext cx="1008112" cy="830997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/>
              <a:t>地表状况</a:t>
            </a:r>
            <a:endParaRPr lang="zh-CN" alt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555776" y="3212976"/>
            <a:ext cx="648072" cy="830997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/>
              <a:t>沙源</a:t>
            </a:r>
            <a:endParaRPr lang="zh-CN" altLang="en-US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660232" y="3212976"/>
            <a:ext cx="1008112" cy="830997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/>
              <a:t>沉积空间</a:t>
            </a:r>
            <a:endParaRPr lang="zh-CN" altLang="en-US" sz="2400" b="1" dirty="0"/>
          </a:p>
        </p:txBody>
      </p:sp>
      <p:sp>
        <p:nvSpPr>
          <p:cNvPr id="17" name="左大括号 16"/>
          <p:cNvSpPr/>
          <p:nvPr/>
        </p:nvSpPr>
        <p:spPr>
          <a:xfrm rot="16200000" flipH="1">
            <a:off x="4211960" y="188640"/>
            <a:ext cx="432048" cy="5472608"/>
          </a:xfrm>
          <a:prstGeom prst="leftBrace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00B0F0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1187624" y="4479503"/>
            <a:ext cx="6696744" cy="46166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/>
              <a:t>植被、地形、天气（降水、蒸发等）、土壤</a:t>
            </a:r>
            <a:r>
              <a:rPr lang="en-US" altLang="zh-CN" sz="2400" b="1" dirty="0" smtClean="0"/>
              <a:t>……</a:t>
            </a:r>
            <a:endParaRPr lang="zh-CN" altLang="en-US" sz="2400" b="1" dirty="0"/>
          </a:p>
        </p:txBody>
      </p:sp>
      <p:sp>
        <p:nvSpPr>
          <p:cNvPr id="19" name="左大括号 18"/>
          <p:cNvSpPr/>
          <p:nvPr/>
        </p:nvSpPr>
        <p:spPr>
          <a:xfrm rot="16200000">
            <a:off x="4247964" y="1448780"/>
            <a:ext cx="360040" cy="5472608"/>
          </a:xfrm>
          <a:prstGeom prst="leftBrace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00B0F0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3131840" y="5395863"/>
            <a:ext cx="2376264" cy="769441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 smtClean="0"/>
              <a:t>答案</a:t>
            </a:r>
            <a:endParaRPr lang="zh-CN" altLang="en-US" sz="4400" b="1" dirty="0"/>
          </a:p>
        </p:txBody>
      </p:sp>
      <p:sp>
        <p:nvSpPr>
          <p:cNvPr id="21" name="下箭头 20"/>
          <p:cNvSpPr/>
          <p:nvPr/>
        </p:nvSpPr>
        <p:spPr>
          <a:xfrm>
            <a:off x="4067944" y="5035823"/>
            <a:ext cx="792088" cy="36004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b="5018"/>
          <a:stretch>
            <a:fillRect/>
          </a:stretch>
        </p:blipFill>
        <p:spPr>
          <a:xfrm>
            <a:off x="23495" y="-18415"/>
            <a:ext cx="9118600" cy="692023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543685" y="802640"/>
            <a:ext cx="5196205" cy="57912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>
                <a:ln>
                  <a:solidFill>
                    <a:sysClr val="windowText" lastClr="000000"/>
                  </a:solidFill>
                </a:ln>
              </a:rPr>
              <a:t>地理过程类问题的解决思路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509520" y="2000250"/>
            <a:ext cx="3694430" cy="762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4400" b="1"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关注过程环节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981200" y="3493770"/>
            <a:ext cx="4818380" cy="70104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4000" b="1"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寻找影响环节的因素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746375" y="5168265"/>
            <a:ext cx="3287395" cy="762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4400" b="1"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组织答案</a:t>
            </a:r>
          </a:p>
        </p:txBody>
      </p:sp>
      <p:sp>
        <p:nvSpPr>
          <p:cNvPr id="8" name="下箭头 7"/>
          <p:cNvSpPr/>
          <p:nvPr/>
        </p:nvSpPr>
        <p:spPr>
          <a:xfrm>
            <a:off x="3974465" y="2762250"/>
            <a:ext cx="895350" cy="7385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9" name="下箭头 8"/>
          <p:cNvSpPr/>
          <p:nvPr/>
        </p:nvSpPr>
        <p:spPr>
          <a:xfrm>
            <a:off x="3974465" y="4285615"/>
            <a:ext cx="895350" cy="7924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animBg="1"/>
      <p:bldP spid="7" grpId="0" bldLvl="0" animBg="1"/>
      <p:bldP spid="8" grpId="0" bldLvl="0" animBg="1"/>
      <p:bldP spid="9" grpId="0" bldLvl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1148</Words>
  <Application>Microsoft Office PowerPoint</Application>
  <PresentationFormat>全屏显示(4:3)</PresentationFormat>
  <Paragraphs>95</Paragraphs>
  <Slides>12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Arial Unicode MS</vt:lpstr>
      <vt:lpstr>punctuation</vt:lpstr>
      <vt:lpstr>楷体</vt:lpstr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揣测命题者   自主命题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Windows 用户</cp:lastModifiedBy>
  <cp:revision>77</cp:revision>
  <dcterms:created xsi:type="dcterms:W3CDTF">2017-04-17T10:50:00Z</dcterms:created>
  <dcterms:modified xsi:type="dcterms:W3CDTF">2017-05-03T15:22:39Z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2052-10.1.0.6393</vt:lpwstr>
  </property>
</Properties>
</file>