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0" r:id="rId3"/>
    <p:sldId id="265" r:id="rId4"/>
    <p:sldId id="259" r:id="rId5"/>
    <p:sldId id="262" r:id="rId6"/>
    <p:sldId id="261" r:id="rId7"/>
    <p:sldId id="264" r:id="rId8"/>
    <p:sldId id="266" r:id="rId9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-132" y="-10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528D0F-DC07-4E2B-8FF9-0CA6796ACA3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01638" y="609600"/>
            <a:ext cx="11388725" cy="1143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01638" y="1905000"/>
            <a:ext cx="11388725" cy="41941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01638" y="6245225"/>
            <a:ext cx="3052762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3052763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A14FC-F05D-4D97-A911-9CC84C72BEB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01638" y="609600"/>
            <a:ext cx="113887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401638" y="1905000"/>
            <a:ext cx="11388725" cy="419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01638" y="6245225"/>
            <a:ext cx="30527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7A77"/>
                </a:solidFill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7A77"/>
                </a:solidFill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305276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7A77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6E15F82-87E0-447E-9446-0987630C229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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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http://s1.sinaimg.cn/mw690/001Eip7Fgy72osSMSpG70&amp;690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aidu.com/s?wd=%E5%8C%97%E7%BA%AC45%C2%B0&amp;tn=44039180_cpr&amp;fenlei=mv6quAkxTZn0IZRqIHckPjm4nH00T1Y3nvm4mvm4njNhrjF-Py7-0ZwV5Hcvrjm3rH6sPfKWUMw85HfYnjn4nH6sgvPsT6KdThsqpZwYTjCEQLGCpyw9Uz4Bmy-bIi4WUvYETgN-TLwGUv3EnHm1rHDLPH0vn1nknjnsPHRYn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3" name="Group 3"/>
          <p:cNvGrpSpPr>
            <a:grpSpLocks/>
          </p:cNvGrpSpPr>
          <p:nvPr/>
        </p:nvGrpSpPr>
        <p:grpSpPr bwMode="auto">
          <a:xfrm>
            <a:off x="1446213" y="5305425"/>
            <a:ext cx="9166225" cy="944563"/>
            <a:chOff x="0" y="0"/>
            <a:chExt cx="5776" cy="446"/>
          </a:xfrm>
        </p:grpSpPr>
        <p:pic>
          <p:nvPicPr>
            <p:cNvPr id="3075" name="矩形 8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5776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76" name="Text Box 5"/>
            <p:cNvSpPr txBox="1">
              <a:spLocks noChangeArrowheads="1"/>
            </p:cNvSpPr>
            <p:nvPr/>
          </p:nvSpPr>
          <p:spPr bwMode="auto">
            <a:xfrm>
              <a:off x="8" y="8"/>
              <a:ext cx="5760" cy="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buFont typeface="Arial" charset="0"/>
                <a:buNone/>
              </a:pPr>
              <a:endParaRPr lang="zh-CN" altLang="zh-CN">
                <a:solidFill>
                  <a:srgbClr val="FFFFFF"/>
                </a:solidFill>
                <a:latin typeface="Franklin Gothic Book"/>
                <a:ea typeface="黑体" pitchFamily="2" charset="-122"/>
              </a:endParaRPr>
            </a:p>
          </p:txBody>
        </p:sp>
      </p:grpSp>
      <p:sp>
        <p:nvSpPr>
          <p:cNvPr id="3074" name="TextBox 9"/>
          <p:cNvSpPr txBox="1">
            <a:spLocks noChangeArrowheads="1"/>
          </p:cNvSpPr>
          <p:nvPr/>
        </p:nvSpPr>
        <p:spPr bwMode="auto">
          <a:xfrm>
            <a:off x="1311275" y="1135063"/>
            <a:ext cx="8893175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 2" pitchFamily="18" charset="2"/>
              <a:buNone/>
            </a:pPr>
            <a:r>
              <a:rPr lang="zh-CN" altLang="en-US" sz="4800" b="1">
                <a:latin typeface="微软雅黑" charset="-122"/>
                <a:ea typeface="微软雅黑" charset="-122"/>
              </a:rPr>
              <a:t>二轮复习微专题</a:t>
            </a:r>
            <a:r>
              <a:rPr lang="en-US" altLang="zh-CN" sz="6600" b="1">
                <a:latin typeface="微软雅黑" charset="-122"/>
                <a:ea typeface="微软雅黑" charset="-122"/>
              </a:rPr>
              <a:t>—</a:t>
            </a:r>
            <a:r>
              <a:rPr lang="zh-CN" altLang="en-US" sz="6600" b="1">
                <a:latin typeface="微软雅黑" charset="-122"/>
                <a:ea typeface="微软雅黑" charset="-122"/>
              </a:rPr>
              <a:t>影响农业的气候条件</a:t>
            </a:r>
            <a:endParaRPr lang="zh-CN" altLang="en-US" sz="6600" b="1">
              <a:solidFill>
                <a:schemeClr val="accent2"/>
              </a:solidFill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文本框 1"/>
          <p:cNvSpPr txBox="1">
            <a:spLocks noChangeArrowheads="1"/>
          </p:cNvSpPr>
          <p:nvPr/>
        </p:nvSpPr>
        <p:spPr bwMode="auto">
          <a:xfrm>
            <a:off x="587375" y="546100"/>
            <a:ext cx="63404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4800"/>
              <a:t>（一）农业的气候条件</a:t>
            </a:r>
            <a:endParaRPr lang="en-US" altLang="zh-CN" sz="4800"/>
          </a:p>
        </p:txBody>
      </p:sp>
      <p:grpSp>
        <p:nvGrpSpPr>
          <p:cNvPr id="4108" name="Group 12"/>
          <p:cNvGrpSpPr>
            <a:grpSpLocks/>
          </p:cNvGrpSpPr>
          <p:nvPr/>
        </p:nvGrpSpPr>
        <p:grpSpPr bwMode="auto">
          <a:xfrm>
            <a:off x="1244600" y="1422400"/>
            <a:ext cx="1425575" cy="4746625"/>
            <a:chOff x="784" y="896"/>
            <a:chExt cx="898" cy="2990"/>
          </a:xfrm>
        </p:grpSpPr>
        <p:sp>
          <p:nvSpPr>
            <p:cNvPr id="39938" name="文本框 2"/>
            <p:cNvSpPr txBox="1">
              <a:spLocks noChangeArrowheads="1"/>
            </p:cNvSpPr>
            <p:nvPr/>
          </p:nvSpPr>
          <p:spPr bwMode="auto">
            <a:xfrm>
              <a:off x="784" y="1204"/>
              <a:ext cx="462" cy="20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wrap="none">
              <a:spAutoFit/>
            </a:bodyPr>
            <a:lstStyle/>
            <a:p>
              <a:r>
                <a:rPr lang="zh-CN" altLang="en-US" sz="3600" b="1">
                  <a:solidFill>
                    <a:srgbClr val="FF0000"/>
                  </a:solidFill>
                </a:rPr>
                <a:t>农业的气候条件</a:t>
              </a:r>
            </a:p>
          </p:txBody>
        </p:sp>
        <p:sp>
          <p:nvSpPr>
            <p:cNvPr id="39940" name="AutoShape 4"/>
            <p:cNvSpPr>
              <a:spLocks/>
            </p:cNvSpPr>
            <p:nvPr/>
          </p:nvSpPr>
          <p:spPr bwMode="auto">
            <a:xfrm>
              <a:off x="1225" y="896"/>
              <a:ext cx="457" cy="2990"/>
            </a:xfrm>
            <a:prstGeom prst="leftBrace">
              <a:avLst>
                <a:gd name="adj1" fmla="val 54522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4524375" y="2373313"/>
            <a:ext cx="1504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zh-CN" altLang="en-US"/>
          </a:p>
        </p:txBody>
      </p:sp>
      <p:grpSp>
        <p:nvGrpSpPr>
          <p:cNvPr id="4109" name="Group 13"/>
          <p:cNvGrpSpPr>
            <a:grpSpLocks/>
          </p:cNvGrpSpPr>
          <p:nvPr/>
        </p:nvGrpSpPr>
        <p:grpSpPr bwMode="auto">
          <a:xfrm>
            <a:off x="2870200" y="1485900"/>
            <a:ext cx="2495550" cy="4808538"/>
            <a:chOff x="1808" y="936"/>
            <a:chExt cx="1572" cy="3029"/>
          </a:xfrm>
        </p:grpSpPr>
        <p:sp>
          <p:nvSpPr>
            <p:cNvPr id="39941" name="Text Box 5"/>
            <p:cNvSpPr txBox="1">
              <a:spLocks noChangeArrowheads="1"/>
            </p:cNvSpPr>
            <p:nvPr/>
          </p:nvSpPr>
          <p:spPr bwMode="auto">
            <a:xfrm>
              <a:off x="1935" y="936"/>
              <a:ext cx="144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400" b="1">
                  <a:solidFill>
                    <a:srgbClr val="000000"/>
                  </a:solidFill>
                </a:rPr>
                <a:t>光照：</a:t>
              </a:r>
            </a:p>
          </p:txBody>
        </p:sp>
        <p:sp>
          <p:nvSpPr>
            <p:cNvPr id="39943" name="Text Box 7"/>
            <p:cNvSpPr txBox="1">
              <a:spLocks noChangeArrowheads="1"/>
            </p:cNvSpPr>
            <p:nvPr/>
          </p:nvSpPr>
          <p:spPr bwMode="auto">
            <a:xfrm>
              <a:off x="1826" y="1446"/>
              <a:ext cx="100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400" b="1">
                  <a:solidFill>
                    <a:srgbClr val="000000"/>
                  </a:solidFill>
                </a:rPr>
                <a:t>热量</a:t>
              </a:r>
            </a:p>
          </p:txBody>
        </p:sp>
        <p:sp>
          <p:nvSpPr>
            <p:cNvPr id="4103" name="Text Box 8"/>
            <p:cNvSpPr txBox="1">
              <a:spLocks noChangeArrowheads="1"/>
            </p:cNvSpPr>
            <p:nvPr/>
          </p:nvSpPr>
          <p:spPr bwMode="auto">
            <a:xfrm>
              <a:off x="1826" y="1958"/>
              <a:ext cx="127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CN" altLang="en-US" sz="2400" b="1">
                  <a:solidFill>
                    <a:srgbClr val="000000"/>
                  </a:solidFill>
                </a:rPr>
                <a:t>降水（湿度）</a:t>
              </a:r>
            </a:p>
          </p:txBody>
        </p:sp>
        <p:sp>
          <p:nvSpPr>
            <p:cNvPr id="4104" name="Text Box 9"/>
            <p:cNvSpPr txBox="1">
              <a:spLocks noChangeArrowheads="1"/>
            </p:cNvSpPr>
            <p:nvPr/>
          </p:nvSpPr>
          <p:spPr bwMode="auto">
            <a:xfrm>
              <a:off x="1826" y="2505"/>
              <a:ext cx="8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CN" altLang="en-US" sz="2400" b="1">
                  <a:solidFill>
                    <a:srgbClr val="000000"/>
                  </a:solidFill>
                </a:rPr>
                <a:t>水热组合</a:t>
              </a:r>
            </a:p>
          </p:txBody>
        </p:sp>
        <p:sp>
          <p:nvSpPr>
            <p:cNvPr id="4105" name="Text Box 10"/>
            <p:cNvSpPr txBox="1">
              <a:spLocks noChangeArrowheads="1"/>
            </p:cNvSpPr>
            <p:nvPr/>
          </p:nvSpPr>
          <p:spPr bwMode="auto">
            <a:xfrm>
              <a:off x="1826" y="3106"/>
              <a:ext cx="8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CN" altLang="en-US" sz="2400" b="1">
                  <a:solidFill>
                    <a:srgbClr val="000000"/>
                  </a:solidFill>
                </a:rPr>
                <a:t>昼夜温差</a:t>
              </a:r>
            </a:p>
          </p:txBody>
        </p:sp>
        <p:sp>
          <p:nvSpPr>
            <p:cNvPr id="4106" name="Text Box 11"/>
            <p:cNvSpPr txBox="1">
              <a:spLocks noChangeArrowheads="1"/>
            </p:cNvSpPr>
            <p:nvPr/>
          </p:nvSpPr>
          <p:spPr bwMode="auto">
            <a:xfrm>
              <a:off x="1808" y="3677"/>
              <a:ext cx="8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CN" altLang="en-US" sz="2400" b="1">
                  <a:solidFill>
                    <a:srgbClr val="000000"/>
                  </a:solidFill>
                </a:rPr>
                <a:t>气象灾害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2" descr="2016年新课标I文综高考试题【解析】"/>
          <p:cNvPicPr>
            <a:picLocks noChangeAspect="1" noChangeArrowheads="1"/>
          </p:cNvPicPr>
          <p:nvPr/>
        </p:nvPicPr>
        <p:blipFill>
          <a:blip r:embed="rId2" r:link="rId3">
            <a:lum bright="-36000" contrast="62000"/>
            <a:grayscl/>
          </a:blip>
          <a:srcRect b="11340"/>
          <a:stretch>
            <a:fillRect/>
          </a:stretch>
        </p:blipFill>
        <p:spPr bwMode="auto">
          <a:xfrm>
            <a:off x="1524000" y="1317625"/>
            <a:ext cx="9144000" cy="47863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矩形 1"/>
          <p:cNvSpPr/>
          <p:nvPr/>
        </p:nvSpPr>
        <p:spPr>
          <a:xfrm>
            <a:off x="0" y="0"/>
            <a:ext cx="12192000" cy="267811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kern="0" dirty="0">
                <a:solidFill>
                  <a:schemeClr val="tx2"/>
                </a:solidFill>
                <a:latin typeface="+mn-lt"/>
                <a:ea typeface="+mn-ea"/>
              </a:rPr>
              <a:t>（二）直击高考</a:t>
            </a:r>
            <a:endParaRPr lang="en-US" altLang="zh-CN" sz="2800" b="1" kern="0" dirty="0">
              <a:solidFill>
                <a:schemeClr val="tx2"/>
              </a:solidFill>
              <a:latin typeface="+mn-lt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 kern="0" dirty="0">
                <a:solidFill>
                  <a:srgbClr val="FF0000"/>
                </a:solidFill>
                <a:latin typeface="+mn-lt"/>
                <a:ea typeface="+mn-ea"/>
              </a:rPr>
              <a:t>(</a:t>
            </a:r>
            <a:r>
              <a:rPr lang="en-US" altLang="zh-CN" sz="2800" b="1" kern="0" dirty="0">
                <a:solidFill>
                  <a:srgbClr val="FF0000"/>
                </a:solidFill>
                <a:latin typeface="+mn-lt"/>
                <a:ea typeface="+mn-ea"/>
              </a:rPr>
              <a:t>2016</a:t>
            </a:r>
            <a:r>
              <a:rPr lang="zh-CN" altLang="en-US" sz="2800" b="1" kern="0" dirty="0">
                <a:solidFill>
                  <a:srgbClr val="FF0000"/>
                </a:solidFill>
                <a:latin typeface="+mn-lt"/>
                <a:ea typeface="+mn-ea"/>
              </a:rPr>
              <a:t>年全国文综）茉莉喜高温，抗寒性差，</a:t>
            </a:r>
            <a:r>
              <a:rPr lang="en-US" altLang="zh-CN" sz="2800" b="1" kern="0" dirty="0">
                <a:solidFill>
                  <a:srgbClr val="FF0000"/>
                </a:solidFill>
                <a:latin typeface="+mn-lt"/>
                <a:ea typeface="+mn-ea"/>
              </a:rPr>
              <a:t>25</a:t>
            </a:r>
            <a:r>
              <a:rPr lang="zh-CN" altLang="en-US" sz="2800" b="1" kern="0" dirty="0">
                <a:solidFill>
                  <a:srgbClr val="FF0000"/>
                </a:solidFill>
                <a:latin typeface="+mn-lt"/>
                <a:ea typeface="+mn-ea"/>
              </a:rPr>
              <a:t>℃ 以上才能孕育花蕾，</a:t>
            </a:r>
            <a:r>
              <a:rPr lang="en-US" altLang="zh-CN" sz="2800" b="1" kern="0" dirty="0">
                <a:solidFill>
                  <a:srgbClr val="FF0000"/>
                </a:solidFill>
                <a:latin typeface="+mn-lt"/>
                <a:ea typeface="+mn-ea"/>
              </a:rPr>
              <a:t>32—37</a:t>
            </a:r>
            <a:r>
              <a:rPr lang="zh-CN" altLang="en-US" sz="2800" b="1" kern="0" dirty="0">
                <a:solidFill>
                  <a:srgbClr val="FF0000"/>
                </a:solidFill>
                <a:latin typeface="+mn-lt"/>
                <a:ea typeface="+mn-ea"/>
              </a:rPr>
              <a:t>℃ 是花蕾成熟开放的最适温度。喜光。根系发达。生长旺季要求水分充足，但土壤过湿不利于其根系发育。开花季节，于天黑之前采成熟花蕾，花蕾开放吐香时间从</a:t>
            </a:r>
            <a:r>
              <a:rPr lang="en-US" altLang="zh-CN" sz="2800" b="1" kern="0" dirty="0">
                <a:solidFill>
                  <a:srgbClr val="FF0000"/>
                </a:solidFill>
                <a:latin typeface="+mn-lt"/>
                <a:ea typeface="+mn-ea"/>
              </a:rPr>
              <a:t>20</a:t>
            </a:r>
            <a:r>
              <a:rPr lang="zh-CN" altLang="en-US" sz="2800" b="1" kern="0" dirty="0">
                <a:solidFill>
                  <a:srgbClr val="FF0000"/>
                </a:solidFill>
                <a:latin typeface="+mn-lt"/>
                <a:ea typeface="+mn-ea"/>
              </a:rPr>
              <a:t>时左右至次日</a:t>
            </a:r>
            <a:r>
              <a:rPr lang="en-US" altLang="zh-CN" sz="2800" b="1" kern="0" dirty="0">
                <a:solidFill>
                  <a:srgbClr val="FF0000"/>
                </a:solidFill>
                <a:latin typeface="+mn-lt"/>
                <a:ea typeface="+mn-ea"/>
              </a:rPr>
              <a:t>10</a:t>
            </a:r>
            <a:r>
              <a:rPr lang="zh-CN" altLang="en-US" sz="2800" b="1" kern="0" dirty="0">
                <a:solidFill>
                  <a:srgbClr val="FF0000"/>
                </a:solidFill>
                <a:latin typeface="+mn-lt"/>
                <a:ea typeface="+mn-ea"/>
              </a:rPr>
              <a:t>时左右，是将茶叶染上花香、制作茉莉花茶的最佳时间。</a:t>
            </a:r>
            <a:r>
              <a:rPr lang="en-US" altLang="zh-CN" sz="2800" b="1" kern="0" dirty="0">
                <a:solidFill>
                  <a:srgbClr val="FF0000"/>
                </a:solidFill>
                <a:latin typeface="+mn-lt"/>
                <a:ea typeface="+mn-ea"/>
              </a:rPr>
              <a:t> </a:t>
            </a:r>
            <a:endParaRPr lang="zh-CN" altLang="en-US" b="1" dirty="0">
              <a:solidFill>
                <a:srgbClr val="FF0000"/>
              </a:solidFill>
              <a:latin typeface="+mn-lt"/>
              <a:ea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17525" y="6200775"/>
            <a:ext cx="11674475" cy="657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2800" kern="100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</a:rPr>
              <a:t>（</a:t>
            </a:r>
            <a:r>
              <a:rPr lang="en-US" altLang="zh-CN" sz="2800" kern="100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</a:rPr>
              <a:t>1</a:t>
            </a:r>
            <a:r>
              <a:rPr lang="zh-CN" altLang="zh-CN" sz="2800" kern="100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</a:rPr>
              <a:t>）与江苏、浙江相比，说明横县有利于茉莉生长的气候条件。（</a:t>
            </a:r>
            <a:r>
              <a:rPr lang="en-US" altLang="zh-CN" sz="2800" kern="100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</a:rPr>
              <a:t>6</a:t>
            </a:r>
            <a:r>
              <a:rPr lang="zh-CN" altLang="zh-CN" sz="2800" kern="100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</a:rPr>
              <a:t>分）</a:t>
            </a: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668338" y="3025775"/>
            <a:ext cx="8196262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000" b="1">
                <a:solidFill>
                  <a:srgbClr val="FF0000"/>
                </a:solidFill>
              </a:rPr>
              <a:t>横县位于北回归线以南，高温期较长；高温期湿度较高（降水较多），（而江浙一带或梅雨期过湿，或伏旱期过旱且有时超过</a:t>
            </a:r>
            <a:r>
              <a:rPr lang="en-US" altLang="zh-CN" sz="3000" b="1">
                <a:solidFill>
                  <a:srgbClr val="FF0000"/>
                </a:solidFill>
              </a:rPr>
              <a:t>37℃</a:t>
            </a:r>
            <a:r>
              <a:rPr lang="zh-CN" altLang="en-US" sz="3000" b="1">
                <a:solidFill>
                  <a:srgbClr val="FF0000"/>
                </a:solidFill>
              </a:rPr>
              <a:t>的高温）；冬季受寒潮影响较小，气温较高。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学科网(www.zxxk.com)--教育资源门户，提供试卷、教案、课件、论文、素材及各类教学资源下载，还有大量而丰富的教学相关资讯！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57200"/>
            <a:ext cx="19050" cy="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 descr="学科网(www.zxxk.com)--教育资源门户，提供试卷、教案、课件、论文、素材及各类教学资源下载，还有大量而丰富的教学相关资讯！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76250"/>
            <a:ext cx="19050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1" descr="学科网(www.zxxk.com)--教育资源门户，提供试卷、教案、课件、论文、素材及各类教学资源下载，还有大量而丰富的教学相关资讯！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85775"/>
            <a:ext cx="28575" cy="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文本框 9"/>
          <p:cNvSpPr txBox="1">
            <a:spLocks noChangeArrowheads="1"/>
          </p:cNvSpPr>
          <p:nvPr/>
        </p:nvSpPr>
        <p:spPr bwMode="auto">
          <a:xfrm>
            <a:off x="4778375" y="6142038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zh-CN" altLang="en-US"/>
          </a:p>
        </p:txBody>
      </p:sp>
      <p:pic>
        <p:nvPicPr>
          <p:cNvPr id="6149" name="Picture 17" descr="学科网(www.zxxk.com)--教育资源门户，提供试卷、教案、课件、论文、素材及各类教学资源下载，还有大量而丰富的教学相关资讯！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" y="3113088"/>
            <a:ext cx="19050" cy="4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16" descr="学科网(www.zxxk.com)--教育资源门户，提供试卷、教案、课件、论文、素材及各类教学资源下载，还有大量而丰富的教学相关资讯！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" y="3132138"/>
            <a:ext cx="19050" cy="4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15" descr="学科网(www.zxxk.com)--教育资源门户，提供试卷、教案、课件、论文、素材及各类教学资源下载，还有大量而丰富的教学相关资讯！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" y="3141663"/>
            <a:ext cx="28575" cy="4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图片 23" descr="[转载]广西柳州市、北海市、钦州市2015届高三1月模拟考试文综地理试题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58050" y="2493963"/>
            <a:ext cx="3944938" cy="311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3" name="矩形 14"/>
          <p:cNvSpPr>
            <a:spLocks noChangeArrowheads="1"/>
          </p:cNvSpPr>
          <p:nvPr/>
        </p:nvSpPr>
        <p:spPr bwMode="auto">
          <a:xfrm>
            <a:off x="12700" y="61913"/>
            <a:ext cx="12192000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zh-CN" altLang="en-US" sz="3000">
                <a:solidFill>
                  <a:srgbClr val="FF0000"/>
                </a:solidFill>
                <a:latin typeface="Calibri" pitchFamily="34" charset="0"/>
                <a:ea typeface="微软雅黑" charset="-122"/>
                <a:cs typeface="Times New Roman" pitchFamily="18" charset="0"/>
              </a:rPr>
              <a:t>（三）高考模拟</a:t>
            </a:r>
            <a:endParaRPr lang="en-US" altLang="zh-CN" sz="3000">
              <a:solidFill>
                <a:srgbClr val="FF0000"/>
              </a:solidFill>
              <a:latin typeface="Calibri" pitchFamily="34" charset="0"/>
              <a:ea typeface="微软雅黑" charset="-122"/>
              <a:cs typeface="Times New Roman" pitchFamily="18" charset="0"/>
            </a:endParaRPr>
          </a:p>
          <a:p>
            <a:pPr algn="just"/>
            <a:r>
              <a:rPr lang="zh-CN" altLang="zh-CN" sz="3200">
                <a:solidFill>
                  <a:srgbClr val="323E32"/>
                </a:solidFill>
                <a:ea typeface="微软雅黑" charset="-122"/>
                <a:cs typeface="Times New Roman" pitchFamily="18" charset="0"/>
              </a:rPr>
              <a:t>（</a:t>
            </a:r>
            <a:r>
              <a:rPr lang="en-US" altLang="zh-CN" sz="3200">
                <a:solidFill>
                  <a:srgbClr val="323E32"/>
                </a:solidFill>
                <a:ea typeface="微软雅黑" charset="-122"/>
                <a:cs typeface="Times New Roman" pitchFamily="18" charset="0"/>
              </a:rPr>
              <a:t>2015</a:t>
            </a:r>
            <a:r>
              <a:rPr lang="zh-CN" altLang="zh-CN" sz="3200">
                <a:solidFill>
                  <a:srgbClr val="323E32"/>
                </a:solidFill>
                <a:ea typeface="微软雅黑" charset="-122"/>
                <a:cs typeface="Times New Roman" pitchFamily="18" charset="0"/>
              </a:rPr>
              <a:t>年广西重点中学模拟）</a:t>
            </a:r>
            <a:r>
              <a:rPr lang="zh-CN" altLang="zh-CN" sz="3000">
                <a:latin typeface="Calibri" pitchFamily="34" charset="0"/>
                <a:ea typeface="微软雅黑" charset="-122"/>
                <a:cs typeface="Times New Roman" pitchFamily="18" charset="0"/>
              </a:rPr>
              <a:t>马铃薯具有喜凉爽、耐干旱、生长期短等特点。内蒙古因其独特的自然条件，出产的马铃薯口感好。营养价值高，痛虫害少，产品销往全国。</a:t>
            </a:r>
          </a:p>
          <a:p>
            <a:pPr algn="just"/>
            <a:r>
              <a:rPr lang="en-US" altLang="zh-CN" sz="3000">
                <a:latin typeface="微软雅黑" charset="-122"/>
                <a:ea typeface="微软雅黑" charset="-122"/>
                <a:cs typeface="Times New Roman" pitchFamily="18" charset="0"/>
              </a:rPr>
              <a:t>(1)</a:t>
            </a:r>
            <a:r>
              <a:rPr lang="zh-CN" altLang="zh-CN" sz="3000">
                <a:latin typeface="Calibri" pitchFamily="34" charset="0"/>
                <a:ea typeface="微软雅黑" charset="-122"/>
                <a:cs typeface="Times New Roman" pitchFamily="18" charset="0"/>
              </a:rPr>
              <a:t>．分析内蒙古种植马铃薯有利的气候条件。</a:t>
            </a:r>
            <a:r>
              <a:rPr lang="en-US" altLang="zh-CN" sz="3000">
                <a:latin typeface="Calibri" pitchFamily="34" charset="0"/>
                <a:ea typeface="微软雅黑" charset="-122"/>
                <a:cs typeface="Times New Roman" pitchFamily="18" charset="0"/>
              </a:rPr>
              <a:t>(10</a:t>
            </a:r>
            <a:r>
              <a:rPr lang="zh-CN" altLang="zh-CN" sz="3000">
                <a:latin typeface="Calibri" pitchFamily="34" charset="0"/>
                <a:ea typeface="微软雅黑" charset="-122"/>
                <a:cs typeface="Times New Roman" pitchFamily="18" charset="0"/>
              </a:rPr>
              <a:t>分</a:t>
            </a:r>
            <a:r>
              <a:rPr lang="en-US" altLang="zh-CN" sz="3000">
                <a:latin typeface="Calibri" pitchFamily="34" charset="0"/>
                <a:ea typeface="微软雅黑" charset="-122"/>
                <a:cs typeface="Times New Roman" pitchFamily="18" charset="0"/>
              </a:rPr>
              <a:t>)</a:t>
            </a:r>
            <a:endParaRPr lang="zh-CN" altLang="zh-CN" sz="3000">
              <a:latin typeface="Calibri" pitchFamily="34" charset="0"/>
              <a:ea typeface="微软雅黑" charset="-122"/>
              <a:cs typeface="Times New Roman" pitchFamily="18" charset="0"/>
            </a:endParaRPr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auto">
          <a:xfrm>
            <a:off x="604838" y="2798763"/>
            <a:ext cx="6096000" cy="310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buFont typeface="Arial" charset="0"/>
              <a:buAutoNum type="arabicPeriod"/>
            </a:pPr>
            <a:r>
              <a:rPr lang="zh-CN" altLang="zh-CN" sz="2800">
                <a:solidFill>
                  <a:srgbClr val="FF0000"/>
                </a:solidFill>
                <a:latin typeface="Calibri" pitchFamily="34" charset="0"/>
                <a:ea typeface="微软雅黑" charset="-122"/>
                <a:cs typeface="Times New Roman" pitchFamily="18" charset="0"/>
              </a:rPr>
              <a:t>主产区年降水量较少，马铃薯含水分少，质量优（</a:t>
            </a:r>
            <a:r>
              <a:rPr lang="en-US" altLang="zh-CN" sz="2800">
                <a:solidFill>
                  <a:srgbClr val="FF0000"/>
                </a:solidFill>
                <a:latin typeface="Calibri" pitchFamily="34" charset="0"/>
                <a:ea typeface="微软雅黑" charset="-122"/>
                <a:cs typeface="Times New Roman" pitchFamily="18" charset="0"/>
              </a:rPr>
              <a:t>2</a:t>
            </a:r>
            <a:r>
              <a:rPr lang="zh-CN" altLang="zh-CN" sz="2800">
                <a:solidFill>
                  <a:srgbClr val="FF0000"/>
                </a:solidFill>
                <a:latin typeface="Calibri" pitchFamily="34" charset="0"/>
                <a:ea typeface="微软雅黑" charset="-122"/>
                <a:cs typeface="Times New Roman" pitchFamily="18" charset="0"/>
              </a:rPr>
              <a:t>分）；纬度较高，积温较低（</a:t>
            </a:r>
            <a:r>
              <a:rPr lang="en-US" altLang="zh-CN" sz="2800">
                <a:solidFill>
                  <a:srgbClr val="FF0000"/>
                </a:solidFill>
                <a:latin typeface="Calibri" pitchFamily="34" charset="0"/>
                <a:ea typeface="微软雅黑" charset="-122"/>
                <a:cs typeface="Times New Roman" pitchFamily="18" charset="0"/>
              </a:rPr>
              <a:t>2</a:t>
            </a:r>
            <a:r>
              <a:rPr lang="zh-CN" altLang="zh-CN" sz="2800">
                <a:solidFill>
                  <a:srgbClr val="FF0000"/>
                </a:solidFill>
                <a:latin typeface="Calibri" pitchFamily="34" charset="0"/>
                <a:ea typeface="微软雅黑" charset="-122"/>
                <a:cs typeface="Times New Roman" pitchFamily="18" charset="0"/>
              </a:rPr>
              <a:t>分）；冬季寒冷少雨，病虫害少（</a:t>
            </a:r>
            <a:r>
              <a:rPr lang="en-US" altLang="zh-CN" sz="2800">
                <a:solidFill>
                  <a:srgbClr val="FF0000"/>
                </a:solidFill>
                <a:latin typeface="Calibri" pitchFamily="34" charset="0"/>
                <a:ea typeface="微软雅黑" charset="-122"/>
                <a:cs typeface="Times New Roman" pitchFamily="18" charset="0"/>
              </a:rPr>
              <a:t>2</a:t>
            </a:r>
            <a:r>
              <a:rPr lang="zh-CN" altLang="zh-CN" sz="2800">
                <a:solidFill>
                  <a:srgbClr val="FF0000"/>
                </a:solidFill>
                <a:latin typeface="Calibri" pitchFamily="34" charset="0"/>
                <a:ea typeface="微软雅黑" charset="-122"/>
                <a:cs typeface="Times New Roman" pitchFamily="18" charset="0"/>
              </a:rPr>
              <a:t>分）；日照长、昼夜温差大，便于养分聚集（</a:t>
            </a:r>
            <a:r>
              <a:rPr lang="en-US" altLang="zh-CN" sz="2800">
                <a:solidFill>
                  <a:srgbClr val="FF0000"/>
                </a:solidFill>
                <a:latin typeface="Calibri" pitchFamily="34" charset="0"/>
                <a:ea typeface="微软雅黑" charset="-122"/>
                <a:cs typeface="Times New Roman" pitchFamily="18" charset="0"/>
              </a:rPr>
              <a:t>2</a:t>
            </a:r>
            <a:r>
              <a:rPr lang="zh-CN" altLang="zh-CN" sz="2800">
                <a:solidFill>
                  <a:srgbClr val="FF0000"/>
                </a:solidFill>
                <a:latin typeface="Calibri" pitchFamily="34" charset="0"/>
                <a:ea typeface="微软雅黑" charset="-122"/>
                <a:cs typeface="Times New Roman" pitchFamily="18" charset="0"/>
              </a:rPr>
              <a:t>分），</a:t>
            </a:r>
            <a:r>
              <a:rPr lang="en-US" altLang="zh-CN" sz="2800">
                <a:solidFill>
                  <a:srgbClr val="FF0000"/>
                </a:solidFill>
                <a:latin typeface="Calibri" pitchFamily="34" charset="0"/>
                <a:ea typeface="微软雅黑" charset="-122"/>
                <a:cs typeface="Times New Roman" pitchFamily="18" charset="0"/>
              </a:rPr>
              <a:t>6</a:t>
            </a:r>
            <a:r>
              <a:rPr lang="zh-CN" altLang="zh-CN" sz="2800">
                <a:solidFill>
                  <a:srgbClr val="FF0000"/>
                </a:solidFill>
                <a:latin typeface="Calibri" pitchFamily="34" charset="0"/>
                <a:ea typeface="微软雅黑" charset="-122"/>
                <a:cs typeface="Times New Roman" pitchFamily="18" charset="0"/>
              </a:rPr>
              <a:t>－</a:t>
            </a:r>
            <a:r>
              <a:rPr lang="en-US" altLang="zh-CN" sz="2800">
                <a:solidFill>
                  <a:srgbClr val="FF0000"/>
                </a:solidFill>
                <a:latin typeface="Calibri" pitchFamily="34" charset="0"/>
                <a:ea typeface="微软雅黑" charset="-122"/>
                <a:cs typeface="Times New Roman" pitchFamily="18" charset="0"/>
              </a:rPr>
              <a:t>9</a:t>
            </a:r>
            <a:r>
              <a:rPr lang="zh-CN" altLang="zh-CN" sz="2800">
                <a:solidFill>
                  <a:srgbClr val="FF0000"/>
                </a:solidFill>
                <a:latin typeface="Calibri" pitchFamily="34" charset="0"/>
                <a:ea typeface="微软雅黑" charset="-122"/>
                <a:cs typeface="Times New Roman" pitchFamily="18" charset="0"/>
              </a:rPr>
              <a:t>月为生长期，雨热同季（</a:t>
            </a:r>
            <a:r>
              <a:rPr lang="en-US" altLang="zh-CN" sz="2800">
                <a:solidFill>
                  <a:srgbClr val="FF0000"/>
                </a:solidFill>
                <a:latin typeface="Calibri" pitchFamily="34" charset="0"/>
                <a:ea typeface="微软雅黑" charset="-122"/>
                <a:cs typeface="Times New Roman" pitchFamily="18" charset="0"/>
              </a:rPr>
              <a:t>2</a:t>
            </a:r>
            <a:r>
              <a:rPr lang="zh-CN" altLang="zh-CN" sz="2800">
                <a:solidFill>
                  <a:srgbClr val="FF0000"/>
                </a:solidFill>
                <a:latin typeface="Calibri" pitchFamily="34" charset="0"/>
                <a:ea typeface="微软雅黑" charset="-122"/>
                <a:cs typeface="Times New Roman" pitchFamily="18" charset="0"/>
              </a:rPr>
              <a:t>分），有利于马铃薯生长。</a:t>
            </a:r>
            <a:endParaRPr lang="zh-CN" altLang="zh-CN" sz="2800">
              <a:latin typeface="Calibri" pitchFamily="34" charset="0"/>
              <a:ea typeface="微软雅黑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4"/>
          <p:cNvSpPr txBox="1">
            <a:spLocks noChangeArrowheads="1"/>
          </p:cNvSpPr>
          <p:nvPr/>
        </p:nvSpPr>
        <p:spPr bwMode="auto">
          <a:xfrm>
            <a:off x="-41275" y="0"/>
            <a:ext cx="12192000" cy="384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zh-CN" altLang="en-US" sz="2400" b="1">
                <a:solidFill>
                  <a:srgbClr val="FF0000"/>
                </a:solidFill>
                <a:latin typeface="楷体"/>
                <a:cs typeface="Times New Roman" pitchFamily="18" charset="0"/>
              </a:rPr>
              <a:t>（四）考题再做</a:t>
            </a:r>
            <a:r>
              <a:rPr lang="en-US" altLang="zh-CN" sz="2400" b="1">
                <a:solidFill>
                  <a:srgbClr val="000000"/>
                </a:solidFill>
                <a:latin typeface="楷体"/>
                <a:cs typeface="Times New Roman" pitchFamily="18" charset="0"/>
              </a:rPr>
              <a:t>                                                               1</a:t>
            </a:r>
            <a:r>
              <a:rPr lang="zh-CN" altLang="zh-CN" sz="2400" b="1">
                <a:solidFill>
                  <a:srgbClr val="000000"/>
                </a:solidFill>
                <a:latin typeface="Calibri" pitchFamily="34" charset="0"/>
                <a:ea typeface="楷体"/>
                <a:cs typeface="Times New Roman" pitchFamily="18" charset="0"/>
              </a:rPr>
              <a:t>（</a:t>
            </a:r>
            <a:r>
              <a:rPr lang="en-US" altLang="zh-CN" sz="2400" b="1">
                <a:solidFill>
                  <a:srgbClr val="000000"/>
                </a:solidFill>
                <a:latin typeface="Calibri" pitchFamily="34" charset="0"/>
                <a:ea typeface="楷体"/>
                <a:cs typeface="Times New Roman" pitchFamily="18" charset="0"/>
              </a:rPr>
              <a:t>17</a:t>
            </a:r>
            <a:r>
              <a:rPr lang="zh-CN" altLang="zh-CN" sz="2400" b="1">
                <a:solidFill>
                  <a:srgbClr val="000000"/>
                </a:solidFill>
                <a:latin typeface="Calibri" pitchFamily="34" charset="0"/>
                <a:ea typeface="楷体"/>
                <a:cs typeface="Times New Roman" pitchFamily="18" charset="0"/>
              </a:rPr>
              <a:t>年福建省单科质检）</a:t>
            </a:r>
            <a:r>
              <a:rPr lang="en-US" altLang="zh-CN" sz="2400" b="1">
                <a:solidFill>
                  <a:srgbClr val="000000"/>
                </a:solidFill>
                <a:latin typeface="楷体"/>
                <a:ea typeface="楷体"/>
                <a:cs typeface="Times New Roman" pitchFamily="18" charset="0"/>
              </a:rPr>
              <a:t>25</a:t>
            </a:r>
            <a:r>
              <a:rPr lang="en-US" altLang="zh-CN" sz="2400" b="1">
                <a:solidFill>
                  <a:srgbClr val="000000"/>
                </a:solidFill>
                <a:latin typeface="楷体"/>
                <a:ea typeface="楷体"/>
                <a:cs typeface="楷体"/>
              </a:rPr>
              <a:t>.</a:t>
            </a:r>
            <a:r>
              <a:rPr lang="zh-CN" altLang="en-US" sz="2400" b="1">
                <a:solidFill>
                  <a:srgbClr val="000000"/>
                </a:solidFill>
                <a:latin typeface="楷体"/>
                <a:ea typeface="楷体"/>
                <a:cs typeface="楷体"/>
              </a:rPr>
              <a:t>（</a:t>
            </a:r>
            <a:r>
              <a:rPr lang="en-US" altLang="zh-CN" sz="2400" b="1">
                <a:solidFill>
                  <a:srgbClr val="000000"/>
                </a:solidFill>
                <a:latin typeface="楷体"/>
                <a:ea typeface="楷体"/>
                <a:cs typeface="楷体"/>
              </a:rPr>
              <a:t>14</a:t>
            </a:r>
            <a:r>
              <a:rPr lang="zh-CN" altLang="en-US" sz="2400" b="1">
                <a:solidFill>
                  <a:srgbClr val="000000"/>
                </a:solidFill>
                <a:latin typeface="楷体"/>
                <a:ea typeface="楷体"/>
                <a:cs typeface="楷体"/>
              </a:rPr>
              <a:t>分）阅读图文材料，完成下列要求。</a:t>
            </a:r>
          </a:p>
          <a:p>
            <a:pPr eaLnBrk="0" hangingPunct="0"/>
            <a:r>
              <a:rPr lang="zh-CN" altLang="en-US" sz="2800" b="1">
                <a:solidFill>
                  <a:srgbClr val="000000"/>
                </a:solidFill>
                <a:latin typeface="楷体"/>
                <a:ea typeface="楷体"/>
                <a:cs typeface="楷体"/>
              </a:rPr>
              <a:t>针叶樱桃性喜光热，怕低温冷害，果实中维生素</a:t>
            </a:r>
            <a:r>
              <a:rPr lang="en-US" altLang="zh-CN" sz="2800" b="1">
                <a:solidFill>
                  <a:srgbClr val="000000"/>
                </a:solidFill>
                <a:latin typeface="楷体"/>
                <a:ea typeface="楷体"/>
                <a:cs typeface="楷体"/>
              </a:rPr>
              <a:t>C</a:t>
            </a:r>
            <a:r>
              <a:rPr lang="zh-CN" altLang="en-US" sz="2800" b="1">
                <a:solidFill>
                  <a:srgbClr val="000000"/>
                </a:solidFill>
                <a:latin typeface="楷体"/>
                <a:ea typeface="楷体"/>
                <a:cs typeface="楷体"/>
              </a:rPr>
              <a:t>（以下简称</a:t>
            </a:r>
            <a:r>
              <a:rPr lang="en-US" altLang="zh-CN" sz="2800" b="1">
                <a:solidFill>
                  <a:srgbClr val="000000"/>
                </a:solidFill>
                <a:latin typeface="楷体"/>
                <a:ea typeface="楷体"/>
                <a:cs typeface="楷体"/>
              </a:rPr>
              <a:t>Vc</a:t>
            </a:r>
            <a:r>
              <a:rPr lang="zh-CN" altLang="en-US" sz="2800" b="1">
                <a:solidFill>
                  <a:srgbClr val="000000"/>
                </a:solidFill>
                <a:latin typeface="楷体"/>
                <a:ea typeface="楷体"/>
                <a:cs typeface="楷体"/>
              </a:rPr>
              <a:t>）含量很高（相当于普通樱桃的</a:t>
            </a:r>
            <a:r>
              <a:rPr lang="en-US" altLang="zh-CN" sz="2800" b="1">
                <a:solidFill>
                  <a:srgbClr val="000000"/>
                </a:solidFill>
                <a:latin typeface="楷体"/>
                <a:ea typeface="楷体"/>
                <a:cs typeface="楷体"/>
              </a:rPr>
              <a:t>190</a:t>
            </a:r>
            <a:r>
              <a:rPr lang="zh-CN" altLang="en-US" sz="2800" b="1">
                <a:solidFill>
                  <a:srgbClr val="000000"/>
                </a:solidFill>
                <a:latin typeface="楷体"/>
                <a:ea typeface="楷体"/>
                <a:cs typeface="楷体"/>
              </a:rPr>
              <a:t>倍）；果实娇嫩，紫外线越强，</a:t>
            </a:r>
            <a:r>
              <a:rPr lang="en-US" altLang="zh-CN" sz="2800" b="1">
                <a:solidFill>
                  <a:srgbClr val="000000"/>
                </a:solidFill>
                <a:latin typeface="楷体"/>
                <a:ea typeface="楷体"/>
                <a:cs typeface="楷体"/>
              </a:rPr>
              <a:t>Vc</a:t>
            </a:r>
            <a:r>
              <a:rPr lang="zh-CN" altLang="en-US" sz="2800" b="1">
                <a:solidFill>
                  <a:srgbClr val="000000"/>
                </a:solidFill>
                <a:latin typeface="楷体"/>
                <a:ea typeface="楷体"/>
                <a:cs typeface="楷体"/>
              </a:rPr>
              <a:t>含量越高，采摘后</a:t>
            </a:r>
            <a:r>
              <a:rPr lang="en-US" altLang="zh-CN" sz="2800" b="1">
                <a:solidFill>
                  <a:srgbClr val="000000"/>
                </a:solidFill>
                <a:latin typeface="楷体"/>
                <a:ea typeface="楷体"/>
                <a:cs typeface="楷体"/>
              </a:rPr>
              <a:t>Vc</a:t>
            </a:r>
            <a:r>
              <a:rPr lang="zh-CN" altLang="en-US" sz="2800" b="1">
                <a:solidFill>
                  <a:srgbClr val="000000"/>
                </a:solidFill>
                <a:latin typeface="楷体"/>
                <a:ea typeface="楷体"/>
                <a:cs typeface="楷体"/>
              </a:rPr>
              <a:t>流失很快。</a:t>
            </a:r>
          </a:p>
          <a:p>
            <a:pPr eaLnBrk="0" hangingPunct="0"/>
            <a:r>
              <a:rPr lang="zh-CN" altLang="en-US" sz="2800" b="1">
                <a:solidFill>
                  <a:srgbClr val="000000"/>
                </a:solidFill>
                <a:latin typeface="楷体"/>
                <a:ea typeface="楷体"/>
                <a:cs typeface="楷体"/>
              </a:rPr>
              <a:t>巴西彼得罗利纳（图</a:t>
            </a:r>
            <a:r>
              <a:rPr lang="en-US" altLang="zh-CN" sz="2800" b="1">
                <a:solidFill>
                  <a:srgbClr val="000000"/>
                </a:solidFill>
                <a:latin typeface="楷体"/>
                <a:ea typeface="楷体"/>
                <a:cs typeface="楷体"/>
              </a:rPr>
              <a:t>11</a:t>
            </a:r>
            <a:r>
              <a:rPr lang="zh-CN" altLang="en-US" sz="2800" b="1">
                <a:solidFill>
                  <a:srgbClr val="000000"/>
                </a:solidFill>
                <a:latin typeface="楷体"/>
                <a:ea typeface="楷体"/>
                <a:cs typeface="楷体"/>
              </a:rPr>
              <a:t>）是世界少有的针叶樱桃产区。当地经济落后，针叶樱桃主要用于手工制作果汁、果酱。中国曾尝试引种该地的针叶樱桃，未获成功。</a:t>
            </a:r>
            <a:r>
              <a:rPr lang="en-US" altLang="zh-CN" sz="2800" b="1">
                <a:solidFill>
                  <a:srgbClr val="000000"/>
                </a:solidFill>
                <a:latin typeface="楷体"/>
                <a:ea typeface="楷体"/>
                <a:cs typeface="楷体"/>
              </a:rPr>
              <a:t>2008</a:t>
            </a:r>
            <a:r>
              <a:rPr lang="zh-CN" altLang="en-US" sz="2800" b="1">
                <a:solidFill>
                  <a:srgbClr val="000000"/>
                </a:solidFill>
                <a:latin typeface="楷体"/>
                <a:ea typeface="楷体"/>
                <a:cs typeface="楷体"/>
              </a:rPr>
              <a:t>年，中国</a:t>
            </a:r>
            <a:r>
              <a:rPr lang="en-US" altLang="zh-CN" sz="2800" b="1">
                <a:solidFill>
                  <a:srgbClr val="000000"/>
                </a:solidFill>
                <a:latin typeface="楷体"/>
                <a:ea typeface="楷体"/>
                <a:cs typeface="楷体"/>
              </a:rPr>
              <a:t>Y</a:t>
            </a:r>
            <a:r>
              <a:rPr lang="zh-CN" altLang="en-US" sz="2800" b="1">
                <a:solidFill>
                  <a:srgbClr val="000000"/>
                </a:solidFill>
                <a:latin typeface="楷体"/>
                <a:ea typeface="楷体"/>
                <a:cs typeface="楷体"/>
              </a:rPr>
              <a:t>企业在该地建立保健品生产基地，提取针叶樱桃中的</a:t>
            </a:r>
            <a:r>
              <a:rPr lang="en-US" altLang="zh-CN" sz="2800" b="1">
                <a:solidFill>
                  <a:srgbClr val="000000"/>
                </a:solidFill>
                <a:latin typeface="楷体"/>
                <a:ea typeface="楷体"/>
                <a:cs typeface="楷体"/>
              </a:rPr>
              <a:t>Vc</a:t>
            </a:r>
            <a:r>
              <a:rPr lang="zh-CN" altLang="en-US" sz="2800" b="1">
                <a:solidFill>
                  <a:srgbClr val="000000"/>
                </a:solidFill>
                <a:latin typeface="楷体"/>
                <a:ea typeface="楷体"/>
                <a:cs typeface="楷体"/>
              </a:rPr>
              <a:t>生产保健品。</a:t>
            </a:r>
          </a:p>
        </p:txBody>
      </p:sp>
      <p:sp>
        <p:nvSpPr>
          <p:cNvPr id="7170" name="Text Box 5"/>
          <p:cNvSpPr txBox="1">
            <a:spLocks noChangeArrowheads="1"/>
          </p:cNvSpPr>
          <p:nvPr/>
        </p:nvSpPr>
        <p:spPr bwMode="auto">
          <a:xfrm>
            <a:off x="231775" y="4114800"/>
            <a:ext cx="50022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zh-CN" altLang="en-US" sz="2400" b="1">
                <a:solidFill>
                  <a:srgbClr val="000000"/>
                </a:solidFill>
                <a:latin typeface="微软雅黑" charset="-122"/>
                <a:ea typeface="微软雅黑" charset="-122"/>
              </a:rPr>
              <a:t>（</a:t>
            </a:r>
            <a:r>
              <a:rPr lang="en-US" altLang="zh-CN" sz="2400" b="1">
                <a:solidFill>
                  <a:srgbClr val="000000"/>
                </a:solidFill>
                <a:latin typeface="微软雅黑" charset="-122"/>
                <a:ea typeface="微软雅黑" charset="-122"/>
              </a:rPr>
              <a:t>1</a:t>
            </a:r>
            <a:r>
              <a:rPr lang="zh-CN" altLang="en-US" sz="2400" b="1">
                <a:solidFill>
                  <a:srgbClr val="000000"/>
                </a:solidFill>
                <a:latin typeface="微软雅黑" charset="-122"/>
                <a:ea typeface="微软雅黑" charset="-122"/>
              </a:rPr>
              <a:t>）分析彼得罗利纳有利于针叶樱桃生长的光照条件。（</a:t>
            </a:r>
            <a:r>
              <a:rPr lang="en-US" altLang="zh-CN" sz="2400" b="1">
                <a:solidFill>
                  <a:srgbClr val="000000"/>
                </a:solidFill>
                <a:latin typeface="微软雅黑" charset="-122"/>
                <a:ea typeface="微软雅黑" charset="-122"/>
              </a:rPr>
              <a:t>4</a:t>
            </a:r>
            <a:r>
              <a:rPr lang="zh-CN" altLang="en-US" sz="2400" b="1">
                <a:solidFill>
                  <a:srgbClr val="000000"/>
                </a:solidFill>
                <a:latin typeface="微软雅黑" charset="-122"/>
                <a:ea typeface="微软雅黑" charset="-122"/>
              </a:rPr>
              <a:t>分）</a:t>
            </a:r>
          </a:p>
          <a:p>
            <a:pPr eaLnBrk="0" hangingPunct="0"/>
            <a:endParaRPr lang="zh-CN" altLang="en-US" sz="2400" b="1">
              <a:solidFill>
                <a:srgbClr val="000000"/>
              </a:solidFill>
              <a:latin typeface="微软雅黑" charset="-122"/>
              <a:ea typeface="微软雅黑" charset="-122"/>
            </a:endParaRPr>
          </a:p>
        </p:txBody>
      </p:sp>
      <p:pic>
        <p:nvPicPr>
          <p:cNvPr id="7171" name="图片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64200" y="3500438"/>
            <a:ext cx="6097588" cy="287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66688" y="5356225"/>
            <a:ext cx="11318875" cy="946150"/>
          </a:xfrm>
          <a:prstGeom prst="rect">
            <a:avLst/>
          </a:prstGeom>
          <a:solidFill>
            <a:srgbClr val="6382BB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</a:rPr>
              <a:t>（</a:t>
            </a:r>
            <a:r>
              <a:rPr lang="en-US" altLang="zh-CN" sz="2800" b="1">
                <a:solidFill>
                  <a:srgbClr val="FF0000"/>
                </a:solidFill>
              </a:rPr>
              <a:t>1</a:t>
            </a:r>
            <a:r>
              <a:rPr lang="zh-CN" altLang="en-US" sz="2800" b="1">
                <a:solidFill>
                  <a:srgbClr val="FF0000"/>
                </a:solidFill>
              </a:rPr>
              <a:t>）位于低纬高原，太阳高度较高；降水少，晴天多，光照时间长，紫外线强。（</a:t>
            </a:r>
            <a:r>
              <a:rPr lang="en-US" altLang="zh-CN" sz="2800" b="1">
                <a:solidFill>
                  <a:srgbClr val="FF0000"/>
                </a:solidFill>
              </a:rPr>
              <a:t>4</a:t>
            </a:r>
            <a:r>
              <a:rPr lang="zh-CN" altLang="en-US" sz="2800" b="1">
                <a:solidFill>
                  <a:srgbClr val="FF0000"/>
                </a:solidFill>
              </a:rPr>
              <a:t>分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2"/>
          <p:cNvSpPr txBox="1">
            <a:spLocks noChangeArrowheads="1"/>
          </p:cNvSpPr>
          <p:nvPr/>
        </p:nvSpPr>
        <p:spPr bwMode="auto">
          <a:xfrm>
            <a:off x="0" y="0"/>
            <a:ext cx="12192000" cy="26781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 b="1">
                <a:solidFill>
                  <a:srgbClr val="007A77"/>
                </a:solidFill>
              </a:rPr>
              <a:t>2</a:t>
            </a:r>
            <a:r>
              <a:rPr lang="zh-CN" altLang="en-US" sz="2400" b="1">
                <a:solidFill>
                  <a:srgbClr val="007A77"/>
                </a:solidFill>
              </a:rPr>
              <a:t>、茶树是深根植物，好暖喜酸，喜湿怕涝，喜光怕晒；气温下降到</a:t>
            </a:r>
            <a:r>
              <a:rPr lang="en-US" altLang="zh-CN" sz="2400" b="1">
                <a:solidFill>
                  <a:srgbClr val="007A77"/>
                </a:solidFill>
              </a:rPr>
              <a:t>0</a:t>
            </a:r>
            <a:r>
              <a:rPr lang="zh-CN" altLang="en-US" sz="2400" b="1">
                <a:solidFill>
                  <a:srgbClr val="007A77"/>
                </a:solidFill>
              </a:rPr>
              <a:t>度以下易受冻害。</a:t>
            </a:r>
          </a:p>
          <a:p>
            <a:r>
              <a:rPr lang="zh-CN" altLang="en-US" sz="2400" b="1">
                <a:solidFill>
                  <a:srgbClr val="007A77"/>
                </a:solidFill>
              </a:rPr>
              <a:t>     河南省信阳市是我国茶叶种植的最北界，这里纬度高，冬季长，茶树冬眠时间长，积蓄的营养物质多，出产的信阳毛尖是我国十大名茶之一。优质的毛尖外形细、圆，大小匀整，都产自植被茂密的高大的群山</a:t>
            </a:r>
            <a:r>
              <a:rPr lang="en-US" altLang="zh-CN" sz="2400" b="1">
                <a:solidFill>
                  <a:srgbClr val="007A77"/>
                </a:solidFill>
              </a:rPr>
              <a:t>300</a:t>
            </a:r>
            <a:r>
              <a:rPr lang="zh-CN" altLang="en-US" sz="2400" b="1">
                <a:solidFill>
                  <a:srgbClr val="007A77"/>
                </a:solidFill>
              </a:rPr>
              <a:t>至</a:t>
            </a:r>
            <a:r>
              <a:rPr lang="en-US" altLang="zh-CN" sz="2400" b="1">
                <a:solidFill>
                  <a:srgbClr val="007A77"/>
                </a:solidFill>
              </a:rPr>
              <a:t>800</a:t>
            </a:r>
            <a:r>
              <a:rPr lang="zh-CN" altLang="en-US" sz="2400" b="1">
                <a:solidFill>
                  <a:srgbClr val="007A77"/>
                </a:solidFill>
              </a:rPr>
              <a:t>米山腰茶园中。成茶易变质，需在低温、干燥、避光、隔绝氧气的环境中保存，主要销售北方市场。其中明前茶（清明节前采制的茶叶）是一年中出产最好的茶，有“明前茶贵如金”的说法。近年来，信阳毛尖的需求日渐增大，种茶效益逐步提高，不少低山地区也开始广泛种茶。</a:t>
            </a:r>
          </a:p>
        </p:txBody>
      </p:sp>
      <p:pic>
        <p:nvPicPr>
          <p:cNvPr id="8194" name="Picture 3"/>
          <p:cNvPicPr>
            <a:picLocks noChangeAspect="1" noChangeArrowheads="1"/>
          </p:cNvPicPr>
          <p:nvPr/>
        </p:nvPicPr>
        <p:blipFill>
          <a:blip r:embed="rId2">
            <a:lum bright="-18000" contrast="40000"/>
            <a:grayscl/>
          </a:blip>
          <a:srcRect/>
          <a:stretch>
            <a:fillRect/>
          </a:stretch>
        </p:blipFill>
        <p:spPr bwMode="auto">
          <a:xfrm>
            <a:off x="1614488" y="2714625"/>
            <a:ext cx="5230812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7104063" y="2708275"/>
            <a:ext cx="3563937" cy="206216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007A77"/>
                </a:solidFill>
              </a:rPr>
              <a:t>2.</a:t>
            </a:r>
            <a:r>
              <a:rPr lang="zh-CN" altLang="en-US" sz="3200" b="1">
                <a:solidFill>
                  <a:srgbClr val="007A77"/>
                </a:solidFill>
              </a:rPr>
              <a:t>从气温角度分析信阳毛尖“明前茶贵如金”的原因。（</a:t>
            </a:r>
            <a:r>
              <a:rPr lang="en-US" altLang="zh-CN" sz="3200" b="1">
                <a:solidFill>
                  <a:srgbClr val="007A77"/>
                </a:solidFill>
              </a:rPr>
              <a:t>6</a:t>
            </a:r>
            <a:r>
              <a:rPr lang="zh-CN" altLang="en-US" sz="3200" b="1">
                <a:solidFill>
                  <a:srgbClr val="007A77"/>
                </a:solidFill>
              </a:rPr>
              <a:t>分</a:t>
            </a:r>
            <a:r>
              <a:rPr lang="zh-CN" altLang="en-US" b="1">
                <a:solidFill>
                  <a:srgbClr val="007A77"/>
                </a:solidFill>
              </a:rPr>
              <a:t>）</a:t>
            </a:r>
          </a:p>
        </p:txBody>
      </p:sp>
      <p:sp>
        <p:nvSpPr>
          <p:cNvPr id="8196" name="矩形 1"/>
          <p:cNvSpPr>
            <a:spLocks noChangeArrowheads="1"/>
          </p:cNvSpPr>
          <p:nvPr/>
        </p:nvSpPr>
        <p:spPr bwMode="auto">
          <a:xfrm>
            <a:off x="244475" y="5002213"/>
            <a:ext cx="11637963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C00000"/>
                </a:solidFill>
              </a:rPr>
              <a:t>信阳纬度较高，清明节前气温低，有利于茶叶营养物质积累（</a:t>
            </a:r>
            <a:r>
              <a:rPr lang="en-US" altLang="zh-CN" sz="2800" b="1">
                <a:solidFill>
                  <a:srgbClr val="C00000"/>
                </a:solidFill>
              </a:rPr>
              <a:t>2</a:t>
            </a:r>
            <a:r>
              <a:rPr lang="zh-CN" altLang="en-US" sz="2800" b="1">
                <a:solidFill>
                  <a:srgbClr val="C00000"/>
                </a:solidFill>
              </a:rPr>
              <a:t>分）；温度低，茶叶生长速度慢，叶芽小，产量低，市场供应少（</a:t>
            </a:r>
            <a:r>
              <a:rPr lang="en-US" altLang="zh-CN" sz="2800" b="1">
                <a:solidFill>
                  <a:srgbClr val="C00000"/>
                </a:solidFill>
              </a:rPr>
              <a:t>2</a:t>
            </a:r>
            <a:r>
              <a:rPr lang="zh-CN" altLang="en-US" sz="2800" b="1">
                <a:solidFill>
                  <a:srgbClr val="C00000"/>
                </a:solidFill>
              </a:rPr>
              <a:t>分）；气温低，少病虫害，使叶片形态完好，农药使用少，绿色产品（</a:t>
            </a:r>
            <a:r>
              <a:rPr lang="en-US" altLang="zh-CN" sz="2800" b="1">
                <a:solidFill>
                  <a:srgbClr val="C00000"/>
                </a:solidFill>
              </a:rPr>
              <a:t>2</a:t>
            </a:r>
            <a:r>
              <a:rPr lang="zh-CN" altLang="en-US" sz="2800" b="1">
                <a:solidFill>
                  <a:srgbClr val="C00000"/>
                </a:solidFill>
              </a:rPr>
              <a:t>分）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标题 1"/>
          <p:cNvSpPr>
            <a:spLocks noGrp="1"/>
          </p:cNvSpPr>
          <p:nvPr>
            <p:ph type="title" idx="4294967295"/>
          </p:nvPr>
        </p:nvSpPr>
        <p:spPr>
          <a:xfrm>
            <a:off x="815975" y="4051300"/>
            <a:ext cx="18746788" cy="1592263"/>
          </a:xfrm>
        </p:spPr>
        <p:txBody>
          <a:bodyPr/>
          <a:lstStyle/>
          <a:p>
            <a:endParaRPr lang="zh-CN" altLang="en-US" smtClean="0"/>
          </a:p>
        </p:txBody>
      </p:sp>
      <p:pic>
        <p:nvPicPr>
          <p:cNvPr id="9218" name="Picture 2" descr="https://gss0.baidu.com/94o3dSag_xI4khGko9WTAnF6hhy/zhidao/pic/item/95eef01f3a292df5c860f592bf315c6035a8739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7013" y="1533525"/>
            <a:ext cx="9961562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矩形 1"/>
          <p:cNvSpPr>
            <a:spLocks noChangeArrowheads="1"/>
          </p:cNvSpPr>
          <p:nvPr/>
        </p:nvSpPr>
        <p:spPr bwMode="auto">
          <a:xfrm>
            <a:off x="0" y="0"/>
            <a:ext cx="121920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C00000"/>
                </a:solidFill>
                <a:latin typeface="PingFang SC"/>
              </a:rPr>
              <a:t>（五）小试身手</a:t>
            </a:r>
            <a:r>
              <a:rPr lang="en-US" altLang="zh-CN" sz="2800" b="1">
                <a:solidFill>
                  <a:srgbClr val="C00000"/>
                </a:solidFill>
                <a:latin typeface="PingFang SC"/>
              </a:rPr>
              <a:t>  </a:t>
            </a:r>
            <a:r>
              <a:rPr lang="zh-CN" altLang="en-US" sz="2800" b="1">
                <a:solidFill>
                  <a:srgbClr val="333333"/>
                </a:solidFill>
                <a:latin typeface="PingFang SC"/>
              </a:rPr>
              <a:t>阅读图文资料，完成下列各题．葡萄的糖分含量越高，酿制出的葡萄酒酒精度越高．葡萄生长过程中，特别是成熟期的光照及昼夜温差与其糖分积累呈正相关．图</a:t>
            </a:r>
            <a:r>
              <a:rPr lang="en-US" altLang="zh-CN" sz="2800" b="1">
                <a:solidFill>
                  <a:srgbClr val="333333"/>
                </a:solidFill>
                <a:latin typeface="PingFang SC"/>
              </a:rPr>
              <a:t>a</a:t>
            </a:r>
            <a:r>
              <a:rPr lang="zh-CN" altLang="en-US" sz="2800" b="1">
                <a:solidFill>
                  <a:srgbClr val="333333"/>
                </a:solidFill>
                <a:latin typeface="PingFang SC"/>
              </a:rPr>
              <a:t>中甲、乙两地均为优质葡萄产地．图</a:t>
            </a:r>
            <a:r>
              <a:rPr lang="en-US" altLang="zh-CN" sz="2800" b="1">
                <a:solidFill>
                  <a:srgbClr val="333333"/>
                </a:solidFill>
                <a:latin typeface="PingFang SC"/>
              </a:rPr>
              <a:t>b</a:t>
            </a:r>
            <a:r>
              <a:rPr lang="zh-CN" altLang="en-US" sz="2800" b="1">
                <a:solidFill>
                  <a:srgbClr val="333333"/>
                </a:solidFill>
                <a:latin typeface="PingFang SC"/>
              </a:rPr>
              <a:t>为乙地典型的葡萄种植园景观．世界上酒精度最高（</a:t>
            </a:r>
            <a:r>
              <a:rPr lang="en-US" altLang="zh-CN" sz="2800" b="1">
                <a:solidFill>
                  <a:srgbClr val="333333"/>
                </a:solidFill>
                <a:latin typeface="PingFang SC"/>
              </a:rPr>
              <a:t>16.2</a:t>
            </a:r>
            <a:r>
              <a:rPr lang="zh-CN" altLang="en-US" sz="2800" b="1">
                <a:solidFill>
                  <a:srgbClr val="333333"/>
                </a:solidFill>
                <a:latin typeface="PingFang SC"/>
              </a:rPr>
              <a:t>度）的优质葡萄</a:t>
            </a:r>
            <a:r>
              <a:rPr lang="en-US" altLang="zh-CN" sz="2800" b="1">
                <a:solidFill>
                  <a:srgbClr val="333333"/>
                </a:solidFill>
                <a:latin typeface="PingFang SC"/>
              </a:rPr>
              <a:t>...</a:t>
            </a:r>
            <a:endParaRPr lang="zh-CN" altLang="en-US" sz="2800" b="1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5303838" y="1754188"/>
            <a:ext cx="688816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altLang="zh-CN" sz="2800" b="1">
                <a:solidFill>
                  <a:schemeClr val="hlink"/>
                </a:solidFill>
              </a:rPr>
              <a:t>(1)</a:t>
            </a:r>
            <a:r>
              <a:rPr lang="zh-CN" altLang="en-US" sz="2800" b="1">
                <a:solidFill>
                  <a:schemeClr val="hlink"/>
                </a:solidFill>
              </a:rPr>
              <a:t>分析甲地有利于种植葡萄的地形、气候条件。（</a:t>
            </a:r>
            <a:r>
              <a:rPr lang="en-US" altLang="zh-CN" sz="2800" b="1">
                <a:solidFill>
                  <a:schemeClr val="hlink"/>
                </a:solidFill>
              </a:rPr>
              <a:t>6</a:t>
            </a:r>
            <a:r>
              <a:rPr lang="zh-CN" altLang="en-US" sz="2800" b="1">
                <a:solidFill>
                  <a:schemeClr val="hlink"/>
                </a:solidFill>
              </a:rPr>
              <a:t>分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1024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3600" b="1" smtClean="0"/>
              <a:t>（</a:t>
            </a:r>
            <a:r>
              <a:rPr lang="en-US" altLang="zh-CN" sz="3600" b="1" smtClean="0"/>
              <a:t>1</a:t>
            </a:r>
            <a:r>
              <a:rPr lang="zh-CN" altLang="en-US" sz="3600" b="1" smtClean="0"/>
              <a:t>）甲地位于（南北向的）河谷中，灌溉（和排水）条件好；（</a:t>
            </a:r>
            <a:r>
              <a:rPr lang="zh-CN" altLang="en-US" sz="3600" b="1" smtClean="0">
                <a:hlinkClick r:id="rId2"/>
              </a:rPr>
              <a:t>北纬</a:t>
            </a:r>
            <a:r>
              <a:rPr lang="en-US" altLang="zh-CN" sz="3600" b="1" smtClean="0">
                <a:hlinkClick r:id="rId2"/>
              </a:rPr>
              <a:t>45°</a:t>
            </a:r>
            <a:r>
              <a:rPr lang="zh-CN" altLang="en-US" sz="3600" b="1" smtClean="0"/>
              <a:t>附近）葡萄生长季节日照时间长，光照充足；葡萄成熟季节昼夜温差大，利于糖分积累．</a:t>
            </a:r>
            <a:br>
              <a:rPr lang="zh-CN" altLang="en-US" sz="3600" b="1" smtClean="0"/>
            </a:br>
            <a:r>
              <a:rPr lang="zh-CN" altLang="en-US" sz="3600" b="1" smtClean="0"/>
              <a:t/>
            </a:r>
            <a:br>
              <a:rPr lang="zh-CN" altLang="en-US" sz="3600" b="1" smtClean="0"/>
            </a:br>
            <a:endParaRPr lang="zh-CN" altLang="en-US" sz="36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诗情画意">
  <a:themeElements>
    <a:clrScheme name="诗情画意 1">
      <a:dk1>
        <a:srgbClr val="007A77"/>
      </a:dk1>
      <a:lt1>
        <a:srgbClr val="FFFFFF"/>
      </a:lt1>
      <a:dk2>
        <a:srgbClr val="003399"/>
      </a:dk2>
      <a:lt2>
        <a:srgbClr val="C0C0C0"/>
      </a:lt2>
      <a:accent1>
        <a:srgbClr val="EBF7FF"/>
      </a:accent1>
      <a:accent2>
        <a:srgbClr val="3366FF"/>
      </a:accent2>
      <a:accent3>
        <a:srgbClr val="FFFFFF"/>
      </a:accent3>
      <a:accent4>
        <a:srgbClr val="006765"/>
      </a:accent4>
      <a:accent5>
        <a:srgbClr val="F3FAFF"/>
      </a:accent5>
      <a:accent6>
        <a:srgbClr val="2D5CE7"/>
      </a:accent6>
      <a:hlink>
        <a:srgbClr val="DC5900"/>
      </a:hlink>
      <a:folHlink>
        <a:srgbClr val="7979A5"/>
      </a:folHlink>
    </a:clrScheme>
    <a:fontScheme name="诗情画意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诗情画意 1">
        <a:dk1>
          <a:srgbClr val="007A77"/>
        </a:dk1>
        <a:lt1>
          <a:srgbClr val="FFFFFF"/>
        </a:lt1>
        <a:dk2>
          <a:srgbClr val="003399"/>
        </a:dk2>
        <a:lt2>
          <a:srgbClr val="C0C0C0"/>
        </a:lt2>
        <a:accent1>
          <a:srgbClr val="EBF7FF"/>
        </a:accent1>
        <a:accent2>
          <a:srgbClr val="3366FF"/>
        </a:accent2>
        <a:accent3>
          <a:srgbClr val="FFFFFF"/>
        </a:accent3>
        <a:accent4>
          <a:srgbClr val="006765"/>
        </a:accent4>
        <a:accent5>
          <a:srgbClr val="F3FAFF"/>
        </a:accent5>
        <a:accent6>
          <a:srgbClr val="2D5CE7"/>
        </a:accent6>
        <a:hlink>
          <a:srgbClr val="DC5900"/>
        </a:hlink>
        <a:folHlink>
          <a:srgbClr val="7979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2">
        <a:dk1>
          <a:srgbClr val="005FBE"/>
        </a:dk1>
        <a:lt1>
          <a:srgbClr val="FFFFDD"/>
        </a:lt1>
        <a:dk2>
          <a:srgbClr val="2C5884"/>
        </a:dk2>
        <a:lt2>
          <a:srgbClr val="C0C0C0"/>
        </a:lt2>
        <a:accent1>
          <a:srgbClr val="E9F7FF"/>
        </a:accent1>
        <a:accent2>
          <a:srgbClr val="F89400"/>
        </a:accent2>
        <a:accent3>
          <a:srgbClr val="FFFFEB"/>
        </a:accent3>
        <a:accent4>
          <a:srgbClr val="0050A2"/>
        </a:accent4>
        <a:accent5>
          <a:srgbClr val="F2FAFF"/>
        </a:accent5>
        <a:accent6>
          <a:srgbClr val="E18600"/>
        </a:accent6>
        <a:hlink>
          <a:srgbClr val="B20048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3">
        <a:dk1>
          <a:srgbClr val="5D5D8B"/>
        </a:dk1>
        <a:lt1>
          <a:srgbClr val="DAEADE"/>
        </a:lt1>
        <a:dk2>
          <a:srgbClr val="A25269"/>
        </a:dk2>
        <a:lt2>
          <a:srgbClr val="C0C0C0"/>
        </a:lt2>
        <a:accent1>
          <a:srgbClr val="FFFFDD"/>
        </a:accent1>
        <a:accent2>
          <a:srgbClr val="3399FF"/>
        </a:accent2>
        <a:accent3>
          <a:srgbClr val="EAF3EC"/>
        </a:accent3>
        <a:accent4>
          <a:srgbClr val="4E4E76"/>
        </a:accent4>
        <a:accent5>
          <a:srgbClr val="FFFFEB"/>
        </a:accent5>
        <a:accent6>
          <a:srgbClr val="2D8AE7"/>
        </a:accent6>
        <a:hlink>
          <a:srgbClr val="336699"/>
        </a:hlink>
        <a:folHlink>
          <a:srgbClr val="F08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4">
        <a:dk1>
          <a:srgbClr val="006666"/>
        </a:dk1>
        <a:lt1>
          <a:srgbClr val="CCECFF"/>
        </a:lt1>
        <a:dk2>
          <a:srgbClr val="336699"/>
        </a:dk2>
        <a:lt2>
          <a:srgbClr val="C0C0C0"/>
        </a:lt2>
        <a:accent1>
          <a:srgbClr val="FFFFCC"/>
        </a:accent1>
        <a:accent2>
          <a:srgbClr val="FF6600"/>
        </a:accent2>
        <a:accent3>
          <a:srgbClr val="E2F4FF"/>
        </a:accent3>
        <a:accent4>
          <a:srgbClr val="005656"/>
        </a:accent4>
        <a:accent5>
          <a:srgbClr val="FFFFE2"/>
        </a:accent5>
        <a:accent6>
          <a:srgbClr val="E75C00"/>
        </a:accent6>
        <a:hlink>
          <a:srgbClr val="0066FF"/>
        </a:hlink>
        <a:folHlink>
          <a:srgbClr val="BE547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5">
        <a:dk1>
          <a:srgbClr val="0033CC"/>
        </a:dk1>
        <a:lt1>
          <a:srgbClr val="FFE9E9"/>
        </a:lt1>
        <a:dk2>
          <a:srgbClr val="000000"/>
        </a:dk2>
        <a:lt2>
          <a:srgbClr val="C0C0C0"/>
        </a:lt2>
        <a:accent1>
          <a:srgbClr val="D5E5DB"/>
        </a:accent1>
        <a:accent2>
          <a:srgbClr val="3366FF"/>
        </a:accent2>
        <a:accent3>
          <a:srgbClr val="FFF2F2"/>
        </a:accent3>
        <a:accent4>
          <a:srgbClr val="002AAE"/>
        </a:accent4>
        <a:accent5>
          <a:srgbClr val="E7F0EA"/>
        </a:accent5>
        <a:accent6>
          <a:srgbClr val="2D5CE7"/>
        </a:accent6>
        <a:hlink>
          <a:srgbClr val="FF9900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6">
        <a:dk1>
          <a:srgbClr val="336699"/>
        </a:dk1>
        <a:lt1>
          <a:srgbClr val="F4E9E0"/>
        </a:lt1>
        <a:dk2>
          <a:srgbClr val="DC5900"/>
        </a:dk2>
        <a:lt2>
          <a:srgbClr val="C0C0C0"/>
        </a:lt2>
        <a:accent1>
          <a:srgbClr val="E4E4E4"/>
        </a:accent1>
        <a:accent2>
          <a:srgbClr val="3399FF"/>
        </a:accent2>
        <a:accent3>
          <a:srgbClr val="F8F2ED"/>
        </a:accent3>
        <a:accent4>
          <a:srgbClr val="2A5682"/>
        </a:accent4>
        <a:accent5>
          <a:srgbClr val="EFEFEF"/>
        </a:accent5>
        <a:accent6>
          <a:srgbClr val="2D8AE7"/>
        </a:accent6>
        <a:hlink>
          <a:srgbClr val="CC0066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7">
        <a:dk1>
          <a:srgbClr val="CC3300"/>
        </a:dk1>
        <a:lt1>
          <a:srgbClr val="E5E5FF"/>
        </a:lt1>
        <a:dk2>
          <a:srgbClr val="565680"/>
        </a:dk2>
        <a:lt2>
          <a:srgbClr val="C0C0C0"/>
        </a:lt2>
        <a:accent1>
          <a:srgbClr val="E6E4EC"/>
        </a:accent1>
        <a:accent2>
          <a:srgbClr val="0066CC"/>
        </a:accent2>
        <a:accent3>
          <a:srgbClr val="F0F0FF"/>
        </a:accent3>
        <a:accent4>
          <a:srgbClr val="AE2A00"/>
        </a:accent4>
        <a:accent5>
          <a:srgbClr val="F0EFF4"/>
        </a:accent5>
        <a:accent6>
          <a:srgbClr val="005CB9"/>
        </a:accent6>
        <a:hlink>
          <a:srgbClr val="008080"/>
        </a:hlink>
        <a:folHlink>
          <a:srgbClr val="7B7B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8">
        <a:dk1>
          <a:srgbClr val="000099"/>
        </a:dk1>
        <a:lt1>
          <a:srgbClr val="FFE2C5"/>
        </a:lt1>
        <a:dk2>
          <a:srgbClr val="007D7A"/>
        </a:dk2>
        <a:lt2>
          <a:srgbClr val="C0C0C0"/>
        </a:lt2>
        <a:accent1>
          <a:srgbClr val="EAEAEA"/>
        </a:accent1>
        <a:accent2>
          <a:srgbClr val="B26EB4"/>
        </a:accent2>
        <a:accent3>
          <a:srgbClr val="FFEEDF"/>
        </a:accent3>
        <a:accent4>
          <a:srgbClr val="000082"/>
        </a:accent4>
        <a:accent5>
          <a:srgbClr val="F3F3F3"/>
        </a:accent5>
        <a:accent6>
          <a:srgbClr val="A163A3"/>
        </a:accent6>
        <a:hlink>
          <a:srgbClr val="CC3300"/>
        </a:hlink>
        <a:folHlink>
          <a:srgbClr val="0088E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</TotalTime>
  <Words>1189</Words>
  <Application>Microsoft Office PowerPoint</Application>
  <PresentationFormat>自定义</PresentationFormat>
  <Paragraphs>29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演示文稿设计模板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1" baseType="lpstr">
      <vt:lpstr>Arial</vt:lpstr>
      <vt:lpstr>宋体</vt:lpstr>
      <vt:lpstr>Wingdings</vt:lpstr>
      <vt:lpstr>Calibri</vt:lpstr>
      <vt:lpstr>Franklin Gothic Book</vt:lpstr>
      <vt:lpstr>黑体</vt:lpstr>
      <vt:lpstr>微软雅黑</vt:lpstr>
      <vt:lpstr>楷体_GB2312</vt:lpstr>
      <vt:lpstr>Wingdings 2</vt:lpstr>
      <vt:lpstr>Times New Roman</vt:lpstr>
      <vt:lpstr>楷体</vt:lpstr>
      <vt:lpstr>PingFang SC</vt:lpstr>
      <vt:lpstr>诗情画意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Windows 用户</dc:creator>
  <cp:lastModifiedBy>USER</cp:lastModifiedBy>
  <cp:revision>26</cp:revision>
  <dcterms:created xsi:type="dcterms:W3CDTF">2017-03-22T05:53:32Z</dcterms:created>
  <dcterms:modified xsi:type="dcterms:W3CDTF">2017-03-23T13:19:35Z</dcterms:modified>
</cp:coreProperties>
</file>