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73" r:id="rId2"/>
    <p:sldId id="379" r:id="rId3"/>
    <p:sldId id="380" r:id="rId4"/>
    <p:sldId id="264" r:id="rId5"/>
    <p:sldId id="265" r:id="rId6"/>
    <p:sldId id="381" r:id="rId7"/>
    <p:sldId id="382" r:id="rId8"/>
    <p:sldId id="383" r:id="rId9"/>
    <p:sldId id="359" r:id="rId10"/>
    <p:sldId id="275" r:id="rId11"/>
    <p:sldId id="384" r:id="rId12"/>
    <p:sldId id="385" r:id="rId13"/>
    <p:sldId id="361" r:id="rId14"/>
    <p:sldId id="386" r:id="rId15"/>
    <p:sldId id="387" r:id="rId16"/>
    <p:sldId id="388" r:id="rId17"/>
    <p:sldId id="372" r:id="rId18"/>
    <p:sldId id="390" r:id="rId19"/>
    <p:sldId id="391" r:id="rId20"/>
    <p:sldId id="374" r:id="rId21"/>
    <p:sldId id="392" r:id="rId22"/>
    <p:sldId id="393" r:id="rId23"/>
    <p:sldId id="394" r:id="rId24"/>
    <p:sldId id="395" r:id="rId25"/>
    <p:sldId id="396" r:id="rId26"/>
    <p:sldId id="270" r:id="rId27"/>
    <p:sldId id="277" r:id="rId28"/>
    <p:sldId id="310" r:id="rId29"/>
    <p:sldId id="311" r:id="rId30"/>
    <p:sldId id="355" r:id="rId31"/>
    <p:sldId id="397" r:id="rId32"/>
    <p:sldId id="389"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754" userDrawn="1">
          <p15:clr>
            <a:srgbClr val="A4A3A4"/>
          </p15:clr>
        </p15:guide>
        <p15:guide id="2" pos="2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4B05"/>
    <a:srgbClr val="EAEAEA"/>
    <a:srgbClr val="333333"/>
    <a:srgbClr val="C0C0C0"/>
    <a:srgbClr val="4F81BD"/>
    <a:srgbClr val="5F5F5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43" autoAdjust="0"/>
    <p:restoredTop sz="95488" autoAdjust="0"/>
  </p:normalViewPr>
  <p:slideViewPr>
    <p:cSldViewPr showGuides="1">
      <p:cViewPr varScale="1">
        <p:scale>
          <a:sx n="47" d="100"/>
          <a:sy n="47" d="100"/>
        </p:scale>
        <p:origin x="-102" y="-576"/>
      </p:cViewPr>
      <p:guideLst>
        <p:guide orient="horz" pos="754"/>
        <p:guide pos="295"/>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image" Target="../media/image2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image" Target="../media/image2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01EFDD-91F8-495A-91D7-EB018522F674}" type="datetimeFigureOut">
              <a:rPr lang="zh-CN" altLang="en-US" smtClean="0"/>
              <a:pPr/>
              <a:t>2017-8-25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C5C579-5EAB-4D4D-A688-CF27E536ED03}" type="slidenum">
              <a:rPr lang="zh-CN" altLang="en-US" smtClean="0"/>
              <a:pPr/>
              <a:t>‹#›</a:t>
            </a:fld>
            <a:endParaRPr lang="zh-CN" altLang="en-US"/>
          </a:p>
        </p:txBody>
      </p:sp>
    </p:spTree>
    <p:extLst>
      <p:ext uri="{BB962C8B-B14F-4D97-AF65-F5344CB8AC3E}">
        <p14:creationId xmlns:p14="http://schemas.microsoft.com/office/powerpoint/2010/main" xmlns="" val="4029503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 Target="../slides/slide26.xml"/><Relationship Id="rId7" Type="http://schemas.openxmlformats.org/officeDocument/2006/relationships/image" Target="../media/image5.png"/><Relationship Id="rId2"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image" Target="../media/image4.png"/><Relationship Id="rId4" Type="http://schemas.openxmlformats.org/officeDocument/2006/relationships/slide" Target="../slides/slide10.xml"/></Relationships>
</file>

<file path=ppt/slideLayouts/_rels/slideLayout5.xml.rels><?xml version="1.0" encoding="UTF-8" standalone="yes"?>
<Relationships xmlns="http://schemas.openxmlformats.org/package/2006/relationships"><Relationship Id="rId3" Type="http://schemas.openxmlformats.org/officeDocument/2006/relationships/slide" Target="../slides/slide5.xml"/><Relationship Id="rId7" Type="http://schemas.openxmlformats.org/officeDocument/2006/relationships/slide" Target="../slides/slide4.xml"/><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slide" Target="../slides/slide10.xml"/><Relationship Id="rId4" Type="http://schemas.openxmlformats.org/officeDocument/2006/relationships/slide" Target="../slides/slide26.xml"/></Relationships>
</file>

<file path=ppt/slideLayouts/_rels/slideLayout6.xml.rels><?xml version="1.0" encoding="UTF-8" standalone="yes"?>
<Relationships xmlns="http://schemas.openxmlformats.org/package/2006/relationships"><Relationship Id="rId3" Type="http://schemas.openxmlformats.org/officeDocument/2006/relationships/slide" Target="../slides/slide26.xml"/><Relationship Id="rId7" Type="http://schemas.openxmlformats.org/officeDocument/2006/relationships/slide" Target="../slides/slide4.xml"/><Relationship Id="rId2"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slide" Target="../slides/slide10.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s/slide4.xml"/><Relationship Id="rId2"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slide" Target="../slides/slide10.xml"/><Relationship Id="rId4" Type="http://schemas.openxmlformats.org/officeDocument/2006/relationships/slide" Target="../slides/slide2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sp>
        <p:nvSpPr>
          <p:cNvPr id="7" name="矩形 6"/>
          <p:cNvSpPr/>
          <p:nvPr userDrawn="1"/>
        </p:nvSpPr>
        <p:spPr>
          <a:xfrm>
            <a:off x="0" y="-3429000"/>
            <a:ext cx="9144000" cy="7203638"/>
          </a:xfrm>
          <a:prstGeom prst="rect">
            <a:avLst/>
          </a:prstGeom>
          <a:solidFill>
            <a:srgbClr val="C04B05"/>
          </a:solidFill>
          <a:ln>
            <a:noFill/>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8" name="矩形 7"/>
          <p:cNvSpPr/>
          <p:nvPr userDrawn="1"/>
        </p:nvSpPr>
        <p:spPr>
          <a:xfrm rot="16200000">
            <a:off x="4064001" y="-5080000"/>
            <a:ext cx="1016000" cy="9144000"/>
          </a:xfrm>
          <a:prstGeom prst="rect">
            <a:avLst/>
          </a:prstGeom>
          <a:gradFill flip="none" rotWithShape="1">
            <a:gsLst>
              <a:gs pos="0">
                <a:schemeClr val="bg1">
                  <a:alpha val="0"/>
                </a:schemeClr>
              </a:gs>
              <a:gs pos="100000">
                <a:schemeClr val="bg1">
                  <a:alpha val="27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userDrawn="1"/>
        </p:nvSpPr>
        <p:spPr>
          <a:xfrm rot="16200000">
            <a:off x="4114800" y="-5130800"/>
            <a:ext cx="914400" cy="9144000"/>
          </a:xfrm>
          <a:prstGeom prst="rect">
            <a:avLst/>
          </a:prstGeom>
          <a:gradFill flip="none" rotWithShape="1">
            <a:gsLst>
              <a:gs pos="0">
                <a:schemeClr val="bg1">
                  <a:alpha val="0"/>
                </a:schemeClr>
              </a:gs>
              <a:gs pos="100000">
                <a:schemeClr val="bg1">
                  <a:alpha val="25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10" name="矩形 9"/>
          <p:cNvSpPr/>
          <p:nvPr userDrawn="1"/>
        </p:nvSpPr>
        <p:spPr>
          <a:xfrm rot="16200000">
            <a:off x="4097867" y="-5113867"/>
            <a:ext cx="948266" cy="9144000"/>
          </a:xfrm>
          <a:prstGeom prst="rect">
            <a:avLst/>
          </a:prstGeom>
          <a:gradFill flip="none" rotWithShape="1">
            <a:gsLst>
              <a:gs pos="0">
                <a:schemeClr val="bg1">
                  <a:alpha val="0"/>
                </a:schemeClr>
              </a:gs>
              <a:gs pos="100000">
                <a:schemeClr val="bg1">
                  <a:alpha val="20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11" name="矩形 10"/>
          <p:cNvSpPr/>
          <p:nvPr userDrawn="1"/>
        </p:nvSpPr>
        <p:spPr>
          <a:xfrm rot="16200000">
            <a:off x="4157134" y="-5173133"/>
            <a:ext cx="829733" cy="9144000"/>
          </a:xfrm>
          <a:prstGeom prst="rect">
            <a:avLst/>
          </a:prstGeom>
          <a:gradFill flip="none" rotWithShape="1">
            <a:gsLst>
              <a:gs pos="0">
                <a:schemeClr val="bg1">
                  <a:alpha val="0"/>
                </a:schemeClr>
              </a:gs>
              <a:gs pos="100000">
                <a:schemeClr val="bg1">
                  <a:alpha val="16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12" name="矩形 11"/>
          <p:cNvSpPr/>
          <p:nvPr userDrawn="1"/>
        </p:nvSpPr>
        <p:spPr>
          <a:xfrm rot="16200000">
            <a:off x="4284133" y="-5300134"/>
            <a:ext cx="575734" cy="9144000"/>
          </a:xfrm>
          <a:prstGeom prst="rect">
            <a:avLst/>
          </a:prstGeom>
          <a:gradFill flip="none" rotWithShape="1">
            <a:gsLst>
              <a:gs pos="0">
                <a:schemeClr val="bg1">
                  <a:alpha val="0"/>
                </a:schemeClr>
              </a:gs>
              <a:gs pos="100000">
                <a:schemeClr val="bg1">
                  <a:alpha val="12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13" name="矩形 12"/>
          <p:cNvSpPr/>
          <p:nvPr userDrawn="1"/>
        </p:nvSpPr>
        <p:spPr>
          <a:xfrm rot="16200000">
            <a:off x="4064001" y="-5080000"/>
            <a:ext cx="1016000" cy="9144000"/>
          </a:xfrm>
          <a:prstGeom prst="rect">
            <a:avLst/>
          </a:prstGeom>
          <a:gradFill flip="none" rotWithShape="1">
            <a:gsLst>
              <a:gs pos="0">
                <a:schemeClr val="bg1">
                  <a:alpha val="0"/>
                </a:schemeClr>
              </a:gs>
              <a:gs pos="100000">
                <a:schemeClr val="bg1">
                  <a:alpha val="27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14" name="矩形 13"/>
          <p:cNvSpPr/>
          <p:nvPr userDrawn="1"/>
        </p:nvSpPr>
        <p:spPr>
          <a:xfrm rot="16200000">
            <a:off x="4114800" y="-5130800"/>
            <a:ext cx="914400" cy="9144000"/>
          </a:xfrm>
          <a:prstGeom prst="rect">
            <a:avLst/>
          </a:prstGeom>
          <a:gradFill flip="none" rotWithShape="1">
            <a:gsLst>
              <a:gs pos="0">
                <a:schemeClr val="bg1">
                  <a:alpha val="0"/>
                </a:schemeClr>
              </a:gs>
              <a:gs pos="100000">
                <a:schemeClr val="bg1">
                  <a:alpha val="25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15" name="矩形 14"/>
          <p:cNvSpPr/>
          <p:nvPr userDrawn="1"/>
        </p:nvSpPr>
        <p:spPr>
          <a:xfrm rot="16200000">
            <a:off x="4097867" y="-5113867"/>
            <a:ext cx="948266" cy="9144000"/>
          </a:xfrm>
          <a:prstGeom prst="rect">
            <a:avLst/>
          </a:prstGeom>
          <a:gradFill flip="none" rotWithShape="1">
            <a:gsLst>
              <a:gs pos="0">
                <a:schemeClr val="bg1">
                  <a:alpha val="0"/>
                </a:schemeClr>
              </a:gs>
              <a:gs pos="100000">
                <a:schemeClr val="bg1">
                  <a:alpha val="20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16" name="矩形 15"/>
          <p:cNvSpPr/>
          <p:nvPr userDrawn="1"/>
        </p:nvSpPr>
        <p:spPr>
          <a:xfrm rot="16200000">
            <a:off x="4157134" y="-5173133"/>
            <a:ext cx="829733" cy="9144000"/>
          </a:xfrm>
          <a:prstGeom prst="rect">
            <a:avLst/>
          </a:prstGeom>
          <a:gradFill flip="none" rotWithShape="1">
            <a:gsLst>
              <a:gs pos="0">
                <a:schemeClr val="bg1">
                  <a:alpha val="0"/>
                </a:schemeClr>
              </a:gs>
              <a:gs pos="100000">
                <a:schemeClr val="bg1">
                  <a:alpha val="16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sp>
        <p:nvSpPr>
          <p:cNvPr id="17" name="矩形 16"/>
          <p:cNvSpPr/>
          <p:nvPr userDrawn="1"/>
        </p:nvSpPr>
        <p:spPr>
          <a:xfrm rot="16200000">
            <a:off x="4284133" y="-5300134"/>
            <a:ext cx="575734" cy="9144000"/>
          </a:xfrm>
          <a:prstGeom prst="rect">
            <a:avLst/>
          </a:prstGeom>
          <a:gradFill flip="none" rotWithShape="1">
            <a:gsLst>
              <a:gs pos="0">
                <a:schemeClr val="bg1">
                  <a:alpha val="0"/>
                </a:schemeClr>
              </a:gs>
              <a:gs pos="100000">
                <a:schemeClr val="bg1">
                  <a:alpha val="12000"/>
                </a:schemeClr>
              </a:gs>
            </a:gsLst>
            <a:lin ang="0" scaled="1"/>
            <a:tileRect/>
          </a:gradFill>
          <a:ln>
            <a:noFill/>
          </a:ln>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zh-CN" altLang="en-US"/>
          </a:p>
        </p:txBody>
      </p:sp>
      <p:pic>
        <p:nvPicPr>
          <p:cNvPr id="18" name="图片 1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27584" y="908720"/>
            <a:ext cx="1656975" cy="454568"/>
          </a:xfrm>
          <a:prstGeom prst="rect">
            <a:avLst/>
          </a:prstGeom>
        </p:spPr>
      </p:pic>
      <p:pic>
        <p:nvPicPr>
          <p:cNvPr id="19" name="图片 18"/>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453614" y="1988840"/>
            <a:ext cx="4236773" cy="1080699"/>
          </a:xfrm>
          <a:prstGeom prst="rect">
            <a:avLst/>
          </a:prstGeom>
        </p:spPr>
      </p:pic>
      <p:sp>
        <p:nvSpPr>
          <p:cNvPr id="21" name="TextBox 20"/>
          <p:cNvSpPr txBox="1">
            <a:spLocks noChangeArrowheads="1"/>
          </p:cNvSpPr>
          <p:nvPr userDrawn="1"/>
        </p:nvSpPr>
        <p:spPr bwMode="auto">
          <a:xfrm>
            <a:off x="2171343" y="3899374"/>
            <a:ext cx="4801314"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sz="1000" dirty="0">
                <a:latin typeface="微软雅黑" panose="020B0503020204020204" pitchFamily="34" charset="-122"/>
                <a:ea typeface="微软雅黑" panose="020B0503020204020204" pitchFamily="34" charset="-122"/>
              </a:rPr>
              <a:t>◆ 全书优质试题随意编辑     ◆ 课堂教学流程完美展示     ◆ 独家研发错题组卷系统 </a:t>
            </a:r>
          </a:p>
          <a:p>
            <a:pPr eaLnBrk="1" hangingPunct="1"/>
            <a:endParaRPr lang="zh-CN" altLang="en-US" sz="1000" dirty="0">
              <a:solidFill>
                <a:schemeClr val="bg1"/>
              </a:solidFill>
              <a:cs typeface="Arial" pitchFamily="34" charset="0"/>
            </a:endParaRPr>
          </a:p>
        </p:txBody>
      </p:sp>
    </p:spTree>
    <p:extLst>
      <p:ext uri="{BB962C8B-B14F-4D97-AF65-F5344CB8AC3E}">
        <p14:creationId xmlns:p14="http://schemas.microsoft.com/office/powerpoint/2010/main" xmlns="" val="213983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700" fill="hold"/>
                                        <p:tgtEl>
                                          <p:spTgt spid="8"/>
                                        </p:tgtEl>
                                        <p:attrNameLst>
                                          <p:attrName>ppt_x</p:attrName>
                                        </p:attrNameLst>
                                      </p:cBhvr>
                                      <p:tavLst>
                                        <p:tav tm="0">
                                          <p:val>
                                            <p:strVal val="#ppt_x"/>
                                          </p:val>
                                        </p:tav>
                                        <p:tav tm="100000">
                                          <p:val>
                                            <p:strVal val="#ppt_x"/>
                                          </p:val>
                                        </p:tav>
                                      </p:tavLst>
                                    </p:anim>
                                    <p:anim calcmode="lin" valueType="num">
                                      <p:cBhvr additive="base">
                                        <p:cTn id="8" dur="700" fill="hold"/>
                                        <p:tgtEl>
                                          <p:spTgt spid="8"/>
                                        </p:tgtEl>
                                        <p:attrNameLst>
                                          <p:attrName>ppt_y</p:attrName>
                                        </p:attrNameLst>
                                      </p:cBhvr>
                                      <p:tavLst>
                                        <p:tav tm="0">
                                          <p:val>
                                            <p:strVal val="1+#ppt_h/2"/>
                                          </p:val>
                                        </p:tav>
                                        <p:tav tm="100000">
                                          <p:val>
                                            <p:strVal val="#ppt_y"/>
                                          </p:val>
                                        </p:tav>
                                      </p:tavLst>
                                    </p:anim>
                                  </p:childTnLst>
                                </p:cTn>
                              </p:par>
                              <p:par>
                                <p:cTn id="9" presetID="10" presetClass="exit" presetSubtype="0" fill="hold" grpId="1" nodeType="withEffect">
                                  <p:stCondLst>
                                    <p:cond delay="200"/>
                                  </p:stCondLst>
                                  <p:childTnLst>
                                    <p:animEffect transition="out" filter="fade">
                                      <p:cBhvr>
                                        <p:cTn id="10" dur="500"/>
                                        <p:tgtEl>
                                          <p:spTgt spid="8"/>
                                        </p:tgtEl>
                                      </p:cBhvr>
                                    </p:animEffect>
                                    <p:set>
                                      <p:cBhvr>
                                        <p:cTn id="11" dur="1" fill="hold">
                                          <p:stCondLst>
                                            <p:cond delay="499"/>
                                          </p:stCondLst>
                                        </p:cTn>
                                        <p:tgtEl>
                                          <p:spTgt spid="8"/>
                                        </p:tgtEl>
                                        <p:attrNameLst>
                                          <p:attrName>style.visibility</p:attrName>
                                        </p:attrNameLst>
                                      </p:cBhvr>
                                      <p:to>
                                        <p:strVal val="hidden"/>
                                      </p:to>
                                    </p:set>
                                  </p:childTnLst>
                                </p:cTn>
                              </p:par>
                              <p:par>
                                <p:cTn id="12" presetID="2" presetClass="entr" presetSubtype="4"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600" fill="hold"/>
                                        <p:tgtEl>
                                          <p:spTgt spid="9"/>
                                        </p:tgtEl>
                                        <p:attrNameLst>
                                          <p:attrName>ppt_x</p:attrName>
                                        </p:attrNameLst>
                                      </p:cBhvr>
                                      <p:tavLst>
                                        <p:tav tm="0">
                                          <p:val>
                                            <p:strVal val="#ppt_x"/>
                                          </p:val>
                                        </p:tav>
                                        <p:tav tm="100000">
                                          <p:val>
                                            <p:strVal val="#ppt_x"/>
                                          </p:val>
                                        </p:tav>
                                      </p:tavLst>
                                    </p:anim>
                                    <p:anim calcmode="lin" valueType="num">
                                      <p:cBhvr additive="base">
                                        <p:cTn id="15" dur="600" fill="hold"/>
                                        <p:tgtEl>
                                          <p:spTgt spid="9"/>
                                        </p:tgtEl>
                                        <p:attrNameLst>
                                          <p:attrName>ppt_y</p:attrName>
                                        </p:attrNameLst>
                                      </p:cBhvr>
                                      <p:tavLst>
                                        <p:tav tm="0">
                                          <p:val>
                                            <p:strVal val="1+#ppt_h/2"/>
                                          </p:val>
                                        </p:tav>
                                        <p:tav tm="100000">
                                          <p:val>
                                            <p:strVal val="#ppt_y"/>
                                          </p:val>
                                        </p:tav>
                                      </p:tavLst>
                                    </p:anim>
                                  </p:childTnLst>
                                </p:cTn>
                              </p:par>
                              <p:par>
                                <p:cTn id="16" presetID="10" presetClass="exit" presetSubtype="0" fill="hold" grpId="1" nodeType="withEffect">
                                  <p:stCondLst>
                                    <p:cond delay="100"/>
                                  </p:stCondLst>
                                  <p:childTnLst>
                                    <p:animEffect transition="out" filter="fade">
                                      <p:cBhvr>
                                        <p:cTn id="17" dur="500"/>
                                        <p:tgtEl>
                                          <p:spTgt spid="9"/>
                                        </p:tgtEl>
                                      </p:cBhvr>
                                    </p:animEffect>
                                    <p:set>
                                      <p:cBhvr>
                                        <p:cTn id="18" dur="1" fill="hold">
                                          <p:stCondLst>
                                            <p:cond delay="499"/>
                                          </p:stCondLst>
                                        </p:cTn>
                                        <p:tgtEl>
                                          <p:spTgt spid="9"/>
                                        </p:tgtEl>
                                        <p:attrNameLst>
                                          <p:attrName>style.visibility</p:attrName>
                                        </p:attrNameLst>
                                      </p:cBhvr>
                                      <p:to>
                                        <p:strVal val="hidden"/>
                                      </p:to>
                                    </p:set>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10" presetClass="exit" presetSubtype="0" fill="hold" grpId="1" nodeType="withEffect">
                                  <p:stCondLst>
                                    <p:cond delay="100"/>
                                  </p:stCondLst>
                                  <p:childTnLst>
                                    <p:animEffect transition="out" filter="fade">
                                      <p:cBhvr>
                                        <p:cTn id="24" dur="400"/>
                                        <p:tgtEl>
                                          <p:spTgt spid="10"/>
                                        </p:tgtEl>
                                      </p:cBhvr>
                                    </p:animEffect>
                                    <p:set>
                                      <p:cBhvr>
                                        <p:cTn id="25" dur="1" fill="hold">
                                          <p:stCondLst>
                                            <p:cond delay="399"/>
                                          </p:stCondLst>
                                        </p:cTn>
                                        <p:tgtEl>
                                          <p:spTgt spid="10"/>
                                        </p:tgtEl>
                                        <p:attrNameLst>
                                          <p:attrName>style.visibility</p:attrName>
                                        </p:attrNameLst>
                                      </p:cBhvr>
                                      <p:to>
                                        <p:strVal val="hidden"/>
                                      </p:to>
                                    </p:set>
                                  </p:childTnLst>
                                </p:cTn>
                              </p:par>
                              <p:par>
                                <p:cTn id="26" presetID="2" presetClass="entr" presetSubtype="4"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400" fill="hold"/>
                                        <p:tgtEl>
                                          <p:spTgt spid="11"/>
                                        </p:tgtEl>
                                        <p:attrNameLst>
                                          <p:attrName>ppt_x</p:attrName>
                                        </p:attrNameLst>
                                      </p:cBhvr>
                                      <p:tavLst>
                                        <p:tav tm="0">
                                          <p:val>
                                            <p:strVal val="#ppt_x"/>
                                          </p:val>
                                        </p:tav>
                                        <p:tav tm="100000">
                                          <p:val>
                                            <p:strVal val="#ppt_x"/>
                                          </p:val>
                                        </p:tav>
                                      </p:tavLst>
                                    </p:anim>
                                    <p:anim calcmode="lin" valueType="num">
                                      <p:cBhvr additive="base">
                                        <p:cTn id="29" dur="400" fill="hold"/>
                                        <p:tgtEl>
                                          <p:spTgt spid="11"/>
                                        </p:tgtEl>
                                        <p:attrNameLst>
                                          <p:attrName>ppt_y</p:attrName>
                                        </p:attrNameLst>
                                      </p:cBhvr>
                                      <p:tavLst>
                                        <p:tav tm="0">
                                          <p:val>
                                            <p:strVal val="1+#ppt_h/2"/>
                                          </p:val>
                                        </p:tav>
                                        <p:tav tm="100000">
                                          <p:val>
                                            <p:strVal val="#ppt_y"/>
                                          </p:val>
                                        </p:tav>
                                      </p:tavLst>
                                    </p:anim>
                                  </p:childTnLst>
                                </p:cTn>
                              </p:par>
                              <p:par>
                                <p:cTn id="30" presetID="10" presetClass="exit" presetSubtype="0" fill="hold" grpId="1" nodeType="withEffect">
                                  <p:stCondLst>
                                    <p:cond delay="200"/>
                                  </p:stCondLst>
                                  <p:childTnLst>
                                    <p:animEffect transition="out" filter="fade">
                                      <p:cBhvr>
                                        <p:cTn id="31" dur="400"/>
                                        <p:tgtEl>
                                          <p:spTgt spid="11"/>
                                        </p:tgtEl>
                                      </p:cBhvr>
                                    </p:animEffect>
                                    <p:set>
                                      <p:cBhvr>
                                        <p:cTn id="32" dur="1" fill="hold">
                                          <p:stCondLst>
                                            <p:cond delay="399"/>
                                          </p:stCondLst>
                                        </p:cTn>
                                        <p:tgtEl>
                                          <p:spTgt spid="11"/>
                                        </p:tgtEl>
                                        <p:attrNameLst>
                                          <p:attrName>style.visibility</p:attrName>
                                        </p:attrNameLst>
                                      </p:cBhvr>
                                      <p:to>
                                        <p:strVal val="hidden"/>
                                      </p:to>
                                    </p:set>
                                  </p:childTnLst>
                                </p:cTn>
                              </p:par>
                              <p:par>
                                <p:cTn id="33" presetID="2" presetClass="entr" presetSubtype="4"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300" fill="hold"/>
                                        <p:tgtEl>
                                          <p:spTgt spid="12"/>
                                        </p:tgtEl>
                                        <p:attrNameLst>
                                          <p:attrName>ppt_x</p:attrName>
                                        </p:attrNameLst>
                                      </p:cBhvr>
                                      <p:tavLst>
                                        <p:tav tm="0">
                                          <p:val>
                                            <p:strVal val="#ppt_x"/>
                                          </p:val>
                                        </p:tav>
                                        <p:tav tm="100000">
                                          <p:val>
                                            <p:strVal val="#ppt_x"/>
                                          </p:val>
                                        </p:tav>
                                      </p:tavLst>
                                    </p:anim>
                                    <p:anim calcmode="lin" valueType="num">
                                      <p:cBhvr additive="base">
                                        <p:cTn id="36" dur="300" fill="hold"/>
                                        <p:tgtEl>
                                          <p:spTgt spid="12"/>
                                        </p:tgtEl>
                                        <p:attrNameLst>
                                          <p:attrName>ppt_y</p:attrName>
                                        </p:attrNameLst>
                                      </p:cBhvr>
                                      <p:tavLst>
                                        <p:tav tm="0">
                                          <p:val>
                                            <p:strVal val="1+#ppt_h/2"/>
                                          </p:val>
                                        </p:tav>
                                        <p:tav tm="100000">
                                          <p:val>
                                            <p:strVal val="#ppt_y"/>
                                          </p:val>
                                        </p:tav>
                                      </p:tavLst>
                                    </p:anim>
                                  </p:childTnLst>
                                </p:cTn>
                              </p:par>
                              <p:par>
                                <p:cTn id="37" presetID="10" presetClass="exit" presetSubtype="0" fill="hold" grpId="1" nodeType="withEffect">
                                  <p:stCondLst>
                                    <p:cond delay="100"/>
                                  </p:stCondLst>
                                  <p:childTnLst>
                                    <p:animEffect transition="out" filter="fade">
                                      <p:cBhvr>
                                        <p:cTn id="38" dur="500"/>
                                        <p:tgtEl>
                                          <p:spTgt spid="12"/>
                                        </p:tgtEl>
                                      </p:cBhvr>
                                    </p:animEffect>
                                    <p:set>
                                      <p:cBhvr>
                                        <p:cTn id="39" dur="1" fill="hold">
                                          <p:stCondLst>
                                            <p:cond delay="499"/>
                                          </p:stCondLst>
                                        </p:cTn>
                                        <p:tgtEl>
                                          <p:spTgt spid="12"/>
                                        </p:tgtEl>
                                        <p:attrNameLst>
                                          <p:attrName>style.visibility</p:attrName>
                                        </p:attrNameLst>
                                      </p:cBhvr>
                                      <p:to>
                                        <p:strVal val="hidden"/>
                                      </p:to>
                                    </p:set>
                                  </p:childTnLst>
                                </p:cTn>
                              </p:par>
                              <p:par>
                                <p:cTn id="40" presetID="64" presetClass="path" presetSubtype="0" accel="50000" decel="50000" fill="hold" grpId="0" nodeType="withEffect">
                                  <p:stCondLst>
                                    <p:cond delay="0"/>
                                  </p:stCondLst>
                                  <p:childTnLst>
                                    <p:animMotion origin="layout" path="M 0 0.4963 L 0 0 " pathEditMode="relative" rAng="0" ptsTypes="AA">
                                      <p:cBhvr>
                                        <p:cTn id="41" dur="500" fill="hold"/>
                                        <p:tgtEl>
                                          <p:spTgt spid="7"/>
                                        </p:tgtEl>
                                        <p:attrNameLst>
                                          <p:attrName>ppt_x</p:attrName>
                                          <p:attrName>ppt_y</p:attrName>
                                        </p:attrNameLst>
                                      </p:cBhvr>
                                      <p:rCtr x="0" y="-24800"/>
                                    </p:animMotion>
                                  </p:childTnLst>
                                </p:cTn>
                              </p:par>
                            </p:childTnLst>
                          </p:cTn>
                        </p:par>
                        <p:par>
                          <p:cTn id="42" fill="hold">
                            <p:stCondLst>
                              <p:cond delay="700"/>
                            </p:stCondLst>
                            <p:childTnLst>
                              <p:par>
                                <p:cTn id="43" presetID="26" presetClass="emph" presetSubtype="0" fill="hold" grpId="1" nodeType="afterEffect">
                                  <p:stCondLst>
                                    <p:cond delay="0"/>
                                  </p:stCondLst>
                                  <p:childTnLst>
                                    <p:animEffect transition="out" filter="fade">
                                      <p:cBhvr>
                                        <p:cTn id="44" dur="500" tmFilter="0, 0; .2, .5; .8, .5; 1, 0"/>
                                        <p:tgtEl>
                                          <p:spTgt spid="7"/>
                                        </p:tgtEl>
                                      </p:cBhvr>
                                    </p:animEffect>
                                    <p:animScale>
                                      <p:cBhvr>
                                        <p:cTn id="45" dur="250" autoRev="1" fill="hold"/>
                                        <p:tgtEl>
                                          <p:spTgt spid="7"/>
                                        </p:tgtEl>
                                      </p:cBhvr>
                                      <p:by x="105000" y="105000"/>
                                    </p:animScale>
                                  </p:childTnLst>
                                </p:cTn>
                              </p:par>
                            </p:childTnLst>
                          </p:cTn>
                        </p:par>
                        <p:par>
                          <p:cTn id="46" fill="hold">
                            <p:stCondLst>
                              <p:cond delay="1200"/>
                            </p:stCondLst>
                            <p:childTnLst>
                              <p:par>
                                <p:cTn id="47" presetID="2" presetClass="entr" presetSubtype="4" fill="hold" grpId="0" nodeType="afterEffect">
                                  <p:stCondLst>
                                    <p:cond delay="40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700" fill="hold"/>
                                        <p:tgtEl>
                                          <p:spTgt spid="13"/>
                                        </p:tgtEl>
                                        <p:attrNameLst>
                                          <p:attrName>ppt_x</p:attrName>
                                        </p:attrNameLst>
                                      </p:cBhvr>
                                      <p:tavLst>
                                        <p:tav tm="0">
                                          <p:val>
                                            <p:strVal val="#ppt_x"/>
                                          </p:val>
                                        </p:tav>
                                        <p:tav tm="100000">
                                          <p:val>
                                            <p:strVal val="#ppt_x"/>
                                          </p:val>
                                        </p:tav>
                                      </p:tavLst>
                                    </p:anim>
                                    <p:anim calcmode="lin" valueType="num">
                                      <p:cBhvr additive="base">
                                        <p:cTn id="50" dur="700" fill="hold"/>
                                        <p:tgtEl>
                                          <p:spTgt spid="1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30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600" fill="hold"/>
                                        <p:tgtEl>
                                          <p:spTgt spid="14"/>
                                        </p:tgtEl>
                                        <p:attrNameLst>
                                          <p:attrName>ppt_x</p:attrName>
                                        </p:attrNameLst>
                                      </p:cBhvr>
                                      <p:tavLst>
                                        <p:tav tm="0">
                                          <p:val>
                                            <p:strVal val="#ppt_x"/>
                                          </p:val>
                                        </p:tav>
                                        <p:tav tm="100000">
                                          <p:val>
                                            <p:strVal val="#ppt_x"/>
                                          </p:val>
                                        </p:tav>
                                      </p:tavLst>
                                    </p:anim>
                                    <p:anim calcmode="lin" valueType="num">
                                      <p:cBhvr additive="base">
                                        <p:cTn id="54" dur="600" fill="hold"/>
                                        <p:tgtEl>
                                          <p:spTgt spid="1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20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10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400" fill="hold"/>
                                        <p:tgtEl>
                                          <p:spTgt spid="16"/>
                                        </p:tgtEl>
                                        <p:attrNameLst>
                                          <p:attrName>ppt_x</p:attrName>
                                        </p:attrNameLst>
                                      </p:cBhvr>
                                      <p:tavLst>
                                        <p:tav tm="0">
                                          <p:val>
                                            <p:strVal val="#ppt_x"/>
                                          </p:val>
                                        </p:tav>
                                        <p:tav tm="100000">
                                          <p:val>
                                            <p:strVal val="#ppt_x"/>
                                          </p:val>
                                        </p:tav>
                                      </p:tavLst>
                                    </p:anim>
                                    <p:anim calcmode="lin" valueType="num">
                                      <p:cBhvr additive="base">
                                        <p:cTn id="62" dur="400" fill="hold"/>
                                        <p:tgtEl>
                                          <p:spTgt spid="16"/>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300" fill="hold"/>
                                        <p:tgtEl>
                                          <p:spTgt spid="17"/>
                                        </p:tgtEl>
                                        <p:attrNameLst>
                                          <p:attrName>ppt_x</p:attrName>
                                        </p:attrNameLst>
                                      </p:cBhvr>
                                      <p:tavLst>
                                        <p:tav tm="0">
                                          <p:val>
                                            <p:strVal val="#ppt_x"/>
                                          </p:val>
                                        </p:tav>
                                        <p:tav tm="100000">
                                          <p:val>
                                            <p:strVal val="#ppt_x"/>
                                          </p:val>
                                        </p:tav>
                                      </p:tavLst>
                                    </p:anim>
                                    <p:anim calcmode="lin" valueType="num">
                                      <p:cBhvr additive="base">
                                        <p:cTn id="66" dur="300" fill="hold"/>
                                        <p:tgtEl>
                                          <p:spTgt spid="17"/>
                                        </p:tgtEl>
                                        <p:attrNameLst>
                                          <p:attrName>ppt_y</p:attrName>
                                        </p:attrNameLst>
                                      </p:cBhvr>
                                      <p:tavLst>
                                        <p:tav tm="0">
                                          <p:val>
                                            <p:strVal val="1+#ppt_h/2"/>
                                          </p:val>
                                        </p:tav>
                                        <p:tav tm="100000">
                                          <p:val>
                                            <p:strVal val="#ppt_y"/>
                                          </p:val>
                                        </p:tav>
                                      </p:tavLst>
                                    </p:anim>
                                  </p:childTnLst>
                                </p:cTn>
                              </p:par>
                            </p:childTnLst>
                          </p:cTn>
                        </p:par>
                        <p:par>
                          <p:cTn id="67" fill="hold">
                            <p:stCondLst>
                              <p:cond delay="2300"/>
                            </p:stCondLst>
                            <p:childTnLst>
                              <p:par>
                                <p:cTn id="68" presetID="52" presetClass="entr" presetSubtype="0" fill="hold" nodeType="afterEffect">
                                  <p:stCondLst>
                                    <p:cond delay="0"/>
                                  </p:stCondLst>
                                  <p:childTnLst>
                                    <p:set>
                                      <p:cBhvr>
                                        <p:cTn id="69" dur="1" fill="hold">
                                          <p:stCondLst>
                                            <p:cond delay="0"/>
                                          </p:stCondLst>
                                        </p:cTn>
                                        <p:tgtEl>
                                          <p:spTgt spid="18"/>
                                        </p:tgtEl>
                                        <p:attrNameLst>
                                          <p:attrName>style.visibility</p:attrName>
                                        </p:attrNameLst>
                                      </p:cBhvr>
                                      <p:to>
                                        <p:strVal val="visible"/>
                                      </p:to>
                                    </p:set>
                                    <p:animScale>
                                      <p:cBhvr>
                                        <p:cTn id="70" dur="500" decel="50000" fill="hold">
                                          <p:stCondLst>
                                            <p:cond delay="0"/>
                                          </p:stCondLst>
                                        </p:cTn>
                                        <p:tgtEl>
                                          <p:spTgt spid="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500" decel="50000" fill="hold">
                                          <p:stCondLst>
                                            <p:cond delay="0"/>
                                          </p:stCondLst>
                                        </p:cTn>
                                        <p:tgtEl>
                                          <p:spTgt spid="18"/>
                                        </p:tgtEl>
                                        <p:attrNameLst>
                                          <p:attrName>ppt_x</p:attrName>
                                          <p:attrName>ppt_y</p:attrName>
                                        </p:attrNameLst>
                                      </p:cBhvr>
                                    </p:animMotion>
                                    <p:animEffect transition="in" filter="fade">
                                      <p:cBhvr>
                                        <p:cTn id="72" dur="500"/>
                                        <p:tgtEl>
                                          <p:spTgt spid="18"/>
                                        </p:tgtEl>
                                      </p:cBhvr>
                                    </p:animEffect>
                                  </p:childTnLst>
                                </p:cTn>
                              </p:par>
                            </p:childTnLst>
                          </p:cTn>
                        </p:par>
                        <p:par>
                          <p:cTn id="73" fill="hold">
                            <p:stCondLst>
                              <p:cond delay="2800"/>
                            </p:stCondLst>
                            <p:childTnLst>
                              <p:par>
                                <p:cTn id="74" presetID="53" presetClass="entr" presetSubtype="16" fill="hold" nodeType="afterEffect">
                                  <p:stCondLst>
                                    <p:cond delay="0"/>
                                  </p:stCondLst>
                                  <p:childTnLst>
                                    <p:set>
                                      <p:cBhvr>
                                        <p:cTn id="75" dur="1" fill="hold">
                                          <p:stCondLst>
                                            <p:cond delay="0"/>
                                          </p:stCondLst>
                                        </p:cTn>
                                        <p:tgtEl>
                                          <p:spTgt spid="19"/>
                                        </p:tgtEl>
                                        <p:attrNameLst>
                                          <p:attrName>style.visibility</p:attrName>
                                        </p:attrNameLst>
                                      </p:cBhvr>
                                      <p:to>
                                        <p:strVal val="visible"/>
                                      </p:to>
                                    </p:set>
                                    <p:anim calcmode="lin" valueType="num">
                                      <p:cBhvr>
                                        <p:cTn id="76" dur="500" fill="hold"/>
                                        <p:tgtEl>
                                          <p:spTgt spid="19"/>
                                        </p:tgtEl>
                                        <p:attrNameLst>
                                          <p:attrName>ppt_w</p:attrName>
                                        </p:attrNameLst>
                                      </p:cBhvr>
                                      <p:tavLst>
                                        <p:tav tm="0">
                                          <p:val>
                                            <p:fltVal val="0"/>
                                          </p:val>
                                        </p:tav>
                                        <p:tav tm="100000">
                                          <p:val>
                                            <p:strVal val="#ppt_w"/>
                                          </p:val>
                                        </p:tav>
                                      </p:tavLst>
                                    </p:anim>
                                    <p:anim calcmode="lin" valueType="num">
                                      <p:cBhvr>
                                        <p:cTn id="77" dur="500" fill="hold"/>
                                        <p:tgtEl>
                                          <p:spTgt spid="19"/>
                                        </p:tgtEl>
                                        <p:attrNameLst>
                                          <p:attrName>ppt_h</p:attrName>
                                        </p:attrNameLst>
                                      </p:cBhvr>
                                      <p:tavLst>
                                        <p:tav tm="0">
                                          <p:val>
                                            <p:fltVal val="0"/>
                                          </p:val>
                                        </p:tav>
                                        <p:tav tm="100000">
                                          <p:val>
                                            <p:strVal val="#ppt_h"/>
                                          </p:val>
                                        </p:tav>
                                      </p:tavLst>
                                    </p:anim>
                                    <p:animEffect transition="in" filter="fade">
                                      <p:cBhvr>
                                        <p:cTn id="78" dur="500"/>
                                        <p:tgtEl>
                                          <p:spTgt spid="19"/>
                                        </p:tgtEl>
                                      </p:cBhvr>
                                    </p:animEffect>
                                  </p:childTnLst>
                                </p:cTn>
                              </p:par>
                              <p:par>
                                <p:cTn id="79" presetID="2" presetClass="entr" presetSubtype="2" fill="hold" grpId="0" nodeType="withEffect">
                                  <p:stCondLst>
                                    <p:cond delay="500"/>
                                  </p:stCondLst>
                                  <p:iterate type="lt">
                                    <p:tmPct val="0"/>
                                  </p:iterate>
                                  <p:childTnLst>
                                    <p:set>
                                      <p:cBhvr>
                                        <p:cTn id="80" dur="1" fill="hold">
                                          <p:stCondLst>
                                            <p:cond delay="0"/>
                                          </p:stCondLst>
                                        </p:cTn>
                                        <p:tgtEl>
                                          <p:spTgt spid="21"/>
                                        </p:tgtEl>
                                        <p:attrNameLst>
                                          <p:attrName>style.visibility</p:attrName>
                                        </p:attrNameLst>
                                      </p:cBhvr>
                                      <p:to>
                                        <p:strVal val="visible"/>
                                      </p:to>
                                    </p:set>
                                    <p:anim calcmode="lin" valueType="num">
                                      <p:cBhvr additive="base">
                                        <p:cTn id="81" dur="500" fill="hold"/>
                                        <p:tgtEl>
                                          <p:spTgt spid="21"/>
                                        </p:tgtEl>
                                        <p:attrNameLst>
                                          <p:attrName>ppt_x</p:attrName>
                                        </p:attrNameLst>
                                      </p:cBhvr>
                                      <p:tavLst>
                                        <p:tav tm="0">
                                          <p:val>
                                            <p:strVal val="1+#ppt_w/2"/>
                                          </p:val>
                                        </p:tav>
                                        <p:tav tm="100000">
                                          <p:val>
                                            <p:strVal val="#ppt_x"/>
                                          </p:val>
                                        </p:tav>
                                      </p:tavLst>
                                    </p:anim>
                                    <p:anim calcmode="lin" valueType="num">
                                      <p:cBhvr additive="base">
                                        <p:cTn id="82" dur="500" fill="hold"/>
                                        <p:tgtEl>
                                          <p:spTgt spid="21"/>
                                        </p:tgtEl>
                                        <p:attrNameLst>
                                          <p:attrName>ppt_y</p:attrName>
                                        </p:attrNameLst>
                                      </p:cBhvr>
                                      <p:tavLst>
                                        <p:tav tm="0">
                                          <p:val>
                                            <p:strVal val="#ppt_y"/>
                                          </p:val>
                                        </p:tav>
                                        <p:tav tm="100000">
                                          <p:val>
                                            <p:strVal val="#ppt_y"/>
                                          </p:val>
                                        </p:tav>
                                      </p:tavLst>
                                    </p:anim>
                                  </p:childTnLst>
                                </p:cTn>
                              </p:par>
                              <p:par>
                                <p:cTn id="83" presetID="26" presetClass="emph" presetSubtype="0" fill="hold" grpId="1" nodeType="withEffect">
                                  <p:stCondLst>
                                    <p:cond delay="1000"/>
                                  </p:stCondLst>
                                  <p:iterate type="lt">
                                    <p:tmPct val="0"/>
                                  </p:iterate>
                                  <p:childTnLst>
                                    <p:animEffect transition="out" filter="fade">
                                      <p:cBhvr>
                                        <p:cTn id="84" dur="500" tmFilter="0, 0; .2, .5; .8, .5; 1, 0"/>
                                        <p:tgtEl>
                                          <p:spTgt spid="21"/>
                                        </p:tgtEl>
                                      </p:cBhvr>
                                    </p:animEffect>
                                    <p:animScale>
                                      <p:cBhvr>
                                        <p:cTn id="85"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4" grpId="0" animBg="1"/>
      <p:bldP spid="15" grpId="0" animBg="1"/>
      <p:bldP spid="16" grpId="0" animBg="1"/>
      <p:bldP spid="17" grpId="0" animBg="1"/>
      <p:bldP spid="21" grpId="0"/>
      <p:bldP spid="21" grpId="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目录">
    <p:spTree>
      <p:nvGrpSpPr>
        <p:cNvPr id="1" name=""/>
        <p:cNvGrpSpPr/>
        <p:nvPr/>
      </p:nvGrpSpPr>
      <p:grpSpPr>
        <a:xfrm>
          <a:off x="0" y="0"/>
          <a:ext cx="0" cy="0"/>
          <a:chOff x="0" y="0"/>
          <a:chExt cx="0" cy="0"/>
        </a:xfrm>
      </p:grpSpPr>
      <p:sp>
        <p:nvSpPr>
          <p:cNvPr id="12" name="标题 1"/>
          <p:cNvSpPr>
            <a:spLocks noGrp="1"/>
          </p:cNvSpPr>
          <p:nvPr>
            <p:ph type="title"/>
          </p:nvPr>
        </p:nvSpPr>
        <p:spPr>
          <a:xfrm>
            <a:off x="2617440" y="750302"/>
            <a:ext cx="6203032" cy="667018"/>
          </a:xfrm>
          <a:prstGeom prst="rect">
            <a:avLst/>
          </a:prstGeom>
        </p:spPr>
        <p:txBody>
          <a:bodyPr/>
          <a:lstStyle>
            <a:lvl1pPr>
              <a:defRPr sz="2400"/>
            </a:lvl1pPr>
          </a:lstStyle>
          <a:p>
            <a:r>
              <a:rPr lang="zh-CN" altLang="en-US" smtClean="0"/>
              <a:t>单击此处编辑母版标题样式</a:t>
            </a:r>
            <a:endParaRPr lang="zh-CN" altLang="en-US"/>
          </a:p>
        </p:txBody>
      </p:sp>
      <p:sp>
        <p:nvSpPr>
          <p:cNvPr id="13" name="内容占位符 2"/>
          <p:cNvSpPr>
            <a:spLocks noGrp="1"/>
          </p:cNvSpPr>
          <p:nvPr>
            <p:ph idx="1"/>
          </p:nvPr>
        </p:nvSpPr>
        <p:spPr>
          <a:xfrm>
            <a:off x="2771800" y="1600200"/>
            <a:ext cx="5832648" cy="4526280"/>
          </a:xfrm>
          <a:prstGeom prst="rect">
            <a:avLst/>
          </a:prstGeom>
        </p:spPr>
        <p:txBody>
          <a:bodyPr/>
          <a:lstStyle>
            <a:lvl1pPr marL="0" indent="0">
              <a:lnSpc>
                <a:spcPct val="150000"/>
              </a:lnSpc>
              <a:buFontTx/>
              <a:buNone/>
              <a:defRPr sz="1600">
                <a:latin typeface="微软雅黑" panose="020B0503020204020204" pitchFamily="34" charset="-122"/>
                <a:ea typeface="微软雅黑" panose="020B0503020204020204" pitchFamily="34" charset="-122"/>
              </a:defRPr>
            </a:lvl1pPr>
            <a:lvl2pPr marL="457200" indent="0">
              <a:buFontTx/>
              <a:buNone/>
              <a:defRPr sz="1600">
                <a:latin typeface="微软雅黑" panose="020B0503020204020204" pitchFamily="34" charset="-122"/>
                <a:ea typeface="微软雅黑" panose="020B0503020204020204" pitchFamily="34" charset="-122"/>
              </a:defRPr>
            </a:lvl2pPr>
            <a:lvl3pPr marL="914400" indent="0">
              <a:buFontTx/>
              <a:buNone/>
              <a:defRPr sz="1600">
                <a:latin typeface="微软雅黑" panose="020B0503020204020204" pitchFamily="34" charset="-122"/>
                <a:ea typeface="微软雅黑" panose="020B0503020204020204" pitchFamily="34" charset="-122"/>
              </a:defRPr>
            </a:lvl3pPr>
            <a:lvl4pPr marL="1371600" indent="0">
              <a:buFontTx/>
              <a:buNone/>
              <a:defRPr sz="1600">
                <a:latin typeface="微软雅黑" panose="020B0503020204020204" pitchFamily="34" charset="-122"/>
                <a:ea typeface="微软雅黑" panose="020B0503020204020204" pitchFamily="34" charset="-122"/>
              </a:defRPr>
            </a:lvl4pPr>
            <a:lvl5pPr marL="1828800" indent="0">
              <a:buFontTx/>
              <a:buNone/>
              <a:defRPr sz="1600">
                <a:latin typeface="微软雅黑" panose="020B0503020204020204" pitchFamily="34" charset="-122"/>
                <a:ea typeface="微软雅黑" panose="020B0503020204020204" pitchFamily="34" charset="-122"/>
              </a:defRPr>
            </a:lvl5pPr>
          </a:lstStyle>
          <a:p>
            <a:pPr lvl="0"/>
            <a:r>
              <a:rPr lang="zh-CN" altLang="en-US" smtClean="0"/>
              <a:t>单击此处编辑母版文本样式</a:t>
            </a:r>
          </a:p>
        </p:txBody>
      </p:sp>
      <p:sp>
        <p:nvSpPr>
          <p:cNvPr id="14" name="矩形 13"/>
          <p:cNvSpPr/>
          <p:nvPr userDrawn="1"/>
        </p:nvSpPr>
        <p:spPr>
          <a:xfrm>
            <a:off x="8585198" y="6453337"/>
            <a:ext cx="504056" cy="364991"/>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0" dirty="0" smtClean="0">
                <a:solidFill>
                  <a:srgbClr val="5F5F5F"/>
                </a:solidFill>
              </a:rPr>
              <a:t>-</a:t>
            </a:r>
            <a:fld id="{C2D1088F-7570-48BA-BC40-D11F25FB6C22}" type="slidenum">
              <a:rPr lang="zh-CN" altLang="en-US" sz="1400" b="0" smtClean="0">
                <a:solidFill>
                  <a:srgbClr val="5F5F5F"/>
                </a:solidFill>
              </a:rPr>
              <a:pPr marL="0" marR="0" indent="0" algn="ctr" defTabSz="914400" rtl="0" eaLnBrk="1" fontAlgn="auto" latinLnBrk="0" hangingPunct="1">
                <a:lnSpc>
                  <a:spcPct val="100000"/>
                </a:lnSpc>
                <a:spcBef>
                  <a:spcPts val="0"/>
                </a:spcBef>
                <a:spcAft>
                  <a:spcPts val="0"/>
                </a:spcAft>
                <a:buClrTx/>
                <a:buSzTx/>
                <a:buFontTx/>
                <a:buNone/>
                <a:tabLst/>
                <a:defRPr/>
              </a:pPr>
              <a:t>‹#›</a:t>
            </a:fld>
            <a:r>
              <a:rPr lang="en-US" altLang="zh-CN" sz="1400" b="0" dirty="0" smtClean="0">
                <a:solidFill>
                  <a:srgbClr val="5F5F5F"/>
                </a:solidFill>
              </a:rPr>
              <a:t>-</a:t>
            </a:r>
            <a:endParaRPr lang="zh-CN" altLang="en-US" sz="1400" b="0" dirty="0" smtClean="0">
              <a:solidFill>
                <a:srgbClr val="5F5F5F"/>
              </a:solidFill>
            </a:endParaRPr>
          </a:p>
        </p:txBody>
      </p:sp>
    </p:spTree>
    <p:extLst>
      <p:ext uri="{BB962C8B-B14F-4D97-AF65-F5344CB8AC3E}">
        <p14:creationId xmlns:p14="http://schemas.microsoft.com/office/powerpoint/2010/main" xmlns="" val="388416575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2" presetClass="entr" presetSubtype="4" fill="hold" grpId="0" nodeType="after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additive="base">
                                        <p:cTn id="13" dur="500"/>
                                        <p:tgtEl>
                                          <p:spTgt spid="13">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build="p">
        <p:tmplLst>
          <p:tmpl lvl="1">
            <p:tnLst>
              <p:par>
                <p:cTn presetID="12" presetClass="entr" presetSubtype="4"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p:tgtEl>
                          <p:spTgt spid="13"/>
                        </p:tgtEl>
                        <p:attrNameLst>
                          <p:attrName>ppt_y</p:attrName>
                        </p:attrNameLst>
                      </p:cBhvr>
                      <p:tavLst>
                        <p:tav tm="0">
                          <p:val>
                            <p:strVal val="#ppt_y+#ppt_h*1.125000"/>
                          </p:val>
                        </p:tav>
                        <p:tav tm="100000">
                          <p:val>
                            <p:strVal val="#ppt_y"/>
                          </p:val>
                        </p:tav>
                      </p:tavLst>
                    </p:anim>
                    <p:animEffect transition="in" filter="wipe(up)">
                      <p:cBhvr>
                        <p:cTn dur="500"/>
                        <p:tgtEl>
                          <p:spTgt spid="13"/>
                        </p:tgtEl>
                      </p:cBhvr>
                    </p:animEffect>
                  </p:childTnLst>
                </p:cTn>
              </p:par>
            </p:tnLst>
          </p:tmpl>
          <p:tmpl lvl="2">
            <p:tnLst>
              <p:par>
                <p:cTn presetID="12" presetClass="entr" presetSubtype="4"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p:tgtEl>
                          <p:spTgt spid="13"/>
                        </p:tgtEl>
                        <p:attrNameLst>
                          <p:attrName>ppt_y</p:attrName>
                        </p:attrNameLst>
                      </p:cBhvr>
                      <p:tavLst>
                        <p:tav tm="0">
                          <p:val>
                            <p:strVal val="#ppt_y+#ppt_h*1.125000"/>
                          </p:val>
                        </p:tav>
                        <p:tav tm="100000">
                          <p:val>
                            <p:strVal val="#ppt_y"/>
                          </p:val>
                        </p:tav>
                      </p:tavLst>
                    </p:anim>
                    <p:animEffect transition="in" filter="wipe(up)">
                      <p:cBhvr>
                        <p:cTn dur="500"/>
                        <p:tgtEl>
                          <p:spTgt spid="13"/>
                        </p:tgtEl>
                      </p:cBhvr>
                    </p:animEffect>
                  </p:childTnLst>
                </p:cTn>
              </p:par>
            </p:tnLst>
          </p:tmpl>
          <p:tmpl lvl="3">
            <p:tnLst>
              <p:par>
                <p:cTn presetID="12" presetClass="entr" presetSubtype="4"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p:tgtEl>
                          <p:spTgt spid="13"/>
                        </p:tgtEl>
                        <p:attrNameLst>
                          <p:attrName>ppt_y</p:attrName>
                        </p:attrNameLst>
                      </p:cBhvr>
                      <p:tavLst>
                        <p:tav tm="0">
                          <p:val>
                            <p:strVal val="#ppt_y+#ppt_h*1.125000"/>
                          </p:val>
                        </p:tav>
                        <p:tav tm="100000">
                          <p:val>
                            <p:strVal val="#ppt_y"/>
                          </p:val>
                        </p:tav>
                      </p:tavLst>
                    </p:anim>
                    <p:animEffect transition="in" filter="wipe(up)">
                      <p:cBhvr>
                        <p:cTn dur="500"/>
                        <p:tgtEl>
                          <p:spTgt spid="13"/>
                        </p:tgtEl>
                      </p:cBhvr>
                    </p:animEffect>
                  </p:childTnLst>
                </p:cTn>
              </p:par>
            </p:tnLst>
          </p:tmpl>
          <p:tmpl lvl="4">
            <p:tnLst>
              <p:par>
                <p:cTn presetID="12" presetClass="entr" presetSubtype="4"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p:tgtEl>
                          <p:spTgt spid="13"/>
                        </p:tgtEl>
                        <p:attrNameLst>
                          <p:attrName>ppt_y</p:attrName>
                        </p:attrNameLst>
                      </p:cBhvr>
                      <p:tavLst>
                        <p:tav tm="0">
                          <p:val>
                            <p:strVal val="#ppt_y+#ppt_h*1.125000"/>
                          </p:val>
                        </p:tav>
                        <p:tav tm="100000">
                          <p:val>
                            <p:strVal val="#ppt_y"/>
                          </p:val>
                        </p:tav>
                      </p:tavLst>
                    </p:anim>
                    <p:animEffect transition="in" filter="wipe(up)">
                      <p:cBhvr>
                        <p:cTn dur="500"/>
                        <p:tgtEl>
                          <p:spTgt spid="13"/>
                        </p:tgtEl>
                      </p:cBhvr>
                    </p:animEffect>
                  </p:childTnLst>
                </p:cTn>
              </p:par>
            </p:tnLst>
          </p:tmpl>
          <p:tmpl lvl="5">
            <p:tnLst>
              <p:par>
                <p:cTn presetID="12" presetClass="entr" presetSubtype="4"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p:tgtEl>
                          <p:spTgt spid="13"/>
                        </p:tgtEl>
                        <p:attrNameLst>
                          <p:attrName>ppt_y</p:attrName>
                        </p:attrNameLst>
                      </p:cBhvr>
                      <p:tavLst>
                        <p:tav tm="0">
                          <p:val>
                            <p:strVal val="#ppt_y+#ppt_h*1.125000"/>
                          </p:val>
                        </p:tav>
                        <p:tav tm="100000">
                          <p:val>
                            <p:strVal val="#ppt_y"/>
                          </p:val>
                        </p:tav>
                      </p:tavLst>
                    </p:anim>
                    <p:animEffect transition="in" filter="wipe(up)">
                      <p:cBhvr>
                        <p:cTn dur="500"/>
                        <p:tgtEl>
                          <p:spTgt spid="1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章节">
    <p:spTree>
      <p:nvGrpSpPr>
        <p:cNvPr id="1" name=""/>
        <p:cNvGrpSpPr/>
        <p:nvPr/>
      </p:nvGrpSpPr>
      <p:grpSpPr>
        <a:xfrm>
          <a:off x="0" y="0"/>
          <a:ext cx="0" cy="0"/>
          <a:chOff x="0" y="0"/>
          <a:chExt cx="0" cy="0"/>
        </a:xfrm>
      </p:grpSpPr>
      <p:sp>
        <p:nvSpPr>
          <p:cNvPr id="14" name="矩形 13"/>
          <p:cNvSpPr/>
          <p:nvPr userDrawn="1"/>
        </p:nvSpPr>
        <p:spPr>
          <a:xfrm>
            <a:off x="8585198" y="6453337"/>
            <a:ext cx="504056" cy="364991"/>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0" dirty="0" smtClean="0">
                <a:solidFill>
                  <a:srgbClr val="5F5F5F"/>
                </a:solidFill>
              </a:rPr>
              <a:t>-</a:t>
            </a:r>
            <a:fld id="{C2D1088F-7570-48BA-BC40-D11F25FB6C22}" type="slidenum">
              <a:rPr lang="zh-CN" altLang="en-US" sz="1400" b="0" smtClean="0">
                <a:solidFill>
                  <a:srgbClr val="5F5F5F"/>
                </a:solidFill>
              </a:rPr>
              <a:pPr marL="0" marR="0" indent="0" algn="ctr" defTabSz="914400" rtl="0" eaLnBrk="1" fontAlgn="auto" latinLnBrk="0" hangingPunct="1">
                <a:lnSpc>
                  <a:spcPct val="100000"/>
                </a:lnSpc>
                <a:spcBef>
                  <a:spcPts val="0"/>
                </a:spcBef>
                <a:spcAft>
                  <a:spcPts val="0"/>
                </a:spcAft>
                <a:buClrTx/>
                <a:buSzTx/>
                <a:buFontTx/>
                <a:buNone/>
                <a:tabLst/>
                <a:defRPr/>
              </a:pPr>
              <a:t>‹#›</a:t>
            </a:fld>
            <a:r>
              <a:rPr lang="en-US" altLang="zh-CN" sz="1400" b="0" dirty="0" smtClean="0">
                <a:solidFill>
                  <a:srgbClr val="5F5F5F"/>
                </a:solidFill>
              </a:rPr>
              <a:t>-</a:t>
            </a:r>
            <a:endParaRPr lang="zh-CN" altLang="en-US" sz="1400" b="0" dirty="0" smtClean="0">
              <a:solidFill>
                <a:srgbClr val="5F5F5F"/>
              </a:solidFill>
            </a:endParaRPr>
          </a:p>
        </p:txBody>
      </p:sp>
      <p:sp>
        <p:nvSpPr>
          <p:cNvPr id="2" name="矩形 1"/>
          <p:cNvSpPr/>
          <p:nvPr userDrawn="1"/>
        </p:nvSpPr>
        <p:spPr>
          <a:xfrm>
            <a:off x="0" y="2420888"/>
            <a:ext cx="9144000" cy="1512168"/>
          </a:xfrm>
          <a:prstGeom prst="rect">
            <a:avLst/>
          </a:prstGeom>
          <a:solidFill>
            <a:srgbClr val="C04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a:spLocks noGrp="1"/>
          </p:cNvSpPr>
          <p:nvPr>
            <p:ph type="title"/>
          </p:nvPr>
        </p:nvSpPr>
        <p:spPr>
          <a:xfrm>
            <a:off x="1470484" y="2924944"/>
            <a:ext cx="6203032" cy="576064"/>
          </a:xfrm>
          <a:prstGeom prst="rect">
            <a:avLst/>
          </a:prstGeom>
        </p:spPr>
        <p:txBody>
          <a:bodyPr/>
          <a:lstStyle>
            <a:lvl1pPr>
              <a:defRPr sz="2800">
                <a:solidFill>
                  <a:schemeClr val="bg1"/>
                </a:solidFill>
              </a:defRPr>
            </a:lvl1pPr>
          </a:lstStyle>
          <a:p>
            <a:r>
              <a:rPr lang="zh-CN" altLang="en-US" smtClean="0"/>
              <a:t>单击此处编辑母版标题样式</a:t>
            </a:r>
            <a:endParaRPr lang="zh-CN" altLang="en-US" dirty="0"/>
          </a:p>
        </p:txBody>
      </p:sp>
    </p:spTree>
    <p:extLst>
      <p:ext uri="{BB962C8B-B14F-4D97-AF65-F5344CB8AC3E}">
        <p14:creationId xmlns:p14="http://schemas.microsoft.com/office/powerpoint/2010/main" xmlns="" val="128471916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栏目一">
    <p:spTree>
      <p:nvGrpSpPr>
        <p:cNvPr id="1" name=""/>
        <p:cNvGrpSpPr/>
        <p:nvPr/>
      </p:nvGrpSpPr>
      <p:grpSpPr>
        <a:xfrm>
          <a:off x="0" y="0"/>
          <a:ext cx="0" cy="0"/>
          <a:chOff x="0" y="0"/>
          <a:chExt cx="0" cy="0"/>
        </a:xfrm>
      </p:grpSpPr>
      <p:grpSp>
        <p:nvGrpSpPr>
          <p:cNvPr id="34" name="组合 33"/>
          <p:cNvGrpSpPr/>
          <p:nvPr userDrawn="1"/>
        </p:nvGrpSpPr>
        <p:grpSpPr>
          <a:xfrm>
            <a:off x="5378897" y="29755"/>
            <a:ext cx="1137319" cy="584775"/>
            <a:chOff x="29482" y="2276803"/>
            <a:chExt cx="1281560" cy="487312"/>
          </a:xfrm>
        </p:grpSpPr>
        <p:sp>
          <p:nvSpPr>
            <p:cNvPr id="35" name="TextBox 34"/>
            <p:cNvSpPr txBox="1"/>
            <p:nvPr userDrawn="1"/>
          </p:nvSpPr>
          <p:spPr>
            <a:xfrm>
              <a:off x="29482" y="2276803"/>
              <a:ext cx="1185298" cy="487312"/>
            </a:xfrm>
            <a:prstGeom prst="rect">
              <a:avLst/>
            </a:prstGeom>
            <a:noFill/>
          </p:spPr>
          <p:txBody>
            <a:bodyPr wrap="none" rtlCol="0">
              <a:spAutoFit/>
            </a:bodyPr>
            <a:lstStyle/>
            <a:p>
              <a:r>
                <a:rPr lang="en-US" altLang="zh-CN" sz="3200" dirty="0" smtClean="0">
                  <a:solidFill>
                    <a:srgbClr val="333333"/>
                  </a:solidFill>
                  <a:latin typeface="黑体" panose="02010600030101010101" pitchFamily="2" charset="-122"/>
                  <a:ea typeface="黑体" panose="02010600030101010101" pitchFamily="2" charset="-122"/>
                </a:rPr>
                <a:t>X</a:t>
              </a:r>
              <a:r>
                <a:rPr lang="en-US" altLang="zh-CN" sz="900" dirty="0" smtClean="0">
                  <a:solidFill>
                    <a:srgbClr val="333333"/>
                  </a:solidFill>
                  <a:latin typeface="+mn-lt"/>
                  <a:ea typeface="+mn-ea"/>
                </a:rPr>
                <a:t>INZHIDAOXUE</a:t>
              </a:r>
              <a:endParaRPr lang="zh-CN" altLang="en-US" sz="900" dirty="0">
                <a:solidFill>
                  <a:srgbClr val="333333"/>
                </a:solidFill>
              </a:endParaRPr>
            </a:p>
          </p:txBody>
        </p:sp>
        <p:sp>
          <p:nvSpPr>
            <p:cNvPr id="36" name="TextBox 35">
              <a:hlinkClick r:id="rId2" action="ppaction://hlinksldjump"/>
            </p:cNvPr>
            <p:cNvSpPr txBox="1"/>
            <p:nvPr userDrawn="1"/>
          </p:nvSpPr>
          <p:spPr>
            <a:xfrm>
              <a:off x="275416" y="2378183"/>
              <a:ext cx="1035626" cy="256481"/>
            </a:xfrm>
            <a:prstGeom prst="rect">
              <a:avLst/>
            </a:prstGeom>
            <a:noFill/>
          </p:spPr>
          <p:txBody>
            <a:bodyPr wrap="square" rtlCol="0">
              <a:spAutoFit/>
            </a:bodyPr>
            <a:lstStyle/>
            <a:p>
              <a:r>
                <a:rPr lang="zh-CN" altLang="en-US" sz="1400" dirty="0" smtClean="0">
                  <a:solidFill>
                    <a:srgbClr val="333333"/>
                  </a:solidFill>
                  <a:latin typeface="黑体" panose="02010600030101010101" pitchFamily="2" charset="-122"/>
                  <a:ea typeface="黑体" panose="02010600030101010101" pitchFamily="2" charset="-122"/>
                </a:rPr>
                <a:t>新知导学</a:t>
              </a:r>
              <a:endParaRPr lang="zh-CN" altLang="en-US" sz="1400" dirty="0">
                <a:solidFill>
                  <a:srgbClr val="333333"/>
                </a:solidFill>
                <a:latin typeface="黑体" panose="02010600030101010101" pitchFamily="2" charset="-122"/>
                <a:ea typeface="黑体" panose="02010600030101010101" pitchFamily="2" charset="-122"/>
              </a:endParaRPr>
            </a:p>
          </p:txBody>
        </p:sp>
      </p:grpSp>
      <p:grpSp>
        <p:nvGrpSpPr>
          <p:cNvPr id="37" name="组合 36"/>
          <p:cNvGrpSpPr/>
          <p:nvPr userDrawn="1"/>
        </p:nvGrpSpPr>
        <p:grpSpPr>
          <a:xfrm>
            <a:off x="7860679" y="39693"/>
            <a:ext cx="1187623" cy="584775"/>
            <a:chOff x="29482" y="2927145"/>
            <a:chExt cx="1463620" cy="487312"/>
          </a:xfrm>
        </p:grpSpPr>
        <p:sp>
          <p:nvSpPr>
            <p:cNvPr id="38" name="TextBox 37"/>
            <p:cNvSpPr txBox="1"/>
            <p:nvPr userDrawn="1"/>
          </p:nvSpPr>
          <p:spPr>
            <a:xfrm>
              <a:off x="29482" y="2927145"/>
              <a:ext cx="1436607" cy="487312"/>
            </a:xfrm>
            <a:prstGeom prst="rect">
              <a:avLst/>
            </a:prstGeom>
            <a:noFill/>
          </p:spPr>
          <p:txBody>
            <a:bodyPr wrap="none" rtlCol="0">
              <a:spAutoFit/>
            </a:bodyPr>
            <a:lstStyle/>
            <a:p>
              <a:r>
                <a:rPr lang="en-US" altLang="zh-CN" sz="3200" dirty="0" smtClean="0">
                  <a:solidFill>
                    <a:srgbClr val="333333"/>
                  </a:solidFill>
                  <a:latin typeface="黑体" panose="02010600030101010101" pitchFamily="2" charset="-122"/>
                  <a:ea typeface="黑体" panose="02010600030101010101" pitchFamily="2" charset="-122"/>
                </a:rPr>
                <a:t>S</a:t>
              </a:r>
              <a:r>
                <a:rPr lang="en-US" altLang="zh-CN" sz="1000" dirty="0" smtClean="0">
                  <a:solidFill>
                    <a:srgbClr val="333333"/>
                  </a:solidFill>
                  <a:latin typeface="+mn-lt"/>
                  <a:ea typeface="+mn-ea"/>
                </a:rPr>
                <a:t>UITANGJIANCE</a:t>
              </a:r>
              <a:endParaRPr lang="zh-CN" altLang="en-US" sz="1000" dirty="0">
                <a:solidFill>
                  <a:srgbClr val="333333"/>
                </a:solidFill>
              </a:endParaRPr>
            </a:p>
          </p:txBody>
        </p:sp>
        <p:sp>
          <p:nvSpPr>
            <p:cNvPr id="39" name="TextBox 38">
              <a:hlinkClick r:id="rId3" action="ppaction://hlinksldjump"/>
            </p:cNvPr>
            <p:cNvSpPr txBox="1"/>
            <p:nvPr userDrawn="1"/>
          </p:nvSpPr>
          <p:spPr>
            <a:xfrm>
              <a:off x="275416" y="3030391"/>
              <a:ext cx="1217686" cy="256481"/>
            </a:xfrm>
            <a:prstGeom prst="rect">
              <a:avLst/>
            </a:prstGeom>
            <a:noFill/>
          </p:spPr>
          <p:txBody>
            <a:bodyPr wrap="square" rtlCol="0">
              <a:spAutoFit/>
            </a:bodyPr>
            <a:lstStyle/>
            <a:p>
              <a:r>
                <a:rPr lang="zh-CN" altLang="en-US" sz="1400" dirty="0" smtClean="0">
                  <a:solidFill>
                    <a:srgbClr val="333333"/>
                  </a:solidFill>
                  <a:latin typeface="黑体" panose="02010600030101010101" pitchFamily="2" charset="-122"/>
                  <a:ea typeface="黑体" panose="02010600030101010101" pitchFamily="2" charset="-122"/>
                </a:rPr>
                <a:t>随堂检测</a:t>
              </a:r>
              <a:endParaRPr lang="zh-CN" altLang="en-US" sz="1400" dirty="0">
                <a:solidFill>
                  <a:srgbClr val="333333"/>
                </a:solidFill>
                <a:latin typeface="黑体" panose="02010600030101010101" pitchFamily="2" charset="-122"/>
                <a:ea typeface="黑体" panose="02010600030101010101" pitchFamily="2" charset="-122"/>
              </a:endParaRPr>
            </a:p>
          </p:txBody>
        </p:sp>
      </p:grpSp>
      <p:grpSp>
        <p:nvGrpSpPr>
          <p:cNvPr id="40" name="组合 39"/>
          <p:cNvGrpSpPr/>
          <p:nvPr userDrawn="1"/>
        </p:nvGrpSpPr>
        <p:grpSpPr>
          <a:xfrm>
            <a:off x="6536094" y="39693"/>
            <a:ext cx="1102368" cy="584775"/>
            <a:chOff x="29482" y="2927145"/>
            <a:chExt cx="1358552" cy="487312"/>
          </a:xfrm>
        </p:grpSpPr>
        <p:sp>
          <p:nvSpPr>
            <p:cNvPr id="41" name="TextBox 40"/>
            <p:cNvSpPr txBox="1"/>
            <p:nvPr userDrawn="1"/>
          </p:nvSpPr>
          <p:spPr>
            <a:xfrm>
              <a:off x="29482" y="2927145"/>
              <a:ext cx="1160032" cy="487312"/>
            </a:xfrm>
            <a:prstGeom prst="rect">
              <a:avLst/>
            </a:prstGeom>
            <a:noFill/>
          </p:spPr>
          <p:txBody>
            <a:bodyPr wrap="none" rtlCol="0">
              <a:spAutoFit/>
            </a:bodyPr>
            <a:lstStyle/>
            <a:p>
              <a:r>
                <a:rPr lang="en-US" altLang="zh-CN" sz="3200" baseline="0" dirty="0" smtClean="0">
                  <a:solidFill>
                    <a:srgbClr val="333333"/>
                  </a:solidFill>
                  <a:latin typeface="黑体" panose="02010600030101010101" pitchFamily="2" charset="-122"/>
                  <a:ea typeface="黑体" panose="02010600030101010101" pitchFamily="2" charset="-122"/>
                </a:rPr>
                <a:t>D</a:t>
              </a:r>
              <a:r>
                <a:rPr lang="en-US" altLang="zh-CN" sz="1000" baseline="0" dirty="0" smtClean="0">
                  <a:solidFill>
                    <a:srgbClr val="333333"/>
                  </a:solidFill>
                  <a:latin typeface="+mn-lt"/>
                  <a:ea typeface="+mn-ea"/>
                </a:rPr>
                <a:t>AYIJIEHUO</a:t>
              </a:r>
              <a:endParaRPr lang="zh-CN" altLang="en-US" sz="1000" dirty="0">
                <a:solidFill>
                  <a:srgbClr val="333333"/>
                </a:solidFill>
              </a:endParaRPr>
            </a:p>
          </p:txBody>
        </p:sp>
        <p:sp>
          <p:nvSpPr>
            <p:cNvPr id="42" name="TextBox 41">
              <a:hlinkClick r:id="rId4" action="ppaction://hlinksldjump"/>
            </p:cNvPr>
            <p:cNvSpPr txBox="1"/>
            <p:nvPr userDrawn="1"/>
          </p:nvSpPr>
          <p:spPr>
            <a:xfrm>
              <a:off x="275416" y="3030391"/>
              <a:ext cx="1112618" cy="256481"/>
            </a:xfrm>
            <a:prstGeom prst="rect">
              <a:avLst/>
            </a:prstGeom>
            <a:noFill/>
          </p:spPr>
          <p:txBody>
            <a:bodyPr wrap="none" rtlCol="0">
              <a:spAutoFit/>
            </a:bodyPr>
            <a:lstStyle/>
            <a:p>
              <a:r>
                <a:rPr lang="zh-CN" altLang="en-US" sz="1400" dirty="0" smtClean="0">
                  <a:solidFill>
                    <a:srgbClr val="333333"/>
                  </a:solidFill>
                  <a:latin typeface="黑体" panose="02010600030101010101" pitchFamily="2" charset="-122"/>
                  <a:ea typeface="黑体" panose="02010600030101010101" pitchFamily="2" charset="-122"/>
                </a:rPr>
                <a:t>答疑解惑</a:t>
              </a:r>
              <a:endParaRPr lang="zh-CN" altLang="en-US" sz="1400" dirty="0">
                <a:solidFill>
                  <a:srgbClr val="333333"/>
                </a:solidFill>
                <a:latin typeface="黑体" panose="02010600030101010101" pitchFamily="2" charset="-122"/>
                <a:ea typeface="黑体" panose="02010600030101010101" pitchFamily="2" charset="-122"/>
              </a:endParaRPr>
            </a:p>
          </p:txBody>
        </p:sp>
      </p:grpSp>
      <p:grpSp>
        <p:nvGrpSpPr>
          <p:cNvPr id="2" name="组合 1"/>
          <p:cNvGrpSpPr/>
          <p:nvPr userDrawn="1"/>
        </p:nvGrpSpPr>
        <p:grpSpPr>
          <a:xfrm>
            <a:off x="4191706" y="-1"/>
            <a:ext cx="1183228" cy="841477"/>
            <a:chOff x="4191706" y="-1"/>
            <a:chExt cx="1319428" cy="841477"/>
          </a:xfrm>
        </p:grpSpPr>
        <p:pic>
          <p:nvPicPr>
            <p:cNvPr id="53" name="图片 52"/>
            <p:cNvPicPr>
              <a:picLocks noChangeAspect="1"/>
            </p:cNvPicPr>
            <p:nvPr userDrawn="1"/>
          </p:nvPicPr>
          <p:blipFill>
            <a:blip r:embed="rId5" cstate="print">
              <a:extLst>
                <a:ext uri="{28A0092B-C50C-407E-A947-70E740481C1C}">
                  <a14:useLocalDpi xmlns:a14="http://schemas.microsoft.com/office/drawing/2010/main" xmlns="" val="0"/>
                </a:ext>
              </a:extLst>
            </a:blip>
            <a:stretch>
              <a:fillRect/>
            </a:stretch>
          </p:blipFill>
          <p:spPr>
            <a:xfrm>
              <a:off x="4191706" y="-1"/>
              <a:ext cx="1319428" cy="841477"/>
            </a:xfrm>
            <a:prstGeom prst="rect">
              <a:avLst/>
            </a:prstGeom>
          </p:spPr>
        </p:pic>
        <p:sp>
          <p:nvSpPr>
            <p:cNvPr id="18" name="TextBox 17">
              <a:hlinkClick r:id="rId6" action="ppaction://hlinksldjump"/>
            </p:cNvPr>
            <p:cNvSpPr txBox="1"/>
            <p:nvPr userDrawn="1"/>
          </p:nvSpPr>
          <p:spPr>
            <a:xfrm>
              <a:off x="4532317" y="285517"/>
              <a:ext cx="543739" cy="307777"/>
            </a:xfrm>
            <a:prstGeom prst="rect">
              <a:avLst/>
            </a:prstGeom>
            <a:noFill/>
          </p:spPr>
          <p:txBody>
            <a:bodyPr wrap="none" rtlCol="0">
              <a:spAutoFit/>
            </a:bodyPr>
            <a:lstStyle/>
            <a:p>
              <a:r>
                <a:rPr lang="zh-CN" altLang="en-US" sz="1400" dirty="0" smtClean="0">
                  <a:solidFill>
                    <a:schemeClr val="bg1"/>
                  </a:solidFill>
                  <a:latin typeface="黑体" panose="02010600030101010101" pitchFamily="2" charset="-122"/>
                  <a:ea typeface="黑体" panose="02010600030101010101" pitchFamily="2" charset="-122"/>
                </a:rPr>
                <a:t>首页</a:t>
              </a:r>
              <a:endParaRPr lang="zh-CN" altLang="en-US" sz="1400" dirty="0">
                <a:solidFill>
                  <a:schemeClr val="bg1"/>
                </a:solidFill>
                <a:latin typeface="黑体" panose="02010600030101010101" pitchFamily="2" charset="-122"/>
                <a:ea typeface="黑体" panose="02010600030101010101" pitchFamily="2" charset="-122"/>
              </a:endParaRPr>
            </a:p>
          </p:txBody>
        </p:sp>
        <p:pic>
          <p:nvPicPr>
            <p:cNvPr id="20" name="图片 19"/>
            <p:cNvPicPr>
              <a:picLocks noChangeAspect="1"/>
            </p:cNvPicPr>
            <p:nvPr userDrawn="1"/>
          </p:nvPicPr>
          <p:blipFill>
            <a:blip r:embed="rId7" cstate="print">
              <a:extLst>
                <a:ext uri="{28A0092B-C50C-407E-A947-70E740481C1C}">
                  <a14:useLocalDpi xmlns:a14="http://schemas.microsoft.com/office/drawing/2010/main" xmlns="" val="0"/>
                </a:ext>
              </a:extLst>
            </a:blip>
            <a:stretch>
              <a:fillRect/>
            </a:stretch>
          </p:blipFill>
          <p:spPr>
            <a:xfrm>
              <a:off x="4726526" y="120086"/>
              <a:ext cx="142874" cy="160020"/>
            </a:xfrm>
            <a:prstGeom prst="rect">
              <a:avLst/>
            </a:prstGeom>
          </p:spPr>
        </p:pic>
      </p:grpSp>
    </p:spTree>
    <p:extLst>
      <p:ext uri="{BB962C8B-B14F-4D97-AF65-F5344CB8AC3E}">
        <p14:creationId xmlns:p14="http://schemas.microsoft.com/office/powerpoint/2010/main" xmlns="" val="67002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down)">
                                      <p:cBhvr>
                                        <p:cTn id="8" dur="500"/>
                                        <p:tgtEl>
                                          <p:spTgt spid="2"/>
                                        </p:tgtEl>
                                      </p:cBhvr>
                                    </p:animEffect>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34"/>
                                        </p:tgtEl>
                                        <p:attrNameLst>
                                          <p:attrName>style.visibility</p:attrName>
                                        </p:attrNameLst>
                                      </p:cBhvr>
                                      <p:to>
                                        <p:strVal val="visible"/>
                                      </p:to>
                                    </p:set>
                                    <p:anim calcmode="lin" valueType="num">
                                      <p:cBhvr>
                                        <p:cTn id="12" dur="500" fill="hold"/>
                                        <p:tgtEl>
                                          <p:spTgt spid="34"/>
                                        </p:tgtEl>
                                        <p:attrNameLst>
                                          <p:attrName>ppt_w</p:attrName>
                                        </p:attrNameLst>
                                      </p:cBhvr>
                                      <p:tavLst>
                                        <p:tav tm="0">
                                          <p:val>
                                            <p:fltVal val="0"/>
                                          </p:val>
                                        </p:tav>
                                        <p:tav tm="100000">
                                          <p:val>
                                            <p:strVal val="#ppt_w"/>
                                          </p:val>
                                        </p:tav>
                                      </p:tavLst>
                                    </p:anim>
                                    <p:anim calcmode="lin" valueType="num">
                                      <p:cBhvr>
                                        <p:cTn id="13" dur="500" fill="hold"/>
                                        <p:tgtEl>
                                          <p:spTgt spid="34"/>
                                        </p:tgtEl>
                                        <p:attrNameLst>
                                          <p:attrName>ppt_h</p:attrName>
                                        </p:attrNameLst>
                                      </p:cBhvr>
                                      <p:tavLst>
                                        <p:tav tm="0">
                                          <p:val>
                                            <p:fltVal val="0"/>
                                          </p:val>
                                        </p:tav>
                                        <p:tav tm="100000">
                                          <p:val>
                                            <p:strVal val="#ppt_h"/>
                                          </p:val>
                                        </p:tav>
                                      </p:tavLst>
                                    </p:anim>
                                    <p:animEffect transition="in" filter="fade">
                                      <p:cBhvr>
                                        <p:cTn id="14" dur="500"/>
                                        <p:tgtEl>
                                          <p:spTgt spid="34"/>
                                        </p:tgtEl>
                                      </p:cBhvr>
                                    </p:animEffect>
                                  </p:childTnLst>
                                </p:cTn>
                              </p:par>
                            </p:childTnLst>
                          </p:cTn>
                        </p:par>
                        <p:par>
                          <p:cTn id="15" fill="hold">
                            <p:stCondLst>
                              <p:cond delay="1000"/>
                            </p:stCondLst>
                            <p:childTnLst>
                              <p:par>
                                <p:cTn id="16" presetID="53" presetClass="entr" presetSubtype="16" fill="hold" nodeType="after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p:cTn id="18" dur="500" fill="hold"/>
                                        <p:tgtEl>
                                          <p:spTgt spid="40"/>
                                        </p:tgtEl>
                                        <p:attrNameLst>
                                          <p:attrName>ppt_w</p:attrName>
                                        </p:attrNameLst>
                                      </p:cBhvr>
                                      <p:tavLst>
                                        <p:tav tm="0">
                                          <p:val>
                                            <p:fltVal val="0"/>
                                          </p:val>
                                        </p:tav>
                                        <p:tav tm="100000">
                                          <p:val>
                                            <p:strVal val="#ppt_w"/>
                                          </p:val>
                                        </p:tav>
                                      </p:tavLst>
                                    </p:anim>
                                    <p:anim calcmode="lin" valueType="num">
                                      <p:cBhvr>
                                        <p:cTn id="19" dur="500" fill="hold"/>
                                        <p:tgtEl>
                                          <p:spTgt spid="40"/>
                                        </p:tgtEl>
                                        <p:attrNameLst>
                                          <p:attrName>ppt_h</p:attrName>
                                        </p:attrNameLst>
                                      </p:cBhvr>
                                      <p:tavLst>
                                        <p:tav tm="0">
                                          <p:val>
                                            <p:fltVal val="0"/>
                                          </p:val>
                                        </p:tav>
                                        <p:tav tm="100000">
                                          <p:val>
                                            <p:strVal val="#ppt_h"/>
                                          </p:val>
                                        </p:tav>
                                      </p:tavLst>
                                    </p:anim>
                                    <p:animEffect transition="in" filter="fade">
                                      <p:cBhvr>
                                        <p:cTn id="20" dur="500"/>
                                        <p:tgtEl>
                                          <p:spTgt spid="40"/>
                                        </p:tgtEl>
                                      </p:cBhvr>
                                    </p:animEffect>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500" fill="hold"/>
                                        <p:tgtEl>
                                          <p:spTgt spid="37"/>
                                        </p:tgtEl>
                                        <p:attrNameLst>
                                          <p:attrName>ppt_w</p:attrName>
                                        </p:attrNameLst>
                                      </p:cBhvr>
                                      <p:tavLst>
                                        <p:tav tm="0">
                                          <p:val>
                                            <p:fltVal val="0"/>
                                          </p:val>
                                        </p:tav>
                                        <p:tav tm="100000">
                                          <p:val>
                                            <p:strVal val="#ppt_w"/>
                                          </p:val>
                                        </p:tav>
                                      </p:tavLst>
                                    </p:anim>
                                    <p:anim calcmode="lin" valueType="num">
                                      <p:cBhvr>
                                        <p:cTn id="25" dur="500" fill="hold"/>
                                        <p:tgtEl>
                                          <p:spTgt spid="37"/>
                                        </p:tgtEl>
                                        <p:attrNameLst>
                                          <p:attrName>ppt_h</p:attrName>
                                        </p:attrNameLst>
                                      </p:cBhvr>
                                      <p:tavLst>
                                        <p:tav tm="0">
                                          <p:val>
                                            <p:fltVal val="0"/>
                                          </p:val>
                                        </p:tav>
                                        <p:tav tm="100000">
                                          <p:val>
                                            <p:strVal val="#ppt_h"/>
                                          </p:val>
                                        </p:tav>
                                      </p:tavLst>
                                    </p:anim>
                                    <p:animEffect transition="in" filter="fade">
                                      <p:cBhvr>
                                        <p:cTn id="2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7_栏目一">
    <p:spTree>
      <p:nvGrpSpPr>
        <p:cNvPr id="1" name=""/>
        <p:cNvGrpSpPr/>
        <p:nvPr/>
      </p:nvGrpSpPr>
      <p:grpSpPr>
        <a:xfrm>
          <a:off x="0" y="0"/>
          <a:ext cx="0" cy="0"/>
          <a:chOff x="0" y="0"/>
          <a:chExt cx="0" cy="0"/>
        </a:xfrm>
      </p:grpSpPr>
      <p:grpSp>
        <p:nvGrpSpPr>
          <p:cNvPr id="3" name="组合 2"/>
          <p:cNvGrpSpPr/>
          <p:nvPr userDrawn="1"/>
        </p:nvGrpSpPr>
        <p:grpSpPr>
          <a:xfrm>
            <a:off x="5220073" y="1"/>
            <a:ext cx="1379210" cy="836712"/>
            <a:chOff x="5378897" y="1"/>
            <a:chExt cx="1220385" cy="836712"/>
          </a:xfrm>
        </p:grpSpPr>
        <p:pic>
          <p:nvPicPr>
            <p:cNvPr id="45" name="图片 4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428356" y="1"/>
              <a:ext cx="1170926" cy="836712"/>
            </a:xfrm>
            <a:prstGeom prst="rect">
              <a:avLst/>
            </a:prstGeom>
          </p:spPr>
        </p:pic>
        <p:grpSp>
          <p:nvGrpSpPr>
            <p:cNvPr id="36" name="组合 35"/>
            <p:cNvGrpSpPr/>
            <p:nvPr userDrawn="1"/>
          </p:nvGrpSpPr>
          <p:grpSpPr>
            <a:xfrm>
              <a:off x="5378897" y="29755"/>
              <a:ext cx="1137319" cy="584775"/>
              <a:chOff x="29482" y="2276803"/>
              <a:chExt cx="1281560" cy="487312"/>
            </a:xfrm>
          </p:grpSpPr>
          <p:sp>
            <p:nvSpPr>
              <p:cNvPr id="37" name="TextBox 36"/>
              <p:cNvSpPr txBox="1"/>
              <p:nvPr userDrawn="1"/>
            </p:nvSpPr>
            <p:spPr>
              <a:xfrm>
                <a:off x="29482" y="2276803"/>
                <a:ext cx="1185298" cy="487312"/>
              </a:xfrm>
              <a:prstGeom prst="rect">
                <a:avLst/>
              </a:prstGeom>
              <a:noFill/>
            </p:spPr>
            <p:txBody>
              <a:bodyPr wrap="none" rtlCol="0">
                <a:spAutoFit/>
              </a:bodyPr>
              <a:lstStyle/>
              <a:p>
                <a:r>
                  <a:rPr lang="en-US" altLang="zh-CN" sz="3200" dirty="0" smtClean="0">
                    <a:solidFill>
                      <a:schemeClr val="bg1"/>
                    </a:solidFill>
                    <a:latin typeface="黑体" panose="02010600030101010101" pitchFamily="2" charset="-122"/>
                    <a:ea typeface="黑体" panose="02010600030101010101" pitchFamily="2" charset="-122"/>
                  </a:rPr>
                  <a:t>X</a:t>
                </a:r>
                <a:r>
                  <a:rPr lang="en-US" altLang="zh-CN" sz="900" dirty="0" smtClean="0">
                    <a:solidFill>
                      <a:schemeClr val="bg1"/>
                    </a:solidFill>
                    <a:latin typeface="+mn-lt"/>
                    <a:ea typeface="+mn-ea"/>
                  </a:rPr>
                  <a:t>INZHIDAOXUE</a:t>
                </a:r>
                <a:endParaRPr lang="zh-CN" altLang="en-US" sz="900" dirty="0">
                  <a:solidFill>
                    <a:schemeClr val="bg1"/>
                  </a:solidFill>
                </a:endParaRPr>
              </a:p>
            </p:txBody>
          </p:sp>
          <p:sp>
            <p:nvSpPr>
              <p:cNvPr id="38" name="TextBox 37">
                <a:hlinkClick r:id="rId3" action="ppaction://hlinksldjump"/>
              </p:cNvPr>
              <p:cNvSpPr txBox="1"/>
              <p:nvPr userDrawn="1"/>
            </p:nvSpPr>
            <p:spPr>
              <a:xfrm>
                <a:off x="275416" y="2378183"/>
                <a:ext cx="1035626" cy="256481"/>
              </a:xfrm>
              <a:prstGeom prst="rect">
                <a:avLst/>
              </a:prstGeom>
              <a:noFill/>
            </p:spPr>
            <p:txBody>
              <a:bodyPr wrap="square" rtlCol="0">
                <a:spAutoFit/>
              </a:bodyPr>
              <a:lstStyle/>
              <a:p>
                <a:r>
                  <a:rPr lang="zh-CN" altLang="en-US" sz="1400" dirty="0" smtClean="0">
                    <a:solidFill>
                      <a:schemeClr val="bg1"/>
                    </a:solidFill>
                    <a:latin typeface="黑体" panose="02010600030101010101" pitchFamily="2" charset="-122"/>
                    <a:ea typeface="黑体" panose="02010600030101010101" pitchFamily="2" charset="-122"/>
                  </a:rPr>
                  <a:t>新知导学</a:t>
                </a:r>
                <a:endParaRPr lang="zh-CN" altLang="en-US" sz="1400" dirty="0">
                  <a:solidFill>
                    <a:schemeClr val="bg1"/>
                  </a:solidFill>
                  <a:latin typeface="黑体" panose="02010600030101010101" pitchFamily="2" charset="-122"/>
                  <a:ea typeface="黑体" panose="02010600030101010101" pitchFamily="2" charset="-122"/>
                </a:endParaRPr>
              </a:p>
            </p:txBody>
          </p:sp>
        </p:grpSp>
      </p:grpSp>
      <p:grpSp>
        <p:nvGrpSpPr>
          <p:cNvPr id="39" name="组合 38"/>
          <p:cNvGrpSpPr/>
          <p:nvPr userDrawn="1"/>
        </p:nvGrpSpPr>
        <p:grpSpPr>
          <a:xfrm>
            <a:off x="7860679" y="39693"/>
            <a:ext cx="1187623" cy="584775"/>
            <a:chOff x="29482" y="2927145"/>
            <a:chExt cx="1463620" cy="487312"/>
          </a:xfrm>
        </p:grpSpPr>
        <p:sp>
          <p:nvSpPr>
            <p:cNvPr id="40" name="TextBox 39"/>
            <p:cNvSpPr txBox="1"/>
            <p:nvPr userDrawn="1"/>
          </p:nvSpPr>
          <p:spPr>
            <a:xfrm>
              <a:off x="29482" y="2927145"/>
              <a:ext cx="1436607" cy="487312"/>
            </a:xfrm>
            <a:prstGeom prst="rect">
              <a:avLst/>
            </a:prstGeom>
            <a:noFill/>
          </p:spPr>
          <p:txBody>
            <a:bodyPr wrap="none" rtlCol="0">
              <a:spAutoFit/>
            </a:bodyPr>
            <a:lstStyle/>
            <a:p>
              <a:r>
                <a:rPr lang="en-US" altLang="zh-CN" sz="3200" dirty="0" smtClean="0">
                  <a:solidFill>
                    <a:srgbClr val="333333"/>
                  </a:solidFill>
                  <a:latin typeface="黑体" panose="02010600030101010101" pitchFamily="2" charset="-122"/>
                  <a:ea typeface="黑体" panose="02010600030101010101" pitchFamily="2" charset="-122"/>
                </a:rPr>
                <a:t>S</a:t>
              </a:r>
              <a:r>
                <a:rPr lang="en-US" altLang="zh-CN" sz="1000" dirty="0" smtClean="0">
                  <a:solidFill>
                    <a:srgbClr val="333333"/>
                  </a:solidFill>
                  <a:latin typeface="+mn-lt"/>
                  <a:ea typeface="+mn-ea"/>
                </a:rPr>
                <a:t>UITANGJIANCE</a:t>
              </a:r>
              <a:endParaRPr lang="zh-CN" altLang="en-US" sz="1000" dirty="0">
                <a:solidFill>
                  <a:srgbClr val="333333"/>
                </a:solidFill>
              </a:endParaRPr>
            </a:p>
          </p:txBody>
        </p:sp>
        <p:sp>
          <p:nvSpPr>
            <p:cNvPr id="41" name="TextBox 40">
              <a:hlinkClick r:id="rId4" action="ppaction://hlinksldjump"/>
            </p:cNvPr>
            <p:cNvSpPr txBox="1"/>
            <p:nvPr userDrawn="1"/>
          </p:nvSpPr>
          <p:spPr>
            <a:xfrm>
              <a:off x="275416" y="3030391"/>
              <a:ext cx="1217686" cy="256481"/>
            </a:xfrm>
            <a:prstGeom prst="rect">
              <a:avLst/>
            </a:prstGeom>
            <a:noFill/>
          </p:spPr>
          <p:txBody>
            <a:bodyPr wrap="square" rtlCol="0">
              <a:spAutoFit/>
            </a:bodyPr>
            <a:lstStyle/>
            <a:p>
              <a:r>
                <a:rPr lang="zh-CN" altLang="en-US" sz="1400" dirty="0" smtClean="0">
                  <a:solidFill>
                    <a:srgbClr val="333333"/>
                  </a:solidFill>
                  <a:latin typeface="黑体" panose="02010600030101010101" pitchFamily="2" charset="-122"/>
                  <a:ea typeface="黑体" panose="02010600030101010101" pitchFamily="2" charset="-122"/>
                </a:rPr>
                <a:t>随堂检测</a:t>
              </a:r>
              <a:endParaRPr lang="zh-CN" altLang="en-US" sz="1400" dirty="0">
                <a:solidFill>
                  <a:srgbClr val="333333"/>
                </a:solidFill>
                <a:latin typeface="黑体" panose="02010600030101010101" pitchFamily="2" charset="-122"/>
                <a:ea typeface="黑体" panose="02010600030101010101" pitchFamily="2" charset="-122"/>
              </a:endParaRPr>
            </a:p>
          </p:txBody>
        </p:sp>
      </p:grpSp>
      <p:grpSp>
        <p:nvGrpSpPr>
          <p:cNvPr id="42" name="组合 41"/>
          <p:cNvGrpSpPr/>
          <p:nvPr userDrawn="1"/>
        </p:nvGrpSpPr>
        <p:grpSpPr>
          <a:xfrm>
            <a:off x="6536094" y="39693"/>
            <a:ext cx="1102368" cy="584775"/>
            <a:chOff x="29482" y="2927145"/>
            <a:chExt cx="1358552" cy="487312"/>
          </a:xfrm>
        </p:grpSpPr>
        <p:sp>
          <p:nvSpPr>
            <p:cNvPr id="43" name="TextBox 42"/>
            <p:cNvSpPr txBox="1"/>
            <p:nvPr userDrawn="1"/>
          </p:nvSpPr>
          <p:spPr>
            <a:xfrm>
              <a:off x="29482" y="2927145"/>
              <a:ext cx="1160032" cy="487312"/>
            </a:xfrm>
            <a:prstGeom prst="rect">
              <a:avLst/>
            </a:prstGeom>
            <a:noFill/>
          </p:spPr>
          <p:txBody>
            <a:bodyPr wrap="none" rtlCol="0">
              <a:spAutoFit/>
            </a:bodyPr>
            <a:lstStyle/>
            <a:p>
              <a:r>
                <a:rPr lang="en-US" altLang="zh-CN" sz="3200" baseline="0" dirty="0" smtClean="0">
                  <a:solidFill>
                    <a:srgbClr val="333333"/>
                  </a:solidFill>
                  <a:latin typeface="黑体" panose="02010600030101010101" pitchFamily="2" charset="-122"/>
                  <a:ea typeface="黑体" panose="02010600030101010101" pitchFamily="2" charset="-122"/>
                </a:rPr>
                <a:t>D</a:t>
              </a:r>
              <a:r>
                <a:rPr lang="en-US" altLang="zh-CN" sz="1000" baseline="0" dirty="0" smtClean="0">
                  <a:solidFill>
                    <a:srgbClr val="333333"/>
                  </a:solidFill>
                  <a:latin typeface="+mn-lt"/>
                  <a:ea typeface="+mn-ea"/>
                </a:rPr>
                <a:t>AYIJIEHUO</a:t>
              </a:r>
              <a:endParaRPr lang="zh-CN" altLang="en-US" sz="1000" dirty="0">
                <a:solidFill>
                  <a:srgbClr val="333333"/>
                </a:solidFill>
              </a:endParaRPr>
            </a:p>
          </p:txBody>
        </p:sp>
        <p:sp>
          <p:nvSpPr>
            <p:cNvPr id="44" name="TextBox 43">
              <a:hlinkClick r:id="rId5" action="ppaction://hlinksldjump"/>
            </p:cNvPr>
            <p:cNvSpPr txBox="1"/>
            <p:nvPr userDrawn="1"/>
          </p:nvSpPr>
          <p:spPr>
            <a:xfrm>
              <a:off x="275416" y="3030391"/>
              <a:ext cx="1112618" cy="256481"/>
            </a:xfrm>
            <a:prstGeom prst="rect">
              <a:avLst/>
            </a:prstGeom>
            <a:noFill/>
          </p:spPr>
          <p:txBody>
            <a:bodyPr wrap="none" rtlCol="0">
              <a:spAutoFit/>
            </a:bodyPr>
            <a:lstStyle/>
            <a:p>
              <a:r>
                <a:rPr lang="zh-CN" altLang="en-US" sz="1400" dirty="0" smtClean="0">
                  <a:solidFill>
                    <a:srgbClr val="333333"/>
                  </a:solidFill>
                  <a:latin typeface="黑体" panose="02010600030101010101" pitchFamily="2" charset="-122"/>
                  <a:ea typeface="黑体" panose="02010600030101010101" pitchFamily="2" charset="-122"/>
                </a:rPr>
                <a:t>答疑解惑</a:t>
              </a:r>
              <a:endParaRPr lang="zh-CN" altLang="en-US" sz="1400" dirty="0">
                <a:solidFill>
                  <a:srgbClr val="333333"/>
                </a:solidFill>
                <a:latin typeface="黑体" panose="02010600030101010101" pitchFamily="2" charset="-122"/>
                <a:ea typeface="黑体" panose="02010600030101010101" pitchFamily="2" charset="-122"/>
              </a:endParaRPr>
            </a:p>
          </p:txBody>
        </p:sp>
      </p:grpSp>
      <p:grpSp>
        <p:nvGrpSpPr>
          <p:cNvPr id="2" name="组合 1"/>
          <p:cNvGrpSpPr/>
          <p:nvPr userDrawn="1"/>
        </p:nvGrpSpPr>
        <p:grpSpPr>
          <a:xfrm>
            <a:off x="4532317" y="111757"/>
            <a:ext cx="543739" cy="481534"/>
            <a:chOff x="4532317" y="111757"/>
            <a:chExt cx="543739" cy="481534"/>
          </a:xfrm>
        </p:grpSpPr>
        <p:pic>
          <p:nvPicPr>
            <p:cNvPr id="16" name="图片 15"/>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4734808" y="111757"/>
              <a:ext cx="144304" cy="161619"/>
            </a:xfrm>
            <a:prstGeom prst="rect">
              <a:avLst/>
            </a:prstGeom>
          </p:spPr>
        </p:pic>
        <p:sp>
          <p:nvSpPr>
            <p:cNvPr id="17" name="TextBox 16">
              <a:hlinkClick r:id="rId7" action="ppaction://hlinksldjump"/>
            </p:cNvPr>
            <p:cNvSpPr txBox="1"/>
            <p:nvPr userDrawn="1"/>
          </p:nvSpPr>
          <p:spPr>
            <a:xfrm>
              <a:off x="4532317" y="285514"/>
              <a:ext cx="543739" cy="307777"/>
            </a:xfrm>
            <a:prstGeom prst="rect">
              <a:avLst/>
            </a:prstGeom>
            <a:noFill/>
          </p:spPr>
          <p:txBody>
            <a:bodyPr wrap="none" rtlCol="0">
              <a:spAutoFit/>
            </a:bodyPr>
            <a:lstStyle/>
            <a:p>
              <a:r>
                <a:rPr lang="zh-CN" altLang="en-US" sz="1400" dirty="0" smtClean="0">
                  <a:solidFill>
                    <a:schemeClr val="tx1"/>
                  </a:solidFill>
                  <a:latin typeface="黑体" panose="02010600030101010101" pitchFamily="2" charset="-122"/>
                  <a:ea typeface="黑体" panose="02010600030101010101" pitchFamily="2" charset="-122"/>
                </a:rPr>
                <a:t>首页</a:t>
              </a:r>
              <a:endParaRPr lang="zh-CN" altLang="en-US" sz="1400" dirty="0">
                <a:solidFill>
                  <a:schemeClr val="tx1"/>
                </a:solidFill>
                <a:latin typeface="黑体" panose="02010600030101010101" pitchFamily="2" charset="-122"/>
                <a:ea typeface="黑体" panose="02010600030101010101" pitchFamily="2" charset="-122"/>
              </a:endParaRPr>
            </a:p>
          </p:txBody>
        </p:sp>
      </p:grpSp>
    </p:spTree>
    <p:extLst>
      <p:ext uri="{BB962C8B-B14F-4D97-AF65-F5344CB8AC3E}">
        <p14:creationId xmlns:p14="http://schemas.microsoft.com/office/powerpoint/2010/main" xmlns="" val="274601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2" presetClass="entr" presetSubtype="1"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ppt_y</p:attrName>
                                        </p:attrNameLst>
                                      </p:cBhvr>
                                      <p:tavLst>
                                        <p:tav tm="0">
                                          <p:val>
                                            <p:strVal val="#ppt_y-#ppt_h*1.125000"/>
                                          </p:val>
                                        </p:tav>
                                        <p:tav tm="100000">
                                          <p:val>
                                            <p:strVal val="#ppt_y"/>
                                          </p:val>
                                        </p:tav>
                                      </p:tavLst>
                                    </p:anim>
                                    <p:animEffect transition="in" filter="wipe(down)">
                                      <p:cBhvr>
                                        <p:cTn id="14" dur="500"/>
                                        <p:tgtEl>
                                          <p:spTgt spid="3"/>
                                        </p:tgtEl>
                                      </p:cBhvr>
                                    </p:animEffect>
                                  </p:childTnLst>
                                </p:cTn>
                              </p:par>
                            </p:childTnLst>
                          </p:cTn>
                        </p:par>
                        <p:par>
                          <p:cTn id="15" fill="hold">
                            <p:stCondLst>
                              <p:cond delay="1000"/>
                            </p:stCondLst>
                            <p:childTnLst>
                              <p:par>
                                <p:cTn id="16" presetID="53" presetClass="entr" presetSubtype="16" fill="hold" nodeType="afterEffect">
                                  <p:stCondLst>
                                    <p:cond delay="0"/>
                                  </p:stCondLst>
                                  <p:childTnLst>
                                    <p:set>
                                      <p:cBhvr>
                                        <p:cTn id="17" dur="1" fill="hold">
                                          <p:stCondLst>
                                            <p:cond delay="0"/>
                                          </p:stCondLst>
                                        </p:cTn>
                                        <p:tgtEl>
                                          <p:spTgt spid="42"/>
                                        </p:tgtEl>
                                        <p:attrNameLst>
                                          <p:attrName>style.visibility</p:attrName>
                                        </p:attrNameLst>
                                      </p:cBhvr>
                                      <p:to>
                                        <p:strVal val="visible"/>
                                      </p:to>
                                    </p:set>
                                    <p:anim calcmode="lin" valueType="num">
                                      <p:cBhvr>
                                        <p:cTn id="18" dur="500" fill="hold"/>
                                        <p:tgtEl>
                                          <p:spTgt spid="42"/>
                                        </p:tgtEl>
                                        <p:attrNameLst>
                                          <p:attrName>ppt_w</p:attrName>
                                        </p:attrNameLst>
                                      </p:cBhvr>
                                      <p:tavLst>
                                        <p:tav tm="0">
                                          <p:val>
                                            <p:fltVal val="0"/>
                                          </p:val>
                                        </p:tav>
                                        <p:tav tm="100000">
                                          <p:val>
                                            <p:strVal val="#ppt_w"/>
                                          </p:val>
                                        </p:tav>
                                      </p:tavLst>
                                    </p:anim>
                                    <p:anim calcmode="lin" valueType="num">
                                      <p:cBhvr>
                                        <p:cTn id="19" dur="500" fill="hold"/>
                                        <p:tgtEl>
                                          <p:spTgt spid="42"/>
                                        </p:tgtEl>
                                        <p:attrNameLst>
                                          <p:attrName>ppt_h</p:attrName>
                                        </p:attrNameLst>
                                      </p:cBhvr>
                                      <p:tavLst>
                                        <p:tav tm="0">
                                          <p:val>
                                            <p:fltVal val="0"/>
                                          </p:val>
                                        </p:tav>
                                        <p:tav tm="100000">
                                          <p:val>
                                            <p:strVal val="#ppt_h"/>
                                          </p:val>
                                        </p:tav>
                                      </p:tavLst>
                                    </p:anim>
                                    <p:animEffect transition="in" filter="fade">
                                      <p:cBhvr>
                                        <p:cTn id="20" dur="500"/>
                                        <p:tgtEl>
                                          <p:spTgt spid="42"/>
                                        </p:tgtEl>
                                      </p:cBhvr>
                                    </p:animEffect>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500" fill="hold"/>
                                        <p:tgtEl>
                                          <p:spTgt spid="39"/>
                                        </p:tgtEl>
                                        <p:attrNameLst>
                                          <p:attrName>ppt_w</p:attrName>
                                        </p:attrNameLst>
                                      </p:cBhvr>
                                      <p:tavLst>
                                        <p:tav tm="0">
                                          <p:val>
                                            <p:fltVal val="0"/>
                                          </p:val>
                                        </p:tav>
                                        <p:tav tm="100000">
                                          <p:val>
                                            <p:strVal val="#ppt_w"/>
                                          </p:val>
                                        </p:tav>
                                      </p:tavLst>
                                    </p:anim>
                                    <p:anim calcmode="lin" valueType="num">
                                      <p:cBhvr>
                                        <p:cTn id="25" dur="500" fill="hold"/>
                                        <p:tgtEl>
                                          <p:spTgt spid="39"/>
                                        </p:tgtEl>
                                        <p:attrNameLst>
                                          <p:attrName>ppt_h</p:attrName>
                                        </p:attrNameLst>
                                      </p:cBhvr>
                                      <p:tavLst>
                                        <p:tav tm="0">
                                          <p:val>
                                            <p:fltVal val="0"/>
                                          </p:val>
                                        </p:tav>
                                        <p:tav tm="100000">
                                          <p:val>
                                            <p:strVal val="#ppt_h"/>
                                          </p:val>
                                        </p:tav>
                                      </p:tavLst>
                                    </p:anim>
                                    <p:animEffect transition="in" filter="fade">
                                      <p:cBhvr>
                                        <p:cTn id="26"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9_栏目一">
    <p:spTree>
      <p:nvGrpSpPr>
        <p:cNvPr id="1" name=""/>
        <p:cNvGrpSpPr/>
        <p:nvPr/>
      </p:nvGrpSpPr>
      <p:grpSpPr>
        <a:xfrm>
          <a:off x="0" y="0"/>
          <a:ext cx="0" cy="0"/>
          <a:chOff x="0" y="0"/>
          <a:chExt cx="0" cy="0"/>
        </a:xfrm>
      </p:grpSpPr>
      <p:grpSp>
        <p:nvGrpSpPr>
          <p:cNvPr id="35" name="组合 34"/>
          <p:cNvGrpSpPr/>
          <p:nvPr userDrawn="1"/>
        </p:nvGrpSpPr>
        <p:grpSpPr>
          <a:xfrm>
            <a:off x="5378897" y="29755"/>
            <a:ext cx="1137319" cy="584775"/>
            <a:chOff x="29482" y="2276803"/>
            <a:chExt cx="1281560" cy="487312"/>
          </a:xfrm>
        </p:grpSpPr>
        <p:sp>
          <p:nvSpPr>
            <p:cNvPr id="36" name="TextBox 35"/>
            <p:cNvSpPr txBox="1"/>
            <p:nvPr userDrawn="1"/>
          </p:nvSpPr>
          <p:spPr>
            <a:xfrm>
              <a:off x="29482" y="2276803"/>
              <a:ext cx="1185298" cy="487312"/>
            </a:xfrm>
            <a:prstGeom prst="rect">
              <a:avLst/>
            </a:prstGeom>
            <a:noFill/>
          </p:spPr>
          <p:txBody>
            <a:bodyPr wrap="none" rtlCol="0">
              <a:spAutoFit/>
            </a:bodyPr>
            <a:lstStyle/>
            <a:p>
              <a:r>
                <a:rPr lang="en-US" altLang="zh-CN" sz="3200" dirty="0" smtClean="0">
                  <a:solidFill>
                    <a:schemeClr val="tx1"/>
                  </a:solidFill>
                  <a:latin typeface="黑体" panose="02010600030101010101" pitchFamily="2" charset="-122"/>
                  <a:ea typeface="黑体" panose="02010600030101010101" pitchFamily="2" charset="-122"/>
                </a:rPr>
                <a:t>X</a:t>
              </a:r>
              <a:r>
                <a:rPr lang="en-US" altLang="zh-CN" sz="900" dirty="0" smtClean="0">
                  <a:solidFill>
                    <a:schemeClr val="tx1"/>
                  </a:solidFill>
                  <a:latin typeface="+mn-lt"/>
                  <a:ea typeface="+mn-ea"/>
                </a:rPr>
                <a:t>INZHIDAOXUE</a:t>
              </a:r>
              <a:endParaRPr lang="zh-CN" altLang="en-US" sz="900" dirty="0">
                <a:solidFill>
                  <a:schemeClr val="tx1"/>
                </a:solidFill>
              </a:endParaRPr>
            </a:p>
          </p:txBody>
        </p:sp>
        <p:sp>
          <p:nvSpPr>
            <p:cNvPr id="37" name="TextBox 36">
              <a:hlinkClick r:id="rId2" action="ppaction://hlinksldjump"/>
            </p:cNvPr>
            <p:cNvSpPr txBox="1"/>
            <p:nvPr userDrawn="1"/>
          </p:nvSpPr>
          <p:spPr>
            <a:xfrm>
              <a:off x="275416" y="2378183"/>
              <a:ext cx="1035626" cy="256481"/>
            </a:xfrm>
            <a:prstGeom prst="rect">
              <a:avLst/>
            </a:prstGeom>
            <a:noFill/>
          </p:spPr>
          <p:txBody>
            <a:bodyPr wrap="square" rtlCol="0">
              <a:spAutoFit/>
            </a:bodyPr>
            <a:lstStyle/>
            <a:p>
              <a:r>
                <a:rPr lang="zh-CN" altLang="en-US" sz="1400" dirty="0" smtClean="0">
                  <a:solidFill>
                    <a:srgbClr val="333333"/>
                  </a:solidFill>
                  <a:latin typeface="黑体" panose="02010600030101010101" pitchFamily="2" charset="-122"/>
                  <a:ea typeface="黑体" panose="02010600030101010101" pitchFamily="2" charset="-122"/>
                </a:rPr>
                <a:t>新知导学</a:t>
              </a:r>
              <a:endParaRPr lang="zh-CN" altLang="en-US" sz="1400" dirty="0">
                <a:solidFill>
                  <a:srgbClr val="333333"/>
                </a:solidFill>
                <a:latin typeface="黑体" panose="02010600030101010101" pitchFamily="2" charset="-122"/>
                <a:ea typeface="黑体" panose="02010600030101010101" pitchFamily="2" charset="-122"/>
              </a:endParaRPr>
            </a:p>
          </p:txBody>
        </p:sp>
      </p:grpSp>
      <p:grpSp>
        <p:nvGrpSpPr>
          <p:cNvPr id="38" name="组合 37"/>
          <p:cNvGrpSpPr/>
          <p:nvPr userDrawn="1"/>
        </p:nvGrpSpPr>
        <p:grpSpPr>
          <a:xfrm>
            <a:off x="7860679" y="39693"/>
            <a:ext cx="1187623" cy="584775"/>
            <a:chOff x="29482" y="2927145"/>
            <a:chExt cx="1463620" cy="487312"/>
          </a:xfrm>
        </p:grpSpPr>
        <p:sp>
          <p:nvSpPr>
            <p:cNvPr id="39" name="TextBox 38"/>
            <p:cNvSpPr txBox="1"/>
            <p:nvPr userDrawn="1"/>
          </p:nvSpPr>
          <p:spPr>
            <a:xfrm>
              <a:off x="29482" y="2927145"/>
              <a:ext cx="1436607" cy="487312"/>
            </a:xfrm>
            <a:prstGeom prst="rect">
              <a:avLst/>
            </a:prstGeom>
            <a:noFill/>
          </p:spPr>
          <p:txBody>
            <a:bodyPr wrap="none" rtlCol="0">
              <a:spAutoFit/>
            </a:bodyPr>
            <a:lstStyle/>
            <a:p>
              <a:r>
                <a:rPr lang="en-US" altLang="zh-CN" sz="3200" dirty="0" smtClean="0">
                  <a:solidFill>
                    <a:srgbClr val="333333"/>
                  </a:solidFill>
                  <a:latin typeface="黑体" panose="02010600030101010101" pitchFamily="2" charset="-122"/>
                  <a:ea typeface="黑体" panose="02010600030101010101" pitchFamily="2" charset="-122"/>
                </a:rPr>
                <a:t>S</a:t>
              </a:r>
              <a:r>
                <a:rPr lang="en-US" altLang="zh-CN" sz="1000" dirty="0" smtClean="0">
                  <a:solidFill>
                    <a:srgbClr val="333333"/>
                  </a:solidFill>
                  <a:latin typeface="+mn-lt"/>
                  <a:ea typeface="+mn-ea"/>
                </a:rPr>
                <a:t>UITANGJIANCE</a:t>
              </a:r>
              <a:endParaRPr lang="zh-CN" altLang="en-US" sz="1000" dirty="0">
                <a:solidFill>
                  <a:srgbClr val="333333"/>
                </a:solidFill>
              </a:endParaRPr>
            </a:p>
          </p:txBody>
        </p:sp>
        <p:sp>
          <p:nvSpPr>
            <p:cNvPr id="40" name="TextBox 39">
              <a:hlinkClick r:id="rId3" action="ppaction://hlinksldjump"/>
            </p:cNvPr>
            <p:cNvSpPr txBox="1"/>
            <p:nvPr userDrawn="1"/>
          </p:nvSpPr>
          <p:spPr>
            <a:xfrm>
              <a:off x="275416" y="3030391"/>
              <a:ext cx="1217686" cy="256481"/>
            </a:xfrm>
            <a:prstGeom prst="rect">
              <a:avLst/>
            </a:prstGeom>
            <a:noFill/>
          </p:spPr>
          <p:txBody>
            <a:bodyPr wrap="square" rtlCol="0">
              <a:spAutoFit/>
            </a:bodyPr>
            <a:lstStyle/>
            <a:p>
              <a:r>
                <a:rPr lang="zh-CN" altLang="en-US" sz="1400" dirty="0" smtClean="0">
                  <a:solidFill>
                    <a:srgbClr val="333333"/>
                  </a:solidFill>
                  <a:latin typeface="黑体" panose="02010600030101010101" pitchFamily="2" charset="-122"/>
                  <a:ea typeface="黑体" panose="02010600030101010101" pitchFamily="2" charset="-122"/>
                </a:rPr>
                <a:t>随堂检测</a:t>
              </a:r>
              <a:endParaRPr lang="zh-CN" altLang="en-US" sz="1400" dirty="0">
                <a:solidFill>
                  <a:srgbClr val="333333"/>
                </a:solidFill>
                <a:latin typeface="黑体" panose="02010600030101010101" pitchFamily="2" charset="-122"/>
                <a:ea typeface="黑体" panose="02010600030101010101" pitchFamily="2" charset="-122"/>
              </a:endParaRPr>
            </a:p>
          </p:txBody>
        </p:sp>
      </p:grpSp>
      <p:grpSp>
        <p:nvGrpSpPr>
          <p:cNvPr id="5" name="组合 4"/>
          <p:cNvGrpSpPr/>
          <p:nvPr userDrawn="1"/>
        </p:nvGrpSpPr>
        <p:grpSpPr>
          <a:xfrm>
            <a:off x="6525292" y="-4216"/>
            <a:ext cx="1431084" cy="851494"/>
            <a:chOff x="6525292" y="-4216"/>
            <a:chExt cx="1431084" cy="851494"/>
          </a:xfrm>
        </p:grpSpPr>
        <p:pic>
          <p:nvPicPr>
            <p:cNvPr id="44" name="图片 43"/>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6525292" y="-4216"/>
              <a:ext cx="1431084" cy="851494"/>
            </a:xfrm>
            <a:prstGeom prst="rect">
              <a:avLst/>
            </a:prstGeom>
          </p:spPr>
        </p:pic>
        <p:grpSp>
          <p:nvGrpSpPr>
            <p:cNvPr id="41" name="组合 40"/>
            <p:cNvGrpSpPr/>
            <p:nvPr userDrawn="1"/>
          </p:nvGrpSpPr>
          <p:grpSpPr>
            <a:xfrm>
              <a:off x="6536094" y="39693"/>
              <a:ext cx="1102368" cy="584775"/>
              <a:chOff x="29482" y="2927145"/>
              <a:chExt cx="1358552" cy="487312"/>
            </a:xfrm>
          </p:grpSpPr>
          <p:sp>
            <p:nvSpPr>
              <p:cNvPr id="42" name="TextBox 41"/>
              <p:cNvSpPr txBox="1"/>
              <p:nvPr userDrawn="1"/>
            </p:nvSpPr>
            <p:spPr>
              <a:xfrm>
                <a:off x="29482" y="2927145"/>
                <a:ext cx="1160032" cy="487312"/>
              </a:xfrm>
              <a:prstGeom prst="rect">
                <a:avLst/>
              </a:prstGeom>
              <a:noFill/>
            </p:spPr>
            <p:txBody>
              <a:bodyPr wrap="none" rtlCol="0">
                <a:spAutoFit/>
              </a:bodyPr>
              <a:lstStyle/>
              <a:p>
                <a:r>
                  <a:rPr lang="en-US" altLang="zh-CN" sz="3200" baseline="0" dirty="0" smtClean="0">
                    <a:solidFill>
                      <a:schemeClr val="bg1"/>
                    </a:solidFill>
                    <a:latin typeface="黑体" panose="02010600030101010101" pitchFamily="2" charset="-122"/>
                    <a:ea typeface="黑体" panose="02010600030101010101" pitchFamily="2" charset="-122"/>
                  </a:rPr>
                  <a:t>D</a:t>
                </a:r>
                <a:r>
                  <a:rPr lang="en-US" altLang="zh-CN" sz="1000" baseline="0" dirty="0" smtClean="0">
                    <a:solidFill>
                      <a:schemeClr val="bg1"/>
                    </a:solidFill>
                    <a:latin typeface="+mn-lt"/>
                    <a:ea typeface="+mn-ea"/>
                  </a:rPr>
                  <a:t>AYIJIEHUO</a:t>
                </a:r>
                <a:endParaRPr lang="zh-CN" altLang="en-US" sz="1000" dirty="0">
                  <a:solidFill>
                    <a:schemeClr val="bg1"/>
                  </a:solidFill>
                </a:endParaRPr>
              </a:p>
            </p:txBody>
          </p:sp>
          <p:sp>
            <p:nvSpPr>
              <p:cNvPr id="43" name="TextBox 42">
                <a:hlinkClick r:id="rId5" action="ppaction://hlinksldjump"/>
              </p:cNvPr>
              <p:cNvSpPr txBox="1"/>
              <p:nvPr userDrawn="1"/>
            </p:nvSpPr>
            <p:spPr>
              <a:xfrm>
                <a:off x="275416" y="3030391"/>
                <a:ext cx="1112618" cy="256481"/>
              </a:xfrm>
              <a:prstGeom prst="rect">
                <a:avLst/>
              </a:prstGeom>
              <a:noFill/>
            </p:spPr>
            <p:txBody>
              <a:bodyPr wrap="none" rtlCol="0">
                <a:spAutoFit/>
              </a:bodyPr>
              <a:lstStyle/>
              <a:p>
                <a:r>
                  <a:rPr lang="zh-CN" altLang="en-US" sz="1400" dirty="0" smtClean="0">
                    <a:solidFill>
                      <a:schemeClr val="bg1"/>
                    </a:solidFill>
                    <a:latin typeface="黑体" panose="02010600030101010101" pitchFamily="2" charset="-122"/>
                    <a:ea typeface="黑体" panose="02010600030101010101" pitchFamily="2" charset="-122"/>
                  </a:rPr>
                  <a:t>答疑解惑</a:t>
                </a:r>
                <a:endParaRPr lang="zh-CN" altLang="en-US" sz="1400" dirty="0">
                  <a:solidFill>
                    <a:schemeClr val="bg1"/>
                  </a:solidFill>
                  <a:latin typeface="黑体" panose="02010600030101010101" pitchFamily="2" charset="-122"/>
                  <a:ea typeface="黑体" panose="02010600030101010101" pitchFamily="2" charset="-122"/>
                </a:endParaRPr>
              </a:p>
            </p:txBody>
          </p:sp>
        </p:grpSp>
      </p:grpSp>
      <p:grpSp>
        <p:nvGrpSpPr>
          <p:cNvPr id="2" name="组合 1"/>
          <p:cNvGrpSpPr/>
          <p:nvPr userDrawn="1"/>
        </p:nvGrpSpPr>
        <p:grpSpPr>
          <a:xfrm>
            <a:off x="4532317" y="111757"/>
            <a:ext cx="543739" cy="481534"/>
            <a:chOff x="4532317" y="111757"/>
            <a:chExt cx="543739" cy="481534"/>
          </a:xfrm>
        </p:grpSpPr>
        <p:pic>
          <p:nvPicPr>
            <p:cNvPr id="16" name="图片 15"/>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4734808" y="111757"/>
              <a:ext cx="144304" cy="161619"/>
            </a:xfrm>
            <a:prstGeom prst="rect">
              <a:avLst/>
            </a:prstGeom>
          </p:spPr>
        </p:pic>
        <p:sp>
          <p:nvSpPr>
            <p:cNvPr id="17" name="TextBox 16">
              <a:hlinkClick r:id="rId7" action="ppaction://hlinksldjump"/>
            </p:cNvPr>
            <p:cNvSpPr txBox="1"/>
            <p:nvPr userDrawn="1"/>
          </p:nvSpPr>
          <p:spPr>
            <a:xfrm>
              <a:off x="4532317" y="285514"/>
              <a:ext cx="543739" cy="307777"/>
            </a:xfrm>
            <a:prstGeom prst="rect">
              <a:avLst/>
            </a:prstGeom>
            <a:noFill/>
          </p:spPr>
          <p:txBody>
            <a:bodyPr wrap="none" rtlCol="0">
              <a:spAutoFit/>
            </a:bodyPr>
            <a:lstStyle/>
            <a:p>
              <a:r>
                <a:rPr lang="zh-CN" altLang="en-US" sz="1400" dirty="0" smtClean="0">
                  <a:solidFill>
                    <a:schemeClr val="tx1"/>
                  </a:solidFill>
                  <a:latin typeface="黑体" panose="02010600030101010101" pitchFamily="2" charset="-122"/>
                  <a:ea typeface="黑体" panose="02010600030101010101" pitchFamily="2" charset="-122"/>
                </a:rPr>
                <a:t>首页</a:t>
              </a:r>
              <a:endParaRPr lang="zh-CN" altLang="en-US" sz="1400" dirty="0">
                <a:solidFill>
                  <a:schemeClr val="tx1"/>
                </a:solidFill>
                <a:latin typeface="黑体" panose="02010600030101010101" pitchFamily="2" charset="-122"/>
                <a:ea typeface="黑体" panose="02010600030101010101" pitchFamily="2" charset="-122"/>
              </a:endParaRPr>
            </a:p>
          </p:txBody>
        </p:sp>
      </p:grpSp>
    </p:spTree>
    <p:extLst>
      <p:ext uri="{BB962C8B-B14F-4D97-AF65-F5344CB8AC3E}">
        <p14:creationId xmlns:p14="http://schemas.microsoft.com/office/powerpoint/2010/main" xmlns="" val="218276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p:cTn id="13" dur="500" fill="hold"/>
                                        <p:tgtEl>
                                          <p:spTgt spid="35"/>
                                        </p:tgtEl>
                                        <p:attrNameLst>
                                          <p:attrName>ppt_w</p:attrName>
                                        </p:attrNameLst>
                                      </p:cBhvr>
                                      <p:tavLst>
                                        <p:tav tm="0">
                                          <p:val>
                                            <p:fltVal val="0"/>
                                          </p:val>
                                        </p:tav>
                                        <p:tav tm="100000">
                                          <p:val>
                                            <p:strVal val="#ppt_w"/>
                                          </p:val>
                                        </p:tav>
                                      </p:tavLst>
                                    </p:anim>
                                    <p:anim calcmode="lin" valueType="num">
                                      <p:cBhvr>
                                        <p:cTn id="14" dur="500" fill="hold"/>
                                        <p:tgtEl>
                                          <p:spTgt spid="35"/>
                                        </p:tgtEl>
                                        <p:attrNameLst>
                                          <p:attrName>ppt_h</p:attrName>
                                        </p:attrNameLst>
                                      </p:cBhvr>
                                      <p:tavLst>
                                        <p:tav tm="0">
                                          <p:val>
                                            <p:fltVal val="0"/>
                                          </p:val>
                                        </p:tav>
                                        <p:tav tm="100000">
                                          <p:val>
                                            <p:strVal val="#ppt_h"/>
                                          </p:val>
                                        </p:tav>
                                      </p:tavLst>
                                    </p:anim>
                                    <p:animEffect transition="in" filter="fade">
                                      <p:cBhvr>
                                        <p:cTn id="15" dur="500"/>
                                        <p:tgtEl>
                                          <p:spTgt spid="35"/>
                                        </p:tgtEl>
                                      </p:cBhvr>
                                    </p:animEffect>
                                  </p:childTnLst>
                                </p:cTn>
                              </p:par>
                            </p:childTnLst>
                          </p:cTn>
                        </p:par>
                        <p:par>
                          <p:cTn id="16" fill="hold">
                            <p:stCondLst>
                              <p:cond delay="1000"/>
                            </p:stCondLst>
                            <p:childTnLst>
                              <p:par>
                                <p:cTn id="17" presetID="12" presetClass="entr" presetSubtype="1"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down)">
                                      <p:cBhvr>
                                        <p:cTn id="20" dur="500"/>
                                        <p:tgtEl>
                                          <p:spTgt spid="5"/>
                                        </p:tgtEl>
                                      </p:cBhvr>
                                    </p:animEffect>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38"/>
                                        </p:tgtEl>
                                        <p:attrNameLst>
                                          <p:attrName>style.visibility</p:attrName>
                                        </p:attrNameLst>
                                      </p:cBhvr>
                                      <p:to>
                                        <p:strVal val="visible"/>
                                      </p:to>
                                    </p:set>
                                    <p:anim calcmode="lin" valueType="num">
                                      <p:cBhvr>
                                        <p:cTn id="24" dur="500" fill="hold"/>
                                        <p:tgtEl>
                                          <p:spTgt spid="38"/>
                                        </p:tgtEl>
                                        <p:attrNameLst>
                                          <p:attrName>ppt_w</p:attrName>
                                        </p:attrNameLst>
                                      </p:cBhvr>
                                      <p:tavLst>
                                        <p:tav tm="0">
                                          <p:val>
                                            <p:fltVal val="0"/>
                                          </p:val>
                                        </p:tav>
                                        <p:tav tm="100000">
                                          <p:val>
                                            <p:strVal val="#ppt_w"/>
                                          </p:val>
                                        </p:tav>
                                      </p:tavLst>
                                    </p:anim>
                                    <p:anim calcmode="lin" valueType="num">
                                      <p:cBhvr>
                                        <p:cTn id="25" dur="500" fill="hold"/>
                                        <p:tgtEl>
                                          <p:spTgt spid="38"/>
                                        </p:tgtEl>
                                        <p:attrNameLst>
                                          <p:attrName>ppt_h</p:attrName>
                                        </p:attrNameLst>
                                      </p:cBhvr>
                                      <p:tavLst>
                                        <p:tav tm="0">
                                          <p:val>
                                            <p:fltVal val="0"/>
                                          </p:val>
                                        </p:tav>
                                        <p:tav tm="100000">
                                          <p:val>
                                            <p:strVal val="#ppt_h"/>
                                          </p:val>
                                        </p:tav>
                                      </p:tavLst>
                                    </p:anim>
                                    <p:animEffect transition="in" filter="fade">
                                      <p:cBhvr>
                                        <p:cTn id="2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8_栏目一">
    <p:spTree>
      <p:nvGrpSpPr>
        <p:cNvPr id="1" name=""/>
        <p:cNvGrpSpPr/>
        <p:nvPr/>
      </p:nvGrpSpPr>
      <p:grpSpPr>
        <a:xfrm>
          <a:off x="0" y="0"/>
          <a:ext cx="0" cy="0"/>
          <a:chOff x="0" y="0"/>
          <a:chExt cx="0" cy="0"/>
        </a:xfrm>
      </p:grpSpPr>
      <p:grpSp>
        <p:nvGrpSpPr>
          <p:cNvPr id="35" name="组合 34"/>
          <p:cNvGrpSpPr/>
          <p:nvPr userDrawn="1"/>
        </p:nvGrpSpPr>
        <p:grpSpPr>
          <a:xfrm>
            <a:off x="5378897" y="29755"/>
            <a:ext cx="1137319" cy="584775"/>
            <a:chOff x="29482" y="2276803"/>
            <a:chExt cx="1281560" cy="487312"/>
          </a:xfrm>
        </p:grpSpPr>
        <p:sp>
          <p:nvSpPr>
            <p:cNvPr id="36" name="TextBox 35"/>
            <p:cNvSpPr txBox="1"/>
            <p:nvPr userDrawn="1"/>
          </p:nvSpPr>
          <p:spPr>
            <a:xfrm>
              <a:off x="29482" y="2276803"/>
              <a:ext cx="1185298" cy="487312"/>
            </a:xfrm>
            <a:prstGeom prst="rect">
              <a:avLst/>
            </a:prstGeom>
            <a:noFill/>
          </p:spPr>
          <p:txBody>
            <a:bodyPr wrap="none" rtlCol="0">
              <a:spAutoFit/>
            </a:bodyPr>
            <a:lstStyle/>
            <a:p>
              <a:r>
                <a:rPr lang="en-US" altLang="zh-CN" sz="3200" dirty="0" smtClean="0">
                  <a:solidFill>
                    <a:srgbClr val="333333"/>
                  </a:solidFill>
                  <a:latin typeface="黑体" panose="02010600030101010101" pitchFamily="2" charset="-122"/>
                  <a:ea typeface="黑体" panose="02010600030101010101" pitchFamily="2" charset="-122"/>
                </a:rPr>
                <a:t>X</a:t>
              </a:r>
              <a:r>
                <a:rPr lang="en-US" altLang="zh-CN" sz="900" dirty="0" smtClean="0">
                  <a:solidFill>
                    <a:srgbClr val="333333"/>
                  </a:solidFill>
                  <a:latin typeface="+mn-lt"/>
                  <a:ea typeface="+mn-ea"/>
                </a:rPr>
                <a:t>INZHIDAOXUE</a:t>
              </a:r>
              <a:endParaRPr lang="zh-CN" altLang="en-US" sz="900" dirty="0">
                <a:solidFill>
                  <a:srgbClr val="333333"/>
                </a:solidFill>
              </a:endParaRPr>
            </a:p>
          </p:txBody>
        </p:sp>
        <p:sp>
          <p:nvSpPr>
            <p:cNvPr id="37" name="TextBox 36">
              <a:hlinkClick r:id="rId2" action="ppaction://hlinksldjump"/>
            </p:cNvPr>
            <p:cNvSpPr txBox="1"/>
            <p:nvPr userDrawn="1"/>
          </p:nvSpPr>
          <p:spPr>
            <a:xfrm>
              <a:off x="275416" y="2378183"/>
              <a:ext cx="1035626" cy="256481"/>
            </a:xfrm>
            <a:prstGeom prst="rect">
              <a:avLst/>
            </a:prstGeom>
            <a:noFill/>
          </p:spPr>
          <p:txBody>
            <a:bodyPr wrap="square" rtlCol="0">
              <a:spAutoFit/>
            </a:bodyPr>
            <a:lstStyle/>
            <a:p>
              <a:r>
                <a:rPr lang="zh-CN" altLang="en-US" sz="1400" dirty="0" smtClean="0">
                  <a:solidFill>
                    <a:srgbClr val="333333"/>
                  </a:solidFill>
                  <a:latin typeface="黑体" panose="02010600030101010101" pitchFamily="2" charset="-122"/>
                  <a:ea typeface="黑体" panose="02010600030101010101" pitchFamily="2" charset="-122"/>
                </a:rPr>
                <a:t>新知导学</a:t>
              </a:r>
              <a:endParaRPr lang="zh-CN" altLang="en-US" sz="1400" dirty="0">
                <a:solidFill>
                  <a:srgbClr val="333333"/>
                </a:solidFill>
                <a:latin typeface="黑体" panose="02010600030101010101" pitchFamily="2" charset="-122"/>
                <a:ea typeface="黑体" panose="02010600030101010101" pitchFamily="2" charset="-122"/>
              </a:endParaRPr>
            </a:p>
          </p:txBody>
        </p:sp>
      </p:grpSp>
      <p:grpSp>
        <p:nvGrpSpPr>
          <p:cNvPr id="4" name="组合 3"/>
          <p:cNvGrpSpPr/>
          <p:nvPr userDrawn="1"/>
        </p:nvGrpSpPr>
        <p:grpSpPr>
          <a:xfrm>
            <a:off x="7860679" y="-8427"/>
            <a:ext cx="1323144" cy="855375"/>
            <a:chOff x="7956376" y="-8427"/>
            <a:chExt cx="1323144" cy="855375"/>
          </a:xfrm>
        </p:grpSpPr>
        <p:pic>
          <p:nvPicPr>
            <p:cNvPr id="44" name="图片 4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985986" y="-8427"/>
              <a:ext cx="1293534" cy="855375"/>
            </a:xfrm>
            <a:prstGeom prst="rect">
              <a:avLst/>
            </a:prstGeom>
          </p:spPr>
        </p:pic>
        <p:grpSp>
          <p:nvGrpSpPr>
            <p:cNvPr id="38" name="组合 37"/>
            <p:cNvGrpSpPr/>
            <p:nvPr userDrawn="1"/>
          </p:nvGrpSpPr>
          <p:grpSpPr>
            <a:xfrm>
              <a:off x="7956376" y="39693"/>
              <a:ext cx="1187623" cy="584775"/>
              <a:chOff x="29482" y="2927145"/>
              <a:chExt cx="1463620" cy="487312"/>
            </a:xfrm>
          </p:grpSpPr>
          <p:sp>
            <p:nvSpPr>
              <p:cNvPr id="39" name="TextBox 38"/>
              <p:cNvSpPr txBox="1"/>
              <p:nvPr userDrawn="1"/>
            </p:nvSpPr>
            <p:spPr>
              <a:xfrm>
                <a:off x="29482" y="2927145"/>
                <a:ext cx="1436607" cy="487312"/>
              </a:xfrm>
              <a:prstGeom prst="rect">
                <a:avLst/>
              </a:prstGeom>
              <a:noFill/>
            </p:spPr>
            <p:txBody>
              <a:bodyPr wrap="none" rtlCol="0">
                <a:spAutoFit/>
              </a:bodyPr>
              <a:lstStyle/>
              <a:p>
                <a:r>
                  <a:rPr lang="en-US" altLang="zh-CN" sz="3200" dirty="0" smtClean="0">
                    <a:solidFill>
                      <a:schemeClr val="bg1"/>
                    </a:solidFill>
                    <a:latin typeface="黑体" panose="02010600030101010101" pitchFamily="2" charset="-122"/>
                    <a:ea typeface="黑体" panose="02010600030101010101" pitchFamily="2" charset="-122"/>
                  </a:rPr>
                  <a:t>S</a:t>
                </a:r>
                <a:r>
                  <a:rPr lang="en-US" altLang="zh-CN" sz="1000" dirty="0" smtClean="0">
                    <a:solidFill>
                      <a:schemeClr val="bg1"/>
                    </a:solidFill>
                    <a:latin typeface="+mn-lt"/>
                    <a:ea typeface="+mn-ea"/>
                  </a:rPr>
                  <a:t>UITANGJIANCE</a:t>
                </a:r>
                <a:endParaRPr lang="zh-CN" altLang="en-US" sz="1000" dirty="0">
                  <a:solidFill>
                    <a:schemeClr val="bg1"/>
                  </a:solidFill>
                </a:endParaRPr>
              </a:p>
            </p:txBody>
          </p:sp>
          <p:sp>
            <p:nvSpPr>
              <p:cNvPr id="40" name="TextBox 39">
                <a:hlinkClick r:id="rId4" action="ppaction://hlinksldjump"/>
              </p:cNvPr>
              <p:cNvSpPr txBox="1"/>
              <p:nvPr userDrawn="1"/>
            </p:nvSpPr>
            <p:spPr>
              <a:xfrm>
                <a:off x="275416" y="3030391"/>
                <a:ext cx="1217686" cy="256481"/>
              </a:xfrm>
              <a:prstGeom prst="rect">
                <a:avLst/>
              </a:prstGeom>
              <a:noFill/>
            </p:spPr>
            <p:txBody>
              <a:bodyPr wrap="square" rtlCol="0">
                <a:spAutoFit/>
              </a:bodyPr>
              <a:lstStyle/>
              <a:p>
                <a:r>
                  <a:rPr lang="zh-CN" altLang="en-US" sz="1400" dirty="0" smtClean="0">
                    <a:solidFill>
                      <a:schemeClr val="bg1"/>
                    </a:solidFill>
                    <a:latin typeface="黑体" panose="02010600030101010101" pitchFamily="2" charset="-122"/>
                    <a:ea typeface="黑体" panose="02010600030101010101" pitchFamily="2" charset="-122"/>
                  </a:rPr>
                  <a:t>随堂检测</a:t>
                </a:r>
                <a:endParaRPr lang="zh-CN" altLang="en-US" sz="1400" dirty="0">
                  <a:solidFill>
                    <a:schemeClr val="bg1"/>
                  </a:solidFill>
                  <a:latin typeface="黑体" panose="02010600030101010101" pitchFamily="2" charset="-122"/>
                  <a:ea typeface="黑体" panose="02010600030101010101" pitchFamily="2" charset="-122"/>
                </a:endParaRPr>
              </a:p>
            </p:txBody>
          </p:sp>
        </p:grpSp>
      </p:grpSp>
      <p:grpSp>
        <p:nvGrpSpPr>
          <p:cNvPr id="41" name="组合 40"/>
          <p:cNvGrpSpPr/>
          <p:nvPr userDrawn="1"/>
        </p:nvGrpSpPr>
        <p:grpSpPr>
          <a:xfrm>
            <a:off x="6536094" y="39693"/>
            <a:ext cx="1102368" cy="584775"/>
            <a:chOff x="29482" y="2927145"/>
            <a:chExt cx="1358552" cy="487312"/>
          </a:xfrm>
        </p:grpSpPr>
        <p:sp>
          <p:nvSpPr>
            <p:cNvPr id="42" name="TextBox 41"/>
            <p:cNvSpPr txBox="1"/>
            <p:nvPr userDrawn="1"/>
          </p:nvSpPr>
          <p:spPr>
            <a:xfrm>
              <a:off x="29482" y="2927145"/>
              <a:ext cx="1160032" cy="487312"/>
            </a:xfrm>
            <a:prstGeom prst="rect">
              <a:avLst/>
            </a:prstGeom>
            <a:noFill/>
          </p:spPr>
          <p:txBody>
            <a:bodyPr wrap="none" rtlCol="0">
              <a:spAutoFit/>
            </a:bodyPr>
            <a:lstStyle/>
            <a:p>
              <a:r>
                <a:rPr lang="en-US" altLang="zh-CN" sz="3200" baseline="0" dirty="0" smtClean="0">
                  <a:solidFill>
                    <a:srgbClr val="333333"/>
                  </a:solidFill>
                  <a:latin typeface="黑体" panose="02010600030101010101" pitchFamily="2" charset="-122"/>
                  <a:ea typeface="黑体" panose="02010600030101010101" pitchFamily="2" charset="-122"/>
                </a:rPr>
                <a:t>D</a:t>
              </a:r>
              <a:r>
                <a:rPr lang="en-US" altLang="zh-CN" sz="1000" baseline="0" dirty="0" smtClean="0">
                  <a:solidFill>
                    <a:srgbClr val="333333"/>
                  </a:solidFill>
                  <a:latin typeface="+mn-lt"/>
                  <a:ea typeface="+mn-ea"/>
                </a:rPr>
                <a:t>AYIJIEHUO</a:t>
              </a:r>
              <a:endParaRPr lang="zh-CN" altLang="en-US" sz="1000" dirty="0">
                <a:solidFill>
                  <a:srgbClr val="333333"/>
                </a:solidFill>
              </a:endParaRPr>
            </a:p>
          </p:txBody>
        </p:sp>
        <p:sp>
          <p:nvSpPr>
            <p:cNvPr id="43" name="TextBox 42">
              <a:hlinkClick r:id="rId5" action="ppaction://hlinksldjump"/>
            </p:cNvPr>
            <p:cNvSpPr txBox="1"/>
            <p:nvPr userDrawn="1"/>
          </p:nvSpPr>
          <p:spPr>
            <a:xfrm>
              <a:off x="275416" y="3030391"/>
              <a:ext cx="1112618" cy="256481"/>
            </a:xfrm>
            <a:prstGeom prst="rect">
              <a:avLst/>
            </a:prstGeom>
            <a:noFill/>
          </p:spPr>
          <p:txBody>
            <a:bodyPr wrap="none" rtlCol="0">
              <a:spAutoFit/>
            </a:bodyPr>
            <a:lstStyle/>
            <a:p>
              <a:r>
                <a:rPr lang="zh-CN" altLang="en-US" sz="1400" dirty="0" smtClean="0">
                  <a:solidFill>
                    <a:srgbClr val="333333"/>
                  </a:solidFill>
                  <a:latin typeface="黑体" panose="02010600030101010101" pitchFamily="2" charset="-122"/>
                  <a:ea typeface="黑体" panose="02010600030101010101" pitchFamily="2" charset="-122"/>
                </a:rPr>
                <a:t>答疑解惑</a:t>
              </a:r>
              <a:endParaRPr lang="zh-CN" altLang="en-US" sz="1400" dirty="0">
                <a:solidFill>
                  <a:srgbClr val="333333"/>
                </a:solidFill>
                <a:latin typeface="黑体" panose="02010600030101010101" pitchFamily="2" charset="-122"/>
                <a:ea typeface="黑体" panose="02010600030101010101" pitchFamily="2" charset="-122"/>
              </a:endParaRPr>
            </a:p>
          </p:txBody>
        </p:sp>
      </p:grpSp>
      <p:grpSp>
        <p:nvGrpSpPr>
          <p:cNvPr id="2" name="组合 1"/>
          <p:cNvGrpSpPr/>
          <p:nvPr userDrawn="1"/>
        </p:nvGrpSpPr>
        <p:grpSpPr>
          <a:xfrm>
            <a:off x="4532317" y="111757"/>
            <a:ext cx="543739" cy="481534"/>
            <a:chOff x="4532317" y="111757"/>
            <a:chExt cx="543739" cy="481534"/>
          </a:xfrm>
        </p:grpSpPr>
        <p:pic>
          <p:nvPicPr>
            <p:cNvPr id="16" name="图片 15"/>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4734808" y="111757"/>
              <a:ext cx="144304" cy="161619"/>
            </a:xfrm>
            <a:prstGeom prst="rect">
              <a:avLst/>
            </a:prstGeom>
          </p:spPr>
        </p:pic>
        <p:sp>
          <p:nvSpPr>
            <p:cNvPr id="17" name="TextBox 16">
              <a:hlinkClick r:id="rId7" action="ppaction://hlinksldjump"/>
            </p:cNvPr>
            <p:cNvSpPr txBox="1"/>
            <p:nvPr userDrawn="1"/>
          </p:nvSpPr>
          <p:spPr>
            <a:xfrm>
              <a:off x="4532317" y="285514"/>
              <a:ext cx="543739" cy="307777"/>
            </a:xfrm>
            <a:prstGeom prst="rect">
              <a:avLst/>
            </a:prstGeom>
            <a:noFill/>
          </p:spPr>
          <p:txBody>
            <a:bodyPr wrap="none" rtlCol="0">
              <a:spAutoFit/>
            </a:bodyPr>
            <a:lstStyle/>
            <a:p>
              <a:r>
                <a:rPr lang="zh-CN" altLang="en-US" sz="1400" dirty="0" smtClean="0">
                  <a:solidFill>
                    <a:schemeClr val="tx1"/>
                  </a:solidFill>
                  <a:latin typeface="黑体" panose="02010600030101010101" pitchFamily="2" charset="-122"/>
                  <a:ea typeface="黑体" panose="02010600030101010101" pitchFamily="2" charset="-122"/>
                </a:rPr>
                <a:t>首页</a:t>
              </a:r>
              <a:endParaRPr lang="zh-CN" altLang="en-US" sz="1400" dirty="0">
                <a:solidFill>
                  <a:schemeClr val="tx1"/>
                </a:solidFill>
                <a:latin typeface="黑体" panose="02010600030101010101" pitchFamily="2" charset="-122"/>
                <a:ea typeface="黑体" panose="02010600030101010101" pitchFamily="2" charset="-122"/>
              </a:endParaRPr>
            </a:p>
          </p:txBody>
        </p:sp>
      </p:grpSp>
    </p:spTree>
    <p:extLst>
      <p:ext uri="{BB962C8B-B14F-4D97-AF65-F5344CB8AC3E}">
        <p14:creationId xmlns:p14="http://schemas.microsoft.com/office/powerpoint/2010/main" xmlns="" val="317746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p:cTn id="13" dur="500" fill="hold"/>
                                        <p:tgtEl>
                                          <p:spTgt spid="35"/>
                                        </p:tgtEl>
                                        <p:attrNameLst>
                                          <p:attrName>ppt_w</p:attrName>
                                        </p:attrNameLst>
                                      </p:cBhvr>
                                      <p:tavLst>
                                        <p:tav tm="0">
                                          <p:val>
                                            <p:fltVal val="0"/>
                                          </p:val>
                                        </p:tav>
                                        <p:tav tm="100000">
                                          <p:val>
                                            <p:strVal val="#ppt_w"/>
                                          </p:val>
                                        </p:tav>
                                      </p:tavLst>
                                    </p:anim>
                                    <p:anim calcmode="lin" valueType="num">
                                      <p:cBhvr>
                                        <p:cTn id="14" dur="500" fill="hold"/>
                                        <p:tgtEl>
                                          <p:spTgt spid="35"/>
                                        </p:tgtEl>
                                        <p:attrNameLst>
                                          <p:attrName>ppt_h</p:attrName>
                                        </p:attrNameLst>
                                      </p:cBhvr>
                                      <p:tavLst>
                                        <p:tav tm="0">
                                          <p:val>
                                            <p:fltVal val="0"/>
                                          </p:val>
                                        </p:tav>
                                        <p:tav tm="100000">
                                          <p:val>
                                            <p:strVal val="#ppt_h"/>
                                          </p:val>
                                        </p:tav>
                                      </p:tavLst>
                                    </p:anim>
                                    <p:animEffect transition="in" filter="fade">
                                      <p:cBhvr>
                                        <p:cTn id="15" dur="500"/>
                                        <p:tgtEl>
                                          <p:spTgt spid="35"/>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p:cTn id="19" dur="500" fill="hold"/>
                                        <p:tgtEl>
                                          <p:spTgt spid="41"/>
                                        </p:tgtEl>
                                        <p:attrNameLst>
                                          <p:attrName>ppt_w</p:attrName>
                                        </p:attrNameLst>
                                      </p:cBhvr>
                                      <p:tavLst>
                                        <p:tav tm="0">
                                          <p:val>
                                            <p:fltVal val="0"/>
                                          </p:val>
                                        </p:tav>
                                        <p:tav tm="100000">
                                          <p:val>
                                            <p:strVal val="#ppt_w"/>
                                          </p:val>
                                        </p:tav>
                                      </p:tavLst>
                                    </p:anim>
                                    <p:anim calcmode="lin" valueType="num">
                                      <p:cBhvr>
                                        <p:cTn id="20" dur="500" fill="hold"/>
                                        <p:tgtEl>
                                          <p:spTgt spid="41"/>
                                        </p:tgtEl>
                                        <p:attrNameLst>
                                          <p:attrName>ppt_h</p:attrName>
                                        </p:attrNameLst>
                                      </p:cBhvr>
                                      <p:tavLst>
                                        <p:tav tm="0">
                                          <p:val>
                                            <p:fltVal val="0"/>
                                          </p:val>
                                        </p:tav>
                                        <p:tav tm="100000">
                                          <p:val>
                                            <p:strVal val="#ppt_h"/>
                                          </p:val>
                                        </p:tav>
                                      </p:tavLst>
                                    </p:anim>
                                    <p:animEffect transition="in" filter="fade">
                                      <p:cBhvr>
                                        <p:cTn id="21" dur="500"/>
                                        <p:tgtEl>
                                          <p:spTgt spid="41"/>
                                        </p:tgtEl>
                                      </p:cBhvr>
                                    </p:animEffect>
                                  </p:childTnLst>
                                </p:cTn>
                              </p:par>
                            </p:childTnLst>
                          </p:cTn>
                        </p:par>
                        <p:par>
                          <p:cTn id="22" fill="hold">
                            <p:stCondLst>
                              <p:cond delay="1500"/>
                            </p:stCondLst>
                            <p:childTnLst>
                              <p:par>
                                <p:cTn id="23" presetID="12" presetClass="entr" presetSubtype="1"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p:tgtEl>
                                          <p:spTgt spid="4"/>
                                        </p:tgtEl>
                                        <p:attrNameLst>
                                          <p:attrName>ppt_y</p:attrName>
                                        </p:attrNameLst>
                                      </p:cBhvr>
                                      <p:tavLst>
                                        <p:tav tm="0">
                                          <p:val>
                                            <p:strVal val="#ppt_y-#ppt_h*1.125000"/>
                                          </p:val>
                                        </p:tav>
                                        <p:tav tm="100000">
                                          <p:val>
                                            <p:strVal val="#ppt_y"/>
                                          </p:val>
                                        </p:tav>
                                      </p:tavLst>
                                    </p:anim>
                                    <p:animEffect transition="in" filter="wipe(down)">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grpSp>
        <p:nvGrpSpPr>
          <p:cNvPr id="3" name="组合 2"/>
          <p:cNvGrpSpPr/>
          <p:nvPr/>
        </p:nvGrpSpPr>
        <p:grpSpPr>
          <a:xfrm>
            <a:off x="2" y="-360"/>
            <a:ext cx="9143998" cy="777601"/>
            <a:chOff x="2" y="-300"/>
            <a:chExt cx="9143998" cy="648001"/>
          </a:xfrm>
        </p:grpSpPr>
        <p:sp>
          <p:nvSpPr>
            <p:cNvPr id="8" name="矩形 7"/>
            <p:cNvSpPr/>
            <p:nvPr userDrawn="1"/>
          </p:nvSpPr>
          <p:spPr>
            <a:xfrm rot="16200000">
              <a:off x="4248151" y="-4248151"/>
              <a:ext cx="647699" cy="9143998"/>
            </a:xfrm>
            <a:prstGeom prst="rect">
              <a:avLst/>
            </a:prstGeom>
            <a:solidFill>
              <a:schemeClr val="bg1">
                <a:lumMod val="95000"/>
              </a:schemeClr>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userDrawn="1"/>
          </p:nvCxnSpPr>
          <p:spPr>
            <a:xfrm rot="16200000">
              <a:off x="4968080" y="323701"/>
              <a:ext cx="64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rot="16200000">
              <a:off x="6204590" y="323700"/>
              <a:ext cx="64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rot="16200000">
              <a:off x="7530892" y="323700"/>
              <a:ext cx="64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pic>
        <p:nvPicPr>
          <p:cNvPr id="7" name="图片 6"/>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201350" y="115863"/>
            <a:ext cx="504825" cy="504825"/>
          </a:xfrm>
          <a:prstGeom prst="rect">
            <a:avLst/>
          </a:prstGeom>
        </p:spPr>
      </p:pic>
      <p:sp>
        <p:nvSpPr>
          <p:cNvPr id="27" name="矩形 26"/>
          <p:cNvSpPr/>
          <p:nvPr/>
        </p:nvSpPr>
        <p:spPr>
          <a:xfrm>
            <a:off x="8585198" y="6453337"/>
            <a:ext cx="504056" cy="364991"/>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0" dirty="0" smtClean="0">
                <a:solidFill>
                  <a:srgbClr val="5F5F5F"/>
                </a:solidFill>
              </a:rPr>
              <a:t>-</a:t>
            </a:r>
            <a:fld id="{C2D1088F-7570-48BA-BC40-D11F25FB6C22}" type="slidenum">
              <a:rPr lang="zh-CN" altLang="en-US" sz="1400" b="0" smtClean="0">
                <a:solidFill>
                  <a:srgbClr val="5F5F5F"/>
                </a:solidFill>
              </a:rPr>
              <a:pPr marL="0" marR="0" indent="0" algn="ctr" defTabSz="914400" rtl="0" eaLnBrk="1" fontAlgn="auto" latinLnBrk="0" hangingPunct="1">
                <a:lnSpc>
                  <a:spcPct val="100000"/>
                </a:lnSpc>
                <a:spcBef>
                  <a:spcPts val="0"/>
                </a:spcBef>
                <a:spcAft>
                  <a:spcPts val="0"/>
                </a:spcAft>
                <a:buClrTx/>
                <a:buSzTx/>
                <a:buFontTx/>
                <a:buNone/>
                <a:tabLst/>
                <a:defRPr/>
              </a:pPr>
              <a:t>‹#›</a:t>
            </a:fld>
            <a:r>
              <a:rPr lang="en-US" altLang="zh-CN" sz="1400" b="0" dirty="0" smtClean="0">
                <a:solidFill>
                  <a:srgbClr val="5F5F5F"/>
                </a:solidFill>
              </a:rPr>
              <a:t>-</a:t>
            </a:r>
            <a:endParaRPr lang="zh-CN" altLang="en-US" sz="1400" b="0" dirty="0" smtClean="0">
              <a:solidFill>
                <a:srgbClr val="5F5F5F"/>
              </a:solidFill>
            </a:endParaRPr>
          </a:p>
        </p:txBody>
      </p:sp>
      <p:sp>
        <p:nvSpPr>
          <p:cNvPr id="28" name="标题占位符 1"/>
          <p:cNvSpPr txBox="1">
            <a:spLocks/>
          </p:cNvSpPr>
          <p:nvPr/>
        </p:nvSpPr>
        <p:spPr>
          <a:xfrm>
            <a:off x="775343" y="169738"/>
            <a:ext cx="3076577" cy="4756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lang="zh-CN" altLang="zh-CN" sz="950" kern="1200" smtClean="0">
                <a:solidFill>
                  <a:schemeClr val="tx1"/>
                </a:solidFill>
                <a:effectLst/>
                <a:latin typeface="黑体" panose="02010600030101010101" pitchFamily="2" charset="-122"/>
                <a:ea typeface="黑体" panose="02010600030101010101" pitchFamily="2" charset="-122"/>
                <a:cs typeface="+mj-cs"/>
              </a:defRPr>
            </a:lvl1pPr>
          </a:lstStyle>
          <a:p>
            <a:pPr algn="l"/>
            <a:r>
              <a:rPr lang="zh-CN" altLang="zh-CN" sz="1400" b="0" dirty="0" smtClean="0"/>
              <a:t>第</a:t>
            </a:r>
            <a:r>
              <a:rPr lang="en-US" altLang="zh-CN" sz="1400" b="0" dirty="0" smtClean="0"/>
              <a:t>1</a:t>
            </a:r>
            <a:r>
              <a:rPr lang="zh-CN" altLang="zh-CN" sz="1400" b="0" dirty="0" smtClean="0"/>
              <a:t>课时　化学反应速率的表示方法</a:t>
            </a:r>
            <a:endParaRPr lang="zh-CN" altLang="zh-CN" sz="1400" b="0" kern="1200" dirty="0" smtClean="0">
              <a:solidFill>
                <a:schemeClr val="tx1"/>
              </a:solidFill>
              <a:effectLst/>
              <a:latin typeface="黑体" panose="02010600030101010101" pitchFamily="2" charset="-122"/>
              <a:ea typeface="黑体" panose="02010600030101010101" pitchFamily="2" charset="-122"/>
              <a:cs typeface="+mj-cs"/>
            </a:endParaRPr>
          </a:p>
        </p:txBody>
      </p:sp>
    </p:spTree>
    <p:extLst>
      <p:ext uri="{BB962C8B-B14F-4D97-AF65-F5344CB8AC3E}">
        <p14:creationId xmlns:p14="http://schemas.microsoft.com/office/powerpoint/2010/main" xmlns="" val="342916337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8" r:id="rId5"/>
    <p:sldLayoutId id="2147483670" r:id="rId6"/>
    <p:sldLayoutId id="2147483669" r:id="rId7"/>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ctr" defTabSz="914400" rtl="0" eaLnBrk="1" latinLnBrk="0" hangingPunct="1">
        <a:spcBef>
          <a:spcPct val="0"/>
        </a:spcBef>
        <a:buNone/>
        <a:defRPr lang="zh-CN" altLang="zh-CN" sz="950" kern="1200" smtClean="0">
          <a:solidFill>
            <a:schemeClr val="tx1"/>
          </a:solidFill>
          <a:effectLst/>
          <a:latin typeface="黑体" panose="02010600030101010101" pitchFamily="2" charset="-122"/>
          <a:ea typeface="黑体" panose="02010600030101010101" pitchFamily="2" charset="-122"/>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0.xml"/><Relationship Id="rId1" Type="http://schemas.openxmlformats.org/officeDocument/2006/relationships/slideLayout" Target="../slideLayouts/slideLayout6.xml"/><Relationship Id="rId4" Type="http://schemas.openxmlformats.org/officeDocument/2006/relationships/slide" Target="slide17.xml"/></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0.xml"/><Relationship Id="rId1" Type="http://schemas.openxmlformats.org/officeDocument/2006/relationships/slideLayout" Target="../slideLayouts/slideLayout6.xml"/><Relationship Id="rId5" Type="http://schemas.openxmlformats.org/officeDocument/2006/relationships/image" Target="../media/image10.jpeg"/><Relationship Id="rId4" Type="http://schemas.openxmlformats.org/officeDocument/2006/relationships/slide" Target="slide17.xml"/></Relationships>
</file>

<file path=ppt/slides/_rels/slide1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package" Target="../embeddings/Microsoft_Office_Word___3.docx"/><Relationship Id="rId5" Type="http://schemas.openxmlformats.org/officeDocument/2006/relationships/slide" Target="slide17.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7" Type="http://schemas.openxmlformats.org/officeDocument/2006/relationships/package" Target="../embeddings/Microsoft_Office_Word___5.docx"/><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package" Target="../embeddings/Microsoft_Office_Word___4.docx"/><Relationship Id="rId5" Type="http://schemas.openxmlformats.org/officeDocument/2006/relationships/slide" Target="slide17.xml"/><Relationship Id="rId4" Type="http://schemas.openxmlformats.org/officeDocument/2006/relationships/slide" Target="slide13.xml"/></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0.xml"/><Relationship Id="rId1" Type="http://schemas.openxmlformats.org/officeDocument/2006/relationships/slideLayout" Target="../slideLayouts/slideLayout6.xml"/><Relationship Id="rId4" Type="http://schemas.openxmlformats.org/officeDocument/2006/relationships/slide" Target="slide17.xml"/></Relationships>
</file>

<file path=ppt/slides/_rels/slide15.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0.xml"/><Relationship Id="rId1" Type="http://schemas.openxmlformats.org/officeDocument/2006/relationships/slideLayout" Target="../slideLayouts/slideLayout6.xml"/><Relationship Id="rId5" Type="http://schemas.openxmlformats.org/officeDocument/2006/relationships/image" Target="../media/image10.jpeg"/><Relationship Id="rId4" Type="http://schemas.openxmlformats.org/officeDocument/2006/relationships/slide" Target="slide17.xml"/></Relationships>
</file>

<file path=ppt/slides/_rels/slide1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package" Target="../embeddings/Microsoft_Office_Word___6.docx"/><Relationship Id="rId5" Type="http://schemas.openxmlformats.org/officeDocument/2006/relationships/slide" Target="slide17.xml"/><Relationship Id="rId4" Type="http://schemas.openxmlformats.org/officeDocument/2006/relationships/slide" Target="slide13.xml"/></Relationships>
</file>

<file path=ppt/slides/_rels/slide17.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0.xml"/><Relationship Id="rId1" Type="http://schemas.openxmlformats.org/officeDocument/2006/relationships/slideLayout" Target="../slideLayouts/slideLayout6.xml"/><Relationship Id="rId5" Type="http://schemas.openxmlformats.org/officeDocument/2006/relationships/image" Target="../media/image10.jpeg"/><Relationship Id="rId4" Type="http://schemas.openxmlformats.org/officeDocument/2006/relationships/slide" Target="slide20.xml"/></Relationships>
</file>

<file path=ppt/slides/_rels/slide1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package" Target="../embeddings/Microsoft_Office_Word___7.docx"/><Relationship Id="rId5" Type="http://schemas.openxmlformats.org/officeDocument/2006/relationships/slide" Target="slide20.xml"/><Relationship Id="rId4" Type="http://schemas.openxmlformats.org/officeDocument/2006/relationships/slide" Target="slide17.xml"/></Relationships>
</file>

<file path=ppt/slides/_rels/slide19.xml.rels><?xml version="1.0" encoding="UTF-8" standalone="yes"?>
<Relationships xmlns="http://schemas.openxmlformats.org/package/2006/relationships"><Relationship Id="rId3" Type="http://schemas.openxmlformats.org/officeDocument/2006/relationships/slide" Target="slide10.xml"/><Relationship Id="rId7" Type="http://schemas.openxmlformats.org/officeDocument/2006/relationships/image" Target="../media/image17.jpeg"/><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package" Target="../embeddings/Microsoft_Office_Word___8.docx"/><Relationship Id="rId5" Type="http://schemas.openxmlformats.org/officeDocument/2006/relationships/slide" Target="slide20.xml"/><Relationship Id="rId4" Type="http://schemas.openxmlformats.org/officeDocument/2006/relationships/slide" Target="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package" Target="../embeddings/Microsoft_Office_Word___9.docx"/><Relationship Id="rId5" Type="http://schemas.openxmlformats.org/officeDocument/2006/relationships/slide" Target="slide20.xml"/><Relationship Id="rId4" Type="http://schemas.openxmlformats.org/officeDocument/2006/relationships/slide" Target="slide17.xml"/></Relationships>
</file>

<file path=ppt/slides/_rels/slide21.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0.xml"/><Relationship Id="rId1" Type="http://schemas.openxmlformats.org/officeDocument/2006/relationships/slideLayout" Target="../slideLayouts/slideLayout6.xml"/><Relationship Id="rId4" Type="http://schemas.openxmlformats.org/officeDocument/2006/relationships/slide" Target="slide20.xml"/></Relationships>
</file>

<file path=ppt/slides/_rels/slide22.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0.xml"/><Relationship Id="rId1" Type="http://schemas.openxmlformats.org/officeDocument/2006/relationships/slideLayout" Target="../slideLayouts/slideLayout6.xml"/><Relationship Id="rId5" Type="http://schemas.openxmlformats.org/officeDocument/2006/relationships/image" Target="../media/image19.jpeg"/><Relationship Id="rId4" Type="http://schemas.openxmlformats.org/officeDocument/2006/relationships/slide" Target="slide20.xml"/></Relationships>
</file>

<file path=ppt/slides/_rels/slide2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package" Target="../embeddings/Microsoft_Office_Word___10.docx"/><Relationship Id="rId5" Type="http://schemas.openxmlformats.org/officeDocument/2006/relationships/slide" Target="slide20.xml"/><Relationship Id="rId4" Type="http://schemas.openxmlformats.org/officeDocument/2006/relationships/slide" Target="slide17.xml"/></Relationships>
</file>

<file path=ppt/slides/_rels/slide24.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0.xml"/><Relationship Id="rId1" Type="http://schemas.openxmlformats.org/officeDocument/2006/relationships/slideLayout" Target="../slideLayouts/slideLayout6.xml"/><Relationship Id="rId4" Type="http://schemas.openxmlformats.org/officeDocument/2006/relationships/slide" Target="slide20.xml"/></Relationships>
</file>

<file path=ppt/slides/_rels/slide2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0.xml"/><Relationship Id="rId1" Type="http://schemas.openxmlformats.org/officeDocument/2006/relationships/slideLayout" Target="../slideLayouts/slideLayout6.xml"/><Relationship Id="rId5" Type="http://schemas.openxmlformats.org/officeDocument/2006/relationships/image" Target="../media/image21.jpeg"/><Relationship Id="rId4" Type="http://schemas.openxmlformats.org/officeDocument/2006/relationships/slide" Target="slide20.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slide" Target="slide30.xml"/><Relationship Id="rId5" Type="http://schemas.openxmlformats.org/officeDocument/2006/relationships/slide" Target="slide29.xml"/><Relationship Id="rId4" Type="http://schemas.openxmlformats.org/officeDocument/2006/relationships/slide" Target="slide28.xml"/></Relationships>
</file>

<file path=ppt/slides/_rels/slide27.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slide" Target="slide29.xml"/><Relationship Id="rId5" Type="http://schemas.openxmlformats.org/officeDocument/2006/relationships/slide" Target="slide28.xml"/><Relationship Id="rId10" Type="http://schemas.openxmlformats.org/officeDocument/2006/relationships/package" Target="../embeddings/Microsoft_Office_Word___12.docx"/><Relationship Id="rId4" Type="http://schemas.openxmlformats.org/officeDocument/2006/relationships/slide" Target="slide27.xml"/><Relationship Id="rId9" Type="http://schemas.openxmlformats.org/officeDocument/2006/relationships/package" Target="../embeddings/Microsoft_Office_Word___11.docx"/></Relationships>
</file>

<file path=ppt/slides/_rels/slide2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 Id="rId9" Type="http://schemas.openxmlformats.org/officeDocument/2006/relationships/package" Target="../embeddings/Microsoft_Office_Word___13.docx"/></Relationships>
</file>

<file path=ppt/slides/_rels/slide29.xml.rels><?xml version="1.0" encoding="UTF-8" standalone="yes"?>
<Relationships xmlns="http://schemas.openxmlformats.org/package/2006/relationships"><Relationship Id="rId8" Type="http://schemas.openxmlformats.org/officeDocument/2006/relationships/package" Target="../embeddings/Microsoft_Office_Word___14.docx"/><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 Id="rId9" Type="http://schemas.openxmlformats.org/officeDocument/2006/relationships/package" Target="../embeddings/Microsoft_Office_Word___15.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package" Target="../embeddings/Microsoft_Office_Word___16.docx"/><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 Id="rId9" Type="http://schemas.openxmlformats.org/officeDocument/2006/relationships/image" Target="../media/image10.jpeg"/></Relationships>
</file>

<file path=ppt/slides/_rels/slide31.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slide" Target="slide30.xml"/><Relationship Id="rId5" Type="http://schemas.openxmlformats.org/officeDocument/2006/relationships/slide" Target="slide29.xml"/><Relationship Id="rId4" Type="http://schemas.openxmlformats.org/officeDocument/2006/relationships/slide" Target="slide28.xml"/></Relationships>
</file>

<file path=ppt/slides/_rels/slide32.xml.rels><?xml version="1.0" encoding="UTF-8" standalone="yes"?>
<Relationships xmlns="http://schemas.openxmlformats.org/package/2006/relationships"><Relationship Id="rId3" Type="http://schemas.openxmlformats.org/officeDocument/2006/relationships/package" Target="../embeddings/Microsoft_Office_Word___17.docx"/><Relationship Id="rId2" Type="http://schemas.openxmlformats.org/officeDocument/2006/relationships/slideLayout" Target="../slideLayouts/slideLayout7.xml"/><Relationship Id="rId1" Type="http://schemas.openxmlformats.org/officeDocument/2006/relationships/vmlDrawing" Target="../drawings/vmlDrawing14.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__1.docx"/><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image" Target="../media/image9.jpeg"/><Relationship Id="rId5" Type="http://schemas.openxmlformats.org/officeDocument/2006/relationships/package" Target="../embeddings/Microsoft_Office_Word___2.docx"/><Relationship Id="rId4" Type="http://schemas.openxmlformats.org/officeDocument/2006/relationships/slide" Target="slide9.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5.xml"/><Relationship Id="rId1" Type="http://schemas.openxmlformats.org/officeDocument/2006/relationships/slideLayout" Target="../slideLayouts/slideLayout5.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zh-CN" dirty="0"/>
              <a:t>专题</a:t>
            </a:r>
            <a:r>
              <a:rPr lang="en-US" altLang="zh-CN" b="1" dirty="0" smtClean="0"/>
              <a:t>2</a:t>
            </a:r>
            <a:r>
              <a:rPr lang="en-US" altLang="zh-CN" dirty="0"/>
              <a:t> </a:t>
            </a:r>
            <a:r>
              <a:rPr lang="en-US" altLang="zh-CN" dirty="0" smtClean="0"/>
              <a:t> </a:t>
            </a:r>
            <a:r>
              <a:rPr lang="zh-CN" altLang="zh-CN" dirty="0" smtClean="0"/>
              <a:t>化学反应</a:t>
            </a:r>
            <a:r>
              <a:rPr lang="zh-CN" altLang="zh-CN" dirty="0"/>
              <a:t>速率与化学平衡</a:t>
            </a:r>
          </a:p>
        </p:txBody>
      </p:sp>
    </p:spTree>
    <p:extLst>
      <p:ext uri="{BB962C8B-B14F-4D97-AF65-F5344CB8AC3E}">
        <p14:creationId xmlns:p14="http://schemas.microsoft.com/office/powerpoint/2010/main" xmlns="" val="2113085124"/>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3">
            <a:hlinkClick r:id="rId2" action="ppaction://hlinksldjump"/>
          </p:cNvPr>
          <p:cNvSpPr txBox="1"/>
          <p:nvPr/>
        </p:nvSpPr>
        <p:spPr>
          <a:xfrm>
            <a:off x="6156176" y="920429"/>
            <a:ext cx="800219" cy="276999"/>
          </a:xfrm>
          <a:prstGeom prst="rect">
            <a:avLst/>
          </a:prstGeom>
          <a:noFill/>
        </p:spPr>
        <p:txBody>
          <a:bodyPr wrap="none" rtlCol="0">
            <a:spAutoFit/>
          </a:bodyPr>
          <a:lstStyle>
            <a:defPPr>
              <a:defRPr lang="zh-CN"/>
            </a:defPPr>
            <a:lvl1pPr>
              <a:defRPr sz="1200">
                <a:solidFill>
                  <a:schemeClr val="bg1">
                    <a:lumMod val="75000"/>
                  </a:schemeClr>
                </a:solidFill>
                <a:latin typeface="+mj-ea"/>
                <a:ea typeface="+mj-ea"/>
              </a:defRPr>
            </a:lvl1pPr>
          </a:lstStyle>
          <a:p>
            <a:r>
              <a:rPr lang="zh-CN" altLang="en-US" dirty="0" smtClean="0">
                <a:solidFill>
                  <a:srgbClr val="C04B05"/>
                </a:solidFill>
              </a:rPr>
              <a:t>探究问题</a:t>
            </a:r>
            <a:endParaRPr lang="zh-CN" altLang="en-US" dirty="0">
              <a:solidFill>
                <a:srgbClr val="C04B05"/>
              </a:solidFill>
            </a:endParaRPr>
          </a:p>
        </p:txBody>
      </p:sp>
      <p:sp>
        <p:nvSpPr>
          <p:cNvPr id="11" name="TextBox 40">
            <a:hlinkClick r:id="rId3" action="ppaction://hlinksldjump"/>
          </p:cNvPr>
          <p:cNvSpPr txBox="1"/>
          <p:nvPr/>
        </p:nvSpPr>
        <p:spPr>
          <a:xfrm>
            <a:off x="6999939" y="920429"/>
            <a:ext cx="800219" cy="276999"/>
          </a:xfrm>
          <a:prstGeom prst="rect">
            <a:avLst/>
          </a:prstGeom>
          <a:noFill/>
        </p:spPr>
        <p:txBody>
          <a:bodyPr wrap="none" rtlCol="0">
            <a:spAutoFit/>
          </a:bodyPr>
          <a:lstStyle>
            <a:defPPr>
              <a:defRPr lang="zh-CN"/>
            </a:defPPr>
            <a:lvl1pPr>
              <a:defRPr sz="1200">
                <a:solidFill>
                  <a:srgbClr val="E75E22"/>
                </a:solidFill>
                <a:latin typeface="+mj-ea"/>
                <a:ea typeface="+mj-ea"/>
              </a:defRPr>
            </a:lvl1pPr>
          </a:lstStyle>
          <a:p>
            <a:r>
              <a:rPr lang="zh-CN" altLang="en-US" dirty="0" smtClean="0">
                <a:solidFill>
                  <a:schemeClr val="tx1"/>
                </a:solidFill>
              </a:rPr>
              <a:t>知识点拨</a:t>
            </a:r>
            <a:endParaRPr lang="zh-CN" altLang="en-US" dirty="0">
              <a:solidFill>
                <a:schemeClr val="tx1"/>
              </a:solidFill>
            </a:endParaRPr>
          </a:p>
        </p:txBody>
      </p:sp>
      <p:sp>
        <p:nvSpPr>
          <p:cNvPr id="14" name="矩形 13">
            <a:hlinkClick r:id="rId2"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重点难点</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8" name="矩形 7">
            <a:hlinkClick r:id="rId4"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重要考向</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2107334"/>
            <a:ext cx="8128000" cy="2897332"/>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能用固体或纯液体</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注意不是溶液</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表示化学反应速率吗</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化学反应速率的数值越大</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反应就越快吗</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提示</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不能。固体和纯液体的物质的量浓度可视为常数</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因此不能用它们表示化学反应速率。</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对于同一反应</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用不同物质表示的化学反应速率的数值可能不同</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所以化学反应速率数值越大</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反应不一定越快。只有转化为同一物质并且相同单位表示的反应速率数值</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才能反映出反应的快慢。</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917755769"/>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00"/>
                                        <p:tgtEl>
                                          <p:spTgt spid="2">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wipe(down)">
                                      <p:cBhvr>
                                        <p:cTn id="1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3">
            <a:hlinkClick r:id="rId2" action="ppaction://hlinksldjump"/>
          </p:cNvPr>
          <p:cNvSpPr txBox="1"/>
          <p:nvPr/>
        </p:nvSpPr>
        <p:spPr>
          <a:xfrm>
            <a:off x="6156176" y="920429"/>
            <a:ext cx="800219" cy="276999"/>
          </a:xfrm>
          <a:prstGeom prst="rect">
            <a:avLst/>
          </a:prstGeom>
          <a:noFill/>
        </p:spPr>
        <p:txBody>
          <a:bodyPr wrap="none" rtlCol="0">
            <a:spAutoFit/>
          </a:bodyPr>
          <a:lstStyle>
            <a:defPPr>
              <a:defRPr lang="zh-CN"/>
            </a:defPPr>
            <a:lvl1pPr>
              <a:defRPr sz="1200">
                <a:solidFill>
                  <a:schemeClr val="bg1">
                    <a:lumMod val="75000"/>
                  </a:schemeClr>
                </a:solidFill>
                <a:latin typeface="+mj-ea"/>
                <a:ea typeface="+mj-ea"/>
              </a:defRPr>
            </a:lvl1pPr>
          </a:lstStyle>
          <a:p>
            <a:r>
              <a:rPr lang="zh-CN" altLang="en-US" dirty="0" smtClean="0">
                <a:solidFill>
                  <a:srgbClr val="C04B05"/>
                </a:solidFill>
              </a:rPr>
              <a:t>探究问题</a:t>
            </a:r>
            <a:endParaRPr lang="zh-CN" altLang="en-US" dirty="0">
              <a:solidFill>
                <a:srgbClr val="C04B05"/>
              </a:solidFill>
            </a:endParaRPr>
          </a:p>
        </p:txBody>
      </p:sp>
      <p:sp>
        <p:nvSpPr>
          <p:cNvPr id="11" name="TextBox 40">
            <a:hlinkClick r:id="rId3" action="ppaction://hlinksldjump"/>
          </p:cNvPr>
          <p:cNvSpPr txBox="1"/>
          <p:nvPr/>
        </p:nvSpPr>
        <p:spPr>
          <a:xfrm>
            <a:off x="6999939" y="920429"/>
            <a:ext cx="800219" cy="276999"/>
          </a:xfrm>
          <a:prstGeom prst="rect">
            <a:avLst/>
          </a:prstGeom>
          <a:noFill/>
        </p:spPr>
        <p:txBody>
          <a:bodyPr wrap="none" rtlCol="0">
            <a:spAutoFit/>
          </a:bodyPr>
          <a:lstStyle>
            <a:defPPr>
              <a:defRPr lang="zh-CN"/>
            </a:defPPr>
            <a:lvl1pPr>
              <a:defRPr sz="1200">
                <a:solidFill>
                  <a:srgbClr val="E75E22"/>
                </a:solidFill>
                <a:latin typeface="+mj-ea"/>
                <a:ea typeface="+mj-ea"/>
              </a:defRPr>
            </a:lvl1pPr>
          </a:lstStyle>
          <a:p>
            <a:r>
              <a:rPr lang="zh-CN" altLang="en-US" dirty="0" smtClean="0">
                <a:solidFill>
                  <a:schemeClr val="tx1"/>
                </a:solidFill>
              </a:rPr>
              <a:t>知识点拨</a:t>
            </a:r>
            <a:endParaRPr lang="zh-CN" altLang="en-US" dirty="0">
              <a:solidFill>
                <a:schemeClr val="tx1"/>
              </a:solidFill>
            </a:endParaRPr>
          </a:p>
        </p:txBody>
      </p:sp>
      <p:sp>
        <p:nvSpPr>
          <p:cNvPr id="14" name="矩形 13">
            <a:hlinkClick r:id="rId2"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重点难点</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8" name="矩形 7">
            <a:hlinkClick r:id="rId4"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重要考向</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1319541"/>
            <a:ext cx="8128000" cy="492865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已知有化学反应</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smtClean="0">
                <a:solidFill>
                  <a:srgbClr val="000000"/>
                </a:solidFill>
                <a:latin typeface="Times New Roman" panose="02020603050405020304" pitchFamily="18" charset="0"/>
                <a:cs typeface="Times New Roman" panose="02020603050405020304" pitchFamily="18" charset="0"/>
              </a:rPr>
              <a:t>N</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a:t>
            </a:r>
            <a:r>
              <a:rPr lang="en-US" altLang="zh-CN" sz="2200" dirty="0" smtClean="0">
                <a:solidFill>
                  <a:srgbClr val="000000"/>
                </a:solidFill>
                <a:latin typeface="Times New Roman" panose="02020603050405020304" pitchFamily="18" charset="0"/>
                <a:cs typeface="Times New Roman" panose="02020603050405020304" pitchFamily="18" charset="0"/>
              </a:rPr>
              <a:t>+3H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              </a:t>
            </a:r>
            <a:r>
              <a:rPr lang="en-US" altLang="zh-CN" sz="2200" dirty="0" smtClean="0">
                <a:solidFill>
                  <a:srgbClr val="000000"/>
                </a:solidFill>
                <a:latin typeface="Times New Roman" panose="02020603050405020304" pitchFamily="18" charset="0"/>
                <a:cs typeface="Times New Roman" panose="02020603050405020304" pitchFamily="18" charset="0"/>
              </a:rPr>
              <a:t>2NH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反应在甲、乙两个容器中进行</a:t>
            </a:r>
            <a:r>
              <a:rPr lang="en-US" altLang="zh-CN" sz="2200" dirty="0">
                <a:solidFill>
                  <a:srgbClr val="000000"/>
                </a:solidFill>
                <a:latin typeface="Times New Roman" panose="02020603050405020304" pitchFamily="18" charset="0"/>
                <a:cs typeface="Times New Roman" panose="02020603050405020304" pitchFamily="18" charset="0"/>
              </a:rPr>
              <a:t>,2 min</a:t>
            </a:r>
            <a:r>
              <a:rPr lang="zh-CN" altLang="zh-CN" sz="2200" dirty="0">
                <a:solidFill>
                  <a:srgbClr val="000000"/>
                </a:solidFill>
                <a:latin typeface="Times New Roman" panose="02020603050405020304" pitchFamily="18" charset="0"/>
                <a:cs typeface="Times New Roman" panose="02020603050405020304" pitchFamily="18" charset="0"/>
              </a:rPr>
              <a:t>后</a:t>
            </a:r>
            <a:r>
              <a:rPr lang="en-US" altLang="zh-CN" sz="2200" dirty="0">
                <a:solidFill>
                  <a:srgbClr val="000000"/>
                </a:solidFill>
                <a:latin typeface="Times New Roman" panose="02020603050405020304" pitchFamily="18" charset="0"/>
                <a:cs typeface="Times New Roman" panose="02020603050405020304" pitchFamily="18" charset="0"/>
              </a:rPr>
              <a:t>N</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的物质的量分别减少</a:t>
            </a:r>
            <a:r>
              <a:rPr lang="en-US" altLang="zh-CN" sz="2200" dirty="0">
                <a:solidFill>
                  <a:srgbClr val="000000"/>
                </a:solidFill>
                <a:latin typeface="Times New Roman" panose="02020603050405020304" pitchFamily="18" charset="0"/>
                <a:cs typeface="Times New Roman" panose="02020603050405020304" pitchFamily="18" charset="0"/>
              </a:rPr>
              <a:t>2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1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则反应速率</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甲</a:t>
            </a:r>
            <a:r>
              <a:rPr lang="en-US" altLang="zh-CN" sz="2200" dirty="0">
                <a:solidFill>
                  <a:srgbClr val="000000"/>
                </a:solidFill>
                <a:latin typeface="Times New Roman" panose="02020603050405020304" pitchFamily="18" charset="0"/>
                <a:cs typeface="Times New Roman" panose="02020603050405020304" pitchFamily="18" charset="0"/>
              </a:rPr>
              <a:t>)&gt;</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乙</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正确吗</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反应在甲、乙两个容器中进行</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某一时刻后甲中</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)=1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乙中</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(NH</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)=60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则反应速率</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乙</a:t>
            </a:r>
            <a:r>
              <a:rPr lang="en-US" altLang="zh-CN" sz="2200" dirty="0">
                <a:solidFill>
                  <a:srgbClr val="000000"/>
                </a:solidFill>
                <a:latin typeface="Times New Roman" panose="02020603050405020304" pitchFamily="18" charset="0"/>
                <a:cs typeface="Times New Roman" panose="02020603050405020304" pitchFamily="18" charset="0"/>
              </a:rPr>
              <a:t>)&gt;</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甲</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正确吗</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提示</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不正确。应用单位时间内物质浓度的变化来表示反应速率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而不是单位时间内物质的量的变化。两个容器的体积未知</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无法计算物质的浓度</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故反应速率无法比较。</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不正确。比较化学反应速率时应换算成同单位、同物质表示的反应速率后再比较数值大小。乙中</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)=0.5</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所以</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甲</a:t>
            </a:r>
            <a:r>
              <a:rPr lang="en-US" altLang="zh-CN" sz="2200" dirty="0">
                <a:solidFill>
                  <a:srgbClr val="000000"/>
                </a:solidFill>
                <a:latin typeface="Times New Roman" panose="02020603050405020304" pitchFamily="18" charset="0"/>
                <a:cs typeface="Times New Roman" panose="02020603050405020304" pitchFamily="18" charset="0"/>
              </a:rPr>
              <a:t>)&gt;</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乙</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pic>
        <p:nvPicPr>
          <p:cNvPr id="7" name="Picture 59"/>
          <p:cNvPicPr/>
          <p:nvPr/>
        </p:nvPicPr>
        <p:blipFill>
          <a:blip r:embed="rId5" cstate="print"/>
          <a:stretch>
            <a:fillRect/>
          </a:stretch>
        </p:blipFill>
        <p:spPr>
          <a:xfrm>
            <a:off x="4072138" y="1423662"/>
            <a:ext cx="504113" cy="281429"/>
          </a:xfrm>
          <a:prstGeom prst="rect">
            <a:avLst/>
          </a:prstGeom>
        </p:spPr>
      </p:pic>
    </p:spTree>
    <p:extLst>
      <p:ext uri="{BB962C8B-B14F-4D97-AF65-F5344CB8AC3E}">
        <p14:creationId xmlns:p14="http://schemas.microsoft.com/office/powerpoint/2010/main" xmlns="" val="2414564636"/>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wipe(down)">
                                      <p:cBhvr>
                                        <p:cTn id="1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3">
            <a:hlinkClick r:id="rId3" action="ppaction://hlinksldjump"/>
          </p:cNvPr>
          <p:cNvSpPr txBox="1"/>
          <p:nvPr/>
        </p:nvSpPr>
        <p:spPr>
          <a:xfrm>
            <a:off x="6156176" y="920429"/>
            <a:ext cx="800219" cy="276999"/>
          </a:xfrm>
          <a:prstGeom prst="rect">
            <a:avLst/>
          </a:prstGeom>
          <a:noFill/>
        </p:spPr>
        <p:txBody>
          <a:bodyPr wrap="none" rtlCol="0">
            <a:spAutoFit/>
          </a:bodyPr>
          <a:lstStyle>
            <a:defPPr>
              <a:defRPr lang="zh-CN"/>
            </a:defPPr>
            <a:lvl1pPr>
              <a:defRPr sz="1200">
                <a:solidFill>
                  <a:schemeClr val="bg1">
                    <a:lumMod val="75000"/>
                  </a:schemeClr>
                </a:solidFill>
                <a:latin typeface="+mj-ea"/>
                <a:ea typeface="+mj-ea"/>
              </a:defRPr>
            </a:lvl1pPr>
          </a:lstStyle>
          <a:p>
            <a:r>
              <a:rPr lang="zh-CN" altLang="en-US" dirty="0" smtClean="0">
                <a:solidFill>
                  <a:srgbClr val="C04B05"/>
                </a:solidFill>
              </a:rPr>
              <a:t>探究问题</a:t>
            </a:r>
            <a:endParaRPr lang="zh-CN" altLang="en-US" dirty="0">
              <a:solidFill>
                <a:srgbClr val="C04B05"/>
              </a:solidFill>
            </a:endParaRPr>
          </a:p>
        </p:txBody>
      </p:sp>
      <p:sp>
        <p:nvSpPr>
          <p:cNvPr id="11" name="TextBox 40">
            <a:hlinkClick r:id="rId4" action="ppaction://hlinksldjump"/>
          </p:cNvPr>
          <p:cNvSpPr txBox="1"/>
          <p:nvPr/>
        </p:nvSpPr>
        <p:spPr>
          <a:xfrm>
            <a:off x="6999939" y="920429"/>
            <a:ext cx="800219" cy="276999"/>
          </a:xfrm>
          <a:prstGeom prst="rect">
            <a:avLst/>
          </a:prstGeom>
          <a:noFill/>
        </p:spPr>
        <p:txBody>
          <a:bodyPr wrap="none" rtlCol="0">
            <a:spAutoFit/>
          </a:bodyPr>
          <a:lstStyle>
            <a:defPPr>
              <a:defRPr lang="zh-CN"/>
            </a:defPPr>
            <a:lvl1pPr>
              <a:defRPr sz="1200">
                <a:solidFill>
                  <a:srgbClr val="E75E22"/>
                </a:solidFill>
                <a:latin typeface="+mj-ea"/>
                <a:ea typeface="+mj-ea"/>
              </a:defRPr>
            </a:lvl1pPr>
          </a:lstStyle>
          <a:p>
            <a:r>
              <a:rPr lang="zh-CN" altLang="en-US" dirty="0" smtClean="0">
                <a:solidFill>
                  <a:schemeClr val="tx1"/>
                </a:solidFill>
              </a:rPr>
              <a:t>知识点拨</a:t>
            </a:r>
            <a:endParaRPr lang="zh-CN" altLang="en-US" dirty="0">
              <a:solidFill>
                <a:schemeClr val="tx1"/>
              </a:solidFill>
            </a:endParaRPr>
          </a:p>
        </p:txBody>
      </p:sp>
      <p:sp>
        <p:nvSpPr>
          <p:cNvPr id="14" name="矩形 13">
            <a:hlinkClick r:id="rId3"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重点难点</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8" name="矩形 7">
            <a:hlinkClick r:id="rId5"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重要考向</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1212439"/>
            <a:ext cx="8128000" cy="5373779"/>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利用下列装置测定锌和稀硫酸反应的速率</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dirty="0" smtClean="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dirty="0" smtClean="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dirty="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dirty="0" smtClean="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dirty="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smtClean="0">
                <a:solidFill>
                  <a:srgbClr val="000000"/>
                </a:solidFill>
                <a:latin typeface="Times New Roman" panose="02020603050405020304" pitchFamily="18" charset="0"/>
                <a:cs typeface="Times New Roman" panose="02020603050405020304" pitchFamily="18" charset="0"/>
              </a:rPr>
              <a:t>可</a:t>
            </a:r>
            <a:r>
              <a:rPr lang="zh-CN" altLang="zh-CN" sz="2200" dirty="0">
                <a:solidFill>
                  <a:srgbClr val="000000"/>
                </a:solidFill>
                <a:latin typeface="Times New Roman" panose="02020603050405020304" pitchFamily="18" charset="0"/>
                <a:cs typeface="Times New Roman" panose="02020603050405020304" pitchFamily="18" charset="0"/>
              </a:rPr>
              <a:t>通过测定哪些变量来比较该反应的快慢</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提示</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NEU-BZ-S92"/>
                <a:cs typeface="宋体" panose="02010600030101010101" pitchFamily="2" charset="-122"/>
              </a:rPr>
              <a:t>①</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测量溶液中的</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300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的浓度的变化。</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②</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测量溶液中的</a:t>
            </a:r>
            <a:r>
              <a:rPr lang="en-US" altLang="zh-CN" sz="2200" dirty="0">
                <a:solidFill>
                  <a:srgbClr val="000000"/>
                </a:solidFill>
                <a:latin typeface="Times New Roman" panose="02020603050405020304" pitchFamily="18" charset="0"/>
                <a:cs typeface="Times New Roman" panose="02020603050405020304" pitchFamily="18" charset="0"/>
              </a:rPr>
              <a:t>Zn</a:t>
            </a:r>
            <a:r>
              <a:rPr lang="en-US" altLang="zh-CN" sz="2200" baseline="30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的浓度变化。</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③</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测量氢气的体积或氢气的质量的变化。</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④</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测量体系的压强的变化。</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⑤</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测量锌粒的质量的变化。</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⑥</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测量反应体系的热量变化等。</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xmlns="" val="3578239336"/>
              </p:ext>
            </p:extLst>
          </p:nvPr>
        </p:nvGraphicFramePr>
        <p:xfrm>
          <a:off x="508000" y="1661458"/>
          <a:ext cx="8128000" cy="1963090"/>
        </p:xfrm>
        <a:graphic>
          <a:graphicData uri="http://schemas.openxmlformats.org/presentationml/2006/ole">
            <p:oleObj spid="_x0000_s3085" name="文档" r:id="rId6" imgW="3839157" imgH="926805" progId="Word.Document.12">
              <p:embed/>
            </p:oleObj>
          </a:graphicData>
        </a:graphic>
      </p:graphicFrame>
    </p:spTree>
    <p:extLst>
      <p:ext uri="{BB962C8B-B14F-4D97-AF65-F5344CB8AC3E}">
        <p14:creationId xmlns:p14="http://schemas.microsoft.com/office/powerpoint/2010/main" xmlns="" val="2613376788"/>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wipe(down)">
                                      <p:cBhvr>
                                        <p:cTn id="7" dur="500"/>
                                        <p:tgtEl>
                                          <p:spTgt spid="2">
                                            <p:txEl>
                                              <p:pRg st="7" end="7"/>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8" end="8"/>
                                            </p:txEl>
                                          </p:spTgt>
                                        </p:tgtEl>
                                        <p:attrNameLst>
                                          <p:attrName>style.visibility</p:attrName>
                                        </p:attrNameLst>
                                      </p:cBhvr>
                                      <p:to>
                                        <p:strVal val="visible"/>
                                      </p:to>
                                    </p:set>
                                    <p:animEffect transition="in" filter="wipe(down)">
                                      <p:cBhvr>
                                        <p:cTn id="10" dur="500"/>
                                        <p:tgtEl>
                                          <p:spTgt spid="2">
                                            <p:txEl>
                                              <p:pRg st="8" end="8"/>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animEffect transition="in" filter="wipe(down)">
                                      <p:cBhvr>
                                        <p:cTn id="13" dur="500"/>
                                        <p:tgtEl>
                                          <p:spTgt spid="2">
                                            <p:txEl>
                                              <p:pRg st="9" end="9"/>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10" end="10"/>
                                            </p:txEl>
                                          </p:spTgt>
                                        </p:tgtEl>
                                        <p:attrNameLst>
                                          <p:attrName>style.visibility</p:attrName>
                                        </p:attrNameLst>
                                      </p:cBhvr>
                                      <p:to>
                                        <p:strVal val="visible"/>
                                      </p:to>
                                    </p:set>
                                    <p:animEffect transition="in" filter="wipe(down)">
                                      <p:cBhvr>
                                        <p:cTn id="16" dur="500"/>
                                        <p:tgtEl>
                                          <p:spTgt spid="2">
                                            <p:txEl>
                                              <p:pRg st="10" end="10"/>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animEffect transition="in" filter="wipe(down)">
                                      <p:cBhvr>
                                        <p:cTn id="19" dur="500"/>
                                        <p:tgtEl>
                                          <p:spTgt spid="2">
                                            <p:txEl>
                                              <p:pRg st="11" end="11"/>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12" end="12"/>
                                            </p:txEl>
                                          </p:spTgt>
                                        </p:tgtEl>
                                        <p:attrNameLst>
                                          <p:attrName>style.visibility</p:attrName>
                                        </p:attrNameLst>
                                      </p:cBhvr>
                                      <p:to>
                                        <p:strVal val="visible"/>
                                      </p:to>
                                    </p:set>
                                    <p:animEffect transition="in" filter="wipe(down)">
                                      <p:cBhvr>
                                        <p:cTn id="2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3">
            <a:hlinkClick r:id="rId3" action="ppaction://hlinksldjump"/>
          </p:cNvPr>
          <p:cNvSpPr txBox="1"/>
          <p:nvPr/>
        </p:nvSpPr>
        <p:spPr>
          <a:xfrm>
            <a:off x="6156176" y="920429"/>
            <a:ext cx="800219"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smtClean="0"/>
              <a:t>探究问题</a:t>
            </a:r>
            <a:endParaRPr lang="zh-CN" altLang="en-US" dirty="0"/>
          </a:p>
        </p:txBody>
      </p:sp>
      <p:sp>
        <p:nvSpPr>
          <p:cNvPr id="8" name="TextBox 40">
            <a:hlinkClick r:id="rId4" action="ppaction://hlinksldjump"/>
          </p:cNvPr>
          <p:cNvSpPr txBox="1"/>
          <p:nvPr/>
        </p:nvSpPr>
        <p:spPr>
          <a:xfrm>
            <a:off x="6999939" y="920429"/>
            <a:ext cx="800219"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smtClean="0"/>
              <a:t>知识点拨</a:t>
            </a:r>
            <a:endParaRPr lang="zh-CN" altLang="en-US" dirty="0"/>
          </a:p>
        </p:txBody>
      </p:sp>
      <p:sp>
        <p:nvSpPr>
          <p:cNvPr id="6" name="矩形 5">
            <a:hlinkClick r:id="rId3"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重点难点</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矩形 10">
            <a:hlinkClick r:id="rId5"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重要考向</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1340768"/>
            <a:ext cx="3848811" cy="498598"/>
          </a:xfrm>
          <a:prstGeom prst="rect">
            <a:avLst/>
          </a:prstGeom>
        </p:spPr>
        <p:txBody>
          <a:bodyPr wrap="none">
            <a:spAutoFit/>
          </a:bodyPr>
          <a:lstStyle/>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化学反应速率的</a:t>
            </a:r>
            <a:r>
              <a:rPr lang="zh-CN" altLang="zh-CN" sz="2200" dirty="0" smtClean="0">
                <a:solidFill>
                  <a:srgbClr val="000000"/>
                </a:solidFill>
                <a:latin typeface="Arial" panose="020B0604020202020204" pitchFamily="34" charset="0"/>
                <a:ea typeface="黑体" panose="02010609060101010101" pitchFamily="49" charset="-122"/>
                <a:cs typeface="Times New Roman" panose="02020603050405020304" pitchFamily="18" charset="0"/>
              </a:rPr>
              <a:t>计算方法</a:t>
            </a:r>
            <a:r>
              <a:rPr lang="en-US" altLang="zh-CN" sz="2200" dirty="0" smtClean="0">
                <a:solidFill>
                  <a:srgbClr val="000000"/>
                </a:solidFill>
                <a:latin typeface="Arial" panose="020B0604020202020204" pitchFamily="34" charset="0"/>
                <a:ea typeface="黑体" panose="02010609060101010101" pitchFamily="49" charset="-122"/>
                <a:cs typeface="Times New Roman" panose="02020603050405020304" pitchFamily="18" charset="0"/>
              </a:rPr>
              <a:t>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xmlns="" val="639003209"/>
              </p:ext>
            </p:extLst>
          </p:nvPr>
        </p:nvGraphicFramePr>
        <p:xfrm>
          <a:off x="312642" y="1792059"/>
          <a:ext cx="8128000" cy="504218"/>
        </p:xfrm>
        <a:graphic>
          <a:graphicData uri="http://schemas.openxmlformats.org/presentationml/2006/ole">
            <p:oleObj spid="_x0000_s4116" name="文档" r:id="rId6" imgW="3839157" imgH="238363" progId="Word.Document.12">
              <p:embed/>
            </p:oleObj>
          </a:graphicData>
        </a:graphic>
      </p:graphicFrame>
      <p:sp>
        <p:nvSpPr>
          <p:cNvPr id="4" name="矩形 3"/>
          <p:cNvSpPr>
            <a:spLocks noChangeAspect="1"/>
          </p:cNvSpPr>
          <p:nvPr/>
        </p:nvSpPr>
        <p:spPr>
          <a:xfrm>
            <a:off x="508000" y="2297620"/>
            <a:ext cx="8128000" cy="2069734"/>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根据化学方程式的化学计量数进行换算。</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采用</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三段式</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一般步骤如下</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①</a:t>
            </a:r>
            <a:r>
              <a:rPr lang="zh-CN" altLang="zh-CN" sz="2200" dirty="0">
                <a:solidFill>
                  <a:srgbClr val="000000"/>
                </a:solidFill>
                <a:latin typeface="Times New Roman" panose="02020603050405020304" pitchFamily="18" charset="0"/>
                <a:cs typeface="Times New Roman" panose="02020603050405020304" pitchFamily="18" charset="0"/>
              </a:rPr>
              <a:t>写出有关反应的化学方程式。</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②</a:t>
            </a:r>
            <a:r>
              <a:rPr lang="zh-CN" altLang="zh-CN" sz="2200" dirty="0">
                <a:solidFill>
                  <a:srgbClr val="000000"/>
                </a:solidFill>
                <a:latin typeface="Times New Roman" panose="02020603050405020304" pitchFamily="18" charset="0"/>
                <a:cs typeface="Times New Roman" panose="02020603050405020304" pitchFamily="18" charset="0"/>
              </a:rPr>
              <a:t>找出各物质的起始量、转化量、某时刻量。</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③</a:t>
            </a:r>
            <a:r>
              <a:rPr lang="zh-CN" altLang="zh-CN" sz="2200" dirty="0">
                <a:solidFill>
                  <a:srgbClr val="000000"/>
                </a:solidFill>
                <a:latin typeface="Times New Roman" panose="02020603050405020304" pitchFamily="18" charset="0"/>
                <a:cs typeface="Times New Roman" panose="02020603050405020304" pitchFamily="18" charset="0"/>
              </a:rPr>
              <a:t>根据已知条件列方程计算。</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xmlns="" val="3916086070"/>
              </p:ext>
            </p:extLst>
          </p:nvPr>
        </p:nvGraphicFramePr>
        <p:xfrm>
          <a:off x="312642" y="4376126"/>
          <a:ext cx="8128000" cy="1650476"/>
        </p:xfrm>
        <a:graphic>
          <a:graphicData uri="http://schemas.openxmlformats.org/presentationml/2006/ole">
            <p:oleObj spid="_x0000_s4117" name="文档" r:id="rId7" imgW="3839157" imgH="779899" progId="Word.Document.12">
              <p:embed/>
            </p:oleObj>
          </a:graphicData>
        </a:graphic>
      </p:graphicFrame>
    </p:spTree>
    <p:extLst>
      <p:ext uri="{BB962C8B-B14F-4D97-AF65-F5344CB8AC3E}">
        <p14:creationId xmlns:p14="http://schemas.microsoft.com/office/powerpoint/2010/main" xmlns="" val="1741012015"/>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3">
            <a:hlinkClick r:id="rId2" action="ppaction://hlinksldjump"/>
          </p:cNvPr>
          <p:cNvSpPr txBox="1"/>
          <p:nvPr/>
        </p:nvSpPr>
        <p:spPr>
          <a:xfrm>
            <a:off x="6156176" y="920429"/>
            <a:ext cx="800219"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smtClean="0"/>
              <a:t>探究问题</a:t>
            </a:r>
            <a:endParaRPr lang="zh-CN" altLang="en-US" dirty="0"/>
          </a:p>
        </p:txBody>
      </p:sp>
      <p:sp>
        <p:nvSpPr>
          <p:cNvPr id="8" name="TextBox 40">
            <a:hlinkClick r:id="rId3" action="ppaction://hlinksldjump"/>
          </p:cNvPr>
          <p:cNvSpPr txBox="1"/>
          <p:nvPr/>
        </p:nvSpPr>
        <p:spPr>
          <a:xfrm>
            <a:off x="6999939" y="920429"/>
            <a:ext cx="800219"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smtClean="0"/>
              <a:t>知识点拨</a:t>
            </a:r>
            <a:endParaRPr lang="zh-CN" altLang="en-US" dirty="0"/>
          </a:p>
        </p:txBody>
      </p:sp>
      <p:sp>
        <p:nvSpPr>
          <p:cNvPr id="6" name="矩形 5">
            <a:hlinkClick r:id="rId2"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重点难点</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矩形 10">
            <a:hlinkClick r:id="rId4"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重要考向</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p:cNvSpPr>
            <a:spLocks noChangeAspect="1"/>
          </p:cNvSpPr>
          <p:nvPr/>
        </p:nvSpPr>
        <p:spPr>
          <a:xfrm>
            <a:off x="508000" y="2919864"/>
            <a:ext cx="8128000" cy="1272271"/>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计算中注意以下关系</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①</a:t>
            </a:r>
            <a:r>
              <a:rPr lang="zh-CN" altLang="zh-CN" sz="2200" dirty="0">
                <a:solidFill>
                  <a:srgbClr val="000000"/>
                </a:solidFill>
                <a:latin typeface="Times New Roman" panose="02020603050405020304" pitchFamily="18" charset="0"/>
                <a:cs typeface="Times New Roman" panose="02020603050405020304" pitchFamily="18" charset="0"/>
              </a:rPr>
              <a:t>对反应物</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c</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起始</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c</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转化</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c</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某时刻</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②</a:t>
            </a:r>
            <a:r>
              <a:rPr lang="zh-CN" altLang="zh-CN" sz="2200" dirty="0">
                <a:solidFill>
                  <a:srgbClr val="000000"/>
                </a:solidFill>
                <a:latin typeface="Times New Roman" panose="02020603050405020304" pitchFamily="18" charset="0"/>
                <a:cs typeface="Times New Roman" panose="02020603050405020304" pitchFamily="18" charset="0"/>
              </a:rPr>
              <a:t>对生成物</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c</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起始</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+c</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转化</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=c</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某时刻</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110022877"/>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3">
            <a:hlinkClick r:id="rId2" action="ppaction://hlinksldjump"/>
          </p:cNvPr>
          <p:cNvSpPr txBox="1"/>
          <p:nvPr/>
        </p:nvSpPr>
        <p:spPr>
          <a:xfrm>
            <a:off x="6156176" y="920429"/>
            <a:ext cx="800219"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smtClean="0"/>
              <a:t>探究问题</a:t>
            </a:r>
            <a:endParaRPr lang="zh-CN" altLang="en-US" dirty="0"/>
          </a:p>
        </p:txBody>
      </p:sp>
      <p:sp>
        <p:nvSpPr>
          <p:cNvPr id="8" name="TextBox 40">
            <a:hlinkClick r:id="rId3" action="ppaction://hlinksldjump"/>
          </p:cNvPr>
          <p:cNvSpPr txBox="1"/>
          <p:nvPr/>
        </p:nvSpPr>
        <p:spPr>
          <a:xfrm>
            <a:off x="6999939" y="920429"/>
            <a:ext cx="800219"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smtClean="0"/>
              <a:t>知识点拨</a:t>
            </a:r>
            <a:endParaRPr lang="zh-CN" altLang="en-US" dirty="0"/>
          </a:p>
        </p:txBody>
      </p:sp>
      <p:sp>
        <p:nvSpPr>
          <p:cNvPr id="6" name="矩形 5">
            <a:hlinkClick r:id="rId2"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重点难点</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矩形 10">
            <a:hlinkClick r:id="rId4"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重要考向</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1488010"/>
            <a:ext cx="8128000" cy="4522392"/>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化学反应速率大小的比较方法</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统一标准法</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当比较同一反应的速率相对大小时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换算成同一物质表示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单位统一</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再比较数值大小</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即要两个</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统一</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同一物质</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单位相同。例如</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对于反应</a:t>
            </a:r>
            <a:r>
              <a:rPr lang="en-US" altLang="zh-CN" sz="2200" dirty="0" smtClean="0">
                <a:solidFill>
                  <a:srgbClr val="000000"/>
                </a:solidFill>
                <a:latin typeface="Times New Roman" panose="02020603050405020304" pitchFamily="18" charset="0"/>
                <a:cs typeface="Times New Roman" panose="02020603050405020304" pitchFamily="18" charset="0"/>
              </a:rPr>
              <a:t>2SO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a:t>
            </a:r>
            <a:r>
              <a:rPr lang="en-US" altLang="zh-CN" sz="2200" dirty="0" smtClean="0">
                <a:solidFill>
                  <a:srgbClr val="000000"/>
                </a:solidFill>
                <a:latin typeface="Times New Roman" panose="02020603050405020304" pitchFamily="18" charset="0"/>
                <a:cs typeface="Times New Roman" panose="02020603050405020304" pitchFamily="18" charset="0"/>
              </a:rPr>
              <a:t>+O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              </a:t>
            </a:r>
            <a:r>
              <a:rPr lang="en-US" altLang="zh-CN" sz="2200" dirty="0" smtClean="0">
                <a:solidFill>
                  <a:srgbClr val="000000"/>
                </a:solidFill>
                <a:latin typeface="Times New Roman" panose="02020603050405020304" pitchFamily="18" charset="0"/>
                <a:cs typeface="Times New Roman" panose="02020603050405020304" pitchFamily="18" charset="0"/>
              </a:rPr>
              <a:t>2SO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如果</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①</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)=2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②</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)=3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③</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)=4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比较反应速率的大小</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可以将三者表示的反应速率都转化为</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表示的反应速率再作比较。</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换算得出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NEU-BZ-S92"/>
                <a:cs typeface="宋体" panose="02010600030101010101" pitchFamily="2" charset="-122"/>
              </a:rPr>
              <a:t>①</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)=1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NEU-BZ-S92"/>
                <a:cs typeface="宋体" panose="02010600030101010101" pitchFamily="2" charset="-122"/>
              </a:rPr>
              <a:t>③</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)=2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则反应速率的大小关系为</a:t>
            </a:r>
            <a:r>
              <a:rPr lang="zh-CN" altLang="zh-CN" sz="2200" dirty="0">
                <a:solidFill>
                  <a:srgbClr val="000000"/>
                </a:solidFill>
                <a:latin typeface="NEU-BZ-S92"/>
                <a:cs typeface="宋体" panose="02010600030101010101" pitchFamily="2" charset="-122"/>
              </a:rPr>
              <a:t>②</a:t>
            </a:r>
            <a:r>
              <a:rPr lang="en-US" altLang="zh-CN" sz="2200" dirty="0">
                <a:solidFill>
                  <a:srgbClr val="000000"/>
                </a:solidFill>
                <a:latin typeface="Times New Roman" panose="02020603050405020304" pitchFamily="18" charset="0"/>
                <a:cs typeface="Times New Roman" panose="02020603050405020304" pitchFamily="18" charset="0"/>
              </a:rPr>
              <a:t>&gt;</a:t>
            </a:r>
            <a:r>
              <a:rPr lang="zh-CN" altLang="zh-CN" sz="2200" dirty="0">
                <a:solidFill>
                  <a:srgbClr val="000000"/>
                </a:solidFill>
                <a:latin typeface="NEU-BZ-S92"/>
                <a:cs typeface="宋体" panose="02010600030101010101" pitchFamily="2" charset="-122"/>
              </a:rPr>
              <a:t>③</a:t>
            </a:r>
            <a:r>
              <a:rPr lang="en-US" altLang="zh-CN" sz="2200" dirty="0">
                <a:solidFill>
                  <a:srgbClr val="000000"/>
                </a:solidFill>
                <a:latin typeface="Times New Roman" panose="02020603050405020304" pitchFamily="18" charset="0"/>
                <a:cs typeface="Times New Roman" panose="02020603050405020304" pitchFamily="18" charset="0"/>
              </a:rPr>
              <a:t>&gt;</a:t>
            </a:r>
            <a:r>
              <a:rPr lang="zh-CN" altLang="zh-CN" sz="2200" dirty="0">
                <a:solidFill>
                  <a:srgbClr val="000000"/>
                </a:solidFill>
                <a:latin typeface="NEU-BZ-S92"/>
                <a:cs typeface="宋体" panose="02010600030101010101" pitchFamily="2" charset="-122"/>
              </a:rPr>
              <a:t>①</a:t>
            </a:r>
            <a:r>
              <a:rPr lang="zh-CN"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pic>
        <p:nvPicPr>
          <p:cNvPr id="9" name="Picture 59"/>
          <p:cNvPicPr/>
          <p:nvPr/>
        </p:nvPicPr>
        <p:blipFill>
          <a:blip r:embed="rId5" cstate="print"/>
          <a:stretch>
            <a:fillRect/>
          </a:stretch>
        </p:blipFill>
        <p:spPr>
          <a:xfrm>
            <a:off x="3103376" y="3212976"/>
            <a:ext cx="504113" cy="281429"/>
          </a:xfrm>
          <a:prstGeom prst="rect">
            <a:avLst/>
          </a:prstGeom>
        </p:spPr>
      </p:pic>
    </p:spTree>
    <p:extLst>
      <p:ext uri="{BB962C8B-B14F-4D97-AF65-F5344CB8AC3E}">
        <p14:creationId xmlns:p14="http://schemas.microsoft.com/office/powerpoint/2010/main" xmlns="" val="470056885"/>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3">
            <a:hlinkClick r:id="rId3" action="ppaction://hlinksldjump"/>
          </p:cNvPr>
          <p:cNvSpPr txBox="1"/>
          <p:nvPr/>
        </p:nvSpPr>
        <p:spPr>
          <a:xfrm>
            <a:off x="6156176" y="920429"/>
            <a:ext cx="800219"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smtClean="0"/>
              <a:t>探究问题</a:t>
            </a:r>
            <a:endParaRPr lang="zh-CN" altLang="en-US" dirty="0"/>
          </a:p>
        </p:txBody>
      </p:sp>
      <p:sp>
        <p:nvSpPr>
          <p:cNvPr id="8" name="TextBox 40">
            <a:hlinkClick r:id="rId4" action="ppaction://hlinksldjump"/>
          </p:cNvPr>
          <p:cNvSpPr txBox="1"/>
          <p:nvPr/>
        </p:nvSpPr>
        <p:spPr>
          <a:xfrm>
            <a:off x="6999939" y="920429"/>
            <a:ext cx="800219"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smtClean="0"/>
              <a:t>知识点拨</a:t>
            </a:r>
            <a:endParaRPr lang="zh-CN" altLang="en-US" dirty="0"/>
          </a:p>
        </p:txBody>
      </p:sp>
      <p:sp>
        <p:nvSpPr>
          <p:cNvPr id="6" name="矩形 5">
            <a:hlinkClick r:id="rId3"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重点难点</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矩形 10">
            <a:hlinkClick r:id="rId5"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重要考向</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3122997"/>
            <a:ext cx="8128000" cy="866006"/>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比值比较法</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比较化学反应速率与其相应的化学计量数的比值的大小</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在单位相同时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数值大者反应速率大。例如</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对于反应</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xmlns="" val="2009937185"/>
              </p:ext>
            </p:extLst>
          </p:nvPr>
        </p:nvGraphicFramePr>
        <p:xfrm>
          <a:off x="620464" y="3987293"/>
          <a:ext cx="8128000" cy="510941"/>
        </p:xfrm>
        <a:graphic>
          <a:graphicData uri="http://schemas.openxmlformats.org/presentationml/2006/ole">
            <p:oleObj spid="_x0000_s5131" name="文档" r:id="rId6" imgW="3839157" imgH="240523" progId="Word.Document.12">
              <p:embed/>
            </p:oleObj>
          </a:graphicData>
        </a:graphic>
      </p:graphicFrame>
    </p:spTree>
    <p:extLst>
      <p:ext uri="{BB962C8B-B14F-4D97-AF65-F5344CB8AC3E}">
        <p14:creationId xmlns:p14="http://schemas.microsoft.com/office/powerpoint/2010/main" xmlns="" val="1473999827"/>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a:hlinkClick r:id="rId2"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重点难点</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a:hlinkClick r:id="rId3"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重要考向</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TextBox 3">
            <a:hlinkClick r:id="rId3" action="ppaction://hlinksldjump"/>
          </p:cNvPr>
          <p:cNvSpPr txBox="1"/>
          <p:nvPr/>
        </p:nvSpPr>
        <p:spPr>
          <a:xfrm>
            <a:off x="6156176" y="920429"/>
            <a:ext cx="646331"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smtClean="0"/>
              <a:t>考向一</a:t>
            </a:r>
            <a:endParaRPr lang="zh-CN" altLang="en-US" dirty="0"/>
          </a:p>
        </p:txBody>
      </p:sp>
      <p:sp>
        <p:nvSpPr>
          <p:cNvPr id="12" name="TextBox 40">
            <a:hlinkClick r:id="rId4" action="ppaction://hlinksldjump"/>
          </p:cNvPr>
          <p:cNvSpPr txBox="1"/>
          <p:nvPr/>
        </p:nvSpPr>
        <p:spPr>
          <a:xfrm>
            <a:off x="6999939" y="920429"/>
            <a:ext cx="646331" cy="276999"/>
          </a:xfrm>
          <a:prstGeom prst="rect">
            <a:avLst/>
          </a:prstGeom>
          <a:noFill/>
        </p:spPr>
        <p:txBody>
          <a:bodyPr wrap="none" rtlCol="0">
            <a:spAutoFit/>
          </a:bodyPr>
          <a:lstStyle>
            <a:defPPr>
              <a:defRPr lang="zh-CN"/>
            </a:defPPr>
            <a:lvl1pPr>
              <a:defRPr sz="1200">
                <a:solidFill>
                  <a:srgbClr val="E75E22"/>
                </a:solidFill>
                <a:latin typeface="+mj-ea"/>
                <a:ea typeface="+mj-ea"/>
              </a:defRPr>
            </a:lvl1pPr>
          </a:lstStyle>
          <a:p>
            <a:r>
              <a:rPr lang="zh-CN" altLang="en-US" dirty="0">
                <a:solidFill>
                  <a:schemeClr val="tx1"/>
                </a:solidFill>
              </a:rPr>
              <a:t>考</a:t>
            </a:r>
            <a:r>
              <a:rPr lang="zh-CN" altLang="en-US" dirty="0" smtClean="0">
                <a:solidFill>
                  <a:schemeClr val="tx1"/>
                </a:solidFill>
              </a:rPr>
              <a:t>向二</a:t>
            </a:r>
            <a:endParaRPr lang="zh-CN" altLang="en-US" dirty="0">
              <a:solidFill>
                <a:schemeClr val="tx1"/>
              </a:solidFill>
            </a:endParaRPr>
          </a:p>
        </p:txBody>
      </p:sp>
      <p:sp>
        <p:nvSpPr>
          <p:cNvPr id="2" name="矩形 1"/>
          <p:cNvSpPr>
            <a:spLocks noChangeAspect="1"/>
          </p:cNvSpPr>
          <p:nvPr/>
        </p:nvSpPr>
        <p:spPr>
          <a:xfrm>
            <a:off x="508000" y="1701069"/>
            <a:ext cx="8128000" cy="3748719"/>
          </a:xfrm>
          <a:prstGeom prst="rect">
            <a:avLst/>
          </a:prstGeom>
        </p:spPr>
        <p:txBody>
          <a:bodyPr>
            <a:spAutoFit/>
          </a:bodyPr>
          <a:lstStyle/>
          <a:p>
            <a:pPr indent="254000">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考向一</a:t>
            </a:r>
            <a:r>
              <a:rPr lang="zh-CN" altLang="zh-CN" sz="2200" dirty="0">
                <a:solidFill>
                  <a:srgbClr val="000000"/>
                </a:solidFill>
                <a:latin typeface="Times New Roman" panose="02020603050405020304" pitchFamily="18" charset="0"/>
                <a:cs typeface="Times New Roman" panose="02020603050405020304" pitchFamily="18" charset="0"/>
              </a:rPr>
              <a:t>　</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化学反应速率的计算与快慢比较</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【例题</a:t>
            </a:r>
            <a:r>
              <a:rPr lang="en-US" altLang="zh-CN" sz="2200" b="1"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NEU-BZ-S92"/>
                <a:ea typeface="Arial" panose="020B0604020202020204" pitchFamily="34"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反应</a:t>
            </a:r>
            <a:r>
              <a:rPr lang="en-US" altLang="zh-CN" sz="2200" dirty="0">
                <a:solidFill>
                  <a:srgbClr val="000000"/>
                </a:solidFill>
                <a:latin typeface="Times New Roman" panose="02020603050405020304" pitchFamily="18" charset="0"/>
                <a:cs typeface="Times New Roman" panose="02020603050405020304" pitchFamily="18" charset="0"/>
              </a:rPr>
              <a:t>4NH</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(g)+5O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(g</a:t>
            </a:r>
            <a:r>
              <a:rPr lang="en-US" altLang="zh-CN" sz="2200" dirty="0" smtClean="0">
                <a:solidFill>
                  <a:srgbClr val="000000"/>
                </a:solidFill>
                <a:latin typeface="Times New Roman" panose="02020603050405020304" pitchFamily="18" charset="0"/>
                <a:cs typeface="Times New Roman" panose="02020603050405020304" pitchFamily="18" charset="0"/>
              </a:rPr>
              <a:t>)         4NO(g</a:t>
            </a:r>
            <a:r>
              <a:rPr lang="en-US" altLang="zh-CN" sz="2200" dirty="0">
                <a:solidFill>
                  <a:srgbClr val="000000"/>
                </a:solidFill>
                <a:latin typeface="Times New Roman" panose="02020603050405020304" pitchFamily="18" charset="0"/>
                <a:cs typeface="Times New Roman" panose="02020603050405020304" pitchFamily="18" charset="0"/>
              </a:rPr>
              <a:t>)+6H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O(g)</a:t>
            </a:r>
            <a:r>
              <a:rPr lang="zh-CN" altLang="zh-CN" sz="2200" dirty="0">
                <a:solidFill>
                  <a:srgbClr val="000000"/>
                </a:solidFill>
                <a:latin typeface="Times New Roman" panose="02020603050405020304" pitchFamily="18" charset="0"/>
                <a:cs typeface="Times New Roman" panose="02020603050405020304" pitchFamily="18" charset="0"/>
              </a:rPr>
              <a:t>在</a:t>
            </a:r>
            <a:r>
              <a:rPr lang="en-US" altLang="zh-CN" sz="2200" dirty="0">
                <a:solidFill>
                  <a:srgbClr val="000000"/>
                </a:solidFill>
                <a:latin typeface="Times New Roman" panose="02020603050405020304" pitchFamily="18" charset="0"/>
                <a:cs typeface="Times New Roman" panose="02020603050405020304" pitchFamily="18" charset="0"/>
              </a:rPr>
              <a:t>10 L</a:t>
            </a:r>
            <a:r>
              <a:rPr lang="zh-CN" altLang="zh-CN" sz="2200" dirty="0">
                <a:solidFill>
                  <a:srgbClr val="000000"/>
                </a:solidFill>
                <a:latin typeface="Times New Roman" panose="02020603050405020304" pitchFamily="18" charset="0"/>
                <a:cs typeface="Times New Roman" panose="02020603050405020304" pitchFamily="18" charset="0"/>
              </a:rPr>
              <a:t>密闭容器中进行</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半分钟后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水蒸气的物质的量增加了</a:t>
            </a:r>
            <a:r>
              <a:rPr lang="en-US" altLang="zh-CN" sz="2200" dirty="0">
                <a:solidFill>
                  <a:srgbClr val="000000"/>
                </a:solidFill>
                <a:latin typeface="Times New Roman" panose="02020603050405020304" pitchFamily="18" charset="0"/>
                <a:cs typeface="Times New Roman" panose="02020603050405020304" pitchFamily="18" charset="0"/>
              </a:rPr>
              <a:t>0.45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则此反应的平均速率</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(X)(</a:t>
            </a:r>
            <a:r>
              <a:rPr lang="zh-CN" altLang="zh-CN" sz="2200" dirty="0">
                <a:solidFill>
                  <a:srgbClr val="000000"/>
                </a:solidFill>
                <a:latin typeface="Times New Roman" panose="02020603050405020304" pitchFamily="18" charset="0"/>
                <a:cs typeface="Times New Roman" panose="02020603050405020304" pitchFamily="18" charset="0"/>
              </a:rPr>
              <a:t>反应物的消耗速率或生成物的生成速率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可表示为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A.</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(NH</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)=0.010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B.</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)=0.001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C.</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(NO)=0.001 0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D.</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O)=0.045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pic>
        <p:nvPicPr>
          <p:cNvPr id="10" name="Picture 59"/>
          <p:cNvPicPr/>
          <p:nvPr/>
        </p:nvPicPr>
        <p:blipFill>
          <a:blip r:embed="rId5" cstate="print"/>
          <a:stretch>
            <a:fillRect/>
          </a:stretch>
        </p:blipFill>
        <p:spPr>
          <a:xfrm>
            <a:off x="4766252" y="2226636"/>
            <a:ext cx="504113" cy="281429"/>
          </a:xfrm>
          <a:prstGeom prst="rect">
            <a:avLst/>
          </a:prstGeom>
        </p:spPr>
      </p:pic>
    </p:spTree>
    <p:extLst>
      <p:ext uri="{BB962C8B-B14F-4D97-AF65-F5344CB8AC3E}">
        <p14:creationId xmlns:p14="http://schemas.microsoft.com/office/powerpoint/2010/main" xmlns="" val="4126244834"/>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a:hlinkClick r:id="rId3"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重点难点</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a:hlinkClick r:id="rId4"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重要考向</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TextBox 3">
            <a:hlinkClick r:id="rId4" action="ppaction://hlinksldjump"/>
          </p:cNvPr>
          <p:cNvSpPr txBox="1"/>
          <p:nvPr/>
        </p:nvSpPr>
        <p:spPr>
          <a:xfrm>
            <a:off x="6156176" y="920429"/>
            <a:ext cx="646331"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smtClean="0"/>
              <a:t>考向一</a:t>
            </a:r>
            <a:endParaRPr lang="zh-CN" altLang="en-US" dirty="0"/>
          </a:p>
        </p:txBody>
      </p:sp>
      <p:sp>
        <p:nvSpPr>
          <p:cNvPr id="12" name="TextBox 40">
            <a:hlinkClick r:id="rId5" action="ppaction://hlinksldjump"/>
          </p:cNvPr>
          <p:cNvSpPr txBox="1"/>
          <p:nvPr/>
        </p:nvSpPr>
        <p:spPr>
          <a:xfrm>
            <a:off x="6999939" y="920429"/>
            <a:ext cx="646331" cy="276999"/>
          </a:xfrm>
          <a:prstGeom prst="rect">
            <a:avLst/>
          </a:prstGeom>
          <a:noFill/>
        </p:spPr>
        <p:txBody>
          <a:bodyPr wrap="none" rtlCol="0">
            <a:spAutoFit/>
          </a:bodyPr>
          <a:lstStyle>
            <a:defPPr>
              <a:defRPr lang="zh-CN"/>
            </a:defPPr>
            <a:lvl1pPr>
              <a:defRPr sz="1200">
                <a:solidFill>
                  <a:srgbClr val="E75E22"/>
                </a:solidFill>
                <a:latin typeface="+mj-ea"/>
                <a:ea typeface="+mj-ea"/>
              </a:defRPr>
            </a:lvl1pPr>
          </a:lstStyle>
          <a:p>
            <a:r>
              <a:rPr lang="zh-CN" altLang="en-US" dirty="0">
                <a:solidFill>
                  <a:schemeClr val="tx1"/>
                </a:solidFill>
              </a:rPr>
              <a:t>考</a:t>
            </a:r>
            <a:r>
              <a:rPr lang="zh-CN" altLang="en-US" dirty="0" smtClean="0">
                <a:solidFill>
                  <a:schemeClr val="tx1"/>
                </a:solidFill>
              </a:rPr>
              <a:t>向二</a:t>
            </a:r>
            <a:endParaRPr lang="zh-CN" altLang="en-US" dirty="0">
              <a:solidFill>
                <a:schemeClr val="tx1"/>
              </a:solidFill>
            </a:endParaRPr>
          </a:p>
        </p:txBody>
      </p:sp>
      <p:sp>
        <p:nvSpPr>
          <p:cNvPr id="2" name="矩形 1"/>
          <p:cNvSpPr>
            <a:spLocks noChangeAspect="1"/>
          </p:cNvSpPr>
          <p:nvPr/>
        </p:nvSpPr>
        <p:spPr>
          <a:xfrm>
            <a:off x="508000" y="1329882"/>
            <a:ext cx="4036682" cy="498598"/>
          </a:xfrm>
          <a:prstGeom prst="rect">
            <a:avLst/>
          </a:prstGeom>
        </p:spPr>
        <p:txBody>
          <a:bodyPr wrap="none">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解析</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先求出</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O)</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。由题意</a:t>
            </a:r>
            <a:r>
              <a:rPr lang="en-US" altLang="zh-CN" sz="2200" dirty="0" smtClean="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xmlns="" val="3201278951"/>
              </p:ext>
            </p:extLst>
          </p:nvPr>
        </p:nvGraphicFramePr>
        <p:xfrm>
          <a:off x="312642" y="1811937"/>
          <a:ext cx="8128000" cy="1889138"/>
        </p:xfrm>
        <a:graphic>
          <a:graphicData uri="http://schemas.openxmlformats.org/presentationml/2006/ole">
            <p:oleObj spid="_x0000_s6154" name="文档" r:id="rId6" imgW="3839157" imgH="892959" progId="Word.Document.12">
              <p:embed/>
            </p:oleObj>
          </a:graphicData>
        </a:graphic>
      </p:graphicFrame>
      <p:sp>
        <p:nvSpPr>
          <p:cNvPr id="4" name="矩形 3"/>
          <p:cNvSpPr>
            <a:spLocks noChangeAspect="1"/>
          </p:cNvSpPr>
          <p:nvPr/>
        </p:nvSpPr>
        <p:spPr>
          <a:xfrm>
            <a:off x="508000" y="3701075"/>
            <a:ext cx="8128000" cy="2475999"/>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(NO)=</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(NH</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)=0.001</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0</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可见</a:t>
            </a: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B</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错</a:t>
            </a: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对。</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C</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ea typeface="黑体" panose="02010609060101010101" pitchFamily="49" charset="-122"/>
                <a:cs typeface="Times New Roman" panose="02020603050405020304" pitchFamily="18" charset="0"/>
              </a:rPr>
              <a:t>规律方法点拨</a:t>
            </a:r>
            <a:r>
              <a:rPr lang="zh-CN" altLang="zh-CN" sz="22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参加化学反应的各物质表示的速率之比等于化学方程式中各物质的化学计量数之比</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这是进行反应速率换算的主要依据。</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3935212603"/>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down)">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a:hlinkClick r:id="rId3"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重点难点</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a:hlinkClick r:id="rId4"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重要考向</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TextBox 3">
            <a:hlinkClick r:id="rId4" action="ppaction://hlinksldjump"/>
          </p:cNvPr>
          <p:cNvSpPr txBox="1"/>
          <p:nvPr/>
        </p:nvSpPr>
        <p:spPr>
          <a:xfrm>
            <a:off x="6156176" y="920429"/>
            <a:ext cx="646331"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smtClean="0"/>
              <a:t>考向一</a:t>
            </a:r>
            <a:endParaRPr lang="zh-CN" altLang="en-US" dirty="0"/>
          </a:p>
        </p:txBody>
      </p:sp>
      <p:sp>
        <p:nvSpPr>
          <p:cNvPr id="12" name="TextBox 40">
            <a:hlinkClick r:id="rId5" action="ppaction://hlinksldjump"/>
          </p:cNvPr>
          <p:cNvSpPr txBox="1"/>
          <p:nvPr/>
        </p:nvSpPr>
        <p:spPr>
          <a:xfrm>
            <a:off x="6999939" y="920429"/>
            <a:ext cx="646331" cy="276999"/>
          </a:xfrm>
          <a:prstGeom prst="rect">
            <a:avLst/>
          </a:prstGeom>
          <a:noFill/>
        </p:spPr>
        <p:txBody>
          <a:bodyPr wrap="none" rtlCol="0">
            <a:spAutoFit/>
          </a:bodyPr>
          <a:lstStyle>
            <a:defPPr>
              <a:defRPr lang="zh-CN"/>
            </a:defPPr>
            <a:lvl1pPr>
              <a:defRPr sz="1200">
                <a:solidFill>
                  <a:srgbClr val="E75E22"/>
                </a:solidFill>
                <a:latin typeface="+mj-ea"/>
                <a:ea typeface="+mj-ea"/>
              </a:defRPr>
            </a:lvl1pPr>
          </a:lstStyle>
          <a:p>
            <a:r>
              <a:rPr lang="zh-CN" altLang="en-US" dirty="0">
                <a:solidFill>
                  <a:schemeClr val="tx1"/>
                </a:solidFill>
              </a:rPr>
              <a:t>考</a:t>
            </a:r>
            <a:r>
              <a:rPr lang="zh-CN" altLang="en-US" dirty="0" smtClean="0">
                <a:solidFill>
                  <a:schemeClr val="tx1"/>
                </a:solidFill>
              </a:rPr>
              <a:t>向二</a:t>
            </a:r>
            <a:endParaRPr lang="zh-CN" altLang="en-US" dirty="0">
              <a:solidFill>
                <a:schemeClr val="tx1"/>
              </a:solidFill>
            </a:endParaRPr>
          </a:p>
        </p:txBody>
      </p:sp>
      <p:sp>
        <p:nvSpPr>
          <p:cNvPr id="2" name="矩形 1"/>
          <p:cNvSpPr>
            <a:spLocks noChangeAspect="1"/>
          </p:cNvSpPr>
          <p:nvPr/>
        </p:nvSpPr>
        <p:spPr>
          <a:xfrm>
            <a:off x="508000" y="1545609"/>
            <a:ext cx="8128000" cy="2529923"/>
          </a:xfrm>
          <a:prstGeom prst="rect">
            <a:avLst/>
          </a:prstGeom>
        </p:spPr>
        <p:txBody>
          <a:bodyPr>
            <a:spAutoFit/>
          </a:bodyPr>
          <a:lstStyle/>
          <a:p>
            <a:pPr indent="254000">
              <a:lnSpc>
                <a:spcPct val="120000"/>
              </a:lnSpc>
              <a:spcAft>
                <a:spcPts val="0"/>
              </a:spcAft>
              <a:tabLst>
                <a:tab pos="1029335" algn="l"/>
                <a:tab pos="1850390" algn="l"/>
                <a:tab pos="2538095" algn="l"/>
                <a:tab pos="3221990" algn="l"/>
              </a:tabLst>
            </a:pPr>
            <a:r>
              <a:rPr lang="zh-CN" altLang="zh-CN" sz="2200" b="1" dirty="0">
                <a:solidFill>
                  <a:srgbClr val="000000"/>
                </a:solidFill>
                <a:latin typeface="Times New Roman" panose="02020603050405020304" pitchFamily="18" charset="0"/>
                <a:ea typeface="黑体" panose="02010609060101010101" pitchFamily="49" charset="-122"/>
                <a:cs typeface="Times New Roman" panose="02020603050405020304" pitchFamily="18" charset="0"/>
              </a:rPr>
              <a:t>成功体验</a:t>
            </a:r>
            <a:r>
              <a:rPr lang="en-US" altLang="zh-CN" sz="2200" b="1"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(2016</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浙江浙大附中月考</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反应</a:t>
            </a:r>
            <a:r>
              <a:rPr lang="en-US" altLang="zh-CN" sz="2200" dirty="0" smtClean="0">
                <a:solidFill>
                  <a:srgbClr val="000000"/>
                </a:solidFill>
                <a:latin typeface="Times New Roman" panose="02020603050405020304" pitchFamily="18" charset="0"/>
                <a:cs typeface="Times New Roman" panose="02020603050405020304" pitchFamily="18" charset="0"/>
              </a:rPr>
              <a:t>2SO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a:t>
            </a:r>
            <a:r>
              <a:rPr lang="en-US" altLang="zh-CN" sz="2200" dirty="0" smtClean="0">
                <a:solidFill>
                  <a:srgbClr val="000000"/>
                </a:solidFill>
                <a:latin typeface="Times New Roman" panose="02020603050405020304" pitchFamily="18" charset="0"/>
                <a:cs typeface="Times New Roman" panose="02020603050405020304" pitchFamily="18" charset="0"/>
              </a:rPr>
              <a:t>+O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               </a:t>
            </a:r>
            <a:r>
              <a:rPr lang="en-US" altLang="zh-CN" sz="2200" dirty="0" smtClean="0">
                <a:solidFill>
                  <a:srgbClr val="000000"/>
                </a:solidFill>
                <a:latin typeface="Times New Roman" panose="02020603050405020304" pitchFamily="18" charset="0"/>
                <a:cs typeface="Times New Roman" panose="02020603050405020304" pitchFamily="18" charset="0"/>
              </a:rPr>
              <a:t>2SO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经一段时间后</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的浓度增加了</a:t>
            </a:r>
            <a:r>
              <a:rPr lang="en-US" altLang="zh-CN" sz="2200" dirty="0">
                <a:solidFill>
                  <a:srgbClr val="000000"/>
                </a:solidFill>
                <a:latin typeface="Times New Roman" panose="02020603050405020304" pitchFamily="18" charset="0"/>
                <a:cs typeface="Times New Roman" panose="02020603050405020304" pitchFamily="18" charset="0"/>
              </a:rPr>
              <a:t>0.4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在这段时间内用</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表示的反应速率为</a:t>
            </a:r>
            <a:r>
              <a:rPr lang="en-US" altLang="zh-CN" sz="2200" dirty="0">
                <a:solidFill>
                  <a:srgbClr val="000000"/>
                </a:solidFill>
                <a:latin typeface="Times New Roman" panose="02020603050405020304" pitchFamily="18" charset="0"/>
                <a:cs typeface="Times New Roman" panose="02020603050405020304" pitchFamily="18" charset="0"/>
              </a:rPr>
              <a:t>0.04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则这段时间为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A.0.1 s	B.2.5 s	C.5 s	D.10 s</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解析</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a:t>
            </a:r>
            <a:r>
              <a:rPr lang="en-US" altLang="zh-CN" sz="2200" i="1" dirty="0">
                <a:solidFill>
                  <a:srgbClr val="000000"/>
                </a:solidFill>
                <a:latin typeface="Times New Roman" panose="02020603050405020304" pitchFamily="18" charset="0"/>
                <a:cs typeface="Times New Roman" panose="02020603050405020304" pitchFamily="18" charset="0"/>
              </a:rPr>
              <a:t>c</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增加</a:t>
            </a:r>
            <a:r>
              <a:rPr lang="en-US" altLang="zh-CN" sz="2200" dirty="0">
                <a:solidFill>
                  <a:srgbClr val="000000"/>
                </a:solidFill>
                <a:latin typeface="Times New Roman" panose="02020603050405020304" pitchFamily="18" charset="0"/>
                <a:cs typeface="Times New Roman" panose="02020603050405020304" pitchFamily="18" charset="0"/>
              </a:rPr>
              <a:t>0.4</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c</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减小</a:t>
            </a:r>
            <a:r>
              <a:rPr lang="en-US" altLang="zh-CN" sz="2200" dirty="0">
                <a:solidFill>
                  <a:srgbClr val="000000"/>
                </a:solidFill>
                <a:latin typeface="Times New Roman" panose="02020603050405020304" pitchFamily="18" charset="0"/>
                <a:cs typeface="Times New Roman" panose="02020603050405020304" pitchFamily="18" charset="0"/>
              </a:rPr>
              <a:t>0.2</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)=0.04</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)=2</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xmlns="" val="379240642"/>
              </p:ext>
            </p:extLst>
          </p:nvPr>
        </p:nvGraphicFramePr>
        <p:xfrm>
          <a:off x="312642" y="4036036"/>
          <a:ext cx="8128000" cy="1270630"/>
        </p:xfrm>
        <a:graphic>
          <a:graphicData uri="http://schemas.openxmlformats.org/presentationml/2006/ole">
            <p:oleObj spid="_x0000_s7178" name="文档" r:id="rId6" imgW="3839157" imgH="600587" progId="Word.Document.12">
              <p:embed/>
            </p:oleObj>
          </a:graphicData>
        </a:graphic>
      </p:graphicFrame>
      <p:sp>
        <p:nvSpPr>
          <p:cNvPr id="4" name="矩形 3"/>
          <p:cNvSpPr>
            <a:spLocks noChangeAspect="1"/>
          </p:cNvSpPr>
          <p:nvPr/>
        </p:nvSpPr>
        <p:spPr>
          <a:xfrm>
            <a:off x="508000" y="5306666"/>
            <a:ext cx="1354858" cy="498598"/>
          </a:xfrm>
          <a:prstGeom prst="rect">
            <a:avLst/>
          </a:prstGeom>
        </p:spPr>
        <p:txBody>
          <a:bodyPr wrap="none">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smtClean="0">
                <a:solidFill>
                  <a:srgbClr val="000000"/>
                </a:solidFill>
                <a:latin typeface="Times New Roman" panose="02020603050405020304" pitchFamily="18" charset="0"/>
                <a:cs typeface="Times New Roman" panose="02020603050405020304" pitchFamily="18" charset="0"/>
              </a:rPr>
              <a:t>C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pic>
        <p:nvPicPr>
          <p:cNvPr id="10" name="图片 9"/>
          <p:cNvPicPr/>
          <p:nvPr/>
        </p:nvPicPr>
        <p:blipFill>
          <a:blip r:embed="rId7" cstate="print"/>
          <a:stretch>
            <a:fillRect/>
          </a:stretch>
        </p:blipFill>
        <p:spPr>
          <a:xfrm>
            <a:off x="6763871" y="1607327"/>
            <a:ext cx="557543" cy="359217"/>
          </a:xfrm>
          <a:prstGeom prst="rect">
            <a:avLst/>
          </a:prstGeom>
        </p:spPr>
      </p:pic>
    </p:spTree>
    <p:extLst>
      <p:ext uri="{BB962C8B-B14F-4D97-AF65-F5344CB8AC3E}">
        <p14:creationId xmlns:p14="http://schemas.microsoft.com/office/powerpoint/2010/main" xmlns="" val="847895129"/>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zh-CN" dirty="0"/>
              <a:t>第一单元　化学反应速率</a:t>
            </a:r>
          </a:p>
        </p:txBody>
      </p:sp>
    </p:spTree>
    <p:extLst>
      <p:ext uri="{BB962C8B-B14F-4D97-AF65-F5344CB8AC3E}">
        <p14:creationId xmlns:p14="http://schemas.microsoft.com/office/powerpoint/2010/main" xmlns="" val="1350379119"/>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a:hlinkClick r:id="rId3"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重点难点</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a:hlinkClick r:id="rId4"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重要考向</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TextBox 3">
            <a:hlinkClick r:id="rId4" action="ppaction://hlinksldjump"/>
          </p:cNvPr>
          <p:cNvSpPr txBox="1"/>
          <p:nvPr/>
        </p:nvSpPr>
        <p:spPr>
          <a:xfrm>
            <a:off x="6156176" y="920429"/>
            <a:ext cx="646331"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a:t>考向一</a:t>
            </a:r>
          </a:p>
        </p:txBody>
      </p:sp>
      <p:sp>
        <p:nvSpPr>
          <p:cNvPr id="12" name="TextBox 40">
            <a:hlinkClick r:id="rId5" action="ppaction://hlinksldjump"/>
          </p:cNvPr>
          <p:cNvSpPr txBox="1"/>
          <p:nvPr/>
        </p:nvSpPr>
        <p:spPr>
          <a:xfrm>
            <a:off x="6999939" y="920429"/>
            <a:ext cx="646331"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a:t>考向二</a:t>
            </a:r>
          </a:p>
        </p:txBody>
      </p:sp>
      <p:sp>
        <p:nvSpPr>
          <p:cNvPr id="2" name="矩形 1"/>
          <p:cNvSpPr>
            <a:spLocks noChangeAspect="1"/>
          </p:cNvSpPr>
          <p:nvPr/>
        </p:nvSpPr>
        <p:spPr>
          <a:xfrm>
            <a:off x="508000" y="1207638"/>
            <a:ext cx="8128000" cy="3709862"/>
          </a:xfrm>
          <a:prstGeom prst="rect">
            <a:avLst/>
          </a:prstGeom>
        </p:spPr>
        <p:txBody>
          <a:bodyPr>
            <a:spAutoFit/>
          </a:bodyPr>
          <a:lstStyle/>
          <a:p>
            <a:pPr indent="254000">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考向二</a:t>
            </a:r>
            <a:r>
              <a:rPr lang="zh-CN" altLang="zh-CN" sz="2200" dirty="0">
                <a:solidFill>
                  <a:srgbClr val="000000"/>
                </a:solidFill>
                <a:latin typeface="Times New Roman" panose="02020603050405020304" pitchFamily="18" charset="0"/>
                <a:cs typeface="Times New Roman" panose="02020603050405020304" pitchFamily="18" charset="0"/>
              </a:rPr>
              <a:t>　</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化学反应速率的测量</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【例题</a:t>
            </a:r>
            <a:r>
              <a:rPr lang="en-US" altLang="zh-CN" sz="2200" b="1"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NEU-BZ-S92"/>
                <a:ea typeface="Arial" panose="020B0604020202020204" pitchFamily="34"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(2016</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江苏镇江测试</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为了测量化学反应速率与浓度之间的关系</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某同学按如图甲所示的装置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其他夹持装置已略去</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进行实验</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在锥形瓶内放入</a:t>
            </a:r>
            <a:r>
              <a:rPr lang="en-US" altLang="zh-CN" sz="2200" dirty="0">
                <a:solidFill>
                  <a:srgbClr val="000000"/>
                </a:solidFill>
                <a:latin typeface="Times New Roman" panose="02020603050405020304" pitchFamily="18" charset="0"/>
                <a:cs typeface="Times New Roman" panose="02020603050405020304" pitchFamily="18" charset="0"/>
              </a:rPr>
              <a:t>2 g</a:t>
            </a:r>
            <a:r>
              <a:rPr lang="zh-CN" altLang="zh-CN" sz="2200" dirty="0">
                <a:solidFill>
                  <a:srgbClr val="000000"/>
                </a:solidFill>
                <a:latin typeface="Times New Roman" panose="02020603050405020304" pitchFamily="18" charset="0"/>
                <a:cs typeface="Times New Roman" panose="02020603050405020304" pitchFamily="18" charset="0"/>
              </a:rPr>
              <a:t>锌粒</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然后通过分液漏斗加入</a:t>
            </a:r>
            <a:r>
              <a:rPr lang="en-US" altLang="zh-CN" sz="2200" dirty="0">
                <a:solidFill>
                  <a:srgbClr val="000000"/>
                </a:solidFill>
                <a:latin typeface="Times New Roman" panose="02020603050405020304" pitchFamily="18" charset="0"/>
                <a:cs typeface="Times New Roman" panose="02020603050405020304" pitchFamily="18" charset="0"/>
              </a:rPr>
              <a:t>40 mL 1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稀硫酸</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测量收集</a:t>
            </a:r>
            <a:r>
              <a:rPr lang="en-US" altLang="zh-CN" sz="2200" dirty="0">
                <a:solidFill>
                  <a:srgbClr val="000000"/>
                </a:solidFill>
                <a:latin typeface="Times New Roman" panose="02020603050405020304" pitchFamily="18" charset="0"/>
                <a:cs typeface="Times New Roman" panose="02020603050405020304" pitchFamily="18" charset="0"/>
              </a:rPr>
              <a:t>10 mL 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所用的时间为</a:t>
            </a:r>
            <a:r>
              <a:rPr lang="en-US" altLang="zh-CN" sz="2200" i="1" dirty="0">
                <a:solidFill>
                  <a:srgbClr val="000000"/>
                </a:solidFill>
                <a:latin typeface="Times New Roman" panose="02020603050405020304" pitchFamily="18" charset="0"/>
                <a:cs typeface="Times New Roman" panose="02020603050405020304" pitchFamily="18" charset="0"/>
              </a:rPr>
              <a:t>t</a:t>
            </a:r>
            <a:r>
              <a:rPr lang="en-US" altLang="zh-CN" sz="2200" dirty="0">
                <a:solidFill>
                  <a:srgbClr val="000000"/>
                </a:solidFill>
                <a:latin typeface="Times New Roman" panose="02020603050405020304" pitchFamily="18" charset="0"/>
                <a:cs typeface="Times New Roman" panose="02020603050405020304" pitchFamily="18" charset="0"/>
              </a:rPr>
              <a:t> min</a:t>
            </a:r>
            <a:r>
              <a:rPr lang="zh-CN" altLang="zh-CN" sz="2200" dirty="0">
                <a:solidFill>
                  <a:srgbClr val="000000"/>
                </a:solidFill>
                <a:latin typeface="Times New Roman" panose="02020603050405020304" pitchFamily="18" charset="0"/>
                <a:cs typeface="Times New Roman" panose="02020603050405020304" pitchFamily="18" charset="0"/>
              </a:rPr>
              <a:t>。由于时间限制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他没来得及做锌与</a:t>
            </a:r>
            <a:r>
              <a:rPr lang="en-US" altLang="zh-CN" sz="2200" dirty="0">
                <a:solidFill>
                  <a:srgbClr val="000000"/>
                </a:solidFill>
                <a:latin typeface="Times New Roman" panose="02020603050405020304" pitchFamily="18" charset="0"/>
                <a:cs typeface="Times New Roman" panose="02020603050405020304" pitchFamily="18" charset="0"/>
              </a:rPr>
              <a:t>4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硫酸反应的实验。在写实验报告时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他参考了另一组同学的数据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发现锌与</a:t>
            </a:r>
            <a:r>
              <a:rPr lang="en-US" altLang="zh-CN" sz="2200" dirty="0">
                <a:solidFill>
                  <a:srgbClr val="000000"/>
                </a:solidFill>
                <a:latin typeface="Times New Roman" panose="02020603050405020304" pitchFamily="18" charset="0"/>
                <a:cs typeface="Times New Roman" panose="02020603050405020304" pitchFamily="18" charset="0"/>
              </a:rPr>
              <a:t>4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硫酸反应</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收集</a:t>
            </a:r>
            <a:r>
              <a:rPr lang="en-US" altLang="zh-CN" sz="2200" dirty="0">
                <a:solidFill>
                  <a:srgbClr val="000000"/>
                </a:solidFill>
                <a:latin typeface="Times New Roman" panose="02020603050405020304" pitchFamily="18" charset="0"/>
                <a:cs typeface="Times New Roman" panose="02020603050405020304" pitchFamily="18" charset="0"/>
              </a:rPr>
              <a:t>10 mL 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所用的时间也为</a:t>
            </a:r>
            <a:r>
              <a:rPr lang="en-US" altLang="zh-CN" sz="2200" i="1" dirty="0">
                <a:solidFill>
                  <a:srgbClr val="000000"/>
                </a:solidFill>
                <a:latin typeface="Times New Roman" panose="02020603050405020304" pitchFamily="18" charset="0"/>
                <a:cs typeface="Times New Roman" panose="02020603050405020304" pitchFamily="18" charset="0"/>
              </a:rPr>
              <a:t>t</a:t>
            </a:r>
            <a:r>
              <a:rPr lang="en-US" altLang="zh-CN" sz="2200" dirty="0">
                <a:solidFill>
                  <a:srgbClr val="000000"/>
                </a:solidFill>
                <a:latin typeface="Times New Roman" panose="02020603050405020304" pitchFamily="18" charset="0"/>
                <a:cs typeface="Times New Roman" panose="02020603050405020304" pitchFamily="18" charset="0"/>
              </a:rPr>
              <a:t> min,</a:t>
            </a:r>
            <a:r>
              <a:rPr lang="zh-CN" altLang="zh-CN" sz="2200" dirty="0">
                <a:solidFill>
                  <a:srgbClr val="000000"/>
                </a:solidFill>
                <a:latin typeface="Times New Roman" panose="02020603050405020304" pitchFamily="18" charset="0"/>
                <a:cs typeface="Times New Roman" panose="02020603050405020304" pitchFamily="18" charset="0"/>
              </a:rPr>
              <a:t>于是他得出结论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浓度对化学反应速率的影响不大</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所用的仪器气密性良好</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所用硫酸均为统一配制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xmlns="" val="589989968"/>
              </p:ext>
            </p:extLst>
          </p:nvPr>
        </p:nvGraphicFramePr>
        <p:xfrm>
          <a:off x="1071476" y="4870570"/>
          <a:ext cx="7001049" cy="1942806"/>
        </p:xfrm>
        <a:graphic>
          <a:graphicData uri="http://schemas.openxmlformats.org/presentationml/2006/ole">
            <p:oleObj spid="_x0000_s8200" name="文档" r:id="rId6" imgW="3839157" imgH="1065790" progId="Word.Document.12">
              <p:embed/>
            </p:oleObj>
          </a:graphicData>
        </a:graphic>
      </p:graphicFrame>
    </p:spTree>
    <p:extLst>
      <p:ext uri="{BB962C8B-B14F-4D97-AF65-F5344CB8AC3E}">
        <p14:creationId xmlns:p14="http://schemas.microsoft.com/office/powerpoint/2010/main" xmlns="" val="1505982877"/>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a:hlinkClick r:id="rId2"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重点难点</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a:hlinkClick r:id="rId3"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重要考向</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TextBox 3">
            <a:hlinkClick r:id="rId3" action="ppaction://hlinksldjump"/>
          </p:cNvPr>
          <p:cNvSpPr txBox="1"/>
          <p:nvPr/>
        </p:nvSpPr>
        <p:spPr>
          <a:xfrm>
            <a:off x="6156176" y="920429"/>
            <a:ext cx="646331"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a:t>考向一</a:t>
            </a:r>
          </a:p>
        </p:txBody>
      </p:sp>
      <p:sp>
        <p:nvSpPr>
          <p:cNvPr id="12" name="TextBox 40">
            <a:hlinkClick r:id="rId4" action="ppaction://hlinksldjump"/>
          </p:cNvPr>
          <p:cNvSpPr txBox="1"/>
          <p:nvPr/>
        </p:nvSpPr>
        <p:spPr>
          <a:xfrm>
            <a:off x="6999939" y="920429"/>
            <a:ext cx="646331"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a:t>考向二</a:t>
            </a:r>
          </a:p>
        </p:txBody>
      </p:sp>
      <p:sp>
        <p:nvSpPr>
          <p:cNvPr id="2" name="矩形 1"/>
          <p:cNvSpPr>
            <a:spLocks noChangeAspect="1"/>
          </p:cNvSpPr>
          <p:nvPr/>
        </p:nvSpPr>
        <p:spPr>
          <a:xfrm>
            <a:off x="508000" y="1497936"/>
            <a:ext cx="8128000" cy="411612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该结论是</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可靠的</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B.</a:t>
            </a:r>
            <a:r>
              <a:rPr lang="zh-CN" altLang="zh-CN" sz="2200" dirty="0">
                <a:solidFill>
                  <a:srgbClr val="000000"/>
                </a:solidFill>
                <a:latin typeface="Times New Roman" panose="02020603050405020304" pitchFamily="18" charset="0"/>
                <a:cs typeface="Times New Roman" panose="02020603050405020304" pitchFamily="18" charset="0"/>
              </a:rPr>
              <a:t>不可靠的</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基本正确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有疑点</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D.</a:t>
            </a:r>
            <a:r>
              <a:rPr lang="zh-CN" altLang="zh-CN" sz="2200" dirty="0">
                <a:solidFill>
                  <a:srgbClr val="000000"/>
                </a:solidFill>
                <a:latin typeface="Times New Roman" panose="02020603050405020304" pitchFamily="18" charset="0"/>
                <a:cs typeface="Times New Roman" panose="02020603050405020304" pitchFamily="18" charset="0"/>
              </a:rPr>
              <a:t>可能正确也可能不正确</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请说出你做出此选择的理由</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如果仍以测量</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的体积来测定该反应的速率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除了用注射器测量</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的体积外</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还有别的方法测量</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的体积。请你在如图乙所示的氢气的发生装置后画出其中一种测量方法的装置图。</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你还能够通过测量哪些相关的量来测定该反应的速率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2749059129"/>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a:hlinkClick r:id="rId2"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重点难点</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a:hlinkClick r:id="rId3"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重要考向</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TextBox 3">
            <a:hlinkClick r:id="rId3" action="ppaction://hlinksldjump"/>
          </p:cNvPr>
          <p:cNvSpPr txBox="1"/>
          <p:nvPr/>
        </p:nvSpPr>
        <p:spPr>
          <a:xfrm>
            <a:off x="6156176" y="920429"/>
            <a:ext cx="646331"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a:t>考向一</a:t>
            </a:r>
          </a:p>
        </p:txBody>
      </p:sp>
      <p:sp>
        <p:nvSpPr>
          <p:cNvPr id="12" name="TextBox 40">
            <a:hlinkClick r:id="rId4" action="ppaction://hlinksldjump"/>
          </p:cNvPr>
          <p:cNvSpPr txBox="1"/>
          <p:nvPr/>
        </p:nvSpPr>
        <p:spPr>
          <a:xfrm>
            <a:off x="6999939" y="920429"/>
            <a:ext cx="646331"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a:t>考向二</a:t>
            </a:r>
          </a:p>
        </p:txBody>
      </p:sp>
      <p:sp>
        <p:nvSpPr>
          <p:cNvPr id="2" name="矩形 1"/>
          <p:cNvSpPr>
            <a:spLocks noChangeAspect="1"/>
          </p:cNvSpPr>
          <p:nvPr/>
        </p:nvSpPr>
        <p:spPr>
          <a:xfrm>
            <a:off x="508000" y="1207638"/>
            <a:ext cx="8128000" cy="2069734"/>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解析</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结论不正确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反应时间不仅取决于反应物的浓度</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锌粒的大小、硫酸的加入速率、所用计时器的不同等各种因素均能导致测量数据的不准确。</a:t>
            </a: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定量测量气体的方法较多</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但原理基本相同</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可采用排水集气法收集。</a:t>
            </a:r>
            <a:r>
              <a:rPr lang="en-US" altLang="zh-CN" sz="22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测量化学反应速率时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与其中任何一种化学物质的浓度或质量相关的性质都可使用。</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
        <p:nvSpPr>
          <p:cNvPr id="4" name="矩形 3"/>
          <p:cNvSpPr>
            <a:spLocks noChangeAspect="1"/>
          </p:cNvSpPr>
          <p:nvPr/>
        </p:nvSpPr>
        <p:spPr>
          <a:xfrm>
            <a:off x="508000" y="3277372"/>
            <a:ext cx="8128000" cy="2936188"/>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(1)B</a:t>
            </a:r>
            <a:r>
              <a:rPr lang="zh-CN" altLang="zh-CN" sz="2200" dirty="0">
                <a:solidFill>
                  <a:srgbClr val="000000"/>
                </a:solidFill>
                <a:latin typeface="Times New Roman" panose="02020603050405020304" pitchFamily="18" charset="0"/>
                <a:cs typeface="Times New Roman" panose="02020603050405020304" pitchFamily="18" charset="0"/>
              </a:rPr>
              <a:t>　反应的条件不同</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或锌粒大小不同或硫酸滴下速率不同或注射器内外针筒间的摩擦力大小不同或所用的计时器不同也会带来误差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其他合理的</a:t>
            </a:r>
            <a:r>
              <a:rPr lang="zh-CN" altLang="zh-CN" sz="2200" dirty="0" smtClean="0">
                <a:solidFill>
                  <a:srgbClr val="000000"/>
                </a:solidFill>
                <a:latin typeface="Times New Roman" panose="02020603050405020304" pitchFamily="18" charset="0"/>
                <a:cs typeface="Times New Roman" panose="02020603050405020304" pitchFamily="18" charset="0"/>
              </a:rPr>
              <a:t>答案也</a:t>
            </a:r>
            <a:r>
              <a:rPr lang="zh-CN" altLang="zh-CN" sz="2200" dirty="0">
                <a:solidFill>
                  <a:srgbClr val="000000"/>
                </a:solidFill>
                <a:latin typeface="Times New Roman" panose="02020603050405020304" pitchFamily="18" charset="0"/>
                <a:cs typeface="Times New Roman" panose="02020603050405020304" pitchFamily="18" charset="0"/>
              </a:rPr>
              <a:t>正确</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如图所示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也可采用其他合理装置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相同时间内所生成的</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的体积或</a:t>
            </a:r>
            <a:r>
              <a:rPr lang="zh-CN" altLang="zh-CN" sz="2200" dirty="0" smtClean="0">
                <a:solidFill>
                  <a:srgbClr val="000000"/>
                </a:solidFill>
                <a:latin typeface="Times New Roman" panose="02020603050405020304" pitchFamily="18" charset="0"/>
                <a:cs typeface="Times New Roman" panose="02020603050405020304" pitchFamily="18" charset="0"/>
              </a:rPr>
              <a:t>相</a:t>
            </a:r>
            <a:endParaRPr lang="en-US" altLang="zh-CN" sz="2200" dirty="0" smtClean="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smtClean="0">
                <a:solidFill>
                  <a:srgbClr val="000000"/>
                </a:solidFill>
                <a:latin typeface="Times New Roman" panose="02020603050405020304" pitchFamily="18" charset="0"/>
                <a:cs typeface="Times New Roman" panose="02020603050405020304" pitchFamily="18" charset="0"/>
              </a:rPr>
              <a:t>同</a:t>
            </a:r>
            <a:r>
              <a:rPr lang="zh-CN" altLang="zh-CN" sz="2200" dirty="0">
                <a:solidFill>
                  <a:srgbClr val="000000"/>
                </a:solidFill>
                <a:latin typeface="Times New Roman" panose="02020603050405020304" pitchFamily="18" charset="0"/>
                <a:cs typeface="Times New Roman" panose="02020603050405020304" pitchFamily="18" charset="0"/>
              </a:rPr>
              <a:t>时间内溶液中</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300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浓度的变化值或</a:t>
            </a:r>
            <a:r>
              <a:rPr lang="zh-CN" altLang="zh-CN" sz="2200" dirty="0" smtClean="0">
                <a:solidFill>
                  <a:srgbClr val="000000"/>
                </a:solidFill>
                <a:latin typeface="Times New Roman" panose="02020603050405020304" pitchFamily="18" charset="0"/>
                <a:cs typeface="Times New Roman" panose="02020603050405020304" pitchFamily="18" charset="0"/>
              </a:rPr>
              <a:t>相</a:t>
            </a:r>
            <a:endParaRPr lang="en-US" altLang="zh-CN" sz="2200" dirty="0" smtClean="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smtClean="0">
                <a:solidFill>
                  <a:srgbClr val="000000"/>
                </a:solidFill>
                <a:latin typeface="Times New Roman" panose="02020603050405020304" pitchFamily="18" charset="0"/>
                <a:cs typeface="Times New Roman" panose="02020603050405020304" pitchFamily="18" charset="0"/>
              </a:rPr>
              <a:t>同</a:t>
            </a:r>
            <a:r>
              <a:rPr lang="zh-CN" altLang="zh-CN" sz="2200" dirty="0">
                <a:solidFill>
                  <a:srgbClr val="000000"/>
                </a:solidFill>
                <a:latin typeface="Times New Roman" panose="02020603050405020304" pitchFamily="18" charset="0"/>
                <a:cs typeface="Times New Roman" panose="02020603050405020304" pitchFamily="18" charset="0"/>
              </a:rPr>
              <a:t>时间内锌质量的变化值</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只要答对一种即可</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pic>
        <p:nvPicPr>
          <p:cNvPr id="10" name="Y04.eps" descr="id:2147490094;FounderCES"/>
          <p:cNvPicPr/>
          <p:nvPr/>
        </p:nvPicPr>
        <p:blipFill>
          <a:blip r:embed="rId5" cstate="print"/>
          <a:stretch>
            <a:fillRect/>
          </a:stretch>
        </p:blipFill>
        <p:spPr>
          <a:xfrm>
            <a:off x="6802507" y="4293096"/>
            <a:ext cx="1697562" cy="1848456"/>
          </a:xfrm>
          <a:prstGeom prst="rect">
            <a:avLst/>
          </a:prstGeom>
        </p:spPr>
      </p:pic>
    </p:spTree>
    <p:extLst>
      <p:ext uri="{BB962C8B-B14F-4D97-AF65-F5344CB8AC3E}">
        <p14:creationId xmlns:p14="http://schemas.microsoft.com/office/powerpoint/2010/main" xmlns="" val="4030735336"/>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a:hlinkClick r:id="rId3"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重点难点</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a:hlinkClick r:id="rId4"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重要考向</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TextBox 3">
            <a:hlinkClick r:id="rId4" action="ppaction://hlinksldjump"/>
          </p:cNvPr>
          <p:cNvSpPr txBox="1"/>
          <p:nvPr/>
        </p:nvSpPr>
        <p:spPr>
          <a:xfrm>
            <a:off x="6156176" y="920429"/>
            <a:ext cx="646331"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a:t>考向一</a:t>
            </a:r>
          </a:p>
        </p:txBody>
      </p:sp>
      <p:sp>
        <p:nvSpPr>
          <p:cNvPr id="12" name="TextBox 40">
            <a:hlinkClick r:id="rId5" action="ppaction://hlinksldjump"/>
          </p:cNvPr>
          <p:cNvSpPr txBox="1"/>
          <p:nvPr/>
        </p:nvSpPr>
        <p:spPr>
          <a:xfrm>
            <a:off x="6999939" y="920429"/>
            <a:ext cx="646331"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a:t>考向二</a:t>
            </a:r>
          </a:p>
        </p:txBody>
      </p:sp>
      <p:sp>
        <p:nvSpPr>
          <p:cNvPr id="2" name="矩形 1"/>
          <p:cNvSpPr>
            <a:spLocks noChangeAspect="1"/>
          </p:cNvSpPr>
          <p:nvPr/>
        </p:nvSpPr>
        <p:spPr>
          <a:xfrm>
            <a:off x="508000" y="1434548"/>
            <a:ext cx="8128000" cy="850939"/>
          </a:xfrm>
          <a:prstGeom prst="rect">
            <a:avLst/>
          </a:prstGeom>
        </p:spPr>
        <p:txBody>
          <a:bodyPr>
            <a:spAutoFit/>
          </a:bodyPr>
          <a:lstStyle/>
          <a:p>
            <a:pPr indent="254000">
              <a:lnSpc>
                <a:spcPct val="120000"/>
              </a:lnSpc>
              <a:spcAft>
                <a:spcPts val="0"/>
              </a:spcAft>
              <a:tabLst>
                <a:tab pos="1029335" algn="l"/>
                <a:tab pos="1850390" algn="l"/>
                <a:tab pos="2538095" algn="l"/>
                <a:tab pos="3221990" algn="l"/>
              </a:tabLst>
            </a:pPr>
            <a:r>
              <a:rPr lang="zh-CN" altLang="zh-CN" sz="2200" b="1" dirty="0">
                <a:solidFill>
                  <a:srgbClr val="000000"/>
                </a:solidFill>
                <a:latin typeface="Times New Roman" panose="02020603050405020304" pitchFamily="18" charset="0"/>
                <a:ea typeface="黑体" panose="02010609060101010101" pitchFamily="49" charset="-122"/>
                <a:cs typeface="Times New Roman" panose="02020603050405020304" pitchFamily="18" charset="0"/>
              </a:rPr>
              <a:t>成功体验</a:t>
            </a:r>
            <a:r>
              <a:rPr lang="en-US" altLang="zh-CN" sz="2200" b="1"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导学号</a:t>
            </a:r>
            <a:r>
              <a:rPr lang="en-US" altLang="zh-CN" sz="2200" dirty="0">
                <a:solidFill>
                  <a:srgbClr val="000000"/>
                </a:solidFill>
                <a:latin typeface="Arial" panose="020B0604020202020204" pitchFamily="34" charset="0"/>
                <a:cs typeface="Times New Roman" panose="02020603050405020304" pitchFamily="18" charset="0"/>
              </a:rPr>
              <a:t>22014020</a:t>
            </a:r>
            <a:r>
              <a:rPr lang="zh-CN" altLang="zh-CN" sz="2200" dirty="0">
                <a:solidFill>
                  <a:srgbClr val="000000"/>
                </a:solidFill>
                <a:latin typeface="Times New Roman" panose="02020603050405020304" pitchFamily="18" charset="0"/>
                <a:cs typeface="Times New Roman" panose="02020603050405020304" pitchFamily="18" charset="0"/>
              </a:rPr>
              <a:t>甲、乙两同学测定锌与硫酸反应速率。</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xmlns="" val="2919790765"/>
              </p:ext>
            </p:extLst>
          </p:nvPr>
        </p:nvGraphicFramePr>
        <p:xfrm>
          <a:off x="508000" y="2204864"/>
          <a:ext cx="8128000" cy="1963090"/>
        </p:xfrm>
        <a:graphic>
          <a:graphicData uri="http://schemas.openxmlformats.org/presentationml/2006/ole">
            <p:oleObj spid="_x0000_s9224" name="文档" r:id="rId6" imgW="3839157" imgH="926805" progId="Word.Document.12">
              <p:embed/>
            </p:oleObj>
          </a:graphicData>
        </a:graphic>
      </p:graphicFrame>
      <p:sp>
        <p:nvSpPr>
          <p:cNvPr id="4" name="矩形 3"/>
          <p:cNvSpPr>
            <a:spLocks noChangeAspect="1"/>
          </p:cNvSpPr>
          <p:nvPr/>
        </p:nvSpPr>
        <p:spPr>
          <a:xfrm>
            <a:off x="508000" y="4275418"/>
            <a:ext cx="8128000" cy="1678536"/>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甲同学取一套装置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如右图所示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加入</a:t>
            </a:r>
            <a:r>
              <a:rPr lang="en-US" altLang="zh-CN" sz="2200" dirty="0">
                <a:solidFill>
                  <a:srgbClr val="000000"/>
                </a:solidFill>
                <a:latin typeface="Times New Roman" panose="02020603050405020304" pitchFamily="18" charset="0"/>
                <a:cs typeface="Times New Roman" panose="02020603050405020304" pitchFamily="18" charset="0"/>
              </a:rPr>
              <a:t>40 mL 1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的</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4</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测量收集</a:t>
            </a:r>
            <a:r>
              <a:rPr lang="en-US" altLang="zh-CN" sz="2200" dirty="0">
                <a:solidFill>
                  <a:srgbClr val="000000"/>
                </a:solidFill>
                <a:latin typeface="Times New Roman" panose="02020603050405020304" pitchFamily="18" charset="0"/>
                <a:cs typeface="Times New Roman" panose="02020603050405020304" pitchFamily="18" charset="0"/>
              </a:rPr>
              <a:t>10 mL 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所需的时间。</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乙同学取另一套同样的装置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加入</a:t>
            </a:r>
            <a:r>
              <a:rPr lang="en-US" altLang="zh-CN" sz="2200" dirty="0">
                <a:solidFill>
                  <a:srgbClr val="000000"/>
                </a:solidFill>
                <a:latin typeface="Times New Roman" panose="02020603050405020304" pitchFamily="18" charset="0"/>
                <a:cs typeface="Times New Roman" panose="02020603050405020304" pitchFamily="18" charset="0"/>
              </a:rPr>
              <a:t>40 mL 4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的</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4</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测量收集</a:t>
            </a:r>
            <a:r>
              <a:rPr lang="en-US" altLang="zh-CN" sz="2200" dirty="0">
                <a:solidFill>
                  <a:srgbClr val="000000"/>
                </a:solidFill>
                <a:latin typeface="Times New Roman" panose="02020603050405020304" pitchFamily="18" charset="0"/>
                <a:cs typeface="Times New Roman" panose="02020603050405020304" pitchFamily="18" charset="0"/>
              </a:rPr>
              <a:t>10 mL 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所需的时间。</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2150207803"/>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a:hlinkClick r:id="rId2"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重点难点</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a:hlinkClick r:id="rId3"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重要考向</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TextBox 3">
            <a:hlinkClick r:id="rId3" action="ppaction://hlinksldjump"/>
          </p:cNvPr>
          <p:cNvSpPr txBox="1"/>
          <p:nvPr/>
        </p:nvSpPr>
        <p:spPr>
          <a:xfrm>
            <a:off x="6156176" y="920429"/>
            <a:ext cx="646331"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a:t>考向一</a:t>
            </a:r>
          </a:p>
        </p:txBody>
      </p:sp>
      <p:sp>
        <p:nvSpPr>
          <p:cNvPr id="12" name="TextBox 40">
            <a:hlinkClick r:id="rId4" action="ppaction://hlinksldjump"/>
          </p:cNvPr>
          <p:cNvSpPr txBox="1"/>
          <p:nvPr/>
        </p:nvSpPr>
        <p:spPr>
          <a:xfrm>
            <a:off x="6999939" y="920429"/>
            <a:ext cx="646331"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a:t>考向二</a:t>
            </a:r>
          </a:p>
        </p:txBody>
      </p:sp>
      <p:sp>
        <p:nvSpPr>
          <p:cNvPr id="2" name="矩形 1"/>
          <p:cNvSpPr>
            <a:spLocks noChangeAspect="1"/>
          </p:cNvSpPr>
          <p:nvPr/>
        </p:nvSpPr>
        <p:spPr>
          <a:xfrm>
            <a:off x="508000" y="1578272"/>
            <a:ext cx="8128000" cy="4154984"/>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smtClean="0">
                <a:solidFill>
                  <a:srgbClr val="000000"/>
                </a:solidFill>
                <a:latin typeface="Times New Roman" panose="02020603050405020304" pitchFamily="18" charset="0"/>
                <a:cs typeface="Times New Roman" panose="02020603050405020304" pitchFamily="18" charset="0"/>
              </a:rPr>
              <a:t>回答</a:t>
            </a:r>
            <a:r>
              <a:rPr lang="zh-CN" altLang="zh-CN" sz="2200" dirty="0">
                <a:solidFill>
                  <a:srgbClr val="000000"/>
                </a:solidFill>
                <a:latin typeface="Times New Roman" panose="02020603050405020304" pitchFamily="18" charset="0"/>
                <a:cs typeface="Times New Roman" panose="02020603050405020304" pitchFamily="18" charset="0"/>
              </a:rPr>
              <a:t>下列问题</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(1)Zn</a:t>
            </a:r>
            <a:r>
              <a:rPr lang="zh-CN" altLang="zh-CN" sz="2200" dirty="0">
                <a:solidFill>
                  <a:srgbClr val="000000"/>
                </a:solidFill>
                <a:latin typeface="Times New Roman" panose="02020603050405020304" pitchFamily="18" charset="0"/>
                <a:cs typeface="Times New Roman" panose="02020603050405020304" pitchFamily="18" charset="0"/>
              </a:rPr>
              <a:t>与稀硫酸反应的离子方程式为</a:t>
            </a:r>
            <a:r>
              <a:rPr lang="en-US" altLang="zh-CN" sz="2200" u="sng" dirty="0">
                <a:solidFill>
                  <a:srgbClr val="FF0000"/>
                </a:solidFill>
                <a:uFill>
                  <a:solidFill>
                    <a:srgbClr val="000000"/>
                  </a:solidFill>
                </a:uFill>
                <a:latin typeface="宋体" panose="02010600030101010101" pitchFamily="2" charset="-122"/>
                <a:ea typeface="方正书宋_GBK" panose="03000509000000000000" pitchFamily="65" charset="-122"/>
                <a:cs typeface="Times New Roman" panose="02020603050405020304" pitchFamily="18" charset="0"/>
              </a:rPr>
              <a:t> </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收集</a:t>
            </a:r>
            <a:r>
              <a:rPr lang="en-US" altLang="zh-CN" sz="2200" dirty="0">
                <a:solidFill>
                  <a:srgbClr val="000000"/>
                </a:solidFill>
                <a:latin typeface="Times New Roman" panose="02020603050405020304" pitchFamily="18" charset="0"/>
                <a:cs typeface="Times New Roman" panose="02020603050405020304" pitchFamily="18" charset="0"/>
              </a:rPr>
              <a:t>10 mL 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所需时间</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甲</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乙</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填</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大于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小于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或</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等于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。反应速率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甲</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乙</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填</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大于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小于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或</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等于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下列说法正确的是</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本实验中甲、乙两同学所用锌粒的表面积要相同</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B.</a:t>
            </a:r>
            <a:r>
              <a:rPr lang="zh-CN" altLang="zh-CN" sz="2200" dirty="0">
                <a:solidFill>
                  <a:srgbClr val="000000"/>
                </a:solidFill>
                <a:latin typeface="Times New Roman" panose="02020603050405020304" pitchFamily="18" charset="0"/>
                <a:cs typeface="Times New Roman" panose="02020603050405020304" pitchFamily="18" charset="0"/>
              </a:rPr>
              <a:t>装置气密性</a:t>
            </a:r>
            <a:r>
              <a:rPr lang="zh-CN" altLang="zh-CN" sz="2200" dirty="0" smtClean="0">
                <a:solidFill>
                  <a:srgbClr val="000000"/>
                </a:solidFill>
                <a:latin typeface="Times New Roman" panose="02020603050405020304" pitchFamily="18" charset="0"/>
                <a:cs typeface="Times New Roman" panose="02020603050405020304" pitchFamily="18" charset="0"/>
              </a:rPr>
              <a:t>要好</a:t>
            </a:r>
            <a:r>
              <a:rPr lang="en-US" altLang="zh-CN" sz="2200" dirty="0" smtClean="0">
                <a:solidFill>
                  <a:srgbClr val="000000"/>
                </a:solidFill>
                <a:latin typeface="NEU-BZ-S92"/>
                <a:ea typeface="方正书宋_GBK" panose="03000509000000000000" pitchFamily="65" charset="-122"/>
                <a:cs typeface="Times New Roman" panose="02020603050405020304" pitchFamily="18" charset="0"/>
              </a:rPr>
              <a:t>				</a:t>
            </a:r>
          </a:p>
          <a:p>
            <a:pPr indent="266700">
              <a:lnSpc>
                <a:spcPct val="120000"/>
              </a:lnSpc>
              <a:spcAft>
                <a:spcPts val="0"/>
              </a:spcAft>
              <a:tabLst>
                <a:tab pos="1029335" algn="l"/>
                <a:tab pos="1850390" algn="l"/>
                <a:tab pos="2538095" algn="l"/>
                <a:tab pos="3221990" algn="l"/>
              </a:tabLst>
            </a:pPr>
            <a:r>
              <a:rPr lang="en-US" altLang="zh-CN" sz="2200" dirty="0" smtClean="0">
                <a:solidFill>
                  <a:srgbClr val="000000"/>
                </a:solidFill>
                <a:latin typeface="Times New Roman" panose="02020603050405020304" pitchFamily="18" charset="0"/>
                <a:cs typeface="Times New Roman" panose="02020603050405020304" pitchFamily="18" charset="0"/>
              </a:rPr>
              <a:t>C.40 </a:t>
            </a:r>
            <a:r>
              <a:rPr lang="en-US" altLang="zh-CN" sz="2200" dirty="0">
                <a:solidFill>
                  <a:srgbClr val="000000"/>
                </a:solidFill>
                <a:latin typeface="Times New Roman" panose="02020603050405020304" pitchFamily="18" charset="0"/>
                <a:cs typeface="Times New Roman" panose="02020603050405020304" pitchFamily="18" charset="0"/>
              </a:rPr>
              <a:t>mL</a:t>
            </a:r>
            <a:r>
              <a:rPr lang="zh-CN" altLang="zh-CN" sz="2200" dirty="0">
                <a:solidFill>
                  <a:srgbClr val="000000"/>
                </a:solidFill>
                <a:latin typeface="Times New Roman" panose="02020603050405020304" pitchFamily="18" charset="0"/>
                <a:cs typeface="Times New Roman" panose="02020603050405020304" pitchFamily="18" charset="0"/>
              </a:rPr>
              <a:t>的</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4</a:t>
            </a:r>
            <a:r>
              <a:rPr lang="zh-CN" altLang="zh-CN" sz="2200" dirty="0">
                <a:solidFill>
                  <a:srgbClr val="000000"/>
                </a:solidFill>
                <a:latin typeface="Times New Roman" panose="02020603050405020304" pitchFamily="18" charset="0"/>
                <a:cs typeface="Times New Roman" panose="02020603050405020304" pitchFamily="18" charset="0"/>
              </a:rPr>
              <a:t>要迅速加入</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D.</a:t>
            </a:r>
            <a:r>
              <a:rPr lang="zh-CN" altLang="zh-CN" sz="2200" dirty="0">
                <a:solidFill>
                  <a:srgbClr val="000000"/>
                </a:solidFill>
                <a:latin typeface="Times New Roman" panose="02020603050405020304" pitchFamily="18" charset="0"/>
                <a:cs typeface="Times New Roman" panose="02020603050405020304" pitchFamily="18" charset="0"/>
              </a:rPr>
              <a:t>收集气体还可以用排水法收集</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E.</a:t>
            </a:r>
            <a:r>
              <a:rPr lang="zh-CN" altLang="zh-CN" sz="2200" dirty="0">
                <a:solidFill>
                  <a:srgbClr val="000000"/>
                </a:solidFill>
                <a:latin typeface="Times New Roman" panose="02020603050405020304" pitchFamily="18" charset="0"/>
                <a:cs typeface="Times New Roman" panose="02020603050405020304" pitchFamily="18" charset="0"/>
              </a:rPr>
              <a:t>若用</a:t>
            </a:r>
            <a:r>
              <a:rPr lang="en-US" altLang="zh-CN" sz="2200" dirty="0">
                <a:solidFill>
                  <a:srgbClr val="000000"/>
                </a:solidFill>
                <a:latin typeface="Times New Roman" panose="02020603050405020304" pitchFamily="18" charset="0"/>
                <a:cs typeface="Times New Roman" panose="02020603050405020304" pitchFamily="18" charset="0"/>
              </a:rPr>
              <a:t>98%</a:t>
            </a:r>
            <a:r>
              <a:rPr lang="zh-CN" altLang="zh-CN" sz="2200" dirty="0">
                <a:solidFill>
                  <a:srgbClr val="000000"/>
                </a:solidFill>
                <a:latin typeface="Times New Roman" panose="02020603050405020304" pitchFamily="18" charset="0"/>
                <a:cs typeface="Times New Roman" panose="02020603050405020304" pitchFamily="18" charset="0"/>
              </a:rPr>
              <a:t>的硫酸</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则反应最快</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4208861214"/>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a:hlinkClick r:id="rId2"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重点难点</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9" name="矩形 8">
            <a:hlinkClick r:id="rId3"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重要考向</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TextBox 3">
            <a:hlinkClick r:id="rId3" action="ppaction://hlinksldjump"/>
          </p:cNvPr>
          <p:cNvSpPr txBox="1"/>
          <p:nvPr/>
        </p:nvSpPr>
        <p:spPr>
          <a:xfrm>
            <a:off x="6156176" y="920429"/>
            <a:ext cx="646331" cy="276999"/>
          </a:xfrm>
          <a:prstGeom prst="rect">
            <a:avLst/>
          </a:prstGeom>
          <a:noFill/>
        </p:spPr>
        <p:txBody>
          <a:bodyPr wrap="none" rtlCol="0">
            <a:spAutoFit/>
          </a:bodyPr>
          <a:lstStyle>
            <a:defPPr>
              <a:defRPr lang="zh-CN"/>
            </a:defPPr>
            <a:lvl1pPr>
              <a:defRPr sz="1200">
                <a:latin typeface="+mj-ea"/>
                <a:ea typeface="+mj-ea"/>
              </a:defRPr>
            </a:lvl1pPr>
          </a:lstStyle>
          <a:p>
            <a:r>
              <a:rPr lang="zh-CN" altLang="en-US" dirty="0"/>
              <a:t>考向一</a:t>
            </a:r>
          </a:p>
        </p:txBody>
      </p:sp>
      <p:sp>
        <p:nvSpPr>
          <p:cNvPr id="12" name="TextBox 40">
            <a:hlinkClick r:id="rId4" action="ppaction://hlinksldjump"/>
          </p:cNvPr>
          <p:cNvSpPr txBox="1"/>
          <p:nvPr/>
        </p:nvSpPr>
        <p:spPr>
          <a:xfrm>
            <a:off x="6999939" y="920429"/>
            <a:ext cx="646331" cy="276999"/>
          </a:xfrm>
          <a:prstGeom prst="rect">
            <a:avLst/>
          </a:prstGeom>
          <a:noFill/>
        </p:spPr>
        <p:txBody>
          <a:bodyPr wrap="none" rtlCol="0">
            <a:spAutoFit/>
          </a:bodyPr>
          <a:lstStyle>
            <a:defPPr>
              <a:defRPr lang="zh-CN"/>
            </a:defPPr>
            <a:lvl1pPr>
              <a:defRPr sz="1200">
                <a:solidFill>
                  <a:srgbClr val="C04B05"/>
                </a:solidFill>
                <a:latin typeface="+mj-ea"/>
                <a:ea typeface="+mj-ea"/>
              </a:defRPr>
            </a:lvl1pPr>
          </a:lstStyle>
          <a:p>
            <a:r>
              <a:rPr lang="zh-CN" altLang="en-US" dirty="0"/>
              <a:t>考向二</a:t>
            </a:r>
          </a:p>
        </p:txBody>
      </p:sp>
      <p:sp>
        <p:nvSpPr>
          <p:cNvPr id="2" name="矩形 1"/>
          <p:cNvSpPr>
            <a:spLocks noChangeAspect="1"/>
          </p:cNvSpPr>
          <p:nvPr/>
        </p:nvSpPr>
        <p:spPr>
          <a:xfrm>
            <a:off x="508000" y="1556792"/>
            <a:ext cx="8128000" cy="411612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解析</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因为甲同学所用</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4</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的浓度比乙同学所用</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4</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的浓度小</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反应速率小</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所用时间长。</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因为本实验是测定浓度对化学反应速率的影响</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故要保证其他因素是相同的</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如所用</a:t>
            </a:r>
            <a:r>
              <a:rPr lang="en-US" altLang="zh-CN" sz="2200" dirty="0">
                <a:solidFill>
                  <a:srgbClr val="000000"/>
                </a:solidFill>
                <a:latin typeface="Times New Roman" panose="02020603050405020304" pitchFamily="18" charset="0"/>
                <a:cs typeface="Times New Roman" panose="02020603050405020304" pitchFamily="18" charset="0"/>
              </a:rPr>
              <a:t>Zn</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粒的表面积相同</a:t>
            </a: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正确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本实验是测定收集</a:t>
            </a:r>
            <a:r>
              <a:rPr lang="en-US" altLang="zh-CN" sz="2200" dirty="0">
                <a:solidFill>
                  <a:srgbClr val="000000"/>
                </a:solidFill>
                <a:latin typeface="Times New Roman" panose="02020603050405020304" pitchFamily="18" charset="0"/>
                <a:cs typeface="Times New Roman" panose="02020603050405020304" pitchFamily="18" charset="0"/>
              </a:rPr>
              <a:t>10</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mL</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所需的时间长短来测定反应速率的</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故装置气密性要好</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为减少实验误差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加入</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4</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时要迅速</a:t>
            </a:r>
            <a:r>
              <a:rPr lang="en-US" altLang="zh-CN" sz="2200" dirty="0">
                <a:solidFill>
                  <a:srgbClr val="000000"/>
                </a:solidFill>
                <a:latin typeface="Times New Roman" panose="02020603050405020304" pitchFamily="18" charset="0"/>
                <a:cs typeface="Times New Roman" panose="02020603050405020304" pitchFamily="18" charset="0"/>
              </a:rPr>
              <a:t>,B</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正确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测量气体的体积还可用排水法测量</a:t>
            </a:r>
            <a:r>
              <a:rPr lang="en-US" altLang="zh-CN" sz="2200" dirty="0">
                <a:solidFill>
                  <a:srgbClr val="000000"/>
                </a:solidFill>
                <a:latin typeface="Times New Roman" panose="02020603050405020304" pitchFamily="18" charset="0"/>
                <a:cs typeface="Times New Roman" panose="02020603050405020304" pitchFamily="18" charset="0"/>
              </a:rPr>
              <a:t>,D</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正确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因为</a:t>
            </a:r>
            <a:r>
              <a:rPr lang="en-US" altLang="zh-CN" sz="2200" dirty="0">
                <a:solidFill>
                  <a:srgbClr val="000000"/>
                </a:solidFill>
                <a:latin typeface="Times New Roman" panose="02020603050405020304" pitchFamily="18" charset="0"/>
                <a:cs typeface="Times New Roman" panose="02020603050405020304" pitchFamily="18" charset="0"/>
              </a:rPr>
              <a:t>Zn</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与</a:t>
            </a:r>
            <a:r>
              <a:rPr lang="en-US" altLang="zh-CN" sz="2200" dirty="0">
                <a:solidFill>
                  <a:srgbClr val="000000"/>
                </a:solidFill>
                <a:latin typeface="Times New Roman" panose="02020603050405020304" pitchFamily="18" charset="0"/>
                <a:cs typeface="Times New Roman" panose="02020603050405020304" pitchFamily="18" charset="0"/>
              </a:rPr>
              <a:t>98%</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的硫酸反应生成</a:t>
            </a:r>
            <a:r>
              <a:rPr lang="en-US" altLang="zh-CN" sz="2200" dirty="0">
                <a:solidFill>
                  <a:srgbClr val="000000"/>
                </a:solidFill>
                <a:latin typeface="Times New Roman" panose="02020603050405020304" pitchFamily="18" charset="0"/>
                <a:cs typeface="Times New Roman" panose="02020603050405020304" pitchFamily="18" charset="0"/>
              </a:rPr>
              <a:t>ZnSO</a:t>
            </a:r>
            <a:r>
              <a:rPr lang="en-US" altLang="zh-CN" sz="2200" baseline="-25000" dirty="0">
                <a:solidFill>
                  <a:srgbClr val="000000"/>
                </a:solidFill>
                <a:latin typeface="Times New Roman" panose="02020603050405020304" pitchFamily="18" charset="0"/>
                <a:cs typeface="Times New Roman" panose="02020603050405020304" pitchFamily="18" charset="0"/>
              </a:rPr>
              <a:t>4</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和</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O,</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反应的实质改变了</a:t>
            </a:r>
            <a:r>
              <a:rPr lang="en-US" altLang="zh-CN" sz="2200" dirty="0">
                <a:solidFill>
                  <a:srgbClr val="000000"/>
                </a:solidFill>
                <a:latin typeface="Times New Roman" panose="02020603050405020304" pitchFamily="18" charset="0"/>
                <a:cs typeface="Times New Roman" panose="02020603050405020304" pitchFamily="18" charset="0"/>
              </a:rPr>
              <a:t>,E</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错误。</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(1)Zn+2H</a:t>
            </a:r>
            <a:r>
              <a:rPr lang="en-US" altLang="zh-CN" sz="2200" baseline="30000" dirty="0" smtClean="0">
                <a:solidFill>
                  <a:srgbClr val="000000"/>
                </a:solidFill>
                <a:latin typeface="Times New Roman" panose="02020603050405020304" pitchFamily="18" charset="0"/>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Zn</a:t>
            </a:r>
            <a:r>
              <a:rPr lang="en-US" altLang="zh-CN" sz="2200" baseline="30000" dirty="0" smtClean="0">
                <a:solidFill>
                  <a:srgbClr val="000000"/>
                </a:solidFill>
                <a:latin typeface="Times New Roman" panose="02020603050405020304" pitchFamily="18" charset="0"/>
                <a:cs typeface="Times New Roman" panose="02020603050405020304" pitchFamily="18" charset="0"/>
              </a:rPr>
              <a:t>2</a:t>
            </a:r>
            <a:r>
              <a:rPr lang="en-US" altLang="zh-CN" sz="2200" baseline="300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大于　小于　</a:t>
            </a:r>
            <a:r>
              <a:rPr lang="en-US" altLang="zh-CN" sz="2200" dirty="0">
                <a:solidFill>
                  <a:srgbClr val="000000"/>
                </a:solidFill>
                <a:latin typeface="Times New Roman" panose="02020603050405020304" pitchFamily="18" charset="0"/>
                <a:cs typeface="Times New Roman" panose="02020603050405020304" pitchFamily="18" charset="0"/>
              </a:rPr>
              <a:t>(3)A</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B</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D</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pic>
        <p:nvPicPr>
          <p:cNvPr id="7" name="图片 6"/>
          <p:cNvPicPr/>
          <p:nvPr/>
        </p:nvPicPr>
        <p:blipFill>
          <a:blip r:embed="rId5" cstate="print"/>
          <a:stretch>
            <a:fillRect/>
          </a:stretch>
        </p:blipFill>
        <p:spPr>
          <a:xfrm>
            <a:off x="2782686" y="4869160"/>
            <a:ext cx="537792" cy="300231"/>
          </a:xfrm>
          <a:prstGeom prst="rect">
            <a:avLst/>
          </a:prstGeom>
        </p:spPr>
      </p:pic>
    </p:spTree>
    <p:extLst>
      <p:ext uri="{BB962C8B-B14F-4D97-AF65-F5344CB8AC3E}">
        <p14:creationId xmlns:p14="http://schemas.microsoft.com/office/powerpoint/2010/main" xmlns="" val="2476558785"/>
      </p:ext>
    </p:extLst>
  </p:cSld>
  <p:clrMapOvr>
    <a:masterClrMapping/>
  </p:clrMapOvr>
  <mc:AlternateContent xmlns:mc="http://schemas.openxmlformats.org/markup-compatibility/2006">
    <mc:Choice xmlns:p14="http://schemas.microsoft.com/office/powerpoint/2010/main" xmlns="" Requires="p14">
      <p:transition spd="slow" p14:dur="1300">
        <p14:pan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wipe(down)">
                                      <p:cBhvr>
                                        <p:cTn id="10" dur="500"/>
                                        <p:tgtEl>
                                          <p:spTgt spid="2">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wipe(down)">
                                      <p:cBhvr>
                                        <p:cTn id="1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2"/>
          <p:cNvSpPr txBox="1"/>
          <p:nvPr/>
        </p:nvSpPr>
        <p:spPr>
          <a:xfrm>
            <a:off x="6012160" y="836712"/>
            <a:ext cx="2250937" cy="369332"/>
          </a:xfrm>
          <a:prstGeom prst="rect">
            <a:avLst/>
          </a:prstGeom>
          <a:noFill/>
          <a:ln>
            <a:noFill/>
          </a:ln>
        </p:spPr>
        <p:txBody>
          <a:bodyPr wrap="none" rtlCol="0">
            <a:spAutoFit/>
          </a:bodyPr>
          <a:lstStyle/>
          <a:p>
            <a:r>
              <a:rPr lang="en-US" altLang="zh-CN" dirty="0" smtClean="0"/>
              <a:t>1       2       3       4       5</a:t>
            </a:r>
            <a:endParaRPr lang="zh-CN" altLang="en-US" dirty="0"/>
          </a:p>
        </p:txBody>
      </p:sp>
      <p:sp>
        <p:nvSpPr>
          <p:cNvPr id="10" name="矩形 9">
            <a:hlinkClick r:id="rId2" action="ppaction://hlinksldjump"/>
          </p:cNvPr>
          <p:cNvSpPr/>
          <p:nvPr/>
        </p:nvSpPr>
        <p:spPr>
          <a:xfrm>
            <a:off x="6009740" y="870465"/>
            <a:ext cx="310664" cy="294867"/>
          </a:xfrm>
          <a:prstGeom prst="rect">
            <a:avLst/>
          </a:prstGeom>
          <a:noFill/>
          <a:ln w="6350">
            <a:solidFill>
              <a:srgbClr val="C04B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hlinkClick r:id="rId3" action="ppaction://hlinksldjump"/>
          </p:cNvPr>
          <p:cNvSpPr/>
          <p:nvPr/>
        </p:nvSpPr>
        <p:spPr>
          <a:xfrm>
            <a:off x="6495911" y="882685"/>
            <a:ext cx="29212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hlinkClick r:id="rId4" action="ppaction://hlinksldjump"/>
          </p:cNvPr>
          <p:cNvSpPr/>
          <p:nvPr/>
        </p:nvSpPr>
        <p:spPr>
          <a:xfrm>
            <a:off x="6975594" y="882949"/>
            <a:ext cx="290277"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hlinkClick r:id="rId5" action="ppaction://hlinksldjump"/>
          </p:cNvPr>
          <p:cNvSpPr/>
          <p:nvPr/>
        </p:nvSpPr>
        <p:spPr>
          <a:xfrm>
            <a:off x="7464317" y="884374"/>
            <a:ext cx="288032"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hlinkClick r:id="rId6" action="ppaction://hlinksldjump"/>
          </p:cNvPr>
          <p:cNvSpPr/>
          <p:nvPr/>
        </p:nvSpPr>
        <p:spPr>
          <a:xfrm>
            <a:off x="7951958" y="873488"/>
            <a:ext cx="288032"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a:spLocks noChangeAspect="1"/>
          </p:cNvSpPr>
          <p:nvPr/>
        </p:nvSpPr>
        <p:spPr>
          <a:xfrm>
            <a:off x="508000" y="1207638"/>
            <a:ext cx="8128000" cy="4928657"/>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下列关于化学反应速率的说法正确的是</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化学反应速率是指一定时间内任何一种反应物浓度的减小或任何一种生成物浓度的增加</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B.</a:t>
            </a:r>
            <a:r>
              <a:rPr lang="zh-CN" altLang="zh-CN" sz="2200" dirty="0">
                <a:solidFill>
                  <a:srgbClr val="000000"/>
                </a:solidFill>
                <a:latin typeface="Times New Roman" panose="02020603050405020304" pitchFamily="18" charset="0"/>
                <a:cs typeface="Times New Roman" panose="02020603050405020304" pitchFamily="18" charset="0"/>
              </a:rPr>
              <a:t>化学反应速率</a:t>
            </a:r>
            <a:r>
              <a:rPr lang="en-US" altLang="zh-CN" sz="2200" dirty="0">
                <a:solidFill>
                  <a:srgbClr val="000000"/>
                </a:solidFill>
                <a:latin typeface="Times New Roman" panose="02020603050405020304" pitchFamily="18" charset="0"/>
                <a:cs typeface="Times New Roman" panose="02020603050405020304" pitchFamily="18" charset="0"/>
              </a:rPr>
              <a:t>0.8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是指</a:t>
            </a:r>
            <a:r>
              <a:rPr lang="en-US" altLang="zh-CN" sz="2200" dirty="0">
                <a:solidFill>
                  <a:srgbClr val="000000"/>
                </a:solidFill>
                <a:latin typeface="Times New Roman" panose="02020603050405020304" pitchFamily="18" charset="0"/>
                <a:cs typeface="Times New Roman" panose="02020603050405020304" pitchFamily="18" charset="0"/>
              </a:rPr>
              <a:t>1 s</a:t>
            </a:r>
            <a:r>
              <a:rPr lang="zh-CN" altLang="zh-CN" sz="2200" dirty="0">
                <a:solidFill>
                  <a:srgbClr val="000000"/>
                </a:solidFill>
                <a:latin typeface="Times New Roman" panose="02020603050405020304" pitchFamily="18" charset="0"/>
                <a:cs typeface="Times New Roman" panose="02020603050405020304" pitchFamily="18" charset="0"/>
              </a:rPr>
              <a:t>时某物质的浓度为</a:t>
            </a:r>
            <a:r>
              <a:rPr lang="en-US" altLang="zh-CN" sz="2200" dirty="0">
                <a:solidFill>
                  <a:srgbClr val="000000"/>
                </a:solidFill>
                <a:latin typeface="Times New Roman" panose="02020603050405020304" pitchFamily="18" charset="0"/>
                <a:cs typeface="Times New Roman" panose="02020603050405020304" pitchFamily="18" charset="0"/>
              </a:rPr>
              <a:t>0.8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根据化学反应速率的大小可以知道化学反应进行的快慢</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D.</a:t>
            </a:r>
            <a:r>
              <a:rPr lang="zh-CN" altLang="zh-CN" sz="2200" dirty="0">
                <a:solidFill>
                  <a:srgbClr val="000000"/>
                </a:solidFill>
                <a:latin typeface="Times New Roman" panose="02020603050405020304" pitchFamily="18" charset="0"/>
                <a:cs typeface="Times New Roman" panose="02020603050405020304" pitchFamily="18" charset="0"/>
              </a:rPr>
              <a:t>对于任何化学反应来说</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反应速率越大</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反应现象就越明显</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解析</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项不能用固体或纯液体的浓度变化来表示化学反应速率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它们的浓度可视为常数</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化学反应速率是指单位时间内物质的量浓度的变化</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化学反应速率是用来表示化学反应进行的快慢的物理量</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有些化学反应无现象发生。</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C</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1428481823"/>
      </p:ext>
    </p:extLst>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wipe(down)">
                                      <p:cBhvr>
                                        <p:cTn id="7" dur="500"/>
                                        <p:tgtEl>
                                          <p:spTgt spid="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wipe(down)">
                                      <p:cBhvr>
                                        <p:cTn id="1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2"/>
          <p:cNvSpPr txBox="1"/>
          <p:nvPr/>
        </p:nvSpPr>
        <p:spPr>
          <a:xfrm>
            <a:off x="6012160" y="836712"/>
            <a:ext cx="2250937" cy="369332"/>
          </a:xfrm>
          <a:prstGeom prst="rect">
            <a:avLst/>
          </a:prstGeom>
          <a:noFill/>
          <a:ln>
            <a:noFill/>
          </a:ln>
        </p:spPr>
        <p:txBody>
          <a:bodyPr wrap="none" rtlCol="0">
            <a:spAutoFit/>
          </a:bodyPr>
          <a:lstStyle/>
          <a:p>
            <a:r>
              <a:rPr lang="en-US" altLang="zh-CN" dirty="0" smtClean="0"/>
              <a:t>1       2       3       4       5</a:t>
            </a:r>
            <a:endParaRPr lang="zh-CN" altLang="en-US" dirty="0"/>
          </a:p>
        </p:txBody>
      </p:sp>
      <p:sp>
        <p:nvSpPr>
          <p:cNvPr id="9" name="矩形 8">
            <a:hlinkClick r:id="rId3" action="ppaction://hlinksldjump"/>
          </p:cNvPr>
          <p:cNvSpPr/>
          <p:nvPr/>
        </p:nvSpPr>
        <p:spPr>
          <a:xfrm>
            <a:off x="6009740" y="870465"/>
            <a:ext cx="31066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hlinkClick r:id="rId4" action="ppaction://hlinksldjump"/>
          </p:cNvPr>
          <p:cNvSpPr/>
          <p:nvPr/>
        </p:nvSpPr>
        <p:spPr>
          <a:xfrm>
            <a:off x="6495911" y="882685"/>
            <a:ext cx="292124" cy="294867"/>
          </a:xfrm>
          <a:prstGeom prst="rect">
            <a:avLst/>
          </a:prstGeom>
          <a:noFill/>
          <a:ln w="6350">
            <a:solidFill>
              <a:srgbClr val="C04B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hlinkClick r:id="rId5" action="ppaction://hlinksldjump"/>
          </p:cNvPr>
          <p:cNvSpPr/>
          <p:nvPr/>
        </p:nvSpPr>
        <p:spPr>
          <a:xfrm>
            <a:off x="6975594" y="882949"/>
            <a:ext cx="290277"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hlinkClick r:id="rId6" action="ppaction://hlinksldjump"/>
          </p:cNvPr>
          <p:cNvSpPr/>
          <p:nvPr/>
        </p:nvSpPr>
        <p:spPr>
          <a:xfrm>
            <a:off x="7464317" y="884374"/>
            <a:ext cx="288032"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hlinkClick r:id="rId7" action="ppaction://hlinksldjump"/>
          </p:cNvPr>
          <p:cNvSpPr/>
          <p:nvPr/>
        </p:nvSpPr>
        <p:spPr>
          <a:xfrm>
            <a:off x="7951958" y="873488"/>
            <a:ext cx="288032"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a:spLocks noChangeAspect="1"/>
          </p:cNvSpPr>
          <p:nvPr/>
        </p:nvSpPr>
        <p:spPr>
          <a:xfrm>
            <a:off x="508000" y="1207638"/>
            <a:ext cx="8128000" cy="1717393"/>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.1830</a:t>
            </a:r>
            <a:r>
              <a:rPr lang="zh-CN" altLang="zh-CN" sz="2200" dirty="0">
                <a:solidFill>
                  <a:srgbClr val="000000"/>
                </a:solidFill>
                <a:latin typeface="Times New Roman" panose="02020603050405020304" pitchFamily="18" charset="0"/>
                <a:cs typeface="Times New Roman" panose="02020603050405020304" pitchFamily="18" charset="0"/>
              </a:rPr>
              <a:t>年</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法国化学品制造商库尔曼就提出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氨能与氧气在铂催化下反应生成硝酸和水</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其中第一步反应为</a:t>
            </a:r>
            <a:r>
              <a:rPr lang="en-US" altLang="zh-CN" sz="2200" dirty="0" smtClean="0">
                <a:solidFill>
                  <a:srgbClr val="000000"/>
                </a:solidFill>
                <a:latin typeface="Times New Roman" panose="02020603050405020304" pitchFamily="18" charset="0"/>
                <a:cs typeface="Times New Roman" panose="02020603050405020304" pitchFamily="18" charset="0"/>
              </a:rPr>
              <a:t>4NH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3</a:t>
            </a:r>
            <a:r>
              <a:rPr lang="en-US" altLang="zh-CN" sz="2200" dirty="0" smtClean="0">
                <a:solidFill>
                  <a:srgbClr val="000000"/>
                </a:solidFill>
                <a:latin typeface="Times New Roman" panose="02020603050405020304" pitchFamily="18" charset="0"/>
                <a:cs typeface="Times New Roman" panose="02020603050405020304" pitchFamily="18" charset="0"/>
              </a:rPr>
              <a:t>+5O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              </a:t>
            </a:r>
            <a:r>
              <a:rPr lang="en-US" altLang="zh-CN" sz="2200" dirty="0" smtClean="0">
                <a:solidFill>
                  <a:srgbClr val="000000"/>
                </a:solidFill>
                <a:latin typeface="Times New Roman" panose="02020603050405020304" pitchFamily="18" charset="0"/>
                <a:cs typeface="Times New Roman" panose="02020603050405020304" pitchFamily="18" charset="0"/>
              </a:rPr>
              <a:t>4NO+6H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a:t>
            </a:r>
            <a:r>
              <a:rPr lang="en-US" altLang="zh-CN" sz="2200" dirty="0" smtClean="0">
                <a:solidFill>
                  <a:srgbClr val="000000"/>
                </a:solidFill>
                <a:latin typeface="Times New Roman" panose="02020603050405020304" pitchFamily="18" charset="0"/>
                <a:cs typeface="Times New Roman" panose="02020603050405020304" pitchFamily="18" charset="0"/>
              </a:rPr>
              <a:t>O</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若反应速率分别用</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(NH</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err="1">
                <a:solidFill>
                  <a:srgbClr val="000000"/>
                </a:solidFill>
                <a:latin typeface="Times New Roman" panose="02020603050405020304" pitchFamily="18" charset="0"/>
                <a:cs typeface="Times New Roman" panose="02020603050405020304" pitchFamily="18" charset="0"/>
              </a:rPr>
              <a:t>L·min</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表示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则正确的关系是</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pic>
        <p:nvPicPr>
          <p:cNvPr id="15" name="图片 14"/>
          <p:cNvPicPr/>
          <p:nvPr/>
        </p:nvPicPr>
        <p:blipFill>
          <a:blip r:embed="rId8" cstate="print"/>
          <a:stretch>
            <a:fillRect/>
          </a:stretch>
        </p:blipFill>
        <p:spPr>
          <a:xfrm>
            <a:off x="6426916" y="1711694"/>
            <a:ext cx="537792" cy="300231"/>
          </a:xfrm>
          <a:prstGeom prst="rect">
            <a:avLst/>
          </a:prstGeom>
        </p:spPr>
      </p:pic>
      <p:graphicFrame>
        <p:nvGraphicFramePr>
          <p:cNvPr id="5" name="对象 4"/>
          <p:cNvGraphicFramePr>
            <a:graphicFrameLocks noChangeAspect="1"/>
          </p:cNvGraphicFramePr>
          <p:nvPr>
            <p:extLst>
              <p:ext uri="{D42A27DB-BD31-4B8C-83A1-F6EECF244321}">
                <p14:modId xmlns:p14="http://schemas.microsoft.com/office/powerpoint/2010/main" xmlns="" val="1194692395"/>
              </p:ext>
            </p:extLst>
          </p:nvPr>
        </p:nvGraphicFramePr>
        <p:xfrm>
          <a:off x="638042" y="2893240"/>
          <a:ext cx="8128000" cy="2037042"/>
        </p:xfrm>
        <a:graphic>
          <a:graphicData uri="http://schemas.openxmlformats.org/presentationml/2006/ole">
            <p:oleObj spid="_x0000_s10254" name="文档" r:id="rId9" imgW="3839157" imgH="962812" progId="Word.Document.12">
              <p:embed/>
            </p:oleObj>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xmlns="" val="346567069"/>
              </p:ext>
            </p:extLst>
          </p:nvPr>
        </p:nvGraphicFramePr>
        <p:xfrm>
          <a:off x="598692" y="4965947"/>
          <a:ext cx="8128000" cy="1011797"/>
        </p:xfrm>
        <a:graphic>
          <a:graphicData uri="http://schemas.openxmlformats.org/presentationml/2006/ole">
            <p:oleObj spid="_x0000_s10255" name="文档" r:id="rId10" imgW="3839157" imgH="478525" progId="Word.Document.12">
              <p:embed/>
            </p:oleObj>
          </a:graphicData>
        </a:graphic>
      </p:graphicFrame>
      <p:sp>
        <p:nvSpPr>
          <p:cNvPr id="7" name="矩形 6"/>
          <p:cNvSpPr>
            <a:spLocks noChangeAspect="1"/>
          </p:cNvSpPr>
          <p:nvPr/>
        </p:nvSpPr>
        <p:spPr>
          <a:xfrm>
            <a:off x="508000" y="5977744"/>
            <a:ext cx="1101584" cy="498598"/>
          </a:xfrm>
          <a:prstGeom prst="rect">
            <a:avLst/>
          </a:prstGeom>
        </p:spPr>
        <p:txBody>
          <a:bodyPr wrap="none">
            <a:spAutoFit/>
          </a:bodyPr>
          <a:lstStyle/>
          <a:p>
            <a:pPr>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smtClean="0">
                <a:solidFill>
                  <a:srgbClr val="000000"/>
                </a:solidFill>
                <a:latin typeface="Times New Roman" panose="02020603050405020304" pitchFamily="18" charset="0"/>
                <a:cs typeface="Times New Roman" panose="02020603050405020304" pitchFamily="18" charset="0"/>
              </a:rPr>
              <a:t>D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2996964954"/>
      </p:ext>
    </p:extLst>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2"/>
          <p:cNvSpPr txBox="1"/>
          <p:nvPr/>
        </p:nvSpPr>
        <p:spPr>
          <a:xfrm>
            <a:off x="6012160" y="836712"/>
            <a:ext cx="2250937" cy="369332"/>
          </a:xfrm>
          <a:prstGeom prst="rect">
            <a:avLst/>
          </a:prstGeom>
          <a:noFill/>
          <a:ln>
            <a:noFill/>
          </a:ln>
        </p:spPr>
        <p:txBody>
          <a:bodyPr wrap="none" rtlCol="0">
            <a:spAutoFit/>
          </a:bodyPr>
          <a:lstStyle/>
          <a:p>
            <a:r>
              <a:rPr lang="en-US" altLang="zh-CN" dirty="0" smtClean="0"/>
              <a:t>1       2       3       4       5</a:t>
            </a:r>
            <a:endParaRPr lang="zh-CN" altLang="en-US" dirty="0"/>
          </a:p>
        </p:txBody>
      </p:sp>
      <p:sp>
        <p:nvSpPr>
          <p:cNvPr id="9" name="矩形 8">
            <a:hlinkClick r:id="rId3" action="ppaction://hlinksldjump"/>
          </p:cNvPr>
          <p:cNvSpPr/>
          <p:nvPr/>
        </p:nvSpPr>
        <p:spPr>
          <a:xfrm>
            <a:off x="6009740" y="870465"/>
            <a:ext cx="31066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hlinkClick r:id="rId4" action="ppaction://hlinksldjump"/>
          </p:cNvPr>
          <p:cNvSpPr/>
          <p:nvPr/>
        </p:nvSpPr>
        <p:spPr>
          <a:xfrm>
            <a:off x="6495911" y="882685"/>
            <a:ext cx="29212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hlinkClick r:id="rId5" action="ppaction://hlinksldjump"/>
          </p:cNvPr>
          <p:cNvSpPr/>
          <p:nvPr/>
        </p:nvSpPr>
        <p:spPr>
          <a:xfrm>
            <a:off x="6982082" y="882949"/>
            <a:ext cx="299073" cy="294867"/>
          </a:xfrm>
          <a:prstGeom prst="rect">
            <a:avLst/>
          </a:prstGeom>
          <a:noFill/>
          <a:ln w="6350">
            <a:solidFill>
              <a:srgbClr val="C04B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hlinkClick r:id="rId6" action="ppaction://hlinksldjump"/>
          </p:cNvPr>
          <p:cNvSpPr/>
          <p:nvPr/>
        </p:nvSpPr>
        <p:spPr>
          <a:xfrm>
            <a:off x="7464317" y="884374"/>
            <a:ext cx="288032"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hlinkClick r:id="rId7" action="ppaction://hlinksldjump"/>
          </p:cNvPr>
          <p:cNvSpPr/>
          <p:nvPr/>
        </p:nvSpPr>
        <p:spPr>
          <a:xfrm>
            <a:off x="7951958" y="873488"/>
            <a:ext cx="288032"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a:spLocks noChangeAspect="1"/>
          </p:cNvSpPr>
          <p:nvPr/>
        </p:nvSpPr>
        <p:spPr>
          <a:xfrm>
            <a:off x="508000" y="1207638"/>
            <a:ext cx="8128000" cy="2529923"/>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.(2016</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福建福州高二检测</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反应</a:t>
            </a:r>
            <a:r>
              <a:rPr lang="en-US" altLang="zh-CN" sz="2200" dirty="0">
                <a:solidFill>
                  <a:srgbClr val="000000"/>
                </a:solidFill>
                <a:latin typeface="Times New Roman" panose="02020603050405020304" pitchFamily="18" charset="0"/>
                <a:cs typeface="Times New Roman" panose="02020603050405020304" pitchFamily="18" charset="0"/>
              </a:rPr>
              <a:t>A(g)+3B(g</a:t>
            </a:r>
            <a:r>
              <a:rPr lang="en-US" altLang="zh-CN" sz="2200" dirty="0" smtClean="0">
                <a:solidFill>
                  <a:srgbClr val="000000"/>
                </a:solidFill>
                <a:latin typeface="Times New Roman" panose="02020603050405020304" pitchFamily="18" charset="0"/>
                <a:cs typeface="Times New Roman" panose="02020603050405020304" pitchFamily="18" charset="0"/>
              </a:rPr>
              <a:t>)         2C(g</a:t>
            </a:r>
            <a:r>
              <a:rPr lang="en-US" altLang="zh-CN" sz="2200" dirty="0">
                <a:solidFill>
                  <a:srgbClr val="000000"/>
                </a:solidFill>
                <a:latin typeface="Times New Roman" panose="02020603050405020304" pitchFamily="18" charset="0"/>
                <a:cs typeface="Times New Roman" panose="02020603050405020304" pitchFamily="18" charset="0"/>
              </a:rPr>
              <a:t>)+2D(g),</a:t>
            </a:r>
            <a:r>
              <a:rPr lang="zh-CN" altLang="zh-CN" sz="2200" dirty="0">
                <a:solidFill>
                  <a:srgbClr val="000000"/>
                </a:solidFill>
                <a:latin typeface="Times New Roman" panose="02020603050405020304" pitchFamily="18" charset="0"/>
                <a:cs typeface="Times New Roman" panose="02020603050405020304" pitchFamily="18" charset="0"/>
              </a:rPr>
              <a:t>在不同情况下测得反应速率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其中反应速率最快的是</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A.</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(D)=0.4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B.</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(C)=0.5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C.</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(B)=0.6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D.</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(A)=0.15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pic>
        <p:nvPicPr>
          <p:cNvPr id="15" name="Picture 59"/>
          <p:cNvPicPr/>
          <p:nvPr/>
        </p:nvPicPr>
        <p:blipFill>
          <a:blip r:embed="rId8" cstate="print"/>
          <a:stretch>
            <a:fillRect/>
          </a:stretch>
        </p:blipFill>
        <p:spPr>
          <a:xfrm>
            <a:off x="5746797" y="1347879"/>
            <a:ext cx="504113" cy="281429"/>
          </a:xfrm>
          <a:prstGeom prst="rect">
            <a:avLst/>
          </a:prstGeom>
        </p:spPr>
      </p:pic>
      <p:graphicFrame>
        <p:nvGraphicFramePr>
          <p:cNvPr id="3" name="对象 2"/>
          <p:cNvGraphicFramePr>
            <a:graphicFrameLocks noChangeAspect="1"/>
          </p:cNvGraphicFramePr>
          <p:nvPr>
            <p:extLst>
              <p:ext uri="{D42A27DB-BD31-4B8C-83A1-F6EECF244321}">
                <p14:modId xmlns:p14="http://schemas.microsoft.com/office/powerpoint/2010/main" xmlns="" val="2049090214"/>
              </p:ext>
            </p:extLst>
          </p:nvPr>
        </p:nvGraphicFramePr>
        <p:xfrm>
          <a:off x="598692" y="3673001"/>
          <a:ext cx="8128000" cy="1512655"/>
        </p:xfrm>
        <a:graphic>
          <a:graphicData uri="http://schemas.openxmlformats.org/presentationml/2006/ole">
            <p:oleObj spid="_x0000_s16390" name="文档" r:id="rId9" imgW="3839157" imgH="713647" progId="Word.Document.12">
              <p:embed/>
            </p:oleObj>
          </a:graphicData>
        </a:graphic>
      </p:graphicFrame>
      <p:sp>
        <p:nvSpPr>
          <p:cNvPr id="4" name="矩形 3"/>
          <p:cNvSpPr>
            <a:spLocks noChangeAspect="1"/>
          </p:cNvSpPr>
          <p:nvPr/>
        </p:nvSpPr>
        <p:spPr>
          <a:xfrm>
            <a:off x="508000" y="5171456"/>
            <a:ext cx="8128000" cy="1272271"/>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D</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项中</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(A)=0.15</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故</a:t>
            </a:r>
            <a:r>
              <a:rPr lang="en-US" altLang="zh-CN" sz="2200" dirty="0">
                <a:solidFill>
                  <a:srgbClr val="000000"/>
                </a:solidFill>
                <a:latin typeface="Times New Roman" panose="02020603050405020304" pitchFamily="18" charset="0"/>
                <a:cs typeface="Times New Roman" panose="02020603050405020304" pitchFamily="18" charset="0"/>
              </a:rPr>
              <a:t>B</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项表示反应速率最大。</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B</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2441978275"/>
      </p:ext>
    </p:extLst>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down)">
                                      <p:cBhvr>
                                        <p:cTn id="10" dur="500"/>
                                        <p:tgtEl>
                                          <p:spTgt spid="4">
                                            <p:txEl>
                                              <p:pRg st="0" end="0"/>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wipe(down)">
                                      <p:cBhvr>
                                        <p:cTn id="13" dur="500"/>
                                        <p:tgtEl>
                                          <p:spTgt spid="4">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wipe(down)">
                                      <p:cBhvr>
                                        <p:cTn id="1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2"/>
          <p:cNvSpPr txBox="1"/>
          <p:nvPr/>
        </p:nvSpPr>
        <p:spPr>
          <a:xfrm>
            <a:off x="6012160" y="836712"/>
            <a:ext cx="2250937" cy="369332"/>
          </a:xfrm>
          <a:prstGeom prst="rect">
            <a:avLst/>
          </a:prstGeom>
          <a:noFill/>
          <a:ln>
            <a:noFill/>
          </a:ln>
        </p:spPr>
        <p:txBody>
          <a:bodyPr wrap="none" rtlCol="0">
            <a:spAutoFit/>
          </a:bodyPr>
          <a:lstStyle/>
          <a:p>
            <a:r>
              <a:rPr lang="en-US" altLang="zh-CN" dirty="0" smtClean="0"/>
              <a:t>1       2       3       4       5</a:t>
            </a:r>
            <a:endParaRPr lang="zh-CN" altLang="en-US" dirty="0"/>
          </a:p>
        </p:txBody>
      </p:sp>
      <p:sp>
        <p:nvSpPr>
          <p:cNvPr id="9" name="矩形 8">
            <a:hlinkClick r:id="rId3" action="ppaction://hlinksldjump"/>
          </p:cNvPr>
          <p:cNvSpPr/>
          <p:nvPr/>
        </p:nvSpPr>
        <p:spPr>
          <a:xfrm>
            <a:off x="6009740" y="870465"/>
            <a:ext cx="31066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hlinkClick r:id="rId4" action="ppaction://hlinksldjump"/>
          </p:cNvPr>
          <p:cNvSpPr/>
          <p:nvPr/>
        </p:nvSpPr>
        <p:spPr>
          <a:xfrm>
            <a:off x="6495911" y="882685"/>
            <a:ext cx="29212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hlinkClick r:id="rId5" action="ppaction://hlinksldjump"/>
          </p:cNvPr>
          <p:cNvSpPr/>
          <p:nvPr/>
        </p:nvSpPr>
        <p:spPr>
          <a:xfrm>
            <a:off x="6975594" y="882949"/>
            <a:ext cx="290277"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hlinkClick r:id="rId6" action="ppaction://hlinksldjump"/>
          </p:cNvPr>
          <p:cNvSpPr/>
          <p:nvPr/>
        </p:nvSpPr>
        <p:spPr>
          <a:xfrm>
            <a:off x="7459954" y="884374"/>
            <a:ext cx="296759" cy="294867"/>
          </a:xfrm>
          <a:prstGeom prst="rect">
            <a:avLst/>
          </a:prstGeom>
          <a:noFill/>
          <a:ln w="6350">
            <a:solidFill>
              <a:srgbClr val="C04B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hlinkClick r:id="rId7" action="ppaction://hlinksldjump"/>
          </p:cNvPr>
          <p:cNvSpPr/>
          <p:nvPr/>
        </p:nvSpPr>
        <p:spPr>
          <a:xfrm>
            <a:off x="7951958" y="873488"/>
            <a:ext cx="288032"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a:spLocks noChangeAspect="1"/>
          </p:cNvSpPr>
          <p:nvPr/>
        </p:nvSpPr>
        <p:spPr>
          <a:xfrm>
            <a:off x="508000" y="1211926"/>
            <a:ext cx="4698722" cy="498598"/>
          </a:xfrm>
          <a:prstGeom prst="rect">
            <a:avLst/>
          </a:prstGeom>
        </p:spPr>
        <p:txBody>
          <a:bodyPr wrap="none">
            <a:spAutoFit/>
          </a:bodyPr>
          <a:lstStyle/>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4</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已知合成氨反应的浓度数据如下</a:t>
            </a:r>
            <a:r>
              <a:rPr lang="zh-CN" altLang="zh-CN" sz="2200" dirty="0" smtClean="0">
                <a:solidFill>
                  <a:srgbClr val="000000"/>
                </a:solidFill>
                <a:latin typeface="Times New Roman" panose="02020603050405020304" pitchFamily="18" charset="0"/>
                <a:cs typeface="Times New Roman" panose="02020603050405020304" pitchFamily="18" charset="0"/>
              </a:rPr>
              <a:t>表</a:t>
            </a:r>
            <a:r>
              <a:rPr lang="en-US" altLang="zh-CN" sz="2200" dirty="0" smtClean="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xmlns="" val="3578777766"/>
              </p:ext>
            </p:extLst>
          </p:nvPr>
        </p:nvGraphicFramePr>
        <p:xfrm>
          <a:off x="508000" y="1691401"/>
          <a:ext cx="8128000" cy="1892501"/>
        </p:xfrm>
        <a:graphic>
          <a:graphicData uri="http://schemas.openxmlformats.org/presentationml/2006/ole">
            <p:oleObj spid="_x0000_s17416" name="文档" r:id="rId8" imgW="3839157" imgH="893319" progId="Word.Document.12">
              <p:embed/>
            </p:oleObj>
          </a:graphicData>
        </a:graphic>
      </p:graphicFrame>
      <p:sp>
        <p:nvSpPr>
          <p:cNvPr id="4" name="矩形 3"/>
          <p:cNvSpPr>
            <a:spLocks noChangeAspect="1"/>
          </p:cNvSpPr>
          <p:nvPr/>
        </p:nvSpPr>
        <p:spPr>
          <a:xfrm>
            <a:off x="508000" y="3122627"/>
            <a:ext cx="8128000" cy="2084801"/>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当用氨气浓度的增加来表示该化学反应速率时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其速率为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A.0.2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B.0.4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C.0.6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D.2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xmlns="" val="4080793711"/>
              </p:ext>
            </p:extLst>
          </p:nvPr>
        </p:nvGraphicFramePr>
        <p:xfrm>
          <a:off x="598692" y="5176827"/>
          <a:ext cx="8128000" cy="584893"/>
        </p:xfrm>
        <a:graphic>
          <a:graphicData uri="http://schemas.openxmlformats.org/presentationml/2006/ole">
            <p:oleObj spid="_x0000_s17417" name="文档" r:id="rId9" imgW="3839157" imgH="276169" progId="Word.Document.12">
              <p:embed/>
            </p:oleObj>
          </a:graphicData>
        </a:graphic>
      </p:graphicFrame>
      <p:sp>
        <p:nvSpPr>
          <p:cNvPr id="6" name="矩形 5"/>
          <p:cNvSpPr>
            <a:spLocks noChangeAspect="1"/>
          </p:cNvSpPr>
          <p:nvPr/>
        </p:nvSpPr>
        <p:spPr>
          <a:xfrm>
            <a:off x="508000" y="5761720"/>
            <a:ext cx="1085554" cy="498598"/>
          </a:xfrm>
          <a:prstGeom prst="rect">
            <a:avLst/>
          </a:prstGeom>
        </p:spPr>
        <p:txBody>
          <a:bodyPr wrap="none">
            <a:spAutoFit/>
          </a:bodyPr>
          <a:lstStyle/>
          <a:p>
            <a:pPr>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smtClean="0">
                <a:solidFill>
                  <a:srgbClr val="000000"/>
                </a:solidFill>
                <a:latin typeface="Times New Roman" panose="02020603050405020304" pitchFamily="18" charset="0"/>
                <a:cs typeface="Times New Roman" panose="02020603050405020304" pitchFamily="18" charset="0"/>
              </a:rPr>
              <a:t>B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2441978275"/>
      </p:ext>
    </p:extLst>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zh-CN" b="1" dirty="0"/>
              <a:t>第</a:t>
            </a:r>
            <a:r>
              <a:rPr lang="en-US" altLang="zh-CN" b="1" dirty="0"/>
              <a:t>1</a:t>
            </a:r>
            <a:r>
              <a:rPr lang="zh-CN" altLang="zh-CN" b="1" dirty="0"/>
              <a:t>课时</a:t>
            </a:r>
            <a:r>
              <a:rPr lang="zh-CN" altLang="zh-CN" dirty="0"/>
              <a:t>　</a:t>
            </a:r>
            <a:r>
              <a:rPr lang="zh-CN" altLang="zh-CN" b="1" dirty="0"/>
              <a:t>化学反应速率的表示方法</a:t>
            </a:r>
            <a:endParaRPr lang="zh-CN" altLang="zh-CN" dirty="0"/>
          </a:p>
        </p:txBody>
      </p:sp>
    </p:spTree>
    <p:extLst>
      <p:ext uri="{BB962C8B-B14F-4D97-AF65-F5344CB8AC3E}">
        <p14:creationId xmlns:p14="http://schemas.microsoft.com/office/powerpoint/2010/main" xmlns="" val="1704496698"/>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2"/>
          <p:cNvSpPr txBox="1"/>
          <p:nvPr/>
        </p:nvSpPr>
        <p:spPr>
          <a:xfrm>
            <a:off x="6012160" y="836712"/>
            <a:ext cx="2250937" cy="369332"/>
          </a:xfrm>
          <a:prstGeom prst="rect">
            <a:avLst/>
          </a:prstGeom>
          <a:noFill/>
          <a:ln>
            <a:noFill/>
          </a:ln>
        </p:spPr>
        <p:txBody>
          <a:bodyPr wrap="none" rtlCol="0">
            <a:spAutoFit/>
          </a:bodyPr>
          <a:lstStyle/>
          <a:p>
            <a:r>
              <a:rPr lang="en-US" altLang="zh-CN" dirty="0" smtClean="0"/>
              <a:t>1       2       3       4       5</a:t>
            </a:r>
            <a:endParaRPr lang="zh-CN" altLang="en-US" dirty="0"/>
          </a:p>
        </p:txBody>
      </p:sp>
      <p:sp>
        <p:nvSpPr>
          <p:cNvPr id="10" name="矩形 9">
            <a:hlinkClick r:id="rId3" action="ppaction://hlinksldjump"/>
          </p:cNvPr>
          <p:cNvSpPr/>
          <p:nvPr/>
        </p:nvSpPr>
        <p:spPr>
          <a:xfrm>
            <a:off x="6009740" y="870465"/>
            <a:ext cx="31066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hlinkClick r:id="rId4" action="ppaction://hlinksldjump"/>
          </p:cNvPr>
          <p:cNvSpPr/>
          <p:nvPr/>
        </p:nvSpPr>
        <p:spPr>
          <a:xfrm>
            <a:off x="6495911" y="882685"/>
            <a:ext cx="29212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hlinkClick r:id="rId5" action="ppaction://hlinksldjump"/>
          </p:cNvPr>
          <p:cNvSpPr/>
          <p:nvPr/>
        </p:nvSpPr>
        <p:spPr>
          <a:xfrm>
            <a:off x="6975594" y="882949"/>
            <a:ext cx="290277"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hlinkClick r:id="rId6" action="ppaction://hlinksldjump"/>
          </p:cNvPr>
          <p:cNvSpPr/>
          <p:nvPr/>
        </p:nvSpPr>
        <p:spPr>
          <a:xfrm>
            <a:off x="7464317" y="884374"/>
            <a:ext cx="288032"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hlinkClick r:id="rId7" action="ppaction://hlinksldjump"/>
          </p:cNvPr>
          <p:cNvSpPr/>
          <p:nvPr/>
        </p:nvSpPr>
        <p:spPr>
          <a:xfrm>
            <a:off x="7933726" y="873488"/>
            <a:ext cx="302724" cy="294867"/>
          </a:xfrm>
          <a:prstGeom prst="rect">
            <a:avLst/>
          </a:prstGeom>
          <a:noFill/>
          <a:ln w="6350">
            <a:solidFill>
              <a:srgbClr val="C04B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a:spLocks noChangeAspect="1"/>
          </p:cNvSpPr>
          <p:nvPr/>
        </p:nvSpPr>
        <p:spPr>
          <a:xfrm>
            <a:off x="508000" y="1207638"/>
            <a:ext cx="8128000" cy="2529923"/>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5</a:t>
            </a:r>
            <a:r>
              <a:rPr lang="en-US" altLang="zh-CN" sz="2200" dirty="0">
                <a:solidFill>
                  <a:srgbClr val="000000"/>
                </a:solidFill>
                <a:latin typeface="Times New Roman" panose="02020603050405020304" pitchFamily="18" charset="0"/>
                <a:cs typeface="Times New Roman" panose="02020603050405020304" pitchFamily="18" charset="0"/>
              </a:rPr>
              <a:t>.(2016</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沈阳八中高二月考</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向体积为</a:t>
            </a:r>
            <a:r>
              <a:rPr lang="en-US" altLang="zh-CN" sz="2200" dirty="0">
                <a:solidFill>
                  <a:srgbClr val="000000"/>
                </a:solidFill>
                <a:latin typeface="Times New Roman" panose="02020603050405020304" pitchFamily="18" charset="0"/>
                <a:cs typeface="Times New Roman" panose="02020603050405020304" pitchFamily="18" charset="0"/>
              </a:rPr>
              <a:t>2 L</a:t>
            </a:r>
            <a:r>
              <a:rPr lang="zh-CN" altLang="zh-CN" sz="2200" dirty="0">
                <a:solidFill>
                  <a:srgbClr val="000000"/>
                </a:solidFill>
                <a:latin typeface="Times New Roman" panose="02020603050405020304" pitchFamily="18" charset="0"/>
                <a:cs typeface="Times New Roman" panose="02020603050405020304" pitchFamily="18" charset="0"/>
              </a:rPr>
              <a:t>的密闭容器中加入</a:t>
            </a:r>
            <a:r>
              <a:rPr lang="en-US" altLang="zh-CN" sz="2200" dirty="0">
                <a:solidFill>
                  <a:srgbClr val="000000"/>
                </a:solidFill>
                <a:latin typeface="Times New Roman" panose="02020603050405020304" pitchFamily="18" charset="0"/>
                <a:cs typeface="Times New Roman" panose="02020603050405020304" pitchFamily="18" charset="0"/>
              </a:rPr>
              <a:t>2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en-US" altLang="zh-CN" sz="2200" dirty="0">
                <a:solidFill>
                  <a:srgbClr val="000000"/>
                </a:solidFill>
                <a:latin typeface="Times New Roman" panose="02020603050405020304" pitchFamily="18" charset="0"/>
                <a:cs typeface="Times New Roman" panose="02020603050405020304" pitchFamily="18" charset="0"/>
              </a:rPr>
              <a:t> SO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和</a:t>
            </a:r>
            <a:r>
              <a:rPr lang="en-US" altLang="zh-CN" sz="2200" dirty="0">
                <a:solidFill>
                  <a:srgbClr val="000000"/>
                </a:solidFill>
                <a:latin typeface="Times New Roman" panose="02020603050405020304" pitchFamily="18" charset="0"/>
                <a:cs typeface="Times New Roman" panose="02020603050405020304" pitchFamily="18" charset="0"/>
              </a:rPr>
              <a:t>1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en-US" altLang="zh-CN" sz="2200" dirty="0">
                <a:solidFill>
                  <a:srgbClr val="000000"/>
                </a:solidFill>
                <a:latin typeface="Times New Roman" panose="02020603050405020304" pitchFamily="18" charset="0"/>
                <a:cs typeface="Times New Roman" panose="02020603050405020304" pitchFamily="18" charset="0"/>
              </a:rPr>
              <a:t> 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进行可逆反应</a:t>
            </a:r>
            <a:r>
              <a:rPr lang="en-US" altLang="zh-CN" sz="2200" dirty="0">
                <a:solidFill>
                  <a:srgbClr val="000000"/>
                </a:solidFill>
                <a:latin typeface="Times New Roman" panose="02020603050405020304" pitchFamily="18" charset="0"/>
                <a:cs typeface="Times New Roman" panose="02020603050405020304" pitchFamily="18" charset="0"/>
              </a:rPr>
              <a:t>:2SO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2SO</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反应</a:t>
            </a:r>
            <a:r>
              <a:rPr lang="en-US" altLang="zh-CN" sz="2200" dirty="0">
                <a:solidFill>
                  <a:srgbClr val="000000"/>
                </a:solidFill>
                <a:latin typeface="Times New Roman" panose="02020603050405020304" pitchFamily="18" charset="0"/>
                <a:cs typeface="Times New Roman" panose="02020603050405020304" pitchFamily="18" charset="0"/>
              </a:rPr>
              <a:t>2 min</a:t>
            </a:r>
            <a:r>
              <a:rPr lang="zh-CN" altLang="zh-CN" sz="2200" dirty="0">
                <a:solidFill>
                  <a:srgbClr val="000000"/>
                </a:solidFill>
                <a:latin typeface="Times New Roman" panose="02020603050405020304" pitchFamily="18" charset="0"/>
                <a:cs typeface="Times New Roman" panose="02020603050405020304" pitchFamily="18" charset="0"/>
              </a:rPr>
              <a:t>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测得</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的物质的量为</a:t>
            </a:r>
            <a:r>
              <a:rPr lang="en-US" altLang="zh-CN" sz="2200" dirty="0">
                <a:solidFill>
                  <a:srgbClr val="000000"/>
                </a:solidFill>
                <a:latin typeface="Times New Roman" panose="02020603050405020304" pitchFamily="18" charset="0"/>
                <a:cs typeface="Times New Roman" panose="02020603050405020304" pitchFamily="18" charset="0"/>
              </a:rPr>
              <a:t>0.8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zh-CN"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(1)2 min</a:t>
            </a:r>
            <a:r>
              <a:rPr lang="zh-CN" altLang="zh-CN" sz="2200" dirty="0">
                <a:solidFill>
                  <a:srgbClr val="000000"/>
                </a:solidFill>
                <a:latin typeface="Times New Roman" panose="02020603050405020304" pitchFamily="18" charset="0"/>
                <a:cs typeface="Times New Roman" panose="02020603050405020304" pitchFamily="18" charset="0"/>
              </a:rPr>
              <a:t>内</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的物质的量减少了</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的物质的量增加了</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若用</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的浓度变化来表示该反应的反应速率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则</a:t>
            </a:r>
            <a:r>
              <a:rPr lang="en-US" altLang="zh-CN" sz="2200" i="1" dirty="0">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
        <p:nvSpPr>
          <p:cNvPr id="3" name="矩形 2"/>
          <p:cNvSpPr>
            <a:spLocks noChangeAspect="1"/>
          </p:cNvSpPr>
          <p:nvPr/>
        </p:nvSpPr>
        <p:spPr>
          <a:xfrm>
            <a:off x="508000" y="3737561"/>
            <a:ext cx="8128000" cy="2529923"/>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解析</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2SO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              </a:t>
            </a:r>
            <a:r>
              <a:rPr lang="en-US" altLang="zh-CN" sz="2200" dirty="0" smtClean="0">
                <a:solidFill>
                  <a:srgbClr val="000000"/>
                </a:solidFill>
                <a:latin typeface="Times New Roman" panose="02020603050405020304" pitchFamily="18" charset="0"/>
                <a:cs typeface="Times New Roman" panose="02020603050405020304" pitchFamily="18" charset="0"/>
              </a:rPr>
              <a:t>2SO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3</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i="1" dirty="0">
                <a:solidFill>
                  <a:srgbClr val="000000"/>
                </a:solidFill>
                <a:latin typeface="Times New Roman" panose="02020603050405020304" pitchFamily="18" charset="0"/>
                <a:cs typeface="Times New Roman" panose="02020603050405020304" pitchFamily="18" charset="0"/>
              </a:rPr>
              <a:t>n</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初</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0</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Δ</a:t>
            </a:r>
            <a:r>
              <a:rPr lang="en-US" altLang="zh-CN" sz="2200" i="1" dirty="0" err="1">
                <a:solidFill>
                  <a:srgbClr val="000000"/>
                </a:solidFill>
                <a:latin typeface="Times New Roman" panose="02020603050405020304" pitchFamily="18" charset="0"/>
                <a:cs typeface="Times New Roman" panose="02020603050405020304" pitchFamily="18" charset="0"/>
              </a:rPr>
              <a:t>n</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0.4</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0.2</a:t>
            </a:r>
            <a:r>
              <a:rPr lang="en-US"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0.4</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i="1" dirty="0">
                <a:solidFill>
                  <a:srgbClr val="000000"/>
                </a:solidFill>
                <a:latin typeface="Times New Roman" panose="02020603050405020304" pitchFamily="18" charset="0"/>
                <a:cs typeface="Times New Roman" panose="02020603050405020304" pitchFamily="18" charset="0"/>
              </a:rPr>
              <a:t>n</a:t>
            </a:r>
            <a:r>
              <a:rPr lang="en-US" altLang="zh-CN" sz="22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1.6</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0.8</a:t>
            </a:r>
            <a:r>
              <a:rPr lang="en-US"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0.4</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a:t>
            </a:r>
            <a:r>
              <a:rPr lang="en-US" altLang="zh-CN" sz="2200" dirty="0" err="1">
                <a:solidFill>
                  <a:srgbClr val="000000"/>
                </a:solidFill>
                <a:latin typeface="Times New Roman" panose="02020603050405020304" pitchFamily="18" charset="0"/>
                <a:cs typeface="Times New Roman" panose="02020603050405020304" pitchFamily="18" charset="0"/>
              </a:rPr>
              <a:t>Δ</a:t>
            </a:r>
            <a:r>
              <a:rPr lang="en-US" altLang="zh-CN" sz="2200" i="1" dirty="0" err="1">
                <a:solidFill>
                  <a:srgbClr val="000000"/>
                </a:solidFill>
                <a:latin typeface="Times New Roman" panose="02020603050405020304" pitchFamily="18" charset="0"/>
                <a:cs typeface="Times New Roman" panose="02020603050405020304" pitchFamily="18" charset="0"/>
              </a:rPr>
              <a:t>n</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err="1">
                <a:solidFill>
                  <a:srgbClr val="000000"/>
                </a:solidFill>
                <a:latin typeface="Times New Roman" panose="02020603050405020304" pitchFamily="18" charset="0"/>
                <a:cs typeface="Times New Roman" panose="02020603050405020304" pitchFamily="18" charset="0"/>
              </a:rPr>
              <a:t>Δ</a:t>
            </a:r>
            <a:r>
              <a:rPr lang="en-US" altLang="zh-CN" sz="2200" i="1" dirty="0" err="1">
                <a:solidFill>
                  <a:srgbClr val="000000"/>
                </a:solidFill>
                <a:latin typeface="Times New Roman" panose="02020603050405020304" pitchFamily="18" charset="0"/>
                <a:cs typeface="Times New Roman" panose="02020603050405020304" pitchFamily="18" charset="0"/>
              </a:rPr>
              <a:t>n</a:t>
            </a:r>
            <a:r>
              <a:rPr lang="en-US" altLang="zh-CN" sz="2200" dirty="0">
                <a:solidFill>
                  <a:srgbClr val="000000"/>
                </a:solidFill>
                <a:latin typeface="Times New Roman" panose="02020603050405020304" pitchFamily="18" charset="0"/>
                <a:cs typeface="Times New Roman" panose="02020603050405020304" pitchFamily="18" charset="0"/>
              </a:rPr>
              <a:t>(SO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)=2Δ</a:t>
            </a:r>
            <a:r>
              <a:rPr lang="en-US" altLang="zh-CN" sz="2200" i="1" dirty="0">
                <a:solidFill>
                  <a:srgbClr val="000000"/>
                </a:solidFill>
                <a:latin typeface="Times New Roman" panose="02020603050405020304" pitchFamily="18" charset="0"/>
                <a:cs typeface="Times New Roman" panose="02020603050405020304" pitchFamily="18" charset="0"/>
              </a:rPr>
              <a:t>n</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mol-0.8</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en-US" altLang="zh-CN" sz="2200" dirty="0">
                <a:solidFill>
                  <a:srgbClr val="000000"/>
                </a:solidFill>
                <a:latin typeface="Times New Roman" panose="02020603050405020304" pitchFamily="18" charset="0"/>
                <a:cs typeface="Times New Roman" panose="02020603050405020304" pitchFamily="18" charset="0"/>
              </a:rPr>
              <a:t>)×2=0.4</a:t>
            </a:r>
            <a:r>
              <a:rPr lang="en-US"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xmlns="" val="317083956"/>
              </p:ext>
            </p:extLst>
          </p:nvPr>
        </p:nvGraphicFramePr>
        <p:xfrm>
          <a:off x="598692" y="6222901"/>
          <a:ext cx="8128000" cy="507581"/>
        </p:xfrm>
        <a:graphic>
          <a:graphicData uri="http://schemas.openxmlformats.org/presentationml/2006/ole">
            <p:oleObj spid="_x0000_s18436" name="文档" r:id="rId8" imgW="3839157" imgH="240163" progId="Word.Document.12">
              <p:embed/>
            </p:oleObj>
          </a:graphicData>
        </a:graphic>
      </p:graphicFrame>
      <p:pic>
        <p:nvPicPr>
          <p:cNvPr id="14" name="Picture 59"/>
          <p:cNvPicPr/>
          <p:nvPr/>
        </p:nvPicPr>
        <p:blipFill>
          <a:blip r:embed="rId9" cstate="print"/>
          <a:stretch>
            <a:fillRect/>
          </a:stretch>
        </p:blipFill>
        <p:spPr>
          <a:xfrm>
            <a:off x="4298171" y="3850117"/>
            <a:ext cx="504113" cy="281429"/>
          </a:xfrm>
          <a:prstGeom prst="rect">
            <a:avLst/>
          </a:prstGeom>
        </p:spPr>
      </p:pic>
    </p:spTree>
    <p:extLst>
      <p:ext uri="{BB962C8B-B14F-4D97-AF65-F5344CB8AC3E}">
        <p14:creationId xmlns:p14="http://schemas.microsoft.com/office/powerpoint/2010/main" xmlns="" val="2504682223"/>
      </p:ext>
    </p:extLst>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2"/>
          <p:cNvSpPr txBox="1"/>
          <p:nvPr/>
        </p:nvSpPr>
        <p:spPr>
          <a:xfrm>
            <a:off x="6012160" y="836712"/>
            <a:ext cx="2250937" cy="369332"/>
          </a:xfrm>
          <a:prstGeom prst="rect">
            <a:avLst/>
          </a:prstGeom>
          <a:noFill/>
          <a:ln>
            <a:noFill/>
          </a:ln>
        </p:spPr>
        <p:txBody>
          <a:bodyPr wrap="none" rtlCol="0">
            <a:spAutoFit/>
          </a:bodyPr>
          <a:lstStyle/>
          <a:p>
            <a:r>
              <a:rPr lang="en-US" altLang="zh-CN" dirty="0" smtClean="0"/>
              <a:t>1       2       3       4       5</a:t>
            </a:r>
            <a:endParaRPr lang="zh-CN" altLang="en-US" dirty="0"/>
          </a:p>
        </p:txBody>
      </p:sp>
      <p:sp>
        <p:nvSpPr>
          <p:cNvPr id="10" name="矩形 9">
            <a:hlinkClick r:id="rId2" action="ppaction://hlinksldjump"/>
          </p:cNvPr>
          <p:cNvSpPr/>
          <p:nvPr/>
        </p:nvSpPr>
        <p:spPr>
          <a:xfrm>
            <a:off x="6009740" y="870465"/>
            <a:ext cx="31066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hlinkClick r:id="rId3" action="ppaction://hlinksldjump"/>
          </p:cNvPr>
          <p:cNvSpPr/>
          <p:nvPr/>
        </p:nvSpPr>
        <p:spPr>
          <a:xfrm>
            <a:off x="6495911" y="882685"/>
            <a:ext cx="292124"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hlinkClick r:id="rId4" action="ppaction://hlinksldjump"/>
          </p:cNvPr>
          <p:cNvSpPr/>
          <p:nvPr/>
        </p:nvSpPr>
        <p:spPr>
          <a:xfrm>
            <a:off x="6975594" y="882949"/>
            <a:ext cx="290277"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hlinkClick r:id="rId5" action="ppaction://hlinksldjump"/>
          </p:cNvPr>
          <p:cNvSpPr/>
          <p:nvPr/>
        </p:nvSpPr>
        <p:spPr>
          <a:xfrm>
            <a:off x="7464317" y="884374"/>
            <a:ext cx="288032" cy="29486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hlinkClick r:id="rId6" action="ppaction://hlinksldjump"/>
          </p:cNvPr>
          <p:cNvSpPr/>
          <p:nvPr/>
        </p:nvSpPr>
        <p:spPr>
          <a:xfrm>
            <a:off x="7933726" y="873488"/>
            <a:ext cx="302724" cy="294867"/>
          </a:xfrm>
          <a:prstGeom prst="rect">
            <a:avLst/>
          </a:prstGeom>
          <a:noFill/>
          <a:ln w="6350">
            <a:solidFill>
              <a:srgbClr val="C04B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a:spLocks noChangeAspect="1"/>
          </p:cNvSpPr>
          <p:nvPr/>
        </p:nvSpPr>
        <p:spPr>
          <a:xfrm>
            <a:off x="508000" y="3122997"/>
            <a:ext cx="8128000" cy="866006"/>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(1)0.4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0.4 </a:t>
            </a:r>
            <a:r>
              <a:rPr lang="en-US" altLang="zh-CN" sz="2200" dirty="0" err="1">
                <a:solidFill>
                  <a:srgbClr val="000000"/>
                </a:solidFill>
                <a:latin typeface="Times New Roman" panose="02020603050405020304" pitchFamily="18" charset="0"/>
                <a:cs typeface="Times New Roman" panose="02020603050405020304" pitchFamily="18" charset="0"/>
              </a:rPr>
              <a:t>mol</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(2)0.05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315404026"/>
      </p:ext>
    </p:extLst>
  </p:cSld>
  <p:clrMapOvr>
    <a:masterClrMapping/>
  </p:clrMapOvr>
  <p:transition spd="slow">
    <p:pull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对象 2"/>
          <p:cNvGraphicFramePr>
            <a:graphicFrameLocks noChangeAspect="1"/>
          </p:cNvGraphicFramePr>
          <p:nvPr>
            <p:extLst>
              <p:ext uri="{D42A27DB-BD31-4B8C-83A1-F6EECF244321}">
                <p14:modId xmlns:p14="http://schemas.microsoft.com/office/powerpoint/2010/main" xmlns="" val="725042553"/>
              </p:ext>
            </p:extLst>
          </p:nvPr>
        </p:nvGraphicFramePr>
        <p:xfrm>
          <a:off x="508000" y="891197"/>
          <a:ext cx="8128000" cy="6188439"/>
        </p:xfrm>
        <a:graphic>
          <a:graphicData uri="http://schemas.openxmlformats.org/presentationml/2006/ole">
            <p:oleObj spid="_x0000_s19459" name="文档" r:id="rId3" imgW="3839157" imgH="2922281" progId="Word.Document.12">
              <p:embed/>
            </p:oleObj>
          </a:graphicData>
        </a:graphic>
      </p:graphicFrame>
    </p:spTree>
    <p:extLst>
      <p:ext uri="{BB962C8B-B14F-4D97-AF65-F5344CB8AC3E}">
        <p14:creationId xmlns:p14="http://schemas.microsoft.com/office/powerpoint/2010/main" xmlns="" val="2416341801"/>
      </p:ext>
    </p:extLst>
  </p:cSld>
  <p:clrMapOvr>
    <a:masterClrMapping/>
  </p:clrMapOvr>
  <p:transition spd="slow">
    <p:pull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对象 1"/>
          <p:cNvGraphicFramePr>
            <a:graphicFrameLocks noChangeAspect="1"/>
          </p:cNvGraphicFramePr>
          <p:nvPr>
            <p:extLst>
              <p:ext uri="{D42A27DB-BD31-4B8C-83A1-F6EECF244321}">
                <p14:modId xmlns:p14="http://schemas.microsoft.com/office/powerpoint/2010/main" xmlns="" val="1830311566"/>
              </p:ext>
            </p:extLst>
          </p:nvPr>
        </p:nvGraphicFramePr>
        <p:xfrm>
          <a:off x="508000" y="1954267"/>
          <a:ext cx="8128000" cy="3203466"/>
        </p:xfrm>
        <a:graphic>
          <a:graphicData uri="http://schemas.openxmlformats.org/presentationml/2006/ole">
            <p:oleObj spid="_x0000_s1043" name="文档" r:id="rId3" imgW="3839157" imgH="1512990" progId="Word.Document.12">
              <p:embed/>
            </p:oleObj>
          </a:graphicData>
        </a:graphic>
      </p:graphicFrame>
    </p:spTree>
    <p:extLst>
      <p:ext uri="{BB962C8B-B14F-4D97-AF65-F5344CB8AC3E}">
        <p14:creationId xmlns:p14="http://schemas.microsoft.com/office/powerpoint/2010/main" xmlns="" val="2602319192"/>
      </p:ext>
    </p:extLst>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矩形 9">
            <a:hlinkClick r:id="rId2"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阅读思考</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矩形 10">
            <a:hlinkClick r:id="rId3"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自主检测</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1911735"/>
            <a:ext cx="8128000" cy="3288529"/>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任务一、阅读教材第</a:t>
            </a:r>
            <a:r>
              <a:rPr lang="en-US" altLang="zh-CN" sz="2200" dirty="0">
                <a:solidFill>
                  <a:srgbClr val="000000"/>
                </a:solidFill>
                <a:latin typeface="Times New Roman" panose="02020603050405020304" pitchFamily="18" charset="0"/>
                <a:cs typeface="Times New Roman" panose="02020603050405020304" pitchFamily="18" charset="0"/>
              </a:rPr>
              <a:t>32</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页的前言</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回答下列问题</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生活中你可以通过哪些现象了解化学反应的快慢</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化学反应速率越快越好还是越慢越好</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请举例说明。</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提示</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人们可以通过钢铁的生锈、食物的腐败、肌体的衰老、旧塑料的降解等了解化学反应的快慢。人们对不同的化学反应速率快慢期望值是不同的</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如人们希望钢铁的生锈、食物的腐败、肌体的衰老速率越慢越好</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而废旧塑料的降解</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分解海面上泄漏的石油等则希望速率越快越好。</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3689121501"/>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矩形 9">
            <a:hlinkClick r:id="rId3"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阅读思考</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矩形 10">
            <a:hlinkClick r:id="rId4"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自主检测</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1351654"/>
            <a:ext cx="8128000" cy="4967514"/>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任务二、认真阅读教材第</a:t>
            </a:r>
            <a:r>
              <a:rPr lang="en-US" altLang="zh-CN" sz="2200" dirty="0">
                <a:solidFill>
                  <a:srgbClr val="000000"/>
                </a:solidFill>
                <a:latin typeface="Times New Roman" panose="02020603050405020304" pitchFamily="18" charset="0"/>
                <a:cs typeface="Times New Roman" panose="02020603050405020304" pitchFamily="18" charset="0"/>
              </a:rPr>
              <a:t>32</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页到第</a:t>
            </a:r>
            <a:r>
              <a:rPr lang="en-US" altLang="zh-CN" sz="2200" dirty="0">
                <a:solidFill>
                  <a:srgbClr val="000000"/>
                </a:solidFill>
                <a:latin typeface="Times New Roman" panose="02020603050405020304" pitchFamily="18" charset="0"/>
                <a:cs typeface="Times New Roman" panose="02020603050405020304" pitchFamily="18" charset="0"/>
              </a:rPr>
              <a:t>34</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页的内容</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分别完成下列任务</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教材第</a:t>
            </a:r>
            <a:r>
              <a:rPr lang="en-US" altLang="zh-CN" sz="2200" dirty="0">
                <a:solidFill>
                  <a:srgbClr val="000000"/>
                </a:solidFill>
                <a:latin typeface="Times New Roman" panose="02020603050405020304" pitchFamily="18" charset="0"/>
                <a:cs typeface="Times New Roman" panose="02020603050405020304" pitchFamily="18" charset="0"/>
              </a:rPr>
              <a:t>32</a:t>
            </a:r>
            <a:r>
              <a:rPr lang="zh-CN" altLang="zh-CN" sz="2200" dirty="0">
                <a:solidFill>
                  <a:srgbClr val="000000"/>
                </a:solidFill>
                <a:latin typeface="Times New Roman" panose="02020603050405020304" pitchFamily="18" charset="0"/>
                <a:cs typeface="Times New Roman" panose="02020603050405020304" pitchFamily="18" charset="0"/>
              </a:rPr>
              <a:t>页</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观察与思考</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中列出了过氧化氢在水溶液中催化分解</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smtClean="0">
                <a:solidFill>
                  <a:srgbClr val="000000"/>
                </a:solidFill>
                <a:latin typeface="Times New Roman" panose="02020603050405020304" pitchFamily="18" charset="0"/>
                <a:cs typeface="Times New Roman" panose="02020603050405020304" pitchFamily="18" charset="0"/>
              </a:rPr>
              <a:t>2H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a:t>
            </a:r>
            <a:r>
              <a:rPr lang="en-US" altLang="zh-CN" sz="2200" dirty="0" smtClean="0">
                <a:solidFill>
                  <a:srgbClr val="000000"/>
                </a:solidFill>
                <a:latin typeface="Times New Roman" panose="02020603050405020304" pitchFamily="18" charset="0"/>
                <a:cs typeface="Times New Roman" panose="02020603050405020304" pitchFamily="18" charset="0"/>
              </a:rPr>
              <a:t>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                 </a:t>
            </a:r>
            <a:r>
              <a:rPr lang="en-US" altLang="zh-CN" sz="2200" dirty="0" smtClean="0">
                <a:solidFill>
                  <a:srgbClr val="000000"/>
                </a:solidFill>
                <a:latin typeface="Times New Roman" panose="02020603050405020304" pitchFamily="18" charset="0"/>
                <a:cs typeface="Times New Roman" panose="02020603050405020304" pitchFamily="18" charset="0"/>
              </a:rPr>
              <a:t>2H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a:t>
            </a:r>
            <a:r>
              <a:rPr lang="en-US" altLang="zh-CN" sz="2200" dirty="0" smtClean="0">
                <a:solidFill>
                  <a:srgbClr val="000000"/>
                </a:solidFill>
                <a:latin typeface="Times New Roman" panose="02020603050405020304" pitchFamily="18" charset="0"/>
                <a:cs typeface="Times New Roman" panose="02020603050405020304" pitchFamily="18" charset="0"/>
              </a:rPr>
              <a:t>O+O</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的难易变化</a:t>
            </a:r>
            <a:r>
              <a:rPr lang="en-US" altLang="zh-CN" sz="2200" dirty="0" smtClean="0">
                <a:solidFill>
                  <a:srgbClr val="000000"/>
                </a:solidFill>
                <a:latin typeface="Times New Roman" panose="02020603050405020304" pitchFamily="18" charset="0"/>
                <a:cs typeface="Times New Roman" panose="02020603050405020304" pitchFamily="18" charset="0"/>
              </a:rPr>
              <a:t>:</a:t>
            </a:r>
          </a:p>
          <a:p>
            <a:pPr indent="267970">
              <a:lnSpc>
                <a:spcPct val="120000"/>
              </a:lnSpc>
              <a:spcAft>
                <a:spcPts val="0"/>
              </a:spcAft>
              <a:tabLst>
                <a:tab pos="1029335" algn="l"/>
                <a:tab pos="1850390" algn="l"/>
                <a:tab pos="2538095" algn="l"/>
                <a:tab pos="3221990" algn="l"/>
              </a:tabLst>
            </a:pPr>
            <a:endParaRPr lang="en-US" altLang="zh-CN" sz="2200" dirty="0" smtClean="0">
              <a:solidFill>
                <a:srgbClr val="000000"/>
              </a:solidFill>
              <a:latin typeface="Times New Roman" panose="02020603050405020304" pitchFamily="18" charset="0"/>
              <a:ea typeface="方正书宋_GBK" panose="03000509000000000000" pitchFamily="65" charset="-122"/>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endParaRPr lang="en-US" altLang="zh-CN" sz="2200" dirty="0">
              <a:solidFill>
                <a:srgbClr val="000000"/>
              </a:solidFill>
              <a:latin typeface="Times New Roman" panose="02020603050405020304" pitchFamily="18" charset="0"/>
              <a:ea typeface="方正书宋_GBK" panose="03000509000000000000" pitchFamily="65" charset="-122"/>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endParaRPr lang="en-US" altLang="zh-CN" sz="2200" dirty="0" smtClean="0">
              <a:solidFill>
                <a:srgbClr val="000000"/>
              </a:solidFill>
              <a:latin typeface="Times New Roman" panose="02020603050405020304" pitchFamily="18" charset="0"/>
              <a:ea typeface="方正书宋_GBK" panose="03000509000000000000" pitchFamily="65" charset="-122"/>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smtClean="0">
                <a:solidFill>
                  <a:srgbClr val="000000"/>
                </a:solidFill>
                <a:latin typeface="Times New Roman" panose="02020603050405020304" pitchFamily="18" charset="0"/>
                <a:cs typeface="Times New Roman" panose="02020603050405020304" pitchFamily="18" charset="0"/>
              </a:rPr>
              <a:t>    </a:t>
            </a:r>
            <a:r>
              <a:rPr lang="zh-CN" altLang="zh-CN" sz="2200" dirty="0" smtClean="0">
                <a:solidFill>
                  <a:srgbClr val="000000"/>
                </a:solidFill>
                <a:latin typeface="Times New Roman" panose="02020603050405020304" pitchFamily="18" charset="0"/>
                <a:cs typeface="Times New Roman" panose="02020603050405020304" pitchFamily="18" charset="0"/>
              </a:rPr>
              <a:t>由</a:t>
            </a:r>
            <a:r>
              <a:rPr lang="zh-CN" altLang="zh-CN" sz="2200" dirty="0">
                <a:solidFill>
                  <a:srgbClr val="000000"/>
                </a:solidFill>
                <a:latin typeface="Times New Roman" panose="02020603050405020304" pitchFamily="18" charset="0"/>
                <a:cs typeface="Times New Roman" panose="02020603050405020304" pitchFamily="18" charset="0"/>
              </a:rPr>
              <a:t>表可知相同时间内</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浓度的改变值随着反应进行是如何变化的</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这说明了该反应的速率是如何变化的</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提示</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由表可知相同时间内</a:t>
            </a:r>
            <a:r>
              <a:rPr lang="en-US" altLang="zh-CN" sz="2200" dirty="0">
                <a:solidFill>
                  <a:srgbClr val="000000"/>
                </a:solidFill>
                <a:latin typeface="Times New Roman" panose="02020603050405020304" pitchFamily="18" charset="0"/>
                <a:cs typeface="Times New Roman" panose="02020603050405020304" pitchFamily="18" charset="0"/>
              </a:rPr>
              <a:t>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O</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浓度的改变值随着反应进行而逐渐减小</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这说明了该反应的反应速率逐渐变小。</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xmlns="" val="272832185"/>
              </p:ext>
            </p:extLst>
          </p:nvPr>
        </p:nvGraphicFramePr>
        <p:xfrm>
          <a:off x="508000" y="3134021"/>
          <a:ext cx="8128000" cy="1697534"/>
        </p:xfrm>
        <a:graphic>
          <a:graphicData uri="http://schemas.openxmlformats.org/presentationml/2006/ole">
            <p:oleObj spid="_x0000_s2065" name="文档" r:id="rId5" imgW="3839157" imgH="801503" progId="Word.Document.12">
              <p:embed/>
            </p:oleObj>
          </a:graphicData>
        </a:graphic>
      </p:graphicFrame>
      <p:pic>
        <p:nvPicPr>
          <p:cNvPr id="6" name="图片 5"/>
          <p:cNvPicPr/>
          <p:nvPr/>
        </p:nvPicPr>
        <p:blipFill>
          <a:blip r:embed="rId6" cstate="print"/>
          <a:stretch>
            <a:fillRect/>
          </a:stretch>
        </p:blipFill>
        <p:spPr>
          <a:xfrm>
            <a:off x="2036168" y="2616429"/>
            <a:ext cx="660200" cy="364248"/>
          </a:xfrm>
          <a:prstGeom prst="rect">
            <a:avLst/>
          </a:prstGeom>
        </p:spPr>
      </p:pic>
    </p:spTree>
    <p:extLst>
      <p:ext uri="{BB962C8B-B14F-4D97-AF65-F5344CB8AC3E}">
        <p14:creationId xmlns:p14="http://schemas.microsoft.com/office/powerpoint/2010/main" xmlns="" val="3479441806"/>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wipe(down)">
                                      <p:cBhvr>
                                        <p:cTn id="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矩形 9">
            <a:hlinkClick r:id="rId2"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阅读思考</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矩形 10">
            <a:hlinkClick r:id="rId3"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自主检测</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2291038"/>
            <a:ext cx="8128000" cy="2529923"/>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人们如何表示化学反应速率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能用这样的方法求出某时刻的化学反应速率吗</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提示</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人们通常用单位时间内反应物浓度的减少或生成物浓度的增加来表示化学反应速率。这种方法求得的是一段时间内的平均反应速率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当间隔时间非常小时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可求得化学反应在某一时刻的瞬时速率</a:t>
            </a:r>
            <a:r>
              <a:rPr lang="zh-CN" altLang="zh-CN" sz="2200" dirty="0" smtClean="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1561428500"/>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矩形 9">
            <a:hlinkClick r:id="rId2" action="ppaction://hlinksldjump"/>
          </p:cNvPr>
          <p:cNvSpPr/>
          <p:nvPr/>
        </p:nvSpPr>
        <p:spPr>
          <a:xfrm>
            <a:off x="467544" y="930492"/>
            <a:ext cx="1048354"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阅读思考</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1" name="矩形 10">
            <a:hlinkClick r:id="rId3" action="ppaction://hlinksldjump"/>
          </p:cNvPr>
          <p:cNvSpPr/>
          <p:nvPr/>
        </p:nvSpPr>
        <p:spPr>
          <a:xfrm>
            <a:off x="1542527" y="930492"/>
            <a:ext cx="1052599"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自主检测</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3" name="矩形 2"/>
          <p:cNvSpPr>
            <a:spLocks noChangeAspect="1"/>
          </p:cNvSpPr>
          <p:nvPr/>
        </p:nvSpPr>
        <p:spPr>
          <a:xfrm>
            <a:off x="508000" y="1701069"/>
            <a:ext cx="8128000" cy="3709862"/>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化学反应速率测定的基本思路及方法有哪些</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提示</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化学反应速率是通过实验测定的。要测定不同反应时刻反应物或生成物的浓度</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可通过观察和测量体系中的某一物质</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反应物或生成物</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的相关性质</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再进行适当的转换和计算。例如</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过氧化氢的分解反应中有气体生成</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可以测量在一定温度和压强下释放出来的气体的体积</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有些反应物</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或生成物</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有颜色</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随着反应的进行</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溶液的颜色不断变化</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可以用比色的方法测定溶液颜色的深浅</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再根据溶液颜色与反应物浓度</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或生成物浓度</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的关系</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换算成反应物</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或生成物</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在不同反应时刻的浓度。</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xmlns="" val="910811875"/>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矩形 3">
            <a:hlinkClick r:id="rId2" action="ppaction://hlinksldjump"/>
          </p:cNvPr>
          <p:cNvSpPr/>
          <p:nvPr/>
        </p:nvSpPr>
        <p:spPr>
          <a:xfrm>
            <a:off x="467544" y="930492"/>
            <a:ext cx="1048354" cy="259229"/>
          </a:xfrm>
          <a:prstGeom prst="rect">
            <a:avLst/>
          </a:prstGeom>
          <a:solidFill>
            <a:srgbClr val="EAEAEA"/>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tx1"/>
                </a:solidFill>
                <a:latin typeface="微软雅黑" panose="020B0503020204020204" pitchFamily="34" charset="-122"/>
                <a:ea typeface="微软雅黑" panose="020B0503020204020204" pitchFamily="34" charset="-122"/>
              </a:rPr>
              <a:t>阅读思考</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5" name="矩形 4">
            <a:hlinkClick r:id="rId3" action="ppaction://hlinksldjump"/>
          </p:cNvPr>
          <p:cNvSpPr/>
          <p:nvPr/>
        </p:nvSpPr>
        <p:spPr>
          <a:xfrm>
            <a:off x="1542527" y="930492"/>
            <a:ext cx="1052599" cy="259229"/>
          </a:xfrm>
          <a:prstGeom prst="rect">
            <a:avLst/>
          </a:prstGeom>
          <a:solidFill>
            <a:srgbClr val="C04B05"/>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solidFill>
                  <a:schemeClr val="bg1"/>
                </a:solidFill>
                <a:latin typeface="微软雅黑" panose="020B0503020204020204" pitchFamily="34" charset="-122"/>
                <a:ea typeface="微软雅黑" panose="020B0503020204020204" pitchFamily="34" charset="-122"/>
              </a:rPr>
              <a:t>自主检测</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 name="矩形 1"/>
          <p:cNvSpPr>
            <a:spLocks noChangeAspect="1"/>
          </p:cNvSpPr>
          <p:nvPr/>
        </p:nvSpPr>
        <p:spPr>
          <a:xfrm>
            <a:off x="508000" y="1207638"/>
            <a:ext cx="8128000" cy="5373779"/>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下列关于化学反应速率的说法</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不正确的是</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化学反应速率是衡量化学反应进行快慢程度的物理量</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B.</a:t>
            </a:r>
            <a:r>
              <a:rPr lang="zh-CN" altLang="zh-CN" sz="2200" dirty="0">
                <a:solidFill>
                  <a:srgbClr val="000000"/>
                </a:solidFill>
                <a:latin typeface="Times New Roman" panose="02020603050405020304" pitchFamily="18" charset="0"/>
                <a:cs typeface="Times New Roman" panose="02020603050405020304" pitchFamily="18" charset="0"/>
              </a:rPr>
              <a:t>单位时间内某物质的浓度变化越大</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则该物质反应就越快</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化学反应速率可以用单位时间内生成某物质的质量的多少来表示</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D.</a:t>
            </a:r>
            <a:r>
              <a:rPr lang="zh-CN" altLang="zh-CN" sz="2200" dirty="0">
                <a:solidFill>
                  <a:srgbClr val="000000"/>
                </a:solidFill>
                <a:latin typeface="Times New Roman" panose="02020603050405020304" pitchFamily="18" charset="0"/>
                <a:cs typeface="Times New Roman" panose="02020603050405020304" pitchFamily="18" charset="0"/>
              </a:rPr>
              <a:t>化学反应速率常用单位有</a:t>
            </a:r>
            <a:r>
              <a:rPr lang="en-US" altLang="zh-CN" sz="2200" dirty="0">
                <a:solidFill>
                  <a:srgbClr val="000000"/>
                </a:solidFill>
                <a:latin typeface="Times New Roman" panose="02020603050405020304" pitchFamily="18" charset="0"/>
                <a:cs typeface="Times New Roman" panose="02020603050405020304" pitchFamily="18" charset="0"/>
              </a:rPr>
              <a:t>“mol·L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·s</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和</a:t>
            </a:r>
            <a:r>
              <a:rPr lang="en-US" altLang="zh-CN" sz="2200" dirty="0">
                <a:solidFill>
                  <a:srgbClr val="000000"/>
                </a:solidFill>
                <a:latin typeface="Times New Roman" panose="02020603050405020304" pitchFamily="18" charset="0"/>
                <a:cs typeface="Times New Roman" panose="02020603050405020304" pitchFamily="18" charset="0"/>
              </a:rPr>
              <a:t>“mol·L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C</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一定条件下</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向</a:t>
            </a:r>
            <a:r>
              <a:rPr lang="en-US" altLang="zh-CN" sz="2200" dirty="0">
                <a:solidFill>
                  <a:srgbClr val="000000"/>
                </a:solidFill>
                <a:latin typeface="Times New Roman" panose="02020603050405020304" pitchFamily="18" charset="0"/>
                <a:cs typeface="Times New Roman" panose="02020603050405020304" pitchFamily="18" charset="0"/>
              </a:rPr>
              <a:t>2 L</a:t>
            </a:r>
            <a:r>
              <a:rPr lang="zh-CN" altLang="zh-CN" sz="2200" dirty="0">
                <a:solidFill>
                  <a:srgbClr val="000000"/>
                </a:solidFill>
                <a:latin typeface="Times New Roman" panose="02020603050405020304" pitchFamily="18" charset="0"/>
                <a:cs typeface="Times New Roman" panose="02020603050405020304" pitchFamily="18" charset="0"/>
              </a:rPr>
              <a:t>密闭容器中加入</a:t>
            </a:r>
            <a:r>
              <a:rPr lang="en-US" altLang="zh-CN" sz="2200" dirty="0">
                <a:solidFill>
                  <a:srgbClr val="000000"/>
                </a:solidFill>
                <a:latin typeface="Times New Roman" panose="02020603050405020304" pitchFamily="18" charset="0"/>
                <a:cs typeface="Times New Roman" panose="02020603050405020304" pitchFamily="18" charset="0"/>
              </a:rPr>
              <a:t>2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en-US" altLang="zh-CN" sz="2200" dirty="0">
                <a:solidFill>
                  <a:srgbClr val="000000"/>
                </a:solidFill>
                <a:latin typeface="Times New Roman" panose="02020603050405020304" pitchFamily="18" charset="0"/>
                <a:cs typeface="Times New Roman" panose="02020603050405020304" pitchFamily="18" charset="0"/>
              </a:rPr>
              <a:t> N</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和</a:t>
            </a:r>
            <a:r>
              <a:rPr lang="en-US" altLang="zh-CN" sz="2200" dirty="0">
                <a:solidFill>
                  <a:srgbClr val="000000"/>
                </a:solidFill>
                <a:latin typeface="Times New Roman" panose="02020603050405020304" pitchFamily="18" charset="0"/>
                <a:cs typeface="Times New Roman" panose="02020603050405020304" pitchFamily="18" charset="0"/>
              </a:rPr>
              <a:t>10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en-US" altLang="zh-CN" sz="2200" dirty="0">
                <a:solidFill>
                  <a:srgbClr val="000000"/>
                </a:solidFill>
                <a:latin typeface="Times New Roman" panose="02020603050405020304" pitchFamily="18" charset="0"/>
                <a:cs typeface="Times New Roman" panose="02020603050405020304" pitchFamily="18" charset="0"/>
              </a:rPr>
              <a:t> H</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发生反应</a:t>
            </a:r>
            <a:r>
              <a:rPr lang="en-US" altLang="zh-CN" sz="2200" dirty="0" smtClean="0">
                <a:solidFill>
                  <a:srgbClr val="000000"/>
                </a:solidFill>
                <a:latin typeface="Times New Roman" panose="02020603050405020304" pitchFamily="18" charset="0"/>
                <a:cs typeface="Times New Roman" panose="02020603050405020304" pitchFamily="18" charset="0"/>
              </a:rPr>
              <a:t>N</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a:t>
            </a:r>
            <a:r>
              <a:rPr lang="en-US" altLang="zh-CN" sz="2200" dirty="0" smtClean="0">
                <a:solidFill>
                  <a:srgbClr val="000000"/>
                </a:solidFill>
                <a:latin typeface="Times New Roman" panose="02020603050405020304" pitchFamily="18" charset="0"/>
                <a:cs typeface="Times New Roman" panose="02020603050405020304" pitchFamily="18" charset="0"/>
              </a:rPr>
              <a:t>+3H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             </a:t>
            </a:r>
            <a:r>
              <a:rPr lang="en-US" altLang="zh-CN" sz="2200" dirty="0" smtClean="0">
                <a:solidFill>
                  <a:srgbClr val="000000"/>
                </a:solidFill>
                <a:latin typeface="Times New Roman" panose="02020603050405020304" pitchFamily="18" charset="0"/>
                <a:cs typeface="Times New Roman" panose="02020603050405020304" pitchFamily="18" charset="0"/>
              </a:rPr>
              <a:t>2NH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3</a:t>
            </a:r>
            <a:r>
              <a:rPr lang="en-US" altLang="zh-CN" sz="2200" dirty="0" smtClean="0">
                <a:solidFill>
                  <a:srgbClr val="000000"/>
                </a:solidFill>
                <a:latin typeface="Times New Roman" panose="02020603050405020304" pitchFamily="18" charset="0"/>
                <a:cs typeface="Times New Roman" panose="02020603050405020304" pitchFamily="18" charset="0"/>
              </a:rPr>
              <a:t>,2 </a:t>
            </a:r>
            <a:r>
              <a:rPr lang="en-US" altLang="zh-CN" sz="2200" dirty="0">
                <a:solidFill>
                  <a:srgbClr val="000000"/>
                </a:solidFill>
                <a:latin typeface="Times New Roman" panose="02020603050405020304" pitchFamily="18" charset="0"/>
                <a:cs typeface="Times New Roman" panose="02020603050405020304" pitchFamily="18" charset="0"/>
              </a:rPr>
              <a:t>min</a:t>
            </a:r>
            <a:r>
              <a:rPr lang="zh-CN" altLang="zh-CN" sz="2200" dirty="0">
                <a:solidFill>
                  <a:srgbClr val="000000"/>
                </a:solidFill>
                <a:latin typeface="Times New Roman" panose="02020603050405020304" pitchFamily="18" charset="0"/>
                <a:cs typeface="Times New Roman" panose="02020603050405020304" pitchFamily="18" charset="0"/>
              </a:rPr>
              <a:t>末时测得剩余</a:t>
            </a:r>
            <a:r>
              <a:rPr lang="en-US" altLang="zh-CN" sz="2200" dirty="0">
                <a:solidFill>
                  <a:srgbClr val="000000"/>
                </a:solidFill>
                <a:latin typeface="Times New Roman" panose="02020603050405020304" pitchFamily="18" charset="0"/>
                <a:cs typeface="Times New Roman" panose="02020603050405020304" pitchFamily="18" charset="0"/>
              </a:rPr>
              <a:t>N</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为</a:t>
            </a:r>
            <a:r>
              <a:rPr lang="en-US" altLang="zh-CN" sz="2200" dirty="0">
                <a:solidFill>
                  <a:srgbClr val="000000"/>
                </a:solidFill>
                <a:latin typeface="Times New Roman" panose="02020603050405020304" pitchFamily="18" charset="0"/>
                <a:cs typeface="Times New Roman" panose="02020603050405020304" pitchFamily="18" charset="0"/>
              </a:rPr>
              <a:t>1 </a:t>
            </a:r>
            <a:r>
              <a:rPr lang="en-US" altLang="zh-CN" sz="2200" dirty="0" err="1">
                <a:solidFill>
                  <a:srgbClr val="000000"/>
                </a:solidFill>
                <a:latin typeface="Times New Roman" panose="02020603050405020304" pitchFamily="18" charset="0"/>
                <a:cs typeface="Times New Roman" panose="02020603050405020304" pitchFamily="18" charset="0"/>
              </a:rPr>
              <a:t>mol</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此时表示化学反应速率不正确的是</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A.</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a:t>
            </a:r>
            <a:r>
              <a:rPr lang="en-US" altLang="zh-CN" sz="2200" baseline="-25000"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)=0.25 </a:t>
            </a:r>
            <a:r>
              <a:rPr lang="en-US" altLang="zh-CN" sz="2200" dirty="0" smtClean="0">
                <a:solidFill>
                  <a:srgbClr val="000000"/>
                </a:solidFill>
                <a:latin typeface="Times New Roman" panose="02020603050405020304" pitchFamily="18" charset="0"/>
                <a:cs typeface="Times New Roman" panose="02020603050405020304" pitchFamily="18" charset="0"/>
              </a:rPr>
              <a:t>mol·L</a:t>
            </a:r>
            <a:r>
              <a:rPr lang="en-US" altLang="zh-CN" sz="2200" baseline="30000" dirty="0" smtClean="0">
                <a:solidFill>
                  <a:srgbClr val="000000"/>
                </a:solidFill>
                <a:latin typeface="Times New Roman" panose="02020603050405020304" pitchFamily="18" charset="0"/>
                <a:cs typeface="Times New Roman" panose="02020603050405020304" pitchFamily="18" charset="0"/>
              </a:rPr>
              <a:t>-1</a:t>
            </a:r>
            <a:r>
              <a:rPr lang="en-US" altLang="zh-CN" sz="2200" dirty="0" smtClean="0">
                <a:solidFill>
                  <a:srgbClr val="000000"/>
                </a:solidFill>
                <a:latin typeface="Times New Roman" panose="02020603050405020304" pitchFamily="18" charset="0"/>
                <a:cs typeface="Times New Roman" panose="02020603050405020304" pitchFamily="18" charset="0"/>
              </a:rPr>
              <a:t>·min</a:t>
            </a:r>
            <a:r>
              <a:rPr lang="en-US" altLang="zh-CN" sz="2200" baseline="30000" dirty="0" smtClean="0">
                <a:solidFill>
                  <a:srgbClr val="000000"/>
                </a:solidFill>
                <a:latin typeface="Times New Roman" panose="02020603050405020304" pitchFamily="18" charset="0"/>
                <a:cs typeface="Times New Roman" panose="02020603050405020304" pitchFamily="18" charset="0"/>
              </a:rPr>
              <a:t>-1</a:t>
            </a:r>
            <a:r>
              <a:rPr lang="en-US" altLang="zh-CN" sz="2200" dirty="0" smtClean="0">
                <a:solidFill>
                  <a:srgbClr val="000000"/>
                </a:solidFill>
                <a:latin typeface="NEU-BZ-S92"/>
                <a:ea typeface="方正书宋_GBK" panose="03000509000000000000" pitchFamily="65" charset="-122"/>
                <a:cs typeface="Times New Roman" panose="02020603050405020304" pitchFamily="18" charset="0"/>
              </a:rPr>
              <a:t>	</a:t>
            </a:r>
            <a:r>
              <a:rPr lang="en-US" altLang="zh-CN" sz="2200" dirty="0" err="1" smtClean="0">
                <a:solidFill>
                  <a:srgbClr val="000000"/>
                </a:solidFill>
                <a:latin typeface="Times New Roman" panose="02020603050405020304" pitchFamily="18" charset="0"/>
                <a:cs typeface="Times New Roman" panose="02020603050405020304" pitchFamily="18" charset="0"/>
              </a:rPr>
              <a:t>B.</a:t>
            </a:r>
            <a:r>
              <a:rPr lang="en-US" altLang="zh-CN" sz="2200" i="1" dirty="0" err="1" smtClean="0">
                <a:solidFill>
                  <a:srgbClr val="000000"/>
                </a:solidFill>
                <a:latin typeface="Times New Roman" panose="02020603050405020304" pitchFamily="18" charset="0"/>
                <a:cs typeface="Times New Roman" panose="02020603050405020304" pitchFamily="18" charset="0"/>
              </a:rPr>
              <a:t>v</a:t>
            </a:r>
            <a:r>
              <a:rPr lang="en-US" altLang="zh-CN" sz="2200" dirty="0" smtClean="0">
                <a:solidFill>
                  <a:srgbClr val="000000"/>
                </a:solidFill>
                <a:latin typeface="Times New Roman" panose="02020603050405020304" pitchFamily="18" charset="0"/>
                <a:cs typeface="Times New Roman" panose="02020603050405020304" pitchFamily="18" charset="0"/>
              </a:rPr>
              <a:t>(H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)=0.75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err="1">
                <a:solidFill>
                  <a:srgbClr val="000000"/>
                </a:solidFill>
                <a:latin typeface="Times New Roman" panose="02020603050405020304" pitchFamily="18" charset="0"/>
                <a:cs typeface="Times New Roman" panose="02020603050405020304" pitchFamily="18" charset="0"/>
              </a:rPr>
              <a:t>C.</a:t>
            </a:r>
            <a:r>
              <a:rPr lang="en-US" altLang="zh-CN" sz="2200" i="1" dirty="0" err="1">
                <a:solidFill>
                  <a:srgbClr val="000000"/>
                </a:solidFill>
                <a:latin typeface="Times New Roman" panose="02020603050405020304" pitchFamily="18" charset="0"/>
                <a:cs typeface="Times New Roman" panose="02020603050405020304" pitchFamily="18" charset="0"/>
              </a:rPr>
              <a:t>v</a:t>
            </a:r>
            <a:r>
              <a:rPr lang="en-US" altLang="zh-CN" sz="2200" dirty="0">
                <a:solidFill>
                  <a:srgbClr val="000000"/>
                </a:solidFill>
                <a:latin typeface="Times New Roman" panose="02020603050405020304" pitchFamily="18" charset="0"/>
                <a:cs typeface="Times New Roman" panose="02020603050405020304" pitchFamily="18" charset="0"/>
              </a:rPr>
              <a:t>(NH</a:t>
            </a:r>
            <a:r>
              <a:rPr lang="en-US" altLang="zh-CN" sz="2200" baseline="-25000"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)=1 </a:t>
            </a:r>
            <a:r>
              <a:rPr lang="en-US" altLang="zh-CN" sz="2200" dirty="0" smtClean="0">
                <a:solidFill>
                  <a:srgbClr val="000000"/>
                </a:solidFill>
                <a:latin typeface="Times New Roman" panose="02020603050405020304" pitchFamily="18" charset="0"/>
                <a:cs typeface="Times New Roman" panose="02020603050405020304" pitchFamily="18" charset="0"/>
              </a:rPr>
              <a:t>mol·L</a:t>
            </a:r>
            <a:r>
              <a:rPr lang="en-US" altLang="zh-CN" sz="2200" baseline="30000" dirty="0" smtClean="0">
                <a:solidFill>
                  <a:srgbClr val="000000"/>
                </a:solidFill>
                <a:latin typeface="Times New Roman" panose="02020603050405020304" pitchFamily="18" charset="0"/>
                <a:cs typeface="Times New Roman" panose="02020603050405020304" pitchFamily="18" charset="0"/>
              </a:rPr>
              <a:t>-1</a:t>
            </a:r>
            <a:r>
              <a:rPr lang="en-US" altLang="zh-CN" sz="2200" dirty="0" smtClean="0">
                <a:solidFill>
                  <a:srgbClr val="000000"/>
                </a:solidFill>
                <a:latin typeface="Times New Roman" panose="02020603050405020304" pitchFamily="18" charset="0"/>
                <a:cs typeface="Times New Roman" panose="02020603050405020304" pitchFamily="18" charset="0"/>
              </a:rPr>
              <a:t>·min</a:t>
            </a:r>
            <a:r>
              <a:rPr lang="en-US" altLang="zh-CN" sz="2200" baseline="30000" dirty="0" smtClean="0">
                <a:solidFill>
                  <a:srgbClr val="000000"/>
                </a:solidFill>
                <a:latin typeface="Times New Roman" panose="02020603050405020304" pitchFamily="18" charset="0"/>
                <a:cs typeface="Times New Roman" panose="02020603050405020304" pitchFamily="18" charset="0"/>
              </a:rPr>
              <a:t>-1</a:t>
            </a:r>
            <a:r>
              <a:rPr lang="en-US" altLang="zh-CN" sz="2200" dirty="0" smtClean="0">
                <a:solidFill>
                  <a:srgbClr val="000000"/>
                </a:solidFill>
                <a:latin typeface="NEU-BZ-S92"/>
                <a:ea typeface="方正书宋_GBK" panose="03000509000000000000" pitchFamily="65" charset="-122"/>
                <a:cs typeface="Times New Roman" panose="02020603050405020304" pitchFamily="18" charset="0"/>
              </a:rPr>
              <a:t>	</a:t>
            </a:r>
            <a:r>
              <a:rPr lang="en-US" altLang="zh-CN" sz="2200" dirty="0" err="1" smtClean="0">
                <a:solidFill>
                  <a:srgbClr val="000000"/>
                </a:solidFill>
                <a:latin typeface="Times New Roman" panose="02020603050405020304" pitchFamily="18" charset="0"/>
                <a:cs typeface="Times New Roman" panose="02020603050405020304" pitchFamily="18" charset="0"/>
              </a:rPr>
              <a:t>D.</a:t>
            </a:r>
            <a:r>
              <a:rPr lang="en-US" altLang="zh-CN" sz="2200" i="1" dirty="0" err="1" smtClean="0">
                <a:solidFill>
                  <a:srgbClr val="000000"/>
                </a:solidFill>
                <a:latin typeface="Times New Roman" panose="02020603050405020304" pitchFamily="18" charset="0"/>
                <a:cs typeface="Times New Roman" panose="02020603050405020304" pitchFamily="18" charset="0"/>
              </a:rPr>
              <a:t>v</a:t>
            </a:r>
            <a:r>
              <a:rPr lang="en-US" altLang="zh-CN" sz="2200" dirty="0" smtClean="0">
                <a:solidFill>
                  <a:srgbClr val="000000"/>
                </a:solidFill>
                <a:latin typeface="Times New Roman" panose="02020603050405020304" pitchFamily="18" charset="0"/>
                <a:cs typeface="Times New Roman" panose="02020603050405020304" pitchFamily="18" charset="0"/>
              </a:rPr>
              <a:t>(NH</a:t>
            </a:r>
            <a:r>
              <a:rPr lang="en-US" altLang="zh-CN" sz="2200" baseline="-25000" dirty="0" smtClean="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)=0.5 mol·L</a:t>
            </a:r>
            <a:r>
              <a:rPr lang="en-US" altLang="zh-CN" sz="2200" baseline="30000"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·min</a:t>
            </a:r>
            <a:r>
              <a:rPr lang="en-US" altLang="zh-CN" sz="2200" baseline="30000" dirty="0">
                <a:solidFill>
                  <a:srgbClr val="000000"/>
                </a:solidFill>
                <a:latin typeface="Times New Roman" panose="02020603050405020304" pitchFamily="18" charset="0"/>
                <a:cs typeface="Times New Roman" panose="02020603050405020304" pitchFamily="18" charset="0"/>
              </a:rPr>
              <a:t>-1</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答案</a:t>
            </a:r>
            <a:r>
              <a:rPr lang="en-US"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C</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pic>
        <p:nvPicPr>
          <p:cNvPr id="6" name="Picture 59"/>
          <p:cNvPicPr/>
          <p:nvPr/>
        </p:nvPicPr>
        <p:blipFill>
          <a:blip r:embed="rId4" cstate="print"/>
          <a:stretch>
            <a:fillRect/>
          </a:stretch>
        </p:blipFill>
        <p:spPr>
          <a:xfrm>
            <a:off x="1816769" y="4530892"/>
            <a:ext cx="504113" cy="281429"/>
          </a:xfrm>
          <a:prstGeom prst="rect">
            <a:avLst/>
          </a:prstGeom>
        </p:spPr>
      </p:pic>
    </p:spTree>
    <p:extLst>
      <p:ext uri="{BB962C8B-B14F-4D97-AF65-F5344CB8AC3E}">
        <p14:creationId xmlns:p14="http://schemas.microsoft.com/office/powerpoint/2010/main" xmlns="" val="2641058979"/>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wipe(down)">
                                      <p:cBhvr>
                                        <p:cTn id="7" dur="500"/>
                                        <p:tgtEl>
                                          <p:spTgt spid="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9" end="9"/>
                                            </p:txEl>
                                          </p:spTgt>
                                        </p:tgtEl>
                                        <p:attrNameLst>
                                          <p:attrName>style.visibility</p:attrName>
                                        </p:attrNameLst>
                                      </p:cBhvr>
                                      <p:to>
                                        <p:strVal val="visible"/>
                                      </p:to>
                                    </p:set>
                                    <p:animEffect transition="in" filter="wipe(down)">
                                      <p:cBhvr>
                                        <p:cTn id="1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测控设计模板14新">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测控设计模板14新</Template>
  <TotalTime>354</TotalTime>
  <Words>2015</Words>
  <Application>Microsoft Office PowerPoint</Application>
  <PresentationFormat>全屏显示(4:3)</PresentationFormat>
  <Paragraphs>228</Paragraphs>
  <Slides>32</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34" baseType="lpstr">
      <vt:lpstr>测控设计模板14新</vt:lpstr>
      <vt:lpstr>文档</vt:lpstr>
      <vt:lpstr>专题2  化学反应速率与化学平衡</vt:lpstr>
      <vt:lpstr>第一单元　化学反应速率</vt:lpstr>
      <vt:lpstr>第1课时　化学反应速率的表示方法</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Administrator</cp:lastModifiedBy>
  <cp:revision>92</cp:revision>
  <dcterms:created xsi:type="dcterms:W3CDTF">2014-04-23T05:53:17Z</dcterms:created>
  <dcterms:modified xsi:type="dcterms:W3CDTF">2017-08-25T08:29:01Z</dcterms:modified>
</cp:coreProperties>
</file>