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3" r:id="rId2"/>
    <p:sldId id="264" r:id="rId3"/>
    <p:sldId id="265" r:id="rId4"/>
    <p:sldId id="379" r:id="rId5"/>
    <p:sldId id="380" r:id="rId6"/>
    <p:sldId id="359" r:id="rId7"/>
    <p:sldId id="275" r:id="rId8"/>
    <p:sldId id="381" r:id="rId9"/>
    <p:sldId id="382" r:id="rId10"/>
    <p:sldId id="361" r:id="rId11"/>
    <p:sldId id="383" r:id="rId12"/>
    <p:sldId id="384" r:id="rId13"/>
    <p:sldId id="385" r:id="rId14"/>
    <p:sldId id="386" r:id="rId15"/>
    <p:sldId id="387" r:id="rId16"/>
    <p:sldId id="388" r:id="rId17"/>
    <p:sldId id="372" r:id="rId18"/>
    <p:sldId id="389" r:id="rId19"/>
    <p:sldId id="390" r:id="rId20"/>
    <p:sldId id="391" r:id="rId21"/>
    <p:sldId id="374" r:id="rId22"/>
    <p:sldId id="392" r:id="rId23"/>
    <p:sldId id="393" r:id="rId24"/>
    <p:sldId id="270" r:id="rId25"/>
    <p:sldId id="277" r:id="rId26"/>
    <p:sldId id="310" r:id="rId27"/>
    <p:sldId id="311" r:id="rId28"/>
    <p:sldId id="355" r:id="rId29"/>
    <p:sldId id="378" r:id="rId30"/>
    <p:sldId id="394"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54" userDrawn="1">
          <p15:clr>
            <a:srgbClr val="A4A3A4"/>
          </p15:clr>
        </p15:guide>
        <p15:guide id="2" pos="2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4B05"/>
    <a:srgbClr val="EAEAEA"/>
    <a:srgbClr val="333333"/>
    <a:srgbClr val="C0C0C0"/>
    <a:srgbClr val="4F81BD"/>
    <a:srgbClr val="5F5F5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3" autoAdjust="0"/>
    <p:restoredTop sz="95488" autoAdjust="0"/>
  </p:normalViewPr>
  <p:slideViewPr>
    <p:cSldViewPr showGuides="1">
      <p:cViewPr varScale="1">
        <p:scale>
          <a:sx n="47" d="100"/>
          <a:sy n="47" d="100"/>
        </p:scale>
        <p:origin x="-102" y="-576"/>
      </p:cViewPr>
      <p:guideLst>
        <p:guide orient="horz" pos="754"/>
        <p:guide pos="29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1EFDD-91F8-495A-91D7-EB018522F674}" type="datetimeFigureOut">
              <a:rPr lang="zh-CN" altLang="en-US" smtClean="0"/>
              <a:pPr/>
              <a:t>2017-8-25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C5C579-5EAB-4D4D-A688-CF27E536ED03}" type="slidenum">
              <a:rPr lang="zh-CN" altLang="en-US" smtClean="0"/>
              <a:pPr/>
              <a:t>‹#›</a:t>
            </a:fld>
            <a:endParaRPr lang="zh-CN" altLang="en-US"/>
          </a:p>
        </p:txBody>
      </p:sp>
    </p:spTree>
    <p:extLst>
      <p:ext uri="{BB962C8B-B14F-4D97-AF65-F5344CB8AC3E}">
        <p14:creationId xmlns:p14="http://schemas.microsoft.com/office/powerpoint/2010/main" xmlns="" val="402950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24.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2.xml"/><Relationship Id="rId5" Type="http://schemas.openxmlformats.org/officeDocument/2006/relationships/image" Target="../media/image4.png"/><Relationship Id="rId4" Type="http://schemas.openxmlformats.org/officeDocument/2006/relationships/slide" Target="../slides/slide7.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3.xml"/><Relationship Id="rId7" Type="http://schemas.openxmlformats.org/officeDocument/2006/relationships/slide" Target="../slides/slide2.xm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slide" Target="../slides/slide7.xml"/><Relationship Id="rId4" Type="http://schemas.openxmlformats.org/officeDocument/2006/relationships/slide" Target="../slides/slide24.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24.xml"/><Relationship Id="rId7" Type="http://schemas.openxmlformats.org/officeDocument/2006/relationships/slide" Target="../slides/slide2.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slide" Target="../slides/slide7.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s/slide2.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slide" Target="../slides/slide7.xml"/><Relationship Id="rId4" Type="http://schemas.openxmlformats.org/officeDocument/2006/relationships/slide" Target="../slides/slide2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3429000"/>
            <a:ext cx="9144000" cy="7203638"/>
          </a:xfrm>
          <a:prstGeom prst="rect">
            <a:avLst/>
          </a:prstGeom>
          <a:solidFill>
            <a:srgbClr val="C04B05"/>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userDrawn="1"/>
        </p:nvSpPr>
        <p:spPr>
          <a:xfrm rot="16200000">
            <a:off x="4064001" y="-5080000"/>
            <a:ext cx="1016000" cy="9144000"/>
          </a:xfrm>
          <a:prstGeom prst="rect">
            <a:avLst/>
          </a:prstGeom>
          <a:gradFill flip="none" rotWithShape="1">
            <a:gsLst>
              <a:gs pos="0">
                <a:schemeClr val="bg1">
                  <a:alpha val="0"/>
                </a:schemeClr>
              </a:gs>
              <a:gs pos="100000">
                <a:schemeClr val="bg1">
                  <a:alpha val="27000"/>
                </a:schemeClr>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8"/>
          <p:cNvSpPr/>
          <p:nvPr userDrawn="1"/>
        </p:nvSpPr>
        <p:spPr>
          <a:xfrm rot="16200000">
            <a:off x="4114800" y="-5130800"/>
            <a:ext cx="914400" cy="9144000"/>
          </a:xfrm>
          <a:prstGeom prst="rect">
            <a:avLst/>
          </a:prstGeom>
          <a:gradFill flip="none" rotWithShape="1">
            <a:gsLst>
              <a:gs pos="0">
                <a:schemeClr val="bg1">
                  <a:alpha val="0"/>
                </a:schemeClr>
              </a:gs>
              <a:gs pos="100000">
                <a:schemeClr val="bg1">
                  <a:alpha val="25000"/>
                </a:schemeClr>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9"/>
          <p:cNvSpPr/>
          <p:nvPr userDrawn="1"/>
        </p:nvSpPr>
        <p:spPr>
          <a:xfrm rot="16200000">
            <a:off x="4097867" y="-5113867"/>
            <a:ext cx="948266" cy="9144000"/>
          </a:xfrm>
          <a:prstGeom prst="rect">
            <a:avLst/>
          </a:prstGeom>
          <a:gradFill flip="none" rotWithShape="1">
            <a:gsLst>
              <a:gs pos="0">
                <a:schemeClr val="bg1">
                  <a:alpha val="0"/>
                </a:schemeClr>
              </a:gs>
              <a:gs pos="100000">
                <a:schemeClr val="bg1">
                  <a:alpha val="20000"/>
                </a:schemeClr>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userDrawn="1"/>
        </p:nvSpPr>
        <p:spPr>
          <a:xfrm rot="16200000">
            <a:off x="4157134" y="-5173133"/>
            <a:ext cx="829733" cy="9144000"/>
          </a:xfrm>
          <a:prstGeom prst="rect">
            <a:avLst/>
          </a:prstGeom>
          <a:gradFill flip="none" rotWithShape="1">
            <a:gsLst>
              <a:gs pos="0">
                <a:schemeClr val="bg1">
                  <a:alpha val="0"/>
                </a:schemeClr>
              </a:gs>
              <a:gs pos="100000">
                <a:schemeClr val="bg1">
                  <a:alpha val="16000"/>
                </a:schemeClr>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userDrawn="1"/>
        </p:nvSpPr>
        <p:spPr>
          <a:xfrm rot="16200000">
            <a:off x="4284133" y="-5300134"/>
            <a:ext cx="575734" cy="9144000"/>
          </a:xfrm>
          <a:prstGeom prst="rect">
            <a:avLst/>
          </a:prstGeom>
          <a:gradFill flip="none" rotWithShape="1">
            <a:gsLst>
              <a:gs pos="0">
                <a:schemeClr val="bg1">
                  <a:alpha val="0"/>
                </a:schemeClr>
              </a:gs>
              <a:gs pos="100000">
                <a:schemeClr val="bg1">
                  <a:alpha val="12000"/>
                </a:schemeClr>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3" name="矩形 12"/>
          <p:cNvSpPr/>
          <p:nvPr userDrawn="1"/>
        </p:nvSpPr>
        <p:spPr>
          <a:xfrm rot="16200000">
            <a:off x="4064001" y="-5080000"/>
            <a:ext cx="1016000" cy="9144000"/>
          </a:xfrm>
          <a:prstGeom prst="rect">
            <a:avLst/>
          </a:prstGeom>
          <a:gradFill flip="none" rotWithShape="1">
            <a:gsLst>
              <a:gs pos="0">
                <a:schemeClr val="bg1">
                  <a:alpha val="0"/>
                </a:schemeClr>
              </a:gs>
              <a:gs pos="100000">
                <a:schemeClr val="bg1">
                  <a:alpha val="27000"/>
                </a:schemeClr>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userDrawn="1"/>
        </p:nvSpPr>
        <p:spPr>
          <a:xfrm rot="16200000">
            <a:off x="4114800" y="-5130800"/>
            <a:ext cx="914400" cy="9144000"/>
          </a:xfrm>
          <a:prstGeom prst="rect">
            <a:avLst/>
          </a:prstGeom>
          <a:gradFill flip="none" rotWithShape="1">
            <a:gsLst>
              <a:gs pos="0">
                <a:schemeClr val="bg1">
                  <a:alpha val="0"/>
                </a:schemeClr>
              </a:gs>
              <a:gs pos="100000">
                <a:schemeClr val="bg1">
                  <a:alpha val="25000"/>
                </a:schemeClr>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userDrawn="1"/>
        </p:nvSpPr>
        <p:spPr>
          <a:xfrm rot="16200000">
            <a:off x="4097867" y="-5113867"/>
            <a:ext cx="948266" cy="9144000"/>
          </a:xfrm>
          <a:prstGeom prst="rect">
            <a:avLst/>
          </a:prstGeom>
          <a:gradFill flip="none" rotWithShape="1">
            <a:gsLst>
              <a:gs pos="0">
                <a:schemeClr val="bg1">
                  <a:alpha val="0"/>
                </a:schemeClr>
              </a:gs>
              <a:gs pos="100000">
                <a:schemeClr val="bg1">
                  <a:alpha val="20000"/>
                </a:schemeClr>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userDrawn="1"/>
        </p:nvSpPr>
        <p:spPr>
          <a:xfrm rot="16200000">
            <a:off x="4157134" y="-5173133"/>
            <a:ext cx="829733" cy="9144000"/>
          </a:xfrm>
          <a:prstGeom prst="rect">
            <a:avLst/>
          </a:prstGeom>
          <a:gradFill flip="none" rotWithShape="1">
            <a:gsLst>
              <a:gs pos="0">
                <a:schemeClr val="bg1">
                  <a:alpha val="0"/>
                </a:schemeClr>
              </a:gs>
              <a:gs pos="100000">
                <a:schemeClr val="bg1">
                  <a:alpha val="16000"/>
                </a:schemeClr>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userDrawn="1"/>
        </p:nvSpPr>
        <p:spPr>
          <a:xfrm rot="16200000">
            <a:off x="4284133" y="-5300134"/>
            <a:ext cx="575734" cy="9144000"/>
          </a:xfrm>
          <a:prstGeom prst="rect">
            <a:avLst/>
          </a:prstGeom>
          <a:gradFill flip="none" rotWithShape="1">
            <a:gsLst>
              <a:gs pos="0">
                <a:schemeClr val="bg1">
                  <a:alpha val="0"/>
                </a:schemeClr>
              </a:gs>
              <a:gs pos="100000">
                <a:schemeClr val="bg1">
                  <a:alpha val="12000"/>
                </a:schemeClr>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zh-CN" altLang="en-US"/>
          </a:p>
        </p:txBody>
      </p:sp>
      <p:pic>
        <p:nvPicPr>
          <p:cNvPr id="18" name="图片 1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7584" y="908720"/>
            <a:ext cx="1656975" cy="454568"/>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453614" y="1988840"/>
            <a:ext cx="4236773" cy="1080699"/>
          </a:xfrm>
          <a:prstGeom prst="rect">
            <a:avLst/>
          </a:prstGeom>
        </p:spPr>
      </p:pic>
      <p:sp>
        <p:nvSpPr>
          <p:cNvPr id="21" name="TextBox 20"/>
          <p:cNvSpPr txBox="1">
            <a:spLocks noChangeArrowheads="1"/>
          </p:cNvSpPr>
          <p:nvPr userDrawn="1"/>
        </p:nvSpPr>
        <p:spPr bwMode="auto">
          <a:xfrm>
            <a:off x="2171343" y="3899374"/>
            <a:ext cx="480131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000" dirty="0">
                <a:latin typeface="微软雅黑" panose="020B0503020204020204" pitchFamily="34" charset="-122"/>
                <a:ea typeface="微软雅黑" panose="020B0503020204020204" pitchFamily="34" charset="-122"/>
              </a:rPr>
              <a:t>◆ 全书优质试题随意编辑     ◆ 课堂教学流程完美展示     ◆ 独家研发错题组卷系统 </a:t>
            </a:r>
          </a:p>
          <a:p>
            <a:pPr eaLnBrk="1" hangingPunct="1"/>
            <a:endParaRPr lang="zh-CN" altLang="en-US" sz="1000" dirty="0">
              <a:solidFill>
                <a:schemeClr val="bg1"/>
              </a:solidFill>
              <a:cs typeface="Arial" pitchFamily="34" charset="0"/>
            </a:endParaRPr>
          </a:p>
        </p:txBody>
      </p:sp>
    </p:spTree>
    <p:extLst>
      <p:ext uri="{BB962C8B-B14F-4D97-AF65-F5344CB8AC3E}">
        <p14:creationId xmlns:p14="http://schemas.microsoft.com/office/powerpoint/2010/main" xmlns="" val="213983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1+#ppt_h/2"/>
                                          </p:val>
                                        </p:tav>
                                        <p:tav tm="100000">
                                          <p:val>
                                            <p:strVal val="#ppt_y"/>
                                          </p:val>
                                        </p:tav>
                                      </p:tavLst>
                                    </p:anim>
                                  </p:childTnLst>
                                </p:cTn>
                              </p:par>
                              <p:par>
                                <p:cTn id="9" presetID="10" presetClass="exit" presetSubtype="0" fill="hold" grpId="1" nodeType="withEffect">
                                  <p:stCondLst>
                                    <p:cond delay="20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2" presetClass="entr" presetSubtype="4"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600" fill="hold"/>
                                        <p:tgtEl>
                                          <p:spTgt spid="9"/>
                                        </p:tgtEl>
                                        <p:attrNameLst>
                                          <p:attrName>ppt_x</p:attrName>
                                        </p:attrNameLst>
                                      </p:cBhvr>
                                      <p:tavLst>
                                        <p:tav tm="0">
                                          <p:val>
                                            <p:strVal val="#ppt_x"/>
                                          </p:val>
                                        </p:tav>
                                        <p:tav tm="100000">
                                          <p:val>
                                            <p:strVal val="#ppt_x"/>
                                          </p:val>
                                        </p:tav>
                                      </p:tavLst>
                                    </p:anim>
                                    <p:anim calcmode="lin" valueType="num">
                                      <p:cBhvr additive="base">
                                        <p:cTn id="15" dur="600" fill="hold"/>
                                        <p:tgtEl>
                                          <p:spTgt spid="9"/>
                                        </p:tgtEl>
                                        <p:attrNameLst>
                                          <p:attrName>ppt_y</p:attrName>
                                        </p:attrNameLst>
                                      </p:cBhvr>
                                      <p:tavLst>
                                        <p:tav tm="0">
                                          <p:val>
                                            <p:strVal val="1+#ppt_h/2"/>
                                          </p:val>
                                        </p:tav>
                                        <p:tav tm="100000">
                                          <p:val>
                                            <p:strVal val="#ppt_y"/>
                                          </p:val>
                                        </p:tav>
                                      </p:tavLst>
                                    </p:anim>
                                  </p:childTnLst>
                                </p:cTn>
                              </p:par>
                              <p:par>
                                <p:cTn id="16" presetID="10" presetClass="exit" presetSubtype="0" fill="hold" grpId="1" nodeType="withEffect">
                                  <p:stCondLst>
                                    <p:cond delay="10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10" presetClass="exit" presetSubtype="0" fill="hold" grpId="1" nodeType="withEffect">
                                  <p:stCondLst>
                                    <p:cond delay="100"/>
                                  </p:stCondLst>
                                  <p:childTnLst>
                                    <p:animEffect transition="out" filter="fade">
                                      <p:cBhvr>
                                        <p:cTn id="24" dur="400"/>
                                        <p:tgtEl>
                                          <p:spTgt spid="10"/>
                                        </p:tgtEl>
                                      </p:cBhvr>
                                    </p:animEffect>
                                    <p:set>
                                      <p:cBhvr>
                                        <p:cTn id="25" dur="1" fill="hold">
                                          <p:stCondLst>
                                            <p:cond delay="399"/>
                                          </p:stCondLst>
                                        </p:cTn>
                                        <p:tgtEl>
                                          <p:spTgt spid="10"/>
                                        </p:tgtEl>
                                        <p:attrNameLst>
                                          <p:attrName>style.visibility</p:attrName>
                                        </p:attrNameLst>
                                      </p:cBhvr>
                                      <p:to>
                                        <p:strVal val="hidden"/>
                                      </p:to>
                                    </p:set>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400" fill="hold"/>
                                        <p:tgtEl>
                                          <p:spTgt spid="11"/>
                                        </p:tgtEl>
                                        <p:attrNameLst>
                                          <p:attrName>ppt_x</p:attrName>
                                        </p:attrNameLst>
                                      </p:cBhvr>
                                      <p:tavLst>
                                        <p:tav tm="0">
                                          <p:val>
                                            <p:strVal val="#ppt_x"/>
                                          </p:val>
                                        </p:tav>
                                        <p:tav tm="100000">
                                          <p:val>
                                            <p:strVal val="#ppt_x"/>
                                          </p:val>
                                        </p:tav>
                                      </p:tavLst>
                                    </p:anim>
                                    <p:anim calcmode="lin" valueType="num">
                                      <p:cBhvr additive="base">
                                        <p:cTn id="29" dur="400" fill="hold"/>
                                        <p:tgtEl>
                                          <p:spTgt spid="11"/>
                                        </p:tgtEl>
                                        <p:attrNameLst>
                                          <p:attrName>ppt_y</p:attrName>
                                        </p:attrNameLst>
                                      </p:cBhvr>
                                      <p:tavLst>
                                        <p:tav tm="0">
                                          <p:val>
                                            <p:strVal val="1+#ppt_h/2"/>
                                          </p:val>
                                        </p:tav>
                                        <p:tav tm="100000">
                                          <p:val>
                                            <p:strVal val="#ppt_y"/>
                                          </p:val>
                                        </p:tav>
                                      </p:tavLst>
                                    </p:anim>
                                  </p:childTnLst>
                                </p:cTn>
                              </p:par>
                              <p:par>
                                <p:cTn id="30" presetID="10" presetClass="exit" presetSubtype="0" fill="hold" grpId="1" nodeType="withEffect">
                                  <p:stCondLst>
                                    <p:cond delay="200"/>
                                  </p:stCondLst>
                                  <p:childTnLst>
                                    <p:animEffect transition="out" filter="fade">
                                      <p:cBhvr>
                                        <p:cTn id="31" dur="400"/>
                                        <p:tgtEl>
                                          <p:spTgt spid="11"/>
                                        </p:tgtEl>
                                      </p:cBhvr>
                                    </p:animEffect>
                                    <p:set>
                                      <p:cBhvr>
                                        <p:cTn id="32" dur="1" fill="hold">
                                          <p:stCondLst>
                                            <p:cond delay="399"/>
                                          </p:stCondLst>
                                        </p:cTn>
                                        <p:tgtEl>
                                          <p:spTgt spid="11"/>
                                        </p:tgtEl>
                                        <p:attrNameLst>
                                          <p:attrName>style.visibility</p:attrName>
                                        </p:attrNameLst>
                                      </p:cBhvr>
                                      <p:to>
                                        <p:strVal val="hidden"/>
                                      </p:to>
                                    </p:set>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300" fill="hold"/>
                                        <p:tgtEl>
                                          <p:spTgt spid="12"/>
                                        </p:tgtEl>
                                        <p:attrNameLst>
                                          <p:attrName>ppt_x</p:attrName>
                                        </p:attrNameLst>
                                      </p:cBhvr>
                                      <p:tavLst>
                                        <p:tav tm="0">
                                          <p:val>
                                            <p:strVal val="#ppt_x"/>
                                          </p:val>
                                        </p:tav>
                                        <p:tav tm="100000">
                                          <p:val>
                                            <p:strVal val="#ppt_x"/>
                                          </p:val>
                                        </p:tav>
                                      </p:tavLst>
                                    </p:anim>
                                    <p:anim calcmode="lin" valueType="num">
                                      <p:cBhvr additive="base">
                                        <p:cTn id="36" dur="300" fill="hold"/>
                                        <p:tgtEl>
                                          <p:spTgt spid="12"/>
                                        </p:tgtEl>
                                        <p:attrNameLst>
                                          <p:attrName>ppt_y</p:attrName>
                                        </p:attrNameLst>
                                      </p:cBhvr>
                                      <p:tavLst>
                                        <p:tav tm="0">
                                          <p:val>
                                            <p:strVal val="1+#ppt_h/2"/>
                                          </p:val>
                                        </p:tav>
                                        <p:tav tm="100000">
                                          <p:val>
                                            <p:strVal val="#ppt_y"/>
                                          </p:val>
                                        </p:tav>
                                      </p:tavLst>
                                    </p:anim>
                                  </p:childTnLst>
                                </p:cTn>
                              </p:par>
                              <p:par>
                                <p:cTn id="37" presetID="10" presetClass="exit" presetSubtype="0" fill="hold" grpId="1" nodeType="withEffect">
                                  <p:stCondLst>
                                    <p:cond delay="10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64" presetClass="path" presetSubtype="0" accel="50000" decel="50000" fill="hold" grpId="0" nodeType="withEffect">
                                  <p:stCondLst>
                                    <p:cond delay="0"/>
                                  </p:stCondLst>
                                  <p:childTnLst>
                                    <p:animMotion origin="layout" path="M 0 0.4963 L 0 0 " pathEditMode="relative" rAng="0" ptsTypes="AA">
                                      <p:cBhvr>
                                        <p:cTn id="41" dur="500" fill="hold"/>
                                        <p:tgtEl>
                                          <p:spTgt spid="7"/>
                                        </p:tgtEl>
                                        <p:attrNameLst>
                                          <p:attrName>ppt_x</p:attrName>
                                          <p:attrName>ppt_y</p:attrName>
                                        </p:attrNameLst>
                                      </p:cBhvr>
                                      <p:rCtr x="0" y="-24800"/>
                                    </p:animMotion>
                                  </p:childTnLst>
                                </p:cTn>
                              </p:par>
                            </p:childTnLst>
                          </p:cTn>
                        </p:par>
                        <p:par>
                          <p:cTn id="42" fill="hold">
                            <p:stCondLst>
                              <p:cond delay="700"/>
                            </p:stCondLst>
                            <p:childTnLst>
                              <p:par>
                                <p:cTn id="43" presetID="26" presetClass="emph" presetSubtype="0" fill="hold" grpId="1" nodeType="afterEffect">
                                  <p:stCondLst>
                                    <p:cond delay="0"/>
                                  </p:stCondLst>
                                  <p:childTnLst>
                                    <p:animEffect transition="out" filter="fade">
                                      <p:cBhvr>
                                        <p:cTn id="44" dur="500" tmFilter="0, 0; .2, .5; .8, .5; 1, 0"/>
                                        <p:tgtEl>
                                          <p:spTgt spid="7"/>
                                        </p:tgtEl>
                                      </p:cBhvr>
                                    </p:animEffect>
                                    <p:animScale>
                                      <p:cBhvr>
                                        <p:cTn id="45" dur="250" autoRev="1" fill="hold"/>
                                        <p:tgtEl>
                                          <p:spTgt spid="7"/>
                                        </p:tgtEl>
                                      </p:cBhvr>
                                      <p:by x="105000" y="105000"/>
                                    </p:animScale>
                                  </p:childTnLst>
                                </p:cTn>
                              </p:par>
                            </p:childTnLst>
                          </p:cTn>
                        </p:par>
                        <p:par>
                          <p:cTn id="46" fill="hold">
                            <p:stCondLst>
                              <p:cond delay="1200"/>
                            </p:stCondLst>
                            <p:childTnLst>
                              <p:par>
                                <p:cTn id="47" presetID="2" presetClass="entr" presetSubtype="4" fill="hold" grpId="0" nodeType="afterEffect">
                                  <p:stCondLst>
                                    <p:cond delay="40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700" fill="hold"/>
                                        <p:tgtEl>
                                          <p:spTgt spid="13"/>
                                        </p:tgtEl>
                                        <p:attrNameLst>
                                          <p:attrName>ppt_x</p:attrName>
                                        </p:attrNameLst>
                                      </p:cBhvr>
                                      <p:tavLst>
                                        <p:tav tm="0">
                                          <p:val>
                                            <p:strVal val="#ppt_x"/>
                                          </p:val>
                                        </p:tav>
                                        <p:tav tm="100000">
                                          <p:val>
                                            <p:strVal val="#ppt_x"/>
                                          </p:val>
                                        </p:tav>
                                      </p:tavLst>
                                    </p:anim>
                                    <p:anim calcmode="lin" valueType="num">
                                      <p:cBhvr additive="base">
                                        <p:cTn id="50" dur="7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30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600" fill="hold"/>
                                        <p:tgtEl>
                                          <p:spTgt spid="14"/>
                                        </p:tgtEl>
                                        <p:attrNameLst>
                                          <p:attrName>ppt_x</p:attrName>
                                        </p:attrNameLst>
                                      </p:cBhvr>
                                      <p:tavLst>
                                        <p:tav tm="0">
                                          <p:val>
                                            <p:strVal val="#ppt_x"/>
                                          </p:val>
                                        </p:tav>
                                        <p:tav tm="100000">
                                          <p:val>
                                            <p:strVal val="#ppt_x"/>
                                          </p:val>
                                        </p:tav>
                                      </p:tavLst>
                                    </p:anim>
                                    <p:anim calcmode="lin" valueType="num">
                                      <p:cBhvr additive="base">
                                        <p:cTn id="54" dur="600" fill="hold"/>
                                        <p:tgtEl>
                                          <p:spTgt spid="1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20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10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400" fill="hold"/>
                                        <p:tgtEl>
                                          <p:spTgt spid="16"/>
                                        </p:tgtEl>
                                        <p:attrNameLst>
                                          <p:attrName>ppt_x</p:attrName>
                                        </p:attrNameLst>
                                      </p:cBhvr>
                                      <p:tavLst>
                                        <p:tav tm="0">
                                          <p:val>
                                            <p:strVal val="#ppt_x"/>
                                          </p:val>
                                        </p:tav>
                                        <p:tav tm="100000">
                                          <p:val>
                                            <p:strVal val="#ppt_x"/>
                                          </p:val>
                                        </p:tav>
                                      </p:tavLst>
                                    </p:anim>
                                    <p:anim calcmode="lin" valueType="num">
                                      <p:cBhvr additive="base">
                                        <p:cTn id="62" dur="400" fill="hold"/>
                                        <p:tgtEl>
                                          <p:spTgt spid="1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300" fill="hold"/>
                                        <p:tgtEl>
                                          <p:spTgt spid="17"/>
                                        </p:tgtEl>
                                        <p:attrNameLst>
                                          <p:attrName>ppt_x</p:attrName>
                                        </p:attrNameLst>
                                      </p:cBhvr>
                                      <p:tavLst>
                                        <p:tav tm="0">
                                          <p:val>
                                            <p:strVal val="#ppt_x"/>
                                          </p:val>
                                        </p:tav>
                                        <p:tav tm="100000">
                                          <p:val>
                                            <p:strVal val="#ppt_x"/>
                                          </p:val>
                                        </p:tav>
                                      </p:tavLst>
                                    </p:anim>
                                    <p:anim calcmode="lin" valueType="num">
                                      <p:cBhvr additive="base">
                                        <p:cTn id="66" dur="300" fill="hold"/>
                                        <p:tgtEl>
                                          <p:spTgt spid="17"/>
                                        </p:tgtEl>
                                        <p:attrNameLst>
                                          <p:attrName>ppt_y</p:attrName>
                                        </p:attrNameLst>
                                      </p:cBhvr>
                                      <p:tavLst>
                                        <p:tav tm="0">
                                          <p:val>
                                            <p:strVal val="1+#ppt_h/2"/>
                                          </p:val>
                                        </p:tav>
                                        <p:tav tm="100000">
                                          <p:val>
                                            <p:strVal val="#ppt_y"/>
                                          </p:val>
                                        </p:tav>
                                      </p:tavLst>
                                    </p:anim>
                                  </p:childTnLst>
                                </p:cTn>
                              </p:par>
                            </p:childTnLst>
                          </p:cTn>
                        </p:par>
                        <p:par>
                          <p:cTn id="67" fill="hold">
                            <p:stCondLst>
                              <p:cond delay="2300"/>
                            </p:stCondLst>
                            <p:childTnLst>
                              <p:par>
                                <p:cTn id="68" presetID="52" presetClass="entr" presetSubtype="0" fill="hold" nodeType="afterEffect">
                                  <p:stCondLst>
                                    <p:cond delay="0"/>
                                  </p:stCondLst>
                                  <p:childTnLst>
                                    <p:set>
                                      <p:cBhvr>
                                        <p:cTn id="69" dur="1" fill="hold">
                                          <p:stCondLst>
                                            <p:cond delay="0"/>
                                          </p:stCondLst>
                                        </p:cTn>
                                        <p:tgtEl>
                                          <p:spTgt spid="18"/>
                                        </p:tgtEl>
                                        <p:attrNameLst>
                                          <p:attrName>style.visibility</p:attrName>
                                        </p:attrNameLst>
                                      </p:cBhvr>
                                      <p:to>
                                        <p:strVal val="visible"/>
                                      </p:to>
                                    </p:set>
                                    <p:animScale>
                                      <p:cBhvr>
                                        <p:cTn id="70"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500" decel="50000" fill="hold">
                                          <p:stCondLst>
                                            <p:cond delay="0"/>
                                          </p:stCondLst>
                                        </p:cTn>
                                        <p:tgtEl>
                                          <p:spTgt spid="18"/>
                                        </p:tgtEl>
                                        <p:attrNameLst>
                                          <p:attrName>ppt_x</p:attrName>
                                          <p:attrName>ppt_y</p:attrName>
                                        </p:attrNameLst>
                                      </p:cBhvr>
                                    </p:animMotion>
                                    <p:animEffect transition="in" filter="fade">
                                      <p:cBhvr>
                                        <p:cTn id="72" dur="500"/>
                                        <p:tgtEl>
                                          <p:spTgt spid="18"/>
                                        </p:tgtEl>
                                      </p:cBhvr>
                                    </p:animEffect>
                                  </p:childTnLst>
                                </p:cTn>
                              </p:par>
                            </p:childTnLst>
                          </p:cTn>
                        </p:par>
                        <p:par>
                          <p:cTn id="73" fill="hold">
                            <p:stCondLst>
                              <p:cond delay="2800"/>
                            </p:stCondLst>
                            <p:childTnLst>
                              <p:par>
                                <p:cTn id="74" presetID="53" presetClass="entr" presetSubtype="16" fill="hold" nodeType="after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ppt_w</p:attrName>
                                        </p:attrNameLst>
                                      </p:cBhvr>
                                      <p:tavLst>
                                        <p:tav tm="0">
                                          <p:val>
                                            <p:fltVal val="0"/>
                                          </p:val>
                                        </p:tav>
                                        <p:tav tm="100000">
                                          <p:val>
                                            <p:strVal val="#ppt_w"/>
                                          </p:val>
                                        </p:tav>
                                      </p:tavLst>
                                    </p:anim>
                                    <p:anim calcmode="lin" valueType="num">
                                      <p:cBhvr>
                                        <p:cTn id="77" dur="500" fill="hold"/>
                                        <p:tgtEl>
                                          <p:spTgt spid="19"/>
                                        </p:tgtEl>
                                        <p:attrNameLst>
                                          <p:attrName>ppt_h</p:attrName>
                                        </p:attrNameLst>
                                      </p:cBhvr>
                                      <p:tavLst>
                                        <p:tav tm="0">
                                          <p:val>
                                            <p:fltVal val="0"/>
                                          </p:val>
                                        </p:tav>
                                        <p:tav tm="100000">
                                          <p:val>
                                            <p:strVal val="#ppt_h"/>
                                          </p:val>
                                        </p:tav>
                                      </p:tavLst>
                                    </p:anim>
                                    <p:animEffect transition="in" filter="fade">
                                      <p:cBhvr>
                                        <p:cTn id="78" dur="500"/>
                                        <p:tgtEl>
                                          <p:spTgt spid="19"/>
                                        </p:tgtEl>
                                      </p:cBhvr>
                                    </p:animEffect>
                                  </p:childTnLst>
                                </p:cTn>
                              </p:par>
                              <p:par>
                                <p:cTn id="79" presetID="2" presetClass="entr" presetSubtype="2" fill="hold" grpId="0" nodeType="withEffect">
                                  <p:stCondLst>
                                    <p:cond delay="500"/>
                                  </p:stCondLst>
                                  <p:iterate type="lt">
                                    <p:tmPct val="0"/>
                                  </p:iterate>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1+#ppt_w/2"/>
                                          </p:val>
                                        </p:tav>
                                        <p:tav tm="100000">
                                          <p:val>
                                            <p:strVal val="#ppt_x"/>
                                          </p:val>
                                        </p:tav>
                                      </p:tavLst>
                                    </p:anim>
                                    <p:anim calcmode="lin" valueType="num">
                                      <p:cBhvr additive="base">
                                        <p:cTn id="82" dur="500" fill="hold"/>
                                        <p:tgtEl>
                                          <p:spTgt spid="21"/>
                                        </p:tgtEl>
                                        <p:attrNameLst>
                                          <p:attrName>ppt_y</p:attrName>
                                        </p:attrNameLst>
                                      </p:cBhvr>
                                      <p:tavLst>
                                        <p:tav tm="0">
                                          <p:val>
                                            <p:strVal val="#ppt_y"/>
                                          </p:val>
                                        </p:tav>
                                        <p:tav tm="100000">
                                          <p:val>
                                            <p:strVal val="#ppt_y"/>
                                          </p:val>
                                        </p:tav>
                                      </p:tavLst>
                                    </p:anim>
                                  </p:childTnLst>
                                </p:cTn>
                              </p:par>
                              <p:par>
                                <p:cTn id="83" presetID="26" presetClass="emph" presetSubtype="0" fill="hold" grpId="1" nodeType="withEffect">
                                  <p:stCondLst>
                                    <p:cond delay="1000"/>
                                  </p:stCondLst>
                                  <p:iterate type="lt">
                                    <p:tmPct val="0"/>
                                  </p:iterate>
                                  <p:childTnLst>
                                    <p:animEffect transition="out" filter="fade">
                                      <p:cBhvr>
                                        <p:cTn id="84" dur="500" tmFilter="0, 0; .2, .5; .8, .5; 1, 0"/>
                                        <p:tgtEl>
                                          <p:spTgt spid="21"/>
                                        </p:tgtEl>
                                      </p:cBhvr>
                                    </p:animEffect>
                                    <p:animScale>
                                      <p:cBhvr>
                                        <p:cTn id="85"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P spid="17" grpId="0" animBg="1"/>
      <p:bldP spid="21" grpId="0"/>
      <p:bldP spid="21"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sp>
        <p:nvSpPr>
          <p:cNvPr id="12" name="标题 1"/>
          <p:cNvSpPr>
            <a:spLocks noGrp="1"/>
          </p:cNvSpPr>
          <p:nvPr>
            <p:ph type="title"/>
          </p:nvPr>
        </p:nvSpPr>
        <p:spPr>
          <a:xfrm>
            <a:off x="2617440" y="750302"/>
            <a:ext cx="6203032" cy="667018"/>
          </a:xfrm>
          <a:prstGeom prst="rect">
            <a:avLst/>
          </a:prstGeom>
        </p:spPr>
        <p:txBody>
          <a:bodyPr/>
          <a:lstStyle>
            <a:lvl1pPr>
              <a:defRPr sz="2400"/>
            </a:lvl1pPr>
          </a:lstStyle>
          <a:p>
            <a:r>
              <a:rPr lang="zh-CN" altLang="en-US" smtClean="0"/>
              <a:t>单击此处编辑母版标题样式</a:t>
            </a:r>
            <a:endParaRPr lang="zh-CN" altLang="en-US"/>
          </a:p>
        </p:txBody>
      </p:sp>
      <p:sp>
        <p:nvSpPr>
          <p:cNvPr id="13" name="内容占位符 2"/>
          <p:cNvSpPr>
            <a:spLocks noGrp="1"/>
          </p:cNvSpPr>
          <p:nvPr>
            <p:ph idx="1"/>
          </p:nvPr>
        </p:nvSpPr>
        <p:spPr>
          <a:xfrm>
            <a:off x="2771800" y="1600200"/>
            <a:ext cx="5832648" cy="4526280"/>
          </a:xfrm>
          <a:prstGeom prst="rect">
            <a:avLst/>
          </a:prstGeom>
        </p:spPr>
        <p:txBody>
          <a:bodyPr/>
          <a:lstStyle>
            <a:lvl1pPr marL="0" indent="0">
              <a:lnSpc>
                <a:spcPct val="150000"/>
              </a:lnSpc>
              <a:buFontTx/>
              <a:buNone/>
              <a:defRPr sz="1600">
                <a:latin typeface="微软雅黑" panose="020B0503020204020204" pitchFamily="34" charset="-122"/>
                <a:ea typeface="微软雅黑" panose="020B0503020204020204" pitchFamily="34" charset="-122"/>
              </a:defRPr>
            </a:lvl1pPr>
            <a:lvl2pPr marL="457200" indent="0">
              <a:buFontTx/>
              <a:buNone/>
              <a:defRPr sz="1600">
                <a:latin typeface="微软雅黑" panose="020B0503020204020204" pitchFamily="34" charset="-122"/>
                <a:ea typeface="微软雅黑" panose="020B0503020204020204" pitchFamily="34" charset="-122"/>
              </a:defRPr>
            </a:lvl2pPr>
            <a:lvl3pPr marL="914400" indent="0">
              <a:buFontTx/>
              <a:buNone/>
              <a:defRPr sz="1600">
                <a:latin typeface="微软雅黑" panose="020B0503020204020204" pitchFamily="34" charset="-122"/>
                <a:ea typeface="微软雅黑" panose="020B0503020204020204" pitchFamily="34" charset="-122"/>
              </a:defRPr>
            </a:lvl3pPr>
            <a:lvl4pPr marL="1371600" indent="0">
              <a:buFontTx/>
              <a:buNone/>
              <a:defRPr sz="1600">
                <a:latin typeface="微软雅黑" panose="020B0503020204020204" pitchFamily="34" charset="-122"/>
                <a:ea typeface="微软雅黑" panose="020B0503020204020204" pitchFamily="34" charset="-122"/>
              </a:defRPr>
            </a:lvl4pPr>
            <a:lvl5pPr marL="1828800" indent="0">
              <a:buFontTx/>
              <a:buNone/>
              <a:defRPr sz="1600">
                <a:latin typeface="微软雅黑" panose="020B0503020204020204" pitchFamily="34" charset="-122"/>
                <a:ea typeface="微软雅黑" panose="020B0503020204020204" pitchFamily="34" charset="-122"/>
              </a:defRPr>
            </a:lvl5pPr>
          </a:lstStyle>
          <a:p>
            <a:pPr lvl="0"/>
            <a:r>
              <a:rPr lang="zh-CN" altLang="en-US" smtClean="0"/>
              <a:t>单击此处编辑母版文本样式</a:t>
            </a:r>
          </a:p>
        </p:txBody>
      </p:sp>
      <p:sp>
        <p:nvSpPr>
          <p:cNvPr id="14" name="矩形 13"/>
          <p:cNvSpPr/>
          <p:nvPr userDrawn="1"/>
        </p:nvSpPr>
        <p:spPr>
          <a:xfrm>
            <a:off x="8585198" y="6453337"/>
            <a:ext cx="504056" cy="36499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dirty="0" smtClean="0">
                <a:solidFill>
                  <a:srgbClr val="5F5F5F"/>
                </a:solidFill>
              </a:rPr>
              <a:t>-</a:t>
            </a:r>
            <a:fld id="{C2D1088F-7570-48BA-BC40-D11F25FB6C22}" type="slidenum">
              <a:rPr lang="zh-CN" altLang="en-US" sz="1400" b="0" smtClean="0">
                <a:solidFill>
                  <a:srgbClr val="5F5F5F"/>
                </a:solidFill>
              </a:rPr>
              <a:pPr marL="0" marR="0" indent="0" algn="ctr" defTabSz="914400" rtl="0" eaLnBrk="1" fontAlgn="auto" latinLnBrk="0" hangingPunct="1">
                <a:lnSpc>
                  <a:spcPct val="100000"/>
                </a:lnSpc>
                <a:spcBef>
                  <a:spcPts val="0"/>
                </a:spcBef>
                <a:spcAft>
                  <a:spcPts val="0"/>
                </a:spcAft>
                <a:buClrTx/>
                <a:buSzTx/>
                <a:buFontTx/>
                <a:buNone/>
                <a:tabLst/>
                <a:defRPr/>
              </a:pPr>
              <a:t>‹#›</a:t>
            </a:fld>
            <a:r>
              <a:rPr lang="en-US" altLang="zh-CN" sz="1400" b="0" dirty="0" smtClean="0">
                <a:solidFill>
                  <a:srgbClr val="5F5F5F"/>
                </a:solidFill>
              </a:rPr>
              <a:t>-</a:t>
            </a:r>
            <a:endParaRPr lang="zh-CN" altLang="en-US" sz="1400" b="0" dirty="0" smtClean="0">
              <a:solidFill>
                <a:srgbClr val="5F5F5F"/>
              </a:solidFill>
            </a:endParaRPr>
          </a:p>
        </p:txBody>
      </p:sp>
    </p:spTree>
    <p:extLst>
      <p:ext uri="{BB962C8B-B14F-4D97-AF65-F5344CB8AC3E}">
        <p14:creationId xmlns:p14="http://schemas.microsoft.com/office/powerpoint/2010/main" xmlns="" val="38841657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tmplLst>
          <p:tmpl lvl="1">
            <p:tnLst>
              <p:par>
                <p:cTn presetID="1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p:tgtEl>
                          <p:spTgt spid="13"/>
                        </p:tgtEl>
                        <p:attrNameLst>
                          <p:attrName>ppt_y</p:attrName>
                        </p:attrNameLst>
                      </p:cBhvr>
                      <p:tavLst>
                        <p:tav tm="0">
                          <p:val>
                            <p:strVal val="#ppt_y+#ppt_h*1.125000"/>
                          </p:val>
                        </p:tav>
                        <p:tav tm="100000">
                          <p:val>
                            <p:strVal val="#ppt_y"/>
                          </p:val>
                        </p:tav>
                      </p:tavLst>
                    </p:anim>
                    <p:animEffect transition="in" filter="wipe(up)">
                      <p:cBhvr>
                        <p:cTn dur="500"/>
                        <p:tgtEl>
                          <p:spTgt spid="13"/>
                        </p:tgtEl>
                      </p:cBhvr>
                    </p:animEffect>
                  </p:childTnLst>
                </p:cTn>
              </p:par>
            </p:tnLst>
          </p:tmpl>
          <p:tmpl lvl="2">
            <p:tnLst>
              <p:par>
                <p:cTn presetID="1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p:tgtEl>
                          <p:spTgt spid="13"/>
                        </p:tgtEl>
                        <p:attrNameLst>
                          <p:attrName>ppt_y</p:attrName>
                        </p:attrNameLst>
                      </p:cBhvr>
                      <p:tavLst>
                        <p:tav tm="0">
                          <p:val>
                            <p:strVal val="#ppt_y+#ppt_h*1.125000"/>
                          </p:val>
                        </p:tav>
                        <p:tav tm="100000">
                          <p:val>
                            <p:strVal val="#ppt_y"/>
                          </p:val>
                        </p:tav>
                      </p:tavLst>
                    </p:anim>
                    <p:animEffect transition="in" filter="wipe(up)">
                      <p:cBhvr>
                        <p:cTn dur="500"/>
                        <p:tgtEl>
                          <p:spTgt spid="13"/>
                        </p:tgtEl>
                      </p:cBhvr>
                    </p:animEffect>
                  </p:childTnLst>
                </p:cTn>
              </p:par>
            </p:tnLst>
          </p:tmpl>
          <p:tmpl lvl="3">
            <p:tnLst>
              <p:par>
                <p:cTn presetID="1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p:tgtEl>
                          <p:spTgt spid="13"/>
                        </p:tgtEl>
                        <p:attrNameLst>
                          <p:attrName>ppt_y</p:attrName>
                        </p:attrNameLst>
                      </p:cBhvr>
                      <p:tavLst>
                        <p:tav tm="0">
                          <p:val>
                            <p:strVal val="#ppt_y+#ppt_h*1.125000"/>
                          </p:val>
                        </p:tav>
                        <p:tav tm="100000">
                          <p:val>
                            <p:strVal val="#ppt_y"/>
                          </p:val>
                        </p:tav>
                      </p:tavLst>
                    </p:anim>
                    <p:animEffect transition="in" filter="wipe(up)">
                      <p:cBhvr>
                        <p:cTn dur="500"/>
                        <p:tgtEl>
                          <p:spTgt spid="13"/>
                        </p:tgtEl>
                      </p:cBhvr>
                    </p:animEffect>
                  </p:childTnLst>
                </p:cTn>
              </p:par>
            </p:tnLst>
          </p:tmpl>
          <p:tmpl lvl="4">
            <p:tnLst>
              <p:par>
                <p:cTn presetID="1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p:tgtEl>
                          <p:spTgt spid="13"/>
                        </p:tgtEl>
                        <p:attrNameLst>
                          <p:attrName>ppt_y</p:attrName>
                        </p:attrNameLst>
                      </p:cBhvr>
                      <p:tavLst>
                        <p:tav tm="0">
                          <p:val>
                            <p:strVal val="#ppt_y+#ppt_h*1.125000"/>
                          </p:val>
                        </p:tav>
                        <p:tav tm="100000">
                          <p:val>
                            <p:strVal val="#ppt_y"/>
                          </p:val>
                        </p:tav>
                      </p:tavLst>
                    </p:anim>
                    <p:animEffect transition="in" filter="wipe(up)">
                      <p:cBhvr>
                        <p:cTn dur="500"/>
                        <p:tgtEl>
                          <p:spTgt spid="13"/>
                        </p:tgtEl>
                      </p:cBhvr>
                    </p:animEffect>
                  </p:childTnLst>
                </p:cTn>
              </p:par>
            </p:tnLst>
          </p:tmpl>
          <p:tmpl lvl="5">
            <p:tnLst>
              <p:par>
                <p:cTn presetID="1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p:tgtEl>
                          <p:spTgt spid="13"/>
                        </p:tgtEl>
                        <p:attrNameLst>
                          <p:attrName>ppt_y</p:attrName>
                        </p:attrNameLst>
                      </p:cBhvr>
                      <p:tavLst>
                        <p:tav tm="0">
                          <p:val>
                            <p:strVal val="#ppt_y+#ppt_h*1.125000"/>
                          </p:val>
                        </p:tav>
                        <p:tav tm="100000">
                          <p:val>
                            <p:strVal val="#ppt_y"/>
                          </p:val>
                        </p:tav>
                      </p:tavLst>
                    </p:anim>
                    <p:animEffect transition="in" filter="wipe(up)">
                      <p:cBhvr>
                        <p:cTn dur="500"/>
                        <p:tgtEl>
                          <p:spTgt spid="1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章节">
    <p:spTree>
      <p:nvGrpSpPr>
        <p:cNvPr id="1" name=""/>
        <p:cNvGrpSpPr/>
        <p:nvPr/>
      </p:nvGrpSpPr>
      <p:grpSpPr>
        <a:xfrm>
          <a:off x="0" y="0"/>
          <a:ext cx="0" cy="0"/>
          <a:chOff x="0" y="0"/>
          <a:chExt cx="0" cy="0"/>
        </a:xfrm>
      </p:grpSpPr>
      <p:sp>
        <p:nvSpPr>
          <p:cNvPr id="14" name="矩形 13"/>
          <p:cNvSpPr/>
          <p:nvPr userDrawn="1"/>
        </p:nvSpPr>
        <p:spPr>
          <a:xfrm>
            <a:off x="8585198" y="6453337"/>
            <a:ext cx="504056" cy="36499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dirty="0" smtClean="0">
                <a:solidFill>
                  <a:srgbClr val="5F5F5F"/>
                </a:solidFill>
              </a:rPr>
              <a:t>-</a:t>
            </a:r>
            <a:fld id="{C2D1088F-7570-48BA-BC40-D11F25FB6C22}" type="slidenum">
              <a:rPr lang="zh-CN" altLang="en-US" sz="1400" b="0" smtClean="0">
                <a:solidFill>
                  <a:srgbClr val="5F5F5F"/>
                </a:solidFill>
              </a:rPr>
              <a:pPr marL="0" marR="0" indent="0" algn="ctr" defTabSz="914400" rtl="0" eaLnBrk="1" fontAlgn="auto" latinLnBrk="0" hangingPunct="1">
                <a:lnSpc>
                  <a:spcPct val="100000"/>
                </a:lnSpc>
                <a:spcBef>
                  <a:spcPts val="0"/>
                </a:spcBef>
                <a:spcAft>
                  <a:spcPts val="0"/>
                </a:spcAft>
                <a:buClrTx/>
                <a:buSzTx/>
                <a:buFontTx/>
                <a:buNone/>
                <a:tabLst/>
                <a:defRPr/>
              </a:pPr>
              <a:t>‹#›</a:t>
            </a:fld>
            <a:r>
              <a:rPr lang="en-US" altLang="zh-CN" sz="1400" b="0" dirty="0" smtClean="0">
                <a:solidFill>
                  <a:srgbClr val="5F5F5F"/>
                </a:solidFill>
              </a:rPr>
              <a:t>-</a:t>
            </a:r>
            <a:endParaRPr lang="zh-CN" altLang="en-US" sz="1400" b="0" dirty="0" smtClean="0">
              <a:solidFill>
                <a:srgbClr val="5F5F5F"/>
              </a:solidFill>
            </a:endParaRPr>
          </a:p>
        </p:txBody>
      </p:sp>
      <p:sp>
        <p:nvSpPr>
          <p:cNvPr id="2" name="矩形 1"/>
          <p:cNvSpPr/>
          <p:nvPr userDrawn="1"/>
        </p:nvSpPr>
        <p:spPr>
          <a:xfrm>
            <a:off x="0" y="2420888"/>
            <a:ext cx="9144000" cy="1512168"/>
          </a:xfrm>
          <a:prstGeom prst="rect">
            <a:avLst/>
          </a:prstGeom>
          <a:solidFill>
            <a:srgbClr val="C04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a:spLocks noGrp="1"/>
          </p:cNvSpPr>
          <p:nvPr>
            <p:ph type="title"/>
          </p:nvPr>
        </p:nvSpPr>
        <p:spPr>
          <a:xfrm>
            <a:off x="1470484" y="2924944"/>
            <a:ext cx="6203032" cy="576064"/>
          </a:xfrm>
          <a:prstGeom prst="rect">
            <a:avLst/>
          </a:prstGeom>
        </p:spPr>
        <p:txBody>
          <a:bodyPr/>
          <a:lstStyle>
            <a:lvl1pPr>
              <a:defRPr sz="2800">
                <a:solidFill>
                  <a:schemeClr val="bg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xmlns="" val="12847191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栏目一">
    <p:spTree>
      <p:nvGrpSpPr>
        <p:cNvPr id="1" name=""/>
        <p:cNvGrpSpPr/>
        <p:nvPr/>
      </p:nvGrpSpPr>
      <p:grpSpPr>
        <a:xfrm>
          <a:off x="0" y="0"/>
          <a:ext cx="0" cy="0"/>
          <a:chOff x="0" y="0"/>
          <a:chExt cx="0" cy="0"/>
        </a:xfrm>
      </p:grpSpPr>
      <p:grpSp>
        <p:nvGrpSpPr>
          <p:cNvPr id="34" name="组合 33"/>
          <p:cNvGrpSpPr/>
          <p:nvPr userDrawn="1"/>
        </p:nvGrpSpPr>
        <p:grpSpPr>
          <a:xfrm>
            <a:off x="5378897" y="29755"/>
            <a:ext cx="1137319" cy="584775"/>
            <a:chOff x="29482" y="2276803"/>
            <a:chExt cx="1281560" cy="487312"/>
          </a:xfrm>
        </p:grpSpPr>
        <p:sp>
          <p:nvSpPr>
            <p:cNvPr id="35" name="TextBox 34"/>
            <p:cNvSpPr txBox="1"/>
            <p:nvPr userDrawn="1"/>
          </p:nvSpPr>
          <p:spPr>
            <a:xfrm>
              <a:off x="29482" y="2276803"/>
              <a:ext cx="1185298" cy="487312"/>
            </a:xfrm>
            <a:prstGeom prst="rect">
              <a:avLst/>
            </a:prstGeom>
            <a:noFill/>
          </p:spPr>
          <p:txBody>
            <a:bodyPr wrap="none" rtlCol="0">
              <a:spAutoFit/>
            </a:bodyPr>
            <a:lstStyle/>
            <a:p>
              <a:r>
                <a:rPr lang="en-US" altLang="zh-CN" sz="3200" dirty="0" smtClean="0">
                  <a:solidFill>
                    <a:srgbClr val="333333"/>
                  </a:solidFill>
                  <a:latin typeface="黑体" panose="02010600030101010101" pitchFamily="2" charset="-122"/>
                  <a:ea typeface="黑体" panose="02010600030101010101" pitchFamily="2" charset="-122"/>
                </a:rPr>
                <a:t>X</a:t>
              </a:r>
              <a:r>
                <a:rPr lang="en-US" altLang="zh-CN" sz="900" dirty="0" smtClean="0">
                  <a:solidFill>
                    <a:srgbClr val="333333"/>
                  </a:solidFill>
                  <a:latin typeface="+mn-lt"/>
                  <a:ea typeface="+mn-ea"/>
                </a:rPr>
                <a:t>INZHIDAOXUE</a:t>
              </a:r>
              <a:endParaRPr lang="zh-CN" altLang="en-US" sz="900" dirty="0">
                <a:solidFill>
                  <a:srgbClr val="333333"/>
                </a:solidFill>
              </a:endParaRPr>
            </a:p>
          </p:txBody>
        </p:sp>
        <p:sp>
          <p:nvSpPr>
            <p:cNvPr id="36" name="TextBox 35">
              <a:hlinkClick r:id="rId2" action="ppaction://hlinksldjump"/>
            </p:cNvPr>
            <p:cNvSpPr txBox="1"/>
            <p:nvPr userDrawn="1"/>
          </p:nvSpPr>
          <p:spPr>
            <a:xfrm>
              <a:off x="275416" y="2378183"/>
              <a:ext cx="1035626" cy="256481"/>
            </a:xfrm>
            <a:prstGeom prst="rect">
              <a:avLst/>
            </a:prstGeom>
            <a:noFill/>
          </p:spPr>
          <p:txBody>
            <a:bodyPr wrap="square" rtlCol="0">
              <a:spAutoFit/>
            </a:bodyPr>
            <a:lstStyle/>
            <a:p>
              <a:r>
                <a:rPr lang="zh-CN" altLang="en-US" sz="1400" dirty="0" smtClean="0">
                  <a:solidFill>
                    <a:srgbClr val="333333"/>
                  </a:solidFill>
                  <a:latin typeface="黑体" panose="02010600030101010101" pitchFamily="2" charset="-122"/>
                  <a:ea typeface="黑体" panose="02010600030101010101" pitchFamily="2" charset="-122"/>
                </a:rPr>
                <a:t>新知导学</a:t>
              </a:r>
              <a:endParaRPr lang="zh-CN" altLang="en-US" sz="1400" dirty="0">
                <a:solidFill>
                  <a:srgbClr val="333333"/>
                </a:solidFill>
                <a:latin typeface="黑体" panose="02010600030101010101" pitchFamily="2" charset="-122"/>
                <a:ea typeface="黑体" panose="02010600030101010101" pitchFamily="2" charset="-122"/>
              </a:endParaRPr>
            </a:p>
          </p:txBody>
        </p:sp>
      </p:grpSp>
      <p:grpSp>
        <p:nvGrpSpPr>
          <p:cNvPr id="37" name="组合 36"/>
          <p:cNvGrpSpPr/>
          <p:nvPr userDrawn="1"/>
        </p:nvGrpSpPr>
        <p:grpSpPr>
          <a:xfrm>
            <a:off x="7860679" y="39693"/>
            <a:ext cx="1187623" cy="584775"/>
            <a:chOff x="29482" y="2927145"/>
            <a:chExt cx="1463620" cy="487312"/>
          </a:xfrm>
        </p:grpSpPr>
        <p:sp>
          <p:nvSpPr>
            <p:cNvPr id="38" name="TextBox 37"/>
            <p:cNvSpPr txBox="1"/>
            <p:nvPr userDrawn="1"/>
          </p:nvSpPr>
          <p:spPr>
            <a:xfrm>
              <a:off x="29482" y="2927145"/>
              <a:ext cx="1436607" cy="487312"/>
            </a:xfrm>
            <a:prstGeom prst="rect">
              <a:avLst/>
            </a:prstGeom>
            <a:noFill/>
          </p:spPr>
          <p:txBody>
            <a:bodyPr wrap="none" rtlCol="0">
              <a:spAutoFit/>
            </a:bodyPr>
            <a:lstStyle/>
            <a:p>
              <a:r>
                <a:rPr lang="en-US" altLang="zh-CN" sz="3200" dirty="0" smtClean="0">
                  <a:solidFill>
                    <a:srgbClr val="333333"/>
                  </a:solidFill>
                  <a:latin typeface="黑体" panose="02010600030101010101" pitchFamily="2" charset="-122"/>
                  <a:ea typeface="黑体" panose="02010600030101010101" pitchFamily="2" charset="-122"/>
                </a:rPr>
                <a:t>S</a:t>
              </a:r>
              <a:r>
                <a:rPr lang="en-US" altLang="zh-CN" sz="1000" dirty="0" smtClean="0">
                  <a:solidFill>
                    <a:srgbClr val="333333"/>
                  </a:solidFill>
                  <a:latin typeface="+mn-lt"/>
                  <a:ea typeface="+mn-ea"/>
                </a:rPr>
                <a:t>UITANGJIANCE</a:t>
              </a:r>
              <a:endParaRPr lang="zh-CN" altLang="en-US" sz="1000" dirty="0">
                <a:solidFill>
                  <a:srgbClr val="333333"/>
                </a:solidFill>
              </a:endParaRPr>
            </a:p>
          </p:txBody>
        </p:sp>
        <p:sp>
          <p:nvSpPr>
            <p:cNvPr id="39" name="TextBox 38">
              <a:hlinkClick r:id="rId3" action="ppaction://hlinksldjump"/>
            </p:cNvPr>
            <p:cNvSpPr txBox="1"/>
            <p:nvPr userDrawn="1"/>
          </p:nvSpPr>
          <p:spPr>
            <a:xfrm>
              <a:off x="275416" y="3030391"/>
              <a:ext cx="1217686" cy="256481"/>
            </a:xfrm>
            <a:prstGeom prst="rect">
              <a:avLst/>
            </a:prstGeom>
            <a:noFill/>
          </p:spPr>
          <p:txBody>
            <a:bodyPr wrap="square" rtlCol="0">
              <a:spAutoFit/>
            </a:bodyPr>
            <a:lstStyle/>
            <a:p>
              <a:r>
                <a:rPr lang="zh-CN" altLang="en-US" sz="1400" dirty="0" smtClean="0">
                  <a:solidFill>
                    <a:srgbClr val="333333"/>
                  </a:solidFill>
                  <a:latin typeface="黑体" panose="02010600030101010101" pitchFamily="2" charset="-122"/>
                  <a:ea typeface="黑体" panose="02010600030101010101" pitchFamily="2" charset="-122"/>
                </a:rPr>
                <a:t>随堂检测</a:t>
              </a:r>
              <a:endParaRPr lang="zh-CN" altLang="en-US" sz="1400" dirty="0">
                <a:solidFill>
                  <a:srgbClr val="333333"/>
                </a:solidFill>
                <a:latin typeface="黑体" panose="02010600030101010101" pitchFamily="2" charset="-122"/>
                <a:ea typeface="黑体" panose="02010600030101010101" pitchFamily="2" charset="-122"/>
              </a:endParaRPr>
            </a:p>
          </p:txBody>
        </p:sp>
      </p:grpSp>
      <p:grpSp>
        <p:nvGrpSpPr>
          <p:cNvPr id="40" name="组合 39"/>
          <p:cNvGrpSpPr/>
          <p:nvPr userDrawn="1"/>
        </p:nvGrpSpPr>
        <p:grpSpPr>
          <a:xfrm>
            <a:off x="6536094" y="39693"/>
            <a:ext cx="1102368" cy="584775"/>
            <a:chOff x="29482" y="2927145"/>
            <a:chExt cx="1358552" cy="487312"/>
          </a:xfrm>
        </p:grpSpPr>
        <p:sp>
          <p:nvSpPr>
            <p:cNvPr id="41" name="TextBox 40"/>
            <p:cNvSpPr txBox="1"/>
            <p:nvPr userDrawn="1"/>
          </p:nvSpPr>
          <p:spPr>
            <a:xfrm>
              <a:off x="29482" y="2927145"/>
              <a:ext cx="1160032" cy="487312"/>
            </a:xfrm>
            <a:prstGeom prst="rect">
              <a:avLst/>
            </a:prstGeom>
            <a:noFill/>
          </p:spPr>
          <p:txBody>
            <a:bodyPr wrap="none" rtlCol="0">
              <a:spAutoFit/>
            </a:bodyPr>
            <a:lstStyle/>
            <a:p>
              <a:r>
                <a:rPr lang="en-US" altLang="zh-CN" sz="3200" baseline="0" dirty="0" smtClean="0">
                  <a:solidFill>
                    <a:srgbClr val="333333"/>
                  </a:solidFill>
                  <a:latin typeface="黑体" panose="02010600030101010101" pitchFamily="2" charset="-122"/>
                  <a:ea typeface="黑体" panose="02010600030101010101" pitchFamily="2" charset="-122"/>
                </a:rPr>
                <a:t>D</a:t>
              </a:r>
              <a:r>
                <a:rPr lang="en-US" altLang="zh-CN" sz="1000" baseline="0" dirty="0" smtClean="0">
                  <a:solidFill>
                    <a:srgbClr val="333333"/>
                  </a:solidFill>
                  <a:latin typeface="+mn-lt"/>
                  <a:ea typeface="+mn-ea"/>
                </a:rPr>
                <a:t>AYIJIEHUO</a:t>
              </a:r>
              <a:endParaRPr lang="zh-CN" altLang="en-US" sz="1000" dirty="0">
                <a:solidFill>
                  <a:srgbClr val="333333"/>
                </a:solidFill>
              </a:endParaRPr>
            </a:p>
          </p:txBody>
        </p:sp>
        <p:sp>
          <p:nvSpPr>
            <p:cNvPr id="42" name="TextBox 41">
              <a:hlinkClick r:id="rId4" action="ppaction://hlinksldjump"/>
            </p:cNvPr>
            <p:cNvSpPr txBox="1"/>
            <p:nvPr userDrawn="1"/>
          </p:nvSpPr>
          <p:spPr>
            <a:xfrm>
              <a:off x="275416" y="3030391"/>
              <a:ext cx="1112618" cy="256481"/>
            </a:xfrm>
            <a:prstGeom prst="rect">
              <a:avLst/>
            </a:prstGeom>
            <a:noFill/>
          </p:spPr>
          <p:txBody>
            <a:bodyPr wrap="none" rtlCol="0">
              <a:spAutoFit/>
            </a:bodyPr>
            <a:lstStyle/>
            <a:p>
              <a:r>
                <a:rPr lang="zh-CN" altLang="en-US" sz="1400" dirty="0" smtClean="0">
                  <a:solidFill>
                    <a:srgbClr val="333333"/>
                  </a:solidFill>
                  <a:latin typeface="黑体" panose="02010600030101010101" pitchFamily="2" charset="-122"/>
                  <a:ea typeface="黑体" panose="02010600030101010101" pitchFamily="2" charset="-122"/>
                </a:rPr>
                <a:t>答疑解惑</a:t>
              </a:r>
              <a:endParaRPr lang="zh-CN" altLang="en-US" sz="1400" dirty="0">
                <a:solidFill>
                  <a:srgbClr val="333333"/>
                </a:solidFill>
                <a:latin typeface="黑体" panose="02010600030101010101" pitchFamily="2" charset="-122"/>
                <a:ea typeface="黑体" panose="02010600030101010101" pitchFamily="2" charset="-122"/>
              </a:endParaRPr>
            </a:p>
          </p:txBody>
        </p:sp>
      </p:grpSp>
      <p:grpSp>
        <p:nvGrpSpPr>
          <p:cNvPr id="2" name="组合 1"/>
          <p:cNvGrpSpPr/>
          <p:nvPr userDrawn="1"/>
        </p:nvGrpSpPr>
        <p:grpSpPr>
          <a:xfrm>
            <a:off x="4191706" y="-1"/>
            <a:ext cx="1183228" cy="841477"/>
            <a:chOff x="4191706" y="-1"/>
            <a:chExt cx="1319428" cy="841477"/>
          </a:xfrm>
        </p:grpSpPr>
        <p:pic>
          <p:nvPicPr>
            <p:cNvPr id="53" name="图片 52"/>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4191706" y="-1"/>
              <a:ext cx="1319428" cy="841477"/>
            </a:xfrm>
            <a:prstGeom prst="rect">
              <a:avLst/>
            </a:prstGeom>
          </p:spPr>
        </p:pic>
        <p:sp>
          <p:nvSpPr>
            <p:cNvPr id="18" name="TextBox 17">
              <a:hlinkClick r:id="rId6" action="ppaction://hlinksldjump"/>
            </p:cNvPr>
            <p:cNvSpPr txBox="1"/>
            <p:nvPr userDrawn="1"/>
          </p:nvSpPr>
          <p:spPr>
            <a:xfrm>
              <a:off x="4532317" y="285517"/>
              <a:ext cx="543739" cy="307777"/>
            </a:xfrm>
            <a:prstGeom prst="rect">
              <a:avLst/>
            </a:prstGeom>
            <a:noFill/>
          </p:spPr>
          <p:txBody>
            <a:bodyPr wrap="none" rtlCol="0">
              <a:spAutoFit/>
            </a:bodyPr>
            <a:lstStyle/>
            <a:p>
              <a:r>
                <a:rPr lang="zh-CN" altLang="en-US" sz="1400" dirty="0" smtClean="0">
                  <a:solidFill>
                    <a:schemeClr val="bg1"/>
                  </a:solidFill>
                  <a:latin typeface="黑体" panose="02010600030101010101" pitchFamily="2" charset="-122"/>
                  <a:ea typeface="黑体" panose="02010600030101010101" pitchFamily="2" charset="-122"/>
                </a:rPr>
                <a:t>首页</a:t>
              </a:r>
              <a:endParaRPr lang="zh-CN" altLang="en-US" sz="1400" dirty="0">
                <a:solidFill>
                  <a:schemeClr val="bg1"/>
                </a:solidFill>
                <a:latin typeface="黑体" panose="02010600030101010101" pitchFamily="2" charset="-122"/>
                <a:ea typeface="黑体" panose="02010600030101010101" pitchFamily="2" charset="-122"/>
              </a:endParaRPr>
            </a:p>
          </p:txBody>
        </p:sp>
        <p:pic>
          <p:nvPicPr>
            <p:cNvPr id="20" name="图片 19"/>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4726526" y="120086"/>
              <a:ext cx="142874" cy="160020"/>
            </a:xfrm>
            <a:prstGeom prst="rect">
              <a:avLst/>
            </a:prstGeom>
          </p:spPr>
        </p:pic>
      </p:grpSp>
    </p:spTree>
    <p:extLst>
      <p:ext uri="{BB962C8B-B14F-4D97-AF65-F5344CB8AC3E}">
        <p14:creationId xmlns:p14="http://schemas.microsoft.com/office/powerpoint/2010/main" xmlns="" val="67002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7_栏目一">
    <p:spTree>
      <p:nvGrpSpPr>
        <p:cNvPr id="1" name=""/>
        <p:cNvGrpSpPr/>
        <p:nvPr/>
      </p:nvGrpSpPr>
      <p:grpSpPr>
        <a:xfrm>
          <a:off x="0" y="0"/>
          <a:ext cx="0" cy="0"/>
          <a:chOff x="0" y="0"/>
          <a:chExt cx="0" cy="0"/>
        </a:xfrm>
      </p:grpSpPr>
      <p:grpSp>
        <p:nvGrpSpPr>
          <p:cNvPr id="3" name="组合 2"/>
          <p:cNvGrpSpPr/>
          <p:nvPr userDrawn="1"/>
        </p:nvGrpSpPr>
        <p:grpSpPr>
          <a:xfrm>
            <a:off x="5220073" y="1"/>
            <a:ext cx="1379210" cy="836712"/>
            <a:chOff x="5378897" y="1"/>
            <a:chExt cx="1220385" cy="836712"/>
          </a:xfrm>
        </p:grpSpPr>
        <p:pic>
          <p:nvPicPr>
            <p:cNvPr id="45" name="图片 4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428356" y="1"/>
              <a:ext cx="1170926" cy="836712"/>
            </a:xfrm>
            <a:prstGeom prst="rect">
              <a:avLst/>
            </a:prstGeom>
          </p:spPr>
        </p:pic>
        <p:grpSp>
          <p:nvGrpSpPr>
            <p:cNvPr id="36" name="组合 35"/>
            <p:cNvGrpSpPr/>
            <p:nvPr userDrawn="1"/>
          </p:nvGrpSpPr>
          <p:grpSpPr>
            <a:xfrm>
              <a:off x="5378897" y="29755"/>
              <a:ext cx="1137319" cy="584775"/>
              <a:chOff x="29482" y="2276803"/>
              <a:chExt cx="1281560" cy="487312"/>
            </a:xfrm>
          </p:grpSpPr>
          <p:sp>
            <p:nvSpPr>
              <p:cNvPr id="37" name="TextBox 36"/>
              <p:cNvSpPr txBox="1"/>
              <p:nvPr userDrawn="1"/>
            </p:nvSpPr>
            <p:spPr>
              <a:xfrm>
                <a:off x="29482" y="2276803"/>
                <a:ext cx="1185298" cy="487312"/>
              </a:xfrm>
              <a:prstGeom prst="rect">
                <a:avLst/>
              </a:prstGeom>
              <a:noFill/>
            </p:spPr>
            <p:txBody>
              <a:bodyPr wrap="none" rtlCol="0">
                <a:spAutoFit/>
              </a:bodyPr>
              <a:lstStyle/>
              <a:p>
                <a:r>
                  <a:rPr lang="en-US" altLang="zh-CN" sz="3200" dirty="0" smtClean="0">
                    <a:solidFill>
                      <a:schemeClr val="bg1"/>
                    </a:solidFill>
                    <a:latin typeface="黑体" panose="02010600030101010101" pitchFamily="2" charset="-122"/>
                    <a:ea typeface="黑体" panose="02010600030101010101" pitchFamily="2" charset="-122"/>
                  </a:rPr>
                  <a:t>X</a:t>
                </a:r>
                <a:r>
                  <a:rPr lang="en-US" altLang="zh-CN" sz="900" dirty="0" smtClean="0">
                    <a:solidFill>
                      <a:schemeClr val="bg1"/>
                    </a:solidFill>
                    <a:latin typeface="+mn-lt"/>
                    <a:ea typeface="+mn-ea"/>
                  </a:rPr>
                  <a:t>INZHIDAOXUE</a:t>
                </a:r>
                <a:endParaRPr lang="zh-CN" altLang="en-US" sz="900" dirty="0">
                  <a:solidFill>
                    <a:schemeClr val="bg1"/>
                  </a:solidFill>
                </a:endParaRPr>
              </a:p>
            </p:txBody>
          </p:sp>
          <p:sp>
            <p:nvSpPr>
              <p:cNvPr id="38" name="TextBox 37">
                <a:hlinkClick r:id="rId3" action="ppaction://hlinksldjump"/>
              </p:cNvPr>
              <p:cNvSpPr txBox="1"/>
              <p:nvPr userDrawn="1"/>
            </p:nvSpPr>
            <p:spPr>
              <a:xfrm>
                <a:off x="275416" y="2378183"/>
                <a:ext cx="1035626" cy="256481"/>
              </a:xfrm>
              <a:prstGeom prst="rect">
                <a:avLst/>
              </a:prstGeom>
              <a:noFill/>
            </p:spPr>
            <p:txBody>
              <a:bodyPr wrap="square" rtlCol="0">
                <a:spAutoFit/>
              </a:bodyPr>
              <a:lstStyle/>
              <a:p>
                <a:r>
                  <a:rPr lang="zh-CN" altLang="en-US" sz="1400" dirty="0" smtClean="0">
                    <a:solidFill>
                      <a:schemeClr val="bg1"/>
                    </a:solidFill>
                    <a:latin typeface="黑体" panose="02010600030101010101" pitchFamily="2" charset="-122"/>
                    <a:ea typeface="黑体" panose="02010600030101010101" pitchFamily="2" charset="-122"/>
                  </a:rPr>
                  <a:t>新知导学</a:t>
                </a:r>
                <a:endParaRPr lang="zh-CN" altLang="en-US" sz="1400" dirty="0">
                  <a:solidFill>
                    <a:schemeClr val="bg1"/>
                  </a:solidFill>
                  <a:latin typeface="黑体" panose="02010600030101010101" pitchFamily="2" charset="-122"/>
                  <a:ea typeface="黑体" panose="02010600030101010101" pitchFamily="2" charset="-122"/>
                </a:endParaRPr>
              </a:p>
            </p:txBody>
          </p:sp>
        </p:grpSp>
      </p:grpSp>
      <p:grpSp>
        <p:nvGrpSpPr>
          <p:cNvPr id="39" name="组合 38"/>
          <p:cNvGrpSpPr/>
          <p:nvPr userDrawn="1"/>
        </p:nvGrpSpPr>
        <p:grpSpPr>
          <a:xfrm>
            <a:off x="7860679" y="39693"/>
            <a:ext cx="1187623" cy="584775"/>
            <a:chOff x="29482" y="2927145"/>
            <a:chExt cx="1463620" cy="487312"/>
          </a:xfrm>
        </p:grpSpPr>
        <p:sp>
          <p:nvSpPr>
            <p:cNvPr id="40" name="TextBox 39"/>
            <p:cNvSpPr txBox="1"/>
            <p:nvPr userDrawn="1"/>
          </p:nvSpPr>
          <p:spPr>
            <a:xfrm>
              <a:off x="29482" y="2927145"/>
              <a:ext cx="1436607" cy="487312"/>
            </a:xfrm>
            <a:prstGeom prst="rect">
              <a:avLst/>
            </a:prstGeom>
            <a:noFill/>
          </p:spPr>
          <p:txBody>
            <a:bodyPr wrap="none" rtlCol="0">
              <a:spAutoFit/>
            </a:bodyPr>
            <a:lstStyle/>
            <a:p>
              <a:r>
                <a:rPr lang="en-US" altLang="zh-CN" sz="3200" dirty="0" smtClean="0">
                  <a:solidFill>
                    <a:srgbClr val="333333"/>
                  </a:solidFill>
                  <a:latin typeface="黑体" panose="02010600030101010101" pitchFamily="2" charset="-122"/>
                  <a:ea typeface="黑体" panose="02010600030101010101" pitchFamily="2" charset="-122"/>
                </a:rPr>
                <a:t>S</a:t>
              </a:r>
              <a:r>
                <a:rPr lang="en-US" altLang="zh-CN" sz="1000" dirty="0" smtClean="0">
                  <a:solidFill>
                    <a:srgbClr val="333333"/>
                  </a:solidFill>
                  <a:latin typeface="+mn-lt"/>
                  <a:ea typeface="+mn-ea"/>
                </a:rPr>
                <a:t>UITANGJIANCE</a:t>
              </a:r>
              <a:endParaRPr lang="zh-CN" altLang="en-US" sz="1000" dirty="0">
                <a:solidFill>
                  <a:srgbClr val="333333"/>
                </a:solidFill>
              </a:endParaRPr>
            </a:p>
          </p:txBody>
        </p:sp>
        <p:sp>
          <p:nvSpPr>
            <p:cNvPr id="41" name="TextBox 40">
              <a:hlinkClick r:id="rId4" action="ppaction://hlinksldjump"/>
            </p:cNvPr>
            <p:cNvSpPr txBox="1"/>
            <p:nvPr userDrawn="1"/>
          </p:nvSpPr>
          <p:spPr>
            <a:xfrm>
              <a:off x="275416" y="3030391"/>
              <a:ext cx="1217686" cy="256481"/>
            </a:xfrm>
            <a:prstGeom prst="rect">
              <a:avLst/>
            </a:prstGeom>
            <a:noFill/>
          </p:spPr>
          <p:txBody>
            <a:bodyPr wrap="square" rtlCol="0">
              <a:spAutoFit/>
            </a:bodyPr>
            <a:lstStyle/>
            <a:p>
              <a:r>
                <a:rPr lang="zh-CN" altLang="en-US" sz="1400" dirty="0" smtClean="0">
                  <a:solidFill>
                    <a:srgbClr val="333333"/>
                  </a:solidFill>
                  <a:latin typeface="黑体" panose="02010600030101010101" pitchFamily="2" charset="-122"/>
                  <a:ea typeface="黑体" panose="02010600030101010101" pitchFamily="2" charset="-122"/>
                </a:rPr>
                <a:t>随堂检测</a:t>
              </a:r>
              <a:endParaRPr lang="zh-CN" altLang="en-US" sz="1400" dirty="0">
                <a:solidFill>
                  <a:srgbClr val="333333"/>
                </a:solidFill>
                <a:latin typeface="黑体" panose="02010600030101010101" pitchFamily="2" charset="-122"/>
                <a:ea typeface="黑体" panose="02010600030101010101" pitchFamily="2" charset="-122"/>
              </a:endParaRPr>
            </a:p>
          </p:txBody>
        </p:sp>
      </p:grpSp>
      <p:grpSp>
        <p:nvGrpSpPr>
          <p:cNvPr id="42" name="组合 41"/>
          <p:cNvGrpSpPr/>
          <p:nvPr userDrawn="1"/>
        </p:nvGrpSpPr>
        <p:grpSpPr>
          <a:xfrm>
            <a:off x="6536094" y="39693"/>
            <a:ext cx="1102368" cy="584775"/>
            <a:chOff x="29482" y="2927145"/>
            <a:chExt cx="1358552" cy="487312"/>
          </a:xfrm>
        </p:grpSpPr>
        <p:sp>
          <p:nvSpPr>
            <p:cNvPr id="43" name="TextBox 42"/>
            <p:cNvSpPr txBox="1"/>
            <p:nvPr userDrawn="1"/>
          </p:nvSpPr>
          <p:spPr>
            <a:xfrm>
              <a:off x="29482" y="2927145"/>
              <a:ext cx="1160032" cy="487312"/>
            </a:xfrm>
            <a:prstGeom prst="rect">
              <a:avLst/>
            </a:prstGeom>
            <a:noFill/>
          </p:spPr>
          <p:txBody>
            <a:bodyPr wrap="none" rtlCol="0">
              <a:spAutoFit/>
            </a:bodyPr>
            <a:lstStyle/>
            <a:p>
              <a:r>
                <a:rPr lang="en-US" altLang="zh-CN" sz="3200" baseline="0" dirty="0" smtClean="0">
                  <a:solidFill>
                    <a:srgbClr val="333333"/>
                  </a:solidFill>
                  <a:latin typeface="黑体" panose="02010600030101010101" pitchFamily="2" charset="-122"/>
                  <a:ea typeface="黑体" panose="02010600030101010101" pitchFamily="2" charset="-122"/>
                </a:rPr>
                <a:t>D</a:t>
              </a:r>
              <a:r>
                <a:rPr lang="en-US" altLang="zh-CN" sz="1000" baseline="0" dirty="0" smtClean="0">
                  <a:solidFill>
                    <a:srgbClr val="333333"/>
                  </a:solidFill>
                  <a:latin typeface="+mn-lt"/>
                  <a:ea typeface="+mn-ea"/>
                </a:rPr>
                <a:t>AYIJIEHUO</a:t>
              </a:r>
              <a:endParaRPr lang="zh-CN" altLang="en-US" sz="1000" dirty="0">
                <a:solidFill>
                  <a:srgbClr val="333333"/>
                </a:solidFill>
              </a:endParaRPr>
            </a:p>
          </p:txBody>
        </p:sp>
        <p:sp>
          <p:nvSpPr>
            <p:cNvPr id="44" name="TextBox 43">
              <a:hlinkClick r:id="rId5" action="ppaction://hlinksldjump"/>
            </p:cNvPr>
            <p:cNvSpPr txBox="1"/>
            <p:nvPr userDrawn="1"/>
          </p:nvSpPr>
          <p:spPr>
            <a:xfrm>
              <a:off x="275416" y="3030391"/>
              <a:ext cx="1112618" cy="256481"/>
            </a:xfrm>
            <a:prstGeom prst="rect">
              <a:avLst/>
            </a:prstGeom>
            <a:noFill/>
          </p:spPr>
          <p:txBody>
            <a:bodyPr wrap="none" rtlCol="0">
              <a:spAutoFit/>
            </a:bodyPr>
            <a:lstStyle/>
            <a:p>
              <a:r>
                <a:rPr lang="zh-CN" altLang="en-US" sz="1400" dirty="0" smtClean="0">
                  <a:solidFill>
                    <a:srgbClr val="333333"/>
                  </a:solidFill>
                  <a:latin typeface="黑体" panose="02010600030101010101" pitchFamily="2" charset="-122"/>
                  <a:ea typeface="黑体" panose="02010600030101010101" pitchFamily="2" charset="-122"/>
                </a:rPr>
                <a:t>答疑解惑</a:t>
              </a:r>
              <a:endParaRPr lang="zh-CN" altLang="en-US" sz="1400" dirty="0">
                <a:solidFill>
                  <a:srgbClr val="333333"/>
                </a:solidFill>
                <a:latin typeface="黑体" panose="02010600030101010101" pitchFamily="2" charset="-122"/>
                <a:ea typeface="黑体" panose="02010600030101010101" pitchFamily="2" charset="-122"/>
              </a:endParaRPr>
            </a:p>
          </p:txBody>
        </p:sp>
      </p:grpSp>
      <p:grpSp>
        <p:nvGrpSpPr>
          <p:cNvPr id="2" name="组合 1"/>
          <p:cNvGrpSpPr/>
          <p:nvPr userDrawn="1"/>
        </p:nvGrpSpPr>
        <p:grpSpPr>
          <a:xfrm>
            <a:off x="4532317" y="111757"/>
            <a:ext cx="543739" cy="481534"/>
            <a:chOff x="4532317" y="111757"/>
            <a:chExt cx="543739" cy="481534"/>
          </a:xfrm>
        </p:grpSpPr>
        <p:pic>
          <p:nvPicPr>
            <p:cNvPr id="16" name="图片 15"/>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4734808" y="111757"/>
              <a:ext cx="144304" cy="161619"/>
            </a:xfrm>
            <a:prstGeom prst="rect">
              <a:avLst/>
            </a:prstGeom>
          </p:spPr>
        </p:pic>
        <p:sp>
          <p:nvSpPr>
            <p:cNvPr id="17" name="TextBox 16">
              <a:hlinkClick r:id="rId7" action="ppaction://hlinksldjump"/>
            </p:cNvPr>
            <p:cNvSpPr txBox="1"/>
            <p:nvPr userDrawn="1"/>
          </p:nvSpPr>
          <p:spPr>
            <a:xfrm>
              <a:off x="4532317" y="285514"/>
              <a:ext cx="543739" cy="307777"/>
            </a:xfrm>
            <a:prstGeom prst="rect">
              <a:avLst/>
            </a:prstGeom>
            <a:noFill/>
          </p:spPr>
          <p:txBody>
            <a:bodyPr wrap="none" rtlCol="0">
              <a:spAutoFit/>
            </a:bodyPr>
            <a:lstStyle/>
            <a:p>
              <a:r>
                <a:rPr lang="zh-CN" altLang="en-US" sz="1400" dirty="0" smtClean="0">
                  <a:solidFill>
                    <a:schemeClr val="tx1"/>
                  </a:solidFill>
                  <a:latin typeface="黑体" panose="02010600030101010101" pitchFamily="2" charset="-122"/>
                  <a:ea typeface="黑体" panose="02010600030101010101" pitchFamily="2" charset="-122"/>
                </a:rPr>
                <a:t>首页</a:t>
              </a:r>
              <a:endParaRPr lang="zh-CN" altLang="en-US" sz="1400" dirty="0">
                <a:solidFill>
                  <a:schemeClr val="tx1"/>
                </a:solidFill>
                <a:latin typeface="黑体" panose="02010600030101010101" pitchFamily="2" charset="-122"/>
                <a:ea typeface="黑体" panose="02010600030101010101" pitchFamily="2" charset="-122"/>
              </a:endParaRPr>
            </a:p>
          </p:txBody>
        </p:sp>
      </p:grpSp>
    </p:spTree>
    <p:extLst>
      <p:ext uri="{BB962C8B-B14F-4D97-AF65-F5344CB8AC3E}">
        <p14:creationId xmlns:p14="http://schemas.microsoft.com/office/powerpoint/2010/main" xmlns="" val="274601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down)">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栏目一">
    <p:spTree>
      <p:nvGrpSpPr>
        <p:cNvPr id="1" name=""/>
        <p:cNvGrpSpPr/>
        <p:nvPr/>
      </p:nvGrpSpPr>
      <p:grpSpPr>
        <a:xfrm>
          <a:off x="0" y="0"/>
          <a:ext cx="0" cy="0"/>
          <a:chOff x="0" y="0"/>
          <a:chExt cx="0" cy="0"/>
        </a:xfrm>
      </p:grpSpPr>
      <p:grpSp>
        <p:nvGrpSpPr>
          <p:cNvPr id="35" name="组合 34"/>
          <p:cNvGrpSpPr/>
          <p:nvPr userDrawn="1"/>
        </p:nvGrpSpPr>
        <p:grpSpPr>
          <a:xfrm>
            <a:off x="5378897" y="29755"/>
            <a:ext cx="1137319" cy="584775"/>
            <a:chOff x="29482" y="2276803"/>
            <a:chExt cx="1281560" cy="487312"/>
          </a:xfrm>
        </p:grpSpPr>
        <p:sp>
          <p:nvSpPr>
            <p:cNvPr id="36" name="TextBox 35"/>
            <p:cNvSpPr txBox="1"/>
            <p:nvPr userDrawn="1"/>
          </p:nvSpPr>
          <p:spPr>
            <a:xfrm>
              <a:off x="29482" y="2276803"/>
              <a:ext cx="1185298" cy="487312"/>
            </a:xfrm>
            <a:prstGeom prst="rect">
              <a:avLst/>
            </a:prstGeom>
            <a:noFill/>
          </p:spPr>
          <p:txBody>
            <a:bodyPr wrap="none" rtlCol="0">
              <a:spAutoFit/>
            </a:bodyPr>
            <a:lstStyle/>
            <a:p>
              <a:r>
                <a:rPr lang="en-US" altLang="zh-CN" sz="3200" dirty="0" smtClean="0">
                  <a:solidFill>
                    <a:schemeClr val="tx1"/>
                  </a:solidFill>
                  <a:latin typeface="黑体" panose="02010600030101010101" pitchFamily="2" charset="-122"/>
                  <a:ea typeface="黑体" panose="02010600030101010101" pitchFamily="2" charset="-122"/>
                </a:rPr>
                <a:t>X</a:t>
              </a:r>
              <a:r>
                <a:rPr lang="en-US" altLang="zh-CN" sz="900" dirty="0" smtClean="0">
                  <a:solidFill>
                    <a:schemeClr val="tx1"/>
                  </a:solidFill>
                  <a:latin typeface="+mn-lt"/>
                  <a:ea typeface="+mn-ea"/>
                </a:rPr>
                <a:t>INZHIDAOXUE</a:t>
              </a:r>
              <a:endParaRPr lang="zh-CN" altLang="en-US" sz="900" dirty="0">
                <a:solidFill>
                  <a:schemeClr val="tx1"/>
                </a:solidFill>
              </a:endParaRPr>
            </a:p>
          </p:txBody>
        </p:sp>
        <p:sp>
          <p:nvSpPr>
            <p:cNvPr id="37" name="TextBox 36">
              <a:hlinkClick r:id="rId2" action="ppaction://hlinksldjump"/>
            </p:cNvPr>
            <p:cNvSpPr txBox="1"/>
            <p:nvPr userDrawn="1"/>
          </p:nvSpPr>
          <p:spPr>
            <a:xfrm>
              <a:off x="275416" y="2378183"/>
              <a:ext cx="1035626" cy="256481"/>
            </a:xfrm>
            <a:prstGeom prst="rect">
              <a:avLst/>
            </a:prstGeom>
            <a:noFill/>
          </p:spPr>
          <p:txBody>
            <a:bodyPr wrap="square" rtlCol="0">
              <a:spAutoFit/>
            </a:bodyPr>
            <a:lstStyle/>
            <a:p>
              <a:r>
                <a:rPr lang="zh-CN" altLang="en-US" sz="1400" dirty="0" smtClean="0">
                  <a:solidFill>
                    <a:srgbClr val="333333"/>
                  </a:solidFill>
                  <a:latin typeface="黑体" panose="02010600030101010101" pitchFamily="2" charset="-122"/>
                  <a:ea typeface="黑体" panose="02010600030101010101" pitchFamily="2" charset="-122"/>
                </a:rPr>
                <a:t>新知导学</a:t>
              </a:r>
              <a:endParaRPr lang="zh-CN" altLang="en-US" sz="1400" dirty="0">
                <a:solidFill>
                  <a:srgbClr val="333333"/>
                </a:solidFill>
                <a:latin typeface="黑体" panose="02010600030101010101" pitchFamily="2" charset="-122"/>
                <a:ea typeface="黑体" panose="02010600030101010101" pitchFamily="2" charset="-122"/>
              </a:endParaRPr>
            </a:p>
          </p:txBody>
        </p:sp>
      </p:grpSp>
      <p:grpSp>
        <p:nvGrpSpPr>
          <p:cNvPr id="38" name="组合 37"/>
          <p:cNvGrpSpPr/>
          <p:nvPr userDrawn="1"/>
        </p:nvGrpSpPr>
        <p:grpSpPr>
          <a:xfrm>
            <a:off x="7860679" y="39693"/>
            <a:ext cx="1187623" cy="584775"/>
            <a:chOff x="29482" y="2927145"/>
            <a:chExt cx="1463620" cy="487312"/>
          </a:xfrm>
        </p:grpSpPr>
        <p:sp>
          <p:nvSpPr>
            <p:cNvPr id="39" name="TextBox 38"/>
            <p:cNvSpPr txBox="1"/>
            <p:nvPr userDrawn="1"/>
          </p:nvSpPr>
          <p:spPr>
            <a:xfrm>
              <a:off x="29482" y="2927145"/>
              <a:ext cx="1436607" cy="487312"/>
            </a:xfrm>
            <a:prstGeom prst="rect">
              <a:avLst/>
            </a:prstGeom>
            <a:noFill/>
          </p:spPr>
          <p:txBody>
            <a:bodyPr wrap="none" rtlCol="0">
              <a:spAutoFit/>
            </a:bodyPr>
            <a:lstStyle/>
            <a:p>
              <a:r>
                <a:rPr lang="en-US" altLang="zh-CN" sz="3200" dirty="0" smtClean="0">
                  <a:solidFill>
                    <a:srgbClr val="333333"/>
                  </a:solidFill>
                  <a:latin typeface="黑体" panose="02010600030101010101" pitchFamily="2" charset="-122"/>
                  <a:ea typeface="黑体" panose="02010600030101010101" pitchFamily="2" charset="-122"/>
                </a:rPr>
                <a:t>S</a:t>
              </a:r>
              <a:r>
                <a:rPr lang="en-US" altLang="zh-CN" sz="1000" dirty="0" smtClean="0">
                  <a:solidFill>
                    <a:srgbClr val="333333"/>
                  </a:solidFill>
                  <a:latin typeface="+mn-lt"/>
                  <a:ea typeface="+mn-ea"/>
                </a:rPr>
                <a:t>UITANGJIANCE</a:t>
              </a:r>
              <a:endParaRPr lang="zh-CN" altLang="en-US" sz="1000" dirty="0">
                <a:solidFill>
                  <a:srgbClr val="333333"/>
                </a:solidFill>
              </a:endParaRPr>
            </a:p>
          </p:txBody>
        </p:sp>
        <p:sp>
          <p:nvSpPr>
            <p:cNvPr id="40" name="TextBox 39">
              <a:hlinkClick r:id="rId3" action="ppaction://hlinksldjump"/>
            </p:cNvPr>
            <p:cNvSpPr txBox="1"/>
            <p:nvPr userDrawn="1"/>
          </p:nvSpPr>
          <p:spPr>
            <a:xfrm>
              <a:off x="275416" y="3030391"/>
              <a:ext cx="1217686" cy="256481"/>
            </a:xfrm>
            <a:prstGeom prst="rect">
              <a:avLst/>
            </a:prstGeom>
            <a:noFill/>
          </p:spPr>
          <p:txBody>
            <a:bodyPr wrap="square" rtlCol="0">
              <a:spAutoFit/>
            </a:bodyPr>
            <a:lstStyle/>
            <a:p>
              <a:r>
                <a:rPr lang="zh-CN" altLang="en-US" sz="1400" dirty="0" smtClean="0">
                  <a:solidFill>
                    <a:srgbClr val="333333"/>
                  </a:solidFill>
                  <a:latin typeface="黑体" panose="02010600030101010101" pitchFamily="2" charset="-122"/>
                  <a:ea typeface="黑体" panose="02010600030101010101" pitchFamily="2" charset="-122"/>
                </a:rPr>
                <a:t>随堂检测</a:t>
              </a:r>
              <a:endParaRPr lang="zh-CN" altLang="en-US" sz="1400" dirty="0">
                <a:solidFill>
                  <a:srgbClr val="333333"/>
                </a:solidFill>
                <a:latin typeface="黑体" panose="02010600030101010101" pitchFamily="2" charset="-122"/>
                <a:ea typeface="黑体" panose="02010600030101010101" pitchFamily="2" charset="-122"/>
              </a:endParaRPr>
            </a:p>
          </p:txBody>
        </p:sp>
      </p:grpSp>
      <p:grpSp>
        <p:nvGrpSpPr>
          <p:cNvPr id="5" name="组合 4"/>
          <p:cNvGrpSpPr/>
          <p:nvPr userDrawn="1"/>
        </p:nvGrpSpPr>
        <p:grpSpPr>
          <a:xfrm>
            <a:off x="6525292" y="-4216"/>
            <a:ext cx="1431084" cy="851494"/>
            <a:chOff x="6525292" y="-4216"/>
            <a:chExt cx="1431084" cy="851494"/>
          </a:xfrm>
        </p:grpSpPr>
        <p:pic>
          <p:nvPicPr>
            <p:cNvPr id="44" name="图片 43"/>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525292" y="-4216"/>
              <a:ext cx="1431084" cy="851494"/>
            </a:xfrm>
            <a:prstGeom prst="rect">
              <a:avLst/>
            </a:prstGeom>
          </p:spPr>
        </p:pic>
        <p:grpSp>
          <p:nvGrpSpPr>
            <p:cNvPr id="41" name="组合 40"/>
            <p:cNvGrpSpPr/>
            <p:nvPr userDrawn="1"/>
          </p:nvGrpSpPr>
          <p:grpSpPr>
            <a:xfrm>
              <a:off x="6536094" y="39693"/>
              <a:ext cx="1102368" cy="584775"/>
              <a:chOff x="29482" y="2927145"/>
              <a:chExt cx="1358552" cy="487312"/>
            </a:xfrm>
          </p:grpSpPr>
          <p:sp>
            <p:nvSpPr>
              <p:cNvPr id="42" name="TextBox 41"/>
              <p:cNvSpPr txBox="1"/>
              <p:nvPr userDrawn="1"/>
            </p:nvSpPr>
            <p:spPr>
              <a:xfrm>
                <a:off x="29482" y="2927145"/>
                <a:ext cx="1160032" cy="487312"/>
              </a:xfrm>
              <a:prstGeom prst="rect">
                <a:avLst/>
              </a:prstGeom>
              <a:noFill/>
            </p:spPr>
            <p:txBody>
              <a:bodyPr wrap="none" rtlCol="0">
                <a:spAutoFit/>
              </a:bodyPr>
              <a:lstStyle/>
              <a:p>
                <a:r>
                  <a:rPr lang="en-US" altLang="zh-CN" sz="3200" baseline="0" dirty="0" smtClean="0">
                    <a:solidFill>
                      <a:schemeClr val="bg1"/>
                    </a:solidFill>
                    <a:latin typeface="黑体" panose="02010600030101010101" pitchFamily="2" charset="-122"/>
                    <a:ea typeface="黑体" panose="02010600030101010101" pitchFamily="2" charset="-122"/>
                  </a:rPr>
                  <a:t>D</a:t>
                </a:r>
                <a:r>
                  <a:rPr lang="en-US" altLang="zh-CN" sz="1000" baseline="0" dirty="0" smtClean="0">
                    <a:solidFill>
                      <a:schemeClr val="bg1"/>
                    </a:solidFill>
                    <a:latin typeface="+mn-lt"/>
                    <a:ea typeface="+mn-ea"/>
                  </a:rPr>
                  <a:t>AYIJIEHUO</a:t>
                </a:r>
                <a:endParaRPr lang="zh-CN" altLang="en-US" sz="1000" dirty="0">
                  <a:solidFill>
                    <a:schemeClr val="bg1"/>
                  </a:solidFill>
                </a:endParaRPr>
              </a:p>
            </p:txBody>
          </p:sp>
          <p:sp>
            <p:nvSpPr>
              <p:cNvPr id="43" name="TextBox 42">
                <a:hlinkClick r:id="rId5" action="ppaction://hlinksldjump"/>
              </p:cNvPr>
              <p:cNvSpPr txBox="1"/>
              <p:nvPr userDrawn="1"/>
            </p:nvSpPr>
            <p:spPr>
              <a:xfrm>
                <a:off x="275416" y="3030391"/>
                <a:ext cx="1112618" cy="256481"/>
              </a:xfrm>
              <a:prstGeom prst="rect">
                <a:avLst/>
              </a:prstGeom>
              <a:noFill/>
            </p:spPr>
            <p:txBody>
              <a:bodyPr wrap="none" rtlCol="0">
                <a:spAutoFit/>
              </a:bodyPr>
              <a:lstStyle/>
              <a:p>
                <a:r>
                  <a:rPr lang="zh-CN" altLang="en-US" sz="1400" dirty="0" smtClean="0">
                    <a:solidFill>
                      <a:schemeClr val="bg1"/>
                    </a:solidFill>
                    <a:latin typeface="黑体" panose="02010600030101010101" pitchFamily="2" charset="-122"/>
                    <a:ea typeface="黑体" panose="02010600030101010101" pitchFamily="2" charset="-122"/>
                  </a:rPr>
                  <a:t>答疑解惑</a:t>
                </a:r>
                <a:endParaRPr lang="zh-CN" altLang="en-US" sz="1400" dirty="0">
                  <a:solidFill>
                    <a:schemeClr val="bg1"/>
                  </a:solidFill>
                  <a:latin typeface="黑体" panose="02010600030101010101" pitchFamily="2" charset="-122"/>
                  <a:ea typeface="黑体" panose="02010600030101010101" pitchFamily="2" charset="-122"/>
                </a:endParaRPr>
              </a:p>
            </p:txBody>
          </p:sp>
        </p:grpSp>
      </p:grpSp>
      <p:grpSp>
        <p:nvGrpSpPr>
          <p:cNvPr id="2" name="组合 1"/>
          <p:cNvGrpSpPr/>
          <p:nvPr userDrawn="1"/>
        </p:nvGrpSpPr>
        <p:grpSpPr>
          <a:xfrm>
            <a:off x="4532317" y="111757"/>
            <a:ext cx="543739" cy="481534"/>
            <a:chOff x="4532317" y="111757"/>
            <a:chExt cx="543739" cy="481534"/>
          </a:xfrm>
        </p:grpSpPr>
        <p:pic>
          <p:nvPicPr>
            <p:cNvPr id="16" name="图片 15"/>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4734808" y="111757"/>
              <a:ext cx="144304" cy="161619"/>
            </a:xfrm>
            <a:prstGeom prst="rect">
              <a:avLst/>
            </a:prstGeom>
          </p:spPr>
        </p:pic>
        <p:sp>
          <p:nvSpPr>
            <p:cNvPr id="17" name="TextBox 16">
              <a:hlinkClick r:id="rId7" action="ppaction://hlinksldjump"/>
            </p:cNvPr>
            <p:cNvSpPr txBox="1"/>
            <p:nvPr userDrawn="1"/>
          </p:nvSpPr>
          <p:spPr>
            <a:xfrm>
              <a:off x="4532317" y="285514"/>
              <a:ext cx="543739" cy="307777"/>
            </a:xfrm>
            <a:prstGeom prst="rect">
              <a:avLst/>
            </a:prstGeom>
            <a:noFill/>
          </p:spPr>
          <p:txBody>
            <a:bodyPr wrap="none" rtlCol="0">
              <a:spAutoFit/>
            </a:bodyPr>
            <a:lstStyle/>
            <a:p>
              <a:r>
                <a:rPr lang="zh-CN" altLang="en-US" sz="1400" dirty="0" smtClean="0">
                  <a:solidFill>
                    <a:schemeClr val="tx1"/>
                  </a:solidFill>
                  <a:latin typeface="黑体" panose="02010600030101010101" pitchFamily="2" charset="-122"/>
                  <a:ea typeface="黑体" panose="02010600030101010101" pitchFamily="2" charset="-122"/>
                </a:rPr>
                <a:t>首页</a:t>
              </a:r>
              <a:endParaRPr lang="zh-CN" altLang="en-US" sz="1400" dirty="0">
                <a:solidFill>
                  <a:schemeClr val="tx1"/>
                </a:solidFill>
                <a:latin typeface="黑体" panose="02010600030101010101" pitchFamily="2" charset="-122"/>
                <a:ea typeface="黑体" panose="02010600030101010101" pitchFamily="2" charset="-122"/>
              </a:endParaRPr>
            </a:p>
          </p:txBody>
        </p:sp>
      </p:grpSp>
    </p:spTree>
    <p:extLst>
      <p:ext uri="{BB962C8B-B14F-4D97-AF65-F5344CB8AC3E}">
        <p14:creationId xmlns:p14="http://schemas.microsoft.com/office/powerpoint/2010/main" xmlns="" val="218276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par>
                          <p:cTn id="16" fill="hold">
                            <p:stCondLst>
                              <p:cond delay="1000"/>
                            </p:stCondLst>
                            <p:childTnLst>
                              <p:par>
                                <p:cTn id="17" presetID="1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down)">
                                      <p:cBhvr>
                                        <p:cTn id="20" dur="500"/>
                                        <p:tgtEl>
                                          <p:spTgt spid="5"/>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animEffect transition="in" filter="fade">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8_栏目一">
    <p:spTree>
      <p:nvGrpSpPr>
        <p:cNvPr id="1" name=""/>
        <p:cNvGrpSpPr/>
        <p:nvPr/>
      </p:nvGrpSpPr>
      <p:grpSpPr>
        <a:xfrm>
          <a:off x="0" y="0"/>
          <a:ext cx="0" cy="0"/>
          <a:chOff x="0" y="0"/>
          <a:chExt cx="0" cy="0"/>
        </a:xfrm>
      </p:grpSpPr>
      <p:grpSp>
        <p:nvGrpSpPr>
          <p:cNvPr id="35" name="组合 34"/>
          <p:cNvGrpSpPr/>
          <p:nvPr userDrawn="1"/>
        </p:nvGrpSpPr>
        <p:grpSpPr>
          <a:xfrm>
            <a:off x="5378897" y="29755"/>
            <a:ext cx="1137319" cy="584775"/>
            <a:chOff x="29482" y="2276803"/>
            <a:chExt cx="1281560" cy="487312"/>
          </a:xfrm>
        </p:grpSpPr>
        <p:sp>
          <p:nvSpPr>
            <p:cNvPr id="36" name="TextBox 35"/>
            <p:cNvSpPr txBox="1"/>
            <p:nvPr userDrawn="1"/>
          </p:nvSpPr>
          <p:spPr>
            <a:xfrm>
              <a:off x="29482" y="2276803"/>
              <a:ext cx="1185298" cy="487312"/>
            </a:xfrm>
            <a:prstGeom prst="rect">
              <a:avLst/>
            </a:prstGeom>
            <a:noFill/>
          </p:spPr>
          <p:txBody>
            <a:bodyPr wrap="none" rtlCol="0">
              <a:spAutoFit/>
            </a:bodyPr>
            <a:lstStyle/>
            <a:p>
              <a:r>
                <a:rPr lang="en-US" altLang="zh-CN" sz="3200" dirty="0" smtClean="0">
                  <a:solidFill>
                    <a:srgbClr val="333333"/>
                  </a:solidFill>
                  <a:latin typeface="黑体" panose="02010600030101010101" pitchFamily="2" charset="-122"/>
                  <a:ea typeface="黑体" panose="02010600030101010101" pitchFamily="2" charset="-122"/>
                </a:rPr>
                <a:t>X</a:t>
              </a:r>
              <a:r>
                <a:rPr lang="en-US" altLang="zh-CN" sz="900" dirty="0" smtClean="0">
                  <a:solidFill>
                    <a:srgbClr val="333333"/>
                  </a:solidFill>
                  <a:latin typeface="+mn-lt"/>
                  <a:ea typeface="+mn-ea"/>
                </a:rPr>
                <a:t>INZHIDAOXUE</a:t>
              </a:r>
              <a:endParaRPr lang="zh-CN" altLang="en-US" sz="900" dirty="0">
                <a:solidFill>
                  <a:srgbClr val="333333"/>
                </a:solidFill>
              </a:endParaRPr>
            </a:p>
          </p:txBody>
        </p:sp>
        <p:sp>
          <p:nvSpPr>
            <p:cNvPr id="37" name="TextBox 36">
              <a:hlinkClick r:id="rId2" action="ppaction://hlinksldjump"/>
            </p:cNvPr>
            <p:cNvSpPr txBox="1"/>
            <p:nvPr userDrawn="1"/>
          </p:nvSpPr>
          <p:spPr>
            <a:xfrm>
              <a:off x="275416" y="2378183"/>
              <a:ext cx="1035626" cy="256481"/>
            </a:xfrm>
            <a:prstGeom prst="rect">
              <a:avLst/>
            </a:prstGeom>
            <a:noFill/>
          </p:spPr>
          <p:txBody>
            <a:bodyPr wrap="square" rtlCol="0">
              <a:spAutoFit/>
            </a:bodyPr>
            <a:lstStyle/>
            <a:p>
              <a:r>
                <a:rPr lang="zh-CN" altLang="en-US" sz="1400" dirty="0" smtClean="0">
                  <a:solidFill>
                    <a:srgbClr val="333333"/>
                  </a:solidFill>
                  <a:latin typeface="黑体" panose="02010600030101010101" pitchFamily="2" charset="-122"/>
                  <a:ea typeface="黑体" panose="02010600030101010101" pitchFamily="2" charset="-122"/>
                </a:rPr>
                <a:t>新知导学</a:t>
              </a:r>
              <a:endParaRPr lang="zh-CN" altLang="en-US" sz="1400" dirty="0">
                <a:solidFill>
                  <a:srgbClr val="333333"/>
                </a:solidFill>
                <a:latin typeface="黑体" panose="02010600030101010101" pitchFamily="2" charset="-122"/>
                <a:ea typeface="黑体" panose="02010600030101010101" pitchFamily="2" charset="-122"/>
              </a:endParaRPr>
            </a:p>
          </p:txBody>
        </p:sp>
      </p:grpSp>
      <p:grpSp>
        <p:nvGrpSpPr>
          <p:cNvPr id="4" name="组合 3"/>
          <p:cNvGrpSpPr/>
          <p:nvPr userDrawn="1"/>
        </p:nvGrpSpPr>
        <p:grpSpPr>
          <a:xfrm>
            <a:off x="7860679" y="-8427"/>
            <a:ext cx="1323144" cy="855375"/>
            <a:chOff x="7956376" y="-8427"/>
            <a:chExt cx="1323144" cy="855375"/>
          </a:xfrm>
        </p:grpSpPr>
        <p:pic>
          <p:nvPicPr>
            <p:cNvPr id="44" name="图片 4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985986" y="-8427"/>
              <a:ext cx="1293534" cy="855375"/>
            </a:xfrm>
            <a:prstGeom prst="rect">
              <a:avLst/>
            </a:prstGeom>
          </p:spPr>
        </p:pic>
        <p:grpSp>
          <p:nvGrpSpPr>
            <p:cNvPr id="38" name="组合 37"/>
            <p:cNvGrpSpPr/>
            <p:nvPr userDrawn="1"/>
          </p:nvGrpSpPr>
          <p:grpSpPr>
            <a:xfrm>
              <a:off x="7956376" y="39693"/>
              <a:ext cx="1187623" cy="584775"/>
              <a:chOff x="29482" y="2927145"/>
              <a:chExt cx="1463620" cy="487312"/>
            </a:xfrm>
          </p:grpSpPr>
          <p:sp>
            <p:nvSpPr>
              <p:cNvPr id="39" name="TextBox 38"/>
              <p:cNvSpPr txBox="1"/>
              <p:nvPr userDrawn="1"/>
            </p:nvSpPr>
            <p:spPr>
              <a:xfrm>
                <a:off x="29482" y="2927145"/>
                <a:ext cx="1436607" cy="487312"/>
              </a:xfrm>
              <a:prstGeom prst="rect">
                <a:avLst/>
              </a:prstGeom>
              <a:noFill/>
            </p:spPr>
            <p:txBody>
              <a:bodyPr wrap="none" rtlCol="0">
                <a:spAutoFit/>
              </a:bodyPr>
              <a:lstStyle/>
              <a:p>
                <a:r>
                  <a:rPr lang="en-US" altLang="zh-CN" sz="3200" dirty="0" smtClean="0">
                    <a:solidFill>
                      <a:schemeClr val="bg1"/>
                    </a:solidFill>
                    <a:latin typeface="黑体" panose="02010600030101010101" pitchFamily="2" charset="-122"/>
                    <a:ea typeface="黑体" panose="02010600030101010101" pitchFamily="2" charset="-122"/>
                  </a:rPr>
                  <a:t>S</a:t>
                </a:r>
                <a:r>
                  <a:rPr lang="en-US" altLang="zh-CN" sz="1000" dirty="0" smtClean="0">
                    <a:solidFill>
                      <a:schemeClr val="bg1"/>
                    </a:solidFill>
                    <a:latin typeface="+mn-lt"/>
                    <a:ea typeface="+mn-ea"/>
                  </a:rPr>
                  <a:t>UITANGJIANCE</a:t>
                </a:r>
                <a:endParaRPr lang="zh-CN" altLang="en-US" sz="1000" dirty="0">
                  <a:solidFill>
                    <a:schemeClr val="bg1"/>
                  </a:solidFill>
                </a:endParaRPr>
              </a:p>
            </p:txBody>
          </p:sp>
          <p:sp>
            <p:nvSpPr>
              <p:cNvPr id="40" name="TextBox 39">
                <a:hlinkClick r:id="rId4" action="ppaction://hlinksldjump"/>
              </p:cNvPr>
              <p:cNvSpPr txBox="1"/>
              <p:nvPr userDrawn="1"/>
            </p:nvSpPr>
            <p:spPr>
              <a:xfrm>
                <a:off x="275416" y="3030391"/>
                <a:ext cx="1217686" cy="256481"/>
              </a:xfrm>
              <a:prstGeom prst="rect">
                <a:avLst/>
              </a:prstGeom>
              <a:noFill/>
            </p:spPr>
            <p:txBody>
              <a:bodyPr wrap="square" rtlCol="0">
                <a:spAutoFit/>
              </a:bodyPr>
              <a:lstStyle/>
              <a:p>
                <a:r>
                  <a:rPr lang="zh-CN" altLang="en-US" sz="1400" dirty="0" smtClean="0">
                    <a:solidFill>
                      <a:schemeClr val="bg1"/>
                    </a:solidFill>
                    <a:latin typeface="黑体" panose="02010600030101010101" pitchFamily="2" charset="-122"/>
                    <a:ea typeface="黑体" panose="02010600030101010101" pitchFamily="2" charset="-122"/>
                  </a:rPr>
                  <a:t>随堂检测</a:t>
                </a:r>
                <a:endParaRPr lang="zh-CN" altLang="en-US" sz="1400" dirty="0">
                  <a:solidFill>
                    <a:schemeClr val="bg1"/>
                  </a:solidFill>
                  <a:latin typeface="黑体" panose="02010600030101010101" pitchFamily="2" charset="-122"/>
                  <a:ea typeface="黑体" panose="02010600030101010101" pitchFamily="2" charset="-122"/>
                </a:endParaRPr>
              </a:p>
            </p:txBody>
          </p:sp>
        </p:grpSp>
      </p:grpSp>
      <p:grpSp>
        <p:nvGrpSpPr>
          <p:cNvPr id="41" name="组合 40"/>
          <p:cNvGrpSpPr/>
          <p:nvPr userDrawn="1"/>
        </p:nvGrpSpPr>
        <p:grpSpPr>
          <a:xfrm>
            <a:off x="6536094" y="39693"/>
            <a:ext cx="1102368" cy="584775"/>
            <a:chOff x="29482" y="2927145"/>
            <a:chExt cx="1358552" cy="487312"/>
          </a:xfrm>
        </p:grpSpPr>
        <p:sp>
          <p:nvSpPr>
            <p:cNvPr id="42" name="TextBox 41"/>
            <p:cNvSpPr txBox="1"/>
            <p:nvPr userDrawn="1"/>
          </p:nvSpPr>
          <p:spPr>
            <a:xfrm>
              <a:off x="29482" y="2927145"/>
              <a:ext cx="1160032" cy="487312"/>
            </a:xfrm>
            <a:prstGeom prst="rect">
              <a:avLst/>
            </a:prstGeom>
            <a:noFill/>
          </p:spPr>
          <p:txBody>
            <a:bodyPr wrap="none" rtlCol="0">
              <a:spAutoFit/>
            </a:bodyPr>
            <a:lstStyle/>
            <a:p>
              <a:r>
                <a:rPr lang="en-US" altLang="zh-CN" sz="3200" baseline="0" dirty="0" smtClean="0">
                  <a:solidFill>
                    <a:srgbClr val="333333"/>
                  </a:solidFill>
                  <a:latin typeface="黑体" panose="02010600030101010101" pitchFamily="2" charset="-122"/>
                  <a:ea typeface="黑体" panose="02010600030101010101" pitchFamily="2" charset="-122"/>
                </a:rPr>
                <a:t>D</a:t>
              </a:r>
              <a:r>
                <a:rPr lang="en-US" altLang="zh-CN" sz="1000" baseline="0" dirty="0" smtClean="0">
                  <a:solidFill>
                    <a:srgbClr val="333333"/>
                  </a:solidFill>
                  <a:latin typeface="+mn-lt"/>
                  <a:ea typeface="+mn-ea"/>
                </a:rPr>
                <a:t>AYIJIEHUO</a:t>
              </a:r>
              <a:endParaRPr lang="zh-CN" altLang="en-US" sz="1000" dirty="0">
                <a:solidFill>
                  <a:srgbClr val="333333"/>
                </a:solidFill>
              </a:endParaRPr>
            </a:p>
          </p:txBody>
        </p:sp>
        <p:sp>
          <p:nvSpPr>
            <p:cNvPr id="43" name="TextBox 42">
              <a:hlinkClick r:id="rId5" action="ppaction://hlinksldjump"/>
            </p:cNvPr>
            <p:cNvSpPr txBox="1"/>
            <p:nvPr userDrawn="1"/>
          </p:nvSpPr>
          <p:spPr>
            <a:xfrm>
              <a:off x="275416" y="3030391"/>
              <a:ext cx="1112618" cy="256481"/>
            </a:xfrm>
            <a:prstGeom prst="rect">
              <a:avLst/>
            </a:prstGeom>
            <a:noFill/>
          </p:spPr>
          <p:txBody>
            <a:bodyPr wrap="none" rtlCol="0">
              <a:spAutoFit/>
            </a:bodyPr>
            <a:lstStyle/>
            <a:p>
              <a:r>
                <a:rPr lang="zh-CN" altLang="en-US" sz="1400" dirty="0" smtClean="0">
                  <a:solidFill>
                    <a:srgbClr val="333333"/>
                  </a:solidFill>
                  <a:latin typeface="黑体" panose="02010600030101010101" pitchFamily="2" charset="-122"/>
                  <a:ea typeface="黑体" panose="02010600030101010101" pitchFamily="2" charset="-122"/>
                </a:rPr>
                <a:t>答疑解惑</a:t>
              </a:r>
              <a:endParaRPr lang="zh-CN" altLang="en-US" sz="1400" dirty="0">
                <a:solidFill>
                  <a:srgbClr val="333333"/>
                </a:solidFill>
                <a:latin typeface="黑体" panose="02010600030101010101" pitchFamily="2" charset="-122"/>
                <a:ea typeface="黑体" panose="02010600030101010101" pitchFamily="2" charset="-122"/>
              </a:endParaRPr>
            </a:p>
          </p:txBody>
        </p:sp>
      </p:grpSp>
      <p:grpSp>
        <p:nvGrpSpPr>
          <p:cNvPr id="2" name="组合 1"/>
          <p:cNvGrpSpPr/>
          <p:nvPr userDrawn="1"/>
        </p:nvGrpSpPr>
        <p:grpSpPr>
          <a:xfrm>
            <a:off x="4532317" y="111757"/>
            <a:ext cx="543739" cy="481534"/>
            <a:chOff x="4532317" y="111757"/>
            <a:chExt cx="543739" cy="481534"/>
          </a:xfrm>
        </p:grpSpPr>
        <p:pic>
          <p:nvPicPr>
            <p:cNvPr id="16" name="图片 15"/>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4734808" y="111757"/>
              <a:ext cx="144304" cy="161619"/>
            </a:xfrm>
            <a:prstGeom prst="rect">
              <a:avLst/>
            </a:prstGeom>
          </p:spPr>
        </p:pic>
        <p:sp>
          <p:nvSpPr>
            <p:cNvPr id="17" name="TextBox 16">
              <a:hlinkClick r:id="rId7" action="ppaction://hlinksldjump"/>
            </p:cNvPr>
            <p:cNvSpPr txBox="1"/>
            <p:nvPr userDrawn="1"/>
          </p:nvSpPr>
          <p:spPr>
            <a:xfrm>
              <a:off x="4532317" y="285514"/>
              <a:ext cx="543739" cy="307777"/>
            </a:xfrm>
            <a:prstGeom prst="rect">
              <a:avLst/>
            </a:prstGeom>
            <a:noFill/>
          </p:spPr>
          <p:txBody>
            <a:bodyPr wrap="none" rtlCol="0">
              <a:spAutoFit/>
            </a:bodyPr>
            <a:lstStyle/>
            <a:p>
              <a:r>
                <a:rPr lang="zh-CN" altLang="en-US" sz="1400" dirty="0" smtClean="0">
                  <a:solidFill>
                    <a:schemeClr val="tx1"/>
                  </a:solidFill>
                  <a:latin typeface="黑体" panose="02010600030101010101" pitchFamily="2" charset="-122"/>
                  <a:ea typeface="黑体" panose="02010600030101010101" pitchFamily="2" charset="-122"/>
                </a:rPr>
                <a:t>首页</a:t>
              </a:r>
              <a:endParaRPr lang="zh-CN" altLang="en-US" sz="1400" dirty="0">
                <a:solidFill>
                  <a:schemeClr val="tx1"/>
                </a:solidFill>
                <a:latin typeface="黑体" panose="02010600030101010101" pitchFamily="2" charset="-122"/>
                <a:ea typeface="黑体" panose="02010600030101010101" pitchFamily="2" charset="-122"/>
              </a:endParaRPr>
            </a:p>
          </p:txBody>
        </p:sp>
      </p:grpSp>
    </p:spTree>
    <p:extLst>
      <p:ext uri="{BB962C8B-B14F-4D97-AF65-F5344CB8AC3E}">
        <p14:creationId xmlns:p14="http://schemas.microsoft.com/office/powerpoint/2010/main" xmlns="" val="317746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par>
                          <p:cTn id="22" fill="hold">
                            <p:stCondLst>
                              <p:cond delay="1500"/>
                            </p:stCondLst>
                            <p:childTnLst>
                              <p:par>
                                <p:cTn id="23" presetID="12" presetClass="entr" presetSubtype="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dow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grpSp>
        <p:nvGrpSpPr>
          <p:cNvPr id="3" name="组合 2"/>
          <p:cNvGrpSpPr/>
          <p:nvPr/>
        </p:nvGrpSpPr>
        <p:grpSpPr>
          <a:xfrm>
            <a:off x="2" y="-360"/>
            <a:ext cx="9143998" cy="777601"/>
            <a:chOff x="2" y="-300"/>
            <a:chExt cx="9143998" cy="648001"/>
          </a:xfrm>
        </p:grpSpPr>
        <p:sp>
          <p:nvSpPr>
            <p:cNvPr id="8" name="矩形 7"/>
            <p:cNvSpPr/>
            <p:nvPr userDrawn="1"/>
          </p:nvSpPr>
          <p:spPr>
            <a:xfrm rot="16200000">
              <a:off x="4248151" y="-4248151"/>
              <a:ext cx="647699" cy="9143998"/>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userDrawn="1"/>
          </p:nvCxnSpPr>
          <p:spPr>
            <a:xfrm rot="16200000">
              <a:off x="4968080" y="323701"/>
              <a:ext cx="648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rot="16200000">
              <a:off x="6204590" y="323700"/>
              <a:ext cx="648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rot="16200000">
              <a:off x="7530892" y="323700"/>
              <a:ext cx="648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 name="图片 6"/>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01350" y="115863"/>
            <a:ext cx="504825" cy="504825"/>
          </a:xfrm>
          <a:prstGeom prst="rect">
            <a:avLst/>
          </a:prstGeom>
        </p:spPr>
      </p:pic>
      <p:sp>
        <p:nvSpPr>
          <p:cNvPr id="27" name="矩形 26"/>
          <p:cNvSpPr/>
          <p:nvPr/>
        </p:nvSpPr>
        <p:spPr>
          <a:xfrm>
            <a:off x="8585198" y="6453337"/>
            <a:ext cx="504056" cy="36499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dirty="0" smtClean="0">
                <a:solidFill>
                  <a:srgbClr val="5F5F5F"/>
                </a:solidFill>
              </a:rPr>
              <a:t>-</a:t>
            </a:r>
            <a:fld id="{C2D1088F-7570-48BA-BC40-D11F25FB6C22}" type="slidenum">
              <a:rPr lang="zh-CN" altLang="en-US" sz="1400" b="0" smtClean="0">
                <a:solidFill>
                  <a:srgbClr val="5F5F5F"/>
                </a:solidFill>
              </a:rPr>
              <a:pPr marL="0" marR="0" indent="0" algn="ctr" defTabSz="914400" rtl="0" eaLnBrk="1" fontAlgn="auto" latinLnBrk="0" hangingPunct="1">
                <a:lnSpc>
                  <a:spcPct val="100000"/>
                </a:lnSpc>
                <a:spcBef>
                  <a:spcPts val="0"/>
                </a:spcBef>
                <a:spcAft>
                  <a:spcPts val="0"/>
                </a:spcAft>
                <a:buClrTx/>
                <a:buSzTx/>
                <a:buFontTx/>
                <a:buNone/>
                <a:tabLst/>
                <a:defRPr/>
              </a:pPr>
              <a:t>‹#›</a:t>
            </a:fld>
            <a:r>
              <a:rPr lang="en-US" altLang="zh-CN" sz="1400" b="0" dirty="0" smtClean="0">
                <a:solidFill>
                  <a:srgbClr val="5F5F5F"/>
                </a:solidFill>
              </a:rPr>
              <a:t>-</a:t>
            </a:r>
            <a:endParaRPr lang="zh-CN" altLang="en-US" sz="1400" b="0" dirty="0" smtClean="0">
              <a:solidFill>
                <a:srgbClr val="5F5F5F"/>
              </a:solidFill>
            </a:endParaRPr>
          </a:p>
        </p:txBody>
      </p:sp>
      <p:sp>
        <p:nvSpPr>
          <p:cNvPr id="28" name="标题占位符 1"/>
          <p:cNvSpPr txBox="1">
            <a:spLocks/>
          </p:cNvSpPr>
          <p:nvPr/>
        </p:nvSpPr>
        <p:spPr>
          <a:xfrm>
            <a:off x="775343" y="169738"/>
            <a:ext cx="3076577" cy="475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zh-CN" altLang="zh-CN" sz="950" kern="1200" smtClean="0">
                <a:solidFill>
                  <a:schemeClr val="tx1"/>
                </a:solidFill>
                <a:effectLst/>
                <a:latin typeface="黑体" panose="02010600030101010101" pitchFamily="2" charset="-122"/>
                <a:ea typeface="黑体" panose="02010600030101010101" pitchFamily="2" charset="-122"/>
                <a:cs typeface="+mj-cs"/>
              </a:defRPr>
            </a:lvl1pPr>
          </a:lstStyle>
          <a:p>
            <a:pPr algn="l"/>
            <a:r>
              <a:rPr lang="zh-CN" altLang="zh-CN" sz="1400" b="0" dirty="0" smtClean="0"/>
              <a:t>第</a:t>
            </a:r>
            <a:r>
              <a:rPr lang="en-US" altLang="zh-CN" sz="1400" b="0" dirty="0" smtClean="0"/>
              <a:t>2</a:t>
            </a:r>
            <a:r>
              <a:rPr lang="zh-CN" altLang="zh-CN" sz="1400" b="0" dirty="0" smtClean="0"/>
              <a:t>课时　影响化学反应速率的因素</a:t>
            </a:r>
            <a:endParaRPr lang="zh-CN" altLang="zh-CN" sz="1400" b="0" kern="1200" dirty="0" smtClean="0">
              <a:solidFill>
                <a:schemeClr val="tx1"/>
              </a:solidFill>
              <a:effectLst/>
              <a:latin typeface="黑体" panose="02010600030101010101" pitchFamily="2" charset="-122"/>
              <a:ea typeface="黑体" panose="02010600030101010101" pitchFamily="2" charset="-122"/>
              <a:cs typeface="+mj-cs"/>
            </a:endParaRPr>
          </a:p>
        </p:txBody>
      </p:sp>
    </p:spTree>
    <p:extLst>
      <p:ext uri="{BB962C8B-B14F-4D97-AF65-F5344CB8AC3E}">
        <p14:creationId xmlns:p14="http://schemas.microsoft.com/office/powerpoint/2010/main" xmlns="" val="34291633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8" r:id="rId5"/>
    <p:sldLayoutId id="2147483670" r:id="rId6"/>
    <p:sldLayoutId id="2147483669" r:id="rId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spcBef>
          <a:spcPct val="0"/>
        </a:spcBef>
        <a:buNone/>
        <a:defRPr lang="zh-CN" altLang="zh-CN" sz="950" kern="1200" smtClean="0">
          <a:solidFill>
            <a:schemeClr val="tx1"/>
          </a:solidFill>
          <a:effectLst/>
          <a:latin typeface="黑体" panose="02010600030101010101" pitchFamily="2" charset="-122"/>
          <a:ea typeface="黑体" panose="02010600030101010101" pitchFamily="2"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7.xml"/><Relationship Id="rId1" Type="http://schemas.openxmlformats.org/officeDocument/2006/relationships/slideLayout" Target="../slideLayouts/slideLayout6.xml"/><Relationship Id="rId4" Type="http://schemas.openxmlformats.org/officeDocument/2006/relationships/slide" Target="slide17.xml"/></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package" Target="../embeddings/Microsoft_Office_Word___3.docx"/><Relationship Id="rId5" Type="http://schemas.openxmlformats.org/officeDocument/2006/relationships/slide" Target="slide17.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7.xml"/><Relationship Id="rId1" Type="http://schemas.openxmlformats.org/officeDocument/2006/relationships/slideLayout" Target="../slideLayouts/slideLayout6.xml"/><Relationship Id="rId4" Type="http://schemas.openxmlformats.org/officeDocument/2006/relationships/slide" Target="slide17.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7.xml"/><Relationship Id="rId1" Type="http://schemas.openxmlformats.org/officeDocument/2006/relationships/slideLayout" Target="../slideLayouts/slideLayout6.xml"/><Relationship Id="rId4" Type="http://schemas.openxmlformats.org/officeDocument/2006/relationships/slide" Target="slide17.xml"/></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package" Target="../embeddings/Microsoft_Office_Word___4.docx"/><Relationship Id="rId5" Type="http://schemas.openxmlformats.org/officeDocument/2006/relationships/slide" Target="slide17.xml"/><Relationship Id="rId4" Type="http://schemas.openxmlformats.org/officeDocument/2006/relationships/slide" Target="slide10.xml"/></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7.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package" Target="../embeddings/Microsoft_Office_Word___5.docx"/><Relationship Id="rId5" Type="http://schemas.openxmlformats.org/officeDocument/2006/relationships/slide" Target="slide17.xml"/><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package" Target="../embeddings/Microsoft_Office_Word___6.docx"/><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5.jpeg"/><Relationship Id="rId5" Type="http://schemas.openxmlformats.org/officeDocument/2006/relationships/slide" Target="slide21.xml"/><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package" Target="../embeddings/Microsoft_Office_Word___7.docx"/><Relationship Id="rId5" Type="http://schemas.openxmlformats.org/officeDocument/2006/relationships/slide" Target="slide21.xm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package" Target="../embeddings/Microsoft_Office_Word___9.docx"/><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package" Target="../embeddings/Microsoft_Office_Word___8.docx"/><Relationship Id="rId5" Type="http://schemas.openxmlformats.org/officeDocument/2006/relationships/slide" Target="slide21.xml"/><Relationship Id="rId4" Type="http://schemas.openxmlformats.org/officeDocument/2006/relationships/slide" Target="slide17.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Office_Word___1.docx"/><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7.xml"/><Relationship Id="rId1" Type="http://schemas.openxmlformats.org/officeDocument/2006/relationships/slideLayout" Target="../slideLayouts/slideLayout6.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7.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9.jpeg"/><Relationship Id="rId4" Type="http://schemas.openxmlformats.org/officeDocument/2006/relationships/slide" Target="slide21.xml"/></Relationships>
</file>

<file path=ppt/slides/_rels/slide2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7.xml"/><Relationship Id="rId1" Type="http://schemas.openxmlformats.org/officeDocument/2006/relationships/slideLayout" Target="../slideLayouts/slideLayout6.x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7.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9.jpeg"/><Relationship Id="rId4" Type="http://schemas.openxmlformats.org/officeDocument/2006/relationships/slide" Target="slide21.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image" Target="../media/image9.jpeg"/><Relationship Id="rId2"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image" Target="../media/image8.jpeg"/><Relationship Id="rId2"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image" Target="../media/image9.jpeg"/><Relationship Id="rId2"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6.xml"/></Relationships>
</file>

<file path=ppt/slides/_rels/slide2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6.xml"/></Relationships>
</file>

<file path=ppt/slides/_rels/slide2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6.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Office_Word___10.docx"/><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Office_Word___11.docx"/><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3.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7.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slide" Target="slide17.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package" Target="../embeddings/Microsoft_Office_Word___2.docx"/><Relationship Id="rId5" Type="http://schemas.openxmlformats.org/officeDocument/2006/relationships/slide" Target="slide17.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7.xml"/><Relationship Id="rId1" Type="http://schemas.openxmlformats.org/officeDocument/2006/relationships/slideLayout" Target="../slideLayouts/slideLayout6.xml"/><Relationship Id="rId4" Type="http://schemas.openxmlformats.org/officeDocument/2006/relationships/slide" Target="slide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zh-CN" b="1" dirty="0"/>
              <a:t>第</a:t>
            </a:r>
            <a:r>
              <a:rPr lang="en-US" altLang="zh-CN" b="1" dirty="0"/>
              <a:t>2</a:t>
            </a:r>
            <a:r>
              <a:rPr lang="zh-CN" altLang="zh-CN" b="1" dirty="0"/>
              <a:t>课时</a:t>
            </a:r>
            <a:r>
              <a:rPr lang="zh-CN" altLang="zh-CN" dirty="0"/>
              <a:t>　</a:t>
            </a:r>
            <a:r>
              <a:rPr lang="zh-CN" altLang="zh-CN" b="1" dirty="0"/>
              <a:t>影响化学反应速率的因素</a:t>
            </a:r>
            <a:endParaRPr lang="zh-CN" altLang="zh-CN" dirty="0"/>
          </a:p>
        </p:txBody>
      </p:sp>
    </p:spTree>
    <p:extLst>
      <p:ext uri="{BB962C8B-B14F-4D97-AF65-F5344CB8AC3E}">
        <p14:creationId xmlns:p14="http://schemas.microsoft.com/office/powerpoint/2010/main" xmlns="" val="2113085124"/>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3">
            <a:hlinkClick r:id="rId2" action="ppaction://hlinksldjump"/>
          </p:cNvPr>
          <p:cNvSpPr txBox="1"/>
          <p:nvPr/>
        </p:nvSpPr>
        <p:spPr>
          <a:xfrm>
            <a:off x="6156176" y="920429"/>
            <a:ext cx="800219"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smtClean="0"/>
              <a:t>探究问题</a:t>
            </a:r>
            <a:endParaRPr lang="zh-CN" altLang="en-US" dirty="0"/>
          </a:p>
        </p:txBody>
      </p:sp>
      <p:sp>
        <p:nvSpPr>
          <p:cNvPr id="8" name="TextBox 40">
            <a:hlinkClick r:id="rId3" action="ppaction://hlinksldjump"/>
          </p:cNvPr>
          <p:cNvSpPr txBox="1"/>
          <p:nvPr/>
        </p:nvSpPr>
        <p:spPr>
          <a:xfrm>
            <a:off x="6999939" y="920429"/>
            <a:ext cx="800219"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smtClean="0"/>
              <a:t>知识点拨</a:t>
            </a:r>
            <a:endParaRPr lang="zh-CN" altLang="en-US" dirty="0"/>
          </a:p>
        </p:txBody>
      </p:sp>
      <p:sp>
        <p:nvSpPr>
          <p:cNvPr id="6" name="矩形 5">
            <a:hlinkClick r:id="rId2"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重点难点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重要考向</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05490"/>
            <a:ext cx="8128000" cy="531985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外界条件对化学反应速率的影响</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浓度对反应速率的影响</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①</a:t>
            </a:r>
            <a:r>
              <a:rPr lang="zh-CN" altLang="zh-CN" sz="2200" dirty="0">
                <a:solidFill>
                  <a:srgbClr val="000000"/>
                </a:solidFill>
                <a:latin typeface="Times New Roman" panose="02020603050405020304" pitchFamily="18" charset="0"/>
                <a:cs typeface="Times New Roman" panose="02020603050405020304" pitchFamily="18" charset="0"/>
              </a:rPr>
              <a:t>其他条件不变时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增大反应物的浓度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可以增大反应速率</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减小反应物的浓度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可以减小化学反应的速率。</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②</a:t>
            </a:r>
            <a:r>
              <a:rPr lang="zh-CN" altLang="zh-CN" sz="2200" dirty="0">
                <a:solidFill>
                  <a:srgbClr val="000000"/>
                </a:solidFill>
                <a:latin typeface="Times New Roman" panose="02020603050405020304" pitchFamily="18" charset="0"/>
                <a:cs typeface="Times New Roman" panose="02020603050405020304" pitchFamily="18" charset="0"/>
              </a:rPr>
              <a:t>反应速率常数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它表示单位浓度下的化学反应速率。通常反应速率常数越大</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反应进行得越快。反应速率常数与浓度无关</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但受温度、催化剂、固体表面性质等因素的影响。必须指明的是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总反应的化学反应速率与参与反应的物质的浓度的关系式是实验测定的结果</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不能随意根据反应的化学方程式直接写出。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压强对反应速率的影响</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压强对速率的影响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是通过改变气体的浓度来实现的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故一般意义上的增大压强是指压缩气体的体积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特别注明除外</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。对于气体反应体系要注意以下几个问题。</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1741012015"/>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3">
            <a:hlinkClick r:id="rId3" action="ppaction://hlinksldjump"/>
          </p:cNvPr>
          <p:cNvSpPr txBox="1"/>
          <p:nvPr/>
        </p:nvSpPr>
        <p:spPr>
          <a:xfrm>
            <a:off x="6156176" y="920429"/>
            <a:ext cx="800219"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smtClean="0"/>
              <a:t>探究问题</a:t>
            </a:r>
            <a:endParaRPr lang="zh-CN" altLang="en-US" dirty="0"/>
          </a:p>
        </p:txBody>
      </p:sp>
      <p:sp>
        <p:nvSpPr>
          <p:cNvPr id="8" name="TextBox 40">
            <a:hlinkClick r:id="rId4" action="ppaction://hlinksldjump"/>
          </p:cNvPr>
          <p:cNvSpPr txBox="1"/>
          <p:nvPr/>
        </p:nvSpPr>
        <p:spPr>
          <a:xfrm>
            <a:off x="6999939" y="920429"/>
            <a:ext cx="800219"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smtClean="0"/>
              <a:t>知识点拨</a:t>
            </a:r>
            <a:endParaRPr lang="zh-CN" altLang="en-US" dirty="0"/>
          </a:p>
        </p:txBody>
      </p:sp>
      <p:sp>
        <p:nvSpPr>
          <p:cNvPr id="6" name="矩形 5">
            <a:hlinkClick r:id="rId3"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重点难点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重要考向</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11493"/>
            <a:ext cx="8128000" cy="289733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①</a:t>
            </a:r>
            <a:r>
              <a:rPr lang="zh-CN" altLang="zh-CN" sz="2200" dirty="0">
                <a:solidFill>
                  <a:srgbClr val="000000"/>
                </a:solidFill>
                <a:latin typeface="Times New Roman" panose="02020603050405020304" pitchFamily="18" charset="0"/>
                <a:cs typeface="Times New Roman" panose="02020603050405020304" pitchFamily="18" charset="0"/>
              </a:rPr>
              <a:t>影响规律及图像分析</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在其他条件不变时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只要有气体参加的反应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当增大压强时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速率都增大</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当降低压强时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速率都减小。当增大压强时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气体化学计量数大的一侧的反应速率增大的倍数</a:t>
            </a:r>
            <a:r>
              <a:rPr lang="en-US" altLang="zh-CN" sz="2200" dirty="0">
                <a:solidFill>
                  <a:srgbClr val="000000"/>
                </a:solidFill>
                <a:latin typeface="Times New Roman" panose="02020603050405020304" pitchFamily="18" charset="0"/>
                <a:cs typeface="Times New Roman" panose="02020603050405020304" pitchFamily="18" charset="0"/>
              </a:rPr>
              <a:t>&gt;</a:t>
            </a:r>
            <a:r>
              <a:rPr lang="zh-CN" altLang="zh-CN" sz="2200" dirty="0">
                <a:solidFill>
                  <a:srgbClr val="000000"/>
                </a:solidFill>
                <a:latin typeface="Times New Roman" panose="02020603050405020304" pitchFamily="18" charset="0"/>
                <a:cs typeface="Times New Roman" panose="02020603050405020304" pitchFamily="18" charset="0"/>
              </a:rPr>
              <a:t>气体化学计量数小的一侧的反应速率增大的倍数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故加压化学平衡向气体化学计量数小的一侧移动</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当减小压强时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气体化学计量数大的一侧的反应速率减小的倍数</a:t>
            </a:r>
            <a:r>
              <a:rPr lang="en-US" altLang="zh-CN" sz="2200" dirty="0">
                <a:solidFill>
                  <a:srgbClr val="000000"/>
                </a:solidFill>
                <a:latin typeface="Times New Roman" panose="02020603050405020304" pitchFamily="18" charset="0"/>
                <a:cs typeface="Times New Roman" panose="02020603050405020304" pitchFamily="18" charset="0"/>
              </a:rPr>
              <a:t>&gt;</a:t>
            </a:r>
            <a:r>
              <a:rPr lang="zh-CN" altLang="zh-CN" sz="2200" dirty="0">
                <a:solidFill>
                  <a:srgbClr val="000000"/>
                </a:solidFill>
                <a:latin typeface="Times New Roman" panose="02020603050405020304" pitchFamily="18" charset="0"/>
                <a:cs typeface="Times New Roman" panose="02020603050405020304" pitchFamily="18" charset="0"/>
              </a:rPr>
              <a:t>气体化学计量数小的一侧的反应速率减小的倍数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故减压化学平衡向气体化学计量数大的一侧移动。</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xmlns="" val="3151903717"/>
              </p:ext>
            </p:extLst>
          </p:nvPr>
        </p:nvGraphicFramePr>
        <p:xfrm>
          <a:off x="598692" y="4077217"/>
          <a:ext cx="8128000" cy="2487477"/>
        </p:xfrm>
        <a:graphic>
          <a:graphicData uri="http://schemas.openxmlformats.org/presentationml/2006/ole">
            <p:oleObj spid="_x0000_s3084" name="文档" r:id="rId6" imgW="3839157" imgH="1174169" progId="Word.Document.12">
              <p:embed/>
            </p:oleObj>
          </a:graphicData>
        </a:graphic>
      </p:graphicFrame>
    </p:spTree>
    <p:extLst>
      <p:ext uri="{BB962C8B-B14F-4D97-AF65-F5344CB8AC3E}">
        <p14:creationId xmlns:p14="http://schemas.microsoft.com/office/powerpoint/2010/main" xmlns="" val="3110631052"/>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3">
            <a:hlinkClick r:id="rId2" action="ppaction://hlinksldjump"/>
          </p:cNvPr>
          <p:cNvSpPr txBox="1"/>
          <p:nvPr/>
        </p:nvSpPr>
        <p:spPr>
          <a:xfrm>
            <a:off x="6156176" y="920429"/>
            <a:ext cx="800219"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smtClean="0"/>
              <a:t>探究问题</a:t>
            </a:r>
            <a:endParaRPr lang="zh-CN" altLang="en-US" dirty="0"/>
          </a:p>
        </p:txBody>
      </p:sp>
      <p:sp>
        <p:nvSpPr>
          <p:cNvPr id="8" name="TextBox 40">
            <a:hlinkClick r:id="rId3" action="ppaction://hlinksldjump"/>
          </p:cNvPr>
          <p:cNvSpPr txBox="1"/>
          <p:nvPr/>
        </p:nvSpPr>
        <p:spPr>
          <a:xfrm>
            <a:off x="6999939" y="920429"/>
            <a:ext cx="800219"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smtClean="0"/>
              <a:t>知识点拨</a:t>
            </a:r>
            <a:endParaRPr lang="zh-CN" altLang="en-US" dirty="0"/>
          </a:p>
        </p:txBody>
      </p:sp>
      <p:sp>
        <p:nvSpPr>
          <p:cNvPr id="6" name="矩形 5">
            <a:hlinkClick r:id="rId2"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重点难点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重要考向</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107334"/>
            <a:ext cx="8128000" cy="289733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cs typeface="Times New Roman" panose="02020603050405020304" pitchFamily="18" charset="0"/>
              </a:rPr>
              <a:t>温度对反应速率的影响</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在浓度一定时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升高温度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反应物的分子的能量增加</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必然有一部分原来能量较低的分子变成了活化分子</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从而增加了反应物分子中活化分子的百分数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有效碰撞次数增多了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因而增大了反应的速率。</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①</a:t>
            </a:r>
            <a:r>
              <a:rPr lang="zh-CN" altLang="zh-CN" sz="2200" dirty="0">
                <a:solidFill>
                  <a:srgbClr val="000000"/>
                </a:solidFill>
                <a:latin typeface="Times New Roman" panose="02020603050405020304" pitchFamily="18" charset="0"/>
                <a:cs typeface="Times New Roman" panose="02020603050405020304" pitchFamily="18" charset="0"/>
              </a:rPr>
              <a:t>升高温度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无论是放热反应还是吸热反应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正、逆反应速率都增大</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但温度对吸热方向影响的幅度较大。</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②</a:t>
            </a:r>
            <a:r>
              <a:rPr lang="zh-CN" altLang="zh-CN" sz="2200" dirty="0">
                <a:solidFill>
                  <a:srgbClr val="000000"/>
                </a:solidFill>
                <a:latin typeface="Times New Roman" panose="02020603050405020304" pitchFamily="18" charset="0"/>
                <a:cs typeface="Times New Roman" panose="02020603050405020304" pitchFamily="18" charset="0"/>
              </a:rPr>
              <a:t>温度每升高</a:t>
            </a:r>
            <a:r>
              <a:rPr lang="en-US" altLang="zh-CN" sz="2200" dirty="0">
                <a:solidFill>
                  <a:srgbClr val="000000"/>
                </a:solidFill>
                <a:latin typeface="Times New Roman" panose="02020603050405020304" pitchFamily="18" charset="0"/>
                <a:cs typeface="Times New Roman" panose="02020603050405020304" pitchFamily="18" charset="0"/>
              </a:rPr>
              <a:t>10 K,</a:t>
            </a:r>
            <a:r>
              <a:rPr lang="zh-CN" altLang="zh-CN" sz="2200" dirty="0">
                <a:solidFill>
                  <a:srgbClr val="000000"/>
                </a:solidFill>
                <a:latin typeface="Times New Roman" panose="02020603050405020304" pitchFamily="18" charset="0"/>
                <a:cs typeface="Times New Roman" panose="02020603050405020304" pitchFamily="18" charset="0"/>
              </a:rPr>
              <a:t>反应速率就提高到原来的</a:t>
            </a:r>
            <a:r>
              <a:rPr lang="en-US" altLang="zh-CN" sz="2200" dirty="0">
                <a:solidFill>
                  <a:srgbClr val="000000"/>
                </a:solidFill>
                <a:latin typeface="Times New Roman" panose="02020603050405020304" pitchFamily="18" charset="0"/>
                <a:cs typeface="Times New Roman" panose="02020603050405020304" pitchFamily="18" charset="0"/>
              </a:rPr>
              <a:t>2~4</a:t>
            </a:r>
            <a:r>
              <a:rPr lang="zh-CN" altLang="zh-CN" sz="2200" dirty="0">
                <a:solidFill>
                  <a:srgbClr val="000000"/>
                </a:solidFill>
                <a:latin typeface="Times New Roman" panose="02020603050405020304" pitchFamily="18" charset="0"/>
                <a:cs typeface="Times New Roman" panose="02020603050405020304" pitchFamily="18" charset="0"/>
              </a:rPr>
              <a:t>倍。</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3655831734"/>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3">
            <a:hlinkClick r:id="rId2" action="ppaction://hlinksldjump"/>
          </p:cNvPr>
          <p:cNvSpPr txBox="1"/>
          <p:nvPr/>
        </p:nvSpPr>
        <p:spPr>
          <a:xfrm>
            <a:off x="6156176" y="920429"/>
            <a:ext cx="800219"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smtClean="0"/>
              <a:t>探究问题</a:t>
            </a:r>
            <a:endParaRPr lang="zh-CN" altLang="en-US" dirty="0"/>
          </a:p>
        </p:txBody>
      </p:sp>
      <p:sp>
        <p:nvSpPr>
          <p:cNvPr id="8" name="TextBox 40">
            <a:hlinkClick r:id="rId3" action="ppaction://hlinksldjump"/>
          </p:cNvPr>
          <p:cNvSpPr txBox="1"/>
          <p:nvPr/>
        </p:nvSpPr>
        <p:spPr>
          <a:xfrm>
            <a:off x="6999939" y="920429"/>
            <a:ext cx="800219"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smtClean="0"/>
              <a:t>知识点拨</a:t>
            </a:r>
            <a:endParaRPr lang="zh-CN" altLang="en-US" dirty="0"/>
          </a:p>
        </p:txBody>
      </p:sp>
      <p:sp>
        <p:nvSpPr>
          <p:cNvPr id="6" name="矩形 5">
            <a:hlinkClick r:id="rId2"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重点难点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重要考向</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(4)</a:t>
            </a:r>
            <a:r>
              <a:rPr lang="zh-CN" altLang="zh-CN" sz="2200" dirty="0">
                <a:solidFill>
                  <a:srgbClr val="000000"/>
                </a:solidFill>
                <a:latin typeface="Times New Roman" panose="02020603050405020304" pitchFamily="18" charset="0"/>
                <a:cs typeface="Times New Roman" panose="02020603050405020304" pitchFamily="18" charset="0"/>
              </a:rPr>
              <a:t>催化剂对反应速率的影响</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①</a:t>
            </a:r>
            <a:r>
              <a:rPr lang="zh-CN" altLang="zh-CN" sz="2200" dirty="0">
                <a:solidFill>
                  <a:srgbClr val="000000"/>
                </a:solidFill>
                <a:latin typeface="Times New Roman" panose="02020603050405020304" pitchFamily="18" charset="0"/>
                <a:cs typeface="Times New Roman" panose="02020603050405020304" pitchFamily="18" charset="0"/>
              </a:rPr>
              <a:t>催化剂在化学反应前后质量不变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化学性质不变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物理性质可能发生改变。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②</a:t>
            </a:r>
            <a:r>
              <a:rPr lang="zh-CN" altLang="zh-CN" sz="2200" dirty="0">
                <a:solidFill>
                  <a:srgbClr val="000000"/>
                </a:solidFill>
                <a:latin typeface="Times New Roman" panose="02020603050405020304" pitchFamily="18" charset="0"/>
                <a:cs typeface="Times New Roman" panose="02020603050405020304" pitchFamily="18" charset="0"/>
              </a:rPr>
              <a:t>使用催化剂同等程度地增大</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或减慢</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正、逆反应速率</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从而改变反应到达平衡所需时间</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但催化剂不能改变化学反应的平衡常数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不能改变反应物的平衡转化率。</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③</a:t>
            </a:r>
            <a:r>
              <a:rPr lang="zh-CN" altLang="zh-CN" sz="2200" dirty="0">
                <a:solidFill>
                  <a:srgbClr val="000000"/>
                </a:solidFill>
                <a:latin typeface="Times New Roman" panose="02020603050405020304" pitchFamily="18" charset="0"/>
                <a:cs typeface="Times New Roman" panose="02020603050405020304" pitchFamily="18" charset="0"/>
              </a:rPr>
              <a:t>催化剂参加化学反应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改变了反应进行的途径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因而大大降低了反应的活化能</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增大了活化分子百分数。由于催化剂的质量及化学性质在反应前后不变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反应历程中必定既包括有催化剂参与的反应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又包括使催化剂再生成的反应。</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2250841610"/>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3">
            <a:hlinkClick r:id="rId3" action="ppaction://hlinksldjump"/>
          </p:cNvPr>
          <p:cNvSpPr txBox="1"/>
          <p:nvPr/>
        </p:nvSpPr>
        <p:spPr>
          <a:xfrm>
            <a:off x="6156176" y="920429"/>
            <a:ext cx="800219"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smtClean="0"/>
              <a:t>探究问题</a:t>
            </a:r>
            <a:endParaRPr lang="zh-CN" altLang="en-US" dirty="0"/>
          </a:p>
        </p:txBody>
      </p:sp>
      <p:sp>
        <p:nvSpPr>
          <p:cNvPr id="8" name="TextBox 40">
            <a:hlinkClick r:id="rId4" action="ppaction://hlinksldjump"/>
          </p:cNvPr>
          <p:cNvSpPr txBox="1"/>
          <p:nvPr/>
        </p:nvSpPr>
        <p:spPr>
          <a:xfrm>
            <a:off x="6999939" y="920429"/>
            <a:ext cx="800219"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smtClean="0"/>
              <a:t>知识点拨</a:t>
            </a:r>
            <a:endParaRPr lang="zh-CN" altLang="en-US" dirty="0"/>
          </a:p>
        </p:txBody>
      </p:sp>
      <p:sp>
        <p:nvSpPr>
          <p:cNvPr id="6" name="矩形 5">
            <a:hlinkClick r:id="rId3"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重点难点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重要考向</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844824"/>
            <a:ext cx="8128000" cy="866006"/>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化学反应速率图像</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解答图像题的方法</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xmlns="" val="676901895"/>
              </p:ext>
            </p:extLst>
          </p:nvPr>
        </p:nvGraphicFramePr>
        <p:xfrm>
          <a:off x="508000" y="2916518"/>
          <a:ext cx="8128000" cy="2312682"/>
        </p:xfrm>
        <a:graphic>
          <a:graphicData uri="http://schemas.openxmlformats.org/presentationml/2006/ole">
            <p:oleObj spid="_x0000_s4108" name="文档" r:id="rId6" imgW="3839157" imgH="1091715" progId="Word.Document.12">
              <p:embed/>
            </p:oleObj>
          </a:graphicData>
        </a:graphic>
      </p:graphicFrame>
    </p:spTree>
    <p:extLst>
      <p:ext uri="{BB962C8B-B14F-4D97-AF65-F5344CB8AC3E}">
        <p14:creationId xmlns:p14="http://schemas.microsoft.com/office/powerpoint/2010/main" xmlns="" val="3442301346"/>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3">
            <a:hlinkClick r:id="rId2" action="ppaction://hlinksldjump"/>
          </p:cNvPr>
          <p:cNvSpPr txBox="1"/>
          <p:nvPr/>
        </p:nvSpPr>
        <p:spPr>
          <a:xfrm>
            <a:off x="6156176" y="920429"/>
            <a:ext cx="800219"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smtClean="0"/>
              <a:t>探究问题</a:t>
            </a:r>
            <a:endParaRPr lang="zh-CN" altLang="en-US" dirty="0"/>
          </a:p>
        </p:txBody>
      </p:sp>
      <p:sp>
        <p:nvSpPr>
          <p:cNvPr id="8" name="TextBox 40">
            <a:hlinkClick r:id="rId3" action="ppaction://hlinksldjump"/>
          </p:cNvPr>
          <p:cNvSpPr txBox="1"/>
          <p:nvPr/>
        </p:nvSpPr>
        <p:spPr>
          <a:xfrm>
            <a:off x="6999939" y="920429"/>
            <a:ext cx="800219"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smtClean="0"/>
              <a:t>知识点拨</a:t>
            </a:r>
            <a:endParaRPr lang="zh-CN" altLang="en-US" dirty="0"/>
          </a:p>
        </p:txBody>
      </p:sp>
      <p:sp>
        <p:nvSpPr>
          <p:cNvPr id="6" name="矩形 5">
            <a:hlinkClick r:id="rId2"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重点难点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重要考向</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904201"/>
            <a:ext cx="8128000" cy="3342453"/>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实例</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化学反应</a:t>
            </a:r>
            <a:r>
              <a:rPr lang="en-US" altLang="zh-CN" sz="2200" dirty="0">
                <a:solidFill>
                  <a:srgbClr val="000000"/>
                </a:solidFill>
                <a:latin typeface="Times New Roman" panose="02020603050405020304" pitchFamily="18" charset="0"/>
                <a:cs typeface="Times New Roman" panose="02020603050405020304" pitchFamily="18" charset="0"/>
              </a:rPr>
              <a:t>:2H</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S(g)+SO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(g</a:t>
            </a:r>
            <a:r>
              <a:rPr lang="en-US" altLang="zh-CN" sz="2200" dirty="0" smtClean="0">
                <a:solidFill>
                  <a:srgbClr val="000000"/>
                </a:solidFill>
                <a:latin typeface="Times New Roman" panose="02020603050405020304" pitchFamily="18" charset="0"/>
                <a:cs typeface="Times New Roman" panose="02020603050405020304" pitchFamily="18" charset="0"/>
              </a:rPr>
              <a:t>)         3S(s</a:t>
            </a:r>
            <a:r>
              <a:rPr lang="en-US" altLang="zh-CN" sz="2200" dirty="0">
                <a:solidFill>
                  <a:srgbClr val="000000"/>
                </a:solidFill>
                <a:latin typeface="Times New Roman" panose="02020603050405020304" pitchFamily="18" charset="0"/>
                <a:cs typeface="Times New Roman" panose="02020603050405020304" pitchFamily="18" charset="0"/>
              </a:rPr>
              <a:t>)+2H</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O(g)</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①</a:t>
            </a:r>
            <a:r>
              <a:rPr lang="zh-CN" altLang="zh-CN" sz="2200" dirty="0">
                <a:solidFill>
                  <a:srgbClr val="000000"/>
                </a:solidFill>
                <a:latin typeface="Times New Roman" panose="02020603050405020304" pitchFamily="18" charset="0"/>
                <a:cs typeface="Times New Roman" panose="02020603050405020304" pitchFamily="18" charset="0"/>
              </a:rPr>
              <a:t>其他条件一定</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增大气态反应物的压强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缩小气体容器的容积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反应速率随着压强的增大而增大</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如图</a:t>
            </a: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②</a:t>
            </a:r>
            <a:r>
              <a:rPr lang="zh-CN" altLang="zh-CN" sz="2200" dirty="0">
                <a:solidFill>
                  <a:srgbClr val="000000"/>
                </a:solidFill>
                <a:latin typeface="Times New Roman" panose="02020603050405020304" pitchFamily="18" charset="0"/>
                <a:cs typeface="Times New Roman" panose="02020603050405020304" pitchFamily="18" charset="0"/>
              </a:rPr>
              <a:t>其他条件一定</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减小气态反应物的压强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扩大气体容器的容积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反应速率随着压强的减小而减小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如图</a:t>
            </a: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③</a:t>
            </a:r>
            <a:r>
              <a:rPr lang="zh-CN" altLang="zh-CN" sz="2200" dirty="0">
                <a:solidFill>
                  <a:srgbClr val="000000"/>
                </a:solidFill>
                <a:latin typeface="Times New Roman" panose="02020603050405020304" pitchFamily="18" charset="0"/>
                <a:cs typeface="Times New Roman" panose="02020603050405020304" pitchFamily="18" charset="0"/>
              </a:rPr>
              <a:t>温度、气体容器的容积都一定</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随着时间的增加</a:t>
            </a:r>
            <a:r>
              <a:rPr lang="en-US" altLang="zh-CN" sz="2200" dirty="0">
                <a:solidFill>
                  <a:srgbClr val="000000"/>
                </a:solidFill>
                <a:latin typeface="Times New Roman" panose="02020603050405020304" pitchFamily="18" charset="0"/>
                <a:cs typeface="Times New Roman" panose="02020603050405020304" pitchFamily="18" charset="0"/>
              </a:rPr>
              <a:t>,SO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H</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S</a:t>
            </a:r>
            <a:r>
              <a:rPr lang="zh-CN" altLang="zh-CN" sz="2200" dirty="0">
                <a:solidFill>
                  <a:srgbClr val="000000"/>
                </a:solidFill>
                <a:latin typeface="Times New Roman" panose="02020603050405020304" pitchFamily="18" charset="0"/>
                <a:cs typeface="Times New Roman" panose="02020603050405020304" pitchFamily="18" charset="0"/>
              </a:rPr>
              <a:t>物质的量逐渐减小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气体的压强逐渐减小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反应速率逐渐减小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如图</a:t>
            </a: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9" name="图片 8"/>
          <p:cNvPicPr/>
          <p:nvPr/>
        </p:nvPicPr>
        <p:blipFill>
          <a:blip r:embed="rId5" cstate="print"/>
          <a:stretch>
            <a:fillRect/>
          </a:stretch>
        </p:blipFill>
        <p:spPr>
          <a:xfrm>
            <a:off x="3978358" y="2420888"/>
            <a:ext cx="537792" cy="300231"/>
          </a:xfrm>
          <a:prstGeom prst="rect">
            <a:avLst/>
          </a:prstGeom>
        </p:spPr>
      </p:pic>
    </p:spTree>
    <p:extLst>
      <p:ext uri="{BB962C8B-B14F-4D97-AF65-F5344CB8AC3E}">
        <p14:creationId xmlns:p14="http://schemas.microsoft.com/office/powerpoint/2010/main" xmlns="" val="2933646343"/>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3">
            <a:hlinkClick r:id="rId3" action="ppaction://hlinksldjump"/>
          </p:cNvPr>
          <p:cNvSpPr txBox="1"/>
          <p:nvPr/>
        </p:nvSpPr>
        <p:spPr>
          <a:xfrm>
            <a:off x="6156176" y="920429"/>
            <a:ext cx="800219"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smtClean="0"/>
              <a:t>探究问题</a:t>
            </a:r>
            <a:endParaRPr lang="zh-CN" altLang="en-US" dirty="0"/>
          </a:p>
        </p:txBody>
      </p:sp>
      <p:sp>
        <p:nvSpPr>
          <p:cNvPr id="8" name="TextBox 40">
            <a:hlinkClick r:id="rId4" action="ppaction://hlinksldjump"/>
          </p:cNvPr>
          <p:cNvSpPr txBox="1"/>
          <p:nvPr/>
        </p:nvSpPr>
        <p:spPr>
          <a:xfrm>
            <a:off x="6999939" y="920429"/>
            <a:ext cx="800219"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smtClean="0"/>
              <a:t>知识点拨</a:t>
            </a:r>
            <a:endParaRPr lang="zh-CN" altLang="en-US" dirty="0"/>
          </a:p>
        </p:txBody>
      </p:sp>
      <p:sp>
        <p:nvSpPr>
          <p:cNvPr id="6" name="矩形 5">
            <a:hlinkClick r:id="rId3"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重点难点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重要考向</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988840"/>
            <a:ext cx="8128000" cy="127227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④</a:t>
            </a:r>
            <a:r>
              <a:rPr lang="zh-CN" altLang="zh-CN" sz="2200" dirty="0">
                <a:solidFill>
                  <a:srgbClr val="000000"/>
                </a:solidFill>
                <a:latin typeface="Times New Roman" panose="02020603050405020304" pitchFamily="18" charset="0"/>
                <a:cs typeface="Times New Roman" panose="02020603050405020304" pitchFamily="18" charset="0"/>
              </a:rPr>
              <a:t>分别在较低温度</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和较高温度</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下反应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气态反应物的压强都是逐渐增大</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缩小容器容积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反应速率随着压强的增大而增大及随着温度的升高而增大</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如图</a:t>
            </a:r>
            <a:r>
              <a:rPr lang="en-US" altLang="zh-CN" sz="2200" dirty="0">
                <a:solidFill>
                  <a:srgbClr val="000000"/>
                </a:solidFill>
                <a:latin typeface="Times New Roman" panose="02020603050405020304" pitchFamily="18" charset="0"/>
                <a:cs typeface="Times New Roman" panose="02020603050405020304" pitchFamily="18" charset="0"/>
              </a:rPr>
              <a:t>D</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xmlns="" val="348792735"/>
              </p:ext>
            </p:extLst>
          </p:nvPr>
        </p:nvGraphicFramePr>
        <p:xfrm>
          <a:off x="508000" y="3501008"/>
          <a:ext cx="8128000" cy="1744597"/>
        </p:xfrm>
        <a:graphic>
          <a:graphicData uri="http://schemas.openxmlformats.org/presentationml/2006/ole">
            <p:oleObj spid="_x0000_s5132" name="文档" r:id="rId6" imgW="3839157" imgH="824547" progId="Word.Document.12">
              <p:embed/>
            </p:oleObj>
          </a:graphicData>
        </a:graphic>
      </p:graphicFrame>
    </p:spTree>
    <p:extLst>
      <p:ext uri="{BB962C8B-B14F-4D97-AF65-F5344CB8AC3E}">
        <p14:creationId xmlns:p14="http://schemas.microsoft.com/office/powerpoint/2010/main" xmlns="" val="990714754"/>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a:hlinkClick r:id="rId3" action="ppaction://hlinksldjump"/>
          </p:cNvPr>
          <p:cNvSpPr/>
          <p:nvPr/>
        </p:nvSpPr>
        <p:spPr>
          <a:xfrm>
            <a:off x="467544" y="930492"/>
            <a:ext cx="1048354"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重点难点</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542527" y="930492"/>
            <a:ext cx="1052599"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重要考向</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
            <a:hlinkClick r:id="rId4" action="ppaction://hlinksldjump"/>
          </p:cNvPr>
          <p:cNvSpPr txBox="1"/>
          <p:nvPr/>
        </p:nvSpPr>
        <p:spPr>
          <a:xfrm>
            <a:off x="6156176" y="920429"/>
            <a:ext cx="646331"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smtClean="0"/>
              <a:t>考向一</a:t>
            </a:r>
            <a:endParaRPr lang="zh-CN" altLang="en-US" dirty="0"/>
          </a:p>
        </p:txBody>
      </p:sp>
      <p:sp>
        <p:nvSpPr>
          <p:cNvPr id="12" name="TextBox 40">
            <a:hlinkClick r:id="rId5" action="ppaction://hlinksldjump"/>
          </p:cNvPr>
          <p:cNvSpPr txBox="1"/>
          <p:nvPr/>
        </p:nvSpPr>
        <p:spPr>
          <a:xfrm>
            <a:off x="6999939" y="920429"/>
            <a:ext cx="646331" cy="276999"/>
          </a:xfrm>
          <a:prstGeom prst="rect">
            <a:avLst/>
          </a:prstGeom>
          <a:noFill/>
        </p:spPr>
        <p:txBody>
          <a:bodyPr wrap="none" rtlCol="0">
            <a:spAutoFit/>
          </a:bodyPr>
          <a:lstStyle>
            <a:defPPr>
              <a:defRPr lang="zh-CN"/>
            </a:defPPr>
            <a:lvl1pPr>
              <a:defRPr sz="1200">
                <a:solidFill>
                  <a:srgbClr val="E75E22"/>
                </a:solidFill>
                <a:latin typeface="+mj-ea"/>
                <a:ea typeface="+mj-ea"/>
              </a:defRPr>
            </a:lvl1pPr>
          </a:lstStyle>
          <a:p>
            <a:r>
              <a:rPr lang="zh-CN" altLang="en-US" dirty="0">
                <a:solidFill>
                  <a:schemeClr val="tx1"/>
                </a:solidFill>
              </a:rPr>
              <a:t>考</a:t>
            </a:r>
            <a:r>
              <a:rPr lang="zh-CN" altLang="en-US" dirty="0" smtClean="0">
                <a:solidFill>
                  <a:schemeClr val="tx1"/>
                </a:solidFill>
              </a:rPr>
              <a:t>向二</a:t>
            </a:r>
            <a:endParaRPr lang="zh-CN" altLang="en-US" dirty="0">
              <a:solidFill>
                <a:schemeClr val="tx1"/>
              </a:solidFill>
            </a:endParaRPr>
          </a:p>
        </p:txBody>
      </p:sp>
      <p:sp>
        <p:nvSpPr>
          <p:cNvPr id="2" name="矩形 1"/>
          <p:cNvSpPr>
            <a:spLocks noChangeAspect="1"/>
          </p:cNvSpPr>
          <p:nvPr/>
        </p:nvSpPr>
        <p:spPr>
          <a:xfrm>
            <a:off x="508000" y="1588859"/>
            <a:ext cx="8128000" cy="3748719"/>
          </a:xfrm>
          <a:prstGeom prst="rect">
            <a:avLst/>
          </a:prstGeom>
        </p:spPr>
        <p:txBody>
          <a:bodyPr>
            <a:spAutoFit/>
          </a:bodyPr>
          <a:lstStyle/>
          <a:p>
            <a:pPr indent="2540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考向</a:t>
            </a:r>
            <a:r>
              <a:rPr lang="zh-CN" altLang="zh-CN" sz="2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一</a:t>
            </a:r>
            <a:r>
              <a:rPr lang="zh-CN"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外界条件对化学反应速率的影响</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【例题</a:t>
            </a:r>
            <a:r>
              <a:rPr lang="en-US" altLang="zh-CN" sz="2200" b="1"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effectLst/>
                <a:latin typeface="NEU-BZ-S92"/>
                <a:ea typeface="Arial" panose="020B0604020202020204" pitchFamily="34"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2SO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(g)+O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(g</a:t>
            </a:r>
            <a:r>
              <a:rPr lang="en-US" altLang="zh-CN" sz="2200" dirty="0" smtClean="0">
                <a:solidFill>
                  <a:srgbClr val="000000"/>
                </a:solidFill>
                <a:latin typeface="Times New Roman" panose="02020603050405020304" pitchFamily="18" charset="0"/>
                <a:cs typeface="Times New Roman" panose="02020603050405020304" pitchFamily="18" charset="0"/>
              </a:rPr>
              <a:t>)          2SO</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3</a:t>
            </a:r>
            <a:r>
              <a:rPr lang="en-US" altLang="zh-CN" sz="2200" dirty="0" smtClean="0">
                <a:solidFill>
                  <a:srgbClr val="000000"/>
                </a:solidFill>
                <a:latin typeface="Times New Roman" panose="02020603050405020304" pitchFamily="18" charset="0"/>
                <a:cs typeface="Times New Roman" panose="02020603050405020304" pitchFamily="18" charset="0"/>
              </a:rPr>
              <a:t>(g</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是制备硫酸的重要反应。下列叙述正确的是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催化剂</a:t>
            </a:r>
            <a:r>
              <a:rPr lang="en-US" altLang="zh-CN" sz="2200" dirty="0">
                <a:solidFill>
                  <a:srgbClr val="000000"/>
                </a:solidFill>
                <a:latin typeface="Times New Roman" panose="02020603050405020304" pitchFamily="18" charset="0"/>
                <a:cs typeface="Times New Roman" panose="02020603050405020304" pitchFamily="18" charset="0"/>
              </a:rPr>
              <a:t>V</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O</a:t>
            </a:r>
            <a:r>
              <a:rPr lang="en-US" altLang="zh-CN" sz="2200" baseline="-25000" dirty="0">
                <a:solidFill>
                  <a:srgbClr val="000000"/>
                </a:solidFill>
                <a:latin typeface="Times New Roman" panose="02020603050405020304" pitchFamily="18" charset="0"/>
                <a:cs typeface="Times New Roman" panose="02020603050405020304" pitchFamily="18" charset="0"/>
              </a:rPr>
              <a:t>5</a:t>
            </a:r>
            <a:r>
              <a:rPr lang="zh-CN" altLang="zh-CN" sz="2200" dirty="0">
                <a:solidFill>
                  <a:srgbClr val="000000"/>
                </a:solidFill>
                <a:latin typeface="Times New Roman" panose="02020603050405020304" pitchFamily="18" charset="0"/>
                <a:cs typeface="Times New Roman" panose="02020603050405020304" pitchFamily="18" charset="0"/>
              </a:rPr>
              <a:t>不改变该反应的逆反应速率</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增大反应体系的压强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反应速率一定增大</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cs typeface="Times New Roman" panose="02020603050405020304" pitchFamily="18" charset="0"/>
              </a:rPr>
              <a:t>该反应是放热反应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降低温度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逆反应速率减小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正反应速率增加</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D.</a:t>
            </a:r>
            <a:r>
              <a:rPr lang="zh-CN" altLang="zh-CN" sz="2200" dirty="0">
                <a:solidFill>
                  <a:srgbClr val="000000"/>
                </a:solidFill>
                <a:latin typeface="Times New Roman" panose="02020603050405020304" pitchFamily="18" charset="0"/>
                <a:cs typeface="Times New Roman" panose="02020603050405020304" pitchFamily="18" charset="0"/>
              </a:rPr>
              <a:t>在</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时刻</a:t>
            </a:r>
            <a:r>
              <a:rPr lang="en-US" altLang="zh-CN" sz="2200" dirty="0">
                <a:solidFill>
                  <a:srgbClr val="000000"/>
                </a:solidFill>
                <a:latin typeface="Times New Roman" panose="02020603050405020304" pitchFamily="18" charset="0"/>
                <a:cs typeface="Times New Roman" panose="02020603050405020304" pitchFamily="18" charset="0"/>
              </a:rPr>
              <a:t>,SO</a:t>
            </a:r>
            <a:r>
              <a:rPr lang="en-US" altLang="zh-CN" sz="2200" baseline="-25000"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(g)</a:t>
            </a:r>
            <a:r>
              <a:rPr lang="zh-CN" altLang="zh-CN" sz="2200" dirty="0">
                <a:solidFill>
                  <a:srgbClr val="000000"/>
                </a:solidFill>
                <a:latin typeface="Times New Roman" panose="02020603050405020304" pitchFamily="18" charset="0"/>
                <a:cs typeface="Times New Roman" panose="02020603050405020304" pitchFamily="18" charset="0"/>
              </a:rPr>
              <a:t>的浓度分别是</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baseline="-25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则时间间隔</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1</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内</a:t>
            </a:r>
            <a:r>
              <a:rPr lang="en-US" altLang="zh-CN" sz="2200" dirty="0">
                <a:solidFill>
                  <a:srgbClr val="000000"/>
                </a:solidFill>
                <a:latin typeface="Times New Roman" panose="02020603050405020304" pitchFamily="18" charset="0"/>
                <a:cs typeface="Times New Roman" panose="02020603050405020304" pitchFamily="18" charset="0"/>
              </a:rPr>
              <a:t>,SO</a:t>
            </a:r>
            <a:r>
              <a:rPr lang="en-US" altLang="zh-CN" sz="2200" baseline="-25000"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(g)</a:t>
            </a:r>
            <a:r>
              <a:rPr lang="zh-CN" altLang="zh-CN" sz="2200" dirty="0">
                <a:solidFill>
                  <a:srgbClr val="000000"/>
                </a:solidFill>
                <a:latin typeface="Times New Roman" panose="02020603050405020304" pitchFamily="18" charset="0"/>
                <a:cs typeface="Times New Roman" panose="02020603050405020304" pitchFamily="18" charset="0"/>
              </a:rPr>
              <a:t>生成的平均速率</a:t>
            </a:r>
            <a:r>
              <a:rPr lang="zh-CN" altLang="zh-CN" sz="2200" dirty="0" smtClean="0">
                <a:solidFill>
                  <a:srgbClr val="000000"/>
                </a:solidFill>
                <a:latin typeface="Times New Roman" panose="02020603050405020304" pitchFamily="18" charset="0"/>
                <a:cs typeface="Times New Roman" panose="02020603050405020304" pitchFamily="18" charset="0"/>
              </a:rPr>
              <a:t>为</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10" name="图片 9"/>
          <p:cNvPicPr/>
          <p:nvPr/>
        </p:nvPicPr>
        <p:blipFill>
          <a:blip r:embed="rId6" cstate="print"/>
          <a:stretch>
            <a:fillRect/>
          </a:stretch>
        </p:blipFill>
        <p:spPr>
          <a:xfrm>
            <a:off x="4035286" y="2028190"/>
            <a:ext cx="565570" cy="432495"/>
          </a:xfrm>
          <a:prstGeom prst="rect">
            <a:avLst/>
          </a:prstGeom>
        </p:spPr>
      </p:pic>
      <p:graphicFrame>
        <p:nvGraphicFramePr>
          <p:cNvPr id="3" name="对象 2"/>
          <p:cNvGraphicFramePr>
            <a:graphicFrameLocks noChangeAspect="1"/>
          </p:cNvGraphicFramePr>
          <p:nvPr>
            <p:extLst>
              <p:ext uri="{D42A27DB-BD31-4B8C-83A1-F6EECF244321}">
                <p14:modId xmlns:p14="http://schemas.microsoft.com/office/powerpoint/2010/main" xmlns="" val="535293810"/>
              </p:ext>
            </p:extLst>
          </p:nvPr>
        </p:nvGraphicFramePr>
        <p:xfrm>
          <a:off x="3430758" y="4859295"/>
          <a:ext cx="8128000" cy="510941"/>
        </p:xfrm>
        <a:graphic>
          <a:graphicData uri="http://schemas.openxmlformats.org/presentationml/2006/ole">
            <p:oleObj spid="_x0000_s6155" name="文档" r:id="rId7" imgW="3839157" imgH="240523" progId="Word.Document.12">
              <p:embed/>
            </p:oleObj>
          </a:graphicData>
        </a:graphic>
      </p:graphicFrame>
    </p:spTree>
    <p:extLst>
      <p:ext uri="{BB962C8B-B14F-4D97-AF65-F5344CB8AC3E}">
        <p14:creationId xmlns:p14="http://schemas.microsoft.com/office/powerpoint/2010/main" xmlns="" val="4126244834"/>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a:hlinkClick r:id="rId3" action="ppaction://hlinksldjump"/>
          </p:cNvPr>
          <p:cNvSpPr/>
          <p:nvPr/>
        </p:nvSpPr>
        <p:spPr>
          <a:xfrm>
            <a:off x="467544" y="930492"/>
            <a:ext cx="1048354"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重点难点</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542527" y="930492"/>
            <a:ext cx="1052599"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重要考向</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
            <a:hlinkClick r:id="rId4" action="ppaction://hlinksldjump"/>
          </p:cNvPr>
          <p:cNvSpPr txBox="1"/>
          <p:nvPr/>
        </p:nvSpPr>
        <p:spPr>
          <a:xfrm>
            <a:off x="6156176" y="920429"/>
            <a:ext cx="646331"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smtClean="0"/>
              <a:t>考向一</a:t>
            </a:r>
            <a:endParaRPr lang="zh-CN" altLang="en-US" dirty="0"/>
          </a:p>
        </p:txBody>
      </p:sp>
      <p:sp>
        <p:nvSpPr>
          <p:cNvPr id="12" name="TextBox 40">
            <a:hlinkClick r:id="rId5" action="ppaction://hlinksldjump"/>
          </p:cNvPr>
          <p:cNvSpPr txBox="1"/>
          <p:nvPr/>
        </p:nvSpPr>
        <p:spPr>
          <a:xfrm>
            <a:off x="6999939" y="920429"/>
            <a:ext cx="646331" cy="276999"/>
          </a:xfrm>
          <a:prstGeom prst="rect">
            <a:avLst/>
          </a:prstGeom>
          <a:noFill/>
        </p:spPr>
        <p:txBody>
          <a:bodyPr wrap="none" rtlCol="0">
            <a:spAutoFit/>
          </a:bodyPr>
          <a:lstStyle>
            <a:defPPr>
              <a:defRPr lang="zh-CN"/>
            </a:defPPr>
            <a:lvl1pPr>
              <a:defRPr sz="1200">
                <a:solidFill>
                  <a:srgbClr val="E75E22"/>
                </a:solidFill>
                <a:latin typeface="+mj-ea"/>
                <a:ea typeface="+mj-ea"/>
              </a:defRPr>
            </a:lvl1pPr>
          </a:lstStyle>
          <a:p>
            <a:r>
              <a:rPr lang="zh-CN" altLang="en-US" dirty="0">
                <a:solidFill>
                  <a:schemeClr val="tx1"/>
                </a:solidFill>
              </a:rPr>
              <a:t>考</a:t>
            </a:r>
            <a:r>
              <a:rPr lang="zh-CN" altLang="en-US" dirty="0" smtClean="0">
                <a:solidFill>
                  <a:schemeClr val="tx1"/>
                </a:solidFill>
              </a:rPr>
              <a:t>向二</a:t>
            </a:r>
            <a:endParaRPr lang="zh-CN" altLang="en-US" dirty="0">
              <a:solidFill>
                <a:schemeClr val="tx1"/>
              </a:solidFill>
            </a:endParaRPr>
          </a:p>
        </p:txBody>
      </p:sp>
      <p:sp>
        <p:nvSpPr>
          <p:cNvPr id="2" name="矩形 1"/>
          <p:cNvSpPr>
            <a:spLocks noChangeAspect="1"/>
          </p:cNvSpPr>
          <p:nvPr/>
        </p:nvSpPr>
        <p:spPr>
          <a:xfrm>
            <a:off x="508000" y="1696505"/>
            <a:ext cx="8128000" cy="374871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dirty="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催化剂能同等程度地改变正、逆反应速率</a:t>
            </a: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不正确</a:t>
            </a: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如果是在恒容时通入</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惰性</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气体</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虽增大了体系的总压强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但反应混合物的浓度未变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反应速率不变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项错</a:t>
            </a: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降低温度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正、逆反应速率都减小</a:t>
            </a: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不正确</a:t>
            </a:r>
            <a:r>
              <a:rPr lang="en-US" altLang="zh-CN" sz="2200" dirty="0">
                <a:solidFill>
                  <a:srgbClr val="000000"/>
                </a:solidFill>
                <a:latin typeface="Times New Roman" panose="02020603050405020304" pitchFamily="18" charset="0"/>
                <a:cs typeface="Times New Roman" panose="02020603050405020304" pitchFamily="18" charset="0"/>
              </a:rPr>
              <a:t>;D</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反应速率</a:t>
            </a:r>
            <a:r>
              <a:rPr lang="en-US" altLang="zh-CN" sz="2200" dirty="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D</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答案</a:t>
            </a:r>
            <a:r>
              <a:rPr lang="en-US" altLang="zh-CN" sz="2200" dirty="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D</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规律方法点拨</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浓度、温度、压强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对有气相的可逆反应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的增加</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都会增大正、逆反应速率</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加催化剂会同等程度地改变正、逆反应速率。</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xmlns="" val="2010682520"/>
              </p:ext>
            </p:extLst>
          </p:nvPr>
        </p:nvGraphicFramePr>
        <p:xfrm>
          <a:off x="6387874" y="2880655"/>
          <a:ext cx="2827337" cy="560387"/>
        </p:xfrm>
        <a:graphic>
          <a:graphicData uri="http://schemas.openxmlformats.org/presentationml/2006/ole">
            <p:oleObj spid="_x0000_s7178" name="文档" r:id="rId6" imgW="1508478" imgH="299934" progId="Word.Document.12">
              <p:embed/>
            </p:oleObj>
          </a:graphicData>
        </a:graphic>
      </p:graphicFrame>
    </p:spTree>
    <p:extLst>
      <p:ext uri="{BB962C8B-B14F-4D97-AF65-F5344CB8AC3E}">
        <p14:creationId xmlns:p14="http://schemas.microsoft.com/office/powerpoint/2010/main" xmlns="" val="1838810340"/>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a:hlinkClick r:id="rId3" action="ppaction://hlinksldjump"/>
          </p:cNvPr>
          <p:cNvSpPr/>
          <p:nvPr/>
        </p:nvSpPr>
        <p:spPr>
          <a:xfrm>
            <a:off x="467544" y="930492"/>
            <a:ext cx="1048354"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重点难点</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542527" y="930492"/>
            <a:ext cx="1052599"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重要考向</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
            <a:hlinkClick r:id="rId4" action="ppaction://hlinksldjump"/>
          </p:cNvPr>
          <p:cNvSpPr txBox="1"/>
          <p:nvPr/>
        </p:nvSpPr>
        <p:spPr>
          <a:xfrm>
            <a:off x="6156176" y="920429"/>
            <a:ext cx="646331"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smtClean="0"/>
              <a:t>考向一</a:t>
            </a:r>
            <a:endParaRPr lang="zh-CN" altLang="en-US" dirty="0"/>
          </a:p>
        </p:txBody>
      </p:sp>
      <p:sp>
        <p:nvSpPr>
          <p:cNvPr id="12" name="TextBox 40">
            <a:hlinkClick r:id="rId5" action="ppaction://hlinksldjump"/>
          </p:cNvPr>
          <p:cNvSpPr txBox="1"/>
          <p:nvPr/>
        </p:nvSpPr>
        <p:spPr>
          <a:xfrm>
            <a:off x="6999939" y="920429"/>
            <a:ext cx="646331" cy="276999"/>
          </a:xfrm>
          <a:prstGeom prst="rect">
            <a:avLst/>
          </a:prstGeom>
          <a:noFill/>
        </p:spPr>
        <p:txBody>
          <a:bodyPr wrap="none" rtlCol="0">
            <a:spAutoFit/>
          </a:bodyPr>
          <a:lstStyle>
            <a:defPPr>
              <a:defRPr lang="zh-CN"/>
            </a:defPPr>
            <a:lvl1pPr>
              <a:defRPr sz="1200">
                <a:solidFill>
                  <a:srgbClr val="E75E22"/>
                </a:solidFill>
                <a:latin typeface="+mj-ea"/>
                <a:ea typeface="+mj-ea"/>
              </a:defRPr>
            </a:lvl1pPr>
          </a:lstStyle>
          <a:p>
            <a:r>
              <a:rPr lang="zh-CN" altLang="en-US" dirty="0">
                <a:solidFill>
                  <a:schemeClr val="tx1"/>
                </a:solidFill>
              </a:rPr>
              <a:t>考</a:t>
            </a:r>
            <a:r>
              <a:rPr lang="zh-CN" altLang="en-US" dirty="0" smtClean="0">
                <a:solidFill>
                  <a:schemeClr val="tx1"/>
                </a:solidFill>
              </a:rPr>
              <a:t>向二</a:t>
            </a:r>
            <a:endParaRPr lang="zh-CN" altLang="en-US" dirty="0">
              <a:solidFill>
                <a:schemeClr val="tx1"/>
              </a:solidFill>
            </a:endParaRPr>
          </a:p>
        </p:txBody>
      </p:sp>
      <p:sp>
        <p:nvSpPr>
          <p:cNvPr id="2" name="矩形 1"/>
          <p:cNvSpPr>
            <a:spLocks noChangeAspect="1"/>
          </p:cNvSpPr>
          <p:nvPr/>
        </p:nvSpPr>
        <p:spPr>
          <a:xfrm>
            <a:off x="508000" y="1207638"/>
            <a:ext cx="8128000" cy="1678536"/>
          </a:xfrm>
          <a:prstGeom prst="rect">
            <a:avLst/>
          </a:prstGeom>
        </p:spPr>
        <p:txBody>
          <a:bodyPr>
            <a:spAutoFit/>
          </a:bodyPr>
          <a:lstStyle/>
          <a:p>
            <a:pPr indent="254000">
              <a:lnSpc>
                <a:spcPct val="120000"/>
              </a:lnSpc>
              <a:spcAft>
                <a:spcPts val="0"/>
              </a:spcAft>
              <a:tabLst>
                <a:tab pos="1029335" algn="l"/>
                <a:tab pos="1850390" algn="l"/>
                <a:tab pos="2538095" algn="l"/>
                <a:tab pos="3221990" algn="l"/>
              </a:tabLst>
            </a:pPr>
            <a:r>
              <a:rPr lang="zh-CN" altLang="zh-CN" sz="22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成功体验</a:t>
            </a: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(2016</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江苏无锡模拟</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等质量的铁与过量的盐酸在不同的实验条件下进行反应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测定在不同时间</a:t>
            </a:r>
            <a:r>
              <a:rPr lang="en-US" altLang="zh-CN" sz="2200" i="1" dirty="0">
                <a:solidFill>
                  <a:srgbClr val="000000"/>
                </a:solidFill>
                <a:latin typeface="Times New Roman" panose="02020603050405020304" pitchFamily="18" charset="0"/>
                <a:cs typeface="Times New Roman" panose="02020603050405020304" pitchFamily="18" charset="0"/>
              </a:rPr>
              <a:t>t</a:t>
            </a:r>
            <a:r>
              <a:rPr lang="zh-CN" altLang="zh-CN" sz="2200" dirty="0">
                <a:solidFill>
                  <a:srgbClr val="000000"/>
                </a:solidFill>
                <a:latin typeface="Times New Roman" panose="02020603050405020304" pitchFamily="18" charset="0"/>
                <a:cs typeface="Times New Roman" panose="02020603050405020304" pitchFamily="18" charset="0"/>
              </a:rPr>
              <a:t>产生氢气体积</a:t>
            </a:r>
            <a:r>
              <a:rPr lang="en-US" altLang="zh-CN" sz="2200" i="1" dirty="0">
                <a:solidFill>
                  <a:srgbClr val="000000"/>
                </a:solidFill>
                <a:latin typeface="Times New Roman" panose="02020603050405020304" pitchFamily="18" charset="0"/>
                <a:cs typeface="Times New Roman" panose="02020603050405020304" pitchFamily="18" charset="0"/>
              </a:rPr>
              <a:t>V</a:t>
            </a:r>
            <a:r>
              <a:rPr lang="zh-CN" altLang="zh-CN" sz="2200" dirty="0">
                <a:solidFill>
                  <a:srgbClr val="000000"/>
                </a:solidFill>
                <a:latin typeface="Times New Roman" panose="02020603050405020304" pitchFamily="18" charset="0"/>
                <a:cs typeface="Times New Roman" panose="02020603050405020304" pitchFamily="18" charset="0"/>
              </a:rPr>
              <a:t>的数据</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根据数据绘制得下图</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则曲线</a:t>
            </a:r>
            <a:r>
              <a:rPr lang="en-US" altLang="zh-CN" sz="2200" i="1"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d</a:t>
            </a:r>
            <a:r>
              <a:rPr lang="zh-CN" altLang="zh-CN" sz="2200" dirty="0">
                <a:solidFill>
                  <a:srgbClr val="000000"/>
                </a:solidFill>
                <a:latin typeface="Times New Roman" panose="02020603050405020304" pitchFamily="18" charset="0"/>
                <a:cs typeface="Times New Roman" panose="02020603050405020304" pitchFamily="18" charset="0"/>
              </a:rPr>
              <a:t>所对应的实验组别可能是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xmlns="" val="4037525742"/>
              </p:ext>
            </p:extLst>
          </p:nvPr>
        </p:nvGraphicFramePr>
        <p:xfrm>
          <a:off x="508000" y="2881400"/>
          <a:ext cx="8128000" cy="2551346"/>
        </p:xfrm>
        <a:graphic>
          <a:graphicData uri="http://schemas.openxmlformats.org/presentationml/2006/ole">
            <p:oleObj spid="_x0000_s8208" name="文档" r:id="rId6" imgW="3839157" imgH="1205135" progId="Word.Document.12">
              <p:embed/>
            </p:oleObj>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xmlns="" val="3168775025"/>
              </p:ext>
            </p:extLst>
          </p:nvPr>
        </p:nvGraphicFramePr>
        <p:xfrm>
          <a:off x="1106134" y="5015904"/>
          <a:ext cx="6931732" cy="1742965"/>
        </p:xfrm>
        <a:graphic>
          <a:graphicData uri="http://schemas.openxmlformats.org/presentationml/2006/ole">
            <p:oleObj spid="_x0000_s8209" name="文档" r:id="rId7" imgW="3839157" imgH="964612" progId="Word.Document.12">
              <p:embed/>
            </p:oleObj>
          </a:graphicData>
        </a:graphic>
      </p:graphicFrame>
    </p:spTree>
    <p:extLst>
      <p:ext uri="{BB962C8B-B14F-4D97-AF65-F5344CB8AC3E}">
        <p14:creationId xmlns:p14="http://schemas.microsoft.com/office/powerpoint/2010/main" xmlns="" val="3208860923"/>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xmlns="" val="1904789616"/>
              </p:ext>
            </p:extLst>
          </p:nvPr>
        </p:nvGraphicFramePr>
        <p:xfrm>
          <a:off x="508000" y="1201851"/>
          <a:ext cx="8128000" cy="5035461"/>
        </p:xfrm>
        <a:graphic>
          <a:graphicData uri="http://schemas.openxmlformats.org/presentationml/2006/ole">
            <p:oleObj spid="_x0000_s1042" name="文档" r:id="rId3" imgW="3839157" imgH="2377864" progId="Word.Document.12">
              <p:embed/>
            </p:oleObj>
          </a:graphicData>
        </a:graphic>
      </p:graphicFrame>
    </p:spTree>
    <p:extLst>
      <p:ext uri="{BB962C8B-B14F-4D97-AF65-F5344CB8AC3E}">
        <p14:creationId xmlns:p14="http://schemas.microsoft.com/office/powerpoint/2010/main" xmlns="" val="2602319192"/>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a:hlinkClick r:id="rId2" action="ppaction://hlinksldjump"/>
          </p:cNvPr>
          <p:cNvSpPr/>
          <p:nvPr/>
        </p:nvSpPr>
        <p:spPr>
          <a:xfrm>
            <a:off x="467544" y="930492"/>
            <a:ext cx="1048354"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重点难点</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
            <a:hlinkClick r:id="rId3" action="ppaction://hlinksldjump"/>
          </p:cNvPr>
          <p:cNvSpPr/>
          <p:nvPr/>
        </p:nvSpPr>
        <p:spPr>
          <a:xfrm>
            <a:off x="1542527" y="930492"/>
            <a:ext cx="1052599"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重要考向</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
            <a:hlinkClick r:id="rId3" action="ppaction://hlinksldjump"/>
          </p:cNvPr>
          <p:cNvSpPr txBox="1"/>
          <p:nvPr/>
        </p:nvSpPr>
        <p:spPr>
          <a:xfrm>
            <a:off x="6156176" y="920429"/>
            <a:ext cx="646331"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smtClean="0"/>
              <a:t>考向一</a:t>
            </a:r>
            <a:endParaRPr lang="zh-CN" altLang="en-US" dirty="0"/>
          </a:p>
        </p:txBody>
      </p:sp>
      <p:sp>
        <p:nvSpPr>
          <p:cNvPr id="12" name="TextBox 40">
            <a:hlinkClick r:id="rId4" action="ppaction://hlinksldjump"/>
          </p:cNvPr>
          <p:cNvSpPr txBox="1"/>
          <p:nvPr/>
        </p:nvSpPr>
        <p:spPr>
          <a:xfrm>
            <a:off x="6999939" y="920429"/>
            <a:ext cx="646331" cy="276999"/>
          </a:xfrm>
          <a:prstGeom prst="rect">
            <a:avLst/>
          </a:prstGeom>
          <a:noFill/>
        </p:spPr>
        <p:txBody>
          <a:bodyPr wrap="none" rtlCol="0">
            <a:spAutoFit/>
          </a:bodyPr>
          <a:lstStyle>
            <a:defPPr>
              <a:defRPr lang="zh-CN"/>
            </a:defPPr>
            <a:lvl1pPr>
              <a:defRPr sz="1200">
                <a:solidFill>
                  <a:srgbClr val="E75E22"/>
                </a:solidFill>
                <a:latin typeface="+mj-ea"/>
                <a:ea typeface="+mj-ea"/>
              </a:defRPr>
            </a:lvl1pPr>
          </a:lstStyle>
          <a:p>
            <a:r>
              <a:rPr lang="zh-CN" altLang="en-US" dirty="0">
                <a:solidFill>
                  <a:schemeClr val="tx1"/>
                </a:solidFill>
              </a:rPr>
              <a:t>考</a:t>
            </a:r>
            <a:r>
              <a:rPr lang="zh-CN" altLang="en-US" dirty="0" smtClean="0">
                <a:solidFill>
                  <a:schemeClr val="tx1"/>
                </a:solidFill>
              </a:rPr>
              <a:t>向二</a:t>
            </a:r>
            <a:endParaRPr lang="zh-CN" altLang="en-US" dirty="0">
              <a:solidFill>
                <a:schemeClr val="tx1"/>
              </a:solidFill>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A.4—3—2—1	B.1—2—3—4</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C.3—4—2—1	D.1—2—4—3</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本题涉及温度、浓度和接触面积三种因素对反应速率的影响。图中</a:t>
            </a:r>
            <a:r>
              <a:rPr lang="en-US" altLang="zh-CN" sz="2200" i="1"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d</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四条曲线所代表的反应速率依次减慢。比较可知</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组别</a:t>
            </a: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err="1">
                <a:solidFill>
                  <a:srgbClr val="000000"/>
                </a:solidFill>
                <a:latin typeface="Times New Roman" panose="02020603050405020304" pitchFamily="18" charset="0"/>
                <a:cs typeface="Times New Roman" panose="02020603050405020304" pitchFamily="18" charset="0"/>
              </a:rPr>
              <a:t>HCl</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最小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温度最低且铁为块状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故该组最慢</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组别</a:t>
            </a: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4</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err="1">
                <a:solidFill>
                  <a:srgbClr val="000000"/>
                </a:solidFill>
                <a:latin typeface="Times New Roman" panose="02020603050405020304" pitchFamily="18" charset="0"/>
                <a:cs typeface="Times New Roman" panose="02020603050405020304" pitchFamily="18" charset="0"/>
              </a:rPr>
              <a:t>HCl</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相同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组别</a:t>
            </a:r>
            <a:r>
              <a:rPr lang="en-US" altLang="zh-CN" sz="22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的温度最高且铁为粉末状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故该组最快</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组别</a:t>
            </a: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与组别</a:t>
            </a:r>
            <a:r>
              <a:rPr lang="en-US" altLang="zh-CN" sz="2200" dirty="0">
                <a:solidFill>
                  <a:srgbClr val="000000"/>
                </a:solidFill>
                <a:latin typeface="Times New Roman" panose="02020603050405020304" pitchFamily="18" charset="0"/>
                <a:cs typeface="Times New Roman" panose="02020603050405020304" pitchFamily="18" charset="0"/>
              </a:rPr>
              <a:t>4</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err="1">
                <a:solidFill>
                  <a:srgbClr val="000000"/>
                </a:solidFill>
                <a:latin typeface="Times New Roman" panose="02020603050405020304" pitchFamily="18" charset="0"/>
                <a:cs typeface="Times New Roman" panose="02020603050405020304" pitchFamily="18" charset="0"/>
              </a:rPr>
              <a:t>HCl</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、温度均相同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铁为粉末状比铁为块状的速率快。即由快到慢的顺序为</a:t>
            </a:r>
            <a:r>
              <a:rPr lang="en-US" altLang="zh-CN" sz="2200" dirty="0">
                <a:solidFill>
                  <a:srgbClr val="000000"/>
                </a:solidFill>
                <a:latin typeface="Times New Roman" panose="02020603050405020304" pitchFamily="18" charset="0"/>
                <a:cs typeface="Times New Roman" panose="02020603050405020304" pitchFamily="18" charset="0"/>
              </a:rPr>
              <a:t>“3—4—2—1”</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C</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2249384492"/>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a:hlinkClick r:id="rId2" action="ppaction://hlinksldjump"/>
          </p:cNvPr>
          <p:cNvSpPr/>
          <p:nvPr/>
        </p:nvSpPr>
        <p:spPr>
          <a:xfrm>
            <a:off x="467544" y="930492"/>
            <a:ext cx="1048354"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重点难点</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
            <a:hlinkClick r:id="rId3" action="ppaction://hlinksldjump"/>
          </p:cNvPr>
          <p:cNvSpPr/>
          <p:nvPr/>
        </p:nvSpPr>
        <p:spPr>
          <a:xfrm>
            <a:off x="1542527" y="930492"/>
            <a:ext cx="1052599"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重要考向</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
            <a:hlinkClick r:id="rId3" action="ppaction://hlinksldjump"/>
          </p:cNvPr>
          <p:cNvSpPr txBox="1"/>
          <p:nvPr/>
        </p:nvSpPr>
        <p:spPr>
          <a:xfrm>
            <a:off x="6156176" y="920429"/>
            <a:ext cx="646331"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a:t>考向一</a:t>
            </a:r>
          </a:p>
        </p:txBody>
      </p:sp>
      <p:sp>
        <p:nvSpPr>
          <p:cNvPr id="12" name="TextBox 40">
            <a:hlinkClick r:id="rId4" action="ppaction://hlinksldjump"/>
          </p:cNvPr>
          <p:cNvSpPr txBox="1"/>
          <p:nvPr/>
        </p:nvSpPr>
        <p:spPr>
          <a:xfrm>
            <a:off x="6999939" y="920429"/>
            <a:ext cx="646331"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a:t>考向二</a:t>
            </a:r>
          </a:p>
        </p:txBody>
      </p:sp>
      <p:sp>
        <p:nvSpPr>
          <p:cNvPr id="2" name="矩形 1"/>
          <p:cNvSpPr>
            <a:spLocks noChangeAspect="1"/>
          </p:cNvSpPr>
          <p:nvPr/>
        </p:nvSpPr>
        <p:spPr>
          <a:xfrm>
            <a:off x="508000" y="1681641"/>
            <a:ext cx="8128000" cy="3748719"/>
          </a:xfrm>
          <a:prstGeom prst="rect">
            <a:avLst/>
          </a:prstGeom>
        </p:spPr>
        <p:txBody>
          <a:bodyPr>
            <a:spAutoFit/>
          </a:bodyPr>
          <a:lstStyle/>
          <a:p>
            <a:pPr indent="2540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考向二</a:t>
            </a:r>
            <a:r>
              <a:rPr lang="zh-CN"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化学反应速率图像</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【例题</a:t>
            </a:r>
            <a:r>
              <a:rPr lang="en-US" altLang="zh-CN" sz="2200" b="1"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NEU-BZ-S92"/>
                <a:ea typeface="Arial" panose="020B0604020202020204" pitchFamily="34"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某密闭容器中发生如下反应</a:t>
            </a:r>
            <a:r>
              <a:rPr lang="en-US" altLang="zh-CN" sz="2200" dirty="0">
                <a:solidFill>
                  <a:srgbClr val="000000"/>
                </a:solidFill>
                <a:latin typeface="Times New Roman" panose="02020603050405020304" pitchFamily="18" charset="0"/>
                <a:cs typeface="Times New Roman" panose="02020603050405020304" pitchFamily="18" charset="0"/>
              </a:rPr>
              <a:t>:X(g)+3Y(g</a:t>
            </a:r>
            <a:r>
              <a:rPr lang="en-US" altLang="zh-CN" sz="2200" dirty="0" smtClean="0">
                <a:solidFill>
                  <a:srgbClr val="000000"/>
                </a:solidFill>
                <a:latin typeface="Times New Roman" panose="02020603050405020304" pitchFamily="18" charset="0"/>
                <a:cs typeface="Times New Roman" panose="02020603050405020304" pitchFamily="18" charset="0"/>
              </a:rPr>
              <a:t>)         2Z(g</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Δ</a:t>
            </a:r>
            <a:r>
              <a:rPr lang="en-US" altLang="zh-CN" sz="2200" i="1" dirty="0">
                <a:solidFill>
                  <a:srgbClr val="000000"/>
                </a:solidFill>
                <a:latin typeface="Times New Roman" panose="02020603050405020304" pitchFamily="18" charset="0"/>
                <a:cs typeface="Times New Roman" panose="02020603050405020304" pitchFamily="18" charset="0"/>
              </a:rPr>
              <a:t>H</a:t>
            </a:r>
            <a:r>
              <a:rPr lang="en-US" altLang="zh-CN" sz="2200" dirty="0">
                <a:solidFill>
                  <a:srgbClr val="000000"/>
                </a:solidFill>
                <a:latin typeface="Times New Roman" panose="02020603050405020304" pitchFamily="18" charset="0"/>
                <a:cs typeface="Times New Roman" panose="02020603050405020304" pitchFamily="18" charset="0"/>
              </a:rPr>
              <a:t>&lt;0</a:t>
            </a:r>
            <a:r>
              <a:rPr lang="zh-CN" altLang="zh-CN" sz="2200" dirty="0">
                <a:solidFill>
                  <a:srgbClr val="000000"/>
                </a:solidFill>
                <a:latin typeface="Times New Roman" panose="02020603050405020304" pitchFamily="18" charset="0"/>
                <a:cs typeface="Times New Roman" panose="02020603050405020304" pitchFamily="18" charset="0"/>
              </a:rPr>
              <a:t>。下图表示该反应的速率</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v</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随时间</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变化的关系</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5</a:t>
            </a:r>
            <a:r>
              <a:rPr lang="zh-CN" altLang="zh-CN" sz="2200" dirty="0">
                <a:solidFill>
                  <a:srgbClr val="000000"/>
                </a:solidFill>
                <a:latin typeface="Times New Roman" panose="02020603050405020304" pitchFamily="18" charset="0"/>
                <a:cs typeface="Times New Roman" panose="02020603050405020304" pitchFamily="18" charset="0"/>
              </a:rPr>
              <a:t>时刻外界条件有所改变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但都没有改变各物质的初始加入量。下列说法中正确的是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5</a:t>
            </a:r>
            <a:r>
              <a:rPr lang="zh-CN" altLang="zh-CN" sz="2200" dirty="0">
                <a:solidFill>
                  <a:srgbClr val="000000"/>
                </a:solidFill>
                <a:latin typeface="Times New Roman" panose="02020603050405020304" pitchFamily="18" charset="0"/>
                <a:cs typeface="Times New Roman" panose="02020603050405020304" pitchFamily="18" charset="0"/>
              </a:rPr>
              <a:t>时增大了压强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B.</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cs typeface="Times New Roman" panose="02020603050405020304" pitchFamily="18" charset="0"/>
              </a:rPr>
              <a:t>时降低了温度</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时加入了催化剂</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D.</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0</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时间内反应物的转化率</a:t>
            </a:r>
            <a:r>
              <a:rPr lang="zh-CN" altLang="zh-CN" sz="2200" dirty="0" smtClean="0">
                <a:solidFill>
                  <a:srgbClr val="000000"/>
                </a:solidFill>
                <a:latin typeface="Times New Roman" panose="02020603050405020304" pitchFamily="18" charset="0"/>
                <a:cs typeface="Times New Roman" panose="02020603050405020304" pitchFamily="18" charset="0"/>
              </a:rPr>
              <a:t>最低</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pic>
        <p:nvPicPr>
          <p:cNvPr id="10" name="Picture 59"/>
          <p:cNvPicPr/>
          <p:nvPr/>
        </p:nvPicPr>
        <p:blipFill>
          <a:blip r:embed="rId5" cstate="print"/>
          <a:stretch>
            <a:fillRect/>
          </a:stretch>
        </p:blipFill>
        <p:spPr>
          <a:xfrm>
            <a:off x="7116328" y="2193978"/>
            <a:ext cx="504113" cy="281429"/>
          </a:xfrm>
          <a:prstGeom prst="rect">
            <a:avLst/>
          </a:prstGeom>
        </p:spPr>
      </p:pic>
      <p:pic>
        <p:nvPicPr>
          <p:cNvPr id="14" name="Y13.eps" descr="id:2147490309;FounderCES"/>
          <p:cNvPicPr/>
          <p:nvPr/>
        </p:nvPicPr>
        <p:blipFill>
          <a:blip r:embed="rId6" cstate="print"/>
          <a:stretch>
            <a:fillRect/>
          </a:stretch>
        </p:blipFill>
        <p:spPr>
          <a:xfrm>
            <a:off x="5148064" y="3429000"/>
            <a:ext cx="3241167" cy="1892851"/>
          </a:xfrm>
          <a:prstGeom prst="rect">
            <a:avLst/>
          </a:prstGeom>
        </p:spPr>
      </p:pic>
    </p:spTree>
    <p:extLst>
      <p:ext uri="{BB962C8B-B14F-4D97-AF65-F5344CB8AC3E}">
        <p14:creationId xmlns:p14="http://schemas.microsoft.com/office/powerpoint/2010/main" xmlns="" val="1505982877"/>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a:hlinkClick r:id="rId2" action="ppaction://hlinksldjump"/>
          </p:cNvPr>
          <p:cNvSpPr/>
          <p:nvPr/>
        </p:nvSpPr>
        <p:spPr>
          <a:xfrm>
            <a:off x="467544" y="930492"/>
            <a:ext cx="1048354"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重点难点</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
            <a:hlinkClick r:id="rId3" action="ppaction://hlinksldjump"/>
          </p:cNvPr>
          <p:cNvSpPr/>
          <p:nvPr/>
        </p:nvSpPr>
        <p:spPr>
          <a:xfrm>
            <a:off x="1542527" y="930492"/>
            <a:ext cx="1052599"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重要考向</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
            <a:hlinkClick r:id="rId3" action="ppaction://hlinksldjump"/>
          </p:cNvPr>
          <p:cNvSpPr txBox="1"/>
          <p:nvPr/>
        </p:nvSpPr>
        <p:spPr>
          <a:xfrm>
            <a:off x="6156176" y="920429"/>
            <a:ext cx="646331"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a:t>考向一</a:t>
            </a:r>
          </a:p>
        </p:txBody>
      </p:sp>
      <p:sp>
        <p:nvSpPr>
          <p:cNvPr id="12" name="TextBox 40">
            <a:hlinkClick r:id="rId4" action="ppaction://hlinksldjump"/>
          </p:cNvPr>
          <p:cNvSpPr txBox="1"/>
          <p:nvPr/>
        </p:nvSpPr>
        <p:spPr>
          <a:xfrm>
            <a:off x="6999939" y="920429"/>
            <a:ext cx="646331"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a:t>考向二</a:t>
            </a:r>
          </a:p>
        </p:txBody>
      </p:sp>
      <p:sp>
        <p:nvSpPr>
          <p:cNvPr id="2" name="矩形 1"/>
          <p:cNvSpPr>
            <a:spLocks noChangeAspect="1"/>
          </p:cNvSpPr>
          <p:nvPr/>
        </p:nvSpPr>
        <p:spPr>
          <a:xfrm>
            <a:off x="508000" y="2513599"/>
            <a:ext cx="8128000" cy="208480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该反应气态物质化学计量数反应前后不相等</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故加压时平衡右移</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v</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&gt;v</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逆</a:t>
            </a: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降温时速率均减小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但平衡正向移动</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v</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&gt;v</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逆</a:t>
            </a: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1</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5</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平衡始终平衡或逆向移动</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0</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反应物的转化率最大。</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C</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4008306077"/>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a:hlinkClick r:id="rId2" action="ppaction://hlinksldjump"/>
          </p:cNvPr>
          <p:cNvSpPr/>
          <p:nvPr/>
        </p:nvSpPr>
        <p:spPr>
          <a:xfrm>
            <a:off x="467544" y="930492"/>
            <a:ext cx="1048354"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重点难点</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
            <a:hlinkClick r:id="rId3" action="ppaction://hlinksldjump"/>
          </p:cNvPr>
          <p:cNvSpPr/>
          <p:nvPr/>
        </p:nvSpPr>
        <p:spPr>
          <a:xfrm>
            <a:off x="1542527" y="930492"/>
            <a:ext cx="1052599"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重要考向</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
            <a:hlinkClick r:id="rId3" action="ppaction://hlinksldjump"/>
          </p:cNvPr>
          <p:cNvSpPr txBox="1"/>
          <p:nvPr/>
        </p:nvSpPr>
        <p:spPr>
          <a:xfrm>
            <a:off x="6156176" y="920429"/>
            <a:ext cx="646331"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a:t>考向一</a:t>
            </a:r>
          </a:p>
        </p:txBody>
      </p:sp>
      <p:sp>
        <p:nvSpPr>
          <p:cNvPr id="12" name="TextBox 40">
            <a:hlinkClick r:id="rId4" action="ppaction://hlinksldjump"/>
          </p:cNvPr>
          <p:cNvSpPr txBox="1"/>
          <p:nvPr/>
        </p:nvSpPr>
        <p:spPr>
          <a:xfrm>
            <a:off x="6999939" y="920429"/>
            <a:ext cx="646331"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a:t>考向二</a:t>
            </a:r>
          </a:p>
        </p:txBody>
      </p:sp>
      <p:sp>
        <p:nvSpPr>
          <p:cNvPr id="2" name="矩形 1"/>
          <p:cNvSpPr>
            <a:spLocks noChangeAspect="1"/>
          </p:cNvSpPr>
          <p:nvPr/>
        </p:nvSpPr>
        <p:spPr>
          <a:xfrm>
            <a:off x="508000" y="1207638"/>
            <a:ext cx="8128000" cy="5334922"/>
          </a:xfrm>
          <a:prstGeom prst="rect">
            <a:avLst/>
          </a:prstGeom>
        </p:spPr>
        <p:txBody>
          <a:bodyPr>
            <a:spAutoFit/>
          </a:bodyPr>
          <a:lstStyle/>
          <a:p>
            <a:pPr indent="254000">
              <a:lnSpc>
                <a:spcPct val="120000"/>
              </a:lnSpc>
              <a:spcAft>
                <a:spcPts val="0"/>
              </a:spcAft>
              <a:tabLst>
                <a:tab pos="1029335" algn="l"/>
                <a:tab pos="1850390" algn="l"/>
                <a:tab pos="2538095" algn="l"/>
                <a:tab pos="3221990" algn="l"/>
              </a:tabLst>
            </a:pPr>
            <a:r>
              <a:rPr lang="zh-CN" altLang="zh-CN" sz="22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成功体验</a:t>
            </a:r>
            <a:r>
              <a:rPr lang="en-US" altLang="zh-CN" sz="2200" b="1"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导学号</a:t>
            </a:r>
            <a:r>
              <a:rPr lang="en-US" altLang="zh-CN" sz="2200" dirty="0">
                <a:solidFill>
                  <a:srgbClr val="000000"/>
                </a:solidFill>
                <a:latin typeface="Arial" panose="020B0604020202020204" pitchFamily="34" charset="0"/>
                <a:cs typeface="Times New Roman" panose="02020603050405020304" pitchFamily="18" charset="0"/>
              </a:rPr>
              <a:t>22014023</a:t>
            </a:r>
            <a:r>
              <a:rPr lang="zh-CN" altLang="zh-CN" sz="2200" dirty="0">
                <a:solidFill>
                  <a:srgbClr val="000000"/>
                </a:solidFill>
                <a:latin typeface="Times New Roman" panose="02020603050405020304" pitchFamily="18" charset="0"/>
                <a:cs typeface="Times New Roman" panose="02020603050405020304" pitchFamily="18" charset="0"/>
              </a:rPr>
              <a:t>可逆反应</a:t>
            </a:r>
            <a:r>
              <a:rPr lang="en-US" altLang="zh-CN" sz="2200" dirty="0">
                <a:solidFill>
                  <a:srgbClr val="000000"/>
                </a:solidFill>
                <a:latin typeface="Times New Roman" panose="02020603050405020304" pitchFamily="18" charset="0"/>
                <a:cs typeface="Times New Roman" panose="02020603050405020304" pitchFamily="18" charset="0"/>
              </a:rPr>
              <a:t>2SO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(g)+O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(g</a:t>
            </a:r>
            <a:r>
              <a:rPr lang="en-US" altLang="zh-CN" sz="2200" dirty="0" smtClean="0">
                <a:solidFill>
                  <a:srgbClr val="000000"/>
                </a:solidFill>
                <a:latin typeface="Times New Roman" panose="02020603050405020304" pitchFamily="18" charset="0"/>
                <a:cs typeface="Times New Roman" panose="02020603050405020304" pitchFamily="18" charset="0"/>
              </a:rPr>
              <a:t>)         2SO</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3</a:t>
            </a:r>
            <a:r>
              <a:rPr lang="en-US" altLang="zh-CN" sz="2200" dirty="0" smtClean="0">
                <a:solidFill>
                  <a:srgbClr val="000000"/>
                </a:solidFill>
                <a:latin typeface="Times New Roman" panose="02020603050405020304" pitchFamily="18" charset="0"/>
                <a:cs typeface="Times New Roman" panose="02020603050405020304" pitchFamily="18" charset="0"/>
              </a:rPr>
              <a:t>(g</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Δ</a:t>
            </a:r>
            <a:r>
              <a:rPr lang="en-US" altLang="zh-CN" sz="2200" i="1" dirty="0">
                <a:solidFill>
                  <a:srgbClr val="000000"/>
                </a:solidFill>
                <a:latin typeface="Times New Roman" panose="02020603050405020304" pitchFamily="18" charset="0"/>
                <a:cs typeface="Times New Roman" panose="02020603050405020304" pitchFamily="18" charset="0"/>
              </a:rPr>
              <a:t>H</a:t>
            </a:r>
            <a:r>
              <a:rPr lang="en-US" altLang="zh-CN" sz="2200" dirty="0">
                <a:solidFill>
                  <a:srgbClr val="000000"/>
                </a:solidFill>
                <a:latin typeface="Times New Roman" panose="02020603050405020304" pitchFamily="18" charset="0"/>
                <a:cs typeface="Times New Roman" panose="02020603050405020304" pitchFamily="18" charset="0"/>
              </a:rPr>
              <a:t>&lt;0,</a:t>
            </a:r>
            <a:r>
              <a:rPr lang="zh-CN" altLang="zh-CN" sz="2200" dirty="0">
                <a:solidFill>
                  <a:srgbClr val="000000"/>
                </a:solidFill>
                <a:latin typeface="Times New Roman" panose="02020603050405020304" pitchFamily="18" charset="0"/>
                <a:cs typeface="Times New Roman" panose="02020603050405020304" pitchFamily="18" charset="0"/>
              </a:rPr>
              <a:t>在一定条件下达到平衡状态</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时间为</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时改变条件。化学反应速率与反应时间关系曲线符合下列条件的是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维持温度、反应体系容积不变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时充入</a:t>
            </a:r>
            <a:r>
              <a:rPr lang="en-US" altLang="zh-CN" sz="2200" dirty="0">
                <a:solidFill>
                  <a:srgbClr val="000000"/>
                </a:solidFill>
                <a:latin typeface="Times New Roman" panose="02020603050405020304" pitchFamily="18" charset="0"/>
                <a:cs typeface="Times New Roman" panose="02020603050405020304" pitchFamily="18" charset="0"/>
              </a:rPr>
              <a:t>SO</a:t>
            </a:r>
            <a:r>
              <a:rPr lang="en-US" altLang="zh-CN" sz="2200" baseline="-25000"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维持压强不变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时升高反应体系温度</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cs typeface="Times New Roman" panose="02020603050405020304" pitchFamily="18" charset="0"/>
              </a:rPr>
              <a:t>维持温度不变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时扩大反应体系容积</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D.</a:t>
            </a:r>
            <a:r>
              <a:rPr lang="zh-CN" altLang="zh-CN" sz="2200" dirty="0">
                <a:solidFill>
                  <a:srgbClr val="000000"/>
                </a:solidFill>
                <a:latin typeface="Times New Roman" panose="02020603050405020304" pitchFamily="18" charset="0"/>
                <a:cs typeface="Times New Roman" panose="02020603050405020304" pitchFamily="18" charset="0"/>
              </a:rPr>
              <a:t>维持温度、压强不变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时充入</a:t>
            </a:r>
            <a:r>
              <a:rPr lang="en-US" altLang="zh-CN" sz="2200" dirty="0">
                <a:solidFill>
                  <a:srgbClr val="000000"/>
                </a:solidFill>
                <a:latin typeface="Times New Roman" panose="02020603050405020304" pitchFamily="18" charset="0"/>
                <a:cs typeface="Times New Roman" panose="02020603050405020304" pitchFamily="18" charset="0"/>
              </a:rPr>
              <a:t>SO</a:t>
            </a:r>
            <a:r>
              <a:rPr lang="en-US" altLang="zh-CN" sz="2200" baseline="-25000"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时刻</a:t>
            </a:r>
            <a:r>
              <a:rPr lang="en-US" altLang="zh-CN" sz="2200" i="1" dirty="0">
                <a:solidFill>
                  <a:srgbClr val="000000"/>
                </a:solidFill>
                <a:latin typeface="Times New Roman" panose="02020603050405020304" pitchFamily="18" charset="0"/>
                <a:cs typeface="Times New Roman" panose="02020603050405020304" pitchFamily="18" charset="0"/>
              </a:rPr>
              <a:t>v</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变大、</a:t>
            </a:r>
            <a:r>
              <a:rPr lang="en-US" altLang="zh-CN" sz="2200" i="1" dirty="0">
                <a:solidFill>
                  <a:srgbClr val="000000"/>
                </a:solidFill>
                <a:latin typeface="Times New Roman" panose="02020603050405020304" pitchFamily="18" charset="0"/>
                <a:cs typeface="Times New Roman" panose="02020603050405020304" pitchFamily="18" charset="0"/>
              </a:rPr>
              <a:t>v</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变小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则不是温度的影响</a:t>
            </a: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容积不变通</a:t>
            </a:r>
            <a:r>
              <a:rPr lang="en-US" altLang="zh-CN" sz="2200" dirty="0">
                <a:solidFill>
                  <a:srgbClr val="000000"/>
                </a:solidFill>
                <a:latin typeface="Times New Roman" panose="02020603050405020304" pitchFamily="18" charset="0"/>
                <a:cs typeface="Times New Roman" panose="02020603050405020304" pitchFamily="18" charset="0"/>
              </a:rPr>
              <a:t>SO</a:t>
            </a:r>
            <a:r>
              <a:rPr lang="en-US" altLang="zh-CN" sz="2200" baseline="-25000"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时刻</a:t>
            </a:r>
            <a:r>
              <a:rPr lang="en-US" altLang="zh-CN" sz="2200" i="1" dirty="0">
                <a:solidFill>
                  <a:srgbClr val="000000"/>
                </a:solidFill>
                <a:latin typeface="Times New Roman" panose="02020603050405020304" pitchFamily="18" charset="0"/>
                <a:cs typeface="Times New Roman" panose="02020603050405020304" pitchFamily="18" charset="0"/>
              </a:rPr>
              <a:t>v</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变大、</a:t>
            </a:r>
            <a:r>
              <a:rPr lang="en-US" altLang="zh-CN" sz="2200" i="1" dirty="0">
                <a:solidFill>
                  <a:srgbClr val="000000"/>
                </a:solidFill>
                <a:latin typeface="Times New Roman" panose="02020603050405020304" pitchFamily="18" charset="0"/>
                <a:cs typeface="Times New Roman" panose="02020603050405020304" pitchFamily="18" charset="0"/>
              </a:rPr>
              <a:t>v</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不变</a:t>
            </a: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温度不变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t</a:t>
            </a:r>
            <a:r>
              <a:rPr lang="en-US" altLang="zh-CN" sz="2200" baseline="-25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时扩大容积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浓度都减小</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v</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v</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都减小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压强不变通</a:t>
            </a:r>
            <a:r>
              <a:rPr lang="en-US" altLang="zh-CN" sz="2200" dirty="0">
                <a:solidFill>
                  <a:srgbClr val="000000"/>
                </a:solidFill>
                <a:latin typeface="Times New Roman" panose="02020603050405020304" pitchFamily="18" charset="0"/>
                <a:cs typeface="Times New Roman" panose="02020603050405020304" pitchFamily="18" charset="0"/>
              </a:rPr>
              <a:t>SO</a:t>
            </a:r>
            <a:r>
              <a:rPr lang="en-US" altLang="zh-CN" sz="2200" baseline="-250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容积变大</a:t>
            </a:r>
            <a:r>
              <a:rPr lang="en-US" altLang="zh-CN" sz="2200" dirty="0">
                <a:solidFill>
                  <a:srgbClr val="000000"/>
                </a:solidFill>
                <a:latin typeface="Times New Roman" panose="02020603050405020304" pitchFamily="18" charset="0"/>
                <a:cs typeface="Times New Roman" panose="02020603050405020304" pitchFamily="18" charset="0"/>
              </a:rPr>
              <a:t>,SO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的浓度减小</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v</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减小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a:t>
            </a:r>
            <a:r>
              <a:rPr lang="en-US" altLang="zh-CN" sz="2200" dirty="0">
                <a:solidFill>
                  <a:srgbClr val="000000"/>
                </a:solidFill>
                <a:latin typeface="Times New Roman" panose="02020603050405020304" pitchFamily="18" charset="0"/>
                <a:cs typeface="Times New Roman" panose="02020603050405020304" pitchFamily="18" charset="0"/>
              </a:rPr>
              <a:t>SO</a:t>
            </a:r>
            <a:r>
              <a:rPr lang="en-US" altLang="zh-CN" sz="2200" baseline="-250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浓度变大</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v</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变大</a:t>
            </a:r>
            <a:r>
              <a:rPr lang="en-US" altLang="zh-CN" sz="2200" dirty="0">
                <a:solidFill>
                  <a:srgbClr val="000000"/>
                </a:solidFill>
                <a:latin typeface="Times New Roman" panose="02020603050405020304" pitchFamily="18" charset="0"/>
                <a:cs typeface="Times New Roman" panose="02020603050405020304" pitchFamily="18" charset="0"/>
              </a:rPr>
              <a:t>,D</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D</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Picture 59"/>
          <p:cNvPicPr/>
          <p:nvPr/>
        </p:nvPicPr>
        <p:blipFill>
          <a:blip r:embed="rId5" cstate="print"/>
          <a:stretch>
            <a:fillRect/>
          </a:stretch>
        </p:blipFill>
        <p:spPr>
          <a:xfrm>
            <a:off x="7081933" y="1318996"/>
            <a:ext cx="504113" cy="281429"/>
          </a:xfrm>
          <a:prstGeom prst="rect">
            <a:avLst/>
          </a:prstGeom>
        </p:spPr>
      </p:pic>
      <p:pic>
        <p:nvPicPr>
          <p:cNvPr id="10" name="Y14.eps" descr="id:2147490316;FounderCES"/>
          <p:cNvPicPr/>
          <p:nvPr/>
        </p:nvPicPr>
        <p:blipFill>
          <a:blip r:embed="rId6" cstate="print"/>
          <a:stretch>
            <a:fillRect/>
          </a:stretch>
        </p:blipFill>
        <p:spPr>
          <a:xfrm>
            <a:off x="6968132" y="2359766"/>
            <a:ext cx="1853031" cy="1616834"/>
          </a:xfrm>
          <a:prstGeom prst="rect">
            <a:avLst/>
          </a:prstGeom>
        </p:spPr>
      </p:pic>
    </p:spTree>
    <p:extLst>
      <p:ext uri="{BB962C8B-B14F-4D97-AF65-F5344CB8AC3E}">
        <p14:creationId xmlns:p14="http://schemas.microsoft.com/office/powerpoint/2010/main" xmlns="" val="3509352987"/>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2"/>
          <p:cNvSpPr txBox="1"/>
          <p:nvPr/>
        </p:nvSpPr>
        <p:spPr>
          <a:xfrm>
            <a:off x="6012160" y="836712"/>
            <a:ext cx="2250937" cy="369332"/>
          </a:xfrm>
          <a:prstGeom prst="rect">
            <a:avLst/>
          </a:prstGeom>
          <a:noFill/>
          <a:ln>
            <a:noFill/>
          </a:ln>
        </p:spPr>
        <p:txBody>
          <a:bodyPr wrap="none" rtlCol="0">
            <a:spAutoFit/>
          </a:bodyPr>
          <a:lstStyle/>
          <a:p>
            <a:r>
              <a:rPr lang="en-US" altLang="zh-CN" dirty="0" smtClean="0"/>
              <a:t>1       2       3       4       5</a:t>
            </a:r>
            <a:endParaRPr lang="zh-CN" altLang="en-US" dirty="0"/>
          </a:p>
        </p:txBody>
      </p:sp>
      <p:sp>
        <p:nvSpPr>
          <p:cNvPr id="10" name="矩形 9">
            <a:hlinkClick r:id="rId2" action="ppaction://hlinksldjump"/>
          </p:cNvPr>
          <p:cNvSpPr/>
          <p:nvPr/>
        </p:nvSpPr>
        <p:spPr>
          <a:xfrm>
            <a:off x="6009740" y="870465"/>
            <a:ext cx="310664" cy="294867"/>
          </a:xfrm>
          <a:prstGeom prst="rect">
            <a:avLst/>
          </a:prstGeom>
          <a:noFill/>
          <a:ln w="6350">
            <a:solidFill>
              <a:srgbClr val="C04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hlinkClick r:id="rId3" action="ppaction://hlinksldjump"/>
          </p:cNvPr>
          <p:cNvSpPr/>
          <p:nvPr/>
        </p:nvSpPr>
        <p:spPr>
          <a:xfrm>
            <a:off x="6495911" y="882685"/>
            <a:ext cx="292124"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hlinkClick r:id="rId4" action="ppaction://hlinksldjump"/>
          </p:cNvPr>
          <p:cNvSpPr/>
          <p:nvPr/>
        </p:nvSpPr>
        <p:spPr>
          <a:xfrm>
            <a:off x="6975594" y="882949"/>
            <a:ext cx="290277"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hlinkClick r:id="rId5" action="ppaction://hlinksldjump"/>
          </p:cNvPr>
          <p:cNvSpPr/>
          <p:nvPr/>
        </p:nvSpPr>
        <p:spPr>
          <a:xfrm>
            <a:off x="7464317" y="884374"/>
            <a:ext cx="288032"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hlinkClick r:id="rId6" action="ppaction://hlinksldjump"/>
          </p:cNvPr>
          <p:cNvSpPr/>
          <p:nvPr/>
        </p:nvSpPr>
        <p:spPr>
          <a:xfrm>
            <a:off x="7951958" y="873488"/>
            <a:ext cx="288032"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a:spLocks noChangeAspect="1"/>
          </p:cNvSpPr>
          <p:nvPr/>
        </p:nvSpPr>
        <p:spPr>
          <a:xfrm>
            <a:off x="508000" y="1207638"/>
            <a:ext cx="8128000" cy="252992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对于可逆反应</a:t>
            </a:r>
            <a:r>
              <a:rPr lang="en-US" altLang="zh-CN" sz="2200" dirty="0" smtClean="0">
                <a:solidFill>
                  <a:srgbClr val="000000"/>
                </a:solidFill>
                <a:latin typeface="Times New Roman" panose="02020603050405020304" pitchFamily="18" charset="0"/>
                <a:cs typeface="Times New Roman" panose="02020603050405020304" pitchFamily="18" charset="0"/>
              </a:rPr>
              <a:t>2SO</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2</a:t>
            </a:r>
            <a:r>
              <a:rPr lang="en-US" altLang="zh-CN" sz="2200" dirty="0" smtClean="0">
                <a:solidFill>
                  <a:srgbClr val="000000"/>
                </a:solidFill>
                <a:latin typeface="Times New Roman" panose="02020603050405020304" pitchFamily="18" charset="0"/>
                <a:cs typeface="Times New Roman" panose="02020603050405020304" pitchFamily="18" charset="0"/>
              </a:rPr>
              <a:t>+O</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2              </a:t>
            </a:r>
            <a:r>
              <a:rPr lang="en-US" altLang="zh-CN" sz="2200" dirty="0" smtClean="0">
                <a:solidFill>
                  <a:srgbClr val="000000"/>
                </a:solidFill>
                <a:latin typeface="Times New Roman" panose="02020603050405020304" pitchFamily="18" charset="0"/>
                <a:cs typeface="Times New Roman" panose="02020603050405020304" pitchFamily="18" charset="0"/>
              </a:rPr>
              <a:t>2SO</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正反应为放热反应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决定该反应速率的最主要因素是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温度</a:t>
            </a:r>
            <a:r>
              <a:rPr lang="en-US" altLang="zh-CN" sz="2200" dirty="0">
                <a:solidFill>
                  <a:srgbClr val="000000"/>
                </a:solidFill>
                <a:latin typeface="Times New Roman" panose="02020603050405020304" pitchFamily="18" charset="0"/>
                <a:cs typeface="Times New Roman" panose="02020603050405020304" pitchFamily="18" charset="0"/>
              </a:rPr>
              <a:t>	B.SO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的性质</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cs typeface="Times New Roman" panose="02020603050405020304" pitchFamily="18" charset="0"/>
              </a:rPr>
              <a:t>压强</a:t>
            </a:r>
            <a:r>
              <a:rPr lang="en-US" altLang="zh-CN" sz="2200" dirty="0">
                <a:solidFill>
                  <a:srgbClr val="000000"/>
                </a:solidFill>
                <a:latin typeface="Times New Roman" panose="02020603050405020304" pitchFamily="18" charset="0"/>
                <a:cs typeface="Times New Roman" panose="02020603050405020304" pitchFamily="18" charset="0"/>
              </a:rPr>
              <a:t>	D.</a:t>
            </a:r>
            <a:r>
              <a:rPr lang="zh-CN" altLang="zh-CN" sz="2200" dirty="0">
                <a:solidFill>
                  <a:srgbClr val="000000"/>
                </a:solidFill>
                <a:latin typeface="Times New Roman" panose="02020603050405020304" pitchFamily="18" charset="0"/>
                <a:cs typeface="Times New Roman" panose="02020603050405020304" pitchFamily="18" charset="0"/>
              </a:rPr>
              <a:t>催化剂</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决定反应速率的最主要因素是反应物本身的性质。</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B</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12" name="Picture 59"/>
          <p:cNvPicPr/>
          <p:nvPr/>
        </p:nvPicPr>
        <p:blipFill>
          <a:blip r:embed="rId7" cstate="print"/>
          <a:stretch>
            <a:fillRect/>
          </a:stretch>
        </p:blipFill>
        <p:spPr>
          <a:xfrm>
            <a:off x="3585660" y="1329882"/>
            <a:ext cx="504113" cy="281429"/>
          </a:xfrm>
          <a:prstGeom prst="rect">
            <a:avLst/>
          </a:prstGeom>
        </p:spPr>
      </p:pic>
    </p:spTree>
    <p:extLst>
      <p:ext uri="{BB962C8B-B14F-4D97-AF65-F5344CB8AC3E}">
        <p14:creationId xmlns:p14="http://schemas.microsoft.com/office/powerpoint/2010/main" xmlns="" val="1428481823"/>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2"/>
          <p:cNvSpPr txBox="1"/>
          <p:nvPr/>
        </p:nvSpPr>
        <p:spPr>
          <a:xfrm>
            <a:off x="6012160" y="836712"/>
            <a:ext cx="2250937" cy="369332"/>
          </a:xfrm>
          <a:prstGeom prst="rect">
            <a:avLst/>
          </a:prstGeom>
          <a:noFill/>
          <a:ln>
            <a:noFill/>
          </a:ln>
        </p:spPr>
        <p:txBody>
          <a:bodyPr wrap="none" rtlCol="0">
            <a:spAutoFit/>
          </a:bodyPr>
          <a:lstStyle/>
          <a:p>
            <a:r>
              <a:rPr lang="en-US" altLang="zh-CN" dirty="0" smtClean="0"/>
              <a:t>1       2       3       4       5</a:t>
            </a:r>
            <a:endParaRPr lang="zh-CN" altLang="en-US" dirty="0"/>
          </a:p>
        </p:txBody>
      </p:sp>
      <p:sp>
        <p:nvSpPr>
          <p:cNvPr id="9" name="矩形 8">
            <a:hlinkClick r:id="rId2" action="ppaction://hlinksldjump"/>
          </p:cNvPr>
          <p:cNvSpPr/>
          <p:nvPr/>
        </p:nvSpPr>
        <p:spPr>
          <a:xfrm>
            <a:off x="6009740" y="870465"/>
            <a:ext cx="310664"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hlinkClick r:id="rId3" action="ppaction://hlinksldjump"/>
          </p:cNvPr>
          <p:cNvSpPr/>
          <p:nvPr/>
        </p:nvSpPr>
        <p:spPr>
          <a:xfrm>
            <a:off x="6495911" y="882685"/>
            <a:ext cx="292124" cy="294867"/>
          </a:xfrm>
          <a:prstGeom prst="rect">
            <a:avLst/>
          </a:prstGeom>
          <a:noFill/>
          <a:ln w="6350">
            <a:solidFill>
              <a:srgbClr val="C04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hlinkClick r:id="rId4" action="ppaction://hlinksldjump"/>
          </p:cNvPr>
          <p:cNvSpPr/>
          <p:nvPr/>
        </p:nvSpPr>
        <p:spPr>
          <a:xfrm>
            <a:off x="6975594" y="882949"/>
            <a:ext cx="290277"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hlinkClick r:id="rId5" action="ppaction://hlinksldjump"/>
          </p:cNvPr>
          <p:cNvSpPr/>
          <p:nvPr/>
        </p:nvSpPr>
        <p:spPr>
          <a:xfrm>
            <a:off x="7464317" y="884374"/>
            <a:ext cx="288032"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hlinkClick r:id="rId6" action="ppaction://hlinksldjump"/>
          </p:cNvPr>
          <p:cNvSpPr/>
          <p:nvPr/>
        </p:nvSpPr>
        <p:spPr>
          <a:xfrm>
            <a:off x="7951958" y="873488"/>
            <a:ext cx="288032"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a:spLocks noChangeAspect="1"/>
          </p:cNvSpPr>
          <p:nvPr/>
        </p:nvSpPr>
        <p:spPr>
          <a:xfrm>
            <a:off x="508000" y="1212194"/>
            <a:ext cx="8128000" cy="496751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对</a:t>
            </a:r>
            <a:r>
              <a:rPr lang="en-US" altLang="zh-CN" sz="2200" dirty="0">
                <a:solidFill>
                  <a:srgbClr val="000000"/>
                </a:solidFill>
                <a:latin typeface="Times New Roman" panose="02020603050405020304" pitchFamily="18" charset="0"/>
                <a:cs typeface="Times New Roman" panose="02020603050405020304" pitchFamily="18" charset="0"/>
              </a:rPr>
              <a:t>10 mL 1 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盐酸与一小块大理石的化学反应</a:t>
            </a:r>
            <a:r>
              <a:rPr lang="en-US" altLang="zh-CN" sz="2200" dirty="0" smtClean="0">
                <a:solidFill>
                  <a:srgbClr val="000000"/>
                </a:solidFill>
                <a:latin typeface="Times New Roman" panose="02020603050405020304" pitchFamily="18" charset="0"/>
                <a:cs typeface="Times New Roman" panose="02020603050405020304" pitchFamily="18" charset="0"/>
              </a:rPr>
              <a:t>CaCO</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3</a:t>
            </a:r>
            <a:r>
              <a:rPr lang="en-US" altLang="zh-CN" sz="2200" dirty="0" smtClean="0">
                <a:solidFill>
                  <a:srgbClr val="000000"/>
                </a:solidFill>
                <a:latin typeface="Times New Roman" panose="02020603050405020304" pitchFamily="18" charset="0"/>
                <a:cs typeface="Times New Roman" panose="02020603050405020304" pitchFamily="18" charset="0"/>
              </a:rPr>
              <a:t>+2HCl CaCl</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2</a:t>
            </a:r>
            <a:r>
              <a:rPr lang="en-US" altLang="zh-CN" sz="2200" dirty="0" smtClean="0">
                <a:solidFill>
                  <a:srgbClr val="000000"/>
                </a:solidFill>
                <a:latin typeface="Times New Roman" panose="02020603050405020304" pitchFamily="18" charset="0"/>
                <a:cs typeface="Times New Roman" panose="02020603050405020304" pitchFamily="18" charset="0"/>
              </a:rPr>
              <a:t>+CO</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↑+H</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O,</a:t>
            </a:r>
            <a:r>
              <a:rPr lang="zh-CN" altLang="zh-CN" sz="2200" dirty="0">
                <a:solidFill>
                  <a:srgbClr val="000000"/>
                </a:solidFill>
                <a:latin typeface="Times New Roman" panose="02020603050405020304" pitchFamily="18" charset="0"/>
                <a:cs typeface="Times New Roman" panose="02020603050405020304" pitchFamily="18" charset="0"/>
              </a:rPr>
              <a:t>下列措施能使化学反应速率提高的是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加入一定量的</a:t>
            </a:r>
            <a:r>
              <a:rPr lang="en-US" altLang="zh-CN" sz="2200" dirty="0">
                <a:solidFill>
                  <a:srgbClr val="000000"/>
                </a:solidFill>
                <a:latin typeface="Times New Roman" panose="02020603050405020304" pitchFamily="18" charset="0"/>
                <a:cs typeface="Times New Roman" panose="02020603050405020304" pitchFamily="18" charset="0"/>
              </a:rPr>
              <a:t>CaCl</a:t>
            </a:r>
            <a:r>
              <a:rPr lang="en-US" altLang="zh-CN" sz="2200" baseline="-25000" dirty="0">
                <a:solidFill>
                  <a:srgbClr val="000000"/>
                </a:solidFill>
                <a:latin typeface="Times New Roman" panose="02020603050405020304" pitchFamily="18" charset="0"/>
                <a:cs typeface="Times New Roman" panose="02020603050405020304" pitchFamily="18" charset="0"/>
              </a:rPr>
              <a:t>2</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加入</a:t>
            </a:r>
            <a:r>
              <a:rPr lang="en-US" altLang="zh-CN" sz="2200" dirty="0">
                <a:solidFill>
                  <a:srgbClr val="000000"/>
                </a:solidFill>
                <a:latin typeface="Times New Roman" panose="02020603050405020304" pitchFamily="18" charset="0"/>
                <a:cs typeface="Times New Roman" panose="02020603050405020304" pitchFamily="18" charset="0"/>
              </a:rPr>
              <a:t>1.5 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的盐酸</a:t>
            </a:r>
            <a:r>
              <a:rPr lang="en-US" altLang="zh-CN" sz="2200" dirty="0">
                <a:solidFill>
                  <a:srgbClr val="000000"/>
                </a:solidFill>
                <a:latin typeface="Times New Roman" panose="02020603050405020304" pitchFamily="18" charset="0"/>
                <a:cs typeface="Times New Roman" panose="02020603050405020304" pitchFamily="18" charset="0"/>
              </a:rPr>
              <a:t>5 mL</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cs typeface="Times New Roman" panose="02020603050405020304" pitchFamily="18" charset="0"/>
              </a:rPr>
              <a:t>加入</a:t>
            </a:r>
            <a:r>
              <a:rPr lang="en-US" altLang="zh-CN" sz="2200" dirty="0">
                <a:solidFill>
                  <a:srgbClr val="000000"/>
                </a:solidFill>
                <a:latin typeface="Times New Roman" panose="02020603050405020304" pitchFamily="18" charset="0"/>
                <a:cs typeface="Times New Roman" panose="02020603050405020304" pitchFamily="18" charset="0"/>
              </a:rPr>
              <a:t>0.5 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的盐酸</a:t>
            </a:r>
            <a:r>
              <a:rPr lang="en-US" altLang="zh-CN" sz="2200" dirty="0">
                <a:solidFill>
                  <a:srgbClr val="000000"/>
                </a:solidFill>
                <a:latin typeface="Times New Roman" panose="02020603050405020304" pitchFamily="18" charset="0"/>
                <a:cs typeface="Times New Roman" panose="02020603050405020304" pitchFamily="18" charset="0"/>
              </a:rPr>
              <a:t>5 mL</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D.</a:t>
            </a:r>
            <a:r>
              <a:rPr lang="zh-CN" altLang="zh-CN" sz="2200" dirty="0">
                <a:solidFill>
                  <a:srgbClr val="000000"/>
                </a:solidFill>
                <a:latin typeface="Times New Roman" panose="02020603050405020304" pitchFamily="18" charset="0"/>
                <a:cs typeface="Times New Roman" panose="02020603050405020304" pitchFamily="18" charset="0"/>
              </a:rPr>
              <a:t>加入</a:t>
            </a:r>
            <a:r>
              <a:rPr lang="en-US" altLang="zh-CN" sz="2200" dirty="0">
                <a:solidFill>
                  <a:srgbClr val="000000"/>
                </a:solidFill>
                <a:latin typeface="Times New Roman" panose="02020603050405020304" pitchFamily="18" charset="0"/>
                <a:cs typeface="Times New Roman" panose="02020603050405020304" pitchFamily="18" charset="0"/>
              </a:rPr>
              <a:t>5 mL H</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O</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CaCl</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是反应的生成物</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其浓度的增大不能增大反应速率。</a:t>
            </a:r>
            <a:r>
              <a:rPr lang="en-US" altLang="zh-CN" sz="2200" dirty="0">
                <a:solidFill>
                  <a:srgbClr val="000000"/>
                </a:solidFill>
                <a:latin typeface="Times New Roman" panose="02020603050405020304" pitchFamily="18" charset="0"/>
                <a:cs typeface="Times New Roman" panose="02020603050405020304" pitchFamily="18" charset="0"/>
              </a:rPr>
              <a:t>1.5</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的盐酸使</a:t>
            </a:r>
            <a:r>
              <a:rPr lang="en-US" altLang="zh-CN" sz="2200"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的盐酸浓度增大</a:t>
            </a:r>
            <a:r>
              <a:rPr lang="en-US" altLang="zh-CN" sz="2200" dirty="0">
                <a:solidFill>
                  <a:srgbClr val="000000"/>
                </a:solidFill>
                <a:latin typeface="Times New Roman" panose="02020603050405020304" pitchFamily="18" charset="0"/>
                <a:cs typeface="Times New Roman" panose="02020603050405020304" pitchFamily="18" charset="0"/>
              </a:rPr>
              <a:t>,0.5</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的盐酸使</a:t>
            </a:r>
            <a:r>
              <a:rPr lang="en-US" altLang="zh-CN" sz="2200"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的盐酸浓度变小。水从一个方面讲它是反应的生成物</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其增加不能增大反应速率</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从另一方面讲它是反应物</a:t>
            </a:r>
            <a:r>
              <a:rPr lang="en-US" altLang="zh-CN" sz="2200" dirty="0" err="1">
                <a:solidFill>
                  <a:srgbClr val="000000"/>
                </a:solidFill>
                <a:latin typeface="Times New Roman" panose="02020603050405020304" pitchFamily="18" charset="0"/>
                <a:cs typeface="Times New Roman" panose="02020603050405020304" pitchFamily="18" charset="0"/>
              </a:rPr>
              <a:t>HCl</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的溶剂</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其增加使</a:t>
            </a:r>
            <a:r>
              <a:rPr lang="en-US" altLang="zh-CN" sz="2200" dirty="0" err="1">
                <a:solidFill>
                  <a:srgbClr val="000000"/>
                </a:solidFill>
                <a:latin typeface="Times New Roman" panose="02020603050405020304" pitchFamily="18" charset="0"/>
                <a:cs typeface="Times New Roman" panose="02020603050405020304" pitchFamily="18" charset="0"/>
              </a:rPr>
              <a:t>HCl</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浓度减小。</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B</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15" name="图片 14"/>
          <p:cNvPicPr/>
          <p:nvPr/>
        </p:nvPicPr>
        <p:blipFill>
          <a:blip r:embed="rId7" cstate="print"/>
          <a:stretch>
            <a:fillRect/>
          </a:stretch>
        </p:blipFill>
        <p:spPr>
          <a:xfrm>
            <a:off x="8449546" y="1340768"/>
            <a:ext cx="537792" cy="300231"/>
          </a:xfrm>
          <a:prstGeom prst="rect">
            <a:avLst/>
          </a:prstGeom>
        </p:spPr>
      </p:pic>
    </p:spTree>
    <p:extLst>
      <p:ext uri="{BB962C8B-B14F-4D97-AF65-F5344CB8AC3E}">
        <p14:creationId xmlns:p14="http://schemas.microsoft.com/office/powerpoint/2010/main" xmlns="" val="2996964954"/>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2"/>
          <p:cNvSpPr txBox="1"/>
          <p:nvPr/>
        </p:nvSpPr>
        <p:spPr>
          <a:xfrm>
            <a:off x="6012160" y="836712"/>
            <a:ext cx="2250937" cy="369332"/>
          </a:xfrm>
          <a:prstGeom prst="rect">
            <a:avLst/>
          </a:prstGeom>
          <a:noFill/>
          <a:ln>
            <a:noFill/>
          </a:ln>
        </p:spPr>
        <p:txBody>
          <a:bodyPr wrap="none" rtlCol="0">
            <a:spAutoFit/>
          </a:bodyPr>
          <a:lstStyle/>
          <a:p>
            <a:r>
              <a:rPr lang="en-US" altLang="zh-CN" dirty="0" smtClean="0"/>
              <a:t>1       2       3       4       5</a:t>
            </a:r>
            <a:endParaRPr lang="zh-CN" altLang="en-US" dirty="0"/>
          </a:p>
        </p:txBody>
      </p:sp>
      <p:sp>
        <p:nvSpPr>
          <p:cNvPr id="9" name="矩形 8">
            <a:hlinkClick r:id="rId2" action="ppaction://hlinksldjump"/>
          </p:cNvPr>
          <p:cNvSpPr/>
          <p:nvPr/>
        </p:nvSpPr>
        <p:spPr>
          <a:xfrm>
            <a:off x="6009740" y="870465"/>
            <a:ext cx="310664"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hlinkClick r:id="rId3" action="ppaction://hlinksldjump"/>
          </p:cNvPr>
          <p:cNvSpPr/>
          <p:nvPr/>
        </p:nvSpPr>
        <p:spPr>
          <a:xfrm>
            <a:off x="6495911" y="882685"/>
            <a:ext cx="292124"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hlinkClick r:id="rId4" action="ppaction://hlinksldjump"/>
          </p:cNvPr>
          <p:cNvSpPr/>
          <p:nvPr/>
        </p:nvSpPr>
        <p:spPr>
          <a:xfrm>
            <a:off x="6982082" y="882949"/>
            <a:ext cx="299073" cy="294867"/>
          </a:xfrm>
          <a:prstGeom prst="rect">
            <a:avLst/>
          </a:prstGeom>
          <a:noFill/>
          <a:ln w="6350">
            <a:solidFill>
              <a:srgbClr val="C04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hlinkClick r:id="rId5" action="ppaction://hlinksldjump"/>
          </p:cNvPr>
          <p:cNvSpPr/>
          <p:nvPr/>
        </p:nvSpPr>
        <p:spPr>
          <a:xfrm>
            <a:off x="7464317" y="884374"/>
            <a:ext cx="288032"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hlinkClick r:id="rId6" action="ppaction://hlinksldjump"/>
          </p:cNvPr>
          <p:cNvSpPr/>
          <p:nvPr/>
        </p:nvSpPr>
        <p:spPr>
          <a:xfrm>
            <a:off x="7951958" y="873488"/>
            <a:ext cx="288032"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a:spLocks noChangeAspect="1"/>
          </p:cNvSpPr>
          <p:nvPr/>
        </p:nvSpPr>
        <p:spPr>
          <a:xfrm>
            <a:off x="508000" y="1207638"/>
            <a:ext cx="8128000" cy="492865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导学号</a:t>
            </a:r>
            <a:r>
              <a:rPr lang="en-US" altLang="zh-CN" sz="2200" dirty="0">
                <a:solidFill>
                  <a:srgbClr val="000000"/>
                </a:solidFill>
                <a:latin typeface="Arial" panose="020B0604020202020204" pitchFamily="34" charset="0"/>
                <a:cs typeface="Times New Roman" panose="02020603050405020304" pitchFamily="18" charset="0"/>
              </a:rPr>
              <a:t>22014024</a:t>
            </a:r>
            <a:r>
              <a:rPr lang="zh-CN" altLang="zh-CN" sz="2200" dirty="0">
                <a:solidFill>
                  <a:srgbClr val="000000"/>
                </a:solidFill>
                <a:latin typeface="Times New Roman" panose="02020603050405020304" pitchFamily="18" charset="0"/>
                <a:cs typeface="Times New Roman" panose="02020603050405020304" pitchFamily="18" charset="0"/>
              </a:rPr>
              <a:t>根据化学反应</a:t>
            </a:r>
            <a:r>
              <a:rPr lang="en-US" altLang="zh-CN" sz="2200" dirty="0" smtClean="0">
                <a:solidFill>
                  <a:srgbClr val="000000"/>
                </a:solidFill>
                <a:latin typeface="Times New Roman" panose="02020603050405020304" pitchFamily="18" charset="0"/>
                <a:cs typeface="Times New Roman" panose="02020603050405020304" pitchFamily="18" charset="0"/>
              </a:rPr>
              <a:t>2SO</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2</a:t>
            </a:r>
            <a:r>
              <a:rPr lang="en-US" altLang="zh-CN" sz="2200" dirty="0" smtClean="0">
                <a:solidFill>
                  <a:srgbClr val="000000"/>
                </a:solidFill>
                <a:latin typeface="Times New Roman" panose="02020603050405020304" pitchFamily="18" charset="0"/>
                <a:cs typeface="Times New Roman" panose="02020603050405020304" pitchFamily="18" charset="0"/>
              </a:rPr>
              <a:t>+O</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2              </a:t>
            </a:r>
            <a:r>
              <a:rPr lang="en-US" altLang="zh-CN" sz="2200" dirty="0" smtClean="0">
                <a:solidFill>
                  <a:srgbClr val="000000"/>
                </a:solidFill>
                <a:latin typeface="Times New Roman" panose="02020603050405020304" pitchFamily="18" charset="0"/>
                <a:cs typeface="Times New Roman" panose="02020603050405020304" pitchFamily="18" charset="0"/>
              </a:rPr>
              <a:t>2SO</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取</a:t>
            </a:r>
            <a:r>
              <a:rPr lang="en-US" altLang="zh-CN" sz="2200" i="1" dirty="0">
                <a:solidFill>
                  <a:srgbClr val="000000"/>
                </a:solidFill>
                <a:latin typeface="Times New Roman" panose="02020603050405020304" pitchFamily="18" charset="0"/>
                <a:cs typeface="Times New Roman" panose="02020603050405020304" pitchFamily="18" charset="0"/>
              </a:rPr>
              <a:t>n</a:t>
            </a:r>
            <a:r>
              <a:rPr lang="en-US" altLang="zh-CN" sz="2200" dirty="0">
                <a:solidFill>
                  <a:srgbClr val="000000"/>
                </a:solidFill>
                <a:latin typeface="Times New Roman" panose="02020603050405020304" pitchFamily="18" charset="0"/>
                <a:cs typeface="Times New Roman" panose="02020603050405020304" pitchFamily="18" charset="0"/>
              </a:rPr>
              <a:t>(SO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n</a:t>
            </a:r>
            <a:r>
              <a:rPr lang="en-US" altLang="zh-CN" sz="2200" dirty="0">
                <a:solidFill>
                  <a:srgbClr val="000000"/>
                </a:solidFill>
                <a:latin typeface="Times New Roman" panose="02020603050405020304" pitchFamily="18" charset="0"/>
                <a:cs typeface="Times New Roman" panose="02020603050405020304" pitchFamily="18" charset="0"/>
              </a:rPr>
              <a:t>(O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相同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总质量也相同的混合气体</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不含</a:t>
            </a:r>
            <a:r>
              <a:rPr lang="en-US" altLang="zh-CN" sz="2200" dirty="0">
                <a:solidFill>
                  <a:srgbClr val="000000"/>
                </a:solidFill>
                <a:latin typeface="Times New Roman" panose="02020603050405020304" pitchFamily="18" charset="0"/>
                <a:cs typeface="Times New Roman" panose="02020603050405020304" pitchFamily="18" charset="0"/>
              </a:rPr>
              <a:t>SO</a:t>
            </a:r>
            <a:r>
              <a:rPr lang="en-US" altLang="zh-CN" sz="2200" baseline="-25000"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两等份</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分别置于密闭容器</a:t>
            </a: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内</a:t>
            </a: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两容器均能使其中的温度保持不变</a:t>
            </a: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还能使其中的压强不变</a:t>
            </a: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能使其容积保持不变。设</a:t>
            </a: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中的正反应速率分别为</a:t>
            </a:r>
            <a:r>
              <a:rPr lang="en-US" altLang="zh-CN" sz="2200" i="1"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b</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逆反应速率分别为</a:t>
            </a:r>
            <a:r>
              <a:rPr lang="en-US" altLang="zh-CN" sz="2200" i="1"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。下列关系中正确的是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A.</a:t>
            </a:r>
            <a:r>
              <a:rPr lang="en-US" altLang="zh-CN" sz="2200" i="1" dirty="0" err="1">
                <a:solidFill>
                  <a:srgbClr val="000000"/>
                </a:solidFill>
                <a:latin typeface="Times New Roman" panose="02020603050405020304" pitchFamily="18" charset="0"/>
                <a:cs typeface="Times New Roman" panose="02020603050405020304" pitchFamily="18" charset="0"/>
              </a:rPr>
              <a:t>a</a:t>
            </a:r>
            <a:r>
              <a:rPr lang="en-US" altLang="zh-CN" sz="2200" i="1"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a'=b'</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B.</a:t>
            </a:r>
            <a:r>
              <a:rPr lang="en-US" altLang="zh-CN" sz="2200" i="1" dirty="0" err="1">
                <a:solidFill>
                  <a:srgbClr val="000000"/>
                </a:solidFill>
                <a:latin typeface="Times New Roman" panose="02020603050405020304" pitchFamily="18" charset="0"/>
                <a:cs typeface="Times New Roman" panose="02020603050405020304" pitchFamily="18" charset="0"/>
              </a:rPr>
              <a:t>a</a:t>
            </a:r>
            <a:r>
              <a:rPr lang="en-US" altLang="zh-CN" sz="2200" i="1" dirty="0">
                <a:solidFill>
                  <a:srgbClr val="000000"/>
                </a:solidFill>
                <a:latin typeface="Times New Roman" panose="02020603050405020304" pitchFamily="18" charset="0"/>
                <a:cs typeface="Times New Roman" panose="02020603050405020304" pitchFamily="18" charset="0"/>
              </a:rPr>
              <a:t>&gt;b</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a'=b'</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C.</a:t>
            </a:r>
            <a:r>
              <a:rPr lang="en-US" altLang="zh-CN" sz="2200" i="1" dirty="0" err="1">
                <a:solidFill>
                  <a:srgbClr val="000000"/>
                </a:solidFill>
                <a:latin typeface="Times New Roman" panose="02020603050405020304" pitchFamily="18" charset="0"/>
                <a:cs typeface="Times New Roman" panose="02020603050405020304" pitchFamily="18" charset="0"/>
              </a:rPr>
              <a:t>a</a:t>
            </a:r>
            <a:r>
              <a:rPr lang="en-US" altLang="zh-CN" sz="2200" i="1" dirty="0">
                <a:solidFill>
                  <a:srgbClr val="000000"/>
                </a:solidFill>
                <a:latin typeface="Times New Roman" panose="02020603050405020304" pitchFamily="18" charset="0"/>
                <a:cs typeface="Times New Roman" panose="02020603050405020304" pitchFamily="18" charset="0"/>
              </a:rPr>
              <a:t>&gt;b</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a'&gt;b'</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D.</a:t>
            </a:r>
            <a:r>
              <a:rPr lang="en-US" altLang="zh-CN" sz="2200" i="1" dirty="0" err="1">
                <a:solidFill>
                  <a:srgbClr val="000000"/>
                </a:solidFill>
                <a:latin typeface="Times New Roman" panose="02020603050405020304" pitchFamily="18" charset="0"/>
                <a:cs typeface="Times New Roman" panose="02020603050405020304" pitchFamily="18" charset="0"/>
              </a:rPr>
              <a:t>a</a:t>
            </a:r>
            <a:r>
              <a:rPr lang="en-US" altLang="zh-CN" sz="2200" i="1"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a'&gt;b'</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反应从正反应开始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随着反应时间的延长</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气体物质的量减小</a:t>
            </a: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中温度不变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压强不变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容积变小了</a:t>
            </a: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中温度不变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容积不变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压强变小了</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a&gt;b</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正确。该可逆反应中的正、逆反应速率都受压强的影响</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a'&gt;b'</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也正确。</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C</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15" name="Picture 59"/>
          <p:cNvPicPr/>
          <p:nvPr/>
        </p:nvPicPr>
        <p:blipFill>
          <a:blip r:embed="rId7" cstate="print"/>
          <a:stretch>
            <a:fillRect/>
          </a:stretch>
        </p:blipFill>
        <p:spPr>
          <a:xfrm>
            <a:off x="5682731" y="1329882"/>
            <a:ext cx="504113" cy="281429"/>
          </a:xfrm>
          <a:prstGeom prst="rect">
            <a:avLst/>
          </a:prstGeom>
        </p:spPr>
      </p:pic>
    </p:spTree>
    <p:extLst>
      <p:ext uri="{BB962C8B-B14F-4D97-AF65-F5344CB8AC3E}">
        <p14:creationId xmlns:p14="http://schemas.microsoft.com/office/powerpoint/2010/main" xmlns="" val="244197827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2"/>
          <p:cNvSpPr txBox="1"/>
          <p:nvPr/>
        </p:nvSpPr>
        <p:spPr>
          <a:xfrm>
            <a:off x="6012160" y="836712"/>
            <a:ext cx="2250937" cy="369332"/>
          </a:xfrm>
          <a:prstGeom prst="rect">
            <a:avLst/>
          </a:prstGeom>
          <a:noFill/>
          <a:ln>
            <a:noFill/>
          </a:ln>
        </p:spPr>
        <p:txBody>
          <a:bodyPr wrap="none" rtlCol="0">
            <a:spAutoFit/>
          </a:bodyPr>
          <a:lstStyle/>
          <a:p>
            <a:r>
              <a:rPr lang="en-US" altLang="zh-CN" dirty="0" smtClean="0"/>
              <a:t>1       2       3       4       5</a:t>
            </a:r>
            <a:endParaRPr lang="zh-CN" altLang="en-US" dirty="0"/>
          </a:p>
        </p:txBody>
      </p:sp>
      <p:sp>
        <p:nvSpPr>
          <p:cNvPr id="9" name="矩形 8">
            <a:hlinkClick r:id="rId2" action="ppaction://hlinksldjump"/>
          </p:cNvPr>
          <p:cNvSpPr/>
          <p:nvPr/>
        </p:nvSpPr>
        <p:spPr>
          <a:xfrm>
            <a:off x="6009740" y="870465"/>
            <a:ext cx="310664"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hlinkClick r:id="rId3" action="ppaction://hlinksldjump"/>
          </p:cNvPr>
          <p:cNvSpPr/>
          <p:nvPr/>
        </p:nvSpPr>
        <p:spPr>
          <a:xfrm>
            <a:off x="6495911" y="882685"/>
            <a:ext cx="292124"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hlinkClick r:id="rId4" action="ppaction://hlinksldjump"/>
          </p:cNvPr>
          <p:cNvSpPr/>
          <p:nvPr/>
        </p:nvSpPr>
        <p:spPr>
          <a:xfrm>
            <a:off x="6975594" y="882949"/>
            <a:ext cx="290277"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hlinkClick r:id="rId5" action="ppaction://hlinksldjump"/>
          </p:cNvPr>
          <p:cNvSpPr/>
          <p:nvPr/>
        </p:nvSpPr>
        <p:spPr>
          <a:xfrm>
            <a:off x="7459954" y="884374"/>
            <a:ext cx="296759" cy="294867"/>
          </a:xfrm>
          <a:prstGeom prst="rect">
            <a:avLst/>
          </a:prstGeom>
          <a:noFill/>
          <a:ln w="6350">
            <a:solidFill>
              <a:srgbClr val="C04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hlinkClick r:id="rId6" action="ppaction://hlinksldjump"/>
          </p:cNvPr>
          <p:cNvSpPr/>
          <p:nvPr/>
        </p:nvSpPr>
        <p:spPr>
          <a:xfrm>
            <a:off x="7951958" y="873488"/>
            <a:ext cx="288032"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a:spLocks noChangeAspect="1"/>
          </p:cNvSpPr>
          <p:nvPr/>
        </p:nvSpPr>
        <p:spPr>
          <a:xfrm>
            <a:off x="508000" y="1209971"/>
            <a:ext cx="8128000" cy="370986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.(2016</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北京理综</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下列食品添加剂中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其使用目的与反应速率有关的是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抗氧化剂</a:t>
            </a:r>
            <a:r>
              <a:rPr lang="en-US" altLang="zh-CN" sz="2200" dirty="0">
                <a:solidFill>
                  <a:srgbClr val="000000"/>
                </a:solidFill>
                <a:latin typeface="Times New Roman" panose="02020603050405020304" pitchFamily="18" charset="0"/>
                <a:cs typeface="Times New Roman" panose="02020603050405020304" pitchFamily="18" charset="0"/>
              </a:rPr>
              <a:t>	B.</a:t>
            </a:r>
            <a:r>
              <a:rPr lang="zh-CN" altLang="zh-CN" sz="2200" dirty="0">
                <a:solidFill>
                  <a:srgbClr val="000000"/>
                </a:solidFill>
                <a:latin typeface="Times New Roman" panose="02020603050405020304" pitchFamily="18" charset="0"/>
                <a:cs typeface="Times New Roman" panose="02020603050405020304" pitchFamily="18" charset="0"/>
              </a:rPr>
              <a:t>调味剂</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cs typeface="Times New Roman" panose="02020603050405020304" pitchFamily="18" charset="0"/>
              </a:rPr>
              <a:t>着色剂</a:t>
            </a:r>
            <a:r>
              <a:rPr lang="en-US" altLang="zh-CN" sz="2200" dirty="0">
                <a:solidFill>
                  <a:srgbClr val="000000"/>
                </a:solidFill>
                <a:latin typeface="Times New Roman" panose="02020603050405020304" pitchFamily="18" charset="0"/>
                <a:cs typeface="Times New Roman" panose="02020603050405020304" pitchFamily="18" charset="0"/>
              </a:rPr>
              <a:t>	D.</a:t>
            </a:r>
            <a:r>
              <a:rPr lang="zh-CN" altLang="zh-CN" sz="2200" dirty="0">
                <a:solidFill>
                  <a:srgbClr val="000000"/>
                </a:solidFill>
                <a:latin typeface="Times New Roman" panose="02020603050405020304" pitchFamily="18" charset="0"/>
                <a:cs typeface="Times New Roman" panose="02020603050405020304" pitchFamily="18" charset="0"/>
              </a:rPr>
              <a:t>增稠剂</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抗氧化剂可以在一段时间内保护食品不被</a:t>
            </a:r>
            <a:r>
              <a:rPr lang="en-US" altLang="zh-CN" sz="2200" dirty="0">
                <a:solidFill>
                  <a:srgbClr val="000000"/>
                </a:solidFill>
                <a:latin typeface="Times New Roman" panose="02020603050405020304" pitchFamily="18" charset="0"/>
                <a:cs typeface="Times New Roman" panose="02020603050405020304" pitchFamily="18" charset="0"/>
              </a:rPr>
              <a:t>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氧化</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从而增长了保质期</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减慢了反应速率</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调味剂是用来增添食品味道的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着色剂是用来改善食品外观的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dirty="0">
                <a:solidFill>
                  <a:srgbClr val="000000"/>
                </a:solidFill>
                <a:latin typeface="Times New Roman" panose="02020603050405020304" pitchFamily="18" charset="0"/>
                <a:cs typeface="Times New Roman" panose="02020603050405020304" pitchFamily="18" charset="0"/>
              </a:rPr>
              <a:t>;D</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增稠剂是为了增加食品的黏稠度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与速率无关</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A</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244197827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2"/>
          <p:cNvSpPr txBox="1"/>
          <p:nvPr/>
        </p:nvSpPr>
        <p:spPr>
          <a:xfrm>
            <a:off x="6012160" y="836712"/>
            <a:ext cx="2250937" cy="369332"/>
          </a:xfrm>
          <a:prstGeom prst="rect">
            <a:avLst/>
          </a:prstGeom>
          <a:noFill/>
          <a:ln>
            <a:noFill/>
          </a:ln>
        </p:spPr>
        <p:txBody>
          <a:bodyPr wrap="none" rtlCol="0">
            <a:spAutoFit/>
          </a:bodyPr>
          <a:lstStyle/>
          <a:p>
            <a:r>
              <a:rPr lang="en-US" altLang="zh-CN" dirty="0" smtClean="0"/>
              <a:t>1       2       3       4       5</a:t>
            </a:r>
            <a:endParaRPr lang="zh-CN" altLang="en-US" dirty="0"/>
          </a:p>
        </p:txBody>
      </p:sp>
      <p:sp>
        <p:nvSpPr>
          <p:cNvPr id="10" name="矩形 9">
            <a:hlinkClick r:id="rId2" action="ppaction://hlinksldjump"/>
          </p:cNvPr>
          <p:cNvSpPr/>
          <p:nvPr/>
        </p:nvSpPr>
        <p:spPr>
          <a:xfrm>
            <a:off x="6009740" y="870465"/>
            <a:ext cx="310664"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hlinkClick r:id="rId3" action="ppaction://hlinksldjump"/>
          </p:cNvPr>
          <p:cNvSpPr/>
          <p:nvPr/>
        </p:nvSpPr>
        <p:spPr>
          <a:xfrm>
            <a:off x="6495911" y="882685"/>
            <a:ext cx="292124"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hlinkClick r:id="rId4" action="ppaction://hlinksldjump"/>
          </p:cNvPr>
          <p:cNvSpPr/>
          <p:nvPr/>
        </p:nvSpPr>
        <p:spPr>
          <a:xfrm>
            <a:off x="6975594" y="882949"/>
            <a:ext cx="290277"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hlinkClick r:id="rId5" action="ppaction://hlinksldjump"/>
          </p:cNvPr>
          <p:cNvSpPr/>
          <p:nvPr/>
        </p:nvSpPr>
        <p:spPr>
          <a:xfrm>
            <a:off x="7464317" y="884374"/>
            <a:ext cx="288032"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hlinkClick r:id="rId6" action="ppaction://hlinksldjump"/>
          </p:cNvPr>
          <p:cNvSpPr/>
          <p:nvPr/>
        </p:nvSpPr>
        <p:spPr>
          <a:xfrm>
            <a:off x="7933726" y="873488"/>
            <a:ext cx="302724" cy="294867"/>
          </a:xfrm>
          <a:prstGeom prst="rect">
            <a:avLst/>
          </a:prstGeom>
          <a:noFill/>
          <a:ln w="6350">
            <a:solidFill>
              <a:srgbClr val="C04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a:spLocks noChangeAspect="1"/>
          </p:cNvSpPr>
          <p:nvPr/>
        </p:nvSpPr>
        <p:spPr>
          <a:xfrm>
            <a:off x="508000" y="1207638"/>
            <a:ext cx="8128000" cy="492865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在密闭容器中通入</a:t>
            </a:r>
            <a:r>
              <a:rPr lang="en-US" altLang="zh-CN" sz="2200" i="1" dirty="0">
                <a:solidFill>
                  <a:srgbClr val="000000"/>
                </a:solidFill>
                <a:latin typeface="Times New Roman" panose="02020603050405020304" pitchFamily="18" charset="0"/>
                <a:cs typeface="Times New Roman" panose="02020603050405020304" pitchFamily="18" charset="0"/>
              </a:rPr>
              <a:t>a</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en-US" altLang="zh-CN" sz="2200" dirty="0">
                <a:solidFill>
                  <a:srgbClr val="000000"/>
                </a:solidFill>
                <a:latin typeface="Times New Roman" panose="02020603050405020304" pitchFamily="18" charset="0"/>
                <a:cs typeface="Times New Roman" panose="02020603050405020304" pitchFamily="18" charset="0"/>
              </a:rPr>
              <a:t> H</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(g)</a:t>
            </a:r>
            <a:r>
              <a:rPr lang="zh-CN" altLang="zh-CN" sz="2200" dirty="0">
                <a:solidFill>
                  <a:srgbClr val="000000"/>
                </a:solidFill>
                <a:latin typeface="Times New Roman" panose="02020603050405020304" pitchFamily="18" charset="0"/>
                <a:cs typeface="Times New Roman" panose="02020603050405020304" pitchFamily="18" charset="0"/>
              </a:rPr>
              <a:t>和</a:t>
            </a:r>
            <a:r>
              <a:rPr lang="en-US" altLang="zh-CN" sz="2200" i="1" dirty="0">
                <a:solidFill>
                  <a:srgbClr val="000000"/>
                </a:solidFill>
                <a:latin typeface="Times New Roman" panose="02020603050405020304" pitchFamily="18" charset="0"/>
                <a:cs typeface="Times New Roman" panose="02020603050405020304" pitchFamily="18" charset="0"/>
              </a:rPr>
              <a:t>b</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en-US" altLang="zh-CN" sz="2200" dirty="0">
                <a:solidFill>
                  <a:srgbClr val="000000"/>
                </a:solidFill>
                <a:latin typeface="Times New Roman" panose="02020603050405020304" pitchFamily="18" charset="0"/>
                <a:cs typeface="Times New Roman" panose="02020603050405020304" pitchFamily="18" charset="0"/>
              </a:rPr>
              <a:t> I</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(g),</a:t>
            </a:r>
            <a:r>
              <a:rPr lang="zh-CN" altLang="zh-CN" sz="2200" dirty="0">
                <a:solidFill>
                  <a:srgbClr val="000000"/>
                </a:solidFill>
                <a:latin typeface="Times New Roman" panose="02020603050405020304" pitchFamily="18" charset="0"/>
                <a:cs typeface="Times New Roman" panose="02020603050405020304" pitchFamily="18" charset="0"/>
              </a:rPr>
              <a:t>改变下列条件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反应速率将如何改变</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升高温度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填</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增大</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减小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或</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下同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加入正催化剂</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cs typeface="Times New Roman" panose="02020603050405020304" pitchFamily="18" charset="0"/>
              </a:rPr>
              <a:t>容积不变充入更多的</a:t>
            </a:r>
            <a:r>
              <a:rPr lang="en-US" altLang="zh-CN" sz="2200" dirty="0">
                <a:solidFill>
                  <a:srgbClr val="000000"/>
                </a:solidFill>
                <a:latin typeface="Times New Roman" panose="02020603050405020304" pitchFamily="18" charset="0"/>
                <a:cs typeface="Times New Roman" panose="02020603050405020304" pitchFamily="18" charset="0"/>
              </a:rPr>
              <a:t>H</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(4)</a:t>
            </a:r>
            <a:r>
              <a:rPr lang="zh-CN" altLang="zh-CN" sz="2200" dirty="0">
                <a:solidFill>
                  <a:srgbClr val="000000"/>
                </a:solidFill>
                <a:latin typeface="Times New Roman" panose="02020603050405020304" pitchFamily="18" charset="0"/>
                <a:cs typeface="Times New Roman" panose="02020603050405020304" pitchFamily="18" charset="0"/>
              </a:rPr>
              <a:t>扩大容器的容积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(5)</a:t>
            </a:r>
            <a:r>
              <a:rPr lang="zh-CN" altLang="zh-CN" sz="2200" dirty="0">
                <a:solidFill>
                  <a:srgbClr val="000000"/>
                </a:solidFill>
                <a:latin typeface="Times New Roman" panose="02020603050405020304" pitchFamily="18" charset="0"/>
                <a:cs typeface="Times New Roman" panose="02020603050405020304" pitchFamily="18" charset="0"/>
              </a:rPr>
              <a:t>容器容积不变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通入氖气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升高温度、增大压强、增大反应物的浓度、使用正催化剂都会增大反应速率。扩大容器的容积相当于减小反应体系的压强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反应速率减小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容器容积不变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通入氖气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并没有改变反应体系的浓度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所以反应速率不变。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增大　</a:t>
            </a: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增大　</a:t>
            </a:r>
            <a:r>
              <a:rPr lang="en-US" altLang="zh-CN" sz="22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cs typeface="Times New Roman" panose="02020603050405020304" pitchFamily="18" charset="0"/>
              </a:rPr>
              <a:t>增大　</a:t>
            </a:r>
            <a:r>
              <a:rPr lang="en-US" altLang="zh-CN" sz="2200" dirty="0">
                <a:solidFill>
                  <a:srgbClr val="000000"/>
                </a:solidFill>
                <a:latin typeface="Times New Roman" panose="02020603050405020304" pitchFamily="18" charset="0"/>
                <a:cs typeface="Times New Roman" panose="02020603050405020304" pitchFamily="18" charset="0"/>
              </a:rPr>
              <a:t>(4)</a:t>
            </a:r>
            <a:r>
              <a:rPr lang="zh-CN" altLang="zh-CN" sz="2200" dirty="0">
                <a:solidFill>
                  <a:srgbClr val="000000"/>
                </a:solidFill>
                <a:latin typeface="Times New Roman" panose="02020603050405020304" pitchFamily="18" charset="0"/>
                <a:cs typeface="Times New Roman" panose="02020603050405020304" pitchFamily="18" charset="0"/>
              </a:rPr>
              <a:t>减小　</a:t>
            </a:r>
            <a:r>
              <a:rPr lang="en-US" altLang="zh-CN" sz="2200" dirty="0">
                <a:solidFill>
                  <a:srgbClr val="000000"/>
                </a:solidFill>
                <a:latin typeface="Times New Roman" panose="02020603050405020304" pitchFamily="18" charset="0"/>
                <a:cs typeface="Times New Roman" panose="02020603050405020304" pitchFamily="18" charset="0"/>
              </a:rPr>
              <a:t>(5)</a:t>
            </a:r>
            <a:r>
              <a:rPr lang="zh-CN" altLang="zh-CN" sz="2200" dirty="0">
                <a:solidFill>
                  <a:srgbClr val="000000"/>
                </a:solidFill>
                <a:latin typeface="Times New Roman" panose="02020603050405020304" pitchFamily="18" charset="0"/>
                <a:cs typeface="Times New Roman" panose="02020603050405020304" pitchFamily="18" charset="0"/>
              </a:rPr>
              <a:t>不变</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2504682223"/>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wipe(down)">
                                      <p:cBhvr>
                                        <p:cTn id="7" dur="500"/>
                                        <p:tgtEl>
                                          <p:spTgt spid="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wipe(down)">
                                      <p:cBhvr>
                                        <p:cTn id="1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xmlns="" val="1671464507"/>
              </p:ext>
            </p:extLst>
          </p:nvPr>
        </p:nvGraphicFramePr>
        <p:xfrm>
          <a:off x="508000" y="1391222"/>
          <a:ext cx="8128000" cy="4329555"/>
        </p:xfrm>
        <a:graphic>
          <a:graphicData uri="http://schemas.openxmlformats.org/presentationml/2006/ole">
            <p:oleObj spid="_x0000_s9219" name="文档" r:id="rId3" imgW="3839157" imgH="2044445" progId="Word.Document.12">
              <p:embed/>
            </p:oleObj>
          </a:graphicData>
        </a:graphic>
      </p:graphicFrame>
    </p:spTree>
    <p:extLst>
      <p:ext uri="{BB962C8B-B14F-4D97-AF65-F5344CB8AC3E}">
        <p14:creationId xmlns:p14="http://schemas.microsoft.com/office/powerpoint/2010/main" xmlns="" val="36763274"/>
      </p:ext>
    </p:extLst>
  </p:cSld>
  <p:clrMapOvr>
    <a:masterClrMapping/>
  </p:clrMapOvr>
  <p:transition spd="slow">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阅读思考</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自主检测</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884774"/>
            <a:ext cx="8128000" cy="3342453"/>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任务一、阅读教材第</a:t>
            </a:r>
            <a:r>
              <a:rPr lang="en-US" altLang="zh-CN" sz="2200" dirty="0">
                <a:solidFill>
                  <a:srgbClr val="000000"/>
                </a:solidFill>
                <a:latin typeface="Times New Roman" panose="02020603050405020304" pitchFamily="18" charset="0"/>
                <a:cs typeface="Times New Roman" panose="02020603050405020304" pitchFamily="18" charset="0"/>
              </a:rPr>
              <a:t>35</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至</a:t>
            </a:r>
            <a:r>
              <a:rPr lang="en-US" altLang="zh-CN" sz="2200" dirty="0">
                <a:solidFill>
                  <a:srgbClr val="000000"/>
                </a:solidFill>
                <a:latin typeface="Times New Roman" panose="02020603050405020304" pitchFamily="18" charset="0"/>
                <a:cs typeface="Times New Roman" panose="02020603050405020304" pitchFamily="18" charset="0"/>
              </a:rPr>
              <a:t>38</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页</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体会浓度、压强、温度、催化剂对化学反应速率影响的原因</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回答下列问题</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什么是活化分子</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什么是活化能</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浓度是如何影响化学反应速率的</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提示</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化学反应过程中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能量较高、有可能发生有效碰撞的分子称为活化分子。活化分子的平均能量与所有分子的平均能量之差称为活化能。增大反应物浓度时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单位体积内活化分子数增多</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反应物发生有效碰撞的次数增多</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所以反应速率增大</a:t>
            </a:r>
            <a:r>
              <a:rPr lang="zh-CN" altLang="zh-CN" sz="22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368912150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xmlns="" val="3792066595"/>
              </p:ext>
            </p:extLst>
          </p:nvPr>
        </p:nvGraphicFramePr>
        <p:xfrm>
          <a:off x="508000" y="1096592"/>
          <a:ext cx="8128000" cy="5428752"/>
        </p:xfrm>
        <a:graphic>
          <a:graphicData uri="http://schemas.openxmlformats.org/presentationml/2006/ole">
            <p:oleObj spid="_x0000_s10243" name="文档" r:id="rId3" imgW="3839157" imgH="2563657" progId="Word.Document.12">
              <p:embed/>
            </p:oleObj>
          </a:graphicData>
        </a:graphic>
      </p:graphicFrame>
    </p:spTree>
    <p:extLst>
      <p:ext uri="{BB962C8B-B14F-4D97-AF65-F5344CB8AC3E}">
        <p14:creationId xmlns:p14="http://schemas.microsoft.com/office/powerpoint/2010/main" xmlns="" val="454387125"/>
      </p:ext>
    </p:extLst>
  </p:cSld>
  <p:clrMapOvr>
    <a:masterClrMapping/>
  </p:clrMapOvr>
  <p:transition spd="slow">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阅读思考</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自主检测</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07638"/>
            <a:ext cx="8128000" cy="533492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碰撞理论的内容有哪些</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什么是有效碰撞</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有效碰撞必备条件有哪些</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提示</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碰撞理论的内容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反应物分子间必须相互碰撞才有可能发生反应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反应速率的大小与单位时间内反应物分子间的碰撞次数成正比。</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有效碰撞</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不是每次碰撞都能发生反应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能发生反应的碰撞称为有效碰撞。</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有效碰撞必须满足两个条件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一是发生碰撞的分子具有较高的能量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二是分子在一定的方向上发生碰撞。</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压强、温度、催化剂分别是如何影响化学反应速率的</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提示</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对于气体参加的反应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增大压强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减小容积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反应速率加快</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减小压强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增大容积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反应速率减慢。</a:t>
            </a: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升高温度反应速率增大</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降低温度反应速率减小。</a:t>
            </a:r>
            <a:r>
              <a:rPr lang="en-US" altLang="zh-CN" sz="22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加入催化剂可以增大反应速率。</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374321693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down)">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wipe(down)">
                                      <p:cBhvr>
                                        <p:cTn id="1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阅读思考</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自主检测</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441956"/>
            <a:ext cx="8128000" cy="450732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任务二、认真阅读教材第</a:t>
            </a:r>
            <a:r>
              <a:rPr lang="en-US" altLang="zh-CN" sz="2200" dirty="0">
                <a:solidFill>
                  <a:srgbClr val="000000"/>
                </a:solidFill>
                <a:latin typeface="Times New Roman" panose="02020603050405020304" pitchFamily="18" charset="0"/>
                <a:cs typeface="Times New Roman" panose="02020603050405020304" pitchFamily="18" charset="0"/>
              </a:rPr>
              <a:t>39</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页到第</a:t>
            </a:r>
            <a:r>
              <a:rPr lang="en-US" altLang="zh-CN" sz="2200" dirty="0">
                <a:solidFill>
                  <a:srgbClr val="000000"/>
                </a:solidFill>
                <a:latin typeface="Times New Roman" panose="02020603050405020304" pitchFamily="18" charset="0"/>
                <a:cs typeface="Times New Roman" panose="02020603050405020304" pitchFamily="18" charset="0"/>
              </a:rPr>
              <a:t>40</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页的内容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分别完成下列任务</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影响化学反应速率的因素中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除了浓度、温度、压强和催化剂外</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还有哪些因素</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提示</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反应物间的接触面积、光、电磁波、超声波等因素也会对化学反应速率产生影响。</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完成教材第</a:t>
            </a:r>
            <a:r>
              <a:rPr lang="en-US" altLang="zh-CN" sz="2200" dirty="0">
                <a:solidFill>
                  <a:srgbClr val="000000"/>
                </a:solidFill>
                <a:latin typeface="Times New Roman" panose="02020603050405020304" pitchFamily="18" charset="0"/>
                <a:cs typeface="Times New Roman" panose="02020603050405020304" pitchFamily="18" charset="0"/>
              </a:rPr>
              <a:t>40</a:t>
            </a:r>
            <a:r>
              <a:rPr lang="zh-CN" altLang="zh-CN" sz="2200" dirty="0">
                <a:solidFill>
                  <a:srgbClr val="000000"/>
                </a:solidFill>
                <a:latin typeface="Times New Roman" panose="02020603050405020304" pitchFamily="18" charset="0"/>
                <a:cs typeface="Times New Roman" panose="02020603050405020304" pitchFamily="18" charset="0"/>
              </a:rPr>
              <a:t>页交流与讨论中的问题。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提示</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合成氨时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高温、高压使用适当的催化剂都能加快合成氨的反应速率。</a:t>
            </a: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增大了反应物的接触面积和空气的浓度从而加快化学反应速率。</a:t>
            </a:r>
            <a:r>
              <a:rPr lang="en-US" altLang="zh-CN" sz="22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降低温度减慢了化学反应速率。</a:t>
            </a:r>
            <a:r>
              <a:rPr lang="en-US" altLang="zh-CN" sz="2200" dirty="0">
                <a:solidFill>
                  <a:srgbClr val="000000"/>
                </a:solidFill>
                <a:latin typeface="Times New Roman" panose="02020603050405020304" pitchFamily="18" charset="0"/>
                <a:cs typeface="Times New Roman" panose="02020603050405020304" pitchFamily="18" charset="0"/>
              </a:rPr>
              <a:t>(4)</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加入二氧化锰作催化剂加快化学反应速率。</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420446036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a:hlinkClick r:id="rId2" action="ppaction://hlinksldjump"/>
          </p:cNvPr>
          <p:cNvSpPr/>
          <p:nvPr/>
        </p:nvSpPr>
        <p:spPr>
          <a:xfrm>
            <a:off x="467544" y="930492"/>
            <a:ext cx="1048354"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阅读思考</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 name="矩形 4">
            <a:hlinkClick r:id="rId3" action="ppaction://hlinksldjump"/>
          </p:cNvPr>
          <p:cNvSpPr/>
          <p:nvPr/>
        </p:nvSpPr>
        <p:spPr>
          <a:xfrm>
            <a:off x="1542527" y="930492"/>
            <a:ext cx="1052599"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自主检测</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340768"/>
            <a:ext cx="8128000" cy="492865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在</a:t>
            </a:r>
            <a:r>
              <a:rPr lang="en-US" altLang="zh-CN" sz="2200" dirty="0">
                <a:solidFill>
                  <a:srgbClr val="000000"/>
                </a:solidFill>
                <a:latin typeface="Times New Roman" panose="02020603050405020304" pitchFamily="18" charset="0"/>
                <a:cs typeface="Times New Roman" panose="02020603050405020304" pitchFamily="18" charset="0"/>
              </a:rPr>
              <a:t>C(s)+CO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(g</a:t>
            </a:r>
            <a:r>
              <a:rPr lang="en-US" altLang="zh-CN" sz="2200" dirty="0" smtClean="0">
                <a:solidFill>
                  <a:srgbClr val="000000"/>
                </a:solidFill>
                <a:latin typeface="Times New Roman" panose="02020603050405020304" pitchFamily="18" charset="0"/>
                <a:cs typeface="Times New Roman" panose="02020603050405020304" pitchFamily="18" charset="0"/>
              </a:rPr>
              <a:t>)         2CO(g</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的反应中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现采取下列措施</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①</a:t>
            </a:r>
            <a:r>
              <a:rPr lang="zh-CN" altLang="zh-CN" sz="2200" dirty="0">
                <a:solidFill>
                  <a:srgbClr val="000000"/>
                </a:solidFill>
                <a:latin typeface="Times New Roman" panose="02020603050405020304" pitchFamily="18" charset="0"/>
                <a:cs typeface="Times New Roman" panose="02020603050405020304" pitchFamily="18" charset="0"/>
              </a:rPr>
              <a:t>缩小体积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增大压强　</a:t>
            </a:r>
            <a:r>
              <a:rPr lang="zh-CN" altLang="zh-CN" sz="2200" dirty="0">
                <a:solidFill>
                  <a:srgbClr val="000000"/>
                </a:solidFill>
                <a:latin typeface="NEU-BZ-S92"/>
                <a:cs typeface="宋体" panose="02010600030101010101" pitchFamily="2" charset="-122"/>
              </a:rPr>
              <a:t>②</a:t>
            </a:r>
            <a:r>
              <a:rPr lang="zh-CN" altLang="zh-CN" sz="2200" dirty="0">
                <a:solidFill>
                  <a:srgbClr val="000000"/>
                </a:solidFill>
                <a:latin typeface="Times New Roman" panose="02020603050405020304" pitchFamily="18" charset="0"/>
                <a:cs typeface="Times New Roman" panose="02020603050405020304" pitchFamily="18" charset="0"/>
              </a:rPr>
              <a:t>增加碳的量　</a:t>
            </a:r>
            <a:r>
              <a:rPr lang="zh-CN" altLang="zh-CN" sz="2200" dirty="0">
                <a:solidFill>
                  <a:srgbClr val="000000"/>
                </a:solidFill>
                <a:latin typeface="NEU-BZ-S92"/>
                <a:cs typeface="宋体" panose="02010600030101010101" pitchFamily="2" charset="-122"/>
              </a:rPr>
              <a:t>③</a:t>
            </a:r>
            <a:r>
              <a:rPr lang="zh-CN" altLang="zh-CN" sz="2200" dirty="0">
                <a:solidFill>
                  <a:srgbClr val="000000"/>
                </a:solidFill>
                <a:latin typeface="Times New Roman" panose="02020603050405020304" pitchFamily="18" charset="0"/>
                <a:cs typeface="Times New Roman" panose="02020603050405020304" pitchFamily="18" charset="0"/>
              </a:rPr>
              <a:t>通入</a:t>
            </a:r>
            <a:r>
              <a:rPr lang="en-US" altLang="zh-CN" sz="2200" dirty="0">
                <a:solidFill>
                  <a:srgbClr val="000000"/>
                </a:solidFill>
                <a:latin typeface="Times New Roman" panose="02020603050405020304" pitchFamily="18" charset="0"/>
                <a:cs typeface="Times New Roman" panose="02020603050405020304" pitchFamily="18" charset="0"/>
              </a:rPr>
              <a:t>CO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NEU-BZ-S92"/>
                <a:cs typeface="宋体" panose="02010600030101010101" pitchFamily="2" charset="-122"/>
              </a:rPr>
              <a:t>④</a:t>
            </a:r>
            <a:r>
              <a:rPr lang="zh-CN" altLang="zh-CN" sz="2200" dirty="0">
                <a:solidFill>
                  <a:srgbClr val="000000"/>
                </a:solidFill>
                <a:latin typeface="Times New Roman" panose="02020603050405020304" pitchFamily="18" charset="0"/>
                <a:cs typeface="Times New Roman" panose="02020603050405020304" pitchFamily="18" charset="0"/>
              </a:rPr>
              <a:t>恒容下充入</a:t>
            </a:r>
            <a:r>
              <a:rPr lang="en-US" altLang="zh-CN" sz="2200" dirty="0">
                <a:solidFill>
                  <a:srgbClr val="000000"/>
                </a:solidFill>
                <a:latin typeface="Times New Roman" panose="02020603050405020304" pitchFamily="18" charset="0"/>
                <a:cs typeface="Times New Roman" panose="02020603050405020304" pitchFamily="18" charset="0"/>
              </a:rPr>
              <a:t>N</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NEU-BZ-S92"/>
                <a:cs typeface="宋体" panose="02010600030101010101" pitchFamily="2" charset="-122"/>
              </a:rPr>
              <a:t>⑤</a:t>
            </a:r>
            <a:r>
              <a:rPr lang="zh-CN" altLang="zh-CN" sz="2200" dirty="0">
                <a:solidFill>
                  <a:srgbClr val="000000"/>
                </a:solidFill>
                <a:latin typeface="Times New Roman" panose="02020603050405020304" pitchFamily="18" charset="0"/>
                <a:cs typeface="Times New Roman" panose="02020603050405020304" pitchFamily="18" charset="0"/>
              </a:rPr>
              <a:t>恒压下充入</a:t>
            </a:r>
            <a:r>
              <a:rPr lang="en-US" altLang="zh-CN" sz="2200" dirty="0">
                <a:solidFill>
                  <a:srgbClr val="000000"/>
                </a:solidFill>
                <a:latin typeface="Times New Roman" panose="02020603050405020304" pitchFamily="18" charset="0"/>
                <a:cs typeface="Times New Roman" panose="02020603050405020304" pitchFamily="18" charset="0"/>
              </a:rPr>
              <a:t>N</a:t>
            </a:r>
            <a:r>
              <a:rPr lang="en-US" altLang="zh-CN" sz="2200" baseline="-25000" dirty="0">
                <a:solidFill>
                  <a:srgbClr val="000000"/>
                </a:solidFill>
                <a:latin typeface="Times New Roman" panose="02020603050405020304" pitchFamily="18" charset="0"/>
                <a:cs typeface="Times New Roman" panose="02020603050405020304" pitchFamily="18" charset="0"/>
              </a:rPr>
              <a:t>2</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能够使反应速率增大的措施是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NEU-BZ-S92"/>
                <a:cs typeface="宋体" panose="02010600030101010101" pitchFamily="2" charset="-122"/>
              </a:rPr>
              <a:t>①④</a:t>
            </a:r>
            <a:r>
              <a:rPr lang="en-US" altLang="zh-CN" sz="2200" dirty="0">
                <a:solidFill>
                  <a:srgbClr val="000000"/>
                </a:solidFill>
                <a:latin typeface="Times New Roman" panose="02020603050405020304" pitchFamily="18" charset="0"/>
                <a:cs typeface="Times New Roman" panose="02020603050405020304" pitchFamily="18" charset="0"/>
              </a:rPr>
              <a:t>	B.</a:t>
            </a:r>
            <a:r>
              <a:rPr lang="zh-CN" altLang="zh-CN" sz="2200" dirty="0">
                <a:solidFill>
                  <a:srgbClr val="000000"/>
                </a:solidFill>
                <a:latin typeface="NEU-BZ-S92"/>
                <a:cs typeface="宋体" panose="02010600030101010101" pitchFamily="2" charset="-122"/>
              </a:rPr>
              <a:t>②③⑤</a:t>
            </a:r>
            <a:r>
              <a:rPr lang="en-US" altLang="zh-CN" sz="2200" dirty="0">
                <a:solidFill>
                  <a:srgbClr val="000000"/>
                </a:solidFill>
                <a:latin typeface="Times New Roman" panose="02020603050405020304" pitchFamily="18" charset="0"/>
                <a:cs typeface="Times New Roman" panose="02020603050405020304" pitchFamily="18" charset="0"/>
              </a:rPr>
              <a:t>	C.</a:t>
            </a:r>
            <a:r>
              <a:rPr lang="zh-CN" altLang="zh-CN" sz="2200" dirty="0">
                <a:solidFill>
                  <a:srgbClr val="000000"/>
                </a:solidFill>
                <a:latin typeface="NEU-BZ-S92"/>
                <a:cs typeface="宋体" panose="02010600030101010101" pitchFamily="2" charset="-122"/>
              </a:rPr>
              <a:t>①③</a:t>
            </a:r>
            <a:r>
              <a:rPr lang="en-US" altLang="zh-CN" sz="2200" dirty="0">
                <a:solidFill>
                  <a:srgbClr val="000000"/>
                </a:solidFill>
                <a:latin typeface="Times New Roman" panose="02020603050405020304" pitchFamily="18" charset="0"/>
                <a:cs typeface="Times New Roman" panose="02020603050405020304" pitchFamily="18" charset="0"/>
              </a:rPr>
              <a:t>	D.</a:t>
            </a:r>
            <a:r>
              <a:rPr lang="zh-CN" altLang="zh-CN" sz="2200" dirty="0">
                <a:solidFill>
                  <a:srgbClr val="000000"/>
                </a:solidFill>
                <a:latin typeface="NEU-BZ-S92"/>
                <a:cs typeface="宋体" panose="02010600030101010101" pitchFamily="2" charset="-122"/>
              </a:rPr>
              <a:t>①②④</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C</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下列关于催化剂的说法</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正确的是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催化剂能使不起反应的物质发生反应</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催化剂在化学反应前后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化学性质和质量都不变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cs typeface="Times New Roman" panose="02020603050405020304" pitchFamily="18" charset="0"/>
              </a:rPr>
              <a:t>催化剂只能加快化学反应速率</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D.</a:t>
            </a:r>
            <a:r>
              <a:rPr lang="zh-CN" altLang="zh-CN" sz="2200" dirty="0">
                <a:solidFill>
                  <a:srgbClr val="000000"/>
                </a:solidFill>
                <a:latin typeface="Times New Roman" panose="02020603050405020304" pitchFamily="18" charset="0"/>
                <a:cs typeface="Times New Roman" panose="02020603050405020304" pitchFamily="18" charset="0"/>
              </a:rPr>
              <a:t>任何化学反应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都需要催化剂</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B</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6" name="图片 5"/>
          <p:cNvPicPr/>
          <p:nvPr/>
        </p:nvPicPr>
        <p:blipFill>
          <a:blip r:embed="rId4" cstate="print"/>
          <a:stretch>
            <a:fillRect/>
          </a:stretch>
        </p:blipFill>
        <p:spPr>
          <a:xfrm>
            <a:off x="2854694" y="1452126"/>
            <a:ext cx="537792" cy="300231"/>
          </a:xfrm>
          <a:prstGeom prst="rect">
            <a:avLst/>
          </a:prstGeom>
        </p:spPr>
      </p:pic>
    </p:spTree>
    <p:extLst>
      <p:ext uri="{BB962C8B-B14F-4D97-AF65-F5344CB8AC3E}">
        <p14:creationId xmlns:p14="http://schemas.microsoft.com/office/powerpoint/2010/main" xmlns="" val="264105897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down)">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0" end="10"/>
                                            </p:txEl>
                                          </p:spTgt>
                                        </p:tgtEl>
                                        <p:attrNameLst>
                                          <p:attrName>style.visibility</p:attrName>
                                        </p:attrNameLst>
                                      </p:cBhvr>
                                      <p:to>
                                        <p:strVal val="visible"/>
                                      </p:to>
                                    </p:set>
                                    <p:animEffect transition="in" filter="wipe(down)">
                                      <p:cBhvr>
                                        <p:cTn id="1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3">
            <a:hlinkClick r:id="rId2" action="ppaction://hlinksldjump"/>
          </p:cNvPr>
          <p:cNvSpPr txBox="1"/>
          <p:nvPr/>
        </p:nvSpPr>
        <p:spPr>
          <a:xfrm>
            <a:off x="6156176" y="920429"/>
            <a:ext cx="800219" cy="276999"/>
          </a:xfrm>
          <a:prstGeom prst="rect">
            <a:avLst/>
          </a:prstGeom>
          <a:noFill/>
        </p:spPr>
        <p:txBody>
          <a:bodyPr wrap="none" rtlCol="0">
            <a:spAutoFit/>
          </a:bodyPr>
          <a:lstStyle>
            <a:defPPr>
              <a:defRPr lang="zh-CN"/>
            </a:defPPr>
            <a:lvl1pPr>
              <a:defRPr sz="1200">
                <a:solidFill>
                  <a:schemeClr val="bg1">
                    <a:lumMod val="75000"/>
                  </a:schemeClr>
                </a:solidFill>
                <a:latin typeface="+mj-ea"/>
                <a:ea typeface="+mj-ea"/>
              </a:defRPr>
            </a:lvl1pPr>
          </a:lstStyle>
          <a:p>
            <a:r>
              <a:rPr lang="zh-CN" altLang="en-US" dirty="0" smtClean="0">
                <a:solidFill>
                  <a:srgbClr val="C04B05"/>
                </a:solidFill>
              </a:rPr>
              <a:t>探究问题</a:t>
            </a:r>
            <a:endParaRPr lang="zh-CN" altLang="en-US" dirty="0">
              <a:solidFill>
                <a:srgbClr val="C04B05"/>
              </a:solidFill>
            </a:endParaRPr>
          </a:p>
        </p:txBody>
      </p:sp>
      <p:sp>
        <p:nvSpPr>
          <p:cNvPr id="11" name="TextBox 40">
            <a:hlinkClick r:id="rId3" action="ppaction://hlinksldjump"/>
          </p:cNvPr>
          <p:cNvSpPr txBox="1"/>
          <p:nvPr/>
        </p:nvSpPr>
        <p:spPr>
          <a:xfrm>
            <a:off x="6999939" y="920429"/>
            <a:ext cx="800219" cy="276999"/>
          </a:xfrm>
          <a:prstGeom prst="rect">
            <a:avLst/>
          </a:prstGeom>
          <a:noFill/>
        </p:spPr>
        <p:txBody>
          <a:bodyPr wrap="none" rtlCol="0">
            <a:spAutoFit/>
          </a:bodyPr>
          <a:lstStyle>
            <a:defPPr>
              <a:defRPr lang="zh-CN"/>
            </a:defPPr>
            <a:lvl1pPr>
              <a:defRPr sz="1200">
                <a:solidFill>
                  <a:srgbClr val="E75E22"/>
                </a:solidFill>
                <a:latin typeface="+mj-ea"/>
                <a:ea typeface="+mj-ea"/>
              </a:defRPr>
            </a:lvl1pPr>
          </a:lstStyle>
          <a:p>
            <a:r>
              <a:rPr lang="zh-CN" altLang="en-US" dirty="0" smtClean="0">
                <a:solidFill>
                  <a:schemeClr val="tx1"/>
                </a:solidFill>
              </a:rPr>
              <a:t>知识点拨</a:t>
            </a:r>
            <a:endParaRPr lang="zh-CN" altLang="en-US" dirty="0">
              <a:solidFill>
                <a:schemeClr val="tx1"/>
              </a:solidFill>
            </a:endParaRPr>
          </a:p>
        </p:txBody>
      </p:sp>
      <p:sp>
        <p:nvSpPr>
          <p:cNvPr id="14" name="矩形 13">
            <a:hlinkClick r:id="rId2"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重点难点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 name="矩形 7">
            <a:hlinkClick r:id="rId4"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重要考向</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904201"/>
            <a:ext cx="8128000" cy="374871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对反应</a:t>
            </a:r>
            <a:r>
              <a:rPr lang="en-US" altLang="zh-CN" sz="2200" dirty="0">
                <a:solidFill>
                  <a:srgbClr val="000000"/>
                </a:solidFill>
                <a:latin typeface="Times New Roman" panose="02020603050405020304" pitchFamily="18" charset="0"/>
                <a:cs typeface="Times New Roman" panose="02020603050405020304" pitchFamily="18" charset="0"/>
              </a:rPr>
              <a:t>:2SO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(g)+O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(g</a:t>
            </a:r>
            <a:r>
              <a:rPr lang="en-US" altLang="zh-CN" sz="2200" dirty="0" smtClean="0">
                <a:solidFill>
                  <a:srgbClr val="000000"/>
                </a:solidFill>
                <a:latin typeface="Times New Roman" panose="02020603050405020304" pitchFamily="18" charset="0"/>
                <a:cs typeface="Times New Roman" panose="02020603050405020304" pitchFamily="18" charset="0"/>
              </a:rPr>
              <a:t>)         2SO</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3</a:t>
            </a:r>
            <a:r>
              <a:rPr lang="en-US" altLang="zh-CN" sz="2200" dirty="0" smtClean="0">
                <a:solidFill>
                  <a:srgbClr val="000000"/>
                </a:solidFill>
                <a:latin typeface="Times New Roman" panose="02020603050405020304" pitchFamily="18" charset="0"/>
                <a:cs typeface="Times New Roman" panose="02020603050405020304" pitchFamily="18" charset="0"/>
              </a:rPr>
              <a:t>(g</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在容积不变的密闭容器中进行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若向容器中充入</a:t>
            </a:r>
            <a:r>
              <a:rPr lang="en-US" altLang="zh-CN" sz="2200" dirty="0">
                <a:solidFill>
                  <a:srgbClr val="000000"/>
                </a:solidFill>
                <a:latin typeface="Times New Roman" panose="02020603050405020304" pitchFamily="18" charset="0"/>
                <a:cs typeface="Times New Roman" panose="02020603050405020304" pitchFamily="18" charset="0"/>
              </a:rPr>
              <a:t>He</a:t>
            </a:r>
            <a:r>
              <a:rPr lang="zh-CN" altLang="zh-CN" sz="2200" dirty="0">
                <a:solidFill>
                  <a:srgbClr val="000000"/>
                </a:solidFill>
                <a:latin typeface="Times New Roman" panose="02020603050405020304" pitchFamily="18" charset="0"/>
                <a:cs typeface="Times New Roman" panose="02020603050405020304" pitchFamily="18" charset="0"/>
              </a:rPr>
              <a:t>使气体压强增大</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能不能增大化学反应速率</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提示</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压强对反应速率的影响可以归结为浓度改变对反应速率的影响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所以只有当压强改变会引起反应物浓度改变时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才能引起反应速率的改变。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升高温度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只增大吸热反应速率</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对吗</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提示</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不对。不管是吸热反应还是放热反应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升高温度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化学反应速率都增大</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降低温度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化学反应速率都减小。</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Picture 59"/>
          <p:cNvPicPr/>
          <p:nvPr/>
        </p:nvPicPr>
        <p:blipFill>
          <a:blip r:embed="rId5" cstate="print"/>
          <a:stretch>
            <a:fillRect/>
          </a:stretch>
        </p:blipFill>
        <p:spPr>
          <a:xfrm>
            <a:off x="3751448" y="2021498"/>
            <a:ext cx="504113" cy="281429"/>
          </a:xfrm>
          <a:prstGeom prst="rect">
            <a:avLst/>
          </a:prstGeom>
        </p:spPr>
      </p:pic>
    </p:spTree>
    <p:extLst>
      <p:ext uri="{BB962C8B-B14F-4D97-AF65-F5344CB8AC3E}">
        <p14:creationId xmlns:p14="http://schemas.microsoft.com/office/powerpoint/2010/main" xmlns="" val="917755769"/>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3">
            <a:hlinkClick r:id="rId3" action="ppaction://hlinksldjump"/>
          </p:cNvPr>
          <p:cNvSpPr txBox="1"/>
          <p:nvPr/>
        </p:nvSpPr>
        <p:spPr>
          <a:xfrm>
            <a:off x="6156176" y="920429"/>
            <a:ext cx="800219" cy="276999"/>
          </a:xfrm>
          <a:prstGeom prst="rect">
            <a:avLst/>
          </a:prstGeom>
          <a:noFill/>
        </p:spPr>
        <p:txBody>
          <a:bodyPr wrap="none" rtlCol="0">
            <a:spAutoFit/>
          </a:bodyPr>
          <a:lstStyle>
            <a:defPPr>
              <a:defRPr lang="zh-CN"/>
            </a:defPPr>
            <a:lvl1pPr>
              <a:defRPr sz="1200">
                <a:solidFill>
                  <a:schemeClr val="bg1">
                    <a:lumMod val="75000"/>
                  </a:schemeClr>
                </a:solidFill>
                <a:latin typeface="+mj-ea"/>
                <a:ea typeface="+mj-ea"/>
              </a:defRPr>
            </a:lvl1pPr>
          </a:lstStyle>
          <a:p>
            <a:r>
              <a:rPr lang="zh-CN" altLang="en-US" dirty="0" smtClean="0">
                <a:solidFill>
                  <a:srgbClr val="C04B05"/>
                </a:solidFill>
              </a:rPr>
              <a:t>探究问题</a:t>
            </a:r>
            <a:endParaRPr lang="zh-CN" altLang="en-US" dirty="0">
              <a:solidFill>
                <a:srgbClr val="C04B05"/>
              </a:solidFill>
            </a:endParaRPr>
          </a:p>
        </p:txBody>
      </p:sp>
      <p:sp>
        <p:nvSpPr>
          <p:cNvPr id="11" name="TextBox 40">
            <a:hlinkClick r:id="rId4" action="ppaction://hlinksldjump"/>
          </p:cNvPr>
          <p:cNvSpPr txBox="1"/>
          <p:nvPr/>
        </p:nvSpPr>
        <p:spPr>
          <a:xfrm>
            <a:off x="6999939" y="920429"/>
            <a:ext cx="800219" cy="276999"/>
          </a:xfrm>
          <a:prstGeom prst="rect">
            <a:avLst/>
          </a:prstGeom>
          <a:noFill/>
        </p:spPr>
        <p:txBody>
          <a:bodyPr wrap="none" rtlCol="0">
            <a:spAutoFit/>
          </a:bodyPr>
          <a:lstStyle>
            <a:defPPr>
              <a:defRPr lang="zh-CN"/>
            </a:defPPr>
            <a:lvl1pPr>
              <a:defRPr sz="1200">
                <a:solidFill>
                  <a:srgbClr val="E75E22"/>
                </a:solidFill>
                <a:latin typeface="+mj-ea"/>
                <a:ea typeface="+mj-ea"/>
              </a:defRPr>
            </a:lvl1pPr>
          </a:lstStyle>
          <a:p>
            <a:r>
              <a:rPr lang="zh-CN" altLang="en-US" dirty="0" smtClean="0">
                <a:solidFill>
                  <a:schemeClr val="tx1"/>
                </a:solidFill>
              </a:rPr>
              <a:t>知识点拨</a:t>
            </a:r>
            <a:endParaRPr lang="zh-CN" altLang="en-US" dirty="0">
              <a:solidFill>
                <a:schemeClr val="tx1"/>
              </a:solidFill>
            </a:endParaRPr>
          </a:p>
        </p:txBody>
      </p:sp>
      <p:sp>
        <p:nvSpPr>
          <p:cNvPr id="14" name="矩形 13">
            <a:hlinkClick r:id="rId3"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重点难点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 name="矩形 7">
            <a:hlinkClick r:id="rId5"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重要考向</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607028"/>
            <a:ext cx="8128000" cy="1311128"/>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在容积固定的密闭容器中存在如下反应</a:t>
            </a:r>
            <a:r>
              <a:rPr lang="en-US" altLang="zh-CN" sz="2200" dirty="0">
                <a:solidFill>
                  <a:srgbClr val="000000"/>
                </a:solidFill>
                <a:latin typeface="Times New Roman" panose="02020603050405020304" pitchFamily="18" charset="0"/>
                <a:cs typeface="Times New Roman" panose="02020603050405020304" pitchFamily="18" charset="0"/>
              </a:rPr>
              <a:t>:A(g)+3B(g</a:t>
            </a:r>
            <a:r>
              <a:rPr lang="en-US" altLang="zh-CN" sz="2200" dirty="0" smtClean="0">
                <a:solidFill>
                  <a:srgbClr val="000000"/>
                </a:solidFill>
                <a:latin typeface="Times New Roman" panose="02020603050405020304" pitchFamily="18" charset="0"/>
                <a:cs typeface="Times New Roman" panose="02020603050405020304" pitchFamily="18" charset="0"/>
              </a:rPr>
              <a:t>)         2C(g</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Δ</a:t>
            </a:r>
            <a:r>
              <a:rPr lang="en-US" altLang="zh-CN" sz="2200" i="1" dirty="0">
                <a:solidFill>
                  <a:srgbClr val="000000"/>
                </a:solidFill>
                <a:latin typeface="Times New Roman" panose="02020603050405020304" pitchFamily="18" charset="0"/>
                <a:cs typeface="Times New Roman" panose="02020603050405020304" pitchFamily="18" charset="0"/>
              </a:rPr>
              <a:t>H</a:t>
            </a:r>
            <a:r>
              <a:rPr lang="en-US" altLang="zh-CN" sz="2200" dirty="0">
                <a:solidFill>
                  <a:srgbClr val="000000"/>
                </a:solidFill>
                <a:latin typeface="Times New Roman" panose="02020603050405020304" pitchFamily="18" charset="0"/>
                <a:cs typeface="Times New Roman" panose="02020603050405020304" pitchFamily="18" charset="0"/>
              </a:rPr>
              <a:t>&lt;0,</a:t>
            </a:r>
            <a:r>
              <a:rPr lang="zh-CN" altLang="zh-CN" sz="2200" dirty="0">
                <a:solidFill>
                  <a:srgbClr val="000000"/>
                </a:solidFill>
                <a:latin typeface="Times New Roman" panose="02020603050405020304" pitchFamily="18" charset="0"/>
                <a:cs typeface="Times New Roman" panose="02020603050405020304" pitchFamily="18" charset="0"/>
              </a:rPr>
              <a:t>某研究小组研究了其他条件不变时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改变某一条件对上述反应的影响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并根据实验数据作出下列关系图</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请回答后面的问题。</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xmlns="" val="3780611203"/>
              </p:ext>
            </p:extLst>
          </p:nvPr>
        </p:nvGraphicFramePr>
        <p:xfrm>
          <a:off x="508000" y="3128995"/>
          <a:ext cx="8128000" cy="2366465"/>
        </p:xfrm>
        <a:graphic>
          <a:graphicData uri="http://schemas.openxmlformats.org/presentationml/2006/ole">
            <p:oleObj spid="_x0000_s2061" name="文档" r:id="rId6" imgW="3839157" imgH="1117639" progId="Word.Document.12">
              <p:embed/>
            </p:oleObj>
          </a:graphicData>
        </a:graphic>
      </p:graphicFrame>
      <p:pic>
        <p:nvPicPr>
          <p:cNvPr id="10" name="Picture 59"/>
          <p:cNvPicPr/>
          <p:nvPr/>
        </p:nvPicPr>
        <p:blipFill>
          <a:blip r:embed="rId7" cstate="print"/>
          <a:stretch>
            <a:fillRect/>
          </a:stretch>
        </p:blipFill>
        <p:spPr>
          <a:xfrm>
            <a:off x="7306931" y="1733466"/>
            <a:ext cx="504113" cy="281429"/>
          </a:xfrm>
          <a:prstGeom prst="rect">
            <a:avLst/>
          </a:prstGeom>
        </p:spPr>
      </p:pic>
    </p:spTree>
    <p:extLst>
      <p:ext uri="{BB962C8B-B14F-4D97-AF65-F5344CB8AC3E}">
        <p14:creationId xmlns:p14="http://schemas.microsoft.com/office/powerpoint/2010/main" xmlns="" val="3561706376"/>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3">
            <a:hlinkClick r:id="rId2" action="ppaction://hlinksldjump"/>
          </p:cNvPr>
          <p:cNvSpPr txBox="1"/>
          <p:nvPr/>
        </p:nvSpPr>
        <p:spPr>
          <a:xfrm>
            <a:off x="6156176" y="920429"/>
            <a:ext cx="800219" cy="276999"/>
          </a:xfrm>
          <a:prstGeom prst="rect">
            <a:avLst/>
          </a:prstGeom>
          <a:noFill/>
        </p:spPr>
        <p:txBody>
          <a:bodyPr wrap="none" rtlCol="0">
            <a:spAutoFit/>
          </a:bodyPr>
          <a:lstStyle>
            <a:defPPr>
              <a:defRPr lang="zh-CN"/>
            </a:defPPr>
            <a:lvl1pPr>
              <a:defRPr sz="1200">
                <a:solidFill>
                  <a:schemeClr val="bg1">
                    <a:lumMod val="75000"/>
                  </a:schemeClr>
                </a:solidFill>
                <a:latin typeface="+mj-ea"/>
                <a:ea typeface="+mj-ea"/>
              </a:defRPr>
            </a:lvl1pPr>
          </a:lstStyle>
          <a:p>
            <a:r>
              <a:rPr lang="zh-CN" altLang="en-US" dirty="0" smtClean="0">
                <a:solidFill>
                  <a:srgbClr val="C04B05"/>
                </a:solidFill>
              </a:rPr>
              <a:t>探究问题</a:t>
            </a:r>
            <a:endParaRPr lang="zh-CN" altLang="en-US" dirty="0">
              <a:solidFill>
                <a:srgbClr val="C04B05"/>
              </a:solidFill>
            </a:endParaRPr>
          </a:p>
        </p:txBody>
      </p:sp>
      <p:sp>
        <p:nvSpPr>
          <p:cNvPr id="11" name="TextBox 40">
            <a:hlinkClick r:id="rId3" action="ppaction://hlinksldjump"/>
          </p:cNvPr>
          <p:cNvSpPr txBox="1"/>
          <p:nvPr/>
        </p:nvSpPr>
        <p:spPr>
          <a:xfrm>
            <a:off x="6999939" y="920429"/>
            <a:ext cx="800219" cy="276999"/>
          </a:xfrm>
          <a:prstGeom prst="rect">
            <a:avLst/>
          </a:prstGeom>
          <a:noFill/>
        </p:spPr>
        <p:txBody>
          <a:bodyPr wrap="none" rtlCol="0">
            <a:spAutoFit/>
          </a:bodyPr>
          <a:lstStyle>
            <a:defPPr>
              <a:defRPr lang="zh-CN"/>
            </a:defPPr>
            <a:lvl1pPr>
              <a:defRPr sz="1200">
                <a:solidFill>
                  <a:srgbClr val="E75E22"/>
                </a:solidFill>
                <a:latin typeface="+mj-ea"/>
                <a:ea typeface="+mj-ea"/>
              </a:defRPr>
            </a:lvl1pPr>
          </a:lstStyle>
          <a:p>
            <a:r>
              <a:rPr lang="zh-CN" altLang="en-US" dirty="0" smtClean="0">
                <a:solidFill>
                  <a:schemeClr val="tx1"/>
                </a:solidFill>
              </a:rPr>
              <a:t>知识点拨</a:t>
            </a:r>
            <a:endParaRPr lang="zh-CN" altLang="en-US" dirty="0">
              <a:solidFill>
                <a:schemeClr val="tx1"/>
              </a:solidFill>
            </a:endParaRPr>
          </a:p>
        </p:txBody>
      </p:sp>
      <p:sp>
        <p:nvSpPr>
          <p:cNvPr id="14" name="矩形 13">
            <a:hlinkClick r:id="rId2"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重点难点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 name="矩形 7">
            <a:hlinkClick r:id="rId4"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重要考向</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若图</a:t>
            </a:r>
            <a:r>
              <a:rPr lang="zh-CN" altLang="zh-CN" sz="2200" dirty="0">
                <a:solidFill>
                  <a:srgbClr val="000000"/>
                </a:solidFill>
                <a:latin typeface="NEU-BZ-S92"/>
                <a:cs typeface="宋体" panose="02010600030101010101" pitchFamily="2" charset="-122"/>
              </a:rPr>
              <a:t>Ⅰ</a:t>
            </a:r>
            <a:r>
              <a:rPr lang="zh-CN" altLang="zh-CN" sz="2200" dirty="0">
                <a:solidFill>
                  <a:srgbClr val="000000"/>
                </a:solidFill>
                <a:latin typeface="Times New Roman" panose="02020603050405020304" pitchFamily="18" charset="0"/>
                <a:cs typeface="Times New Roman" panose="02020603050405020304" pitchFamily="18" charset="0"/>
              </a:rPr>
              <a:t>研究的是不同压强对反应的影响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你认为哪一个压强较高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为什么</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提示</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乙压强较高。因为该反应属于反应后气体体积缩小的反应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所以压强增大</a:t>
            </a: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的浓度增大</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且达到平衡所需要的时间变短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故图</a:t>
            </a:r>
            <a:r>
              <a:rPr lang="zh-CN" altLang="zh-CN" sz="2200" dirty="0">
                <a:solidFill>
                  <a:srgbClr val="000000"/>
                </a:solidFill>
                <a:latin typeface="NEU-BZ-S92"/>
                <a:cs typeface="宋体" panose="02010600030101010101" pitchFamily="2" charset="-122"/>
              </a:rPr>
              <a:t>Ⅰ</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中乙的压强较高。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若图</a:t>
            </a:r>
            <a:r>
              <a:rPr lang="zh-CN" altLang="zh-CN" sz="2200" dirty="0">
                <a:solidFill>
                  <a:srgbClr val="000000"/>
                </a:solidFill>
                <a:latin typeface="NEU-BZ-S92"/>
                <a:cs typeface="宋体" panose="02010600030101010101" pitchFamily="2" charset="-122"/>
              </a:rPr>
              <a:t>Ⅱ</a:t>
            </a:r>
            <a:r>
              <a:rPr lang="zh-CN" altLang="zh-CN" sz="2200" dirty="0">
                <a:solidFill>
                  <a:srgbClr val="000000"/>
                </a:solidFill>
                <a:latin typeface="Times New Roman" panose="02020603050405020304" pitchFamily="18" charset="0"/>
                <a:cs typeface="Times New Roman" panose="02020603050405020304" pitchFamily="18" charset="0"/>
              </a:rPr>
              <a:t>研究的是不同温度对反应的影响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你认为哪一个温度较高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为什么</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提示</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甲温度较高。因为温度越高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反应速率越快</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达到平衡的时间越短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故图</a:t>
            </a:r>
            <a:r>
              <a:rPr lang="zh-CN" altLang="zh-CN" sz="2200" dirty="0">
                <a:solidFill>
                  <a:srgbClr val="000000"/>
                </a:solidFill>
                <a:latin typeface="NEU-BZ-S92"/>
                <a:cs typeface="宋体" panose="02010600030101010101" pitchFamily="2" charset="-122"/>
              </a:rPr>
              <a:t>Ⅱ</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中甲表示的温度较高。</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48711427"/>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测控设计模板14新">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测控设计模板14新</Template>
  <TotalTime>348</TotalTime>
  <Words>2093</Words>
  <Application>Microsoft Office PowerPoint</Application>
  <PresentationFormat>全屏显示(4:3)</PresentationFormat>
  <Paragraphs>198</Paragraphs>
  <Slides>30</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32" baseType="lpstr">
      <vt:lpstr>测控设计模板14新</vt:lpstr>
      <vt:lpstr>文档</vt:lpstr>
      <vt:lpstr>第2课时　影响化学反应速率的因素</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Administrator</cp:lastModifiedBy>
  <cp:revision>91</cp:revision>
  <dcterms:created xsi:type="dcterms:W3CDTF">2014-04-23T05:53:17Z</dcterms:created>
  <dcterms:modified xsi:type="dcterms:W3CDTF">2017-08-25T08:29:22Z</dcterms:modified>
</cp:coreProperties>
</file>