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3" r:id="rId2"/>
    <p:sldId id="379" r:id="rId3"/>
    <p:sldId id="264" r:id="rId4"/>
    <p:sldId id="265" r:id="rId5"/>
    <p:sldId id="380" r:id="rId6"/>
    <p:sldId id="381" r:id="rId7"/>
    <p:sldId id="359" r:id="rId8"/>
    <p:sldId id="275" r:id="rId9"/>
    <p:sldId id="361" r:id="rId10"/>
    <p:sldId id="382" r:id="rId11"/>
    <p:sldId id="383" r:id="rId12"/>
    <p:sldId id="372" r:id="rId13"/>
    <p:sldId id="384" r:id="rId14"/>
    <p:sldId id="374" r:id="rId15"/>
    <p:sldId id="385" r:id="rId16"/>
    <p:sldId id="386" r:id="rId17"/>
    <p:sldId id="270" r:id="rId18"/>
    <p:sldId id="277" r:id="rId19"/>
    <p:sldId id="310" r:id="rId20"/>
    <p:sldId id="311" r:id="rId21"/>
    <p:sldId id="355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754" userDrawn="1">
          <p15:clr>
            <a:srgbClr val="A4A3A4"/>
          </p15:clr>
        </p15:guide>
        <p15:guide id="2" pos="2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4B05"/>
    <a:srgbClr val="EAEAEA"/>
    <a:srgbClr val="333333"/>
    <a:srgbClr val="C0C0C0"/>
    <a:srgbClr val="4F81BD"/>
    <a:srgbClr val="5F5F5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3" autoAdjust="0"/>
    <p:restoredTop sz="95488" autoAdjust="0"/>
  </p:normalViewPr>
  <p:slideViewPr>
    <p:cSldViewPr showGuides="1">
      <p:cViewPr varScale="1">
        <p:scale>
          <a:sx n="47" d="100"/>
          <a:sy n="47" d="100"/>
        </p:scale>
        <p:origin x="-102" y="-576"/>
      </p:cViewPr>
      <p:guideLst>
        <p:guide orient="horz" pos="754"/>
        <p:guide pos="2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1EFDD-91F8-495A-91D7-EB018522F674}" type="datetimeFigureOut">
              <a:rPr lang="zh-CN" altLang="en-US" smtClean="0"/>
              <a:pPr/>
              <a:t>2017-8-25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5C579-5EAB-4D4D-A688-CF27E536ED0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29503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7" Type="http://schemas.openxmlformats.org/officeDocument/2006/relationships/image" Target="../media/image5.png"/><Relationship Id="rId2" Type="http://schemas.openxmlformats.org/officeDocument/2006/relationships/slide" Target="../slides/slide4.xml"/><Relationship Id="rId1" Type="http://schemas.openxmlformats.org/officeDocument/2006/relationships/slideMaster" Target="../slideMasters/slideMaster1.xml"/><Relationship Id="rId6" Type="http://schemas.openxmlformats.org/officeDocument/2006/relationships/slide" Target="../slides/slide3.xml"/><Relationship Id="rId5" Type="http://schemas.openxmlformats.org/officeDocument/2006/relationships/image" Target="../media/image4.png"/><Relationship Id="rId4" Type="http://schemas.openxmlformats.org/officeDocument/2006/relationships/slide" Target="../slides/slide8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7" Type="http://schemas.openxmlformats.org/officeDocument/2006/relationships/slide" Target="../slides/slide3.xm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slide" Target="../slides/slide8.xml"/><Relationship Id="rId4" Type="http://schemas.openxmlformats.org/officeDocument/2006/relationships/slide" Target="../slides/slide1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7" Type="http://schemas.openxmlformats.org/officeDocument/2006/relationships/slide" Target="../slides/slide3.xml"/><Relationship Id="rId2" Type="http://schemas.openxmlformats.org/officeDocument/2006/relationships/slide" Target="../slides/slide4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slide" Target="../slides/slide8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slide" Target="../slides/slide3.xml"/><Relationship Id="rId2" Type="http://schemas.openxmlformats.org/officeDocument/2006/relationships/slide" Target="../slides/slide4.xm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slide" Target="../slides/slide8.xml"/><Relationship Id="rId4" Type="http://schemas.openxmlformats.org/officeDocument/2006/relationships/slide" Target="../slides/slide1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-3429000"/>
            <a:ext cx="9144000" cy="7203638"/>
          </a:xfrm>
          <a:prstGeom prst="rect">
            <a:avLst/>
          </a:prstGeom>
          <a:solidFill>
            <a:srgbClr val="C04B05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 rot="16200000">
            <a:off x="4064001" y="-5080000"/>
            <a:ext cx="1016000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27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 rot="16200000">
            <a:off x="4114800" y="-5130800"/>
            <a:ext cx="914400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2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 rot="16200000">
            <a:off x="4097867" y="-5113867"/>
            <a:ext cx="948266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2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 rot="16200000">
            <a:off x="4157134" y="-5173133"/>
            <a:ext cx="829733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16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 rot="16200000">
            <a:off x="4284133" y="-5300134"/>
            <a:ext cx="575734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1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3" name="矩形 12"/>
          <p:cNvSpPr/>
          <p:nvPr userDrawn="1"/>
        </p:nvSpPr>
        <p:spPr>
          <a:xfrm rot="16200000">
            <a:off x="4064001" y="-5080000"/>
            <a:ext cx="1016000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27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 rot="16200000">
            <a:off x="4114800" y="-5130800"/>
            <a:ext cx="914400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25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5" name="矩形 14"/>
          <p:cNvSpPr/>
          <p:nvPr userDrawn="1"/>
        </p:nvSpPr>
        <p:spPr>
          <a:xfrm rot="16200000">
            <a:off x="4097867" y="-5113867"/>
            <a:ext cx="948266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2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6" name="矩形 15"/>
          <p:cNvSpPr/>
          <p:nvPr userDrawn="1"/>
        </p:nvSpPr>
        <p:spPr>
          <a:xfrm rot="16200000">
            <a:off x="4157134" y="-5173133"/>
            <a:ext cx="829733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16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7" name="矩形 16"/>
          <p:cNvSpPr/>
          <p:nvPr userDrawn="1"/>
        </p:nvSpPr>
        <p:spPr>
          <a:xfrm rot="16200000">
            <a:off x="4284133" y="-5300134"/>
            <a:ext cx="575734" cy="9144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12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908720"/>
            <a:ext cx="1656975" cy="454568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3614" y="1988840"/>
            <a:ext cx="4236773" cy="1080699"/>
          </a:xfrm>
          <a:prstGeom prst="rect">
            <a:avLst/>
          </a:prstGeom>
        </p:spPr>
      </p:pic>
      <p:sp>
        <p:nvSpPr>
          <p:cNvPr id="21" name="TextBox 20"/>
          <p:cNvSpPr txBox="1">
            <a:spLocks noChangeArrowheads="1"/>
          </p:cNvSpPr>
          <p:nvPr userDrawn="1"/>
        </p:nvSpPr>
        <p:spPr bwMode="auto">
          <a:xfrm>
            <a:off x="2171343" y="3899374"/>
            <a:ext cx="480131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1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◆ 全书优质试题随意编辑     ◆ 课堂教学流程完美展示     ◆ 独家研发错题组卷系统 </a:t>
            </a:r>
          </a:p>
          <a:p>
            <a:pPr eaLnBrk="1" hangingPunct="1"/>
            <a:endParaRPr lang="zh-CN" altLang="en-US" sz="10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9832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6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4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4963 L 0 0 " pathEditMode="relative" rAng="0" ptsTypes="AA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"/>
                            </p:stCondLst>
                            <p:childTnLst>
                              <p:par>
                                <p:cTn id="4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7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6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6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4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300"/>
                            </p:stCondLst>
                            <p:childTnLst>
                              <p:par>
                                <p:cTn id="6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800"/>
                            </p:stCondLst>
                            <p:childTnLst>
                              <p:par>
                                <p:cTn id="7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6" presetClass="emph" presetSubtype="0" fill="hold" grpId="1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/>
      <p:bldP spid="21" grpId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>
            <a:spLocks noGrp="1"/>
          </p:cNvSpPr>
          <p:nvPr>
            <p:ph type="title"/>
          </p:nvPr>
        </p:nvSpPr>
        <p:spPr>
          <a:xfrm>
            <a:off x="2617440" y="750302"/>
            <a:ext cx="6203032" cy="66701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2771800" y="1600200"/>
            <a:ext cx="5832648" cy="452628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91440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marL="1828800" indent="0">
              <a:buFontTx/>
              <a:buNone/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14" name="矩形 13"/>
          <p:cNvSpPr/>
          <p:nvPr userDrawn="1"/>
        </p:nvSpPr>
        <p:spPr>
          <a:xfrm>
            <a:off x="8585198" y="6453337"/>
            <a:ext cx="504056" cy="36499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fld id="{C2D1088F-7570-48BA-BC40-D11F25FB6C22}" type="slidenum">
              <a:rPr lang="zh-CN" altLang="en-US" sz="1400" b="0" smtClean="0">
                <a:solidFill>
                  <a:srgbClr val="5F5F5F"/>
                </a:solidFill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endParaRPr lang="zh-CN" altLang="en-US" sz="1400" b="0" dirty="0" smtClean="0">
              <a:solidFill>
                <a:srgbClr val="5F5F5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1657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build="p">
        <p:tmplLst>
          <p:tmpl lvl="1">
            <p:tnLst>
              <p:par>
                <p:cTn presetID="1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2" presetClass="entr" presetSubtype="4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/>
                        <p:tgtEl>
                          <p:spTgt spid="1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#ppt_h*1.125000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  <p:animEffect transition="in" filter="wipe(up)">
                      <p:cBhvr>
                        <p:cTn dur="5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章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/>
        </p:nvSpPr>
        <p:spPr>
          <a:xfrm>
            <a:off x="8585198" y="6453337"/>
            <a:ext cx="504056" cy="36499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fld id="{C2D1088F-7570-48BA-BC40-D11F25FB6C22}" type="slidenum">
              <a:rPr lang="zh-CN" altLang="en-US" sz="1400" b="0" smtClean="0">
                <a:solidFill>
                  <a:srgbClr val="5F5F5F"/>
                </a:solidFill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endParaRPr lang="zh-CN" altLang="en-US" sz="1400" b="0" dirty="0" smtClean="0">
              <a:solidFill>
                <a:srgbClr val="5F5F5F"/>
              </a:solidFill>
            </a:endParaRPr>
          </a:p>
        </p:txBody>
      </p:sp>
      <p:sp>
        <p:nvSpPr>
          <p:cNvPr id="2" name="矩形 1"/>
          <p:cNvSpPr/>
          <p:nvPr userDrawn="1"/>
        </p:nvSpPr>
        <p:spPr>
          <a:xfrm>
            <a:off x="0" y="2420888"/>
            <a:ext cx="9144000" cy="1512168"/>
          </a:xfrm>
          <a:prstGeom prst="rect">
            <a:avLst/>
          </a:prstGeom>
          <a:solidFill>
            <a:srgbClr val="C04B0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1470484" y="2924944"/>
            <a:ext cx="6203032" cy="576064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2847191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栏目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 userDrawn="1"/>
        </p:nvGrpSpPr>
        <p:grpSpPr>
          <a:xfrm>
            <a:off x="5378897" y="29755"/>
            <a:ext cx="1137319" cy="584775"/>
            <a:chOff x="29482" y="2276803"/>
            <a:chExt cx="1281560" cy="487312"/>
          </a:xfrm>
        </p:grpSpPr>
        <p:sp>
          <p:nvSpPr>
            <p:cNvPr id="35" name="TextBox 34"/>
            <p:cNvSpPr txBox="1"/>
            <p:nvPr userDrawn="1"/>
          </p:nvSpPr>
          <p:spPr>
            <a:xfrm>
              <a:off x="29482" y="2276803"/>
              <a:ext cx="1185298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X</a:t>
              </a:r>
              <a:r>
                <a:rPr lang="en-US" altLang="zh-CN" sz="900" dirty="0" smtClean="0">
                  <a:solidFill>
                    <a:srgbClr val="333333"/>
                  </a:solidFill>
                  <a:latin typeface="+mn-lt"/>
                  <a:ea typeface="+mn-ea"/>
                </a:rPr>
                <a:t>INZHIDAOXUE</a:t>
              </a:r>
              <a:endParaRPr lang="zh-CN" altLang="en-US" sz="900" dirty="0">
                <a:solidFill>
                  <a:srgbClr val="333333"/>
                </a:solidFill>
              </a:endParaRPr>
            </a:p>
          </p:txBody>
        </p:sp>
        <p:sp>
          <p:nvSpPr>
            <p:cNvPr id="36" name="TextBox 35">
              <a:hlinkClick r:id="rId2" action="ppaction://hlinksldjump"/>
            </p:cNvPr>
            <p:cNvSpPr txBox="1"/>
            <p:nvPr userDrawn="1"/>
          </p:nvSpPr>
          <p:spPr>
            <a:xfrm>
              <a:off x="275416" y="2378183"/>
              <a:ext cx="1035626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新知导学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37" name="组合 36"/>
          <p:cNvGrpSpPr/>
          <p:nvPr userDrawn="1"/>
        </p:nvGrpSpPr>
        <p:grpSpPr>
          <a:xfrm>
            <a:off x="7860679" y="39693"/>
            <a:ext cx="1187623" cy="584775"/>
            <a:chOff x="29482" y="2927145"/>
            <a:chExt cx="1463620" cy="487312"/>
          </a:xfrm>
        </p:grpSpPr>
        <p:sp>
          <p:nvSpPr>
            <p:cNvPr id="38" name="TextBox 37"/>
            <p:cNvSpPr txBox="1"/>
            <p:nvPr userDrawn="1"/>
          </p:nvSpPr>
          <p:spPr>
            <a:xfrm>
              <a:off x="29482" y="2927145"/>
              <a:ext cx="1436607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UITANGJIANCE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39" name="TextBox 38">
              <a:hlinkClick r:id="rId3" action="ppaction://hlinksldjump"/>
            </p:cNvPr>
            <p:cNvSpPr txBox="1"/>
            <p:nvPr userDrawn="1"/>
          </p:nvSpPr>
          <p:spPr>
            <a:xfrm>
              <a:off x="275416" y="3030391"/>
              <a:ext cx="1217686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随堂检测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40" name="组合 39"/>
          <p:cNvGrpSpPr/>
          <p:nvPr userDrawn="1"/>
        </p:nvGrpSpPr>
        <p:grpSpPr>
          <a:xfrm>
            <a:off x="6536094" y="39693"/>
            <a:ext cx="1102368" cy="584775"/>
            <a:chOff x="29482" y="2927145"/>
            <a:chExt cx="1358552" cy="487312"/>
          </a:xfrm>
        </p:grpSpPr>
        <p:sp>
          <p:nvSpPr>
            <p:cNvPr id="41" name="TextBox 40"/>
            <p:cNvSpPr txBox="1"/>
            <p:nvPr userDrawn="1"/>
          </p:nvSpPr>
          <p:spPr>
            <a:xfrm>
              <a:off x="29482" y="2927145"/>
              <a:ext cx="1160032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aseline="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D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AYIJIEHUO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42" name="TextBox 41">
              <a:hlinkClick r:id="rId4" action="ppaction://hlinksldjump"/>
            </p:cNvPr>
            <p:cNvSpPr txBox="1"/>
            <p:nvPr userDrawn="1"/>
          </p:nvSpPr>
          <p:spPr>
            <a:xfrm>
              <a:off x="275416" y="3030391"/>
              <a:ext cx="1112618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答疑解惑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4191706" y="-1"/>
            <a:ext cx="1183228" cy="841477"/>
            <a:chOff x="4191706" y="-1"/>
            <a:chExt cx="1319428" cy="841477"/>
          </a:xfrm>
        </p:grpSpPr>
        <p:pic>
          <p:nvPicPr>
            <p:cNvPr id="53" name="图片 52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191706" y="-1"/>
              <a:ext cx="1319428" cy="841477"/>
            </a:xfrm>
            <a:prstGeom prst="rect">
              <a:avLst/>
            </a:prstGeom>
          </p:spPr>
        </p:pic>
        <p:sp>
          <p:nvSpPr>
            <p:cNvPr id="18" name="TextBox 17">
              <a:hlinkClick r:id="rId6" action="ppaction://hlinksldjump"/>
            </p:cNvPr>
            <p:cNvSpPr txBox="1"/>
            <p:nvPr userDrawn="1"/>
          </p:nvSpPr>
          <p:spPr>
            <a:xfrm>
              <a:off x="4532317" y="285517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bg1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首页</a:t>
              </a:r>
              <a:endParaRPr lang="zh-CN" altLang="en-US" sz="1400" dirty="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  <p:pic>
          <p:nvPicPr>
            <p:cNvPr id="20" name="图片 19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726526" y="120086"/>
              <a:ext cx="142874" cy="16002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670025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栏目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/>
        </p:nvGrpSpPr>
        <p:grpSpPr>
          <a:xfrm>
            <a:off x="5220073" y="1"/>
            <a:ext cx="1379210" cy="836712"/>
            <a:chOff x="5378897" y="1"/>
            <a:chExt cx="1220385" cy="836712"/>
          </a:xfrm>
        </p:grpSpPr>
        <p:pic>
          <p:nvPicPr>
            <p:cNvPr id="45" name="图片 4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428356" y="1"/>
              <a:ext cx="1170926" cy="836712"/>
            </a:xfrm>
            <a:prstGeom prst="rect">
              <a:avLst/>
            </a:prstGeom>
          </p:spPr>
        </p:pic>
        <p:grpSp>
          <p:nvGrpSpPr>
            <p:cNvPr id="36" name="组合 35"/>
            <p:cNvGrpSpPr/>
            <p:nvPr userDrawn="1"/>
          </p:nvGrpSpPr>
          <p:grpSpPr>
            <a:xfrm>
              <a:off x="5378897" y="29755"/>
              <a:ext cx="1137319" cy="584775"/>
              <a:chOff x="29482" y="2276803"/>
              <a:chExt cx="1281560" cy="487312"/>
            </a:xfrm>
          </p:grpSpPr>
          <p:sp>
            <p:nvSpPr>
              <p:cNvPr id="37" name="TextBox 36"/>
              <p:cNvSpPr txBox="1"/>
              <p:nvPr userDrawn="1"/>
            </p:nvSpPr>
            <p:spPr>
              <a:xfrm>
                <a:off x="29482" y="2276803"/>
                <a:ext cx="1185298" cy="487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 smtClean="0">
                    <a:solidFill>
                      <a:schemeClr val="bg1"/>
                    </a:solidFill>
                    <a:latin typeface="黑体" panose="02010600030101010101" pitchFamily="2" charset="-122"/>
                    <a:ea typeface="黑体" panose="02010600030101010101" pitchFamily="2" charset="-122"/>
                  </a:rPr>
                  <a:t>X</a:t>
                </a:r>
                <a:r>
                  <a:rPr lang="en-US" altLang="zh-CN" sz="900" dirty="0" smtClean="0">
                    <a:solidFill>
                      <a:schemeClr val="bg1"/>
                    </a:solidFill>
                    <a:latin typeface="+mn-lt"/>
                    <a:ea typeface="+mn-ea"/>
                  </a:rPr>
                  <a:t>INZHIDAOXUE</a:t>
                </a:r>
                <a:endParaRPr lang="zh-CN" altLang="en-US" sz="9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8" name="TextBox 37">
                <a:hlinkClick r:id="rId3" action="ppaction://hlinksldjump"/>
              </p:cNvPr>
              <p:cNvSpPr txBox="1"/>
              <p:nvPr userDrawn="1"/>
            </p:nvSpPr>
            <p:spPr>
              <a:xfrm>
                <a:off x="275416" y="2378183"/>
                <a:ext cx="1035626" cy="256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 smtClean="0">
                    <a:solidFill>
                      <a:schemeClr val="bg1"/>
                    </a:solidFill>
                    <a:latin typeface="黑体" panose="02010600030101010101" pitchFamily="2" charset="-122"/>
                    <a:ea typeface="黑体" panose="02010600030101010101" pitchFamily="2" charset="-122"/>
                  </a:rPr>
                  <a:t>新知导学</a:t>
                </a:r>
                <a:endParaRPr lang="zh-CN" altLang="en-US" sz="1400" dirty="0">
                  <a:solidFill>
                    <a:schemeClr val="bg1"/>
                  </a:solidFill>
                  <a:latin typeface="黑体" panose="02010600030101010101" pitchFamily="2" charset="-122"/>
                  <a:ea typeface="黑体" panose="02010600030101010101" pitchFamily="2" charset="-122"/>
                </a:endParaRPr>
              </a:p>
            </p:txBody>
          </p:sp>
        </p:grpSp>
      </p:grpSp>
      <p:grpSp>
        <p:nvGrpSpPr>
          <p:cNvPr id="39" name="组合 38"/>
          <p:cNvGrpSpPr/>
          <p:nvPr userDrawn="1"/>
        </p:nvGrpSpPr>
        <p:grpSpPr>
          <a:xfrm>
            <a:off x="7860679" y="39693"/>
            <a:ext cx="1187623" cy="584775"/>
            <a:chOff x="29482" y="2927145"/>
            <a:chExt cx="1463620" cy="487312"/>
          </a:xfrm>
        </p:grpSpPr>
        <p:sp>
          <p:nvSpPr>
            <p:cNvPr id="40" name="TextBox 39"/>
            <p:cNvSpPr txBox="1"/>
            <p:nvPr userDrawn="1"/>
          </p:nvSpPr>
          <p:spPr>
            <a:xfrm>
              <a:off x="29482" y="2927145"/>
              <a:ext cx="1436607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UITANGJIANCE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41" name="TextBox 40">
              <a:hlinkClick r:id="rId4" action="ppaction://hlinksldjump"/>
            </p:cNvPr>
            <p:cNvSpPr txBox="1"/>
            <p:nvPr userDrawn="1"/>
          </p:nvSpPr>
          <p:spPr>
            <a:xfrm>
              <a:off x="275416" y="3030391"/>
              <a:ext cx="1217686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随堂检测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42" name="组合 41"/>
          <p:cNvGrpSpPr/>
          <p:nvPr userDrawn="1"/>
        </p:nvGrpSpPr>
        <p:grpSpPr>
          <a:xfrm>
            <a:off x="6536094" y="39693"/>
            <a:ext cx="1102368" cy="584775"/>
            <a:chOff x="29482" y="2927145"/>
            <a:chExt cx="1358552" cy="487312"/>
          </a:xfrm>
        </p:grpSpPr>
        <p:sp>
          <p:nvSpPr>
            <p:cNvPr id="43" name="TextBox 42"/>
            <p:cNvSpPr txBox="1"/>
            <p:nvPr userDrawn="1"/>
          </p:nvSpPr>
          <p:spPr>
            <a:xfrm>
              <a:off x="29482" y="2927145"/>
              <a:ext cx="1160032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aseline="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D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AYIJIEHUO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44" name="TextBox 43">
              <a:hlinkClick r:id="rId5" action="ppaction://hlinksldjump"/>
            </p:cNvPr>
            <p:cNvSpPr txBox="1"/>
            <p:nvPr userDrawn="1"/>
          </p:nvSpPr>
          <p:spPr>
            <a:xfrm>
              <a:off x="275416" y="3030391"/>
              <a:ext cx="1112618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答疑解惑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4532317" y="111757"/>
            <a:ext cx="543739" cy="481534"/>
            <a:chOff x="4532317" y="111757"/>
            <a:chExt cx="543739" cy="481534"/>
          </a:xfrm>
        </p:grpSpPr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734808" y="111757"/>
              <a:ext cx="144304" cy="161619"/>
            </a:xfrm>
            <a:prstGeom prst="rect">
              <a:avLst/>
            </a:prstGeom>
          </p:spPr>
        </p:pic>
        <p:sp>
          <p:nvSpPr>
            <p:cNvPr id="17" name="TextBox 16">
              <a:hlinkClick r:id="rId7" action="ppaction://hlinksldjump"/>
            </p:cNvPr>
            <p:cNvSpPr txBox="1"/>
            <p:nvPr userDrawn="1"/>
          </p:nvSpPr>
          <p:spPr>
            <a:xfrm>
              <a:off x="4532317" y="285514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tx1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首页</a:t>
              </a:r>
              <a:endParaRPr lang="zh-CN" altLang="en-US" sz="1400" dirty="0">
                <a:solidFill>
                  <a:schemeClr val="tx1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74601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栏目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/>
          <p:cNvGrpSpPr/>
          <p:nvPr userDrawn="1"/>
        </p:nvGrpSpPr>
        <p:grpSpPr>
          <a:xfrm>
            <a:off x="5378897" y="29755"/>
            <a:ext cx="1137319" cy="584775"/>
            <a:chOff x="29482" y="2276803"/>
            <a:chExt cx="1281560" cy="487312"/>
          </a:xfrm>
        </p:grpSpPr>
        <p:sp>
          <p:nvSpPr>
            <p:cNvPr id="36" name="TextBox 35"/>
            <p:cNvSpPr txBox="1"/>
            <p:nvPr userDrawn="1"/>
          </p:nvSpPr>
          <p:spPr>
            <a:xfrm>
              <a:off x="29482" y="2276803"/>
              <a:ext cx="1185298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chemeClr val="tx1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X</a:t>
              </a:r>
              <a:r>
                <a:rPr lang="en-US" altLang="zh-CN" sz="900" dirty="0" smtClean="0">
                  <a:solidFill>
                    <a:schemeClr val="tx1"/>
                  </a:solidFill>
                  <a:latin typeface="+mn-lt"/>
                  <a:ea typeface="+mn-ea"/>
                </a:rPr>
                <a:t>INZHIDAOXUE</a:t>
              </a:r>
              <a:endParaRPr lang="zh-CN" alt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>
              <a:hlinkClick r:id="rId2" action="ppaction://hlinksldjump"/>
            </p:cNvPr>
            <p:cNvSpPr txBox="1"/>
            <p:nvPr userDrawn="1"/>
          </p:nvSpPr>
          <p:spPr>
            <a:xfrm>
              <a:off x="275416" y="2378183"/>
              <a:ext cx="1035626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新知导学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38" name="组合 37"/>
          <p:cNvGrpSpPr/>
          <p:nvPr userDrawn="1"/>
        </p:nvGrpSpPr>
        <p:grpSpPr>
          <a:xfrm>
            <a:off x="7860679" y="39693"/>
            <a:ext cx="1187623" cy="584775"/>
            <a:chOff x="29482" y="2927145"/>
            <a:chExt cx="1463620" cy="487312"/>
          </a:xfrm>
        </p:grpSpPr>
        <p:sp>
          <p:nvSpPr>
            <p:cNvPr id="39" name="TextBox 38"/>
            <p:cNvSpPr txBox="1"/>
            <p:nvPr userDrawn="1"/>
          </p:nvSpPr>
          <p:spPr>
            <a:xfrm>
              <a:off x="29482" y="2927145"/>
              <a:ext cx="1436607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S</a:t>
              </a:r>
              <a:r>
                <a:rPr lang="en-US" altLang="zh-CN" sz="1000" dirty="0" smtClean="0">
                  <a:solidFill>
                    <a:srgbClr val="333333"/>
                  </a:solidFill>
                  <a:latin typeface="+mn-lt"/>
                  <a:ea typeface="+mn-ea"/>
                </a:rPr>
                <a:t>UITANGJIANCE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40" name="TextBox 39">
              <a:hlinkClick r:id="rId3" action="ppaction://hlinksldjump"/>
            </p:cNvPr>
            <p:cNvSpPr txBox="1"/>
            <p:nvPr userDrawn="1"/>
          </p:nvSpPr>
          <p:spPr>
            <a:xfrm>
              <a:off x="275416" y="3030391"/>
              <a:ext cx="1217686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随堂检测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5" name="组合 4"/>
          <p:cNvGrpSpPr/>
          <p:nvPr userDrawn="1"/>
        </p:nvGrpSpPr>
        <p:grpSpPr>
          <a:xfrm>
            <a:off x="6525292" y="-4216"/>
            <a:ext cx="1431084" cy="851494"/>
            <a:chOff x="6525292" y="-4216"/>
            <a:chExt cx="1431084" cy="851494"/>
          </a:xfrm>
        </p:grpSpPr>
        <p:pic>
          <p:nvPicPr>
            <p:cNvPr id="44" name="图片 43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525292" y="-4216"/>
              <a:ext cx="1431084" cy="851494"/>
            </a:xfrm>
            <a:prstGeom prst="rect">
              <a:avLst/>
            </a:prstGeom>
          </p:spPr>
        </p:pic>
        <p:grpSp>
          <p:nvGrpSpPr>
            <p:cNvPr id="41" name="组合 40"/>
            <p:cNvGrpSpPr/>
            <p:nvPr userDrawn="1"/>
          </p:nvGrpSpPr>
          <p:grpSpPr>
            <a:xfrm>
              <a:off x="6536094" y="39693"/>
              <a:ext cx="1102368" cy="584775"/>
              <a:chOff x="29482" y="2927145"/>
              <a:chExt cx="1358552" cy="487312"/>
            </a:xfrm>
          </p:grpSpPr>
          <p:sp>
            <p:nvSpPr>
              <p:cNvPr id="42" name="TextBox 41"/>
              <p:cNvSpPr txBox="1"/>
              <p:nvPr userDrawn="1"/>
            </p:nvSpPr>
            <p:spPr>
              <a:xfrm>
                <a:off x="29482" y="2927145"/>
                <a:ext cx="1160032" cy="487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baseline="0" dirty="0" smtClean="0">
                    <a:solidFill>
                      <a:schemeClr val="bg1"/>
                    </a:solidFill>
                    <a:latin typeface="黑体" panose="02010600030101010101" pitchFamily="2" charset="-122"/>
                    <a:ea typeface="黑体" panose="02010600030101010101" pitchFamily="2" charset="-122"/>
                  </a:rPr>
                  <a:t>D</a:t>
                </a:r>
                <a:r>
                  <a:rPr lang="en-US" altLang="zh-CN" sz="1000" baseline="0" dirty="0" smtClean="0">
                    <a:solidFill>
                      <a:schemeClr val="bg1"/>
                    </a:solidFill>
                    <a:latin typeface="+mn-lt"/>
                    <a:ea typeface="+mn-ea"/>
                  </a:rPr>
                  <a:t>AYIJIEHUO</a:t>
                </a:r>
                <a:endParaRPr lang="zh-CN" alt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3" name="TextBox 42">
                <a:hlinkClick r:id="rId5" action="ppaction://hlinksldjump"/>
              </p:cNvPr>
              <p:cNvSpPr txBox="1"/>
              <p:nvPr userDrawn="1"/>
            </p:nvSpPr>
            <p:spPr>
              <a:xfrm>
                <a:off x="275416" y="3030391"/>
                <a:ext cx="1112618" cy="2564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400" dirty="0" smtClean="0">
                    <a:solidFill>
                      <a:schemeClr val="bg1"/>
                    </a:solidFill>
                    <a:latin typeface="黑体" panose="02010600030101010101" pitchFamily="2" charset="-122"/>
                    <a:ea typeface="黑体" panose="02010600030101010101" pitchFamily="2" charset="-122"/>
                  </a:rPr>
                  <a:t>答疑解惑</a:t>
                </a:r>
                <a:endParaRPr lang="zh-CN" altLang="en-US" sz="1400" dirty="0">
                  <a:solidFill>
                    <a:schemeClr val="bg1"/>
                  </a:solidFill>
                  <a:latin typeface="黑体" panose="02010600030101010101" pitchFamily="2" charset="-122"/>
                  <a:ea typeface="黑体" panose="02010600030101010101" pitchFamily="2" charset="-122"/>
                </a:endParaRPr>
              </a:p>
            </p:txBody>
          </p:sp>
        </p:grpSp>
      </p:grpSp>
      <p:grpSp>
        <p:nvGrpSpPr>
          <p:cNvPr id="2" name="组合 1"/>
          <p:cNvGrpSpPr/>
          <p:nvPr userDrawn="1"/>
        </p:nvGrpSpPr>
        <p:grpSpPr>
          <a:xfrm>
            <a:off x="4532317" y="111757"/>
            <a:ext cx="543739" cy="481534"/>
            <a:chOff x="4532317" y="111757"/>
            <a:chExt cx="543739" cy="481534"/>
          </a:xfrm>
        </p:grpSpPr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734808" y="111757"/>
              <a:ext cx="144304" cy="161619"/>
            </a:xfrm>
            <a:prstGeom prst="rect">
              <a:avLst/>
            </a:prstGeom>
          </p:spPr>
        </p:pic>
        <p:sp>
          <p:nvSpPr>
            <p:cNvPr id="17" name="TextBox 16">
              <a:hlinkClick r:id="rId7" action="ppaction://hlinksldjump"/>
            </p:cNvPr>
            <p:cNvSpPr txBox="1"/>
            <p:nvPr userDrawn="1"/>
          </p:nvSpPr>
          <p:spPr>
            <a:xfrm>
              <a:off x="4532317" y="285514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tx1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首页</a:t>
              </a:r>
              <a:endParaRPr lang="zh-CN" altLang="en-US" sz="1400" dirty="0">
                <a:solidFill>
                  <a:schemeClr val="tx1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18276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栏目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组合 34"/>
          <p:cNvGrpSpPr/>
          <p:nvPr userDrawn="1"/>
        </p:nvGrpSpPr>
        <p:grpSpPr>
          <a:xfrm>
            <a:off x="5378897" y="29755"/>
            <a:ext cx="1137319" cy="584775"/>
            <a:chOff x="29482" y="2276803"/>
            <a:chExt cx="1281560" cy="487312"/>
          </a:xfrm>
        </p:grpSpPr>
        <p:sp>
          <p:nvSpPr>
            <p:cNvPr id="36" name="TextBox 35"/>
            <p:cNvSpPr txBox="1"/>
            <p:nvPr userDrawn="1"/>
          </p:nvSpPr>
          <p:spPr>
            <a:xfrm>
              <a:off x="29482" y="2276803"/>
              <a:ext cx="1185298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X</a:t>
              </a:r>
              <a:r>
                <a:rPr lang="en-US" altLang="zh-CN" sz="900" dirty="0" smtClean="0">
                  <a:solidFill>
                    <a:srgbClr val="333333"/>
                  </a:solidFill>
                  <a:latin typeface="+mn-lt"/>
                  <a:ea typeface="+mn-ea"/>
                </a:rPr>
                <a:t>INZHIDAOXUE</a:t>
              </a:r>
              <a:endParaRPr lang="zh-CN" altLang="en-US" sz="900" dirty="0">
                <a:solidFill>
                  <a:srgbClr val="333333"/>
                </a:solidFill>
              </a:endParaRPr>
            </a:p>
          </p:txBody>
        </p:sp>
        <p:sp>
          <p:nvSpPr>
            <p:cNvPr id="37" name="TextBox 36">
              <a:hlinkClick r:id="rId2" action="ppaction://hlinksldjump"/>
            </p:cNvPr>
            <p:cNvSpPr txBox="1"/>
            <p:nvPr userDrawn="1"/>
          </p:nvSpPr>
          <p:spPr>
            <a:xfrm>
              <a:off x="275416" y="2378183"/>
              <a:ext cx="1035626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新知导学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4" name="组合 3"/>
          <p:cNvGrpSpPr/>
          <p:nvPr userDrawn="1"/>
        </p:nvGrpSpPr>
        <p:grpSpPr>
          <a:xfrm>
            <a:off x="7860679" y="-8427"/>
            <a:ext cx="1323144" cy="855375"/>
            <a:chOff x="7956376" y="-8427"/>
            <a:chExt cx="1323144" cy="855375"/>
          </a:xfrm>
        </p:grpSpPr>
        <p:pic>
          <p:nvPicPr>
            <p:cNvPr id="44" name="图片 4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985986" y="-8427"/>
              <a:ext cx="1293534" cy="855375"/>
            </a:xfrm>
            <a:prstGeom prst="rect">
              <a:avLst/>
            </a:prstGeom>
          </p:spPr>
        </p:pic>
        <p:grpSp>
          <p:nvGrpSpPr>
            <p:cNvPr id="38" name="组合 37"/>
            <p:cNvGrpSpPr/>
            <p:nvPr userDrawn="1"/>
          </p:nvGrpSpPr>
          <p:grpSpPr>
            <a:xfrm>
              <a:off x="7956376" y="39693"/>
              <a:ext cx="1187623" cy="584775"/>
              <a:chOff x="29482" y="2927145"/>
              <a:chExt cx="1463620" cy="487312"/>
            </a:xfrm>
          </p:grpSpPr>
          <p:sp>
            <p:nvSpPr>
              <p:cNvPr id="39" name="TextBox 38"/>
              <p:cNvSpPr txBox="1"/>
              <p:nvPr userDrawn="1"/>
            </p:nvSpPr>
            <p:spPr>
              <a:xfrm>
                <a:off x="29482" y="2927145"/>
                <a:ext cx="1436607" cy="487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3200" dirty="0" smtClean="0">
                    <a:solidFill>
                      <a:schemeClr val="bg1"/>
                    </a:solidFill>
                    <a:latin typeface="黑体" panose="02010600030101010101" pitchFamily="2" charset="-122"/>
                    <a:ea typeface="黑体" panose="02010600030101010101" pitchFamily="2" charset="-122"/>
                  </a:rPr>
                  <a:t>S</a:t>
                </a:r>
                <a:r>
                  <a:rPr lang="en-US" altLang="zh-CN" sz="1000" dirty="0" smtClean="0">
                    <a:solidFill>
                      <a:schemeClr val="bg1"/>
                    </a:solidFill>
                    <a:latin typeface="+mn-lt"/>
                    <a:ea typeface="+mn-ea"/>
                  </a:rPr>
                  <a:t>UITANGJIANCE</a:t>
                </a:r>
                <a:endParaRPr lang="zh-CN" altLang="en-US" sz="10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0" name="TextBox 39">
                <a:hlinkClick r:id="rId4" action="ppaction://hlinksldjump"/>
              </p:cNvPr>
              <p:cNvSpPr txBox="1"/>
              <p:nvPr userDrawn="1"/>
            </p:nvSpPr>
            <p:spPr>
              <a:xfrm>
                <a:off x="275416" y="3030391"/>
                <a:ext cx="1217686" cy="2564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400" dirty="0" smtClean="0">
                    <a:solidFill>
                      <a:schemeClr val="bg1"/>
                    </a:solidFill>
                    <a:latin typeface="黑体" panose="02010600030101010101" pitchFamily="2" charset="-122"/>
                    <a:ea typeface="黑体" panose="02010600030101010101" pitchFamily="2" charset="-122"/>
                  </a:rPr>
                  <a:t>随堂检测</a:t>
                </a:r>
                <a:endParaRPr lang="zh-CN" altLang="en-US" sz="1400" dirty="0">
                  <a:solidFill>
                    <a:schemeClr val="bg1"/>
                  </a:solidFill>
                  <a:latin typeface="黑体" panose="02010600030101010101" pitchFamily="2" charset="-122"/>
                  <a:ea typeface="黑体" panose="02010600030101010101" pitchFamily="2" charset="-122"/>
                </a:endParaRPr>
              </a:p>
            </p:txBody>
          </p:sp>
        </p:grpSp>
      </p:grpSp>
      <p:grpSp>
        <p:nvGrpSpPr>
          <p:cNvPr id="41" name="组合 40"/>
          <p:cNvGrpSpPr/>
          <p:nvPr userDrawn="1"/>
        </p:nvGrpSpPr>
        <p:grpSpPr>
          <a:xfrm>
            <a:off x="6536094" y="39693"/>
            <a:ext cx="1102368" cy="584775"/>
            <a:chOff x="29482" y="2927145"/>
            <a:chExt cx="1358552" cy="487312"/>
          </a:xfrm>
        </p:grpSpPr>
        <p:sp>
          <p:nvSpPr>
            <p:cNvPr id="42" name="TextBox 41"/>
            <p:cNvSpPr txBox="1"/>
            <p:nvPr userDrawn="1"/>
          </p:nvSpPr>
          <p:spPr>
            <a:xfrm>
              <a:off x="29482" y="2927145"/>
              <a:ext cx="1160032" cy="487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3200" baseline="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D</a:t>
              </a:r>
              <a:r>
                <a:rPr lang="en-US" altLang="zh-CN" sz="1000" baseline="0" dirty="0" smtClean="0">
                  <a:solidFill>
                    <a:srgbClr val="333333"/>
                  </a:solidFill>
                  <a:latin typeface="+mn-lt"/>
                  <a:ea typeface="+mn-ea"/>
                </a:rPr>
                <a:t>AYIJIEHUO</a:t>
              </a:r>
              <a:endParaRPr lang="zh-CN" altLang="en-US" sz="1000" dirty="0">
                <a:solidFill>
                  <a:srgbClr val="333333"/>
                </a:solidFill>
              </a:endParaRPr>
            </a:p>
          </p:txBody>
        </p:sp>
        <p:sp>
          <p:nvSpPr>
            <p:cNvPr id="43" name="TextBox 42">
              <a:hlinkClick r:id="rId5" action="ppaction://hlinksldjump"/>
            </p:cNvPr>
            <p:cNvSpPr txBox="1"/>
            <p:nvPr userDrawn="1"/>
          </p:nvSpPr>
          <p:spPr>
            <a:xfrm>
              <a:off x="275416" y="3030391"/>
              <a:ext cx="1112618" cy="2564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rgbClr val="333333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答疑解惑</a:t>
              </a:r>
              <a:endParaRPr lang="zh-CN" altLang="en-US" sz="1400" dirty="0">
                <a:solidFill>
                  <a:srgbClr val="333333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  <p:grpSp>
        <p:nvGrpSpPr>
          <p:cNvPr id="2" name="组合 1"/>
          <p:cNvGrpSpPr/>
          <p:nvPr userDrawn="1"/>
        </p:nvGrpSpPr>
        <p:grpSpPr>
          <a:xfrm>
            <a:off x="4532317" y="111757"/>
            <a:ext cx="543739" cy="481534"/>
            <a:chOff x="4532317" y="111757"/>
            <a:chExt cx="543739" cy="481534"/>
          </a:xfrm>
        </p:grpSpPr>
        <p:pic>
          <p:nvPicPr>
            <p:cNvPr id="16" name="图片 15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4734808" y="111757"/>
              <a:ext cx="144304" cy="161619"/>
            </a:xfrm>
            <a:prstGeom prst="rect">
              <a:avLst/>
            </a:prstGeom>
          </p:spPr>
        </p:pic>
        <p:sp>
          <p:nvSpPr>
            <p:cNvPr id="17" name="TextBox 16">
              <a:hlinkClick r:id="rId7" action="ppaction://hlinksldjump"/>
            </p:cNvPr>
            <p:cNvSpPr txBox="1"/>
            <p:nvPr userDrawn="1"/>
          </p:nvSpPr>
          <p:spPr>
            <a:xfrm>
              <a:off x="4532317" y="285514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tx1"/>
                  </a:solidFill>
                  <a:latin typeface="黑体" panose="02010600030101010101" pitchFamily="2" charset="-122"/>
                  <a:ea typeface="黑体" panose="02010600030101010101" pitchFamily="2" charset="-122"/>
                </a:rPr>
                <a:t>首页</a:t>
              </a:r>
              <a:endParaRPr lang="zh-CN" altLang="en-US" sz="1400" dirty="0">
                <a:solidFill>
                  <a:schemeClr val="tx1"/>
                </a:solidFill>
                <a:latin typeface="黑体" panose="02010600030101010101" pitchFamily="2" charset="-122"/>
                <a:ea typeface="黑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7746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2" y="-360"/>
            <a:ext cx="9143998" cy="777601"/>
            <a:chOff x="2" y="-300"/>
            <a:chExt cx="9143998" cy="648001"/>
          </a:xfrm>
        </p:grpSpPr>
        <p:sp>
          <p:nvSpPr>
            <p:cNvPr id="8" name="矩形 7"/>
            <p:cNvSpPr/>
            <p:nvPr userDrawn="1"/>
          </p:nvSpPr>
          <p:spPr>
            <a:xfrm rot="16200000">
              <a:off x="4248151" y="-4248151"/>
              <a:ext cx="647699" cy="91439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0" name="直接连接符 19"/>
            <p:cNvCxnSpPr/>
            <p:nvPr userDrawn="1"/>
          </p:nvCxnSpPr>
          <p:spPr>
            <a:xfrm rot="16200000">
              <a:off x="4968080" y="323701"/>
              <a:ext cx="648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 userDrawn="1"/>
          </p:nvCxnSpPr>
          <p:spPr>
            <a:xfrm rot="16200000">
              <a:off x="6204590" y="323700"/>
              <a:ext cx="648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 userDrawn="1"/>
          </p:nvCxnSpPr>
          <p:spPr>
            <a:xfrm rot="16200000">
              <a:off x="7530892" y="323700"/>
              <a:ext cx="648000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1350" y="115863"/>
            <a:ext cx="504825" cy="504825"/>
          </a:xfrm>
          <a:prstGeom prst="rect">
            <a:avLst/>
          </a:prstGeom>
        </p:spPr>
      </p:pic>
      <p:sp>
        <p:nvSpPr>
          <p:cNvPr id="27" name="矩形 26"/>
          <p:cNvSpPr/>
          <p:nvPr/>
        </p:nvSpPr>
        <p:spPr>
          <a:xfrm>
            <a:off x="8585198" y="6453337"/>
            <a:ext cx="504056" cy="36499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fld id="{C2D1088F-7570-48BA-BC40-D11F25FB6C22}" type="slidenum">
              <a:rPr lang="zh-CN" altLang="en-US" sz="1400" b="0" smtClean="0">
                <a:solidFill>
                  <a:srgbClr val="5F5F5F"/>
                </a:solidFill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endParaRPr lang="zh-CN" altLang="en-US" sz="1400" b="0" dirty="0" smtClean="0">
              <a:solidFill>
                <a:srgbClr val="5F5F5F"/>
              </a:solidFill>
            </a:endParaRPr>
          </a:p>
        </p:txBody>
      </p:sp>
      <p:sp>
        <p:nvSpPr>
          <p:cNvPr id="28" name="标题占位符 1"/>
          <p:cNvSpPr txBox="1">
            <a:spLocks/>
          </p:cNvSpPr>
          <p:nvPr/>
        </p:nvSpPr>
        <p:spPr>
          <a:xfrm>
            <a:off x="775343" y="169738"/>
            <a:ext cx="2644529" cy="475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CN" altLang="zh-CN" sz="950" kern="1200" smtClean="0">
                <a:solidFill>
                  <a:schemeClr val="tx1"/>
                </a:solidFill>
                <a:effectLst/>
                <a:latin typeface="黑体" panose="02010600030101010101" pitchFamily="2" charset="-122"/>
                <a:ea typeface="黑体" panose="02010600030101010101" pitchFamily="2" charset="-122"/>
                <a:cs typeface="+mj-cs"/>
              </a:defRPr>
            </a:lvl1pPr>
          </a:lstStyle>
          <a:p>
            <a:pPr algn="l"/>
            <a:r>
              <a:rPr lang="zh-CN" altLang="zh-CN" sz="1400" b="0" dirty="0" smtClean="0"/>
              <a:t>第</a:t>
            </a:r>
            <a:r>
              <a:rPr lang="en-US" altLang="zh-CN" sz="1400" b="0" dirty="0" smtClean="0"/>
              <a:t>1</a:t>
            </a:r>
            <a:r>
              <a:rPr lang="zh-CN" altLang="zh-CN" sz="1400" b="0" dirty="0" smtClean="0"/>
              <a:t>课时　化学反应的方向</a:t>
            </a:r>
            <a:endParaRPr lang="zh-CN" altLang="zh-CN" sz="1400" b="0" kern="1200" dirty="0" smtClean="0">
              <a:solidFill>
                <a:schemeClr val="tx1"/>
              </a:solidFill>
              <a:effectLst/>
              <a:latin typeface="黑体" panose="02010600030101010101" pitchFamily="2" charset="-122"/>
              <a:ea typeface="黑体" panose="0201060003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916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70" r:id="rId6"/>
    <p:sldLayoutId id="2147483669" r:id="rId7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lang="zh-CN" altLang="zh-CN" sz="950" kern="1200" smtClean="0">
          <a:solidFill>
            <a:schemeClr val="tx1"/>
          </a:solidFill>
          <a:effectLst/>
          <a:latin typeface="黑体" panose="02010600030101010101" pitchFamily="2" charset="-122"/>
          <a:ea typeface="黑体" panose="02010600030101010101" pitchFamily="2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package" Target="../embeddings/Microsoft_Office_Word___3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__2.docx"/><Relationship Id="rId5" Type="http://schemas.openxmlformats.org/officeDocument/2006/relationships/slide" Target="slide12.xml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Office_Word___4.docx"/><Relationship Id="rId5" Type="http://schemas.openxmlformats.org/officeDocument/2006/relationships/slide" Target="slide14.xml"/><Relationship Id="rId4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slide" Target="sl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package" Target="../embeddings/Microsoft_Office_Word___5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slide" Target="slide20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7" Type="http://schemas.openxmlformats.org/officeDocument/2006/relationships/image" Target="../media/image8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slide" Target="slide20.xml"/><Relationship Id="rId4" Type="http://schemas.openxmlformats.org/officeDocument/2006/relationships/slide" Target="sl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6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slide" Target="slid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第二单元　化学反应的方向和限度</a:t>
            </a:r>
          </a:p>
        </p:txBody>
      </p:sp>
    </p:spTree>
    <p:extLst>
      <p:ext uri="{BB962C8B-B14F-4D97-AF65-F5344CB8AC3E}">
        <p14:creationId xmlns:p14="http://schemas.microsoft.com/office/powerpoint/2010/main" xmlns="" val="21130851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hlinkClick r:id="rId3" action="ppaction://hlinksldjump"/>
          </p:cNvPr>
          <p:cNvSpPr txBox="1"/>
          <p:nvPr/>
        </p:nvSpPr>
        <p:spPr>
          <a:xfrm>
            <a:off x="6156176" y="92042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探究问题</a:t>
            </a:r>
            <a:endParaRPr lang="zh-CN" altLang="en-US" dirty="0"/>
          </a:p>
        </p:txBody>
      </p:sp>
      <p:sp>
        <p:nvSpPr>
          <p:cNvPr id="8" name="TextBox 40">
            <a:hlinkClick r:id="rId4" action="ppaction://hlinksldjump"/>
          </p:cNvPr>
          <p:cNvSpPr txBox="1"/>
          <p:nvPr/>
        </p:nvSpPr>
        <p:spPr>
          <a:xfrm>
            <a:off x="6999939" y="92042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C04B05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知识点拨</a:t>
            </a:r>
            <a:endParaRPr lang="zh-CN" altLang="en-US" dirty="0"/>
          </a:p>
        </p:txBody>
      </p:sp>
      <p:sp>
        <p:nvSpPr>
          <p:cNvPr id="6" name="矩形 5">
            <a:hlinkClick r:id="rId3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5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90532"/>
            <a:ext cx="8128000" cy="496751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反应熵变与反应方向的关系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许多熵增加的反应在常温、常压下可以自发进行。产生气体的反应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气体物质的物质的量增大的反应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熵变通常都是正值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为熵增反应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有些熵增的反应在常温、常压下不能自发进行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但在较高温度下可以自发进行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有些熵值减小的过程在一定条件下也可以自发进行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:-10 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℃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的液态水会自动结冰成为固态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这是熵减的过程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铝热反应在一定条件下可以自发进行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这是熵减的反应。因此反应熵变是与反应能否自发进行有关的又一个因素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但也不是唯一因素。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51129641"/>
              </p:ext>
            </p:extLst>
          </p:nvPr>
        </p:nvGraphicFramePr>
        <p:xfrm>
          <a:off x="312642" y="2962028"/>
          <a:ext cx="8128000" cy="366398"/>
        </p:xfrm>
        <a:graphic>
          <a:graphicData uri="http://schemas.openxmlformats.org/presentationml/2006/ole">
            <p:oleObj spid="_x0000_s2062" name="文档" r:id="rId6" imgW="3839157" imgH="172831" progId="Word.Document.12">
              <p:embed/>
            </p:oleObj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9743837"/>
              </p:ext>
            </p:extLst>
          </p:nvPr>
        </p:nvGraphicFramePr>
        <p:xfrm>
          <a:off x="312642" y="4168920"/>
          <a:ext cx="8128000" cy="366398"/>
        </p:xfrm>
        <a:graphic>
          <a:graphicData uri="http://schemas.openxmlformats.org/presentationml/2006/ole">
            <p:oleObj spid="_x0000_s2063" name="文档" r:id="rId7" imgW="3839157" imgH="172831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33406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hlinkClick r:id="rId2" action="ppaction://hlinksldjump"/>
          </p:cNvPr>
          <p:cNvSpPr txBox="1"/>
          <p:nvPr/>
        </p:nvSpPr>
        <p:spPr>
          <a:xfrm>
            <a:off x="6156176" y="92042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探究问题</a:t>
            </a:r>
            <a:endParaRPr lang="zh-CN" altLang="en-US" dirty="0"/>
          </a:p>
        </p:txBody>
      </p:sp>
      <p:sp>
        <p:nvSpPr>
          <p:cNvPr id="8" name="TextBox 40">
            <a:hlinkClick r:id="rId3" action="ppaction://hlinksldjump"/>
          </p:cNvPr>
          <p:cNvSpPr txBox="1"/>
          <p:nvPr/>
        </p:nvSpPr>
        <p:spPr>
          <a:xfrm>
            <a:off x="6999939" y="92042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C04B05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知识点拨</a:t>
            </a:r>
            <a:endParaRPr lang="zh-CN" altLang="en-US" dirty="0"/>
          </a:p>
        </p:txBody>
      </p:sp>
      <p:sp>
        <p:nvSpPr>
          <p:cNvPr id="6" name="矩形 5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97936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焓变和熵变对反应方向的共同影响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焓变和熵变都与反应自发性有关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又都不能独立地作为反应自发性的判据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要判断反应进行的方向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必须综合考虑体系的焓变和熵变。可以利用自由能的变化进行判断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H-T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&lt;0,Δ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反应一定能自发进行。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&lt;0,Δ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低温下可自发进行。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高温下可自发进行。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反应不能自发进行。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反应处于平衡状态。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6083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3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3">
            <a:hlinkClick r:id="rId3" action="ppaction://hlinksldjump"/>
          </p:cNvPr>
          <p:cNvSpPr txBox="1"/>
          <p:nvPr/>
        </p:nvSpPr>
        <p:spPr>
          <a:xfrm>
            <a:off x="6156176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C04B05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考向一</a:t>
            </a:r>
            <a:endParaRPr lang="zh-CN" altLang="en-US" dirty="0"/>
          </a:p>
        </p:txBody>
      </p:sp>
      <p:sp>
        <p:nvSpPr>
          <p:cNvPr id="12" name="TextBox 40">
            <a:hlinkClick r:id="rId4" action="ppaction://hlinksldjump"/>
          </p:cNvPr>
          <p:cNvSpPr txBox="1"/>
          <p:nvPr/>
        </p:nvSpPr>
        <p:spPr>
          <a:xfrm>
            <a:off x="6999939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E75E22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考</a:t>
            </a:r>
            <a:r>
              <a:rPr lang="zh-CN" altLang="en-US" dirty="0" smtClean="0">
                <a:solidFill>
                  <a:schemeClr val="tx1"/>
                </a:solidFill>
              </a:rPr>
              <a:t>向二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07638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40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考向一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化学反应进行的方向与焓变、熵变的关系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【例题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(2016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南京测试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碳酸铵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[(NH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在室温下就能自发地分解产生氨气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对其说法正确的是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碳酸铵分解是因为生成了易挥发的气体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使体系的熵增大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碳酸铵分解是因为外界给予了能量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碳酸铵分解是吸热反应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根据能量判据也能说明它能自发分解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碳酸盐都不稳定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都能自发分解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碳酸铵分解是吸热反应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所以根据能量判据它是不能自发分解的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其自发分解能够发生主要是因为体系中氨气、二氧化碳气体和水的生成使熵增大的缘故。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规律方法点拨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的自发反应适合于用熵判据来解释其自发性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而能量判据更适合于解释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的自发反应。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6244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3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3">
            <a:hlinkClick r:id="rId3" action="ppaction://hlinksldjump"/>
          </p:cNvPr>
          <p:cNvSpPr txBox="1"/>
          <p:nvPr/>
        </p:nvSpPr>
        <p:spPr>
          <a:xfrm>
            <a:off x="6156176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C04B05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考向一</a:t>
            </a:r>
            <a:endParaRPr lang="zh-CN" altLang="en-US" dirty="0"/>
          </a:p>
        </p:txBody>
      </p:sp>
      <p:sp>
        <p:nvSpPr>
          <p:cNvPr id="12" name="TextBox 40">
            <a:hlinkClick r:id="rId4" action="ppaction://hlinksldjump"/>
          </p:cNvPr>
          <p:cNvSpPr txBox="1"/>
          <p:nvPr/>
        </p:nvSpPr>
        <p:spPr>
          <a:xfrm>
            <a:off x="6999939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E75E22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</a:rPr>
              <a:t>考</a:t>
            </a:r>
            <a:r>
              <a:rPr lang="zh-CN" altLang="en-US" dirty="0" smtClean="0">
                <a:solidFill>
                  <a:schemeClr val="tx1"/>
                </a:solidFill>
              </a:rPr>
              <a:t>向二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04201"/>
            <a:ext cx="8128000" cy="330359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40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成功体验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下列说法不正确的是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体系有序性越高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熵值就越低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自发过程可能导致体系的熵增大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吸热反应不可以自发进行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同种物质气态时熵值最大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反应的焓变不是决定反应能否自发进行的唯一因素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有些熵增的吸热反应也可以自发进行。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9362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3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4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3">
            <a:hlinkClick r:id="rId4" action="ppaction://hlinksldjump"/>
          </p:cNvPr>
          <p:cNvSpPr txBox="1"/>
          <p:nvPr/>
        </p:nvSpPr>
        <p:spPr>
          <a:xfrm>
            <a:off x="6156176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latin typeface="+mj-ea"/>
                <a:ea typeface="+mj-ea"/>
              </a:defRPr>
            </a:lvl1pPr>
          </a:lstStyle>
          <a:p>
            <a:r>
              <a:rPr lang="zh-CN" altLang="en-US" dirty="0"/>
              <a:t>考向一</a:t>
            </a:r>
          </a:p>
        </p:txBody>
      </p:sp>
      <p:sp>
        <p:nvSpPr>
          <p:cNvPr id="12" name="TextBox 40">
            <a:hlinkClick r:id="rId5" action="ppaction://hlinksldjump"/>
          </p:cNvPr>
          <p:cNvSpPr txBox="1"/>
          <p:nvPr/>
        </p:nvSpPr>
        <p:spPr>
          <a:xfrm>
            <a:off x="6999939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C04B05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考向二</a:t>
            </a: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524391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40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考向二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反应方向判断的复合判据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【例题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】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下列反应中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在高温下不能自发进行的是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>
                <a:solidFill>
                  <a:srgbClr val="000000"/>
                </a:solidFill>
                <a:latin typeface="NEU-BZ-S92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56040042"/>
              </p:ext>
            </p:extLst>
          </p:nvPr>
        </p:nvGraphicFramePr>
        <p:xfrm>
          <a:off x="312642" y="2416951"/>
          <a:ext cx="8128000" cy="1516018"/>
        </p:xfrm>
        <a:graphic>
          <a:graphicData uri="http://schemas.openxmlformats.org/presentationml/2006/ole">
            <p:oleObj spid="_x0000_s3078" name="文档" r:id="rId6" imgW="3839157" imgH="716528" progId="Word.Document.12">
              <p:embed/>
            </p:oleObj>
          </a:graphicData>
        </a:graphic>
      </p:graphicFrame>
      <p:sp>
        <p:nvSpPr>
          <p:cNvPr id="4" name="矩形 3"/>
          <p:cNvSpPr>
            <a:spLocks noChangeAspect="1"/>
          </p:cNvSpPr>
          <p:nvPr/>
        </p:nvSpPr>
        <p:spPr>
          <a:xfrm>
            <a:off x="508000" y="3932969"/>
            <a:ext cx="8128000" cy="171739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根据题意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,A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中的三个反应虽然是吸热反应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但均是熵增加的过程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在高温下可能自发进行。而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中的反应是一个熵减小的吸热反应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高温时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故不能自发进行。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5982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3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3">
            <a:hlinkClick r:id="rId3" action="ppaction://hlinksldjump"/>
          </p:cNvPr>
          <p:cNvSpPr txBox="1"/>
          <p:nvPr/>
        </p:nvSpPr>
        <p:spPr>
          <a:xfrm>
            <a:off x="6156176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latin typeface="+mj-ea"/>
                <a:ea typeface="+mj-ea"/>
              </a:defRPr>
            </a:lvl1pPr>
          </a:lstStyle>
          <a:p>
            <a:r>
              <a:rPr lang="zh-CN" altLang="en-US" dirty="0"/>
              <a:t>考向一</a:t>
            </a:r>
          </a:p>
        </p:txBody>
      </p:sp>
      <p:sp>
        <p:nvSpPr>
          <p:cNvPr id="12" name="TextBox 40">
            <a:hlinkClick r:id="rId4" action="ppaction://hlinksldjump"/>
          </p:cNvPr>
          <p:cNvSpPr txBox="1"/>
          <p:nvPr/>
        </p:nvSpPr>
        <p:spPr>
          <a:xfrm>
            <a:off x="6999939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C04B05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考向二</a:t>
            </a: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724265"/>
            <a:ext cx="8128000" cy="166346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规律方法点拨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过程的自发性只能用于判断过程的方向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不能确定过程是否一定会发生和过程发生的速率。例如金刚石有向石墨转化的倾向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但是能否发生、什么时候发生、多长时间才能完成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这便不是能量判据和熵判据能解决的问题了。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842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hlinkClick r:id="rId3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3">
            <a:hlinkClick r:id="rId3" action="ppaction://hlinksldjump"/>
          </p:cNvPr>
          <p:cNvSpPr txBox="1"/>
          <p:nvPr/>
        </p:nvSpPr>
        <p:spPr>
          <a:xfrm>
            <a:off x="6156176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latin typeface="+mj-ea"/>
                <a:ea typeface="+mj-ea"/>
              </a:defRPr>
            </a:lvl1pPr>
          </a:lstStyle>
          <a:p>
            <a:r>
              <a:rPr lang="zh-CN" altLang="en-US" dirty="0"/>
              <a:t>考向一</a:t>
            </a:r>
          </a:p>
        </p:txBody>
      </p:sp>
      <p:sp>
        <p:nvSpPr>
          <p:cNvPr id="12" name="TextBox 40">
            <a:hlinkClick r:id="rId4" action="ppaction://hlinksldjump"/>
          </p:cNvPr>
          <p:cNvSpPr txBox="1"/>
          <p:nvPr/>
        </p:nvSpPr>
        <p:spPr>
          <a:xfrm>
            <a:off x="6999939" y="920429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C04B05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/>
              <a:t>考向二</a:t>
            </a: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07638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540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成功体验</a:t>
            </a: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导学号</a:t>
            </a:r>
            <a:r>
              <a:rPr lang="en-US" altLang="zh-CN" sz="2200" dirty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22014027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:(NH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zh-C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HCO</a:t>
            </a:r>
            <a:r>
              <a:rPr lang="en-US" altLang="zh-C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)+NH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=+74.9 kJ·mol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下列说法中正确的是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该反应中熵变、焓变皆大于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该反应是吸热反应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因此一定不能自发进行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碳酸盐分解反应中熵增加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因此任何条件下所有碳酸盐分解一定能自发进行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能自发进行的反应一定是放热反应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不能自发进行的反应一定是吸热反应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该反应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高温下能自发进行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的反应不一定能自发进行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反应放热有利于反应自发进行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但能自发进行的反应不一定是放热反应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不能自发进行的反应也不一定是吸热反应。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46683" y="1318996"/>
            <a:ext cx="537792" cy="30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6417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6012160" y="836712"/>
            <a:ext cx="17636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1       2       3       4</a:t>
            </a:r>
            <a:endParaRPr lang="zh-CN" altLang="en-US" dirty="0"/>
          </a:p>
        </p:txBody>
      </p:sp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6009740" y="870465"/>
            <a:ext cx="310664" cy="294867"/>
          </a:xfrm>
          <a:prstGeom prst="rect">
            <a:avLst/>
          </a:prstGeom>
          <a:noFill/>
          <a:ln w="6350">
            <a:solidFill>
              <a:srgbClr val="C04B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6495911" y="882685"/>
            <a:ext cx="292124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>
            <a:hlinkClick r:id="rId4" action="ppaction://hlinksldjump"/>
          </p:cNvPr>
          <p:cNvSpPr/>
          <p:nvPr/>
        </p:nvSpPr>
        <p:spPr>
          <a:xfrm>
            <a:off x="6975594" y="882949"/>
            <a:ext cx="290277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>
            <a:hlinkClick r:id="rId5" action="ppaction://hlinksldjump"/>
          </p:cNvPr>
          <p:cNvSpPr/>
          <p:nvPr/>
        </p:nvSpPr>
        <p:spPr>
          <a:xfrm>
            <a:off x="7464317" y="884374"/>
            <a:ext cx="288032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07638"/>
            <a:ext cx="8128000" cy="370986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实验证明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多数能自发进行的反应都是放热反应。对此说法的理解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正确的是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所有的放热反应都是自发进行的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所有的自发反应都是放热的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焓变是影响反应是否具有自发性的一种重要因素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焓变是决定反应是否具有自发性的判据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多数能自发进行的反应都是放热反应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并不是所有自发进行的反应都是放热反应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既然说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多数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必定存在特例。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48182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6012160" y="836712"/>
            <a:ext cx="17636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1       2       3       4</a:t>
            </a:r>
            <a:endParaRPr lang="zh-CN" altLang="en-US" dirty="0"/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009740" y="870465"/>
            <a:ext cx="310664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6495911" y="882685"/>
            <a:ext cx="292124" cy="294867"/>
          </a:xfrm>
          <a:prstGeom prst="rect">
            <a:avLst/>
          </a:prstGeom>
          <a:noFill/>
          <a:ln w="6350">
            <a:solidFill>
              <a:srgbClr val="C04B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6975594" y="882949"/>
            <a:ext cx="290277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hlinkClick r:id="rId5" action="ppaction://hlinksldjump"/>
          </p:cNvPr>
          <p:cNvSpPr/>
          <p:nvPr/>
        </p:nvSpPr>
        <p:spPr>
          <a:xfrm>
            <a:off x="7464317" y="884374"/>
            <a:ext cx="288032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207638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下列过程不能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用熵判据判断的是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氯化铵与结晶氢氧化钡混合研磨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很快会闻到刺激性气味</a:t>
            </a:r>
            <a:endParaRPr lang="zh-CN" altLang="zh-CN" sz="2200" dirty="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冬天一杯热水很快变冷</a:t>
            </a:r>
            <a:endParaRPr lang="zh-CN" altLang="zh-CN" sz="2200" dirty="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有序排列的火柴散落时成为无序排列</a:t>
            </a:r>
            <a:endParaRPr lang="zh-CN" altLang="zh-CN" sz="2200" dirty="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多次洗牌以后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扑克牌毫无规律地混乱排列的概率大</a:t>
            </a:r>
            <a:endParaRPr lang="zh-CN" altLang="zh-CN" sz="2200" dirty="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热水变冷能自发进行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但这个过程是熵减的过程。</a:t>
            </a:r>
            <a:endParaRPr lang="zh-CN" altLang="zh-CN" sz="2200" dirty="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 smtClean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6964954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6012160" y="836712"/>
            <a:ext cx="17636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1       2       3       4</a:t>
            </a:r>
            <a:endParaRPr lang="zh-CN" altLang="en-US" dirty="0"/>
          </a:p>
        </p:txBody>
      </p:sp>
      <p:sp>
        <p:nvSpPr>
          <p:cNvPr id="9" name="矩形 8">
            <a:hlinkClick r:id="rId3" action="ppaction://hlinksldjump"/>
          </p:cNvPr>
          <p:cNvSpPr/>
          <p:nvPr/>
        </p:nvSpPr>
        <p:spPr>
          <a:xfrm>
            <a:off x="6009740" y="870465"/>
            <a:ext cx="310664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hlinkClick r:id="rId4" action="ppaction://hlinksldjump"/>
          </p:cNvPr>
          <p:cNvSpPr/>
          <p:nvPr/>
        </p:nvSpPr>
        <p:spPr>
          <a:xfrm>
            <a:off x="6495911" y="882685"/>
            <a:ext cx="292124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hlinkClick r:id="rId5" action="ppaction://hlinksldjump"/>
          </p:cNvPr>
          <p:cNvSpPr/>
          <p:nvPr/>
        </p:nvSpPr>
        <p:spPr>
          <a:xfrm>
            <a:off x="6982082" y="882949"/>
            <a:ext cx="299073" cy="294867"/>
          </a:xfrm>
          <a:prstGeom prst="rect">
            <a:avLst/>
          </a:prstGeom>
          <a:noFill/>
          <a:ln w="6350">
            <a:solidFill>
              <a:srgbClr val="C04B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hlinkClick r:id="rId6" action="ppaction://hlinksldjump"/>
          </p:cNvPr>
          <p:cNvSpPr/>
          <p:nvPr/>
        </p:nvSpPr>
        <p:spPr>
          <a:xfrm>
            <a:off x="7464317" y="884374"/>
            <a:ext cx="288032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07638"/>
            <a:ext cx="8128000" cy="4985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下列反应在一定条件下不能自发进行的是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70095543"/>
              </p:ext>
            </p:extLst>
          </p:nvPr>
        </p:nvGraphicFramePr>
        <p:xfrm>
          <a:off x="598692" y="1676509"/>
          <a:ext cx="8128000" cy="1351305"/>
        </p:xfrm>
        <a:graphic>
          <a:graphicData uri="http://schemas.openxmlformats.org/presentationml/2006/ole">
            <p:oleObj spid="_x0000_s4100" name="文档" r:id="rId7" imgW="3839157" imgH="638754" progId="Word.Document.12">
              <p:embed/>
            </p:oleObj>
          </a:graphicData>
        </a:graphic>
      </p:graphicFrame>
      <p:sp>
        <p:nvSpPr>
          <p:cNvPr id="4" name="矩形 3"/>
          <p:cNvSpPr>
            <a:spLocks noChangeAspect="1"/>
          </p:cNvSpPr>
          <p:nvPr/>
        </p:nvSpPr>
        <p:spPr>
          <a:xfrm>
            <a:off x="508000" y="3013296"/>
            <a:ext cx="1085554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197827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b="1" dirty="0"/>
              <a:t>第</a:t>
            </a:r>
            <a:r>
              <a:rPr lang="en-US" altLang="zh-CN" b="1" dirty="0"/>
              <a:t>1</a:t>
            </a:r>
            <a:r>
              <a:rPr lang="zh-CN" altLang="zh-CN" b="1" dirty="0"/>
              <a:t>课时</a:t>
            </a:r>
            <a:r>
              <a:rPr lang="zh-CN" altLang="zh-CN" dirty="0"/>
              <a:t>　</a:t>
            </a:r>
            <a:r>
              <a:rPr lang="zh-CN" altLang="zh-CN" b="1" dirty="0"/>
              <a:t>化学反应的方向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xmlns="" val="284069226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/>
          <p:nvPr/>
        </p:nvSpPr>
        <p:spPr>
          <a:xfrm>
            <a:off x="6012160" y="836712"/>
            <a:ext cx="176362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1       2       3       4</a:t>
            </a:r>
            <a:endParaRPr lang="zh-CN" altLang="en-US" dirty="0"/>
          </a:p>
        </p:txBody>
      </p:sp>
      <p:sp>
        <p:nvSpPr>
          <p:cNvPr id="9" name="矩形 8">
            <a:hlinkClick r:id="rId2" action="ppaction://hlinksldjump"/>
          </p:cNvPr>
          <p:cNvSpPr/>
          <p:nvPr/>
        </p:nvSpPr>
        <p:spPr>
          <a:xfrm>
            <a:off x="6009740" y="870465"/>
            <a:ext cx="310664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>
            <a:hlinkClick r:id="rId3" action="ppaction://hlinksldjump"/>
          </p:cNvPr>
          <p:cNvSpPr/>
          <p:nvPr/>
        </p:nvSpPr>
        <p:spPr>
          <a:xfrm>
            <a:off x="6495911" y="882685"/>
            <a:ext cx="292124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6975594" y="882949"/>
            <a:ext cx="290277" cy="29486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>
            <a:hlinkClick r:id="rId5" action="ppaction://hlinksldjump"/>
          </p:cNvPr>
          <p:cNvSpPr/>
          <p:nvPr/>
        </p:nvSpPr>
        <p:spPr>
          <a:xfrm>
            <a:off x="7459954" y="884374"/>
            <a:ext cx="296759" cy="294867"/>
          </a:xfrm>
          <a:prstGeom prst="rect">
            <a:avLst/>
          </a:prstGeom>
          <a:noFill/>
          <a:ln w="6350">
            <a:solidFill>
              <a:srgbClr val="C04B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07638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.(2016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江苏徐州模拟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用催化技术将汽车尾气中的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转变成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的反应在一定条件下能自发进行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2NO+2CO     2CO</a:t>
            </a:r>
            <a:r>
              <a:rPr lang="en-US" altLang="zh-C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+N</a:t>
            </a:r>
            <a:r>
              <a:rPr lang="en-US" altLang="zh-C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则反应的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填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“&gt;”“&lt;”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“=”)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常温下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C(s)+CO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2CO(g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则该反应的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填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“&gt;”“&lt;”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“=”)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解析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反应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2NO+2CO            2CO</a:t>
            </a:r>
            <a:r>
              <a:rPr lang="en-US" altLang="zh-C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+N</a:t>
            </a:r>
            <a:r>
              <a:rPr lang="en-US" altLang="zh-C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&lt;0),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的反应不能自发进行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C(s)+CO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2CO(g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而常温下不能自发进行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因为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的反应在所有温度下都能自发进行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(1)&lt;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(2)&gt;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14" name="图片 1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210850" y="1668150"/>
            <a:ext cx="686105" cy="319529"/>
          </a:xfrm>
          <a:prstGeom prst="rect">
            <a:avLst/>
          </a:prstGeom>
        </p:spPr>
      </p:pic>
      <p:pic>
        <p:nvPicPr>
          <p:cNvPr id="16" name="图片 1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419872" y="3270839"/>
            <a:ext cx="686105" cy="319529"/>
          </a:xfrm>
          <a:prstGeom prst="rect">
            <a:avLst/>
          </a:prstGeom>
        </p:spPr>
      </p:pic>
      <p:pic>
        <p:nvPicPr>
          <p:cNvPr id="17" name="图片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891511" y="2532246"/>
            <a:ext cx="537792" cy="300231"/>
          </a:xfrm>
          <a:prstGeom prst="rect">
            <a:avLst/>
          </a:prstGeom>
        </p:spPr>
      </p:pic>
      <p:pic>
        <p:nvPicPr>
          <p:cNvPr id="18" name="图片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101956" y="4127308"/>
            <a:ext cx="537792" cy="30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41978275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66998137"/>
              </p:ext>
            </p:extLst>
          </p:nvPr>
        </p:nvGraphicFramePr>
        <p:xfrm>
          <a:off x="508000" y="784365"/>
          <a:ext cx="8128000" cy="6554839"/>
        </p:xfrm>
        <a:graphic>
          <a:graphicData uri="http://schemas.openxmlformats.org/presentationml/2006/ole">
            <p:oleObj spid="_x0000_s5123" name="文档" r:id="rId3" imgW="3839157" imgH="3095112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04682223"/>
      </p:ext>
    </p:extLst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73343218"/>
              </p:ext>
            </p:extLst>
          </p:nvPr>
        </p:nvGraphicFramePr>
        <p:xfrm>
          <a:off x="508000" y="1771067"/>
          <a:ext cx="8128000" cy="3569866"/>
        </p:xfrm>
        <a:graphic>
          <a:graphicData uri="http://schemas.openxmlformats.org/presentationml/2006/ole">
            <p:oleObj spid="_x0000_s1037" name="文档" r:id="rId3" imgW="3839157" imgH="1685821" progId="Word.Documen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6023191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阅读思考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自主检测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05490"/>
            <a:ext cx="8128000" cy="531985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任务一、快速阅读课本第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页至第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页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回答下列问题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什么是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自发反应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”“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非自发反应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在一定温度和压强下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不需外界帮助就能自动进行的反应为自发反应。在一定温度和压强下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需要外界做功才能进行的反应为非自发反应。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自发过程与体系的能量有什么关系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自然界中的很多自发过程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无论是物理过程还是化学过程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都有由能量较高状态向较低状态转化的倾向。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焓变与反应的自发性有什么关系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该关系适应于所有的化学反应吗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对于化学反应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绝大多数放热反应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都能自发进行。并非所有的自发反应都是放热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有些吸热反应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也能自发进行。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9121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阅读思考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自主检测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26888"/>
            <a:ext cx="8128000" cy="45223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任务二、认真阅读教材第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页到第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页第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段的内容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分别完成下列任务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什么是熵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什么是熵变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熵变的符号是什么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熵变的正负有何含义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熵是衡量体系混乱度的物理量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反应前后体系熵的变化叫做反应的熵变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符号是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。如果发生变化后体系的混乱度增大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该过程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反之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自发过程与体系的混乱度有什么关系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试举例说明。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变化过程中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体系的混乱度增大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有利于反应自发进行。例如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碳酸钙分解生成二氧化碳气体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氯化铵与氢氧化钡晶体反应生成氨气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这些反应都是混乱度增大的自发反应。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177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阅读思考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3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自主检测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521133"/>
            <a:ext cx="8128000" cy="206973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如何利用焓变和熵变判断反应能否自发进行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任何时候反应都能自发进行。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任何时候反应都不能自发进行。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或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的反应能否自发进行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与温度有关。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26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阅读思考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>
            <a:hlinkClick r:id="rId3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自主检测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97936"/>
            <a:ext cx="8128000" cy="411612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下列过程属于非自发的是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水由高处向低处流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室温下水结成冰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气体从高密度向低密度扩散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煤气的燃烧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下列有利于反应自发进行的是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反应吸热　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反应放热　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③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反应后熵增加　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④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反应后熵减小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①③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②③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②④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D.</a:t>
            </a:r>
            <a:r>
              <a:rPr lang="zh-CN" altLang="zh-CN" sz="2200" dirty="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①④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答案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10589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3">
            <a:hlinkClick r:id="rId2" action="ppaction://hlinksldjump"/>
          </p:cNvPr>
          <p:cNvSpPr txBox="1"/>
          <p:nvPr/>
        </p:nvSpPr>
        <p:spPr>
          <a:xfrm>
            <a:off x="6156176" y="92042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chemeClr val="bg1">
                    <a:lumMod val="7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 smtClean="0">
                <a:solidFill>
                  <a:srgbClr val="C04B05"/>
                </a:solidFill>
              </a:rPr>
              <a:t>探究问题</a:t>
            </a:r>
            <a:endParaRPr lang="zh-CN" altLang="en-US" dirty="0">
              <a:solidFill>
                <a:srgbClr val="C04B05"/>
              </a:solidFill>
            </a:endParaRPr>
          </a:p>
        </p:txBody>
      </p:sp>
      <p:sp>
        <p:nvSpPr>
          <p:cNvPr id="11" name="TextBox 40">
            <a:hlinkClick r:id="rId3" action="ppaction://hlinksldjump"/>
          </p:cNvPr>
          <p:cNvSpPr txBox="1"/>
          <p:nvPr/>
        </p:nvSpPr>
        <p:spPr>
          <a:xfrm>
            <a:off x="6999939" y="92042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E75E22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 smtClean="0">
                <a:solidFill>
                  <a:schemeClr val="tx1"/>
                </a:solidFill>
              </a:rPr>
              <a:t>知识点拨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4" name="矩形 13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>
            <a:hlinkClick r:id="rId4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21080"/>
            <a:ext cx="8128000" cy="492711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如果某反应具有自发性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该反应就一定会发生吗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反应的自发性只能用于判断反应发生的方向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不能确定反应是否一定会发生和反应发生的快慢。如涂有防锈漆和未涂防锈漆的钢制器件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其发生腐蚀过程的自发性是相同的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但只有后者可以实现。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对于有气体参与的化学反应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其熵变与反应前后气态物质的物质的量有何关系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对于有气体参与的化学反应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气态物质的物质的量增大的化学反应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其熵变通常是正值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是熵增大的反应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反之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气态物质的物质的量减小的化学反应通常是负值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是熵减小的反应。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如何来判断化学反应的方向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从能量最低原理、熵增原理、温度影响等方面研究。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77557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3">
            <a:hlinkClick r:id="rId2" action="ppaction://hlinksldjump"/>
          </p:cNvPr>
          <p:cNvSpPr txBox="1"/>
          <p:nvPr/>
        </p:nvSpPr>
        <p:spPr>
          <a:xfrm>
            <a:off x="6156176" y="92042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探究问题</a:t>
            </a:r>
            <a:endParaRPr lang="zh-CN" altLang="en-US" dirty="0"/>
          </a:p>
        </p:txBody>
      </p:sp>
      <p:sp>
        <p:nvSpPr>
          <p:cNvPr id="8" name="TextBox 40">
            <a:hlinkClick r:id="rId3" action="ppaction://hlinksldjump"/>
          </p:cNvPr>
          <p:cNvSpPr txBox="1"/>
          <p:nvPr/>
        </p:nvSpPr>
        <p:spPr>
          <a:xfrm>
            <a:off x="6999939" y="920429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200">
                <a:solidFill>
                  <a:srgbClr val="C04B05"/>
                </a:solidFill>
                <a:latin typeface="+mj-ea"/>
                <a:ea typeface="+mj-ea"/>
              </a:defRPr>
            </a:lvl1pPr>
          </a:lstStyle>
          <a:p>
            <a:r>
              <a:rPr lang="zh-CN" altLang="en-US" dirty="0" smtClean="0"/>
              <a:t>知识点拨</a:t>
            </a:r>
            <a:endParaRPr lang="zh-CN" altLang="en-US" dirty="0"/>
          </a:p>
        </p:txBody>
      </p:sp>
      <p:sp>
        <p:nvSpPr>
          <p:cNvPr id="6" name="矩形 5">
            <a:hlinkClick r:id="rId2" action="ppaction://hlinksldjump"/>
          </p:cNvPr>
          <p:cNvSpPr/>
          <p:nvPr/>
        </p:nvSpPr>
        <p:spPr>
          <a:xfrm>
            <a:off x="467544" y="930492"/>
            <a:ext cx="1048354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重点难点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>
            <a:hlinkClick r:id="rId4" action="ppaction://hlinksldjump"/>
          </p:cNvPr>
          <p:cNvSpPr/>
          <p:nvPr/>
        </p:nvSpPr>
        <p:spPr>
          <a:xfrm>
            <a:off x="1542527" y="930492"/>
            <a:ext cx="1052599" cy="259229"/>
          </a:xfrm>
          <a:prstGeom prst="rect">
            <a:avLst/>
          </a:prstGeom>
          <a:solidFill>
            <a:srgbClr val="EAEAEA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重要考向</a:t>
            </a:r>
            <a:endParaRPr lang="zh-CN" altLang="en-US" sz="1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07638"/>
            <a:ext cx="8128000" cy="53349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49" charset="-122"/>
                <a:cs typeface="Times New Roman" panose="02020603050405020304" pitchFamily="18" charset="0"/>
              </a:rPr>
              <a:t>化学反应的方向与能量的关系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多数自发进行的化学反应是放热反应。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在常温、常压下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氢氧化亚铁被氧化为氢氧化铁的反应是自发的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反应放热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4Fe(OH)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(s)+2H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O(l)+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       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g4Fe(OH)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(298 K)=-444.3 kJ·mol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有不少吸热反应也能自发进行。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例如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:NH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HCO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(s)+CH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COOH(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CO</a:t>
            </a:r>
            <a:r>
              <a:rPr lang="en-US" altLang="zh-CN" sz="2200" baseline="-25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)+CH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COONH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aq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)+H</a:t>
            </a:r>
            <a:r>
              <a:rPr lang="en-US" altLang="zh-CN" sz="2200" baseline="-25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O(l)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altLang="zh-CN" sz="22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(298 K)=+37.30 kJ·mol</a:t>
            </a:r>
            <a:r>
              <a:rPr lang="en-US" altLang="zh-CN" sz="2200" baseline="30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氯化铵固体与氢氧化钡晶体反应等。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有一些吸热反应在室温条件下不能自发进行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但在较高温度下能自发进行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如碳酸钙受热分解。因此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反应焓变是与反应能否自发进行有关的一个因素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但不是唯一因素。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9" name="图片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801684" y="2924944"/>
            <a:ext cx="537792" cy="300231"/>
          </a:xfrm>
          <a:prstGeom prst="rect">
            <a:avLst/>
          </a:prstGeom>
        </p:spPr>
      </p:pic>
      <p:pic>
        <p:nvPicPr>
          <p:cNvPr id="10" name="图片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10268" y="4138194"/>
            <a:ext cx="537792" cy="30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41012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测控设计模板14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测控设计模板14新</Template>
  <TotalTime>340</TotalTime>
  <Words>1255</Words>
  <Application>Microsoft Office PowerPoint</Application>
  <PresentationFormat>全屏显示(4:3)</PresentationFormat>
  <Paragraphs>152</Paragraphs>
  <Slides>21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测控设计模板14新</vt:lpstr>
      <vt:lpstr>文档</vt:lpstr>
      <vt:lpstr>第二单元　化学反应的方向和限度</vt:lpstr>
      <vt:lpstr>第1课时　化学反应的方向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Administrator</cp:lastModifiedBy>
  <cp:revision>86</cp:revision>
  <dcterms:created xsi:type="dcterms:W3CDTF">2014-04-23T05:53:17Z</dcterms:created>
  <dcterms:modified xsi:type="dcterms:W3CDTF">2017-08-25T08:29:42Z</dcterms:modified>
</cp:coreProperties>
</file>