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3" r:id="rId2"/>
    <p:sldId id="264" r:id="rId3"/>
    <p:sldId id="265" r:id="rId4"/>
    <p:sldId id="383" r:id="rId5"/>
    <p:sldId id="379" r:id="rId6"/>
    <p:sldId id="380" r:id="rId7"/>
    <p:sldId id="359" r:id="rId8"/>
    <p:sldId id="275" r:id="rId9"/>
    <p:sldId id="384" r:id="rId10"/>
    <p:sldId id="361" r:id="rId11"/>
    <p:sldId id="386" r:id="rId12"/>
    <p:sldId id="387" r:id="rId13"/>
    <p:sldId id="388" r:id="rId14"/>
    <p:sldId id="389" r:id="rId15"/>
    <p:sldId id="390" r:id="rId16"/>
    <p:sldId id="391" r:id="rId17"/>
    <p:sldId id="372" r:id="rId18"/>
    <p:sldId id="392" r:id="rId19"/>
    <p:sldId id="393" r:id="rId20"/>
    <p:sldId id="394" r:id="rId21"/>
    <p:sldId id="395" r:id="rId22"/>
    <p:sldId id="374" r:id="rId23"/>
    <p:sldId id="396" r:id="rId24"/>
    <p:sldId id="397" r:id="rId25"/>
    <p:sldId id="375" r:id="rId26"/>
    <p:sldId id="398" r:id="rId27"/>
    <p:sldId id="399" r:id="rId28"/>
    <p:sldId id="400" r:id="rId29"/>
    <p:sldId id="401" r:id="rId30"/>
    <p:sldId id="270" r:id="rId31"/>
    <p:sldId id="277" r:id="rId32"/>
    <p:sldId id="310" r:id="rId33"/>
    <p:sldId id="311" r:id="rId34"/>
    <p:sldId id="355" r:id="rId35"/>
    <p:sldId id="402" r:id="rId36"/>
    <p:sldId id="378"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54" userDrawn="1">
          <p15:clr>
            <a:srgbClr val="A4A3A4"/>
          </p15:clr>
        </p15:guide>
        <p15:guide id="2" pos="2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5488" autoAdjust="0"/>
  </p:normalViewPr>
  <p:slideViewPr>
    <p:cSldViewPr showGuides="1">
      <p:cViewPr varScale="1">
        <p:scale>
          <a:sx n="47" d="100"/>
          <a:sy n="47" d="100"/>
        </p:scale>
        <p:origin x="-102" y="-576"/>
      </p:cViewPr>
      <p:guideLst>
        <p:guide orient="horz" pos="754"/>
        <p:guide pos="29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pPr/>
              <a:t>2017-8-25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pPr/>
              <a:t>‹#›</a:t>
            </a:fld>
            <a:endParaRPr lang="zh-CN" altLang="en-US"/>
          </a:p>
        </p:txBody>
      </p:sp>
    </p:spTree>
    <p:extLst>
      <p:ext uri="{BB962C8B-B14F-4D97-AF65-F5344CB8AC3E}">
        <p14:creationId xmlns:p14="http://schemas.microsoft.com/office/powerpoint/2010/main" xmlns="" val="40295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0.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image" Target="../media/image4.png"/><Relationship Id="rId4" Type="http://schemas.openxmlformats.org/officeDocument/2006/relationships/slide" Target="../slides/slide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8.xml"/><Relationship Id="rId4" Type="http://schemas.openxmlformats.org/officeDocument/2006/relationships/slide" Target="../slides/slide3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0.xml"/><Relationship Id="rId7" Type="http://schemas.openxmlformats.org/officeDocument/2006/relationships/slide" Target="../slides/slide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8.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s/slide2.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slide" Target="../slides/slide8.xml"/><Relationship Id="rId4" Type="http://schemas.openxmlformats.org/officeDocument/2006/relationships/slide" Target="../slides/slide3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3429000"/>
            <a:ext cx="9144000" cy="7203638"/>
          </a:xfrm>
          <a:prstGeom prst="rect">
            <a:avLst/>
          </a:prstGeom>
          <a:solidFill>
            <a:srgbClr val="C04B0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rot="16200000">
            <a:off x="4064001" y="-5080000"/>
            <a:ext cx="1016000" cy="9144000"/>
          </a:xfrm>
          <a:prstGeom prst="rect">
            <a:avLst/>
          </a:prstGeom>
          <a:gradFill flip="none" rotWithShape="1">
            <a:gsLst>
              <a:gs pos="0">
                <a:schemeClr val="bg1">
                  <a:alpha val="0"/>
                </a:schemeClr>
              </a:gs>
              <a:gs pos="100000">
                <a:schemeClr val="bg1">
                  <a:alpha val="27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userDrawn="1"/>
        </p:nvSpPr>
        <p:spPr>
          <a:xfrm rot="16200000">
            <a:off x="4114800" y="-5130800"/>
            <a:ext cx="914400" cy="9144000"/>
          </a:xfrm>
          <a:prstGeom prst="rect">
            <a:avLst/>
          </a:prstGeom>
          <a:gradFill flip="none" rotWithShape="1">
            <a:gsLst>
              <a:gs pos="0">
                <a:schemeClr val="bg1">
                  <a:alpha val="0"/>
                </a:schemeClr>
              </a:gs>
              <a:gs pos="100000">
                <a:schemeClr val="bg1">
                  <a:alpha val="25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userDrawn="1"/>
        </p:nvSpPr>
        <p:spPr>
          <a:xfrm rot="16200000">
            <a:off x="4097867" y="-5113867"/>
            <a:ext cx="948266" cy="9144000"/>
          </a:xfrm>
          <a:prstGeom prst="rect">
            <a:avLst/>
          </a:prstGeom>
          <a:gradFill flip="none" rotWithShape="1">
            <a:gsLst>
              <a:gs pos="0">
                <a:schemeClr val="bg1">
                  <a:alpha val="0"/>
                </a:schemeClr>
              </a:gs>
              <a:gs pos="100000">
                <a:schemeClr val="bg1">
                  <a:alpha val="20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userDrawn="1"/>
        </p:nvSpPr>
        <p:spPr>
          <a:xfrm rot="16200000">
            <a:off x="4157134" y="-5173133"/>
            <a:ext cx="829733" cy="9144000"/>
          </a:xfrm>
          <a:prstGeom prst="rect">
            <a:avLst/>
          </a:prstGeom>
          <a:gradFill flip="none" rotWithShape="1">
            <a:gsLst>
              <a:gs pos="0">
                <a:schemeClr val="bg1">
                  <a:alpha val="0"/>
                </a:schemeClr>
              </a:gs>
              <a:gs pos="100000">
                <a:schemeClr val="bg1">
                  <a:alpha val="16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userDrawn="1"/>
        </p:nvSpPr>
        <p:spPr>
          <a:xfrm rot="16200000">
            <a:off x="4284133" y="-5300134"/>
            <a:ext cx="575734" cy="9144000"/>
          </a:xfrm>
          <a:prstGeom prst="rect">
            <a:avLst/>
          </a:prstGeom>
          <a:gradFill flip="none" rotWithShape="1">
            <a:gsLst>
              <a:gs pos="0">
                <a:schemeClr val="bg1">
                  <a:alpha val="0"/>
                </a:schemeClr>
              </a:gs>
              <a:gs pos="100000">
                <a:schemeClr val="bg1">
                  <a:alpha val="12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userDrawn="1"/>
        </p:nvSpPr>
        <p:spPr>
          <a:xfrm rot="16200000">
            <a:off x="4064001" y="-5080000"/>
            <a:ext cx="1016000" cy="9144000"/>
          </a:xfrm>
          <a:prstGeom prst="rect">
            <a:avLst/>
          </a:prstGeom>
          <a:gradFill flip="none" rotWithShape="1">
            <a:gsLst>
              <a:gs pos="0">
                <a:schemeClr val="bg1">
                  <a:alpha val="0"/>
                </a:schemeClr>
              </a:gs>
              <a:gs pos="100000">
                <a:schemeClr val="bg1">
                  <a:alpha val="27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userDrawn="1"/>
        </p:nvSpPr>
        <p:spPr>
          <a:xfrm rot="16200000">
            <a:off x="4114800" y="-5130800"/>
            <a:ext cx="914400" cy="9144000"/>
          </a:xfrm>
          <a:prstGeom prst="rect">
            <a:avLst/>
          </a:prstGeom>
          <a:gradFill flip="none" rotWithShape="1">
            <a:gsLst>
              <a:gs pos="0">
                <a:schemeClr val="bg1">
                  <a:alpha val="0"/>
                </a:schemeClr>
              </a:gs>
              <a:gs pos="100000">
                <a:schemeClr val="bg1">
                  <a:alpha val="25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nvSpPr>
        <p:spPr>
          <a:xfrm rot="16200000">
            <a:off x="4097867" y="-5113867"/>
            <a:ext cx="948266" cy="9144000"/>
          </a:xfrm>
          <a:prstGeom prst="rect">
            <a:avLst/>
          </a:prstGeom>
          <a:gradFill flip="none" rotWithShape="1">
            <a:gsLst>
              <a:gs pos="0">
                <a:schemeClr val="bg1">
                  <a:alpha val="0"/>
                </a:schemeClr>
              </a:gs>
              <a:gs pos="100000">
                <a:schemeClr val="bg1">
                  <a:alpha val="20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nvSpPr>
        <p:spPr>
          <a:xfrm rot="16200000">
            <a:off x="4157134" y="-5173133"/>
            <a:ext cx="829733" cy="9144000"/>
          </a:xfrm>
          <a:prstGeom prst="rect">
            <a:avLst/>
          </a:prstGeom>
          <a:gradFill flip="none" rotWithShape="1">
            <a:gsLst>
              <a:gs pos="0">
                <a:schemeClr val="bg1">
                  <a:alpha val="0"/>
                </a:schemeClr>
              </a:gs>
              <a:gs pos="100000">
                <a:schemeClr val="bg1">
                  <a:alpha val="16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userDrawn="1"/>
        </p:nvSpPr>
        <p:spPr>
          <a:xfrm rot="16200000">
            <a:off x="4284133" y="-5300134"/>
            <a:ext cx="575734" cy="9144000"/>
          </a:xfrm>
          <a:prstGeom prst="rect">
            <a:avLst/>
          </a:prstGeom>
          <a:gradFill flip="none" rotWithShape="1">
            <a:gsLst>
              <a:gs pos="0">
                <a:schemeClr val="bg1">
                  <a:alpha val="0"/>
                </a:schemeClr>
              </a:gs>
              <a:gs pos="100000">
                <a:schemeClr val="bg1">
                  <a:alpha val="12000"/>
                </a:scheme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584" y="908720"/>
            <a:ext cx="1656975" cy="454568"/>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53614" y="1988840"/>
            <a:ext cx="4236773" cy="1080699"/>
          </a:xfrm>
          <a:prstGeom prst="rect">
            <a:avLst/>
          </a:prstGeom>
        </p:spPr>
      </p:pic>
      <p:sp>
        <p:nvSpPr>
          <p:cNvPr id="21" name="TextBox 20"/>
          <p:cNvSpPr txBox="1">
            <a:spLocks noChangeArrowheads="1"/>
          </p:cNvSpPr>
          <p:nvPr userDrawn="1"/>
        </p:nvSpPr>
        <p:spPr bwMode="auto">
          <a:xfrm>
            <a:off x="2171343" y="3899374"/>
            <a:ext cx="4801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000" dirty="0">
                <a:latin typeface="微软雅黑" panose="020B0503020204020204" pitchFamily="34" charset="-122"/>
                <a:ea typeface="微软雅黑" panose="020B0503020204020204" pitchFamily="34" charset="-122"/>
              </a:rPr>
              <a:t>◆ 全书优质试题随意编辑     ◆ 课堂教学流程完美展示     ◆ 独家研发错题组卷系统 </a:t>
            </a:r>
          </a:p>
          <a:p>
            <a:pPr eaLnBrk="1" hangingPunct="1"/>
            <a:endParaRPr lang="zh-CN" altLang="en-US" sz="1000" dirty="0">
              <a:solidFill>
                <a:schemeClr val="bg1"/>
              </a:solidFill>
              <a:cs typeface="Arial" pitchFamily="34" charset="0"/>
            </a:endParaRPr>
          </a:p>
        </p:txBody>
      </p:sp>
    </p:spTree>
    <p:extLst>
      <p:ext uri="{BB962C8B-B14F-4D97-AF65-F5344CB8AC3E}">
        <p14:creationId xmlns:p14="http://schemas.microsoft.com/office/powerpoint/2010/main" xmlns="" val="21398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1+#ppt_h/2"/>
                                          </p:val>
                                        </p:tav>
                                        <p:tav tm="100000">
                                          <p:val>
                                            <p:strVal val="#ppt_y"/>
                                          </p:val>
                                        </p:tav>
                                      </p:tavLst>
                                    </p:anim>
                                  </p:childTnLst>
                                </p:cTn>
                              </p:par>
                              <p:par>
                                <p:cTn id="9" presetID="10" presetClass="exit" presetSubtype="0" fill="hold" grpId="1" nodeType="withEffect">
                                  <p:stCondLst>
                                    <p:cond delay="20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600" fill="hold"/>
                                        <p:tgtEl>
                                          <p:spTgt spid="9"/>
                                        </p:tgtEl>
                                        <p:attrNameLst>
                                          <p:attrName>ppt_x</p:attrName>
                                        </p:attrNameLst>
                                      </p:cBhvr>
                                      <p:tavLst>
                                        <p:tav tm="0">
                                          <p:val>
                                            <p:strVal val="#ppt_x"/>
                                          </p:val>
                                        </p:tav>
                                        <p:tav tm="100000">
                                          <p:val>
                                            <p:strVal val="#ppt_x"/>
                                          </p:val>
                                        </p:tav>
                                      </p:tavLst>
                                    </p:anim>
                                    <p:anim calcmode="lin" valueType="num">
                                      <p:cBhvr additive="base">
                                        <p:cTn id="15" dur="600" fill="hold"/>
                                        <p:tgtEl>
                                          <p:spTgt spid="9"/>
                                        </p:tgtEl>
                                        <p:attrNameLst>
                                          <p:attrName>ppt_y</p:attrName>
                                        </p:attrNameLst>
                                      </p:cBhvr>
                                      <p:tavLst>
                                        <p:tav tm="0">
                                          <p:val>
                                            <p:strVal val="1+#ppt_h/2"/>
                                          </p:val>
                                        </p:tav>
                                        <p:tav tm="100000">
                                          <p:val>
                                            <p:strVal val="#ppt_y"/>
                                          </p:val>
                                        </p:tav>
                                      </p:tavLst>
                                    </p:anim>
                                  </p:childTnLst>
                                </p:cTn>
                              </p:par>
                              <p:par>
                                <p:cTn id="16" presetID="10" presetClass="exit" presetSubtype="0" fill="hold" grpId="1" nodeType="withEffect">
                                  <p:stCondLst>
                                    <p:cond delay="10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10" presetClass="exit" presetSubtype="0" fill="hold" grpId="1" nodeType="withEffect">
                                  <p:stCondLst>
                                    <p:cond delay="100"/>
                                  </p:stCondLst>
                                  <p:childTnLst>
                                    <p:animEffect transition="out" filter="fade">
                                      <p:cBhvr>
                                        <p:cTn id="24" dur="400"/>
                                        <p:tgtEl>
                                          <p:spTgt spid="10"/>
                                        </p:tgtEl>
                                      </p:cBhvr>
                                    </p:animEffect>
                                    <p:set>
                                      <p:cBhvr>
                                        <p:cTn id="25" dur="1" fill="hold">
                                          <p:stCondLst>
                                            <p:cond delay="399"/>
                                          </p:stCondLst>
                                        </p:cTn>
                                        <p:tgtEl>
                                          <p:spTgt spid="10"/>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400" fill="hold"/>
                                        <p:tgtEl>
                                          <p:spTgt spid="11"/>
                                        </p:tgtEl>
                                        <p:attrNameLst>
                                          <p:attrName>ppt_x</p:attrName>
                                        </p:attrNameLst>
                                      </p:cBhvr>
                                      <p:tavLst>
                                        <p:tav tm="0">
                                          <p:val>
                                            <p:strVal val="#ppt_x"/>
                                          </p:val>
                                        </p:tav>
                                        <p:tav tm="100000">
                                          <p:val>
                                            <p:strVal val="#ppt_x"/>
                                          </p:val>
                                        </p:tav>
                                      </p:tavLst>
                                    </p:anim>
                                    <p:anim calcmode="lin" valueType="num">
                                      <p:cBhvr additive="base">
                                        <p:cTn id="29" dur="400" fill="hold"/>
                                        <p:tgtEl>
                                          <p:spTgt spid="11"/>
                                        </p:tgtEl>
                                        <p:attrNameLst>
                                          <p:attrName>ppt_y</p:attrName>
                                        </p:attrNameLst>
                                      </p:cBhvr>
                                      <p:tavLst>
                                        <p:tav tm="0">
                                          <p:val>
                                            <p:strVal val="1+#ppt_h/2"/>
                                          </p:val>
                                        </p:tav>
                                        <p:tav tm="100000">
                                          <p:val>
                                            <p:strVal val="#ppt_y"/>
                                          </p:val>
                                        </p:tav>
                                      </p:tavLst>
                                    </p:anim>
                                  </p:childTnLst>
                                </p:cTn>
                              </p:par>
                              <p:par>
                                <p:cTn id="30" presetID="10" presetClass="exit" presetSubtype="0" fill="hold" grpId="1" nodeType="withEffect">
                                  <p:stCondLst>
                                    <p:cond delay="200"/>
                                  </p:stCondLst>
                                  <p:childTnLst>
                                    <p:animEffect transition="out" filter="fade">
                                      <p:cBhvr>
                                        <p:cTn id="31" dur="400"/>
                                        <p:tgtEl>
                                          <p:spTgt spid="11"/>
                                        </p:tgtEl>
                                      </p:cBhvr>
                                    </p:animEffect>
                                    <p:set>
                                      <p:cBhvr>
                                        <p:cTn id="32" dur="1" fill="hold">
                                          <p:stCondLst>
                                            <p:cond delay="399"/>
                                          </p:stCondLst>
                                        </p:cTn>
                                        <p:tgtEl>
                                          <p:spTgt spid="11"/>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300" fill="hold"/>
                                        <p:tgtEl>
                                          <p:spTgt spid="12"/>
                                        </p:tgtEl>
                                        <p:attrNameLst>
                                          <p:attrName>ppt_x</p:attrName>
                                        </p:attrNameLst>
                                      </p:cBhvr>
                                      <p:tavLst>
                                        <p:tav tm="0">
                                          <p:val>
                                            <p:strVal val="#ppt_x"/>
                                          </p:val>
                                        </p:tav>
                                        <p:tav tm="100000">
                                          <p:val>
                                            <p:strVal val="#ppt_x"/>
                                          </p:val>
                                        </p:tav>
                                      </p:tavLst>
                                    </p:anim>
                                    <p:anim calcmode="lin" valueType="num">
                                      <p:cBhvr additive="base">
                                        <p:cTn id="36" dur="300" fill="hold"/>
                                        <p:tgtEl>
                                          <p:spTgt spid="12"/>
                                        </p:tgtEl>
                                        <p:attrNameLst>
                                          <p:attrName>ppt_y</p:attrName>
                                        </p:attrNameLst>
                                      </p:cBhvr>
                                      <p:tavLst>
                                        <p:tav tm="0">
                                          <p:val>
                                            <p:strVal val="1+#ppt_h/2"/>
                                          </p:val>
                                        </p:tav>
                                        <p:tav tm="100000">
                                          <p:val>
                                            <p:strVal val="#ppt_y"/>
                                          </p:val>
                                        </p:tav>
                                      </p:tavLst>
                                    </p:anim>
                                  </p:childTnLst>
                                </p:cTn>
                              </p:par>
                              <p:par>
                                <p:cTn id="37" presetID="10" presetClass="exit" presetSubtype="0" fill="hold" grpId="1" nodeType="withEffect">
                                  <p:stCondLst>
                                    <p:cond delay="10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64" presetClass="path" presetSubtype="0" accel="50000" decel="50000" fill="hold" grpId="0" nodeType="withEffect">
                                  <p:stCondLst>
                                    <p:cond delay="0"/>
                                  </p:stCondLst>
                                  <p:childTnLst>
                                    <p:animMotion origin="layout" path="M 0 0.4963 L 0 0 " pathEditMode="relative" rAng="0" ptsTypes="AA">
                                      <p:cBhvr>
                                        <p:cTn id="41" dur="500" fill="hold"/>
                                        <p:tgtEl>
                                          <p:spTgt spid="7"/>
                                        </p:tgtEl>
                                        <p:attrNameLst>
                                          <p:attrName>ppt_x</p:attrName>
                                          <p:attrName>ppt_y</p:attrName>
                                        </p:attrNameLst>
                                      </p:cBhvr>
                                      <p:rCtr x="0" y="-24800"/>
                                    </p:animMotion>
                                  </p:childTnLst>
                                </p:cTn>
                              </p:par>
                            </p:childTnLst>
                          </p:cTn>
                        </p:par>
                        <p:par>
                          <p:cTn id="42" fill="hold">
                            <p:stCondLst>
                              <p:cond delay="700"/>
                            </p:stCondLst>
                            <p:childTnLst>
                              <p:par>
                                <p:cTn id="43" presetID="26" presetClass="emph" presetSubtype="0" fill="hold" grpId="1" nodeType="after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par>
                          <p:cTn id="46" fill="hold">
                            <p:stCondLst>
                              <p:cond delay="1200"/>
                            </p:stCondLst>
                            <p:childTnLst>
                              <p:par>
                                <p:cTn id="47" presetID="2" presetClass="entr" presetSubtype="4" fill="hold" grpId="0" nodeType="after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00" fill="hold"/>
                                        <p:tgtEl>
                                          <p:spTgt spid="13"/>
                                        </p:tgtEl>
                                        <p:attrNameLst>
                                          <p:attrName>ppt_x</p:attrName>
                                        </p:attrNameLst>
                                      </p:cBhvr>
                                      <p:tavLst>
                                        <p:tav tm="0">
                                          <p:val>
                                            <p:strVal val="#ppt_x"/>
                                          </p:val>
                                        </p:tav>
                                        <p:tav tm="100000">
                                          <p:val>
                                            <p:strVal val="#ppt_x"/>
                                          </p:val>
                                        </p:tav>
                                      </p:tavLst>
                                    </p:anim>
                                    <p:anim calcmode="lin" valueType="num">
                                      <p:cBhvr additive="base">
                                        <p:cTn id="50" dur="7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3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600" fill="hold"/>
                                        <p:tgtEl>
                                          <p:spTgt spid="14"/>
                                        </p:tgtEl>
                                        <p:attrNameLst>
                                          <p:attrName>ppt_x</p:attrName>
                                        </p:attrNameLst>
                                      </p:cBhvr>
                                      <p:tavLst>
                                        <p:tav tm="0">
                                          <p:val>
                                            <p:strVal val="#ppt_x"/>
                                          </p:val>
                                        </p:tav>
                                        <p:tav tm="100000">
                                          <p:val>
                                            <p:strVal val="#ppt_x"/>
                                          </p:val>
                                        </p:tav>
                                      </p:tavLst>
                                    </p:anim>
                                    <p:anim calcmode="lin" valueType="num">
                                      <p:cBhvr additive="base">
                                        <p:cTn id="54" dur="6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400" fill="hold"/>
                                        <p:tgtEl>
                                          <p:spTgt spid="16"/>
                                        </p:tgtEl>
                                        <p:attrNameLst>
                                          <p:attrName>ppt_x</p:attrName>
                                        </p:attrNameLst>
                                      </p:cBhvr>
                                      <p:tavLst>
                                        <p:tav tm="0">
                                          <p:val>
                                            <p:strVal val="#ppt_x"/>
                                          </p:val>
                                        </p:tav>
                                        <p:tav tm="100000">
                                          <p:val>
                                            <p:strVal val="#ppt_x"/>
                                          </p:val>
                                        </p:tav>
                                      </p:tavLst>
                                    </p:anim>
                                    <p:anim calcmode="lin" valueType="num">
                                      <p:cBhvr additive="base">
                                        <p:cTn id="62" dur="4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300" fill="hold"/>
                                        <p:tgtEl>
                                          <p:spTgt spid="17"/>
                                        </p:tgtEl>
                                        <p:attrNameLst>
                                          <p:attrName>ppt_x</p:attrName>
                                        </p:attrNameLst>
                                      </p:cBhvr>
                                      <p:tavLst>
                                        <p:tav tm="0">
                                          <p:val>
                                            <p:strVal val="#ppt_x"/>
                                          </p:val>
                                        </p:tav>
                                        <p:tav tm="100000">
                                          <p:val>
                                            <p:strVal val="#ppt_x"/>
                                          </p:val>
                                        </p:tav>
                                      </p:tavLst>
                                    </p:anim>
                                    <p:anim calcmode="lin" valueType="num">
                                      <p:cBhvr additive="base">
                                        <p:cTn id="66" dur="3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2300"/>
                            </p:stCondLst>
                            <p:childTnLst>
                              <p:par>
                                <p:cTn id="68" presetID="52"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Scale>
                                      <p:cBhvr>
                                        <p:cTn id="70"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500" decel="50000" fill="hold">
                                          <p:stCondLst>
                                            <p:cond delay="0"/>
                                          </p:stCondLst>
                                        </p:cTn>
                                        <p:tgtEl>
                                          <p:spTgt spid="18"/>
                                        </p:tgtEl>
                                        <p:attrNameLst>
                                          <p:attrName>ppt_x</p:attrName>
                                          <p:attrName>ppt_y</p:attrName>
                                        </p:attrNameLst>
                                      </p:cBhvr>
                                    </p:animMotion>
                                    <p:animEffect transition="in" filter="fade">
                                      <p:cBhvr>
                                        <p:cTn id="72" dur="500"/>
                                        <p:tgtEl>
                                          <p:spTgt spid="18"/>
                                        </p:tgtEl>
                                      </p:cBhvr>
                                    </p:animEffect>
                                  </p:childTnLst>
                                </p:cTn>
                              </p:par>
                            </p:childTnLst>
                          </p:cTn>
                        </p:par>
                        <p:par>
                          <p:cTn id="73" fill="hold">
                            <p:stCondLst>
                              <p:cond delay="2800"/>
                            </p:stCondLst>
                            <p:childTnLst>
                              <p:par>
                                <p:cTn id="74" presetID="53" presetClass="entr" presetSubtype="16"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2" presetClass="entr" presetSubtype="2" fill="hold" grpId="0" nodeType="withEffect">
                                  <p:stCondLst>
                                    <p:cond delay="500"/>
                                  </p:stCondLst>
                                  <p:iterate type="lt">
                                    <p:tmPct val="0"/>
                                  </p:iterate>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1+#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par>
                                <p:cTn id="83" presetID="26" presetClass="emph" presetSubtype="0" fill="hold" grpId="1" nodeType="withEffect">
                                  <p:stCondLst>
                                    <p:cond delay="1000"/>
                                  </p:stCondLst>
                                  <p:iterate type="lt">
                                    <p:tmPct val="0"/>
                                  </p:iterate>
                                  <p:childTnLst>
                                    <p:animEffect transition="out" filter="fade">
                                      <p:cBhvr>
                                        <p:cTn id="84" dur="500" tmFilter="0, 0; .2, .5; .8, .5; 1, 0"/>
                                        <p:tgtEl>
                                          <p:spTgt spid="21"/>
                                        </p:tgtEl>
                                      </p:cBhvr>
                                    </p:animEffect>
                                    <p:animScale>
                                      <p:cBhvr>
                                        <p:cTn id="85"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21" grpId="0"/>
      <p:bldP spid="2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2" name="标题 1"/>
          <p:cNvSpPr>
            <a:spLocks noGrp="1"/>
          </p:cNvSpPr>
          <p:nvPr>
            <p:ph type="title"/>
          </p:nvPr>
        </p:nvSpPr>
        <p:spPr>
          <a:xfrm>
            <a:off x="2617440" y="750302"/>
            <a:ext cx="6203032" cy="667018"/>
          </a:xfrm>
          <a:prstGeom prst="rect">
            <a:avLst/>
          </a:prstGeom>
        </p:spPr>
        <p:txBody>
          <a:bodyPr/>
          <a:lstStyle>
            <a:lvl1pPr>
              <a:defRPr sz="2400"/>
            </a:lvl1pPr>
          </a:lstStyle>
          <a:p>
            <a:r>
              <a:rPr lang="zh-CN" altLang="en-US" smtClean="0"/>
              <a:t>单击此处编辑母版标题样式</a:t>
            </a:r>
            <a:endParaRPr lang="zh-CN" altLang="en-US"/>
          </a:p>
        </p:txBody>
      </p:sp>
      <p:sp>
        <p:nvSpPr>
          <p:cNvPr id="13" name="内容占位符 2"/>
          <p:cNvSpPr>
            <a:spLocks noGrp="1"/>
          </p:cNvSpPr>
          <p:nvPr>
            <p:ph idx="1"/>
          </p:nvPr>
        </p:nvSpPr>
        <p:spPr>
          <a:xfrm>
            <a:off x="2771800" y="1600200"/>
            <a:ext cx="5832648" cy="4526280"/>
          </a:xfrm>
          <a:prstGeom prst="rect">
            <a:avLst/>
          </a:prstGeom>
        </p:spPr>
        <p:txBody>
          <a:bodyPr/>
          <a:lstStyle>
            <a:lvl1pPr marL="0" indent="0">
              <a:lnSpc>
                <a:spcPct val="150000"/>
              </a:lnSpc>
              <a:buFontTx/>
              <a:buNone/>
              <a:defRPr sz="1600">
                <a:latin typeface="微软雅黑" panose="020B0503020204020204" pitchFamily="34" charset="-122"/>
                <a:ea typeface="微软雅黑" panose="020B0503020204020204" pitchFamily="34" charset="-122"/>
              </a:defRPr>
            </a:lvl1pPr>
            <a:lvl2pPr marL="457200" indent="0">
              <a:buFontTx/>
              <a:buNone/>
              <a:defRPr sz="1600">
                <a:latin typeface="微软雅黑" panose="020B0503020204020204" pitchFamily="34" charset="-122"/>
                <a:ea typeface="微软雅黑" panose="020B0503020204020204" pitchFamily="34" charset="-122"/>
              </a:defRPr>
            </a:lvl2pPr>
            <a:lvl3pPr marL="914400" indent="0">
              <a:buFontTx/>
              <a:buNone/>
              <a:defRPr sz="1600">
                <a:latin typeface="微软雅黑" panose="020B0503020204020204" pitchFamily="34" charset="-122"/>
                <a:ea typeface="微软雅黑" panose="020B0503020204020204" pitchFamily="34" charset="-122"/>
              </a:defRPr>
            </a:lvl3pPr>
            <a:lvl4pPr marL="1371600" indent="0">
              <a:buFontTx/>
              <a:buNone/>
              <a:defRPr sz="1600">
                <a:latin typeface="微软雅黑" panose="020B0503020204020204" pitchFamily="34" charset="-122"/>
                <a:ea typeface="微软雅黑" panose="020B0503020204020204" pitchFamily="34" charset="-122"/>
              </a:defRPr>
            </a:lvl4pPr>
            <a:lvl5pPr marL="1828800" indent="0">
              <a:buFontTx/>
              <a:buNone/>
              <a:defRPr sz="1600">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Tree>
    <p:extLst>
      <p:ext uri="{BB962C8B-B14F-4D97-AF65-F5344CB8AC3E}">
        <p14:creationId xmlns:p14="http://schemas.microsoft.com/office/powerpoint/2010/main" xmlns="" val="3884165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章节">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xmlns="" val="12847191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栏目一">
    <p:spTree>
      <p:nvGrpSpPr>
        <p:cNvPr id="1" name=""/>
        <p:cNvGrpSpPr/>
        <p:nvPr/>
      </p:nvGrpSpPr>
      <p:grpSpPr>
        <a:xfrm>
          <a:off x="0" y="0"/>
          <a:ext cx="0" cy="0"/>
          <a:chOff x="0" y="0"/>
          <a:chExt cx="0" cy="0"/>
        </a:xfrm>
      </p:grpSpPr>
      <p:grpSp>
        <p:nvGrpSpPr>
          <p:cNvPr id="34" name="组合 33"/>
          <p:cNvGrpSpPr/>
          <p:nvPr userDrawn="1"/>
        </p:nvGrpSpPr>
        <p:grpSpPr>
          <a:xfrm>
            <a:off x="5378897" y="29755"/>
            <a:ext cx="1137319" cy="584775"/>
            <a:chOff x="29482" y="2276803"/>
            <a:chExt cx="1281560" cy="487312"/>
          </a:xfrm>
        </p:grpSpPr>
        <p:sp>
          <p:nvSpPr>
            <p:cNvPr id="35" name="TextBox 34"/>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X</a:t>
              </a:r>
              <a:r>
                <a:rPr lang="en-US" altLang="zh-CN" sz="900" dirty="0" smtClean="0">
                  <a:solidFill>
                    <a:srgbClr val="333333"/>
                  </a:solidFill>
                  <a:latin typeface="+mn-lt"/>
                  <a:ea typeface="+mn-ea"/>
                </a:rPr>
                <a:t>INZHIDAOXUE</a:t>
              </a:r>
              <a:endParaRPr lang="zh-CN" altLang="en-US" sz="900" dirty="0">
                <a:solidFill>
                  <a:srgbClr val="333333"/>
                </a:solidFill>
              </a:endParaRPr>
            </a:p>
          </p:txBody>
        </p:sp>
        <p:sp>
          <p:nvSpPr>
            <p:cNvPr id="36" name="TextBox 35">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37" name="组合 36"/>
          <p:cNvGrpSpPr/>
          <p:nvPr userDrawn="1"/>
        </p:nvGrpSpPr>
        <p:grpSpPr>
          <a:xfrm>
            <a:off x="7860679" y="39693"/>
            <a:ext cx="1187623" cy="584775"/>
            <a:chOff x="29482" y="2927145"/>
            <a:chExt cx="1463620" cy="487312"/>
          </a:xfrm>
        </p:grpSpPr>
        <p:sp>
          <p:nvSpPr>
            <p:cNvPr id="38" name="TextBox 37"/>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39" name="TextBox 38">
              <a:hlinkClick r:id="rId3"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0" name="组合 39"/>
          <p:cNvGrpSpPr/>
          <p:nvPr userDrawn="1"/>
        </p:nvGrpSpPr>
        <p:grpSpPr>
          <a:xfrm>
            <a:off x="6536094" y="39693"/>
            <a:ext cx="1102368" cy="584775"/>
            <a:chOff x="29482" y="2927145"/>
            <a:chExt cx="1358552" cy="487312"/>
          </a:xfrm>
        </p:grpSpPr>
        <p:sp>
          <p:nvSpPr>
            <p:cNvPr id="41" name="TextBox 40"/>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2" name="TextBox 41">
              <a:hlinkClick r:id="rId4"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191706" y="-1"/>
            <a:ext cx="1183228" cy="841477"/>
            <a:chOff x="4191706" y="-1"/>
            <a:chExt cx="1319428" cy="841477"/>
          </a:xfrm>
        </p:grpSpPr>
        <p:pic>
          <p:nvPicPr>
            <p:cNvPr id="53" name="图片 5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4191706" y="-1"/>
              <a:ext cx="1319428" cy="841477"/>
            </a:xfrm>
            <a:prstGeom prst="rect">
              <a:avLst/>
            </a:prstGeom>
          </p:spPr>
        </p:pic>
        <p:sp>
          <p:nvSpPr>
            <p:cNvPr id="18" name="TextBox 17">
              <a:hlinkClick r:id="rId6" action="ppaction://hlinksldjump"/>
            </p:cNvPr>
            <p:cNvSpPr txBox="1"/>
            <p:nvPr userDrawn="1"/>
          </p:nvSpPr>
          <p:spPr>
            <a:xfrm>
              <a:off x="4532317" y="285517"/>
              <a:ext cx="543739" cy="307777"/>
            </a:xfrm>
            <a:prstGeom prst="rect">
              <a:avLst/>
            </a:prstGeom>
            <a:noFill/>
          </p:spPr>
          <p:txBody>
            <a:bodyPr wrap="non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首页</a:t>
              </a:r>
              <a:endParaRPr lang="zh-CN" altLang="en-US" sz="1400" dirty="0">
                <a:solidFill>
                  <a:schemeClr val="bg1"/>
                </a:solidFill>
                <a:latin typeface="黑体" panose="02010600030101010101" pitchFamily="2" charset="-122"/>
                <a:ea typeface="黑体" panose="02010600030101010101" pitchFamily="2" charset="-122"/>
              </a:endParaRPr>
            </a:p>
          </p:txBody>
        </p:sp>
        <p:pic>
          <p:nvPicPr>
            <p:cNvPr id="20" name="图片 19"/>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4726526" y="120086"/>
              <a:ext cx="142874" cy="160020"/>
            </a:xfrm>
            <a:prstGeom prst="rect">
              <a:avLst/>
            </a:prstGeom>
          </p:spPr>
        </p:pic>
      </p:grpSp>
    </p:spTree>
    <p:extLst>
      <p:ext uri="{BB962C8B-B14F-4D97-AF65-F5344CB8AC3E}">
        <p14:creationId xmlns:p14="http://schemas.microsoft.com/office/powerpoint/2010/main" xmlns="" val="6700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栏目一">
    <p:spTree>
      <p:nvGrpSpPr>
        <p:cNvPr id="1" name=""/>
        <p:cNvGrpSpPr/>
        <p:nvPr/>
      </p:nvGrpSpPr>
      <p:grpSpPr>
        <a:xfrm>
          <a:off x="0" y="0"/>
          <a:ext cx="0" cy="0"/>
          <a:chOff x="0" y="0"/>
          <a:chExt cx="0" cy="0"/>
        </a:xfrm>
      </p:grpSpPr>
      <p:grpSp>
        <p:nvGrpSpPr>
          <p:cNvPr id="3" name="组合 2"/>
          <p:cNvGrpSpPr/>
          <p:nvPr userDrawn="1"/>
        </p:nvGrpSpPr>
        <p:grpSpPr>
          <a:xfrm>
            <a:off x="5220073" y="1"/>
            <a:ext cx="1379210" cy="836712"/>
            <a:chOff x="5378897" y="1"/>
            <a:chExt cx="1220385" cy="836712"/>
          </a:xfrm>
        </p:grpSpPr>
        <p:pic>
          <p:nvPicPr>
            <p:cNvPr id="45" name="图片 4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28356" y="1"/>
              <a:ext cx="1170926" cy="836712"/>
            </a:xfrm>
            <a:prstGeom prst="rect">
              <a:avLst/>
            </a:prstGeom>
          </p:spPr>
        </p:pic>
        <p:grpSp>
          <p:nvGrpSpPr>
            <p:cNvPr id="36" name="组合 35"/>
            <p:cNvGrpSpPr/>
            <p:nvPr userDrawn="1"/>
          </p:nvGrpSpPr>
          <p:grpSpPr>
            <a:xfrm>
              <a:off x="5378897" y="29755"/>
              <a:ext cx="1137319" cy="584775"/>
              <a:chOff x="29482" y="2276803"/>
              <a:chExt cx="1281560" cy="487312"/>
            </a:xfrm>
          </p:grpSpPr>
          <p:sp>
            <p:nvSpPr>
              <p:cNvPr id="37" name="TextBox 36"/>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chemeClr val="bg1"/>
                    </a:solidFill>
                    <a:latin typeface="黑体" panose="02010600030101010101" pitchFamily="2" charset="-122"/>
                    <a:ea typeface="黑体" panose="02010600030101010101" pitchFamily="2" charset="-122"/>
                  </a:rPr>
                  <a:t>X</a:t>
                </a:r>
                <a:r>
                  <a:rPr lang="en-US" altLang="zh-CN" sz="900" dirty="0" smtClean="0">
                    <a:solidFill>
                      <a:schemeClr val="bg1"/>
                    </a:solidFill>
                    <a:latin typeface="+mn-lt"/>
                    <a:ea typeface="+mn-ea"/>
                  </a:rPr>
                  <a:t>INZHIDAOXUE</a:t>
                </a:r>
                <a:endParaRPr lang="zh-CN" altLang="en-US" sz="900" dirty="0">
                  <a:solidFill>
                    <a:schemeClr val="bg1"/>
                  </a:solidFill>
                </a:endParaRPr>
              </a:p>
            </p:txBody>
          </p:sp>
          <p:sp>
            <p:nvSpPr>
              <p:cNvPr id="38" name="TextBox 37">
                <a:hlinkClick r:id="rId3"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新知导学</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39" name="组合 38"/>
          <p:cNvGrpSpPr/>
          <p:nvPr userDrawn="1"/>
        </p:nvGrpSpPr>
        <p:grpSpPr>
          <a:xfrm>
            <a:off x="7860679" y="39693"/>
            <a:ext cx="1187623" cy="584775"/>
            <a:chOff x="29482" y="2927145"/>
            <a:chExt cx="1463620" cy="487312"/>
          </a:xfrm>
        </p:grpSpPr>
        <p:sp>
          <p:nvSpPr>
            <p:cNvPr id="40" name="TextBox 39"/>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41" name="TextBox 40">
              <a:hlinkClick r:id="rId4"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2" name="组合 41"/>
          <p:cNvGrpSpPr/>
          <p:nvPr userDrawn="1"/>
        </p:nvGrpSpPr>
        <p:grpSpPr>
          <a:xfrm>
            <a:off x="6536094" y="39693"/>
            <a:ext cx="1102368" cy="584775"/>
            <a:chOff x="29482" y="2927145"/>
            <a:chExt cx="1358552" cy="487312"/>
          </a:xfrm>
        </p:grpSpPr>
        <p:sp>
          <p:nvSpPr>
            <p:cNvPr id="43" name="TextBox 42"/>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4" name="TextBox 43">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2746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栏目一">
    <p:spTree>
      <p:nvGrpSpPr>
        <p:cNvPr id="1" name=""/>
        <p:cNvGrpSpPr/>
        <p:nvPr/>
      </p:nvGrpSpPr>
      <p:grpSpPr>
        <a:xfrm>
          <a:off x="0" y="0"/>
          <a:ext cx="0" cy="0"/>
          <a:chOff x="0" y="0"/>
          <a:chExt cx="0" cy="0"/>
        </a:xfrm>
      </p:grpSpPr>
      <p:grpSp>
        <p:nvGrpSpPr>
          <p:cNvPr id="35" name="组合 34"/>
          <p:cNvGrpSpPr/>
          <p:nvPr userDrawn="1"/>
        </p:nvGrpSpPr>
        <p:grpSpPr>
          <a:xfrm>
            <a:off x="5378897" y="29755"/>
            <a:ext cx="1137319" cy="584775"/>
            <a:chOff x="29482" y="2276803"/>
            <a:chExt cx="1281560" cy="487312"/>
          </a:xfrm>
        </p:grpSpPr>
        <p:sp>
          <p:nvSpPr>
            <p:cNvPr id="36" name="TextBox 35"/>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chemeClr val="tx1"/>
                  </a:solidFill>
                  <a:latin typeface="黑体" panose="02010600030101010101" pitchFamily="2" charset="-122"/>
                  <a:ea typeface="黑体" panose="02010600030101010101" pitchFamily="2" charset="-122"/>
                </a:rPr>
                <a:t>X</a:t>
              </a:r>
              <a:r>
                <a:rPr lang="en-US" altLang="zh-CN" sz="900" dirty="0" smtClean="0">
                  <a:solidFill>
                    <a:schemeClr val="tx1"/>
                  </a:solidFill>
                  <a:latin typeface="+mn-lt"/>
                  <a:ea typeface="+mn-ea"/>
                </a:rPr>
                <a:t>INZHIDAOXUE</a:t>
              </a:r>
              <a:endParaRPr lang="zh-CN" altLang="en-US" sz="900" dirty="0">
                <a:solidFill>
                  <a:schemeClr val="tx1"/>
                </a:solidFill>
              </a:endParaRPr>
            </a:p>
          </p:txBody>
        </p:sp>
        <p:sp>
          <p:nvSpPr>
            <p:cNvPr id="37" name="TextBox 36">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38" name="组合 37"/>
          <p:cNvGrpSpPr/>
          <p:nvPr userDrawn="1"/>
        </p:nvGrpSpPr>
        <p:grpSpPr>
          <a:xfrm>
            <a:off x="7860679" y="39693"/>
            <a:ext cx="1187623" cy="584775"/>
            <a:chOff x="29482" y="2927145"/>
            <a:chExt cx="1463620" cy="487312"/>
          </a:xfrm>
        </p:grpSpPr>
        <p:sp>
          <p:nvSpPr>
            <p:cNvPr id="39" name="TextBox 38"/>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S</a:t>
              </a:r>
              <a:r>
                <a:rPr lang="en-US" altLang="zh-CN" sz="1000" dirty="0" smtClean="0">
                  <a:solidFill>
                    <a:srgbClr val="333333"/>
                  </a:solidFill>
                  <a:latin typeface="+mn-lt"/>
                  <a:ea typeface="+mn-ea"/>
                </a:rPr>
                <a:t>UITANGJIANCE</a:t>
              </a:r>
              <a:endParaRPr lang="zh-CN" altLang="en-US" sz="1000" dirty="0">
                <a:solidFill>
                  <a:srgbClr val="333333"/>
                </a:solidFill>
              </a:endParaRPr>
            </a:p>
          </p:txBody>
        </p:sp>
        <p:sp>
          <p:nvSpPr>
            <p:cNvPr id="40" name="TextBox 39">
              <a:hlinkClick r:id="rId3"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随堂检测</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5" name="组合 4"/>
          <p:cNvGrpSpPr/>
          <p:nvPr userDrawn="1"/>
        </p:nvGrpSpPr>
        <p:grpSpPr>
          <a:xfrm>
            <a:off x="6525292" y="-4216"/>
            <a:ext cx="1431084" cy="851494"/>
            <a:chOff x="6525292" y="-4216"/>
            <a:chExt cx="1431084" cy="851494"/>
          </a:xfrm>
        </p:grpSpPr>
        <p:pic>
          <p:nvPicPr>
            <p:cNvPr id="44" name="图片 4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525292" y="-4216"/>
              <a:ext cx="1431084" cy="851494"/>
            </a:xfrm>
            <a:prstGeom prst="rect">
              <a:avLst/>
            </a:prstGeom>
          </p:spPr>
        </p:pic>
        <p:grpSp>
          <p:nvGrpSpPr>
            <p:cNvPr id="41" name="组合 40"/>
            <p:cNvGrpSpPr/>
            <p:nvPr userDrawn="1"/>
          </p:nvGrpSpPr>
          <p:grpSpPr>
            <a:xfrm>
              <a:off x="6536094" y="39693"/>
              <a:ext cx="1102368" cy="584775"/>
              <a:chOff x="29482" y="2927145"/>
              <a:chExt cx="1358552" cy="487312"/>
            </a:xfrm>
          </p:grpSpPr>
          <p:sp>
            <p:nvSpPr>
              <p:cNvPr id="42" name="TextBox 41"/>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chemeClr val="bg1"/>
                    </a:solidFill>
                    <a:latin typeface="黑体" panose="02010600030101010101" pitchFamily="2" charset="-122"/>
                    <a:ea typeface="黑体" panose="02010600030101010101" pitchFamily="2" charset="-122"/>
                  </a:rPr>
                  <a:t>D</a:t>
                </a:r>
                <a:r>
                  <a:rPr lang="en-US" altLang="zh-CN" sz="1000" baseline="0" dirty="0" smtClean="0">
                    <a:solidFill>
                      <a:schemeClr val="bg1"/>
                    </a:solidFill>
                    <a:latin typeface="+mn-lt"/>
                    <a:ea typeface="+mn-ea"/>
                  </a:rPr>
                  <a:t>AYIJIEHUO</a:t>
                </a:r>
                <a:endParaRPr lang="zh-CN" altLang="en-US" sz="1000" dirty="0">
                  <a:solidFill>
                    <a:schemeClr val="bg1"/>
                  </a:solidFill>
                </a:endParaRPr>
              </a:p>
            </p:txBody>
          </p:sp>
          <p:sp>
            <p:nvSpPr>
              <p:cNvPr id="43" name="TextBox 42">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答疑解惑</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21827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1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栏目一">
    <p:spTree>
      <p:nvGrpSpPr>
        <p:cNvPr id="1" name=""/>
        <p:cNvGrpSpPr/>
        <p:nvPr/>
      </p:nvGrpSpPr>
      <p:grpSpPr>
        <a:xfrm>
          <a:off x="0" y="0"/>
          <a:ext cx="0" cy="0"/>
          <a:chOff x="0" y="0"/>
          <a:chExt cx="0" cy="0"/>
        </a:xfrm>
      </p:grpSpPr>
      <p:grpSp>
        <p:nvGrpSpPr>
          <p:cNvPr id="35" name="组合 34"/>
          <p:cNvGrpSpPr/>
          <p:nvPr userDrawn="1"/>
        </p:nvGrpSpPr>
        <p:grpSpPr>
          <a:xfrm>
            <a:off x="5378897" y="29755"/>
            <a:ext cx="1137319" cy="584775"/>
            <a:chOff x="29482" y="2276803"/>
            <a:chExt cx="1281560" cy="487312"/>
          </a:xfrm>
        </p:grpSpPr>
        <p:sp>
          <p:nvSpPr>
            <p:cNvPr id="36" name="TextBox 35"/>
            <p:cNvSpPr txBox="1"/>
            <p:nvPr userDrawn="1"/>
          </p:nvSpPr>
          <p:spPr>
            <a:xfrm>
              <a:off x="29482" y="2276803"/>
              <a:ext cx="1185298" cy="487312"/>
            </a:xfrm>
            <a:prstGeom prst="rect">
              <a:avLst/>
            </a:prstGeom>
            <a:noFill/>
          </p:spPr>
          <p:txBody>
            <a:bodyPr wrap="none" rtlCol="0">
              <a:spAutoFit/>
            </a:bodyPr>
            <a:lstStyle/>
            <a:p>
              <a:r>
                <a:rPr lang="en-US" altLang="zh-CN" sz="3200" dirty="0" smtClean="0">
                  <a:solidFill>
                    <a:srgbClr val="333333"/>
                  </a:solidFill>
                  <a:latin typeface="黑体" panose="02010600030101010101" pitchFamily="2" charset="-122"/>
                  <a:ea typeface="黑体" panose="02010600030101010101" pitchFamily="2" charset="-122"/>
                </a:rPr>
                <a:t>X</a:t>
              </a:r>
              <a:r>
                <a:rPr lang="en-US" altLang="zh-CN" sz="900" dirty="0" smtClean="0">
                  <a:solidFill>
                    <a:srgbClr val="333333"/>
                  </a:solidFill>
                  <a:latin typeface="+mn-lt"/>
                  <a:ea typeface="+mn-ea"/>
                </a:rPr>
                <a:t>INZHIDAOXUE</a:t>
              </a:r>
              <a:endParaRPr lang="zh-CN" altLang="en-US" sz="900" dirty="0">
                <a:solidFill>
                  <a:srgbClr val="333333"/>
                </a:solidFill>
              </a:endParaRPr>
            </a:p>
          </p:txBody>
        </p:sp>
        <p:sp>
          <p:nvSpPr>
            <p:cNvPr id="37" name="TextBox 36">
              <a:hlinkClick r:id="rId2" action="ppaction://hlinksldjump"/>
            </p:cNvPr>
            <p:cNvSpPr txBox="1"/>
            <p:nvPr userDrawn="1"/>
          </p:nvSpPr>
          <p:spPr>
            <a:xfrm>
              <a:off x="275416" y="2378183"/>
              <a:ext cx="1035626" cy="256481"/>
            </a:xfrm>
            <a:prstGeom prst="rect">
              <a:avLst/>
            </a:prstGeom>
            <a:noFill/>
          </p:spPr>
          <p:txBody>
            <a:bodyPr wrap="squar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新知导学</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4" name="组合 3"/>
          <p:cNvGrpSpPr/>
          <p:nvPr userDrawn="1"/>
        </p:nvGrpSpPr>
        <p:grpSpPr>
          <a:xfrm>
            <a:off x="7860679" y="-8427"/>
            <a:ext cx="1323144" cy="855375"/>
            <a:chOff x="7956376" y="-8427"/>
            <a:chExt cx="1323144" cy="855375"/>
          </a:xfrm>
        </p:grpSpPr>
        <p:pic>
          <p:nvPicPr>
            <p:cNvPr id="44" name="图片 4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85986" y="-8427"/>
              <a:ext cx="1293534" cy="855375"/>
            </a:xfrm>
            <a:prstGeom prst="rect">
              <a:avLst/>
            </a:prstGeom>
          </p:spPr>
        </p:pic>
        <p:grpSp>
          <p:nvGrpSpPr>
            <p:cNvPr id="38" name="组合 37"/>
            <p:cNvGrpSpPr/>
            <p:nvPr userDrawn="1"/>
          </p:nvGrpSpPr>
          <p:grpSpPr>
            <a:xfrm>
              <a:off x="7956376" y="39693"/>
              <a:ext cx="1187623" cy="584775"/>
              <a:chOff x="29482" y="2927145"/>
              <a:chExt cx="1463620" cy="487312"/>
            </a:xfrm>
          </p:grpSpPr>
          <p:sp>
            <p:nvSpPr>
              <p:cNvPr id="39" name="TextBox 38"/>
              <p:cNvSpPr txBox="1"/>
              <p:nvPr userDrawn="1"/>
            </p:nvSpPr>
            <p:spPr>
              <a:xfrm>
                <a:off x="29482" y="2927145"/>
                <a:ext cx="1436607" cy="487312"/>
              </a:xfrm>
              <a:prstGeom prst="rect">
                <a:avLst/>
              </a:prstGeom>
              <a:noFill/>
            </p:spPr>
            <p:txBody>
              <a:bodyPr wrap="none" rtlCol="0">
                <a:spAutoFit/>
              </a:bodyPr>
              <a:lstStyle/>
              <a:p>
                <a:r>
                  <a:rPr lang="en-US" altLang="zh-CN" sz="3200" dirty="0" smtClean="0">
                    <a:solidFill>
                      <a:schemeClr val="bg1"/>
                    </a:solidFill>
                    <a:latin typeface="黑体" panose="02010600030101010101" pitchFamily="2" charset="-122"/>
                    <a:ea typeface="黑体" panose="02010600030101010101" pitchFamily="2" charset="-122"/>
                  </a:rPr>
                  <a:t>S</a:t>
                </a:r>
                <a:r>
                  <a:rPr lang="en-US" altLang="zh-CN" sz="1000" dirty="0" smtClean="0">
                    <a:solidFill>
                      <a:schemeClr val="bg1"/>
                    </a:solidFill>
                    <a:latin typeface="+mn-lt"/>
                    <a:ea typeface="+mn-ea"/>
                  </a:rPr>
                  <a:t>UITANGJIANCE</a:t>
                </a:r>
                <a:endParaRPr lang="zh-CN" altLang="en-US" sz="1000" dirty="0">
                  <a:solidFill>
                    <a:schemeClr val="bg1"/>
                  </a:solidFill>
                </a:endParaRPr>
              </a:p>
            </p:txBody>
          </p:sp>
          <p:sp>
            <p:nvSpPr>
              <p:cNvPr id="40" name="TextBox 39">
                <a:hlinkClick r:id="rId4" action="ppaction://hlinksldjump"/>
              </p:cNvPr>
              <p:cNvSpPr txBox="1"/>
              <p:nvPr userDrawn="1"/>
            </p:nvSpPr>
            <p:spPr>
              <a:xfrm>
                <a:off x="275416" y="3030391"/>
                <a:ext cx="1217686" cy="256481"/>
              </a:xfrm>
              <a:prstGeom prst="rect">
                <a:avLst/>
              </a:prstGeom>
              <a:noFill/>
            </p:spPr>
            <p:txBody>
              <a:bodyPr wrap="square" rtlCol="0">
                <a:spAutoFit/>
              </a:bodyPr>
              <a:lstStyle/>
              <a:p>
                <a:r>
                  <a:rPr lang="zh-CN" altLang="en-US" sz="1400" dirty="0" smtClean="0">
                    <a:solidFill>
                      <a:schemeClr val="bg1"/>
                    </a:solidFill>
                    <a:latin typeface="黑体" panose="02010600030101010101" pitchFamily="2" charset="-122"/>
                    <a:ea typeface="黑体" panose="02010600030101010101" pitchFamily="2" charset="-122"/>
                  </a:rPr>
                  <a:t>随堂检测</a:t>
                </a:r>
                <a:endParaRPr lang="zh-CN" altLang="en-US" sz="1400" dirty="0">
                  <a:solidFill>
                    <a:schemeClr val="bg1"/>
                  </a:solidFill>
                  <a:latin typeface="黑体" panose="02010600030101010101" pitchFamily="2" charset="-122"/>
                  <a:ea typeface="黑体" panose="02010600030101010101" pitchFamily="2" charset="-122"/>
                </a:endParaRPr>
              </a:p>
            </p:txBody>
          </p:sp>
        </p:grpSp>
      </p:grpSp>
      <p:grpSp>
        <p:nvGrpSpPr>
          <p:cNvPr id="41" name="组合 40"/>
          <p:cNvGrpSpPr/>
          <p:nvPr userDrawn="1"/>
        </p:nvGrpSpPr>
        <p:grpSpPr>
          <a:xfrm>
            <a:off x="6536094" y="39693"/>
            <a:ext cx="1102368" cy="584775"/>
            <a:chOff x="29482" y="2927145"/>
            <a:chExt cx="1358552" cy="487312"/>
          </a:xfrm>
        </p:grpSpPr>
        <p:sp>
          <p:nvSpPr>
            <p:cNvPr id="42" name="TextBox 41"/>
            <p:cNvSpPr txBox="1"/>
            <p:nvPr userDrawn="1"/>
          </p:nvSpPr>
          <p:spPr>
            <a:xfrm>
              <a:off x="29482" y="2927145"/>
              <a:ext cx="1160032" cy="487312"/>
            </a:xfrm>
            <a:prstGeom prst="rect">
              <a:avLst/>
            </a:prstGeom>
            <a:noFill/>
          </p:spPr>
          <p:txBody>
            <a:bodyPr wrap="none" rtlCol="0">
              <a:spAutoFit/>
            </a:bodyPr>
            <a:lstStyle/>
            <a:p>
              <a:r>
                <a:rPr lang="en-US" altLang="zh-CN" sz="3200" baseline="0" dirty="0" smtClean="0">
                  <a:solidFill>
                    <a:srgbClr val="333333"/>
                  </a:solidFill>
                  <a:latin typeface="黑体" panose="02010600030101010101" pitchFamily="2" charset="-122"/>
                  <a:ea typeface="黑体" panose="02010600030101010101" pitchFamily="2" charset="-122"/>
                </a:rPr>
                <a:t>D</a:t>
              </a:r>
              <a:r>
                <a:rPr lang="en-US" altLang="zh-CN" sz="1000" baseline="0" dirty="0" smtClean="0">
                  <a:solidFill>
                    <a:srgbClr val="333333"/>
                  </a:solidFill>
                  <a:latin typeface="+mn-lt"/>
                  <a:ea typeface="+mn-ea"/>
                </a:rPr>
                <a:t>AYIJIEHUO</a:t>
              </a:r>
              <a:endParaRPr lang="zh-CN" altLang="en-US" sz="1000" dirty="0">
                <a:solidFill>
                  <a:srgbClr val="333333"/>
                </a:solidFill>
              </a:endParaRPr>
            </a:p>
          </p:txBody>
        </p:sp>
        <p:sp>
          <p:nvSpPr>
            <p:cNvPr id="43" name="TextBox 42">
              <a:hlinkClick r:id="rId5" action="ppaction://hlinksldjump"/>
            </p:cNvPr>
            <p:cNvSpPr txBox="1"/>
            <p:nvPr userDrawn="1"/>
          </p:nvSpPr>
          <p:spPr>
            <a:xfrm>
              <a:off x="275416" y="3030391"/>
              <a:ext cx="1112618" cy="256481"/>
            </a:xfrm>
            <a:prstGeom prst="rect">
              <a:avLst/>
            </a:prstGeom>
            <a:noFill/>
          </p:spPr>
          <p:txBody>
            <a:bodyPr wrap="none" rtlCol="0">
              <a:spAutoFit/>
            </a:bodyPr>
            <a:lstStyle/>
            <a:p>
              <a:r>
                <a:rPr lang="zh-CN" altLang="en-US" sz="1400" dirty="0" smtClean="0">
                  <a:solidFill>
                    <a:srgbClr val="333333"/>
                  </a:solidFill>
                  <a:latin typeface="黑体" panose="02010600030101010101" pitchFamily="2" charset="-122"/>
                  <a:ea typeface="黑体" panose="02010600030101010101" pitchFamily="2" charset="-122"/>
                </a:rPr>
                <a:t>答疑解惑</a:t>
              </a:r>
              <a:endParaRPr lang="zh-CN" altLang="en-US" sz="1400" dirty="0">
                <a:solidFill>
                  <a:srgbClr val="333333"/>
                </a:solidFill>
                <a:latin typeface="黑体" panose="02010600030101010101" pitchFamily="2" charset="-122"/>
                <a:ea typeface="黑体" panose="02010600030101010101" pitchFamily="2" charset="-122"/>
              </a:endParaRPr>
            </a:p>
          </p:txBody>
        </p:sp>
      </p:grpSp>
      <p:grpSp>
        <p:nvGrpSpPr>
          <p:cNvPr id="2" name="组合 1"/>
          <p:cNvGrpSpPr/>
          <p:nvPr userDrawn="1"/>
        </p:nvGrpSpPr>
        <p:grpSpPr>
          <a:xfrm>
            <a:off x="4532317" y="111757"/>
            <a:ext cx="543739" cy="481534"/>
            <a:chOff x="4532317" y="111757"/>
            <a:chExt cx="543739" cy="481534"/>
          </a:xfrm>
        </p:grpSpPr>
        <p:pic>
          <p:nvPicPr>
            <p:cNvPr id="16" name="图片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734808" y="111757"/>
              <a:ext cx="144304" cy="161619"/>
            </a:xfrm>
            <a:prstGeom prst="rect">
              <a:avLst/>
            </a:prstGeom>
          </p:spPr>
        </p:pic>
        <p:sp>
          <p:nvSpPr>
            <p:cNvPr id="17" name="TextBox 16">
              <a:hlinkClick r:id="rId7" action="ppaction://hlinksldjump"/>
            </p:cNvPr>
            <p:cNvSpPr txBox="1"/>
            <p:nvPr userDrawn="1"/>
          </p:nvSpPr>
          <p:spPr>
            <a:xfrm>
              <a:off x="4532317" y="285514"/>
              <a:ext cx="543739" cy="307777"/>
            </a:xfrm>
            <a:prstGeom prst="rect">
              <a:avLst/>
            </a:prstGeom>
            <a:noFill/>
          </p:spPr>
          <p:txBody>
            <a:bodyPr wrap="none" rtlCol="0">
              <a:spAutoFit/>
            </a:bodyPr>
            <a:lstStyle/>
            <a:p>
              <a:r>
                <a:rPr lang="zh-CN" altLang="en-US" sz="1400" dirty="0" smtClean="0">
                  <a:solidFill>
                    <a:schemeClr val="tx1"/>
                  </a:solidFill>
                  <a:latin typeface="黑体" panose="02010600030101010101" pitchFamily="2" charset="-122"/>
                  <a:ea typeface="黑体" panose="02010600030101010101" pitchFamily="2" charset="-122"/>
                </a:rPr>
                <a:t>首页</a:t>
              </a:r>
              <a:endParaRPr lang="zh-CN" altLang="en-US" sz="1400" dirty="0">
                <a:solidFill>
                  <a:schemeClr val="tx1"/>
                </a:solidFill>
                <a:latin typeface="黑体" panose="02010600030101010101" pitchFamily="2" charset="-122"/>
                <a:ea typeface="黑体" panose="02010600030101010101" pitchFamily="2" charset="-122"/>
              </a:endParaRPr>
            </a:p>
          </p:txBody>
        </p:sp>
      </p:grpSp>
    </p:spTree>
    <p:extLst>
      <p:ext uri="{BB962C8B-B14F-4D97-AF65-F5344CB8AC3E}">
        <p14:creationId xmlns:p14="http://schemas.microsoft.com/office/powerpoint/2010/main" xmlns="" val="31774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3" name="组合 2"/>
          <p:cNvGrpSpPr/>
          <p:nvPr/>
        </p:nvGrpSpPr>
        <p:grpSpPr>
          <a:xfrm>
            <a:off x="2" y="-360"/>
            <a:ext cx="9143998" cy="777601"/>
            <a:chOff x="2" y="-300"/>
            <a:chExt cx="9143998" cy="648001"/>
          </a:xfrm>
        </p:grpSpPr>
        <p:sp>
          <p:nvSpPr>
            <p:cNvPr id="8" name="矩形 7"/>
            <p:cNvSpPr/>
            <p:nvPr userDrawn="1"/>
          </p:nvSpPr>
          <p:spPr>
            <a:xfrm rot="16200000">
              <a:off x="4248151" y="-4248151"/>
              <a:ext cx="647699" cy="914399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userDrawn="1"/>
          </p:nvCxnSpPr>
          <p:spPr>
            <a:xfrm rot="16200000">
              <a:off x="4968080" y="323701"/>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a:off x="6204590" y="323700"/>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a:off x="7530892" y="323700"/>
              <a:ext cx="64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01350" y="115863"/>
            <a:ext cx="504825" cy="504825"/>
          </a:xfrm>
          <a:prstGeom prst="rect">
            <a:avLst/>
          </a:prstGeom>
        </p:spPr>
      </p:pic>
      <p:sp>
        <p:nvSpPr>
          <p:cNvPr id="27" name="矩形 26"/>
          <p:cNvSpPr/>
          <p:nvPr/>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5F5F5F"/>
                </a:solidFill>
              </a:rPr>
              <a:t>-</a:t>
            </a:r>
            <a:fld id="{C2D1088F-7570-48BA-BC40-D11F25FB6C22}" type="slidenum">
              <a:rPr lang="zh-CN" altLang="en-US" sz="1400" b="0" smtClean="0">
                <a:solidFill>
                  <a:srgbClr val="5F5F5F"/>
                </a:solidFill>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altLang="zh-CN" sz="1400" b="0" dirty="0" smtClean="0">
                <a:solidFill>
                  <a:srgbClr val="5F5F5F"/>
                </a:solidFill>
              </a:rPr>
              <a:t>-</a:t>
            </a:r>
            <a:endParaRPr lang="zh-CN" altLang="en-US" sz="1400" b="0" dirty="0" smtClean="0">
              <a:solidFill>
                <a:srgbClr val="5F5F5F"/>
              </a:solidFill>
            </a:endParaRPr>
          </a:p>
        </p:txBody>
      </p:sp>
      <p:sp>
        <p:nvSpPr>
          <p:cNvPr id="28" name="标题占位符 1"/>
          <p:cNvSpPr txBox="1">
            <a:spLocks/>
          </p:cNvSpPr>
          <p:nvPr/>
        </p:nvSpPr>
        <p:spPr>
          <a:xfrm>
            <a:off x="775343" y="169738"/>
            <a:ext cx="3436617" cy="4756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zh-CN" altLang="zh-CN" sz="950" kern="1200" smtClean="0">
                <a:solidFill>
                  <a:schemeClr val="tx1"/>
                </a:solidFill>
                <a:effectLst/>
                <a:latin typeface="黑体" panose="02010600030101010101" pitchFamily="2" charset="-122"/>
                <a:ea typeface="黑体" panose="02010600030101010101" pitchFamily="2" charset="-122"/>
                <a:cs typeface="+mj-cs"/>
              </a:defRPr>
            </a:lvl1pPr>
          </a:lstStyle>
          <a:p>
            <a:pPr algn="l"/>
            <a:r>
              <a:rPr lang="zh-CN" altLang="zh-CN" sz="1400" b="0" dirty="0" smtClean="0"/>
              <a:t>第</a:t>
            </a:r>
            <a:r>
              <a:rPr lang="en-US" altLang="zh-CN" sz="1400" b="0" dirty="0" smtClean="0"/>
              <a:t>2</a:t>
            </a:r>
            <a:r>
              <a:rPr lang="zh-CN" altLang="zh-CN" sz="1400" b="0" dirty="0" smtClean="0"/>
              <a:t>课时　化学平衡状态　化学平衡常数</a:t>
            </a:r>
            <a:endParaRPr lang="zh-CN" altLang="zh-CN" sz="1400" b="0" kern="1200" dirty="0" smtClean="0">
              <a:solidFill>
                <a:schemeClr val="tx1"/>
              </a:solidFill>
              <a:effectLst/>
              <a:latin typeface="黑体" panose="02010600030101010101" pitchFamily="2" charset="-122"/>
              <a:ea typeface="黑体" panose="02010600030101010101" pitchFamily="2" charset="-122"/>
              <a:cs typeface="+mj-cs"/>
            </a:endParaRPr>
          </a:p>
        </p:txBody>
      </p:sp>
    </p:spTree>
    <p:extLst>
      <p:ext uri="{BB962C8B-B14F-4D97-AF65-F5344CB8AC3E}">
        <p14:creationId xmlns:p14="http://schemas.microsoft.com/office/powerpoint/2010/main" xmlns="" val="34291633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8" r:id="rId5"/>
    <p:sldLayoutId id="2147483670" r:id="rId6"/>
    <p:sldLayoutId id="2147483669"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lang="zh-CN" altLang="zh-CN" sz="950" kern="1200" smtClean="0">
          <a:solidFill>
            <a:schemeClr val="tx1"/>
          </a:solidFill>
          <a:effectLst/>
          <a:latin typeface="黑体" panose="02010600030101010101" pitchFamily="2" charset="-122"/>
          <a:ea typeface="黑体" panose="02010600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package" Target="../embeddings/Microsoft_Office_Word___7.docx"/><Relationship Id="rId5" Type="http://schemas.openxmlformats.org/officeDocument/2006/relationships/slide" Target="slide1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package" Target="../embeddings/Microsoft_Office_Word___8.docx"/><Relationship Id="rId5" Type="http://schemas.openxmlformats.org/officeDocument/2006/relationships/slide" Target="slide1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package" Target="../embeddings/Microsoft_Office_Word___9.docx"/><Relationship Id="rId5" Type="http://schemas.openxmlformats.org/officeDocument/2006/relationships/slide" Target="slide17.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package" Target="../embeddings/Microsoft_Office_Word___10.docx"/><Relationship Id="rId5" Type="http://schemas.openxmlformats.org/officeDocument/2006/relationships/slide" Target="slide17.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slide" Target="slide25.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slide" Target="slide25.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slide" Target="slide25.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package" Target="../embeddings/Microsoft_Office_Word___11.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package" Target="../embeddings/Microsoft_Office_Word___12.docx"/><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Office_Word___14.docx"/><Relationship Id="rId3" Type="http://schemas.openxmlformats.org/officeDocument/2006/relationships/slide" Target="slide8.xml"/><Relationship Id="rId7" Type="http://schemas.openxmlformats.org/officeDocument/2006/relationships/package" Target="../embeddings/Microsoft_Office_Word___13.docx"/><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slide" Target="slide25.xm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package" Target="../embeddings/Microsoft_Office_Word___15.docx"/><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Office_Word___17.docx"/><Relationship Id="rId3" Type="http://schemas.openxmlformats.org/officeDocument/2006/relationships/slide" Target="slide8.xml"/><Relationship Id="rId7" Type="http://schemas.openxmlformats.org/officeDocument/2006/relationships/package" Target="../embeddings/Microsoft_Office_Word___16.docx"/><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2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slide" Target="slide25.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Office_Word___19.docx"/><Relationship Id="rId3" Type="http://schemas.openxmlformats.org/officeDocument/2006/relationships/slide" Target="slide8.xml"/><Relationship Id="rId7" Type="http://schemas.openxmlformats.org/officeDocument/2006/relationships/package" Target="../embeddings/Microsoft_Office_Word___18.docx"/><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Office_Word___20.docx"/><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package" Target="../embeddings/Microsoft_Office_Word___21.docx"/><Relationship Id="rId4" Type="http://schemas.openxmlformats.org/officeDocument/2006/relationships/slide" Target="slide31.xml"/><Relationship Id="rId9"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slide" Target="slide33.xml"/><Relationship Id="rId11" Type="http://schemas.openxmlformats.org/officeDocument/2006/relationships/package" Target="../embeddings/Microsoft_Office_Word___24.docx"/><Relationship Id="rId5" Type="http://schemas.openxmlformats.org/officeDocument/2006/relationships/slide" Target="slide32.xml"/><Relationship Id="rId10" Type="http://schemas.openxmlformats.org/officeDocument/2006/relationships/package" Target="../embeddings/Microsoft_Office_Word___23.docx"/><Relationship Id="rId4" Type="http://schemas.openxmlformats.org/officeDocument/2006/relationships/slide" Target="slide31.xml"/><Relationship Id="rId9" Type="http://schemas.openxmlformats.org/officeDocument/2006/relationships/package" Target="../embeddings/Microsoft_Office_Word___22.docx"/></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package" Target="../embeddings/Microsoft_Office_Word___26.docx"/><Relationship Id="rId4" Type="http://schemas.openxmlformats.org/officeDocument/2006/relationships/slide" Target="slide31.xml"/><Relationship Id="rId9" Type="http://schemas.openxmlformats.org/officeDocument/2006/relationships/package" Target="../embeddings/Microsoft_Office_Word___25.docx"/></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package" Target="../embeddings/Microsoft_Office_Word___27.docx"/></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Word___28.docx"/><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package" Target="../embeddings/Microsoft_Office_Word___2.docx"/><Relationship Id="rId5" Type="http://schemas.openxmlformats.org/officeDocument/2006/relationships/image" Target="../media/image9.jpe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package" Target="../embeddings/Microsoft_Office_Word___3.docx"/><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package" Target="../embeddings/Microsoft_Office_Word___5.docx"/><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package" Target="../embeddings/Microsoft_Office_Word___4.docx"/><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Office_Word___6.docx"/><Relationship Id="rId5" Type="http://schemas.openxmlformats.org/officeDocument/2006/relationships/slide" Target="slide1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1160333" y="2924944"/>
            <a:ext cx="6823335" cy="576064"/>
          </a:xfrm>
        </p:spPr>
        <p:txBody>
          <a:bodyPr/>
          <a:lstStyle/>
          <a:p>
            <a:r>
              <a:rPr lang="zh-CN" altLang="zh-CN" b="1" dirty="0"/>
              <a:t>第</a:t>
            </a:r>
            <a:r>
              <a:rPr lang="en-US" altLang="zh-CN" b="1" dirty="0"/>
              <a:t>2</a:t>
            </a:r>
            <a:r>
              <a:rPr lang="zh-CN" altLang="zh-CN" b="1" dirty="0"/>
              <a:t>课时</a:t>
            </a:r>
            <a:r>
              <a:rPr lang="zh-CN" altLang="zh-CN" dirty="0"/>
              <a:t>　</a:t>
            </a:r>
            <a:r>
              <a:rPr lang="zh-CN" altLang="zh-CN" b="1" dirty="0"/>
              <a:t>化学平衡状态</a:t>
            </a:r>
            <a:r>
              <a:rPr lang="zh-CN" altLang="zh-CN" dirty="0"/>
              <a:t>　</a:t>
            </a:r>
            <a:r>
              <a:rPr lang="zh-CN" altLang="zh-CN" b="1" dirty="0"/>
              <a:t>化学平衡常数</a:t>
            </a:r>
            <a:endParaRPr lang="zh-CN" altLang="zh-CN" dirty="0"/>
          </a:p>
        </p:txBody>
      </p:sp>
    </p:spTree>
    <p:extLst>
      <p:ext uri="{BB962C8B-B14F-4D97-AF65-F5344CB8AC3E}">
        <p14:creationId xmlns:p14="http://schemas.microsoft.com/office/powerpoint/2010/main" xmlns="" val="2113085124"/>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7638"/>
            <a:ext cx="8128000" cy="537377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化学平衡状态的判断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可逆反应达到化学平衡状态时有两个主要的特征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一是正反应速率和逆反应速率相等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二是反应混合物中各组成成分的百分含量保持不变。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以容积不变的密闭容器中的反应</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A(g)+</a:t>
            </a:r>
            <a:r>
              <a:rPr lang="en-US" altLang="zh-CN" sz="2200" i="1" dirty="0" err="1">
                <a:solidFill>
                  <a:srgbClr val="000000"/>
                </a:solidFill>
                <a:latin typeface="Times New Roman" panose="02020603050405020304" pitchFamily="18" charset="0"/>
                <a:cs typeface="Times New Roman" panose="02020603050405020304" pitchFamily="18" charset="0"/>
              </a:rPr>
              <a:t>n</a:t>
            </a:r>
            <a:r>
              <a:rPr lang="en-US" altLang="zh-CN" sz="2200" dirty="0" err="1">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p</a:t>
            </a:r>
            <a:r>
              <a:rPr lang="en-US" altLang="zh-CN" sz="2200" dirty="0" err="1"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q</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为例</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在一定条件下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若符合下列条件之一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则反应达到平衡状态。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同一物质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该物质的消耗速率等于它的生成速率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如有</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A</a:t>
            </a:r>
            <a:r>
              <a:rPr lang="zh-CN" altLang="zh-CN" sz="2200" dirty="0">
                <a:solidFill>
                  <a:srgbClr val="000000"/>
                </a:solidFill>
                <a:latin typeface="Times New Roman" panose="02020603050405020304" pitchFamily="18" charset="0"/>
                <a:cs typeface="Times New Roman" panose="02020603050405020304" pitchFamily="18" charset="0"/>
              </a:rPr>
              <a:t>消耗同时生成</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A</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不同的物质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速率之比等于方程式中的化学计量数比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但必须是不同方向的速率。即必须是一个</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一个是</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且两者之比等于化学计量数比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如有</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A—A</a:t>
            </a:r>
            <a:r>
              <a:rPr lang="zh-CN" altLang="zh-CN" sz="2200" dirty="0">
                <a:solidFill>
                  <a:srgbClr val="000000"/>
                </a:solidFill>
                <a:latin typeface="Times New Roman" panose="02020603050405020304" pitchFamily="18" charset="0"/>
                <a:cs typeface="Times New Roman" panose="02020603050405020304" pitchFamily="18" charset="0"/>
              </a:rPr>
              <a:t>键断裂就有</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B—B</a:t>
            </a:r>
            <a:r>
              <a:rPr lang="zh-CN" altLang="zh-CN" sz="2200" dirty="0">
                <a:solidFill>
                  <a:srgbClr val="000000"/>
                </a:solidFill>
                <a:latin typeface="Times New Roman" panose="02020603050405020304" pitchFamily="18" charset="0"/>
                <a:cs typeface="Times New Roman" panose="02020603050405020304" pitchFamily="18" charset="0"/>
              </a:rPr>
              <a:t>键生成。</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Picture 59"/>
          <p:cNvPicPr/>
          <p:nvPr/>
        </p:nvPicPr>
        <p:blipFill>
          <a:blip r:embed="rId5" cstate="print"/>
          <a:stretch>
            <a:fillRect/>
          </a:stretch>
        </p:blipFill>
        <p:spPr>
          <a:xfrm>
            <a:off x="6413065" y="2946716"/>
            <a:ext cx="504113" cy="281429"/>
          </a:xfrm>
          <a:prstGeom prst="rect">
            <a:avLst/>
          </a:prstGeom>
        </p:spPr>
      </p:pic>
    </p:spTree>
    <p:extLst>
      <p:ext uri="{BB962C8B-B14F-4D97-AF65-F5344CB8AC3E}">
        <p14:creationId xmlns:p14="http://schemas.microsoft.com/office/powerpoint/2010/main" xmlns="" val="174101201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16832"/>
            <a:ext cx="4240263"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对于体系中的各组成成分</a:t>
            </a:r>
            <a:r>
              <a:rPr lang="zh-CN" altLang="zh-CN" sz="2200" dirty="0" smtClean="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80662629"/>
              </p:ext>
            </p:extLst>
          </p:nvPr>
        </p:nvGraphicFramePr>
        <p:xfrm>
          <a:off x="508000" y="2525948"/>
          <a:ext cx="8128000" cy="2863960"/>
        </p:xfrm>
        <a:graphic>
          <a:graphicData uri="http://schemas.openxmlformats.org/presentationml/2006/ole">
            <p:oleObj spid="_x0000_s6159" name="文档" r:id="rId6" imgW="3839157" imgH="1352761" progId="Word.Document.12">
              <p:embed/>
            </p:oleObj>
          </a:graphicData>
        </a:graphic>
      </p:graphicFrame>
    </p:spTree>
    <p:extLst>
      <p:ext uri="{BB962C8B-B14F-4D97-AF65-F5344CB8AC3E}">
        <p14:creationId xmlns:p14="http://schemas.microsoft.com/office/powerpoint/2010/main" xmlns="" val="3665646106"/>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0808"/>
            <a:ext cx="3676006"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对于体系中的混合物</a:t>
            </a:r>
            <a:r>
              <a:rPr lang="zh-CN" altLang="zh-CN" sz="2200" dirty="0" smtClean="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xmlns="" val="2178451654"/>
              </p:ext>
            </p:extLst>
          </p:nvPr>
        </p:nvGraphicFramePr>
        <p:xfrm>
          <a:off x="508000" y="2226731"/>
          <a:ext cx="8128000" cy="3650541"/>
        </p:xfrm>
        <a:graphic>
          <a:graphicData uri="http://schemas.openxmlformats.org/presentationml/2006/ole">
            <p:oleObj spid="_x0000_s7183" name="文档" r:id="rId6" imgW="3839157" imgH="1723988" progId="Word.Document.12">
              <p:embed/>
            </p:oleObj>
          </a:graphicData>
        </a:graphic>
      </p:graphicFrame>
    </p:spTree>
    <p:extLst>
      <p:ext uri="{BB962C8B-B14F-4D97-AF65-F5344CB8AC3E}">
        <p14:creationId xmlns:p14="http://schemas.microsoft.com/office/powerpoint/2010/main" xmlns="" val="2144566826"/>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11493"/>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使用化学平衡常数应注意的问题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化学平衡常数只与温度有关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与反应物或生成物的浓度无关。</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反应物或生成物中有固体和纯液体存在时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由于其浓度可看作</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而不代入公式。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化学平衡常数是指某一具体反应的平衡常数。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若反应方向改变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则平衡常数改变。对于给定的化学反应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正、逆反应的平衡常数互为倒数。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若方程式中各物质的化学计量数等倍扩大或缩小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尽管是同一反应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平衡常数也会改变。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761782876"/>
              </p:ext>
            </p:extLst>
          </p:nvPr>
        </p:nvGraphicFramePr>
        <p:xfrm>
          <a:off x="312642" y="4912714"/>
          <a:ext cx="8128000" cy="1374834"/>
        </p:xfrm>
        <a:graphic>
          <a:graphicData uri="http://schemas.openxmlformats.org/presentationml/2006/ole">
            <p:oleObj spid="_x0000_s8207" name="文档" r:id="rId6" imgW="3839157" imgH="648836" progId="Word.Document.12">
              <p:embed/>
            </p:oleObj>
          </a:graphicData>
        </a:graphic>
      </p:graphicFrame>
    </p:spTree>
    <p:extLst>
      <p:ext uri="{BB962C8B-B14F-4D97-AF65-F5344CB8AC3E}">
        <p14:creationId xmlns:p14="http://schemas.microsoft.com/office/powerpoint/2010/main" xmlns="" val="3284520348"/>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12122"/>
            <a:ext cx="8128000" cy="208480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化学平衡常数的应用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利用平衡常数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判断反应进行的程度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平衡常数的数值越大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说明反应进行得越完全。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借助平衡常数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可以判别一个化学反应是否达到化学平衡状态。对于可逆反应</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313709673"/>
              </p:ext>
            </p:extLst>
          </p:nvPr>
        </p:nvGraphicFramePr>
        <p:xfrm>
          <a:off x="598692" y="3379651"/>
          <a:ext cx="8128000" cy="927762"/>
        </p:xfrm>
        <a:graphic>
          <a:graphicData uri="http://schemas.openxmlformats.org/presentationml/2006/ole">
            <p:oleObj spid="_x0000_s9231" name="文档" r:id="rId6" imgW="3839157" imgH="437838" progId="Word.Document.12">
              <p:embed/>
            </p:oleObj>
          </a:graphicData>
        </a:graphic>
      </p:graphicFrame>
      <p:sp>
        <p:nvSpPr>
          <p:cNvPr id="4" name="矩形 3"/>
          <p:cNvSpPr>
            <a:spLocks noChangeAspect="1"/>
          </p:cNvSpPr>
          <p:nvPr/>
        </p:nvSpPr>
        <p:spPr>
          <a:xfrm>
            <a:off x="508000" y="4307413"/>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a:t>
            </a:r>
            <a:r>
              <a:rPr lang="en-US" altLang="zh-CN" sz="2200" i="1" dirty="0">
                <a:solidFill>
                  <a:srgbClr val="000000"/>
                </a:solidFill>
                <a:latin typeface="Times New Roman" panose="02020603050405020304" pitchFamily="18" charset="0"/>
                <a:cs typeface="Times New Roman" panose="02020603050405020304" pitchFamily="18" charset="0"/>
              </a:rPr>
              <a:t>Q</a:t>
            </a:r>
            <a:r>
              <a:rPr lang="en-US" altLang="zh-CN" sz="2200" i="1" baseline="-25000"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反应处于平衡状态</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a:t>
            </a:r>
            <a:r>
              <a:rPr lang="en-US" altLang="zh-CN" sz="2200" i="1" dirty="0">
                <a:solidFill>
                  <a:srgbClr val="000000"/>
                </a:solidFill>
                <a:latin typeface="Times New Roman" panose="02020603050405020304" pitchFamily="18" charset="0"/>
                <a:cs typeface="Times New Roman" panose="02020603050405020304" pitchFamily="18" charset="0"/>
              </a:rPr>
              <a:t>Q</a:t>
            </a:r>
            <a:r>
              <a:rPr lang="en-US" altLang="zh-CN" sz="2200" i="1" baseline="-25000"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&lt;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反应向正反应方向进行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此时</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)&gt;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a:t>
            </a:r>
            <a:r>
              <a:rPr lang="en-US" altLang="zh-CN" sz="2200" i="1" dirty="0">
                <a:solidFill>
                  <a:srgbClr val="000000"/>
                </a:solidFill>
                <a:latin typeface="Times New Roman" panose="02020603050405020304" pitchFamily="18" charset="0"/>
                <a:cs typeface="Times New Roman" panose="02020603050405020304" pitchFamily="18" charset="0"/>
              </a:rPr>
              <a:t>Q</a:t>
            </a:r>
            <a:r>
              <a:rPr lang="en-US" altLang="zh-CN" sz="2200" i="1" baseline="-25000"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&gt;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反应向逆反应方向进行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此时</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)&lt;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利用</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判断反应的热效应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若升高温度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值增大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则正反应为吸热反应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若升高温度</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值减小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则正反应为放热反应。</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54452668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p:cNvSpPr>
            <a:spLocks noChangeAspect="1"/>
          </p:cNvSpPr>
          <p:nvPr/>
        </p:nvSpPr>
        <p:spPr>
          <a:xfrm>
            <a:off x="508000" y="1358891"/>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化学平衡的计算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三段式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分析法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有关化学平衡的计算问题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可按下列步骤建立模式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确定关系进行计算。如可逆反应</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A(g)+</a:t>
            </a:r>
            <a:r>
              <a:rPr lang="en-US" altLang="zh-CN" sz="2200" i="1" dirty="0" err="1" smtClean="0">
                <a:solidFill>
                  <a:srgbClr val="000000"/>
                </a:solidFill>
                <a:latin typeface="Times New Roman" panose="02020603050405020304" pitchFamily="18" charset="0"/>
                <a:cs typeface="Times New Roman" panose="02020603050405020304" pitchFamily="18" charset="0"/>
              </a:rPr>
              <a:t>n</a:t>
            </a:r>
            <a:r>
              <a:rPr lang="en-US" altLang="zh-CN" sz="2200" dirty="0" err="1" smtClean="0">
                <a:solidFill>
                  <a:srgbClr val="000000"/>
                </a:solidFill>
                <a:latin typeface="Times New Roman" panose="02020603050405020304" pitchFamily="18" charset="0"/>
                <a:cs typeface="Times New Roman" panose="02020603050405020304" pitchFamily="18" charset="0"/>
              </a:rPr>
              <a:t>B</a:t>
            </a:r>
            <a:r>
              <a:rPr lang="en-US" altLang="zh-CN" sz="2200" dirty="0" smtClean="0">
                <a:solidFill>
                  <a:srgbClr val="000000"/>
                </a:solidFill>
                <a:latin typeface="Times New Roman" panose="02020603050405020304" pitchFamily="18" charset="0"/>
                <a:cs typeface="Times New Roman" panose="02020603050405020304" pitchFamily="18" charset="0"/>
              </a:rPr>
              <a:t>(g)         </a:t>
            </a:r>
            <a:r>
              <a:rPr lang="en-US" altLang="zh-CN" sz="2200" i="1" dirty="0" err="1" smtClean="0">
                <a:solidFill>
                  <a:srgbClr val="000000"/>
                </a:solidFill>
                <a:latin typeface="Times New Roman" panose="02020603050405020304" pitchFamily="18" charset="0"/>
                <a:cs typeface="Times New Roman" panose="02020603050405020304" pitchFamily="18" charset="0"/>
              </a:rPr>
              <a:t>p</a:t>
            </a:r>
            <a:r>
              <a:rPr lang="en-US" altLang="zh-CN" sz="2200" dirty="0" err="1"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q</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假定反应物</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的起始加入量分别为</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设</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物质转化的物质的量浓度为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mx</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模式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m</a:t>
            </a:r>
            <a:r>
              <a:rPr lang="en-US" altLang="zh-CN" sz="2200" dirty="0">
                <a:solidFill>
                  <a:srgbClr val="000000"/>
                </a:solidFill>
                <a:latin typeface="Times New Roman" panose="02020603050405020304" pitchFamily="18" charset="0"/>
                <a:cs typeface="Times New Roman" panose="02020603050405020304" pitchFamily="18" charset="0"/>
              </a:rPr>
              <a:t>A(g)+</a:t>
            </a:r>
            <a:r>
              <a:rPr lang="en-US" altLang="zh-CN" sz="2200" i="1" dirty="0" err="1">
                <a:solidFill>
                  <a:srgbClr val="000000"/>
                </a:solidFill>
                <a:latin typeface="Times New Roman" panose="02020603050405020304" pitchFamily="18" charset="0"/>
                <a:cs typeface="Times New Roman" panose="02020603050405020304" pitchFamily="18" charset="0"/>
              </a:rPr>
              <a:t>n</a:t>
            </a:r>
            <a:r>
              <a:rPr lang="en-US" altLang="zh-CN" sz="2200" dirty="0" err="1">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p</a:t>
            </a:r>
            <a:r>
              <a:rPr lang="en-US" altLang="zh-CN" sz="2200" dirty="0" err="1"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q</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起始量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mol·L</a:t>
            </a:r>
            <a:r>
              <a:rPr lang="en-US" altLang="zh-CN" sz="2200" baseline="30000" dirty="0" smtClean="0">
                <a:solidFill>
                  <a:srgbClr val="000000"/>
                </a:solidFill>
                <a:latin typeface="Times New Roman" panose="02020603050405020304" pitchFamily="18" charset="0"/>
                <a:cs typeface="Times New Roman" panose="02020603050405020304" pitchFamily="18" charset="0"/>
              </a:rPr>
              <a:t>-1</a:t>
            </a:r>
            <a:r>
              <a:rPr lang="en-US" altLang="zh-CN" sz="2200" i="1" dirty="0" smtClean="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0</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转化量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mol·L</a:t>
            </a:r>
            <a:r>
              <a:rPr lang="en-US" altLang="zh-CN" sz="2200" baseline="30000" dirty="0" smtClean="0">
                <a:solidFill>
                  <a:srgbClr val="000000"/>
                </a:solidFill>
                <a:latin typeface="Times New Roman" panose="02020603050405020304" pitchFamily="18" charset="0"/>
                <a:cs typeface="Times New Roman" panose="02020603050405020304" pitchFamily="18" charset="0"/>
              </a:rPr>
              <a:t>-1</a:t>
            </a:r>
            <a:r>
              <a:rPr lang="en-US" altLang="zh-CN" sz="2200" i="1" dirty="0" smtClean="0">
                <a:solidFill>
                  <a:srgbClr val="000000"/>
                </a:solidFill>
                <a:latin typeface="Times New Roman" panose="02020603050405020304" pitchFamily="18" charset="0"/>
                <a:cs typeface="Times New Roman" panose="02020603050405020304" pitchFamily="18" charset="0"/>
              </a:rPr>
              <a:t>mx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nx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px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qx</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平衡量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mol·L</a:t>
            </a:r>
            <a:r>
              <a:rPr lang="en-US" altLang="zh-CN" sz="2200" baseline="30000" dirty="0" smtClean="0">
                <a:solidFill>
                  <a:srgbClr val="000000"/>
                </a:solidFill>
                <a:latin typeface="Times New Roman" panose="02020603050405020304" pitchFamily="18" charset="0"/>
                <a:cs typeface="Times New Roman" panose="02020603050405020304" pitchFamily="18" charset="0"/>
              </a:rPr>
              <a:t>-1</a:t>
            </a:r>
            <a:r>
              <a:rPr lang="en-US" altLang="zh-CN" sz="2200" i="1" dirty="0" smtClean="0">
                <a:solidFill>
                  <a:srgbClr val="000000"/>
                </a:solidFill>
                <a:latin typeface="Times New Roman" panose="02020603050405020304" pitchFamily="18" charset="0"/>
                <a:cs typeface="Times New Roman" panose="02020603050405020304" pitchFamily="18" charset="0"/>
              </a:rPr>
              <a:t>a-mx</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b-</a:t>
            </a:r>
            <a:r>
              <a:rPr lang="en-US" altLang="zh-CN" sz="2200" i="1" dirty="0" err="1" smtClean="0">
                <a:solidFill>
                  <a:srgbClr val="000000"/>
                </a:solidFill>
                <a:latin typeface="Times New Roman" panose="02020603050405020304" pitchFamily="18" charset="0"/>
                <a:cs typeface="Times New Roman" panose="02020603050405020304" pitchFamily="18" charset="0"/>
              </a:rPr>
              <a:t>nx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px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qx</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对于反应物</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始</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对于生成物</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始</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2" name="Picture 59"/>
          <p:cNvPicPr/>
          <p:nvPr/>
        </p:nvPicPr>
        <p:blipFill>
          <a:blip r:embed="rId5" cstate="print"/>
          <a:stretch>
            <a:fillRect/>
          </a:stretch>
        </p:blipFill>
        <p:spPr>
          <a:xfrm>
            <a:off x="4705130" y="2305247"/>
            <a:ext cx="504113" cy="281429"/>
          </a:xfrm>
          <a:prstGeom prst="rect">
            <a:avLst/>
          </a:prstGeom>
        </p:spPr>
      </p:pic>
      <p:pic>
        <p:nvPicPr>
          <p:cNvPr id="13" name="Picture 59"/>
          <p:cNvPicPr/>
          <p:nvPr/>
        </p:nvPicPr>
        <p:blipFill>
          <a:blip r:embed="rId5" cstate="print"/>
          <a:stretch>
            <a:fillRect/>
          </a:stretch>
        </p:blipFill>
        <p:spPr>
          <a:xfrm>
            <a:off x="3895464" y="3911284"/>
            <a:ext cx="504113" cy="281429"/>
          </a:xfrm>
          <a:prstGeom prst="rect">
            <a:avLst/>
          </a:prstGeom>
        </p:spPr>
      </p:pic>
    </p:spTree>
    <p:extLst>
      <p:ext uri="{BB962C8B-B14F-4D97-AF65-F5344CB8AC3E}">
        <p14:creationId xmlns:p14="http://schemas.microsoft.com/office/powerpoint/2010/main" xmlns="" val="67361029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探究问题</a:t>
            </a:r>
            <a:endParaRPr lang="zh-CN" altLang="en-US" dirty="0"/>
          </a:p>
        </p:txBody>
      </p:sp>
      <p:sp>
        <p:nvSpPr>
          <p:cNvPr id="8"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知识点拨</a:t>
            </a:r>
            <a:endParaRPr lang="zh-CN" altLang="en-US" dirty="0"/>
          </a:p>
        </p:txBody>
      </p:sp>
      <p:sp>
        <p:nvSpPr>
          <p:cNvPr id="6" name="矩形 5">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340768"/>
            <a:ext cx="8128000" cy="492865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解题基本思路</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设未知数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具体题目要具体分析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灵活设立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一般设某物质的转化量为</a:t>
            </a:r>
            <a:r>
              <a:rPr lang="en-US" altLang="zh-CN" sz="2200" i="1" dirty="0">
                <a:solidFill>
                  <a:srgbClr val="000000"/>
                </a:solidFill>
                <a:latin typeface="Times New Roman" panose="02020603050405020304" pitchFamily="18" charset="0"/>
                <a:cs typeface="Times New Roman" panose="02020603050405020304" pitchFamily="18" charset="0"/>
              </a:rPr>
              <a:t>x</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确定三个量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根据反应物、生成物及变化量的三者关系求出未知数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确定平衡体系中各物质的起始量、变化量、平衡量并按</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模式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列表。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解答题设问题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明确了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转</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三个量的具体数值</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再根据相应关系求反应物转化率、混合气体的密度、平均相对分子质量等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给出题目</a:t>
            </a:r>
            <a:r>
              <a:rPr lang="zh-CN" altLang="zh-CN" sz="2200" dirty="0" smtClean="0">
                <a:solidFill>
                  <a:srgbClr val="000000"/>
                </a:solidFill>
                <a:latin typeface="Times New Roman" panose="02020603050405020304" pitchFamily="18" charset="0"/>
                <a:cs typeface="Times New Roman" panose="02020603050405020304" pitchFamily="18" charset="0"/>
              </a:rPr>
              <a:t>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化学平衡计算中用到的基本关系与定律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各物质浓度变化量之比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化学方程式中的化学计量数比</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反应物转化率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其转化浓度与起始浓度之比。</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863019109"/>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2" name="矩形 1"/>
          <p:cNvSpPr>
            <a:spLocks noChangeAspect="1"/>
          </p:cNvSpPr>
          <p:nvPr/>
        </p:nvSpPr>
        <p:spPr>
          <a:xfrm>
            <a:off x="508000" y="1319541"/>
            <a:ext cx="8128000" cy="4928657"/>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考向一</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化学平衡状态的判断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【例题</a:t>
            </a:r>
            <a:r>
              <a:rPr lang="en-US" altLang="zh-CN" sz="2200" b="1"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ea typeface="Arial" panose="020B0604020202020204" pitchFamily="34"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可逆反应</a:t>
            </a:r>
            <a:r>
              <a:rPr lang="en-US" altLang="zh-CN" sz="2200" dirty="0">
                <a:solidFill>
                  <a:srgbClr val="000000"/>
                </a:solidFill>
                <a:latin typeface="Times New Roman" panose="02020603050405020304" pitchFamily="18" charset="0"/>
                <a:cs typeface="Times New Roman" panose="02020603050405020304" pitchFamily="18" charset="0"/>
              </a:rPr>
              <a:t>2NO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2NO(g</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在容积固定的密闭容器中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达到平衡状态的标志是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单位时间内生成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的同时生成</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单位时间内生成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的同时生成</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NO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用</a:t>
            </a:r>
            <a:r>
              <a:rPr lang="en-US" altLang="zh-CN" sz="2200" dirty="0">
                <a:solidFill>
                  <a:srgbClr val="000000"/>
                </a:solidFill>
                <a:latin typeface="Times New Roman" panose="02020603050405020304" pitchFamily="18" charset="0"/>
                <a:cs typeface="Times New Roman" panose="02020603050405020304" pitchFamily="18" charset="0"/>
              </a:rPr>
              <a:t>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NO</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表示的反应速率的比为</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的状态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④</a:t>
            </a:r>
            <a:r>
              <a:rPr lang="zh-CN" altLang="zh-CN" sz="2200" dirty="0">
                <a:solidFill>
                  <a:srgbClr val="000000"/>
                </a:solidFill>
                <a:latin typeface="Times New Roman" panose="02020603050405020304" pitchFamily="18" charset="0"/>
                <a:cs typeface="Times New Roman" panose="02020603050405020304" pitchFamily="18" charset="0"/>
              </a:rPr>
              <a:t>混合气体的颜色不再改变的状态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⑤</a:t>
            </a:r>
            <a:r>
              <a:rPr lang="zh-CN" altLang="zh-CN" sz="2200" dirty="0">
                <a:solidFill>
                  <a:srgbClr val="000000"/>
                </a:solidFill>
                <a:latin typeface="Times New Roman" panose="02020603050405020304" pitchFamily="18" charset="0"/>
                <a:cs typeface="Times New Roman" panose="02020603050405020304" pitchFamily="18" charset="0"/>
              </a:rPr>
              <a:t>混合气体的密度不再改变的状态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⑥</a:t>
            </a:r>
            <a:r>
              <a:rPr lang="zh-CN" altLang="zh-CN" sz="2200" dirty="0">
                <a:solidFill>
                  <a:srgbClr val="000000"/>
                </a:solidFill>
                <a:latin typeface="Times New Roman" panose="02020603050405020304" pitchFamily="18" charset="0"/>
                <a:cs typeface="Times New Roman" panose="02020603050405020304" pitchFamily="18" charset="0"/>
              </a:rPr>
              <a:t>混合气体的压强不再改变的状态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⑦</a:t>
            </a:r>
            <a:r>
              <a:rPr lang="zh-CN" altLang="zh-CN" sz="2200" dirty="0">
                <a:solidFill>
                  <a:srgbClr val="000000"/>
                </a:solidFill>
                <a:latin typeface="Times New Roman" panose="02020603050405020304" pitchFamily="18" charset="0"/>
                <a:cs typeface="Times New Roman" panose="02020603050405020304" pitchFamily="18" charset="0"/>
              </a:rPr>
              <a:t>混合气体的平均相对分子质量不再改变的状态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NEU-BZ-S92"/>
                <a:cs typeface="宋体" panose="02010600030101010101" pitchFamily="2" charset="-122"/>
              </a:rPr>
              <a:t>①④⑥⑦</a:t>
            </a:r>
            <a:r>
              <a:rPr lang="en-US" altLang="zh-CN" sz="2200" dirty="0">
                <a:solidFill>
                  <a:srgbClr val="000000"/>
                </a:solidFill>
                <a:latin typeface="Times New Roman" panose="02020603050405020304" pitchFamily="18" charset="0"/>
                <a:cs typeface="Times New Roman" panose="02020603050405020304" pitchFamily="18" charset="0"/>
              </a:rPr>
              <a:t>	B.</a:t>
            </a:r>
            <a:r>
              <a:rPr lang="zh-CN" altLang="zh-CN" sz="2200" dirty="0">
                <a:solidFill>
                  <a:srgbClr val="000000"/>
                </a:solidFill>
                <a:latin typeface="NEU-BZ-S92"/>
                <a:cs typeface="宋体" panose="02010600030101010101" pitchFamily="2" charset="-122"/>
              </a:rPr>
              <a:t>②③⑤⑦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NEU-BZ-S92"/>
                <a:cs typeface="宋体" panose="02010600030101010101" pitchFamily="2" charset="-122"/>
              </a:rPr>
              <a:t>①③④⑤</a:t>
            </a:r>
            <a:r>
              <a:rPr lang="en-US" altLang="zh-CN" sz="2200" dirty="0">
                <a:solidFill>
                  <a:srgbClr val="000000"/>
                </a:solidFill>
                <a:latin typeface="Times New Roman" panose="02020603050405020304" pitchFamily="18" charset="0"/>
                <a:cs typeface="Times New Roman" panose="02020603050405020304" pitchFamily="18" charset="0"/>
              </a:rPr>
              <a:t>	D.</a:t>
            </a:r>
            <a:r>
              <a:rPr lang="zh-CN" altLang="zh-CN" sz="2200" dirty="0">
                <a:solidFill>
                  <a:srgbClr val="000000"/>
                </a:solidFill>
                <a:latin typeface="NEU-BZ-S92"/>
                <a:cs typeface="宋体" panose="02010600030101010101" pitchFamily="2" charset="-122"/>
              </a:rPr>
              <a:t>①②③④⑤⑥⑦</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6" cstate="print"/>
          <a:stretch>
            <a:fillRect/>
          </a:stretch>
        </p:blipFill>
        <p:spPr>
          <a:xfrm>
            <a:off x="4438870" y="1844824"/>
            <a:ext cx="504113" cy="281429"/>
          </a:xfrm>
          <a:prstGeom prst="rect">
            <a:avLst/>
          </a:prstGeom>
        </p:spPr>
      </p:pic>
    </p:spTree>
    <p:extLst>
      <p:ext uri="{BB962C8B-B14F-4D97-AF65-F5344CB8AC3E}">
        <p14:creationId xmlns:p14="http://schemas.microsoft.com/office/powerpoint/2010/main" xmlns="" val="4126244834"/>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2" name="矩形 1"/>
          <p:cNvSpPr>
            <a:spLocks noChangeAspect="1"/>
          </p:cNvSpPr>
          <p:nvPr/>
        </p:nvSpPr>
        <p:spPr>
          <a:xfrm>
            <a:off x="508000" y="1279646"/>
            <a:ext cx="8128000" cy="531985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从化学平衡判断的依据来理解。一个反应中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用不同物质来表示反应速率时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应注意用相反方向的反应速率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而不用同向的反应速率。对以上可逆反应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达到平衡状态的特征可以表述为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(NO)</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v</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等。对于</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来说无论反应达到什么程度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每生成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的同时总会生成</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NO,</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所表达的是化学反应速率与化学方程式中物质的化学计量数的关系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无论反应是否达到平衡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它们的比值是不会改变的。容器的容积是不变的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而容器内的各种物质无论进行怎样的反应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物质的总质量是不会变的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则密度不变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⑤</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错误。只要未达到平衡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红棕色的</a:t>
            </a:r>
            <a:r>
              <a:rPr lang="en-US" altLang="zh-CN" sz="2200" dirty="0">
                <a:solidFill>
                  <a:srgbClr val="000000"/>
                </a:solidFill>
                <a:latin typeface="Times New Roman" panose="02020603050405020304" pitchFamily="18" charset="0"/>
                <a:cs typeface="Times New Roman" panose="02020603050405020304" pitchFamily="18" charset="0"/>
              </a:rPr>
              <a:t>NO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的浓度就会发生改变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则混合气体的颜色就会发生改变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因为正反应是气体体积增大的反应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只要没有达到平衡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气体的压强就会增大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达到平衡后气体的压强就不再改变了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④⑥</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17700692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2" name="矩形 1"/>
          <p:cNvSpPr>
            <a:spLocks noChangeAspect="1"/>
          </p:cNvSpPr>
          <p:nvPr/>
        </p:nvSpPr>
        <p:spPr>
          <a:xfrm>
            <a:off x="508000" y="1505471"/>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规律方法点拨</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判断反应达到平衡状态的方法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平衡状态强调两方面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各组成成分的百分含量保持不变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正反应速率等于逆反应速率。例如对于反应</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2AB(g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若说不变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则是指含量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或能表明含量的叙述。可以是</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的体积分数、物质的量分数、质量分数以及分子数之比不变</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的转化率不变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体系的温度不变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体系的颜色不变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对于反应前后气体体积发生变化的反应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还可以是体系平均相对分子质量、压强、总物质的量等不变。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6" cstate="print"/>
          <a:stretch>
            <a:fillRect/>
          </a:stretch>
        </p:blipFill>
        <p:spPr>
          <a:xfrm>
            <a:off x="6517598" y="2809392"/>
            <a:ext cx="504113" cy="281429"/>
          </a:xfrm>
          <a:prstGeom prst="rect">
            <a:avLst/>
          </a:prstGeom>
        </p:spPr>
      </p:pic>
    </p:spTree>
    <p:extLst>
      <p:ext uri="{BB962C8B-B14F-4D97-AF65-F5344CB8AC3E}">
        <p14:creationId xmlns:p14="http://schemas.microsoft.com/office/powerpoint/2010/main" xmlns="" val="213381365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1561454697"/>
              </p:ext>
            </p:extLst>
          </p:nvPr>
        </p:nvGraphicFramePr>
        <p:xfrm>
          <a:off x="508000" y="1123484"/>
          <a:ext cx="8128000" cy="5401860"/>
        </p:xfrm>
        <a:graphic>
          <a:graphicData uri="http://schemas.openxmlformats.org/presentationml/2006/ole">
            <p:oleObj spid="_x0000_s1046" name="文档" r:id="rId3" imgW="3839157" imgH="2550695" progId="Word.Document.12">
              <p:embed/>
            </p:oleObj>
          </a:graphicData>
        </a:graphic>
      </p:graphicFrame>
    </p:spTree>
    <p:extLst>
      <p:ext uri="{BB962C8B-B14F-4D97-AF65-F5344CB8AC3E}">
        <p14:creationId xmlns:p14="http://schemas.microsoft.com/office/powerpoint/2010/main" xmlns="" val="260231919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3" name="矩形 2"/>
          <p:cNvSpPr>
            <a:spLocks noChangeAspect="1"/>
          </p:cNvSpPr>
          <p:nvPr/>
        </p:nvSpPr>
        <p:spPr>
          <a:xfrm>
            <a:off x="508000" y="2114868"/>
            <a:ext cx="8128000" cy="288226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相等。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若说相等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则是指正、逆反应速率相等。例如</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生成</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的速率与</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分解的速率相等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单位时间内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反应消耗</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的分子数与生成</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的分子数相等。有些叙述则肯定不对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如生成</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的速率与反应消耗</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的速率相等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反应消耗</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的速率与反应消耗</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的速率相等</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的浓度与</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的浓度相等</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与</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的体积分数相等</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与</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的转化率相等。</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939441253"/>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smtClean="0"/>
              <a:t>考向一</a:t>
            </a:r>
            <a:endParaRPr lang="zh-CN" altLang="en-US" dirty="0"/>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2" name="矩形 1"/>
          <p:cNvSpPr>
            <a:spLocks noChangeAspect="1"/>
          </p:cNvSpPr>
          <p:nvPr/>
        </p:nvSpPr>
        <p:spPr>
          <a:xfrm>
            <a:off x="508000" y="1416002"/>
            <a:ext cx="8128000" cy="4522392"/>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成功体验</a:t>
            </a: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江苏徐州检测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可逆反应</a:t>
            </a:r>
            <a:r>
              <a:rPr lang="en-US" altLang="zh-CN" sz="2200" dirty="0" smtClean="0">
                <a:solidFill>
                  <a:srgbClr val="000000"/>
                </a:solidFill>
                <a:latin typeface="Times New Roman" panose="02020603050405020304" pitchFamily="18" charset="0"/>
                <a:cs typeface="Times New Roman" panose="02020603050405020304" pitchFamily="18" charset="0"/>
              </a:rPr>
              <a:t>N</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+3H</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             </a:t>
            </a:r>
            <a:r>
              <a:rPr lang="en-US" altLang="zh-CN" sz="2200" dirty="0" smtClean="0">
                <a:solidFill>
                  <a:srgbClr val="000000"/>
                </a:solidFill>
                <a:latin typeface="Times New Roman" panose="02020603050405020304" pitchFamily="18" charset="0"/>
                <a:cs typeface="Times New Roman" panose="02020603050405020304" pitchFamily="18" charset="0"/>
              </a:rPr>
              <a:t>2NH</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的正、逆反应速率可用各反应物和生成物浓度的变化来表示。下列各关系中能说明反应已达到平衡状态的是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A.3</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B.</a:t>
            </a:r>
            <a:r>
              <a:rPr lang="en-US" altLang="zh-CN" sz="2200" i="1" dirty="0" err="1" smtClean="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C.2</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)=3</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i="1" dirty="0" err="1">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)=3</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如用</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分别表示同一正反应速率时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应有如下关系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。达到平衡时</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(NH</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a:t>
            </a:r>
            <a:r>
              <a:rPr lang="en-US" altLang="zh-CN" sz="2200" dirty="0">
                <a:solidFill>
                  <a:srgbClr val="000000"/>
                </a:solidFill>
                <a:latin typeface="Times New Roman" panose="02020603050405020304" pitchFamily="18" charset="0"/>
                <a:cs typeface="Times New Roman" panose="02020603050405020304" pitchFamily="18" charset="0"/>
              </a:rPr>
              <a:t>(H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NEU-BZ-S92"/>
                <a:cs typeface="宋体" panose="02010600030101010101" pitchFamily="2" charset="-122"/>
              </a:rPr>
              <a:t>∶</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只表示一个方向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不符合计量数比值关系。选项</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符合要求。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6" cstate="print"/>
          <a:stretch>
            <a:fillRect/>
          </a:stretch>
        </p:blipFill>
        <p:spPr>
          <a:xfrm>
            <a:off x="6584030" y="1524134"/>
            <a:ext cx="504113" cy="281429"/>
          </a:xfrm>
          <a:prstGeom prst="rect">
            <a:avLst/>
          </a:prstGeom>
        </p:spPr>
      </p:pic>
    </p:spTree>
    <p:extLst>
      <p:ext uri="{BB962C8B-B14F-4D97-AF65-F5344CB8AC3E}">
        <p14:creationId xmlns:p14="http://schemas.microsoft.com/office/powerpoint/2010/main" xmlns="" val="4184102200"/>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sp>
        <p:nvSpPr>
          <p:cNvPr id="2" name="矩形 1"/>
          <p:cNvSpPr>
            <a:spLocks noChangeAspect="1"/>
          </p:cNvSpPr>
          <p:nvPr/>
        </p:nvSpPr>
        <p:spPr>
          <a:xfrm>
            <a:off x="508000" y="1207638"/>
            <a:ext cx="8128000" cy="866006"/>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考向二</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化学平衡常数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【例题</a:t>
            </a:r>
            <a:r>
              <a:rPr lang="en-US" altLang="zh-CN" sz="2200" b="1"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ea typeface="Arial" panose="020B0604020202020204" pitchFamily="34"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江苏宿迁调查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下列反应在</a:t>
            </a:r>
            <a:r>
              <a:rPr lang="en-US" altLang="zh-CN" sz="2200" dirty="0">
                <a:solidFill>
                  <a:srgbClr val="000000"/>
                </a:solidFill>
                <a:latin typeface="Times New Roman" panose="02020603050405020304" pitchFamily="18" charset="0"/>
                <a:cs typeface="Times New Roman" panose="02020603050405020304" pitchFamily="18" charset="0"/>
              </a:rPr>
              <a:t>210 </a:t>
            </a:r>
            <a:r>
              <a:rPr lang="zh-CN" altLang="zh-CN" sz="2200" dirty="0">
                <a:solidFill>
                  <a:srgbClr val="000000"/>
                </a:solidFill>
                <a:latin typeface="NEU-BZ-S92"/>
                <a:cs typeface="宋体" panose="02010600030101010101" pitchFamily="2" charset="-122"/>
              </a:rPr>
              <a:t>℃</a:t>
            </a:r>
            <a:r>
              <a:rPr lang="zh-CN" altLang="zh-CN" sz="2200" dirty="0">
                <a:solidFill>
                  <a:srgbClr val="000000"/>
                </a:solidFill>
                <a:latin typeface="Times New Roman" panose="02020603050405020304" pitchFamily="18" charset="0"/>
                <a:cs typeface="Times New Roman" panose="02020603050405020304" pitchFamily="18" charset="0"/>
              </a:rPr>
              <a:t>达到平衡</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707568790"/>
              </p:ext>
            </p:extLst>
          </p:nvPr>
        </p:nvGraphicFramePr>
        <p:xfrm>
          <a:off x="312642" y="2081514"/>
          <a:ext cx="8128000" cy="1099197"/>
        </p:xfrm>
        <a:graphic>
          <a:graphicData uri="http://schemas.openxmlformats.org/presentationml/2006/ole">
            <p:oleObj spid="_x0000_s10248" name="文档" r:id="rId7" imgW="3839157" imgH="518853" progId="Word.Document.12">
              <p:embed/>
            </p:oleObj>
          </a:graphicData>
        </a:graphic>
      </p:graphicFrame>
      <p:sp>
        <p:nvSpPr>
          <p:cNvPr id="4" name="矩形 3"/>
          <p:cNvSpPr>
            <a:spLocks noChangeAspect="1"/>
          </p:cNvSpPr>
          <p:nvPr/>
        </p:nvSpPr>
        <p:spPr>
          <a:xfrm>
            <a:off x="508000" y="3202483"/>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根据反应</a:t>
            </a: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的平衡常数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的表达式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下列等式必定成立的</a:t>
            </a:r>
            <a:r>
              <a:rPr lang="zh-CN" altLang="zh-CN" sz="2200" dirty="0" smtClean="0">
                <a:solidFill>
                  <a:srgbClr val="000000"/>
                </a:solidFill>
                <a:latin typeface="Times New Roman" panose="02020603050405020304" pitchFamily="18" charset="0"/>
                <a:cs typeface="Times New Roman" panose="02020603050405020304" pitchFamily="18" charset="0"/>
              </a:rPr>
              <a:t>是</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a:t>
            </a:r>
            <a:r>
              <a:rPr lang="en-US" altLang="zh-CN" sz="2200" i="1" dirty="0" err="1">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)=1</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a:t>
            </a:r>
            <a:r>
              <a:rPr lang="en-US" altLang="zh-CN" sz="2200" i="1" dirty="0" err="1">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)=1</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a:t>
            </a:r>
            <a:r>
              <a:rPr lang="en-US" altLang="zh-CN" sz="2200" i="1" dirty="0" err="1">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反应</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和反应</a:t>
            </a: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的平衡常数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i="1" dirty="0">
                <a:solidFill>
                  <a:srgbClr val="000000"/>
                </a:solidFill>
                <a:latin typeface="Times New Roman" panose="02020603050405020304" pitchFamily="18" charset="0"/>
                <a:cs typeface="Times New Roman" panose="02020603050405020304" pitchFamily="18" charset="0"/>
              </a:rPr>
              <a:t>K</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的</a:t>
            </a:r>
            <a:r>
              <a:rPr lang="zh-CN" altLang="zh-CN" sz="2200" dirty="0" smtClean="0">
                <a:solidFill>
                  <a:srgbClr val="000000"/>
                </a:solidFill>
                <a:latin typeface="Times New Roman" panose="02020603050405020304" pitchFamily="18" charset="0"/>
                <a:cs typeface="Times New Roman" panose="02020603050405020304" pitchFamily="18" charset="0"/>
              </a:rPr>
              <a:t>表达式</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相同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不相同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反应</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和</a:t>
            </a: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正反应进行程度较大的是</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降低</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a:t>
            </a: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smtClean="0">
                <a:solidFill>
                  <a:srgbClr val="000000"/>
                </a:solidFill>
                <a:latin typeface="Times New Roman" panose="02020603050405020304" pitchFamily="18" charset="0"/>
                <a:cs typeface="Times New Roman" panose="02020603050405020304" pitchFamily="18" charset="0"/>
              </a:rPr>
              <a:t>值</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50598287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xmlns="" val="316289132"/>
              </p:ext>
            </p:extLst>
          </p:nvPr>
        </p:nvGraphicFramePr>
        <p:xfrm>
          <a:off x="598692" y="1380118"/>
          <a:ext cx="8128000" cy="1855524"/>
        </p:xfrm>
        <a:graphic>
          <a:graphicData uri="http://schemas.openxmlformats.org/presentationml/2006/ole">
            <p:oleObj spid="_x0000_s11272" name="文档" r:id="rId7" imgW="3839157" imgH="875676" progId="Word.Document.12">
              <p:embed/>
            </p:oleObj>
          </a:graphicData>
        </a:graphic>
      </p:graphicFrame>
      <p:sp>
        <p:nvSpPr>
          <p:cNvPr id="3" name="矩形 2"/>
          <p:cNvSpPr>
            <a:spLocks noChangeAspect="1"/>
          </p:cNvSpPr>
          <p:nvPr/>
        </p:nvSpPr>
        <p:spPr>
          <a:xfrm>
            <a:off x="508000" y="3235642"/>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(1)C</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不相同　</a:t>
            </a: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规律方法点拨</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化学平衡常数的表达式与化学方程式的书写方式有关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如果一个化学方程式各物质化学式前的计量数加倍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则其平衡常数按指数关系增加。不同的化学方程式相加减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则对应的化学平衡常数应相乘除。对于给定的化学反应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正向与逆向反应的平衡常数互为倒数。因此</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在书写化学反应的平衡常数表达式时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必须以具体的化学方程式为依据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平衡常数表达式和化学方程式应相互对应。</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526218341"/>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考向二</a:t>
            </a: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smtClean="0"/>
              <a:t>考向三</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xmlns="" val="68496412"/>
              </p:ext>
            </p:extLst>
          </p:nvPr>
        </p:nvGraphicFramePr>
        <p:xfrm>
          <a:off x="598692" y="1639849"/>
          <a:ext cx="8128000" cy="1193318"/>
        </p:xfrm>
        <a:graphic>
          <a:graphicData uri="http://schemas.openxmlformats.org/presentationml/2006/ole">
            <p:oleObj spid="_x0000_s12302" name="文档" r:id="rId7" imgW="3839157" imgH="563861" progId="Word.Document.12">
              <p:embed/>
            </p:oleObj>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xmlns="" val="2405680422"/>
              </p:ext>
            </p:extLst>
          </p:nvPr>
        </p:nvGraphicFramePr>
        <p:xfrm>
          <a:off x="312642" y="2890710"/>
          <a:ext cx="8128000" cy="685737"/>
        </p:xfrm>
        <a:graphic>
          <a:graphicData uri="http://schemas.openxmlformats.org/presentationml/2006/ole">
            <p:oleObj spid="_x0000_s12303" name="文档" r:id="rId8" imgW="3839157" imgH="323698" progId="Word.Document.12">
              <p:embed/>
            </p:oleObj>
          </a:graphicData>
        </a:graphic>
      </p:graphicFrame>
      <p:sp>
        <p:nvSpPr>
          <p:cNvPr id="4" name="矩形 3"/>
          <p:cNvSpPr>
            <a:spLocks noChangeAspect="1"/>
          </p:cNvSpPr>
          <p:nvPr/>
        </p:nvSpPr>
        <p:spPr>
          <a:xfrm>
            <a:off x="508000" y="3576447"/>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因为本题给定的化学反应是原来化学反应的逆反应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各物质化学式前计量数是原来化学方程式中各物质化学式前计量数的</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因此其平衡常数是原来平衡常数平方的倒数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应该是正确的。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121281219"/>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考向三</a:t>
            </a:r>
          </a:p>
        </p:txBody>
      </p:sp>
      <p:sp>
        <p:nvSpPr>
          <p:cNvPr id="2" name="矩形 1"/>
          <p:cNvSpPr>
            <a:spLocks noChangeAspect="1"/>
          </p:cNvSpPr>
          <p:nvPr/>
        </p:nvSpPr>
        <p:spPr>
          <a:xfrm>
            <a:off x="508000" y="1497936"/>
            <a:ext cx="8128000" cy="4116127"/>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考向三</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化学平衡的计算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三段式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分析法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【例题</a:t>
            </a:r>
            <a:r>
              <a:rPr lang="en-US" altLang="zh-CN" sz="2200" b="1"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ea typeface="Arial" panose="020B0604020202020204" pitchFamily="34" charset="0"/>
                <a:cs typeface="Times New Roman" panose="02020603050405020304" pitchFamily="18" charset="0"/>
              </a:rPr>
              <a:t> </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导学号</a:t>
            </a:r>
            <a:r>
              <a:rPr lang="en-US" altLang="zh-CN" sz="2200" dirty="0">
                <a:solidFill>
                  <a:srgbClr val="000000"/>
                </a:solidFill>
                <a:latin typeface="Arial" panose="020B0604020202020204" pitchFamily="34" charset="0"/>
                <a:cs typeface="Times New Roman" panose="02020603050405020304" pitchFamily="18" charset="0"/>
              </a:rPr>
              <a:t>22014029</a:t>
            </a:r>
            <a:r>
              <a:rPr lang="en-US" altLang="zh-CN" sz="2200" dirty="0">
                <a:solidFill>
                  <a:srgbClr val="000000"/>
                </a:solidFill>
                <a:latin typeface="Times New Roman" panose="02020603050405020304" pitchFamily="18" charset="0"/>
                <a:cs typeface="Times New Roman" panose="02020603050405020304" pitchFamily="18" charset="0"/>
              </a:rPr>
              <a:t>(2016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浙江宁波测试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已知某温度下可逆反应</a:t>
            </a:r>
            <a:r>
              <a:rPr lang="en-US" altLang="zh-CN" sz="2200" dirty="0">
                <a:solidFill>
                  <a:srgbClr val="000000"/>
                </a:solidFill>
                <a:latin typeface="Times New Roman" panose="02020603050405020304" pitchFamily="18" charset="0"/>
                <a:cs typeface="Times New Roman" panose="02020603050405020304" pitchFamily="18" charset="0"/>
              </a:rPr>
              <a:t>:M(g)+N(g</a:t>
            </a:r>
            <a:r>
              <a:rPr lang="en-US" altLang="zh-CN" sz="2200" dirty="0" smtClean="0">
                <a:solidFill>
                  <a:srgbClr val="000000"/>
                </a:solidFill>
                <a:latin typeface="Times New Roman" panose="02020603050405020304" pitchFamily="18" charset="0"/>
                <a:cs typeface="Times New Roman" panose="02020603050405020304" pitchFamily="18" charset="0"/>
              </a:rPr>
              <a:t>)         P(g</a:t>
            </a:r>
            <a:r>
              <a:rPr lang="en-US" altLang="zh-CN" sz="2200" dirty="0">
                <a:solidFill>
                  <a:srgbClr val="000000"/>
                </a:solidFill>
                <a:latin typeface="Times New Roman" panose="02020603050405020304" pitchFamily="18" charset="0"/>
                <a:cs typeface="Times New Roman" panose="02020603050405020304" pitchFamily="18" charset="0"/>
              </a:rPr>
              <a:t>)+Q(g)</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Δ</a:t>
            </a:r>
            <a:r>
              <a:rPr lang="en-US" altLang="zh-CN" sz="2200" i="1" dirty="0">
                <a:solidFill>
                  <a:srgbClr val="000000"/>
                </a:solidFill>
                <a:latin typeface="Times New Roman" panose="02020603050405020304" pitchFamily="18" charset="0"/>
                <a:cs typeface="Times New Roman" panose="02020603050405020304" pitchFamily="18" charset="0"/>
              </a:rPr>
              <a:t>H</a:t>
            </a:r>
            <a:r>
              <a:rPr lang="en-US" altLang="zh-CN" sz="2200" dirty="0">
                <a:solidFill>
                  <a:srgbClr val="000000"/>
                </a:solidFill>
                <a:latin typeface="Times New Roman" panose="02020603050405020304" pitchFamily="18" charset="0"/>
                <a:cs typeface="Times New Roman" panose="02020603050405020304" pitchFamily="18" charset="0"/>
              </a:rPr>
              <a:t>&gt;0,</a:t>
            </a:r>
            <a:r>
              <a:rPr lang="zh-CN" altLang="zh-CN" sz="2200" dirty="0">
                <a:solidFill>
                  <a:srgbClr val="000000"/>
                </a:solidFill>
                <a:latin typeface="Times New Roman" panose="02020603050405020304" pitchFamily="18" charset="0"/>
                <a:cs typeface="Times New Roman" panose="02020603050405020304" pitchFamily="18" charset="0"/>
              </a:rPr>
              <a:t>请回答下列问题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该温度下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反应物的起始浓度分别为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(M)=1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(N)=2.4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达到平衡后</a:t>
            </a:r>
            <a:r>
              <a:rPr lang="en-US" altLang="zh-CN" sz="2200" dirty="0">
                <a:solidFill>
                  <a:srgbClr val="000000"/>
                </a:solidFill>
                <a:latin typeface="Times New Roman" panose="02020603050405020304" pitchFamily="18" charset="0"/>
                <a:cs typeface="Times New Roman" panose="02020603050405020304" pitchFamily="18" charset="0"/>
              </a:rPr>
              <a:t>,M</a:t>
            </a:r>
            <a:r>
              <a:rPr lang="zh-CN" altLang="zh-CN" sz="2200" dirty="0">
                <a:solidFill>
                  <a:srgbClr val="000000"/>
                </a:solidFill>
                <a:latin typeface="Times New Roman" panose="02020603050405020304" pitchFamily="18" charset="0"/>
                <a:cs typeface="Times New Roman" panose="02020603050405020304" pitchFamily="18" charset="0"/>
              </a:rPr>
              <a:t>的转化率为</a:t>
            </a:r>
            <a:r>
              <a:rPr lang="en-US" altLang="zh-CN" sz="2200"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Times New Roman" panose="02020603050405020304" pitchFamily="18" charset="0"/>
                <a:cs typeface="Times New Roman" panose="02020603050405020304" pitchFamily="18" charset="0"/>
              </a:rPr>
              <a:t>此时</a:t>
            </a:r>
            <a:r>
              <a:rPr lang="en-US" altLang="zh-CN" sz="2200"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的转化率为</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若反应温度不变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反应物的起始浓度分别为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(M)=4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达到平衡后</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(P)=2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若反应温度不变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反应物的起始浓度为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(M)=</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达到平衡后</a:t>
            </a:r>
            <a:r>
              <a:rPr lang="en-US" altLang="zh-CN" sz="2200" dirty="0">
                <a:solidFill>
                  <a:srgbClr val="000000"/>
                </a:solidFill>
                <a:latin typeface="Times New Roman" panose="02020603050405020304" pitchFamily="18" charset="0"/>
                <a:cs typeface="Times New Roman" panose="02020603050405020304" pitchFamily="18" charset="0"/>
              </a:rPr>
              <a:t>,M</a:t>
            </a:r>
            <a:r>
              <a:rPr lang="zh-CN" altLang="zh-CN" sz="2200" dirty="0">
                <a:solidFill>
                  <a:srgbClr val="000000"/>
                </a:solidFill>
                <a:latin typeface="Times New Roman" panose="02020603050405020304" pitchFamily="18" charset="0"/>
                <a:cs typeface="Times New Roman" panose="02020603050405020304" pitchFamily="18" charset="0"/>
              </a:rPr>
              <a:t>的转化率为</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6" cstate="print"/>
          <a:stretch>
            <a:fillRect/>
          </a:stretch>
        </p:blipFill>
        <p:spPr>
          <a:xfrm>
            <a:off x="3110068" y="2431774"/>
            <a:ext cx="504113" cy="281429"/>
          </a:xfrm>
          <a:prstGeom prst="rect">
            <a:avLst/>
          </a:prstGeom>
        </p:spPr>
      </p:pic>
    </p:spTree>
    <p:extLst>
      <p:ext uri="{BB962C8B-B14F-4D97-AF65-F5344CB8AC3E}">
        <p14:creationId xmlns:p14="http://schemas.microsoft.com/office/powerpoint/2010/main" xmlns="" val="3575507863"/>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考向三</a:t>
            </a:r>
          </a:p>
        </p:txBody>
      </p:sp>
      <p:graphicFrame>
        <p:nvGraphicFramePr>
          <p:cNvPr id="2" name="对象 1"/>
          <p:cNvGraphicFramePr>
            <a:graphicFrameLocks noChangeAspect="1"/>
          </p:cNvGraphicFramePr>
          <p:nvPr>
            <p:extLst>
              <p:ext uri="{D42A27DB-BD31-4B8C-83A1-F6EECF244321}">
                <p14:modId xmlns:p14="http://schemas.microsoft.com/office/powerpoint/2010/main" xmlns="" val="3208873678"/>
              </p:ext>
            </p:extLst>
          </p:nvPr>
        </p:nvGraphicFramePr>
        <p:xfrm>
          <a:off x="312642" y="1377723"/>
          <a:ext cx="8128000" cy="5025377"/>
        </p:xfrm>
        <a:graphic>
          <a:graphicData uri="http://schemas.openxmlformats.org/presentationml/2006/ole">
            <p:oleObj spid="_x0000_s13319" name="文档" r:id="rId7" imgW="3839157" imgH="2373183" progId="Word.Document.12">
              <p:embed/>
            </p:oleObj>
          </a:graphicData>
        </a:graphic>
      </p:graphicFrame>
    </p:spTree>
    <p:extLst>
      <p:ext uri="{BB962C8B-B14F-4D97-AF65-F5344CB8AC3E}">
        <p14:creationId xmlns:p14="http://schemas.microsoft.com/office/powerpoint/2010/main" xmlns="" val="3859272531"/>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考向三</a:t>
            </a:r>
          </a:p>
        </p:txBody>
      </p:sp>
      <p:sp>
        <p:nvSpPr>
          <p:cNvPr id="2" name="矩形 1"/>
          <p:cNvSpPr>
            <a:spLocks noChangeAspect="1"/>
          </p:cNvSpPr>
          <p:nvPr/>
        </p:nvSpPr>
        <p:spPr>
          <a:xfrm>
            <a:off x="508000" y="1562432"/>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dirty="0">
                <a:solidFill>
                  <a:srgbClr val="000000"/>
                </a:solidFill>
                <a:latin typeface="Times New Roman" panose="02020603050405020304" pitchFamily="18" charset="0"/>
                <a:cs typeface="Times New Roman" panose="02020603050405020304" pitchFamily="18" charset="0"/>
              </a:rPr>
              <a:t>M</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的转化率为</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则达到平衡后各物质的平衡浓度分别为</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(M)=</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(N)=</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(1</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(P)=</a:t>
            </a:r>
            <a:r>
              <a:rPr lang="en-US" altLang="zh-CN" sz="2200" i="1" dirty="0" err="1">
                <a:solidFill>
                  <a:srgbClr val="000000"/>
                </a:solidFill>
                <a:latin typeface="Times New Roman" panose="02020603050405020304" pitchFamily="18" charset="0"/>
                <a:cs typeface="Times New Roman" panose="02020603050405020304" pitchFamily="18" charset="0"/>
              </a:rPr>
              <a:t>bx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(Q)=</a:t>
            </a:r>
            <a:r>
              <a:rPr lang="en-US" altLang="zh-CN" sz="2200" i="1" dirty="0" err="1">
                <a:solidFill>
                  <a:srgbClr val="000000"/>
                </a:solidFill>
                <a:latin typeface="Times New Roman" panose="02020603050405020304" pitchFamily="18" charset="0"/>
                <a:cs typeface="Times New Roman" panose="02020603050405020304" pitchFamily="18" charset="0"/>
              </a:rPr>
              <a:t>bx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928652737"/>
              </p:ext>
            </p:extLst>
          </p:nvPr>
        </p:nvGraphicFramePr>
        <p:xfrm>
          <a:off x="312642" y="2836804"/>
          <a:ext cx="8128000" cy="679014"/>
        </p:xfrm>
        <a:graphic>
          <a:graphicData uri="http://schemas.openxmlformats.org/presentationml/2006/ole">
            <p:oleObj spid="_x0000_s14348" name="文档" r:id="rId7" imgW="3839157" imgH="320817" progId="Word.Document.12">
              <p:embed/>
            </p:oleObj>
          </a:graphicData>
        </a:graphic>
      </p:graphicFrame>
      <p:sp>
        <p:nvSpPr>
          <p:cNvPr id="4" name="矩形 3"/>
          <p:cNvSpPr>
            <a:spLocks noChangeAspect="1"/>
          </p:cNvSpPr>
          <p:nvPr/>
        </p:nvSpPr>
        <p:spPr>
          <a:xfrm>
            <a:off x="508000" y="3537590"/>
            <a:ext cx="8128000" cy="212365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(1)25%</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(2)6</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(3)41.4%</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规律方法点拨</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依据化学平衡常数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计算转化率</a:t>
            </a:r>
            <a:r>
              <a:rPr lang="en-US" altLang="zh-CN" sz="2200" i="1" dirty="0">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的思路是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列出</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的表达式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代入数据计算</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或</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或</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转</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然后由</a:t>
            </a:r>
            <a:r>
              <a:rPr lang="en-US" altLang="zh-CN" sz="2200" i="1" dirty="0">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i="1" dirty="0" smtClean="0">
                <a:solidFill>
                  <a:srgbClr val="000000"/>
                </a:solidFill>
                <a:latin typeface="Times New Roman" panose="02020603050405020304" pitchFamily="18" charset="0"/>
                <a:cs typeface="Times New Roman" panose="02020603050405020304" pitchFamily="18" charset="0"/>
              </a:rPr>
              <a:t>=      </a:t>
            </a:r>
            <a:r>
              <a:rPr lang="zh-CN" altLang="zh-CN" sz="2200" dirty="0" smtClean="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来</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计算</a:t>
            </a:r>
            <a:r>
              <a:rPr lang="en-US" altLang="zh-CN" sz="2200" i="1" dirty="0">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。已知</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和</a:t>
            </a:r>
            <a:r>
              <a:rPr lang="en-US" altLang="zh-CN" sz="2200" i="1" dirty="0">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这三项中的任意两项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则可以顺利计算出未知的一项及平衡常数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xmlns="" val="95942469"/>
              </p:ext>
            </p:extLst>
          </p:nvPr>
        </p:nvGraphicFramePr>
        <p:xfrm>
          <a:off x="5281640" y="4329920"/>
          <a:ext cx="4342473" cy="517224"/>
        </p:xfrm>
        <a:graphic>
          <a:graphicData uri="http://schemas.openxmlformats.org/presentationml/2006/ole">
            <p:oleObj spid="_x0000_s14349" name="文档" r:id="rId8" imgW="3839157" imgH="457282" progId="Word.Document.12">
              <p:embed/>
            </p:oleObj>
          </a:graphicData>
        </a:graphic>
      </p:graphicFrame>
    </p:spTree>
    <p:extLst>
      <p:ext uri="{BB962C8B-B14F-4D97-AF65-F5344CB8AC3E}">
        <p14:creationId xmlns:p14="http://schemas.microsoft.com/office/powerpoint/2010/main" xmlns="" val="3406868952"/>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2"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3"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3"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4"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5"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考向三</a:t>
            </a:r>
          </a:p>
        </p:txBody>
      </p:sp>
      <p:sp>
        <p:nvSpPr>
          <p:cNvPr id="2" name="矩形 1"/>
          <p:cNvSpPr>
            <a:spLocks noChangeAspect="1"/>
          </p:cNvSpPr>
          <p:nvPr/>
        </p:nvSpPr>
        <p:spPr>
          <a:xfrm>
            <a:off x="508000" y="1497936"/>
            <a:ext cx="8128000" cy="4116127"/>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成功体验</a:t>
            </a:r>
            <a:r>
              <a:rPr lang="en-US" altLang="zh-CN" sz="2200" b="1"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在一密闭容器中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用等物质的量的</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发生如下反应</a:t>
            </a:r>
            <a:r>
              <a:rPr lang="en-US" altLang="zh-CN" sz="2200" dirty="0">
                <a:solidFill>
                  <a:srgbClr val="000000"/>
                </a:solidFill>
                <a:latin typeface="Times New Roman" panose="02020603050405020304" pitchFamily="18" charset="0"/>
                <a:cs typeface="Times New Roman" panose="02020603050405020304" pitchFamily="18" charset="0"/>
              </a:rPr>
              <a:t>:A(g)+2B(g</a:t>
            </a:r>
            <a:r>
              <a:rPr lang="en-US" altLang="zh-CN" sz="2200" dirty="0" smtClean="0">
                <a:solidFill>
                  <a:srgbClr val="000000"/>
                </a:solidFill>
                <a:latin typeface="Times New Roman" panose="02020603050405020304" pitchFamily="18" charset="0"/>
                <a:cs typeface="Times New Roman" panose="02020603050405020304" pitchFamily="18" charset="0"/>
              </a:rPr>
              <a:t>)         2C(g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反应达到平衡状态时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若混合气体中</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的物质的量之和与</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的物质的量相等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则这时</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的转化率为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A.40%	B.50%	C.60%	D.70%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设反应前加入的</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参加反应的</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i="1" dirty="0">
                <a:solidFill>
                  <a:srgbClr val="000000"/>
                </a:solidFill>
                <a:latin typeface="Times New Roman" panose="02020603050405020304" pitchFamily="18" charset="0"/>
                <a:cs typeface="Times New Roman" panose="02020603050405020304" pitchFamily="18" charset="0"/>
              </a:rPr>
              <a:t>x</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A(g)</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2B(g)</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2C(g)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2</a:t>
            </a:r>
            <a:r>
              <a:rPr lang="en-US" altLang="zh-CN" sz="2200" i="1" dirty="0" smtClean="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2</a:t>
            </a:r>
            <a:r>
              <a:rPr lang="en-US" altLang="zh-CN" sz="2200" i="1" dirty="0" smtClean="0">
                <a:solidFill>
                  <a:srgbClr val="000000"/>
                </a:solidFill>
                <a:latin typeface="Times New Roman" panose="02020603050405020304" pitchFamily="18" charset="0"/>
                <a:cs typeface="Times New Roman" panose="02020603050405020304" pitchFamily="18" charset="0"/>
              </a:rPr>
              <a:t>x</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a-</a:t>
            </a:r>
            <a:r>
              <a:rPr lang="en-US" altLang="zh-CN" sz="2200" dirty="0" smtClean="0">
                <a:solidFill>
                  <a:srgbClr val="000000"/>
                </a:solidFill>
                <a:latin typeface="Times New Roman" panose="02020603050405020304" pitchFamily="18" charset="0"/>
                <a:cs typeface="Times New Roman" panose="02020603050405020304" pitchFamily="18" charset="0"/>
              </a:rPr>
              <a:t>2</a:t>
            </a:r>
            <a:r>
              <a:rPr lang="en-US" altLang="zh-CN" sz="2200" i="1" dirty="0" smtClean="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2</a:t>
            </a:r>
            <a:r>
              <a:rPr lang="en-US" altLang="zh-CN" sz="2200" i="1" dirty="0" smtClean="0">
                <a:solidFill>
                  <a:srgbClr val="000000"/>
                </a:solidFill>
                <a:latin typeface="Times New Roman" panose="02020603050405020304" pitchFamily="18" charset="0"/>
                <a:cs typeface="Times New Roman" panose="02020603050405020304" pitchFamily="18" charset="0"/>
              </a:rPr>
              <a:t>x</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Picture 59"/>
          <p:cNvPicPr/>
          <p:nvPr/>
        </p:nvPicPr>
        <p:blipFill>
          <a:blip r:embed="rId6" cstate="print"/>
          <a:stretch>
            <a:fillRect/>
          </a:stretch>
        </p:blipFill>
        <p:spPr>
          <a:xfrm>
            <a:off x="2353955" y="2021498"/>
            <a:ext cx="504113" cy="281429"/>
          </a:xfrm>
          <a:prstGeom prst="rect">
            <a:avLst/>
          </a:prstGeom>
        </p:spPr>
      </p:pic>
      <p:pic>
        <p:nvPicPr>
          <p:cNvPr id="14" name="Picture 59"/>
          <p:cNvPicPr/>
          <p:nvPr/>
        </p:nvPicPr>
        <p:blipFill>
          <a:blip r:embed="rId6" cstate="print"/>
          <a:stretch>
            <a:fillRect/>
          </a:stretch>
        </p:blipFill>
        <p:spPr>
          <a:xfrm>
            <a:off x="4233732" y="4015950"/>
            <a:ext cx="504113" cy="281429"/>
          </a:xfrm>
          <a:prstGeom prst="rect">
            <a:avLst/>
          </a:prstGeom>
        </p:spPr>
      </p:pic>
    </p:spTree>
    <p:extLst>
      <p:ext uri="{BB962C8B-B14F-4D97-AF65-F5344CB8AC3E}">
        <p14:creationId xmlns:p14="http://schemas.microsoft.com/office/powerpoint/2010/main" xmlns="" val="2541802915"/>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down)">
                                      <p:cBhvr>
                                        <p:cTn id="16" dur="500"/>
                                        <p:tgtEl>
                                          <p:spTgt spid="2">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down)">
                                      <p:cBhvr>
                                        <p:cTn id="19" dur="500"/>
                                        <p:tgtEl>
                                          <p:spTgt spid="2">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重点难点</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重要考向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
            <a:hlinkClick r:id="rId4" action="ppaction://hlinksldjump"/>
          </p:cNvPr>
          <p:cNvSpPr txBox="1"/>
          <p:nvPr/>
        </p:nvSpPr>
        <p:spPr>
          <a:xfrm>
            <a:off x="6156176" y="920429"/>
            <a:ext cx="646331" cy="276999"/>
          </a:xfrm>
          <a:prstGeom prst="rect">
            <a:avLst/>
          </a:prstGeom>
          <a:noFill/>
        </p:spPr>
        <p:txBody>
          <a:bodyPr wrap="none" rtlCol="0">
            <a:spAutoFit/>
          </a:bodyPr>
          <a:lstStyle>
            <a:defPPr>
              <a:defRPr lang="zh-CN"/>
            </a:defPPr>
            <a:lvl1pPr>
              <a:defRPr sz="1200">
                <a:latin typeface="+mj-ea"/>
                <a:ea typeface="+mj-ea"/>
              </a:defRPr>
            </a:lvl1pPr>
          </a:lstStyle>
          <a:p>
            <a:r>
              <a:rPr lang="zh-CN" altLang="en-US" dirty="0"/>
              <a:t>考向一</a:t>
            </a:r>
          </a:p>
        </p:txBody>
      </p:sp>
      <p:sp>
        <p:nvSpPr>
          <p:cNvPr id="12" name="TextBox 40">
            <a:hlinkClick r:id="rId5" action="ppaction://hlinksldjump"/>
          </p:cNvPr>
          <p:cNvSpPr txBox="1"/>
          <p:nvPr/>
        </p:nvSpPr>
        <p:spPr>
          <a:xfrm>
            <a:off x="6999939" y="920429"/>
            <a:ext cx="646331"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a:solidFill>
                  <a:schemeClr val="tx1"/>
                </a:solidFill>
              </a:rPr>
              <a:t>考</a:t>
            </a:r>
            <a:r>
              <a:rPr lang="zh-CN" altLang="en-US" dirty="0" smtClean="0">
                <a:solidFill>
                  <a:schemeClr val="tx1"/>
                </a:solidFill>
              </a:rPr>
              <a:t>向二</a:t>
            </a:r>
            <a:endParaRPr lang="zh-CN" altLang="en-US" dirty="0">
              <a:solidFill>
                <a:schemeClr val="tx1"/>
              </a:solidFill>
            </a:endParaRPr>
          </a:p>
        </p:txBody>
      </p:sp>
      <p:sp>
        <p:nvSpPr>
          <p:cNvPr id="13" name="TextBox 3">
            <a:hlinkClick r:id="rId6" action="ppaction://hlinksldjump"/>
          </p:cNvPr>
          <p:cNvSpPr txBox="1"/>
          <p:nvPr/>
        </p:nvSpPr>
        <p:spPr>
          <a:xfrm>
            <a:off x="7843702" y="920429"/>
            <a:ext cx="646331" cy="276999"/>
          </a:xfrm>
          <a:prstGeom prst="rect">
            <a:avLst/>
          </a:prstGeom>
          <a:noFill/>
        </p:spPr>
        <p:txBody>
          <a:bodyPr wrap="none" rtlCol="0">
            <a:spAutoFit/>
          </a:bodyPr>
          <a:lstStyle>
            <a:defPPr>
              <a:defRPr lang="zh-CN"/>
            </a:defPPr>
            <a:lvl1pPr>
              <a:defRPr sz="1200">
                <a:solidFill>
                  <a:srgbClr val="C04B05"/>
                </a:solidFill>
                <a:latin typeface="+mj-ea"/>
                <a:ea typeface="+mj-ea"/>
              </a:defRPr>
            </a:lvl1pPr>
          </a:lstStyle>
          <a:p>
            <a:r>
              <a:rPr lang="zh-CN" altLang="en-US" dirty="0"/>
              <a:t>考向三</a:t>
            </a:r>
          </a:p>
        </p:txBody>
      </p:sp>
      <p:sp>
        <p:nvSpPr>
          <p:cNvPr id="2" name="矩形 1"/>
          <p:cNvSpPr>
            <a:spLocks noChangeAspect="1"/>
          </p:cNvSpPr>
          <p:nvPr/>
        </p:nvSpPr>
        <p:spPr>
          <a:xfrm>
            <a:off x="508000" y="2403756"/>
            <a:ext cx="8128000" cy="90486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由于平衡时混合气体中</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的物质的量之和等于</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的物质的量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3</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解之得</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smtClean="0">
                <a:solidFill>
                  <a:srgbClr val="000000"/>
                </a:solidFill>
                <a:latin typeface="Times New Roman" panose="02020603050405020304" pitchFamily="18" charset="0"/>
                <a:cs typeface="Times New Roman" panose="02020603050405020304" pitchFamily="18" charset="0"/>
              </a:rPr>
              <a:t>x=   a</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831578992"/>
              </p:ext>
            </p:extLst>
          </p:nvPr>
        </p:nvGraphicFramePr>
        <p:xfrm>
          <a:off x="312642" y="3306630"/>
          <a:ext cx="8128000" cy="672291"/>
        </p:xfrm>
        <a:graphic>
          <a:graphicData uri="http://schemas.openxmlformats.org/presentationml/2006/ole">
            <p:oleObj spid="_x0000_s15370" name="文档" r:id="rId7" imgW="3839157" imgH="316857" progId="Word.Document.12">
              <p:embed/>
            </p:oleObj>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xmlns="" val="1943257270"/>
              </p:ext>
            </p:extLst>
          </p:nvPr>
        </p:nvGraphicFramePr>
        <p:xfrm>
          <a:off x="888706" y="2823529"/>
          <a:ext cx="5513789" cy="451500"/>
        </p:xfrm>
        <a:graphic>
          <a:graphicData uri="http://schemas.openxmlformats.org/presentationml/2006/ole">
            <p:oleObj spid="_x0000_s15371" name="文档" r:id="rId8" imgW="3839157" imgH="313976" progId="Word.Document.12">
              <p:embed/>
            </p:oleObj>
          </a:graphicData>
        </a:graphic>
      </p:graphicFrame>
      <p:sp>
        <p:nvSpPr>
          <p:cNvPr id="5" name="矩形 4"/>
          <p:cNvSpPr>
            <a:spLocks noChangeAspect="1"/>
          </p:cNvSpPr>
          <p:nvPr/>
        </p:nvSpPr>
        <p:spPr>
          <a:xfrm>
            <a:off x="508000" y="4010522"/>
            <a:ext cx="1355307"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A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753323997"/>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任务一、阅读教材第</a:t>
            </a:r>
            <a:r>
              <a:rPr lang="en-US" altLang="zh-CN" sz="2200" dirty="0">
                <a:solidFill>
                  <a:srgbClr val="000000"/>
                </a:solidFill>
                <a:latin typeface="Times New Roman" panose="02020603050405020304" pitchFamily="18" charset="0"/>
                <a:cs typeface="Times New Roman" panose="02020603050405020304" pitchFamily="18" charset="0"/>
              </a:rPr>
              <a:t>46</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页和</a:t>
            </a:r>
            <a:r>
              <a:rPr lang="en-US" altLang="zh-CN" sz="2200" dirty="0">
                <a:solidFill>
                  <a:srgbClr val="000000"/>
                </a:solidFill>
                <a:latin typeface="Times New Roman" panose="02020603050405020304" pitchFamily="18" charset="0"/>
                <a:cs typeface="Times New Roman" panose="02020603050405020304" pitchFamily="18" charset="0"/>
              </a:rPr>
              <a:t>47</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页化学平衡状态部分内容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认真领会其中的含义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完成下列问题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认真阅读第</a:t>
            </a:r>
            <a:r>
              <a:rPr lang="en-US" altLang="zh-CN" sz="2200" dirty="0">
                <a:solidFill>
                  <a:srgbClr val="000000"/>
                </a:solidFill>
                <a:latin typeface="Times New Roman" panose="02020603050405020304" pitchFamily="18" charset="0"/>
                <a:cs typeface="Times New Roman" panose="02020603050405020304" pitchFamily="18" charset="0"/>
              </a:rPr>
              <a:t>46</a:t>
            </a:r>
            <a:r>
              <a:rPr lang="zh-CN" altLang="zh-CN" sz="2200" dirty="0">
                <a:solidFill>
                  <a:srgbClr val="000000"/>
                </a:solidFill>
                <a:latin typeface="Times New Roman" panose="02020603050405020304" pitchFamily="18" charset="0"/>
                <a:cs typeface="Times New Roman" panose="02020603050405020304" pitchFamily="18" charset="0"/>
              </a:rPr>
              <a:t>页</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你知道吗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部分内容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回答后面的问题。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许多反应是不能进行到底的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该反应是可逆反应。在一定条件下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该可逆反应达到平衡后</a:t>
            </a:r>
            <a:r>
              <a:rPr lang="en-US" altLang="zh-CN" sz="2200" dirty="0">
                <a:solidFill>
                  <a:srgbClr val="000000"/>
                </a:solidFill>
                <a:latin typeface="Times New Roman" panose="02020603050405020304" pitchFamily="18" charset="0"/>
                <a:cs typeface="Times New Roman" panose="02020603050405020304" pitchFamily="18" charset="0"/>
              </a:rPr>
              <a:t>,CO</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的浓度不会随时间的改变而改变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增加高炉的高度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并没有改变平衡条件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因此上述平衡不发生移动</a:t>
            </a:r>
            <a:r>
              <a:rPr lang="zh-CN"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68912150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10" name="矩形 9">
            <a:hlinkClick r:id="rId2" action="ppaction://hlinksldjump"/>
          </p:cNvPr>
          <p:cNvSpPr/>
          <p:nvPr/>
        </p:nvSpPr>
        <p:spPr>
          <a:xfrm>
            <a:off x="6009740" y="870465"/>
            <a:ext cx="31066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4"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6152"/>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可逆反应达到平衡的重要特征是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反应停止了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正、逆反应的速率均为零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正、逆反应都还在继续进行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正、逆反应的速率相等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非平衡状态的正、逆反应也都在继续进行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所以正、逆反应都还在继续进行不是达到平衡的特征</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达到平衡的特征应是正、逆反应的速率相等</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14284818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3"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4" action="ppaction://hlinksldjump"/>
          </p:cNvPr>
          <p:cNvSpPr/>
          <p:nvPr/>
        </p:nvSpPr>
        <p:spPr>
          <a:xfrm>
            <a:off x="6495911" y="882685"/>
            <a:ext cx="29212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5"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6"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7"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在反应</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             </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参加反应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达到化学平衡状态时有</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SO</a:t>
            </a:r>
            <a:r>
              <a:rPr lang="en-US" altLang="zh-CN" sz="2200" baseline="-25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生成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则</a:t>
            </a:r>
            <a:r>
              <a:rPr lang="en-US" altLang="zh-CN" sz="2200" dirty="0">
                <a:solidFill>
                  <a:srgbClr val="000000"/>
                </a:solidFill>
                <a:latin typeface="Times New Roman" panose="02020603050405020304" pitchFamily="18" charset="0"/>
                <a:cs typeface="Times New Roman" panose="02020603050405020304" pitchFamily="18" charset="0"/>
              </a:rPr>
              <a:t>SO</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在反应混合物中的体积分数为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1907359365"/>
              </p:ext>
            </p:extLst>
          </p:nvPr>
        </p:nvGraphicFramePr>
        <p:xfrm>
          <a:off x="598692" y="2482010"/>
          <a:ext cx="8128000" cy="1065580"/>
        </p:xfrm>
        <a:graphic>
          <a:graphicData uri="http://schemas.openxmlformats.org/presentationml/2006/ole">
            <p:oleObj spid="_x0000_s16392" name="文档" r:id="rId8" imgW="3839157" imgH="503370" progId="Word.Document.12">
              <p:embed/>
            </p:oleObj>
          </a:graphicData>
        </a:graphic>
      </p:graphicFrame>
      <p:pic>
        <p:nvPicPr>
          <p:cNvPr id="15" name="Picture 59"/>
          <p:cNvPicPr/>
          <p:nvPr/>
        </p:nvPicPr>
        <p:blipFill>
          <a:blip r:embed="rId9" cstate="print"/>
          <a:stretch>
            <a:fillRect/>
          </a:stretch>
        </p:blipFill>
        <p:spPr>
          <a:xfrm>
            <a:off x="2732450" y="1312471"/>
            <a:ext cx="504113" cy="281429"/>
          </a:xfrm>
          <a:prstGeom prst="rect">
            <a:avLst/>
          </a:prstGeom>
        </p:spPr>
      </p:pic>
      <p:sp>
        <p:nvSpPr>
          <p:cNvPr id="4" name="矩形 3"/>
          <p:cNvSpPr>
            <a:spLocks noChangeAspect="1"/>
          </p:cNvSpPr>
          <p:nvPr/>
        </p:nvSpPr>
        <p:spPr>
          <a:xfrm>
            <a:off x="508000" y="3591134"/>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本题考查了化学平衡的基本计算。由三段式法可得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a:t>
            </a:r>
            <a:r>
              <a:rPr lang="en-US" altLang="zh-CN" sz="2200" dirty="0" smtClean="0">
                <a:solidFill>
                  <a:srgbClr val="000000"/>
                </a:solidFill>
                <a:latin typeface="Times New Roman" panose="02020603050405020304" pitchFamily="18" charset="0"/>
                <a:cs typeface="Times New Roman" panose="02020603050405020304" pitchFamily="18" charset="0"/>
              </a:rPr>
              <a:t>+O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2               </a:t>
            </a:r>
            <a:r>
              <a:rPr lang="en-US" altLang="zh-CN" sz="2200" dirty="0" smtClean="0">
                <a:solidFill>
                  <a:srgbClr val="000000"/>
                </a:solidFill>
                <a:latin typeface="Times New Roman" panose="02020603050405020304" pitchFamily="18" charset="0"/>
                <a:cs typeface="Times New Roman" panose="02020603050405020304" pitchFamily="18" charset="0"/>
              </a:rPr>
              <a:t>2SO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b</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0.5</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平衡量</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b-</a:t>
            </a:r>
            <a:r>
              <a:rPr lang="en-US" altLang="zh-CN" sz="2200" dirty="0" smtClean="0">
                <a:solidFill>
                  <a:srgbClr val="000000"/>
                </a:solidFill>
                <a:latin typeface="Times New Roman" panose="02020603050405020304" pitchFamily="18" charset="0"/>
                <a:cs typeface="Times New Roman" panose="02020603050405020304" pitchFamily="18" charset="0"/>
              </a:rPr>
              <a:t>0</a:t>
            </a:r>
            <a:r>
              <a:rPr lang="en-US" altLang="zh-CN" sz="2200" i="1" dirty="0" smtClean="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5</a:t>
            </a:r>
            <a:r>
              <a:rPr lang="en-US" altLang="zh-CN" sz="2200" i="1" dirty="0"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xmlns="" val="1505344564"/>
              </p:ext>
            </p:extLst>
          </p:nvPr>
        </p:nvGraphicFramePr>
        <p:xfrm>
          <a:off x="631350" y="5661248"/>
          <a:ext cx="8128000" cy="558002"/>
        </p:xfrm>
        <a:graphic>
          <a:graphicData uri="http://schemas.openxmlformats.org/presentationml/2006/ole">
            <p:oleObj spid="_x0000_s16393" name="文档" r:id="rId10" imgW="3839157" imgH="262847" progId="Word.Document.12">
              <p:embed/>
            </p:oleObj>
          </a:graphicData>
        </a:graphic>
      </p:graphicFrame>
      <p:sp>
        <p:nvSpPr>
          <p:cNvPr id="6" name="矩形 5"/>
          <p:cNvSpPr>
            <a:spLocks noChangeAspect="1"/>
          </p:cNvSpPr>
          <p:nvPr/>
        </p:nvSpPr>
        <p:spPr>
          <a:xfrm>
            <a:off x="508000" y="6219250"/>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D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6" name="Picture 59"/>
          <p:cNvPicPr/>
          <p:nvPr/>
        </p:nvPicPr>
        <p:blipFill>
          <a:blip r:embed="rId9" cstate="print"/>
          <a:stretch>
            <a:fillRect/>
          </a:stretch>
        </p:blipFill>
        <p:spPr>
          <a:xfrm>
            <a:off x="3387214" y="4120616"/>
            <a:ext cx="504113" cy="281429"/>
          </a:xfrm>
          <a:prstGeom prst="rect">
            <a:avLst/>
          </a:prstGeom>
        </p:spPr>
      </p:pic>
    </p:spTree>
    <p:extLst>
      <p:ext uri="{BB962C8B-B14F-4D97-AF65-F5344CB8AC3E}">
        <p14:creationId xmlns:p14="http://schemas.microsoft.com/office/powerpoint/2010/main" xmlns="" val="299696495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2"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3"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982082" y="882949"/>
            <a:ext cx="299073"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下列关于平衡常数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的说法中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在任何条件下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化学平衡常数都是一个恒定值</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改变反应物浓度或生成物浓度都会改变平衡常数</a:t>
            </a:r>
            <a:r>
              <a:rPr lang="en-US" altLang="zh-CN" sz="2200" i="1" dirty="0">
                <a:solidFill>
                  <a:srgbClr val="000000"/>
                </a:solidFill>
                <a:latin typeface="Times New Roman" panose="02020603050405020304" pitchFamily="18" charset="0"/>
                <a:cs typeface="Times New Roman" panose="02020603050405020304" pitchFamily="18" charset="0"/>
              </a:rPr>
              <a:t>K</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既与温度、反应物本身的性质有关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也与反应物浓度、压强有关</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从平衡常数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的大小可以推断一个反应进行的程度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该题考查平衡常数的影响因素及应用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平衡常数只与温度和反应物本身的性质有关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平衡常数越大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反应进行的程度越大</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4419782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9" name="矩形 8">
            <a:hlinkClick r:id="rId3"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4"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5"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6" action="ppaction://hlinksldjump"/>
          </p:cNvPr>
          <p:cNvSpPr/>
          <p:nvPr/>
        </p:nvSpPr>
        <p:spPr>
          <a:xfrm>
            <a:off x="7459954" y="884374"/>
            <a:ext cx="296759"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7" action="ppaction://hlinksldjump"/>
          </p:cNvPr>
          <p:cNvSpPr/>
          <p:nvPr/>
        </p:nvSpPr>
        <p:spPr>
          <a:xfrm>
            <a:off x="7951958" y="873488"/>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90486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.(1)(2016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江苏徐州期末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对于</a:t>
            </a:r>
            <a:r>
              <a:rPr lang="en-US" altLang="zh-CN" sz="2200" dirty="0">
                <a:solidFill>
                  <a:srgbClr val="000000"/>
                </a:solidFill>
                <a:latin typeface="Times New Roman" panose="02020603050405020304" pitchFamily="18" charset="0"/>
                <a:cs typeface="Times New Roman" panose="02020603050405020304" pitchFamily="18" charset="0"/>
              </a:rPr>
              <a:t>3Fe(s)+4H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O(g) </a:t>
            </a:r>
            <a:r>
              <a:rPr lang="en-US" altLang="zh-CN" sz="2200" dirty="0" smtClean="0">
                <a:solidFill>
                  <a:srgbClr val="000000"/>
                </a:solidFill>
                <a:latin typeface="Times New Roman" panose="02020603050405020304" pitchFamily="18" charset="0"/>
                <a:cs typeface="Times New Roman" panose="02020603050405020304" pitchFamily="18" charset="0"/>
              </a:rPr>
              <a:t>         Fe</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O</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4</a:t>
            </a:r>
            <a:r>
              <a:rPr lang="en-US" altLang="zh-CN" sz="2200" dirty="0" smtClean="0">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)+4H</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反应的化学平衡常数的表达式为</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4" name="Picture 59"/>
          <p:cNvPicPr/>
          <p:nvPr/>
        </p:nvPicPr>
        <p:blipFill>
          <a:blip r:embed="rId8" cstate="print"/>
          <a:stretch>
            <a:fillRect/>
          </a:stretch>
        </p:blipFill>
        <p:spPr>
          <a:xfrm>
            <a:off x="6057611" y="1325766"/>
            <a:ext cx="504113" cy="281429"/>
          </a:xfrm>
          <a:prstGeom prst="rect">
            <a:avLst/>
          </a:prstGeom>
        </p:spPr>
      </p:pic>
      <p:sp>
        <p:nvSpPr>
          <p:cNvPr id="4" name="矩形 3"/>
          <p:cNvSpPr>
            <a:spLocks noChangeAspect="1"/>
          </p:cNvSpPr>
          <p:nvPr/>
        </p:nvSpPr>
        <p:spPr>
          <a:xfrm>
            <a:off x="508000" y="3306756"/>
            <a:ext cx="8128000" cy="90486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在溶液中存在化学平衡</a:t>
            </a: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aq</a:t>
            </a: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baseline="300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aq</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其平衡常数表达式为</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xmlns="" val="4061920348"/>
              </p:ext>
            </p:extLst>
          </p:nvPr>
        </p:nvGraphicFramePr>
        <p:xfrm>
          <a:off x="5250771" y="3336893"/>
          <a:ext cx="3376612" cy="633412"/>
        </p:xfrm>
        <a:graphic>
          <a:graphicData uri="http://schemas.openxmlformats.org/presentationml/2006/ole">
            <p:oleObj spid="_x0000_s17416" name="文档" r:id="rId9" imgW="1591388" imgH="299934" progId="Word.Document.12">
              <p:embed/>
            </p:oleObj>
          </a:graphicData>
        </a:graphic>
      </p:graphicFrame>
      <p:sp>
        <p:nvSpPr>
          <p:cNvPr id="16" name="矩形 15"/>
          <p:cNvSpPr>
            <a:spLocks noChangeAspect="1"/>
          </p:cNvSpPr>
          <p:nvPr/>
        </p:nvSpPr>
        <p:spPr>
          <a:xfrm>
            <a:off x="508000" y="4150977"/>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化学平衡常数是化学反应达到平衡以后生成物浓度的幂之积与反应物浓度的幂之积的比值。在表达式中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注意不能用固体、纯液体表示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因为它们的浓度可视为常数。</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xmlns="" val="2083376023"/>
              </p:ext>
            </p:extLst>
          </p:nvPr>
        </p:nvGraphicFramePr>
        <p:xfrm>
          <a:off x="598692" y="5430429"/>
          <a:ext cx="8128000" cy="558002"/>
        </p:xfrm>
        <a:graphic>
          <a:graphicData uri="http://schemas.openxmlformats.org/presentationml/2006/ole">
            <p:oleObj spid="_x0000_s17417" name="文档" r:id="rId10" imgW="3839157" imgH="264287" progId="Word.Document.12">
              <p:embed/>
            </p:oleObj>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xmlns="" val="3089902988"/>
              </p:ext>
            </p:extLst>
          </p:nvPr>
        </p:nvGraphicFramePr>
        <p:xfrm>
          <a:off x="598692" y="2071734"/>
          <a:ext cx="8128000" cy="1200039"/>
        </p:xfrm>
        <a:graphic>
          <a:graphicData uri="http://schemas.openxmlformats.org/presentationml/2006/ole">
            <p:oleObj spid="_x0000_s17418" name="文档" r:id="rId11" imgW="3839157" imgH="567461" progId="Word.Document.12">
              <p:embed/>
            </p:oleObj>
          </a:graphicData>
        </a:graphic>
      </p:graphicFrame>
    </p:spTree>
    <p:extLst>
      <p:ext uri="{BB962C8B-B14F-4D97-AF65-F5344CB8AC3E}">
        <p14:creationId xmlns:p14="http://schemas.microsoft.com/office/powerpoint/2010/main" xmlns="" val="244197827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10" name="矩形 9">
            <a:hlinkClick r:id="rId3"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hlinkClick r:id="rId7" action="ppaction://hlinksldjump"/>
          </p:cNvPr>
          <p:cNvSpPr/>
          <p:nvPr/>
        </p:nvSpPr>
        <p:spPr>
          <a:xfrm>
            <a:off x="7933726" y="873488"/>
            <a:ext cx="30272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spect="1"/>
          </p:cNvSpPr>
          <p:nvPr/>
        </p:nvSpPr>
        <p:spPr>
          <a:xfrm>
            <a:off x="508000" y="1207638"/>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a:solidFill>
                  <a:srgbClr val="000000"/>
                </a:solidFill>
                <a:latin typeface="Times New Roman" panose="02020603050405020304" pitchFamily="18" charset="0"/>
                <a:cs typeface="Times New Roman" panose="02020603050405020304" pitchFamily="18" charset="0"/>
              </a:rPr>
              <a:t>473 K</a:t>
            </a:r>
            <a:r>
              <a:rPr lang="zh-CN" altLang="zh-CN" sz="2200" dirty="0">
                <a:solidFill>
                  <a:srgbClr val="000000"/>
                </a:solidFill>
                <a:latin typeface="Times New Roman" panose="02020603050405020304" pitchFamily="18" charset="0"/>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PCl</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i="1" dirty="0" err="1">
                <a:solidFill>
                  <a:srgbClr val="000000"/>
                </a:solidFill>
                <a:latin typeface="Times New Roman" panose="02020603050405020304" pitchFamily="18" charset="0"/>
                <a:cs typeface="Times New Roman" panose="02020603050405020304" pitchFamily="18" charset="0"/>
              </a:rPr>
              <a:t>K</a:t>
            </a:r>
            <a:r>
              <a:rPr lang="en-US" altLang="zh-CN" sz="2200" i="1" baseline="-25000" dirty="0" err="1">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=4.6×10</a:t>
            </a:r>
            <a:r>
              <a:rPr lang="en-US" altLang="zh-CN" sz="2200" baseline="30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若</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的起始浓度为</a:t>
            </a:r>
            <a:r>
              <a:rPr lang="en-US" altLang="zh-CN" sz="2200" dirty="0">
                <a:solidFill>
                  <a:srgbClr val="000000"/>
                </a:solidFill>
                <a:latin typeface="Times New Roman" panose="02020603050405020304" pitchFamily="18" charset="0"/>
                <a:cs typeface="Times New Roman" panose="02020603050405020304" pitchFamily="18" charset="0"/>
              </a:rPr>
              <a:t>0.020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求平衡时</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的分解率。</a:t>
            </a:r>
            <a:r>
              <a:rPr lang="zh-CN" altLang="zh-CN" sz="2200" dirty="0">
                <a:solidFill>
                  <a:srgbClr val="000000"/>
                </a:solidFill>
                <a:latin typeface="NEU-BZ-S92"/>
                <a:cs typeface="宋体" panose="02010600030101010101" pitchFamily="2" charset="-122"/>
              </a:rPr>
              <a:t>②</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cs typeface="Times New Roman" panose="02020603050405020304" pitchFamily="18" charset="0"/>
              </a:rPr>
              <a:t>的起始浓度为多大时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平衡时其分解率为</a:t>
            </a:r>
            <a:r>
              <a:rPr lang="en-US" altLang="zh-CN" sz="2200" dirty="0">
                <a:solidFill>
                  <a:srgbClr val="000000"/>
                </a:solidFill>
                <a:latin typeface="Times New Roman" panose="02020603050405020304" pitchFamily="18" charset="0"/>
                <a:cs typeface="Times New Roman" panose="02020603050405020304" pitchFamily="18" charset="0"/>
              </a:rPr>
              <a:t>50%?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设平衡时</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转化浓度为</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PCl</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mol·L</a:t>
            </a:r>
            <a:r>
              <a:rPr lang="en-US" altLang="zh-CN" sz="2200" baseline="30000" dirty="0" smtClean="0">
                <a:solidFill>
                  <a:srgbClr val="000000"/>
                </a:solidFill>
                <a:latin typeface="Times New Roman" panose="02020603050405020304" pitchFamily="18" charset="0"/>
                <a:cs typeface="Times New Roman" panose="02020603050405020304" pitchFamily="18" charset="0"/>
              </a:rPr>
              <a:t>-1</a:t>
            </a:r>
            <a:r>
              <a:rPr lang="en-US" altLang="zh-CN" sz="2200" dirty="0" smtClean="0">
                <a:solidFill>
                  <a:srgbClr val="000000"/>
                </a:solidFill>
                <a:latin typeface="Times New Roman" panose="02020603050405020304" pitchFamily="18" charset="0"/>
                <a:cs typeface="Times New Roman" panose="02020603050405020304" pitchFamily="18" charset="0"/>
              </a:rPr>
              <a:t>0.020</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0</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平衡浓度</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mol·L</a:t>
            </a:r>
            <a:r>
              <a:rPr lang="en-US" altLang="zh-CN" sz="2200" baseline="30000" dirty="0" smtClean="0">
                <a:solidFill>
                  <a:srgbClr val="000000"/>
                </a:solidFill>
                <a:latin typeface="Times New Roman" panose="02020603050405020304" pitchFamily="18" charset="0"/>
                <a:cs typeface="Times New Roman" panose="02020603050405020304" pitchFamily="18" charset="0"/>
              </a:rPr>
              <a:t>-1</a:t>
            </a:r>
            <a:r>
              <a:rPr lang="en-US" altLang="zh-CN" sz="2200" dirty="0" smtClean="0">
                <a:solidFill>
                  <a:srgbClr val="000000"/>
                </a:solidFill>
                <a:latin typeface="Times New Roman" panose="02020603050405020304" pitchFamily="18" charset="0"/>
                <a:cs typeface="Times New Roman" panose="02020603050405020304" pitchFamily="18" charset="0"/>
              </a:rPr>
              <a:t>0.020-</a:t>
            </a:r>
            <a:r>
              <a:rPr lang="en-US" altLang="zh-CN" sz="2200" i="1" dirty="0" smtClean="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smtClean="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x</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4" name="Picture 59"/>
          <p:cNvPicPr/>
          <p:nvPr/>
        </p:nvPicPr>
        <p:blipFill>
          <a:blip r:embed="rId8" cstate="print"/>
          <a:stretch>
            <a:fillRect/>
          </a:stretch>
        </p:blipFill>
        <p:spPr>
          <a:xfrm>
            <a:off x="3585660" y="1329882"/>
            <a:ext cx="504113" cy="281429"/>
          </a:xfrm>
          <a:prstGeom prst="rect">
            <a:avLst/>
          </a:prstGeom>
        </p:spPr>
      </p:pic>
      <p:pic>
        <p:nvPicPr>
          <p:cNvPr id="16" name="Picture 59"/>
          <p:cNvPicPr/>
          <p:nvPr/>
        </p:nvPicPr>
        <p:blipFill>
          <a:blip r:embed="rId8" cstate="print"/>
          <a:stretch>
            <a:fillRect/>
          </a:stretch>
        </p:blipFill>
        <p:spPr>
          <a:xfrm>
            <a:off x="3448336" y="2924944"/>
            <a:ext cx="504113" cy="281429"/>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xmlns="" val="1954753449"/>
              </p:ext>
            </p:extLst>
          </p:nvPr>
        </p:nvGraphicFramePr>
        <p:xfrm>
          <a:off x="659814" y="4087958"/>
          <a:ext cx="8128000" cy="1166426"/>
        </p:xfrm>
        <a:graphic>
          <a:graphicData uri="http://schemas.openxmlformats.org/presentationml/2006/ole">
            <p:oleObj spid="_x0000_s18438" name="文档" r:id="rId9" imgW="3839157" imgH="550538" progId="Word.Document.12">
              <p:embed/>
            </p:oleObj>
          </a:graphicData>
        </a:graphic>
      </p:graphicFrame>
      <p:sp>
        <p:nvSpPr>
          <p:cNvPr id="5" name="矩形 4"/>
          <p:cNvSpPr>
            <a:spLocks noChangeAspect="1"/>
          </p:cNvSpPr>
          <p:nvPr/>
        </p:nvSpPr>
        <p:spPr>
          <a:xfrm>
            <a:off x="508000" y="5269963"/>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200" i="1" dirty="0">
                <a:solidFill>
                  <a:srgbClr val="000000"/>
                </a:solidFill>
                <a:latin typeface="Times New Roman" panose="02020603050405020304" pitchFamily="18" charset="0"/>
                <a:cs typeface="Times New Roman" panose="02020603050405020304" pitchFamily="18" charset="0"/>
              </a:rPr>
              <a:t>x</a:t>
            </a:r>
            <a:r>
              <a:rPr lang="en-US" altLang="zh-CN" sz="2200" dirty="0">
                <a:solidFill>
                  <a:srgbClr val="000000"/>
                </a:solidFill>
                <a:latin typeface="Times New Roman" panose="02020603050405020304" pitchFamily="18" charset="0"/>
                <a:cs typeface="Times New Roman" panose="02020603050405020304" pitchFamily="18" charset="0"/>
              </a:rPr>
              <a:t>=7.6×10</a:t>
            </a:r>
            <a:r>
              <a:rPr lang="en-US" altLang="zh-CN" sz="2200" baseline="30000" dirty="0">
                <a:solidFill>
                  <a:srgbClr val="000000"/>
                </a:solidFill>
                <a:latin typeface="Times New Roman" panose="02020603050405020304" pitchFamily="18" charset="0"/>
                <a:cs typeface="Times New Roman" panose="02020603050405020304" pitchFamily="18" charset="0"/>
              </a:rPr>
              <a:t>-3</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的起始浓度为</a:t>
            </a:r>
            <a:r>
              <a:rPr lang="en-US" altLang="zh-CN" sz="2200" dirty="0">
                <a:solidFill>
                  <a:srgbClr val="000000"/>
                </a:solidFill>
                <a:latin typeface="Times New Roman" panose="02020603050405020304" pitchFamily="18" charset="0"/>
                <a:cs typeface="Times New Roman" panose="02020603050405020304" pitchFamily="18" charset="0"/>
              </a:rPr>
              <a:t>0.020</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xmlns="" val="1196517717"/>
              </p:ext>
            </p:extLst>
          </p:nvPr>
        </p:nvGraphicFramePr>
        <p:xfrm>
          <a:off x="620464" y="6116137"/>
          <a:ext cx="8128000" cy="625231"/>
        </p:xfrm>
        <a:graphic>
          <a:graphicData uri="http://schemas.openxmlformats.org/presentationml/2006/ole">
            <p:oleObj spid="_x0000_s18439" name="文档" r:id="rId10" imgW="3839157" imgH="295253" progId="Word.Document.12">
              <p:embed/>
            </p:oleObj>
          </a:graphicData>
        </a:graphic>
      </p:graphicFrame>
    </p:spTree>
    <p:extLst>
      <p:ext uri="{BB962C8B-B14F-4D97-AF65-F5344CB8AC3E}">
        <p14:creationId xmlns:p14="http://schemas.microsoft.com/office/powerpoint/2010/main" xmlns="" val="25046822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2"/>
          <p:cNvSpPr txBox="1"/>
          <p:nvPr/>
        </p:nvSpPr>
        <p:spPr>
          <a:xfrm>
            <a:off x="6012160" y="836712"/>
            <a:ext cx="2250937" cy="369332"/>
          </a:xfrm>
          <a:prstGeom prst="rect">
            <a:avLst/>
          </a:prstGeom>
          <a:noFill/>
          <a:ln>
            <a:noFill/>
          </a:ln>
        </p:spPr>
        <p:txBody>
          <a:bodyPr wrap="none" rtlCol="0">
            <a:spAutoFit/>
          </a:bodyPr>
          <a:lstStyle/>
          <a:p>
            <a:r>
              <a:rPr lang="en-US" altLang="zh-CN" dirty="0" smtClean="0"/>
              <a:t>1       2       3       4       5</a:t>
            </a:r>
            <a:endParaRPr lang="zh-CN" altLang="en-US" dirty="0"/>
          </a:p>
        </p:txBody>
      </p:sp>
      <p:sp>
        <p:nvSpPr>
          <p:cNvPr id="10" name="矩形 9">
            <a:hlinkClick r:id="rId3" action="ppaction://hlinksldjump"/>
          </p:cNvPr>
          <p:cNvSpPr/>
          <p:nvPr/>
        </p:nvSpPr>
        <p:spPr>
          <a:xfrm>
            <a:off x="6009740" y="870465"/>
            <a:ext cx="31066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4" action="ppaction://hlinksldjump"/>
          </p:cNvPr>
          <p:cNvSpPr/>
          <p:nvPr/>
        </p:nvSpPr>
        <p:spPr>
          <a:xfrm>
            <a:off x="6495911" y="882685"/>
            <a:ext cx="292124"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5" action="ppaction://hlinksldjump"/>
          </p:cNvPr>
          <p:cNvSpPr/>
          <p:nvPr/>
        </p:nvSpPr>
        <p:spPr>
          <a:xfrm>
            <a:off x="6975594" y="882949"/>
            <a:ext cx="290277"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6" action="ppaction://hlinksldjump"/>
          </p:cNvPr>
          <p:cNvSpPr/>
          <p:nvPr/>
        </p:nvSpPr>
        <p:spPr>
          <a:xfrm>
            <a:off x="7464317" y="884374"/>
            <a:ext cx="288032" cy="2948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hlinkClick r:id="rId7" action="ppaction://hlinksldjump"/>
          </p:cNvPr>
          <p:cNvSpPr/>
          <p:nvPr/>
        </p:nvSpPr>
        <p:spPr>
          <a:xfrm>
            <a:off x="7933726" y="873488"/>
            <a:ext cx="302724" cy="294867"/>
          </a:xfrm>
          <a:prstGeom prst="rect">
            <a:avLst/>
          </a:prstGeom>
          <a:noFill/>
          <a:ln w="6350">
            <a:solidFill>
              <a:srgbClr val="C04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a:spLocks noChangeAspect="1"/>
          </p:cNvSpPr>
          <p:nvPr/>
        </p:nvSpPr>
        <p:spPr>
          <a:xfrm>
            <a:off x="508000" y="1849855"/>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起始浓度为</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其分解率为</a:t>
            </a:r>
            <a:r>
              <a:rPr lang="en-US" altLang="zh-CN" sz="2200" dirty="0">
                <a:solidFill>
                  <a:srgbClr val="000000"/>
                </a:solidFill>
                <a:latin typeface="Times New Roman" panose="02020603050405020304" pitchFamily="18" charset="0"/>
                <a:cs typeface="Times New Roman" panose="02020603050405020304" pitchFamily="18" charset="0"/>
              </a:rPr>
              <a:t>50%</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PCl</a:t>
            </a:r>
            <a:r>
              <a:rPr lang="en-US" altLang="zh-CN" sz="2200" baseline="-25000"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(g</a:t>
            </a:r>
            <a:r>
              <a:rPr lang="en-US" altLang="zh-CN" sz="2200" dirty="0">
                <a:solidFill>
                  <a:srgbClr val="000000"/>
                </a:solidFill>
                <a:latin typeface="Times New Roman" panose="02020603050405020304" pitchFamily="18" charset="0"/>
                <a:cs typeface="Times New Roman" panose="02020603050405020304" pitchFamily="18" charset="0"/>
              </a:rPr>
              <a:t>)+Cl</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起始浓度</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0</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平衡浓度</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-0.5</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0.5</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0.5</a:t>
            </a:r>
            <a:r>
              <a:rPr lang="en-US" altLang="zh-CN" sz="2200" i="1"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7" name="Picture 59"/>
          <p:cNvPicPr/>
          <p:nvPr/>
        </p:nvPicPr>
        <p:blipFill>
          <a:blip r:embed="rId8" cstate="print"/>
          <a:stretch>
            <a:fillRect/>
          </a:stretch>
        </p:blipFill>
        <p:spPr>
          <a:xfrm>
            <a:off x="3459222" y="2367554"/>
            <a:ext cx="504113" cy="281429"/>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xmlns="" val="1092080967"/>
              </p:ext>
            </p:extLst>
          </p:nvPr>
        </p:nvGraphicFramePr>
        <p:xfrm>
          <a:off x="659814" y="3530885"/>
          <a:ext cx="8128000" cy="648760"/>
        </p:xfrm>
        <a:graphic>
          <a:graphicData uri="http://schemas.openxmlformats.org/presentationml/2006/ole">
            <p:oleObj spid="_x0000_s19460" name="文档" r:id="rId9" imgW="3839157" imgH="305695" progId="Word.Document.12">
              <p:embed/>
            </p:oleObj>
          </a:graphicData>
        </a:graphic>
      </p:graphicFrame>
      <p:sp>
        <p:nvSpPr>
          <p:cNvPr id="8" name="矩形 7"/>
          <p:cNvSpPr>
            <a:spLocks noChangeAspect="1"/>
          </p:cNvSpPr>
          <p:nvPr/>
        </p:nvSpPr>
        <p:spPr>
          <a:xfrm>
            <a:off x="508000" y="4179645"/>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200" i="1" dirty="0">
                <a:solidFill>
                  <a:srgbClr val="000000"/>
                </a:solidFill>
                <a:latin typeface="Times New Roman" panose="02020603050405020304" pitchFamily="18" charset="0"/>
                <a:cs typeface="Times New Roman" panose="02020603050405020304" pitchFamily="18" charset="0"/>
              </a:rPr>
              <a:t>c</a:t>
            </a:r>
            <a:r>
              <a:rPr lang="en-US" altLang="zh-CN" sz="2200" dirty="0">
                <a:solidFill>
                  <a:srgbClr val="000000"/>
                </a:solidFill>
                <a:latin typeface="Times New Roman" panose="02020603050405020304" pitchFamily="18" charset="0"/>
                <a:cs typeface="Times New Roman" panose="02020603050405020304" pitchFamily="18" charset="0"/>
              </a:rPr>
              <a:t>=9.2×10</a:t>
            </a:r>
            <a:r>
              <a:rPr lang="en-US" altLang="zh-CN" sz="2200" baseline="300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,PCl</a:t>
            </a:r>
            <a:r>
              <a:rPr lang="en-US" altLang="zh-CN" sz="2200" baseline="-25000" dirty="0">
                <a:solidFill>
                  <a:srgbClr val="000000"/>
                </a:solidFill>
                <a:latin typeface="Times New Roman" panose="02020603050405020304" pitchFamily="18" charset="0"/>
                <a:cs typeface="Times New Roman" panose="02020603050405020304" pitchFamily="18" charset="0"/>
              </a:rPr>
              <a:t>5</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的起始浓度为</a:t>
            </a:r>
            <a:r>
              <a:rPr lang="en-US" altLang="zh-CN" sz="2200" dirty="0">
                <a:solidFill>
                  <a:srgbClr val="000000"/>
                </a:solidFill>
                <a:latin typeface="Times New Roman" panose="02020603050405020304" pitchFamily="18" charset="0"/>
                <a:cs typeface="Times New Roman" panose="02020603050405020304" pitchFamily="18" charset="0"/>
              </a:rPr>
              <a:t>9.2×10</a:t>
            </a:r>
            <a:r>
              <a:rPr lang="en-US" altLang="zh-CN" sz="2200" baseline="30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其分解率为</a:t>
            </a:r>
            <a:r>
              <a:rPr lang="en-US" altLang="zh-CN" sz="2200" dirty="0">
                <a:solidFill>
                  <a:srgbClr val="000000"/>
                </a:solidFill>
                <a:latin typeface="Times New Roman" panose="02020603050405020304" pitchFamily="18" charset="0"/>
                <a:cs typeface="Times New Roman" panose="02020603050405020304" pitchFamily="18" charset="0"/>
              </a:rPr>
              <a:t>50%</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cs typeface="宋体" panose="02010600030101010101" pitchFamily="2" charset="-122"/>
              </a:rPr>
              <a:t>①</a:t>
            </a:r>
            <a:r>
              <a:rPr lang="en-US" altLang="zh-CN" sz="2200" dirty="0">
                <a:solidFill>
                  <a:srgbClr val="000000"/>
                </a:solidFill>
                <a:latin typeface="Times New Roman" panose="02020603050405020304" pitchFamily="18" charset="0"/>
                <a:cs typeface="Times New Roman" panose="02020603050405020304" pitchFamily="18" charset="0"/>
              </a:rPr>
              <a:t>38%</a:t>
            </a:r>
            <a:r>
              <a:rPr lang="zh-CN"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NEU-BZ-S92"/>
                <a:cs typeface="宋体" panose="02010600030101010101" pitchFamily="2" charset="-122"/>
              </a:rPr>
              <a:t>②</a:t>
            </a:r>
            <a:r>
              <a:rPr lang="en-US" altLang="zh-CN" sz="2200" dirty="0">
                <a:solidFill>
                  <a:srgbClr val="000000"/>
                </a:solidFill>
                <a:latin typeface="Times New Roman" panose="02020603050405020304" pitchFamily="18" charset="0"/>
                <a:cs typeface="Times New Roman" panose="02020603050405020304" pitchFamily="18" charset="0"/>
              </a:rPr>
              <a:t>9.2×10</a:t>
            </a:r>
            <a:r>
              <a:rPr lang="en-US" altLang="zh-CN" sz="2200" baseline="30000"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 mol·L</a:t>
            </a:r>
            <a:r>
              <a:rPr lang="en-US" altLang="zh-CN" sz="2200" baseline="30000" dirty="0">
                <a:solidFill>
                  <a:srgbClr val="000000"/>
                </a:solidFill>
                <a:latin typeface="Times New Roman" panose="02020603050405020304" pitchFamily="18" charset="0"/>
                <a:cs typeface="Times New Roman" panose="02020603050405020304" pitchFamily="18" charset="0"/>
              </a:rPr>
              <a:t>-1</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232502739"/>
      </p:ext>
    </p:extLst>
  </p:cSld>
  <p:clrMapOvr>
    <a:masterClrMapping/>
  </p:clrMapOvr>
  <p:transition spd="slow">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1594089867"/>
              </p:ext>
            </p:extLst>
          </p:nvPr>
        </p:nvGraphicFramePr>
        <p:xfrm>
          <a:off x="508000" y="784365"/>
          <a:ext cx="8128000" cy="6554839"/>
        </p:xfrm>
        <a:graphic>
          <a:graphicData uri="http://schemas.openxmlformats.org/presentationml/2006/ole">
            <p:oleObj spid="_x0000_s20483" name="文档" r:id="rId3" imgW="3839157" imgH="3095112" progId="Word.Document.12">
              <p:embed/>
            </p:oleObj>
          </a:graphicData>
        </a:graphic>
      </p:graphicFrame>
    </p:spTree>
    <p:extLst>
      <p:ext uri="{BB962C8B-B14F-4D97-AF65-F5344CB8AC3E}">
        <p14:creationId xmlns:p14="http://schemas.microsoft.com/office/powerpoint/2010/main" xmlns="" val="36763274"/>
      </p:ext>
    </p:extLst>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结合第</a:t>
            </a:r>
            <a:r>
              <a:rPr lang="en-US" altLang="zh-CN" sz="2200" dirty="0">
                <a:solidFill>
                  <a:srgbClr val="000000"/>
                </a:solidFill>
                <a:latin typeface="Times New Roman" panose="02020603050405020304" pitchFamily="18" charset="0"/>
                <a:cs typeface="Times New Roman" panose="02020603050405020304" pitchFamily="18" charset="0"/>
              </a:rPr>
              <a:t>47</a:t>
            </a:r>
            <a:r>
              <a:rPr lang="zh-CN" altLang="zh-CN" sz="2200" dirty="0">
                <a:solidFill>
                  <a:srgbClr val="000000"/>
                </a:solidFill>
                <a:latin typeface="Times New Roman" panose="02020603050405020304" pitchFamily="18" charset="0"/>
                <a:cs typeface="Times New Roman" panose="02020603050405020304" pitchFamily="18" charset="0"/>
              </a:rPr>
              <a:t>页图</a:t>
            </a:r>
            <a:r>
              <a:rPr lang="en-US" altLang="zh-CN" sz="2200" dirty="0">
                <a:solidFill>
                  <a:srgbClr val="000000"/>
                </a:solidFill>
                <a:latin typeface="Times New Roman" panose="02020603050405020304" pitchFamily="18" charset="0"/>
                <a:cs typeface="Times New Roman" panose="02020603050405020304" pitchFamily="18" charset="0"/>
              </a:rPr>
              <a:t>2-16</a:t>
            </a:r>
            <a:r>
              <a:rPr lang="zh-CN" altLang="zh-CN" sz="2200" dirty="0">
                <a:solidFill>
                  <a:srgbClr val="000000"/>
                </a:solidFill>
                <a:latin typeface="Times New Roman" panose="02020603050405020304" pitchFamily="18" charset="0"/>
                <a:cs typeface="Times New Roman" panose="02020603050405020304" pitchFamily="18" charset="0"/>
              </a:rPr>
              <a:t>和图</a:t>
            </a:r>
            <a:r>
              <a:rPr lang="en-US" altLang="zh-CN" sz="2200" dirty="0">
                <a:solidFill>
                  <a:srgbClr val="000000"/>
                </a:solidFill>
                <a:latin typeface="Times New Roman" panose="02020603050405020304" pitchFamily="18" charset="0"/>
                <a:cs typeface="Times New Roman" panose="02020603050405020304" pitchFamily="18" charset="0"/>
              </a:rPr>
              <a:t>2-17,</a:t>
            </a:r>
            <a:r>
              <a:rPr lang="zh-CN" altLang="zh-CN" sz="2200" dirty="0">
                <a:solidFill>
                  <a:srgbClr val="000000"/>
                </a:solidFill>
                <a:latin typeface="Times New Roman" panose="02020603050405020304" pitchFamily="18" charset="0"/>
                <a:cs typeface="Times New Roman" panose="02020603050405020304" pitchFamily="18" charset="0"/>
              </a:rPr>
              <a:t>回答第</a:t>
            </a:r>
            <a:r>
              <a:rPr lang="en-US" altLang="zh-CN" sz="2200" dirty="0">
                <a:solidFill>
                  <a:srgbClr val="000000"/>
                </a:solidFill>
                <a:latin typeface="Times New Roman" panose="02020603050405020304" pitchFamily="18" charset="0"/>
                <a:cs typeface="Times New Roman" panose="02020603050405020304" pitchFamily="18" charset="0"/>
              </a:rPr>
              <a:t>47</a:t>
            </a:r>
            <a:r>
              <a:rPr lang="zh-CN" altLang="zh-CN" sz="2200" dirty="0">
                <a:solidFill>
                  <a:srgbClr val="000000"/>
                </a:solidFill>
                <a:latin typeface="Times New Roman" panose="02020603050405020304" pitchFamily="18" charset="0"/>
                <a:cs typeface="Times New Roman" panose="02020603050405020304" pitchFamily="18" charset="0"/>
              </a:rPr>
              <a:t>页</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交流与讨论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提出的问题。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反应物浓度减少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生成物浓度增大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正反应的速率减小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逆反应速率增大。</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反应进行到足够长时间后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反应物和生成物的浓度不再变化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正、逆反应速率不再变化。</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反应没有停止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达到了平衡状态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是动态平衡。</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4648865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7638"/>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任务二、认真阅读教材第</a:t>
            </a:r>
            <a:r>
              <a:rPr lang="en-US" altLang="zh-CN" sz="2200" dirty="0">
                <a:solidFill>
                  <a:srgbClr val="000000"/>
                </a:solidFill>
                <a:latin typeface="Times New Roman" panose="02020603050405020304" pitchFamily="18" charset="0"/>
                <a:cs typeface="Times New Roman" panose="02020603050405020304" pitchFamily="18" charset="0"/>
              </a:rPr>
              <a:t>47</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页到第</a:t>
            </a:r>
            <a:r>
              <a:rPr lang="en-US" altLang="zh-CN" sz="2200" dirty="0">
                <a:solidFill>
                  <a:srgbClr val="000000"/>
                </a:solidFill>
                <a:latin typeface="Times New Roman" panose="02020603050405020304" pitchFamily="18" charset="0"/>
                <a:cs typeface="Times New Roman" panose="02020603050405020304" pitchFamily="18" charset="0"/>
              </a:rPr>
              <a:t>50</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页的内容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分别完成下列任务</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什么是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化学平衡常数用什么符号表示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对于可逆反应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smtClean="0">
                <a:solidFill>
                  <a:srgbClr val="000000"/>
                </a:solidFill>
                <a:latin typeface="Times New Roman" panose="02020603050405020304" pitchFamily="18" charset="0"/>
                <a:cs typeface="Times New Roman" panose="02020603050405020304" pitchFamily="18" charset="0"/>
              </a:rPr>
              <a:t>a</a:t>
            </a:r>
            <a:r>
              <a:rPr lang="en-US" altLang="zh-CN" sz="2200" dirty="0" err="1" smtClean="0">
                <a:solidFill>
                  <a:srgbClr val="000000"/>
                </a:solidFill>
                <a:latin typeface="Times New Roman" panose="02020603050405020304" pitchFamily="18" charset="0"/>
                <a:cs typeface="Times New Roman" panose="02020603050405020304" pitchFamily="18" charset="0"/>
              </a:rPr>
              <a:t>A+</a:t>
            </a:r>
            <a:r>
              <a:rPr lang="en-US" altLang="zh-CN" sz="2200" i="1" dirty="0" err="1" smtClean="0">
                <a:solidFill>
                  <a:srgbClr val="000000"/>
                </a:solidFill>
                <a:latin typeface="Times New Roman" panose="02020603050405020304" pitchFamily="18" charset="0"/>
                <a:cs typeface="Times New Roman" panose="02020603050405020304" pitchFamily="18" charset="0"/>
              </a:rPr>
              <a:t>b</a:t>
            </a:r>
            <a:r>
              <a:rPr lang="en-US" altLang="zh-CN" sz="2200" dirty="0" err="1" smtClean="0">
                <a:solidFill>
                  <a:srgbClr val="000000"/>
                </a:solidFill>
                <a:latin typeface="Times New Roman" panose="02020603050405020304" pitchFamily="18" charset="0"/>
                <a:cs typeface="Times New Roman" panose="02020603050405020304" pitchFamily="18" charset="0"/>
              </a:rPr>
              <a:t>B</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i="1" dirty="0" err="1" smtClean="0">
                <a:solidFill>
                  <a:srgbClr val="000000"/>
                </a:solidFill>
                <a:latin typeface="Times New Roman" panose="02020603050405020304" pitchFamily="18" charset="0"/>
                <a:cs typeface="Times New Roman" panose="02020603050405020304" pitchFamily="18" charset="0"/>
              </a:rPr>
              <a:t>c</a:t>
            </a:r>
            <a:r>
              <a:rPr lang="en-US" altLang="zh-CN" sz="2200" dirty="0" err="1" smtClean="0">
                <a:solidFill>
                  <a:srgbClr val="000000"/>
                </a:solidFill>
                <a:latin typeface="Times New Roman" panose="02020603050405020304" pitchFamily="18" charset="0"/>
                <a:cs typeface="Times New Roman" panose="02020603050405020304" pitchFamily="18" charset="0"/>
              </a:rPr>
              <a:t>C+</a:t>
            </a:r>
            <a:r>
              <a:rPr lang="en-US" altLang="zh-CN" sz="2200" i="1" dirty="0" err="1" smtClean="0">
                <a:solidFill>
                  <a:srgbClr val="000000"/>
                </a:solidFill>
                <a:latin typeface="Times New Roman" panose="02020603050405020304" pitchFamily="18" charset="0"/>
                <a:cs typeface="Times New Roman" panose="02020603050405020304" pitchFamily="18" charset="0"/>
              </a:rPr>
              <a:t>d</a:t>
            </a:r>
            <a:r>
              <a:rPr lang="en-US" altLang="zh-CN" sz="2200" dirty="0" err="1" smtClean="0">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请写出其化学平衡常数表达式。</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在一定温度下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可逆反应无论是从正反应开始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还是从逆反应开始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又无论反应物起始浓度为多少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最后都能达到化学平衡。这时生成物的浓度幂之积与反应物浓度幂之积的比是一个常数。</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这个常数叫做该反应的化学平衡常数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简称平衡常数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用符号</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表示。对于可逆反应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smtClean="0">
                <a:solidFill>
                  <a:srgbClr val="000000"/>
                </a:solidFill>
                <a:latin typeface="Times New Roman" panose="02020603050405020304" pitchFamily="18" charset="0"/>
                <a:cs typeface="Times New Roman" panose="02020603050405020304" pitchFamily="18" charset="0"/>
              </a:rPr>
              <a:t>a</a:t>
            </a:r>
            <a:r>
              <a:rPr lang="en-US" altLang="zh-CN" sz="2200" dirty="0" err="1" smtClean="0">
                <a:solidFill>
                  <a:srgbClr val="000000"/>
                </a:solidFill>
                <a:latin typeface="Times New Roman" panose="02020603050405020304" pitchFamily="18" charset="0"/>
                <a:cs typeface="Times New Roman" panose="02020603050405020304" pitchFamily="18" charset="0"/>
              </a:rPr>
              <a:t>A+</a:t>
            </a:r>
            <a:r>
              <a:rPr lang="en-US" altLang="zh-CN" sz="2200" i="1" dirty="0" err="1" smtClean="0">
                <a:solidFill>
                  <a:srgbClr val="000000"/>
                </a:solidFill>
                <a:latin typeface="Times New Roman" panose="02020603050405020304" pitchFamily="18" charset="0"/>
                <a:cs typeface="Times New Roman" panose="02020603050405020304" pitchFamily="18" charset="0"/>
              </a:rPr>
              <a:t>b</a:t>
            </a:r>
            <a:r>
              <a:rPr lang="en-US" altLang="zh-CN" sz="2200" dirty="0" err="1" smtClean="0">
                <a:solidFill>
                  <a:srgbClr val="000000"/>
                </a:solidFill>
                <a:latin typeface="Times New Roman" panose="02020603050405020304" pitchFamily="18" charset="0"/>
                <a:cs typeface="Times New Roman" panose="02020603050405020304" pitchFamily="18" charset="0"/>
              </a:rPr>
              <a:t>B</a:t>
            </a:r>
            <a:r>
              <a:rPr lang="en-US" altLang="zh-CN" sz="2200" i="1" dirty="0" err="1" smtClean="0">
                <a:solidFill>
                  <a:srgbClr val="000000"/>
                </a:solidFill>
                <a:latin typeface="Times New Roman" panose="02020603050405020304" pitchFamily="18" charset="0"/>
                <a:cs typeface="Times New Roman" panose="02020603050405020304" pitchFamily="18" charset="0"/>
              </a:rPr>
              <a:t>c</a:t>
            </a:r>
            <a:r>
              <a:rPr lang="en-US" altLang="zh-CN" sz="2200" i="1"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C+</a:t>
            </a:r>
            <a:r>
              <a:rPr lang="en-US" altLang="zh-CN" sz="2200" i="1" dirty="0" err="1" smtClean="0">
                <a:solidFill>
                  <a:srgbClr val="000000"/>
                </a:solidFill>
                <a:latin typeface="Times New Roman" panose="02020603050405020304" pitchFamily="18" charset="0"/>
                <a:cs typeface="Times New Roman" panose="02020603050405020304" pitchFamily="18" charset="0"/>
              </a:rPr>
              <a:t>d</a:t>
            </a:r>
            <a:r>
              <a:rPr lang="en-US" altLang="zh-CN" sz="2200" dirty="0" err="1" smtClean="0">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化学平衡常数表达式为</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dirty="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化学平衡常数</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latin typeface="Times New Roman" panose="02020603050405020304" pitchFamily="18" charset="0"/>
                <a:cs typeface="Times New Roman" panose="02020603050405020304" pitchFamily="18" charset="0"/>
              </a:rPr>
              <a:t>的大小有什么意义</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值越大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表示反应进行的程度越大</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反应进行的程度越完全</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K</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值越小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表示反应进行的程度越小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反应进行的程度越不完全。</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5" name="Picture 59"/>
          <p:cNvPicPr/>
          <p:nvPr/>
        </p:nvPicPr>
        <p:blipFill>
          <a:blip r:embed="rId5" cstate="print"/>
          <a:stretch>
            <a:fillRect/>
          </a:stretch>
        </p:blipFill>
        <p:spPr>
          <a:xfrm>
            <a:off x="3963221" y="4552664"/>
            <a:ext cx="504113" cy="281429"/>
          </a:xfrm>
          <a:prstGeom prst="rect">
            <a:avLst/>
          </a:prstGeom>
        </p:spPr>
      </p:pic>
      <p:pic>
        <p:nvPicPr>
          <p:cNvPr id="6" name="Picture 59"/>
          <p:cNvPicPr/>
          <p:nvPr/>
        </p:nvPicPr>
        <p:blipFill>
          <a:blip r:embed="rId5" cstate="print"/>
          <a:stretch>
            <a:fillRect/>
          </a:stretch>
        </p:blipFill>
        <p:spPr>
          <a:xfrm>
            <a:off x="2687405" y="2543132"/>
            <a:ext cx="504113" cy="281429"/>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xmlns="" val="3313036069"/>
              </p:ext>
            </p:extLst>
          </p:nvPr>
        </p:nvGraphicFramePr>
        <p:xfrm>
          <a:off x="-673988" y="4826870"/>
          <a:ext cx="5041478" cy="496222"/>
        </p:xfrm>
        <a:graphic>
          <a:graphicData uri="http://schemas.openxmlformats.org/presentationml/2006/ole">
            <p:oleObj spid="_x0000_s2068" name="文档" r:id="rId6" imgW="3839157" imgH="378428" progId="Word.Document.12">
              <p:embed/>
            </p:oleObj>
          </a:graphicData>
        </a:graphic>
      </p:graphicFrame>
    </p:spTree>
    <p:extLst>
      <p:ext uri="{BB962C8B-B14F-4D97-AF65-F5344CB8AC3E}">
        <p14:creationId xmlns:p14="http://schemas.microsoft.com/office/powerpoint/2010/main" xmlns="" val="14659248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阅读思考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自主检测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420888"/>
            <a:ext cx="8128000" cy="167853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什么是平衡转化率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平衡转化率用什么符号表示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如何书写某一反应物的平衡转化率的表达式</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某一反应物的转化率等于该物质在反应中已转化的量与该物质总量的比值。用</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表示。</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122541221"/>
              </p:ext>
            </p:extLst>
          </p:nvPr>
        </p:nvGraphicFramePr>
        <p:xfrm>
          <a:off x="312642" y="4089357"/>
          <a:ext cx="8128000" cy="689097"/>
        </p:xfrm>
        <a:graphic>
          <a:graphicData uri="http://schemas.openxmlformats.org/presentationml/2006/ole">
            <p:oleObj spid="_x0000_s3091" name="文档" r:id="rId5" imgW="3839157" imgH="325498" progId="Word.Document.12">
              <p:embed/>
            </p:oleObj>
          </a:graphicData>
        </a:graphic>
      </p:graphicFrame>
    </p:spTree>
    <p:extLst>
      <p:ext uri="{BB962C8B-B14F-4D97-AF65-F5344CB8AC3E}">
        <p14:creationId xmlns:p14="http://schemas.microsoft.com/office/powerpoint/2010/main" xmlns="" val="139903121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4" y="930492"/>
            <a:ext cx="1048354"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阅读思考</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542527" y="930492"/>
            <a:ext cx="1052599"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自主检测</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7638"/>
            <a:ext cx="8128000" cy="3342453"/>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在一定温度下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反应</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(g)+B</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(g</a:t>
            </a:r>
            <a:r>
              <a:rPr lang="en-US" altLang="zh-CN" sz="2200" dirty="0" smtClean="0">
                <a:solidFill>
                  <a:srgbClr val="000000"/>
                </a:solidFill>
                <a:latin typeface="Times New Roman" panose="02020603050405020304" pitchFamily="18" charset="0"/>
                <a:cs typeface="Times New Roman" panose="02020603050405020304" pitchFamily="18" charset="0"/>
              </a:rPr>
              <a:t>)         2AB(g</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达到平衡的标志是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单位时间内生成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同时生成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AB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容器内的总压强不随时间变化</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单位时间内生成</a:t>
            </a:r>
            <a:r>
              <a:rPr lang="en-US" altLang="zh-CN" sz="2200" dirty="0">
                <a:solidFill>
                  <a:srgbClr val="000000"/>
                </a:solidFill>
                <a:latin typeface="Times New Roman" panose="02020603050405020304" pitchFamily="18" charset="0"/>
                <a:cs typeface="Times New Roman" panose="02020603050405020304" pitchFamily="18" charset="0"/>
              </a:rPr>
              <a:t>2</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dirty="0">
                <a:solidFill>
                  <a:srgbClr val="000000"/>
                </a:solidFill>
                <a:latin typeface="Times New Roman" panose="02020603050405020304" pitchFamily="18" charset="0"/>
                <a:cs typeface="Times New Roman" panose="02020603050405020304" pitchFamily="18" charset="0"/>
              </a:rPr>
              <a:t>AB,</a:t>
            </a:r>
            <a:r>
              <a:rPr lang="zh-CN" altLang="zh-CN" sz="2200" dirty="0">
                <a:solidFill>
                  <a:srgbClr val="000000"/>
                </a:solidFill>
                <a:latin typeface="Times New Roman" panose="02020603050405020304" pitchFamily="18" charset="0"/>
                <a:cs typeface="Times New Roman" panose="02020603050405020304" pitchFamily="18" charset="0"/>
              </a:rPr>
              <a:t>同时生成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zh-CN" altLang="zh-CN" sz="2200" dirty="0">
                <a:solidFill>
                  <a:srgbClr val="000000"/>
                </a:solidFill>
                <a:latin typeface="Times New Roman" panose="02020603050405020304" pitchFamily="18" charset="0"/>
                <a:cs typeface="Times New Roman" panose="02020603050405020304" pitchFamily="18" charset="0"/>
              </a:rPr>
              <a:t>的</a:t>
            </a:r>
            <a:r>
              <a:rPr lang="en-US" altLang="zh-CN" sz="2200" dirty="0">
                <a:solidFill>
                  <a:srgbClr val="000000"/>
                </a:solidFill>
                <a:latin typeface="Times New Roman" panose="02020603050405020304" pitchFamily="18" charset="0"/>
                <a:cs typeface="Times New Roman" panose="02020603050405020304" pitchFamily="18" charset="0"/>
              </a:rPr>
              <a:t>B</a:t>
            </a:r>
            <a:r>
              <a:rPr lang="en-US" altLang="zh-CN" sz="2200" baseline="-25000" dirty="0">
                <a:solidFill>
                  <a:srgbClr val="000000"/>
                </a:solidFill>
                <a:latin typeface="Times New Roman" panose="02020603050405020304" pitchFamily="18" charset="0"/>
                <a:cs typeface="Times New Roman" panose="02020603050405020304" pitchFamily="18" charset="0"/>
              </a:rPr>
              <a:t>2</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单位时间内生成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A</a:t>
            </a:r>
            <a:r>
              <a:rPr lang="en-US" altLang="zh-CN" sz="2200" baseline="-250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同时生成</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mol</a:t>
            </a:r>
            <a:r>
              <a:rPr lang="en-US" altLang="zh-CN" sz="2200" dirty="0">
                <a:solidFill>
                  <a:srgbClr val="000000"/>
                </a:solidFill>
                <a:latin typeface="Times New Roman" panose="02020603050405020304" pitchFamily="18" charset="0"/>
                <a:cs typeface="Times New Roman" panose="02020603050405020304" pitchFamily="18" charset="0"/>
              </a:rPr>
              <a:t> B</a:t>
            </a:r>
            <a:r>
              <a:rPr lang="en-US" altLang="zh-CN" sz="2200" baseline="-25000" dirty="0">
                <a:solidFill>
                  <a:srgbClr val="000000"/>
                </a:solidFill>
                <a:latin typeface="Times New Roman" panose="02020603050405020304" pitchFamily="18" charset="0"/>
                <a:cs typeface="Times New Roman" panose="02020603050405020304" pitchFamily="18" charset="0"/>
              </a:rPr>
              <a:t>2</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写出下列反应的平衡常数的表达式。</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37578726"/>
              </p:ext>
            </p:extLst>
          </p:nvPr>
        </p:nvGraphicFramePr>
        <p:xfrm>
          <a:off x="312642" y="4465576"/>
          <a:ext cx="8128000" cy="1465595"/>
        </p:xfrm>
        <a:graphic>
          <a:graphicData uri="http://schemas.openxmlformats.org/presentationml/2006/ole">
            <p:oleObj spid="_x0000_s4130" name="文档" r:id="rId5" imgW="3839157" imgH="692043" progId="Word.Document.12">
              <p:embed/>
            </p:oleObj>
          </a:graphicData>
        </a:graphic>
      </p:graphicFrame>
      <p:pic>
        <p:nvPicPr>
          <p:cNvPr id="6" name="Picture 59"/>
          <p:cNvPicPr/>
          <p:nvPr/>
        </p:nvPicPr>
        <p:blipFill>
          <a:blip r:embed="rId6" cstate="print"/>
          <a:stretch>
            <a:fillRect/>
          </a:stretch>
        </p:blipFill>
        <p:spPr>
          <a:xfrm>
            <a:off x="4827317" y="1329882"/>
            <a:ext cx="504113" cy="281429"/>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xmlns="" val="2167702025"/>
              </p:ext>
            </p:extLst>
          </p:nvPr>
        </p:nvGraphicFramePr>
        <p:xfrm>
          <a:off x="875838" y="5960466"/>
          <a:ext cx="8128000" cy="608422"/>
        </p:xfrm>
        <a:graphic>
          <a:graphicData uri="http://schemas.openxmlformats.org/presentationml/2006/ole">
            <p:oleObj spid="_x0000_s4131" name="文档" r:id="rId7" imgW="3839157" imgH="286611" progId="Word.Document.12">
              <p:embed/>
            </p:oleObj>
          </a:graphicData>
        </a:graphic>
      </p:graphicFrame>
    </p:spTree>
    <p:extLst>
      <p:ext uri="{BB962C8B-B14F-4D97-AF65-F5344CB8AC3E}">
        <p14:creationId xmlns:p14="http://schemas.microsoft.com/office/powerpoint/2010/main" xmlns="" val="264105897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3">
            <a:hlinkClick r:id="rId2"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solidFill>
                  <a:schemeClr val="bg1">
                    <a:lumMod val="75000"/>
                  </a:schemeClr>
                </a:solidFill>
                <a:latin typeface="+mj-ea"/>
                <a:ea typeface="+mj-ea"/>
              </a:defRPr>
            </a:lvl1pPr>
          </a:lstStyle>
          <a:p>
            <a:r>
              <a:rPr lang="zh-CN" altLang="en-US" dirty="0" smtClean="0">
                <a:solidFill>
                  <a:srgbClr val="C04B05"/>
                </a:solidFill>
              </a:rPr>
              <a:t>探究问题</a:t>
            </a:r>
            <a:endParaRPr lang="zh-CN" altLang="en-US" dirty="0">
              <a:solidFill>
                <a:srgbClr val="C04B05"/>
              </a:solidFill>
            </a:endParaRPr>
          </a:p>
        </p:txBody>
      </p:sp>
      <p:sp>
        <p:nvSpPr>
          <p:cNvPr id="11" name="TextBox 40">
            <a:hlinkClick r:id="rId3"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smtClean="0">
                <a:solidFill>
                  <a:schemeClr val="tx1"/>
                </a:solidFill>
              </a:rPr>
              <a:t>知识点拨</a:t>
            </a:r>
            <a:endParaRPr lang="zh-CN" altLang="en-US" dirty="0">
              <a:solidFill>
                <a:schemeClr val="tx1"/>
              </a:solidFill>
            </a:endParaRPr>
          </a:p>
        </p:txBody>
      </p:sp>
      <p:sp>
        <p:nvSpPr>
          <p:cNvPr id="14" name="矩形 13">
            <a:hlinkClick r:id="rId2"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如何判断可逆反应是否达到化学平衡状态</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直接判断法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正反应速率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逆反应速率</a:t>
            </a:r>
            <a:r>
              <a:rPr lang="en-US" altLang="zh-CN" sz="2200" dirty="0">
                <a:solidFill>
                  <a:srgbClr val="000000"/>
                </a:solidFill>
                <a:latin typeface="Times New Roman" panose="02020603050405020304" pitchFamily="18" charset="0"/>
                <a:cs typeface="Times New Roman" panose="02020603050405020304" pitchFamily="18" charset="0"/>
              </a:rPr>
              <a:t>&gt;0</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同一物质的消耗速率与生成速率相等。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各组分的浓度保持不变。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间接判断法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各组分的百分含量保持不变。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各组分的物质的量保持不变。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各气体的体积不随时间的改变而改变。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917755769"/>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ipe(down)">
                                      <p:cBhvr>
                                        <p:cTn id="25" dur="500"/>
                                        <p:tgtEl>
                                          <p:spTgt spid="2">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wipe(down)">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3">
            <a:hlinkClick r:id="rId3" action="ppaction://hlinksldjump"/>
          </p:cNvPr>
          <p:cNvSpPr txBox="1"/>
          <p:nvPr/>
        </p:nvSpPr>
        <p:spPr>
          <a:xfrm>
            <a:off x="6156176" y="920429"/>
            <a:ext cx="800219" cy="276999"/>
          </a:xfrm>
          <a:prstGeom prst="rect">
            <a:avLst/>
          </a:prstGeom>
          <a:noFill/>
        </p:spPr>
        <p:txBody>
          <a:bodyPr wrap="none" rtlCol="0">
            <a:spAutoFit/>
          </a:bodyPr>
          <a:lstStyle>
            <a:defPPr>
              <a:defRPr lang="zh-CN"/>
            </a:defPPr>
            <a:lvl1pPr>
              <a:defRPr sz="1200">
                <a:solidFill>
                  <a:schemeClr val="bg1">
                    <a:lumMod val="75000"/>
                  </a:schemeClr>
                </a:solidFill>
                <a:latin typeface="+mj-ea"/>
                <a:ea typeface="+mj-ea"/>
              </a:defRPr>
            </a:lvl1pPr>
          </a:lstStyle>
          <a:p>
            <a:r>
              <a:rPr lang="zh-CN" altLang="en-US" dirty="0" smtClean="0">
                <a:solidFill>
                  <a:srgbClr val="C04B05"/>
                </a:solidFill>
              </a:rPr>
              <a:t>探究问题</a:t>
            </a:r>
            <a:endParaRPr lang="zh-CN" altLang="en-US" dirty="0">
              <a:solidFill>
                <a:srgbClr val="C04B05"/>
              </a:solidFill>
            </a:endParaRPr>
          </a:p>
        </p:txBody>
      </p:sp>
      <p:sp>
        <p:nvSpPr>
          <p:cNvPr id="11" name="TextBox 40">
            <a:hlinkClick r:id="rId4" action="ppaction://hlinksldjump"/>
          </p:cNvPr>
          <p:cNvSpPr txBox="1"/>
          <p:nvPr/>
        </p:nvSpPr>
        <p:spPr>
          <a:xfrm>
            <a:off x="6999939" y="920429"/>
            <a:ext cx="800219" cy="276999"/>
          </a:xfrm>
          <a:prstGeom prst="rect">
            <a:avLst/>
          </a:prstGeom>
          <a:noFill/>
        </p:spPr>
        <p:txBody>
          <a:bodyPr wrap="none" rtlCol="0">
            <a:spAutoFit/>
          </a:bodyPr>
          <a:lstStyle>
            <a:defPPr>
              <a:defRPr lang="zh-CN"/>
            </a:defPPr>
            <a:lvl1pPr>
              <a:defRPr sz="1200">
                <a:solidFill>
                  <a:srgbClr val="E75E22"/>
                </a:solidFill>
                <a:latin typeface="+mj-ea"/>
                <a:ea typeface="+mj-ea"/>
              </a:defRPr>
            </a:lvl1pPr>
          </a:lstStyle>
          <a:p>
            <a:r>
              <a:rPr lang="zh-CN" altLang="en-US" dirty="0" smtClean="0">
                <a:solidFill>
                  <a:schemeClr val="tx1"/>
                </a:solidFill>
              </a:rPr>
              <a:t>知识点拨</a:t>
            </a:r>
            <a:endParaRPr lang="zh-CN" altLang="en-US" dirty="0">
              <a:solidFill>
                <a:schemeClr val="tx1"/>
              </a:solidFill>
            </a:endParaRPr>
          </a:p>
        </p:txBody>
      </p:sp>
      <p:sp>
        <p:nvSpPr>
          <p:cNvPr id="14" name="矩形 13">
            <a:hlinkClick r:id="rId3" action="ppaction://hlinksldjump"/>
          </p:cNvPr>
          <p:cNvSpPr/>
          <p:nvPr/>
        </p:nvSpPr>
        <p:spPr>
          <a:xfrm>
            <a:off x="467544" y="930492"/>
            <a:ext cx="1048354"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a:hlinkClick r:id="rId5" action="ppaction://hlinksldjump"/>
          </p:cNvPr>
          <p:cNvSpPr/>
          <p:nvPr/>
        </p:nvSpPr>
        <p:spPr>
          <a:xfrm>
            <a:off x="1542527" y="930492"/>
            <a:ext cx="1052599"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重要考向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56792"/>
            <a:ext cx="8128000" cy="86600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对于一个给定的可逆反应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其正反应和逆反应的平衡常数之间有什么关系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请举例说明。</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1937264138"/>
              </p:ext>
            </p:extLst>
          </p:nvPr>
        </p:nvGraphicFramePr>
        <p:xfrm>
          <a:off x="598692" y="2427973"/>
          <a:ext cx="8128000" cy="1334497"/>
        </p:xfrm>
        <a:graphic>
          <a:graphicData uri="http://schemas.openxmlformats.org/presentationml/2006/ole">
            <p:oleObj spid="_x0000_s5137" name="文档" r:id="rId6" imgW="3839157" imgH="630833" progId="Word.Document.12">
              <p:embed/>
            </p:oleObj>
          </a:graphicData>
        </a:graphic>
      </p:graphicFrame>
      <p:sp>
        <p:nvSpPr>
          <p:cNvPr id="4" name="矩形 3"/>
          <p:cNvSpPr>
            <a:spLocks noChangeAspect="1"/>
          </p:cNvSpPr>
          <p:nvPr/>
        </p:nvSpPr>
        <p:spPr>
          <a:xfrm>
            <a:off x="508000" y="3769231"/>
            <a:ext cx="8128000" cy="208480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化学平衡常数和平衡转化率都可以表示可逆反应进行的程度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二者有什么不同</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平衡常数和平衡转化率都可以表示可逆反应进行的程度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但是平衡转化率随着反应物初始浓度的不同而变化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而平衡常数却不受浓度影响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只与温度有关</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二者可以相互求算。</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220616349"/>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测控设计模板14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测控设计模板14新</Template>
  <TotalTime>357</TotalTime>
  <Words>2640</Words>
  <Application>Microsoft Office PowerPoint</Application>
  <PresentationFormat>全屏显示(4:3)</PresentationFormat>
  <Paragraphs>283</Paragraphs>
  <Slides>36</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38" baseType="lpstr">
      <vt:lpstr>测控设计模板14新</vt:lpstr>
      <vt:lpstr>文档</vt:lpstr>
      <vt:lpstr>第2课时　化学平衡状态　化学平衡常数</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95</cp:revision>
  <dcterms:created xsi:type="dcterms:W3CDTF">2014-04-23T05:53:17Z</dcterms:created>
  <dcterms:modified xsi:type="dcterms:W3CDTF">2017-08-25T08:30:00Z</dcterms:modified>
</cp:coreProperties>
</file>